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305" r:id="rId4"/>
    <p:sldId id="292" r:id="rId5"/>
    <p:sldId id="307" r:id="rId6"/>
    <p:sldId id="308" r:id="rId7"/>
    <p:sldId id="309" r:id="rId8"/>
    <p:sldId id="306" r:id="rId9"/>
    <p:sldId id="294" r:id="rId10"/>
    <p:sldId id="296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CD5B5"/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 snapToGrid="0">
      <p:cViewPr>
        <p:scale>
          <a:sx n="60" d="100"/>
          <a:sy n="60" d="100"/>
        </p:scale>
        <p:origin x="-1056" y="-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6279"/>
            <a:ext cx="9144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Section 4: MAP vs. MMSE Estimation</a:t>
            </a:r>
            <a:endParaRPr lang="en-US" altLang="he-IL" sz="36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201</a:t>
            </a:r>
            <a:r>
              <a:rPr kumimoji="0" lang="he-IL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/201</a:t>
            </a:r>
            <a:r>
              <a:rPr kumimoji="0" lang="he-IL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Administrative Issues</a:t>
            </a:r>
            <a:endParaRPr lang="en-US" dirty="0"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3047" y="2073828"/>
            <a:ext cx="7897906" cy="271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Lets talk about the following: 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eedback is very much needed in the </a:t>
            </a:r>
            <a:r>
              <a:rPr lang="en-US" altLang="he-I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Technion’s</a:t>
            </a: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course 236862 (MISHAAL HAMARTZE) &amp; 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(+ </a:t>
            </a:r>
            <a:r>
              <a:rPr lang="en-US" altLang="he-IL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 </a:t>
            </a:r>
            <a:r>
              <a:rPr lang="en-US" altLang="he-IL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altLang="he-IL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he-IL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there questions about </a:t>
            </a: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he-I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final project?</a:t>
            </a: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Meeting Plan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766" y="1916840"/>
            <a:ext cx="769046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Discussing </a:t>
            </a:r>
            <a:r>
              <a:rPr lang="en-US" sz="2800" dirty="0"/>
              <a:t>a new material </a:t>
            </a:r>
            <a:r>
              <a:rPr lang="en-US" sz="2800" dirty="0" smtClean="0"/>
              <a:t>– </a:t>
            </a:r>
            <a:r>
              <a:rPr lang="en-US" sz="2800" dirty="0" err="1" smtClean="0"/>
              <a:t>MMSE</a:t>
            </a:r>
            <a:r>
              <a:rPr lang="en-US" sz="2800" dirty="0" smtClean="0"/>
              <a:t> Estimation </a:t>
            </a:r>
            <a:br>
              <a:rPr lang="en-US" sz="2800" dirty="0" smtClean="0"/>
            </a:br>
            <a:r>
              <a:rPr lang="en-US" sz="2800" dirty="0" smtClean="0"/>
              <a:t>via the Stochastic Resonance Concept – Given by Dror Simon  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</a:t>
            </a:r>
            <a:r>
              <a:rPr lang="en-US" sz="2800" dirty="0" smtClean="0"/>
              <a:t>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075" y="2276374"/>
            <a:ext cx="5455661" cy="215443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Sparseland: An Estimation Point of 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A Strange Experiment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A Crash-Course on Estimation Theory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Sparseland: An Estimation Point of View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Sparseland: Approximate Estimation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MMSE: Back to Reality</a:t>
            </a:r>
          </a:p>
        </p:txBody>
      </p:sp>
    </p:spTree>
    <p:extLst>
      <p:ext uri="{BB962C8B-B14F-4D97-AF65-F5344CB8AC3E}">
        <p14:creationId xmlns:p14="http://schemas.microsoft.com/office/powerpoint/2010/main" val="26061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682" y="1484784"/>
            <a:ext cx="7738636" cy="4660835"/>
          </a:xfrm>
          <a:prstGeom prst="rect">
            <a:avLst/>
          </a:prstGeom>
          <a:noFill/>
        </p:spPr>
        <p:txBody>
          <a:bodyPr wrap="none" rtlCol="1">
            <a:normAutofit/>
          </a:bodyPr>
          <a:lstStyle/>
          <a:p>
            <a:r>
              <a:rPr lang="en-US" sz="2400" b="1" dirty="0" smtClean="0"/>
              <a:t>Answer: MAP Estimation and the Relation to </a:t>
            </a:r>
            <a:r>
              <a:rPr lang="en-US" sz="2400" b="1" dirty="0" err="1" smtClean="0"/>
              <a:t>OMP</a:t>
            </a:r>
            <a:r>
              <a:rPr lang="en-US" sz="2400" b="1" dirty="0" smtClean="0"/>
              <a:t>:</a:t>
            </a:r>
          </a:p>
          <a:p>
            <a:endParaRPr lang="en-US" sz="11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slides we derive the MAP estimation and get a strange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looking expression, and yet we claim that </a:t>
            </a:r>
            <a:r>
              <a:rPr lang="en-US" sz="2400" dirty="0" err="1" smtClean="0"/>
              <a:t>OMP</a:t>
            </a:r>
            <a:r>
              <a:rPr lang="en-US" sz="2400" dirty="0" smtClean="0"/>
              <a:t> approximates </a:t>
            </a:r>
            <a:br>
              <a:rPr lang="en-US" sz="2400" dirty="0" smtClean="0"/>
            </a:br>
            <a:r>
              <a:rPr lang="en-US" sz="2400" dirty="0" smtClean="0"/>
              <a:t>it. We did see that for |s|=1 the two align, but is there a </a:t>
            </a:r>
            <a:br>
              <a:rPr lang="en-US" sz="2400" dirty="0" smtClean="0"/>
            </a:br>
            <a:r>
              <a:rPr lang="en-US" sz="2400" dirty="0" smtClean="0"/>
              <a:t>clearer view of the connection between the estimation approach </a:t>
            </a:r>
            <a:br>
              <a:rPr lang="en-US" sz="2400" dirty="0" smtClean="0"/>
            </a:br>
            <a:r>
              <a:rPr lang="en-US" sz="2400" dirty="0" smtClean="0"/>
              <a:t>and the </a:t>
            </a:r>
            <a:r>
              <a:rPr lang="en-US" sz="2400" dirty="0" err="1" smtClean="0"/>
              <a:t>OMP</a:t>
            </a:r>
            <a:r>
              <a:rPr lang="en-US" sz="2400" dirty="0" smtClean="0"/>
              <a:t> or the pursuit we </a:t>
            </a:r>
            <a:r>
              <a:rPr lang="en-US" sz="2400" dirty="0" smtClean="0"/>
              <a:t>saw </a:t>
            </a:r>
            <a:r>
              <a:rPr lang="en-US" sz="2400" dirty="0" smtClean="0"/>
              <a:t>so many times in this course? </a:t>
            </a:r>
          </a:p>
          <a:p>
            <a:endParaRPr lang="en-US" sz="2400" dirty="0"/>
          </a:p>
          <a:p>
            <a:r>
              <a:rPr lang="en-US" sz="2400" b="1" dirty="0" smtClean="0"/>
              <a:t>Answer:  Let’s Try …</a:t>
            </a:r>
          </a:p>
          <a:p>
            <a:endParaRPr lang="en-US" sz="1100" dirty="0" smtClean="0"/>
          </a:p>
          <a:p>
            <a:r>
              <a:rPr lang="en-US" sz="2400" dirty="0" smtClean="0"/>
              <a:t>Here is an attempt to clarify this connection. It will be </a:t>
            </a:r>
            <a:br>
              <a:rPr lang="en-US" sz="2400" dirty="0" smtClean="0"/>
            </a:br>
            <a:r>
              <a:rPr lang="en-US" sz="2400" dirty="0" smtClean="0"/>
              <a:t>obtained by deriving the MAP little bit differently, and by </a:t>
            </a:r>
            <a:br>
              <a:rPr lang="en-US" sz="2400" dirty="0" smtClean="0"/>
            </a:br>
            <a:r>
              <a:rPr lang="en-US" sz="2400" dirty="0" smtClean="0"/>
              <a:t>relying on different assumptions </a:t>
            </a:r>
            <a:endParaRPr lang="en-US" sz="20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274" y="1341704"/>
            <a:ext cx="8463526" cy="3570526"/>
          </a:xfrm>
          <a:prstGeom prst="rect">
            <a:avLst/>
          </a:prstGeom>
          <a:noFill/>
        </p:spPr>
        <p:txBody>
          <a:bodyPr wrap="none" rtlCol="1">
            <a:normAutofit lnSpcReduction="10000"/>
          </a:bodyPr>
          <a:lstStyle/>
          <a:p>
            <a:r>
              <a:rPr lang="en-US" sz="2400" dirty="0" smtClean="0"/>
              <a:t>Lets define our estimation goal: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this step we add the support as an unknown, so that we search </a:t>
            </a:r>
            <a:br>
              <a:rPr lang="en-US" sz="2400" dirty="0" smtClean="0"/>
            </a:br>
            <a:r>
              <a:rPr lang="en-US" sz="2400" dirty="0" smtClean="0"/>
              <a:t>for the most probable representation and its support TOGETHER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Using Bayes rule we obtain: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37624"/>
              </p:ext>
            </p:extLst>
          </p:nvPr>
        </p:nvGraphicFramePr>
        <p:xfrm>
          <a:off x="1067898" y="1829634"/>
          <a:ext cx="3217013" cy="74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536480" imgH="355320" progId="Equation.DSMT4">
                  <p:embed/>
                </p:oleObj>
              </mc:Choice>
              <mc:Fallback>
                <p:oleObj name="Equation" r:id="rId4" imgW="1536480" imgH="3553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98" y="1829634"/>
                        <a:ext cx="3217013" cy="743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94931"/>
              </p:ext>
            </p:extLst>
          </p:nvPr>
        </p:nvGraphicFramePr>
        <p:xfrm>
          <a:off x="4751461" y="2608100"/>
          <a:ext cx="3959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892160" imgH="317160" progId="Equation.DSMT4">
                  <p:embed/>
                </p:oleObj>
              </mc:Choice>
              <mc:Fallback>
                <p:oleObj name="Equation" r:id="rId6" imgW="189216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461" y="2608100"/>
                        <a:ext cx="39592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18386"/>
              </p:ext>
            </p:extLst>
          </p:nvPr>
        </p:nvGraphicFramePr>
        <p:xfrm>
          <a:off x="663343" y="5007922"/>
          <a:ext cx="671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8" imgW="3213000" imgH="431640" progId="Equation.DSMT4">
                  <p:embed/>
                </p:oleObj>
              </mc:Choice>
              <mc:Fallback>
                <p:oleObj name="Equation" r:id="rId8" imgW="32130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43" y="5007922"/>
                        <a:ext cx="671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43313"/>
              </p:ext>
            </p:extLst>
          </p:nvPr>
        </p:nvGraphicFramePr>
        <p:xfrm>
          <a:off x="1762383" y="2601359"/>
          <a:ext cx="29479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0" imgW="1409400" imgH="317160" progId="Equation.DSMT4">
                  <p:embed/>
                </p:oleObj>
              </mc:Choice>
              <mc:Fallback>
                <p:oleObj name="Equation" r:id="rId10" imgW="140940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383" y="2601359"/>
                        <a:ext cx="29479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4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274" y="3317349"/>
            <a:ext cx="8463526" cy="1371587"/>
          </a:xfrm>
          <a:prstGeom prst="rect">
            <a:avLst/>
          </a:prstGeom>
          <a:noFill/>
        </p:spPr>
        <p:txBody>
          <a:bodyPr wrap="none" rtlCol="1">
            <a:normAutofit/>
          </a:bodyPr>
          <a:lstStyle/>
          <a:p>
            <a:r>
              <a:rPr lang="en-US" sz="2400" dirty="0" smtClean="0"/>
              <a:t>Returning to our MAP goal: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0745"/>
              </p:ext>
            </p:extLst>
          </p:nvPr>
        </p:nvGraphicFramePr>
        <p:xfrm>
          <a:off x="695241" y="1594871"/>
          <a:ext cx="671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4" imgW="3213000" imgH="431640" progId="Equation.DSMT4">
                  <p:embed/>
                </p:oleObj>
              </mc:Choice>
              <mc:Fallback>
                <p:oleObj name="Equation" r:id="rId4" imgW="321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41" y="1594871"/>
                        <a:ext cx="671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051515"/>
              </p:ext>
            </p:extLst>
          </p:nvPr>
        </p:nvGraphicFramePr>
        <p:xfrm>
          <a:off x="2963368" y="2527299"/>
          <a:ext cx="323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6" imgW="1549080" imgH="431640" progId="Equation.DSMT4">
                  <p:embed/>
                </p:oleObj>
              </mc:Choice>
              <mc:Fallback>
                <p:oleObj name="Equation" r:id="rId6" imgW="15490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68" y="2527299"/>
                        <a:ext cx="3238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82626"/>
              </p:ext>
            </p:extLst>
          </p:nvPr>
        </p:nvGraphicFramePr>
        <p:xfrm>
          <a:off x="1710033" y="4056307"/>
          <a:ext cx="44418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8" imgW="2120760" imgH="355320" progId="Equation.DSMT4">
                  <p:embed/>
                </p:oleObj>
              </mc:Choice>
              <mc:Fallback>
                <p:oleObj name="Equation" r:id="rId8" imgW="2120760" imgH="355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33" y="4056307"/>
                        <a:ext cx="44418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61432"/>
              </p:ext>
            </p:extLst>
          </p:nvPr>
        </p:nvGraphicFramePr>
        <p:xfrm>
          <a:off x="2396509" y="4745856"/>
          <a:ext cx="4440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10" imgW="2120760" imgH="431640" progId="Equation.DSMT4">
                  <p:embed/>
                </p:oleObj>
              </mc:Choice>
              <mc:Fallback>
                <p:oleObj name="Equation" r:id="rId10" imgW="21207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09" y="4745856"/>
                        <a:ext cx="44402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67930"/>
              </p:ext>
            </p:extLst>
          </p:nvPr>
        </p:nvGraphicFramePr>
        <p:xfrm>
          <a:off x="2383504" y="5899711"/>
          <a:ext cx="43862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2" imgW="2095200" imgH="317160" progId="Equation.DSMT4">
                  <p:embed/>
                </p:oleObj>
              </mc:Choice>
              <mc:Fallback>
                <p:oleObj name="Equation" r:id="rId12" imgW="2095200" imgH="317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04" y="5899711"/>
                        <a:ext cx="438626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0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7190354" y="4621291"/>
            <a:ext cx="723014" cy="1067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274" y="1464474"/>
            <a:ext cx="8463526" cy="1371587"/>
          </a:xfrm>
          <a:prstGeom prst="rect">
            <a:avLst/>
          </a:prstGeom>
          <a:noFill/>
        </p:spPr>
        <p:txBody>
          <a:bodyPr wrap="none" rtlCol="1">
            <a:normAutofit/>
          </a:bodyPr>
          <a:lstStyle/>
          <a:p>
            <a:r>
              <a:rPr lang="en-US" sz="2400" dirty="0" smtClean="0"/>
              <a:t>So, this is what we just got: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1185"/>
              </p:ext>
            </p:extLst>
          </p:nvPr>
        </p:nvGraphicFramePr>
        <p:xfrm>
          <a:off x="1357866" y="2010477"/>
          <a:ext cx="50768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2425680" imgH="355320" progId="Equation.DSMT4">
                  <p:embed/>
                </p:oleObj>
              </mc:Choice>
              <mc:Fallback>
                <p:oleObj name="Equation" r:id="rId4" imgW="2425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66" y="2010477"/>
                        <a:ext cx="50768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38220"/>
              </p:ext>
            </p:extLst>
          </p:nvPr>
        </p:nvGraphicFramePr>
        <p:xfrm>
          <a:off x="330092" y="2836061"/>
          <a:ext cx="3200040" cy="87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6" imgW="2133360" imgH="583920" progId="Equation.DSMT4">
                  <p:embed/>
                </p:oleObj>
              </mc:Choice>
              <mc:Fallback>
                <p:oleObj name="Equation" r:id="rId6" imgW="2133360" imgH="5839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2" y="2836061"/>
                        <a:ext cx="3200040" cy="87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34971"/>
              </p:ext>
            </p:extLst>
          </p:nvPr>
        </p:nvGraphicFramePr>
        <p:xfrm>
          <a:off x="317170" y="3730625"/>
          <a:ext cx="24193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8" imgW="1612800" imgH="583920" progId="Equation.DSMT4">
                  <p:embed/>
                </p:oleObj>
              </mc:Choice>
              <mc:Fallback>
                <p:oleObj name="Equation" r:id="rId8" imgW="1612800" imgH="583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70" y="3730625"/>
                        <a:ext cx="24193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13850"/>
              </p:ext>
            </p:extLst>
          </p:nvPr>
        </p:nvGraphicFramePr>
        <p:xfrm>
          <a:off x="329709" y="4858331"/>
          <a:ext cx="182844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0" imgW="1218960" imgH="279360" progId="Equation.DSMT4">
                  <p:embed/>
                </p:oleObj>
              </mc:Choice>
              <mc:Fallback>
                <p:oleObj name="Equation" r:id="rId10" imgW="121896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09" y="4858331"/>
                        <a:ext cx="1828440" cy="41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3539905" y="2552218"/>
            <a:ext cx="655918" cy="399212"/>
          </a:xfrm>
          <a:custGeom>
            <a:avLst/>
            <a:gdLst>
              <a:gd name="connsiteX0" fmla="*/ 740780 w 740780"/>
              <a:gd name="connsiteY0" fmla="*/ 0 h 630820"/>
              <a:gd name="connsiteX1" fmla="*/ 0 w 740780"/>
              <a:gd name="connsiteY1" fmla="*/ 630820 h 63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780" h="630820">
                <a:moveTo>
                  <a:pt x="740780" y="0"/>
                </a:moveTo>
                <a:lnTo>
                  <a:pt x="0" y="630820"/>
                </a:ln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75098" y="2540643"/>
            <a:ext cx="2555044" cy="1616687"/>
          </a:xfrm>
          <a:custGeom>
            <a:avLst/>
            <a:gdLst>
              <a:gd name="connsiteX0" fmla="*/ 2291788 w 2291788"/>
              <a:gd name="connsiteY0" fmla="*/ 0 h 2164466"/>
              <a:gd name="connsiteX1" fmla="*/ 1689904 w 2291788"/>
              <a:gd name="connsiteY1" fmla="*/ 1417899 h 2164466"/>
              <a:gd name="connsiteX2" fmla="*/ 0 w 2291788"/>
              <a:gd name="connsiteY2" fmla="*/ 2164466 h 21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1788" h="2164466">
                <a:moveTo>
                  <a:pt x="2291788" y="0"/>
                </a:moveTo>
                <a:cubicBezTo>
                  <a:pt x="2181828" y="528577"/>
                  <a:pt x="2071869" y="1057155"/>
                  <a:pt x="1689904" y="1417899"/>
                </a:cubicBezTo>
                <a:cubicBezTo>
                  <a:pt x="1307939" y="1778643"/>
                  <a:pt x="653969" y="1971554"/>
                  <a:pt x="0" y="2164466"/>
                </a:cubicBezTo>
              </a:path>
            </a:pathLst>
          </a:custGeom>
          <a:noFill/>
          <a:ln>
            <a:solidFill>
              <a:srgbClr val="FF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45259" y="2575368"/>
            <a:ext cx="3708974" cy="2449306"/>
          </a:xfrm>
          <a:custGeom>
            <a:avLst/>
            <a:gdLst>
              <a:gd name="connsiteX0" fmla="*/ 2887884 w 2887884"/>
              <a:gd name="connsiteY0" fmla="*/ 0 h 3339296"/>
              <a:gd name="connsiteX1" fmla="*/ 2106593 w 2887884"/>
              <a:gd name="connsiteY1" fmla="*/ 2204977 h 3339296"/>
              <a:gd name="connsiteX2" fmla="*/ 0 w 2887884"/>
              <a:gd name="connsiteY2" fmla="*/ 3339296 h 33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7884" h="3339296">
                <a:moveTo>
                  <a:pt x="2887884" y="0"/>
                </a:moveTo>
                <a:cubicBezTo>
                  <a:pt x="2737895" y="824214"/>
                  <a:pt x="2587907" y="1648428"/>
                  <a:pt x="2106593" y="2204977"/>
                </a:cubicBezTo>
                <a:cubicBezTo>
                  <a:pt x="1625279" y="2761526"/>
                  <a:pt x="812639" y="3050411"/>
                  <a:pt x="0" y="3339296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01956" y="2748821"/>
            <a:ext cx="118390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Suppose that this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is </a:t>
            </a:r>
            <a:r>
              <a:rPr lang="en-US" sz="1600" dirty="0">
                <a:solidFill>
                  <a:srgbClr val="FF0000"/>
                </a:solidFill>
              </a:rPr>
              <a:t>our probability 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6243" y="4015466"/>
            <a:ext cx="6236688" cy="2608617"/>
          </a:xfrm>
          <a:prstGeom prst="rect">
            <a:avLst/>
          </a:prstGeom>
          <a:noFill/>
        </p:spPr>
        <p:txBody>
          <a:bodyPr wrap="none" rtlCol="1">
            <a:normAutofit/>
          </a:bodyPr>
          <a:lstStyle/>
          <a:p>
            <a:r>
              <a:rPr lang="en-US" sz="2400" dirty="0" smtClean="0"/>
              <a:t>			This leads to: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which is the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0</a:t>
            </a:r>
            <a:r>
              <a:rPr lang="en-US" sz="2400" baseline="30000" dirty="0" smtClean="0">
                <a:sym typeface="Symbol"/>
              </a:rPr>
              <a:t></a:t>
            </a:r>
            <a:r>
              <a:rPr lang="en-US" sz="2400" dirty="0" smtClean="0">
                <a:sym typeface="Symbol"/>
              </a:rPr>
              <a:t> we kept advocating, with a twist </a:t>
            </a:r>
            <a:endParaRPr lang="en-US" sz="2400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73806"/>
              </p:ext>
            </p:extLst>
          </p:nvPr>
        </p:nvGraphicFramePr>
        <p:xfrm>
          <a:off x="3593089" y="4594017"/>
          <a:ext cx="53419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2" imgW="2552400" imgH="507960" progId="Equation.DSMT4">
                  <p:embed/>
                </p:oleObj>
              </mc:Choice>
              <mc:Fallback>
                <p:oleObj name="Equation" r:id="rId12" imgW="255240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089" y="4594017"/>
                        <a:ext cx="53419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7551861" y="3817872"/>
            <a:ext cx="531627" cy="80341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1222" y="3428999"/>
            <a:ext cx="15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Elastic Net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13" grpId="0" animBg="1"/>
      <p:bldP spid="14" grpId="0" animBg="1"/>
      <p:bldP spid="15" grpId="0" animBg="1"/>
      <p:bldP spid="16" grpId="0" animBg="1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3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New Material?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622" y="1519832"/>
            <a:ext cx="8818756" cy="485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4138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MMSE Estimation: Another Point of View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We are hooked to the idea that noise is … noise, i.e. an annoying disturbance to be avoided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For example, consider the previous chapter about denoising … 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Could noise be helpful in engineering processes? Are you aware of cases in which noise (or randomness) is beneficial? 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Observe that the </a:t>
            </a:r>
            <a:r>
              <a:rPr lang="en-US" sz="2400" dirty="0" err="1" smtClean="0">
                <a:latin typeface="+mn-lt"/>
              </a:rPr>
              <a:t>RandOMP</a:t>
            </a:r>
            <a:r>
              <a:rPr lang="en-US" sz="2400" dirty="0" smtClean="0">
                <a:latin typeface="+mn-lt"/>
              </a:rPr>
              <a:t> described in this chapter used randomness to achieve its MMSE estimation 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How could we offer a parallel to the </a:t>
            </a:r>
            <a:r>
              <a:rPr lang="en-US" sz="2400" dirty="0" err="1" smtClean="0">
                <a:latin typeface="+mn-lt"/>
              </a:rPr>
              <a:t>RandOMP</a:t>
            </a:r>
            <a:r>
              <a:rPr lang="en-US" sz="2400" dirty="0" smtClean="0">
                <a:latin typeface="+mn-lt"/>
              </a:rPr>
              <a:t> that is BP-based? </a:t>
            </a:r>
          </a:p>
          <a:p>
            <a:pPr marL="357188" lvl="1" indent="-2730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This brings us to Dror Simon’s presentation on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                        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Stochastic Resonance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282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</cp:lastModifiedBy>
  <cp:revision>167</cp:revision>
  <dcterms:created xsi:type="dcterms:W3CDTF">2017-10-24T11:26:27Z</dcterms:created>
  <dcterms:modified xsi:type="dcterms:W3CDTF">2019-01-17T07:35:44Z</dcterms:modified>
</cp:coreProperties>
</file>