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85" r:id="rId2"/>
    <p:sldId id="259" r:id="rId3"/>
    <p:sldId id="270" r:id="rId4"/>
    <p:sldId id="307" r:id="rId5"/>
    <p:sldId id="311" r:id="rId6"/>
    <p:sldId id="268" r:id="rId7"/>
    <p:sldId id="308" r:id="rId8"/>
    <p:sldId id="306" r:id="rId9"/>
    <p:sldId id="301" r:id="rId10"/>
    <p:sldId id="309" r:id="rId11"/>
    <p:sldId id="304" r:id="rId12"/>
    <p:sldId id="310" r:id="rId13"/>
    <p:sldId id="294" r:id="rId14"/>
    <p:sldId id="272" r:id="rId15"/>
    <p:sldId id="300" r:id="rId16"/>
    <p:sldId id="286" r:id="rId17"/>
    <p:sldId id="312" r:id="rId18"/>
    <p:sldId id="318" r:id="rId19"/>
    <p:sldId id="289" r:id="rId20"/>
    <p:sldId id="317" r:id="rId21"/>
    <p:sldId id="313" r:id="rId22"/>
    <p:sldId id="305" r:id="rId23"/>
    <p:sldId id="316" r:id="rId24"/>
    <p:sldId id="314" r:id="rId25"/>
    <p:sldId id="3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EF258-A9CA-456A-A5FE-5AB8A20056E2}" v="3" dt="2018-07-16T23:21:23.862"/>
    <p1510:client id="{0677C3E4-1D8D-F195-D332-C44B0A256DC4}" v="3" dt="2018-07-17T03:05:35.593"/>
    <p1510:client id="{8B13FEBC-B567-D37B-EF11-10FB7761CE4E}" v="15" dt="2018-09-07T01:17:16.112"/>
    <p1510:client id="{56B79EEA-991E-6101-D6D2-F65D67A4F14E}" v="1" dt="2018-09-07T05:49:11.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3"/>
  </p:normalViewPr>
  <p:slideViewPr>
    <p:cSldViewPr snapToGrid="0" snapToObjects="1">
      <p:cViewPr varScale="1">
        <p:scale>
          <a:sx n="93" d="100"/>
          <a:sy n="93" d="100"/>
        </p:scale>
        <p:origin x="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82E38-830E-2545-B940-411692C9EE48}" type="datetimeFigureOut">
              <a:rPr lang="en-US" smtClean="0"/>
              <a:t>9/9/2018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2954A-897B-DF4B-B0CF-A2A8C6BEB3EC}" type="slidenum">
              <a:rPr lang="en-US" smtClean="0"/>
              <a:t>‹#›</a:t>
            </a:fld>
            <a:endParaRPr lang="en-US"/>
          </a:p>
        </p:txBody>
      </p:sp>
    </p:spTree>
    <p:extLst>
      <p:ext uri="{BB962C8B-B14F-4D97-AF65-F5344CB8AC3E}">
        <p14:creationId xmlns:p14="http://schemas.microsoft.com/office/powerpoint/2010/main" val="145867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6DF514-2ECC-CB40-87B1-5EDF4A9A829F}"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77672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DF514-2ECC-CB40-87B1-5EDF4A9A829F}"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776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DF514-2ECC-CB40-87B1-5EDF4A9A829F}"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147169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DF514-2ECC-CB40-87B1-5EDF4A9A829F}"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94781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DF514-2ECC-CB40-87B1-5EDF4A9A829F}"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196435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6DF514-2ECC-CB40-87B1-5EDF4A9A829F}"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172385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6DF514-2ECC-CB40-87B1-5EDF4A9A829F}" type="datetimeFigureOut">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121155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6DF514-2ECC-CB40-87B1-5EDF4A9A829F}" type="datetimeFigureOut">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22318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DF514-2ECC-CB40-87B1-5EDF4A9A829F}" type="datetimeFigureOut">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14865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DF514-2ECC-CB40-87B1-5EDF4A9A829F}"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653790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DF514-2ECC-CB40-87B1-5EDF4A9A829F}"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FF22E-A811-0F45-94F6-3A5119DDF772}" type="slidenum">
              <a:rPr lang="en-US" smtClean="0"/>
              <a:t>‹#›</a:t>
            </a:fld>
            <a:endParaRPr lang="en-US"/>
          </a:p>
        </p:txBody>
      </p:sp>
    </p:spTree>
    <p:extLst>
      <p:ext uri="{BB962C8B-B14F-4D97-AF65-F5344CB8AC3E}">
        <p14:creationId xmlns:p14="http://schemas.microsoft.com/office/powerpoint/2010/main" val="172920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DF514-2ECC-CB40-87B1-5EDF4A9A829F}" type="datetimeFigureOut">
              <a:rPr lang="en-US" smtClean="0"/>
              <a:t>9/9/2018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FF22E-A811-0F45-94F6-3A5119DDF772}" type="slidenum">
              <a:rPr lang="en-US" smtClean="0"/>
              <a:t>‹#›</a:t>
            </a:fld>
            <a:endParaRPr lang="en-US"/>
          </a:p>
        </p:txBody>
      </p:sp>
    </p:spTree>
    <p:extLst>
      <p:ext uri="{BB962C8B-B14F-4D97-AF65-F5344CB8AC3E}">
        <p14:creationId xmlns:p14="http://schemas.microsoft.com/office/powerpoint/2010/main" val="1617143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5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56.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Low-rank approximation of Hyperspectral Image </a:t>
            </a:r>
            <a:r>
              <a:rPr lang="en-US" sz="6700" dirty="0"/>
              <a:t>dataset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a:p>
            <a:endParaRPr lang="en-US" dirty="0"/>
          </a:p>
          <a:p>
            <a:r>
              <a:rPr lang="en-US" dirty="0"/>
              <a:t>September 7, 2018</a:t>
            </a:r>
            <a:endParaRPr lang="en-US" dirty="0">
              <a:cs typeface="Calibri"/>
            </a:endParaRPr>
          </a:p>
        </p:txBody>
      </p:sp>
    </p:spTree>
    <p:extLst>
      <p:ext uri="{BB962C8B-B14F-4D97-AF65-F5344CB8AC3E}">
        <p14:creationId xmlns:p14="http://schemas.microsoft.com/office/powerpoint/2010/main" val="372373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Low-rank decomposition</a:t>
            </a:r>
            <a:endParaRPr lang="en-US" dirty="0" err="1"/>
          </a:p>
        </p:txBody>
      </p:sp>
      <p:sp>
        <p:nvSpPr>
          <p:cNvPr id="5" name="TextBox 4">
            <a:extLst>
              <a:ext uri="{FF2B5EF4-FFF2-40B4-BE49-F238E27FC236}">
                <a16:creationId xmlns:a16="http://schemas.microsoft.com/office/drawing/2014/main" id="{E3C7399E-E652-422D-BCBF-07E2DAAC0F1D}"/>
              </a:ext>
            </a:extLst>
          </p:cNvPr>
          <p:cNvSpPr txBox="1"/>
          <p:nvPr/>
        </p:nvSpPr>
        <p:spPr>
          <a:xfrm>
            <a:off x="834572" y="1434496"/>
            <a:ext cx="8730224"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800" dirty="0">
                <a:cs typeface="Calibri"/>
              </a:rPr>
              <a:t>CP decomposition </a:t>
            </a:r>
          </a:p>
          <a:p>
            <a:pPr marL="285750" indent="-285750">
              <a:buFont typeface="Arial" panose="020B0604020202020204" pitchFamily="34" charset="0"/>
              <a:buChar char="•"/>
            </a:pPr>
            <a:endParaRPr lang="en-US" sz="2800" dirty="0">
              <a:cs typeface="Calibri"/>
            </a:endParaRPr>
          </a:p>
          <a:p>
            <a:pPr marL="285750" indent="-285750">
              <a:buFont typeface="Arial" panose="020B0604020202020204" pitchFamily="34" charset="0"/>
              <a:buChar char="•"/>
            </a:pPr>
            <a:endParaRPr lang="en-US" sz="2800" dirty="0">
              <a:cs typeface="Calibri"/>
            </a:endParaRPr>
          </a:p>
        </p:txBody>
      </p:sp>
      <p:pic>
        <p:nvPicPr>
          <p:cNvPr id="3" name="Picture 5">
            <a:extLst>
              <a:ext uri="{FF2B5EF4-FFF2-40B4-BE49-F238E27FC236}">
                <a16:creationId xmlns:a16="http://schemas.microsoft.com/office/drawing/2014/main" id="{816D75F6-1411-4C82-A19C-8E54B3A703B0}"/>
              </a:ext>
            </a:extLst>
          </p:cNvPr>
          <p:cNvPicPr>
            <a:picLocks noChangeAspect="1"/>
          </p:cNvPicPr>
          <p:nvPr/>
        </p:nvPicPr>
        <p:blipFill>
          <a:blip r:embed="rId2"/>
          <a:stretch>
            <a:fillRect/>
          </a:stretch>
        </p:blipFill>
        <p:spPr>
          <a:xfrm>
            <a:off x="1197708" y="3464961"/>
            <a:ext cx="8438660" cy="2722076"/>
          </a:xfrm>
          <a:prstGeom prst="rect">
            <a:avLst/>
          </a:prstGeom>
        </p:spPr>
      </p:pic>
      <p:pic>
        <p:nvPicPr>
          <p:cNvPr id="8" name="Picture 9" descr="A picture containing object, clock, watch&#10;&#10;Description generated with high confidence">
            <a:extLst>
              <a:ext uri="{FF2B5EF4-FFF2-40B4-BE49-F238E27FC236}">
                <a16:creationId xmlns:a16="http://schemas.microsoft.com/office/drawing/2014/main" id="{621573C2-BC3C-4706-B5A4-D45EB46B211C}"/>
              </a:ext>
            </a:extLst>
          </p:cNvPr>
          <p:cNvPicPr>
            <a:picLocks noChangeAspect="1"/>
          </p:cNvPicPr>
          <p:nvPr/>
        </p:nvPicPr>
        <p:blipFill>
          <a:blip r:embed="rId3"/>
          <a:stretch>
            <a:fillRect/>
          </a:stretch>
        </p:blipFill>
        <p:spPr>
          <a:xfrm>
            <a:off x="1295400" y="2177303"/>
            <a:ext cx="5625122" cy="813320"/>
          </a:xfrm>
          <a:prstGeom prst="rect">
            <a:avLst/>
          </a:prstGeom>
        </p:spPr>
      </p:pic>
    </p:spTree>
    <p:extLst>
      <p:ext uri="{BB962C8B-B14F-4D97-AF65-F5344CB8AC3E}">
        <p14:creationId xmlns:p14="http://schemas.microsoft.com/office/powerpoint/2010/main" val="112725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Low-rank decomposition</a:t>
            </a:r>
            <a:endParaRPr lang="en-US" dirty="0" err="1"/>
          </a:p>
        </p:txBody>
      </p:sp>
      <p:sp>
        <p:nvSpPr>
          <p:cNvPr id="5" name="TextBox 4">
            <a:extLst>
              <a:ext uri="{FF2B5EF4-FFF2-40B4-BE49-F238E27FC236}">
                <a16:creationId xmlns:a16="http://schemas.microsoft.com/office/drawing/2014/main" id="{E3C7399E-E652-422D-BCBF-07E2DAAC0F1D}"/>
              </a:ext>
            </a:extLst>
          </p:cNvPr>
          <p:cNvSpPr txBox="1"/>
          <p:nvPr/>
        </p:nvSpPr>
        <p:spPr>
          <a:xfrm>
            <a:off x="834572" y="1434496"/>
            <a:ext cx="8730224"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800" dirty="0">
                <a:cs typeface="Calibri"/>
              </a:rPr>
              <a:t>Tucker decomposition </a:t>
            </a:r>
          </a:p>
          <a:p>
            <a:pPr marL="285750" indent="-285750">
              <a:buFont typeface="Arial" panose="020B0604020202020204" pitchFamily="34" charset="0"/>
              <a:buChar char="•"/>
            </a:pPr>
            <a:endParaRPr lang="en-US" sz="2800" dirty="0">
              <a:cs typeface="Calibri"/>
            </a:endParaRPr>
          </a:p>
          <a:p>
            <a:pPr marL="285750" indent="-285750">
              <a:buFont typeface="Arial" panose="020B0604020202020204" pitchFamily="34" charset="0"/>
              <a:buChar char="•"/>
            </a:pPr>
            <a:endParaRPr lang="en-US" sz="2800" dirty="0">
              <a:cs typeface="Calibri"/>
            </a:endParaRPr>
          </a:p>
        </p:txBody>
      </p:sp>
      <p:pic>
        <p:nvPicPr>
          <p:cNvPr id="3" name="Picture 3" descr="A close up of a clock&#10;&#10;Description generated with high confidence">
            <a:extLst>
              <a:ext uri="{FF2B5EF4-FFF2-40B4-BE49-F238E27FC236}">
                <a16:creationId xmlns:a16="http://schemas.microsoft.com/office/drawing/2014/main" id="{1D79B2DB-E930-4E5C-9DCC-B9775040D3C6}"/>
              </a:ext>
            </a:extLst>
          </p:cNvPr>
          <p:cNvPicPr>
            <a:picLocks noChangeAspect="1"/>
          </p:cNvPicPr>
          <p:nvPr/>
        </p:nvPicPr>
        <p:blipFill>
          <a:blip r:embed="rId2"/>
          <a:stretch>
            <a:fillRect/>
          </a:stretch>
        </p:blipFill>
        <p:spPr>
          <a:xfrm>
            <a:off x="6131170" y="3137251"/>
            <a:ext cx="5664200" cy="603038"/>
          </a:xfrm>
          <a:prstGeom prst="rect">
            <a:avLst/>
          </a:prstGeom>
        </p:spPr>
      </p:pic>
      <p:pic>
        <p:nvPicPr>
          <p:cNvPr id="6" name="Picture 6" descr="A picture containing sky, photo&#10;&#10;Description generated with high confidence">
            <a:extLst>
              <a:ext uri="{FF2B5EF4-FFF2-40B4-BE49-F238E27FC236}">
                <a16:creationId xmlns:a16="http://schemas.microsoft.com/office/drawing/2014/main" id="{C2624D50-962A-4771-9E3F-F404C0A652E4}"/>
              </a:ext>
            </a:extLst>
          </p:cNvPr>
          <p:cNvPicPr>
            <a:picLocks noChangeAspect="1"/>
          </p:cNvPicPr>
          <p:nvPr/>
        </p:nvPicPr>
        <p:blipFill>
          <a:blip r:embed="rId3"/>
          <a:stretch>
            <a:fillRect/>
          </a:stretch>
        </p:blipFill>
        <p:spPr>
          <a:xfrm>
            <a:off x="484554" y="3139447"/>
            <a:ext cx="4999892" cy="2015185"/>
          </a:xfrm>
          <a:prstGeom prst="rect">
            <a:avLst/>
          </a:prstGeom>
        </p:spPr>
      </p:pic>
      <p:pic>
        <p:nvPicPr>
          <p:cNvPr id="8" name="Picture 8">
            <a:extLst>
              <a:ext uri="{FF2B5EF4-FFF2-40B4-BE49-F238E27FC236}">
                <a16:creationId xmlns:a16="http://schemas.microsoft.com/office/drawing/2014/main" id="{0397C06D-588A-4282-93C5-E770D4FA8F4A}"/>
              </a:ext>
            </a:extLst>
          </p:cNvPr>
          <p:cNvPicPr>
            <a:picLocks noChangeAspect="1"/>
          </p:cNvPicPr>
          <p:nvPr/>
        </p:nvPicPr>
        <p:blipFill>
          <a:blip r:embed="rId4"/>
          <a:stretch>
            <a:fillRect/>
          </a:stretch>
        </p:blipFill>
        <p:spPr>
          <a:xfrm>
            <a:off x="5632939" y="4517977"/>
            <a:ext cx="6240583" cy="703967"/>
          </a:xfrm>
          <a:prstGeom prst="rect">
            <a:avLst/>
          </a:prstGeom>
        </p:spPr>
      </p:pic>
    </p:spTree>
    <p:extLst>
      <p:ext uri="{BB962C8B-B14F-4D97-AF65-F5344CB8AC3E}">
        <p14:creationId xmlns:p14="http://schemas.microsoft.com/office/powerpoint/2010/main" val="400722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Low-rank decomposition</a:t>
            </a:r>
            <a:endParaRPr lang="en-US" dirty="0" err="1"/>
          </a:p>
        </p:txBody>
      </p:sp>
      <p:sp>
        <p:nvSpPr>
          <p:cNvPr id="5" name="TextBox 4">
            <a:extLst>
              <a:ext uri="{FF2B5EF4-FFF2-40B4-BE49-F238E27FC236}">
                <a16:creationId xmlns:a16="http://schemas.microsoft.com/office/drawing/2014/main" id="{E3C7399E-E652-422D-BCBF-07E2DAAC0F1D}"/>
              </a:ext>
            </a:extLst>
          </p:cNvPr>
          <p:cNvSpPr txBox="1"/>
          <p:nvPr/>
        </p:nvSpPr>
        <p:spPr>
          <a:xfrm>
            <a:off x="834572" y="1434496"/>
            <a:ext cx="8730224"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800" dirty="0">
                <a:cs typeface="Calibri"/>
              </a:rPr>
              <a:t>Tucker decomposition </a:t>
            </a:r>
          </a:p>
          <a:p>
            <a:pPr marL="285750" indent="-285750">
              <a:buFont typeface="Arial" panose="020B0604020202020204" pitchFamily="34" charset="0"/>
              <a:buChar char="•"/>
            </a:pPr>
            <a:endParaRPr lang="en-US" sz="2800" dirty="0">
              <a:cs typeface="Calibri"/>
            </a:endParaRPr>
          </a:p>
          <a:p>
            <a:pPr marL="285750" indent="-285750">
              <a:buFont typeface="Arial" panose="020B0604020202020204" pitchFamily="34" charset="0"/>
              <a:buChar char="•"/>
            </a:pPr>
            <a:endParaRPr lang="en-US" sz="2800" dirty="0">
              <a:cs typeface="Calibri"/>
            </a:endParaRPr>
          </a:p>
        </p:txBody>
      </p:sp>
      <p:pic>
        <p:nvPicPr>
          <p:cNvPr id="6" name="Picture 6" descr="A close up of a logo&#10;&#10;Description generated with very high confidence">
            <a:extLst>
              <a:ext uri="{FF2B5EF4-FFF2-40B4-BE49-F238E27FC236}">
                <a16:creationId xmlns:a16="http://schemas.microsoft.com/office/drawing/2014/main" id="{A41A82F5-AD17-49FA-B706-1107D8454B8F}"/>
              </a:ext>
            </a:extLst>
          </p:cNvPr>
          <p:cNvPicPr>
            <a:picLocks noChangeAspect="1"/>
          </p:cNvPicPr>
          <p:nvPr/>
        </p:nvPicPr>
        <p:blipFill>
          <a:blip r:embed="rId2"/>
          <a:stretch>
            <a:fillRect/>
          </a:stretch>
        </p:blipFill>
        <p:spPr>
          <a:xfrm>
            <a:off x="3102707" y="2068462"/>
            <a:ext cx="5605584" cy="1001688"/>
          </a:xfrm>
          <a:prstGeom prst="rect">
            <a:avLst/>
          </a:prstGeom>
        </p:spPr>
      </p:pic>
      <p:pic>
        <p:nvPicPr>
          <p:cNvPr id="10" name="Picture 10" descr="A screenshot of a cell phone&#10;&#10;Description generated with high confidence">
            <a:extLst>
              <a:ext uri="{FF2B5EF4-FFF2-40B4-BE49-F238E27FC236}">
                <a16:creationId xmlns:a16="http://schemas.microsoft.com/office/drawing/2014/main" id="{B94300CD-E734-42F7-9DB4-B0C6A9D4D9F4}"/>
              </a:ext>
            </a:extLst>
          </p:cNvPr>
          <p:cNvPicPr>
            <a:picLocks noChangeAspect="1"/>
          </p:cNvPicPr>
          <p:nvPr/>
        </p:nvPicPr>
        <p:blipFill>
          <a:blip r:embed="rId3"/>
          <a:stretch>
            <a:fillRect/>
          </a:stretch>
        </p:blipFill>
        <p:spPr>
          <a:xfrm>
            <a:off x="5447324" y="3627885"/>
            <a:ext cx="6416429" cy="2562306"/>
          </a:xfrm>
          <a:prstGeom prst="rect">
            <a:avLst/>
          </a:prstGeom>
        </p:spPr>
      </p:pic>
      <p:pic>
        <p:nvPicPr>
          <p:cNvPr id="12" name="Picture 12" descr="A close up of a person&#10;&#10;Description generated with high confidence">
            <a:extLst>
              <a:ext uri="{FF2B5EF4-FFF2-40B4-BE49-F238E27FC236}">
                <a16:creationId xmlns:a16="http://schemas.microsoft.com/office/drawing/2014/main" id="{913BD006-695C-4DAD-859A-884D5DB850E0}"/>
              </a:ext>
            </a:extLst>
          </p:cNvPr>
          <p:cNvPicPr>
            <a:picLocks noChangeAspect="1"/>
          </p:cNvPicPr>
          <p:nvPr/>
        </p:nvPicPr>
        <p:blipFill>
          <a:blip r:embed="rId4"/>
          <a:stretch>
            <a:fillRect/>
          </a:stretch>
        </p:blipFill>
        <p:spPr>
          <a:xfrm>
            <a:off x="455246" y="3967622"/>
            <a:ext cx="5048738" cy="1804679"/>
          </a:xfrm>
          <a:prstGeom prst="rect">
            <a:avLst/>
          </a:prstGeom>
        </p:spPr>
      </p:pic>
    </p:spTree>
    <p:extLst>
      <p:ext uri="{BB962C8B-B14F-4D97-AF65-F5344CB8AC3E}">
        <p14:creationId xmlns:p14="http://schemas.microsoft.com/office/powerpoint/2010/main" val="80948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used</a:t>
            </a:r>
          </a:p>
        </p:txBody>
      </p:sp>
      <p:pic>
        <p:nvPicPr>
          <p:cNvPr id="3" name="Picture 3" descr="A screenshot of a cell phone&#10;&#10;Description generated with very high confidence">
            <a:extLst>
              <a:ext uri="{FF2B5EF4-FFF2-40B4-BE49-F238E27FC236}">
                <a16:creationId xmlns:a16="http://schemas.microsoft.com/office/drawing/2014/main" id="{277D65CA-87F6-40C5-8C02-58EFF87A2FF8}"/>
              </a:ext>
            </a:extLst>
          </p:cNvPr>
          <p:cNvPicPr>
            <a:picLocks noChangeAspect="1"/>
          </p:cNvPicPr>
          <p:nvPr/>
        </p:nvPicPr>
        <p:blipFill>
          <a:blip r:embed="rId2"/>
          <a:stretch>
            <a:fillRect/>
          </a:stretch>
        </p:blipFill>
        <p:spPr>
          <a:xfrm>
            <a:off x="2174631" y="1692299"/>
            <a:ext cx="8682891" cy="4958326"/>
          </a:xfrm>
          <a:prstGeom prst="rect">
            <a:avLst/>
          </a:prstGeom>
        </p:spPr>
      </p:pic>
    </p:spTree>
    <p:extLst>
      <p:ext uri="{BB962C8B-B14F-4D97-AF65-F5344CB8AC3E}">
        <p14:creationId xmlns:p14="http://schemas.microsoft.com/office/powerpoint/2010/main" val="404215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Experiments </a:t>
            </a:r>
          </a:p>
        </p:txBody>
      </p:sp>
    </p:spTree>
    <p:extLst>
      <p:ext uri="{BB962C8B-B14F-4D97-AF65-F5344CB8AC3E}">
        <p14:creationId xmlns:p14="http://schemas.microsoft.com/office/powerpoint/2010/main" val="1403940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Datasets</a:t>
            </a:r>
          </a:p>
        </p:txBody>
      </p:sp>
      <p:sp>
        <p:nvSpPr>
          <p:cNvPr id="3" name="Content Placeholder 2"/>
          <p:cNvSpPr>
            <a:spLocks noGrp="1"/>
          </p:cNvSpPr>
          <p:nvPr>
            <p:ph idx="1"/>
          </p:nvPr>
        </p:nvSpPr>
        <p:spPr/>
        <p:txBody>
          <a:bodyPr vert="horz" lIns="91440" tIns="45720" rIns="91440" bIns="45720" rtlCol="0" anchor="t">
            <a:normAutofit/>
          </a:bodyPr>
          <a:lstStyle/>
          <a:p>
            <a:r>
              <a:rPr lang="en-US"/>
              <a:t>Indian Pines (145*145*224)</a:t>
            </a:r>
            <a:r>
              <a:rPr lang="en-US">
                <a:cs typeface="Calibri"/>
              </a:rPr>
              <a:t> [ 16 classes]</a:t>
            </a:r>
            <a:endParaRPr lang="en-US" dirty="0"/>
          </a:p>
          <a:p>
            <a:r>
              <a:rPr lang="en-US"/>
              <a:t>Pavia University(610*340*103)</a:t>
            </a:r>
            <a:r>
              <a:rPr lang="en-US">
                <a:cs typeface="Calibri"/>
              </a:rPr>
              <a:t> [9 classes]</a:t>
            </a:r>
          </a:p>
          <a:p>
            <a:r>
              <a:rPr lang="en-US">
                <a:cs typeface="Calibri"/>
              </a:rPr>
              <a:t>Salinas (512*217*204) [ 16 classes]</a:t>
            </a:r>
          </a:p>
        </p:txBody>
      </p:sp>
      <p:pic>
        <p:nvPicPr>
          <p:cNvPr id="5" name="Picture 5" descr="A picture containing photo, old&#10;&#10;Description generated with high confidence">
            <a:extLst>
              <a:ext uri="{FF2B5EF4-FFF2-40B4-BE49-F238E27FC236}">
                <a16:creationId xmlns:a16="http://schemas.microsoft.com/office/drawing/2014/main" id="{4143DE48-B141-473E-AC7F-A2DB5BCE5C48}"/>
              </a:ext>
            </a:extLst>
          </p:cNvPr>
          <p:cNvPicPr>
            <a:picLocks noChangeAspect="1"/>
          </p:cNvPicPr>
          <p:nvPr/>
        </p:nvPicPr>
        <p:blipFill>
          <a:blip r:embed="rId2"/>
          <a:stretch>
            <a:fillRect/>
          </a:stretch>
        </p:blipFill>
        <p:spPr>
          <a:xfrm>
            <a:off x="8521822" y="227745"/>
            <a:ext cx="2494817" cy="2494817"/>
          </a:xfrm>
          <a:prstGeom prst="rect">
            <a:avLst/>
          </a:prstGeom>
        </p:spPr>
      </p:pic>
      <p:pic>
        <p:nvPicPr>
          <p:cNvPr id="7" name="Picture 7" descr="A circuit board on a city street&#10;&#10;Description generated with high confidence">
            <a:extLst>
              <a:ext uri="{FF2B5EF4-FFF2-40B4-BE49-F238E27FC236}">
                <a16:creationId xmlns:a16="http://schemas.microsoft.com/office/drawing/2014/main" id="{5B56C886-A06B-430A-9E8B-1A2F395F29EA}"/>
              </a:ext>
            </a:extLst>
          </p:cNvPr>
          <p:cNvPicPr>
            <a:picLocks noChangeAspect="1"/>
          </p:cNvPicPr>
          <p:nvPr/>
        </p:nvPicPr>
        <p:blipFill>
          <a:blip r:embed="rId3"/>
          <a:stretch>
            <a:fillRect/>
          </a:stretch>
        </p:blipFill>
        <p:spPr>
          <a:xfrm>
            <a:off x="7049477" y="3748887"/>
            <a:ext cx="4394199" cy="2447304"/>
          </a:xfrm>
          <a:prstGeom prst="rect">
            <a:avLst/>
          </a:prstGeom>
        </p:spPr>
      </p:pic>
      <p:pic>
        <p:nvPicPr>
          <p:cNvPr id="9" name="Picture 9" descr="A picture containing indoor, floor, building&#10;&#10;Description generated with high confidence">
            <a:extLst>
              <a:ext uri="{FF2B5EF4-FFF2-40B4-BE49-F238E27FC236}">
                <a16:creationId xmlns:a16="http://schemas.microsoft.com/office/drawing/2014/main" id="{7EC45A25-D667-41D5-8285-FDE50D3DB384}"/>
              </a:ext>
            </a:extLst>
          </p:cNvPr>
          <p:cNvPicPr>
            <a:picLocks noChangeAspect="1"/>
          </p:cNvPicPr>
          <p:nvPr/>
        </p:nvPicPr>
        <p:blipFill>
          <a:blip r:embed="rId4"/>
          <a:stretch>
            <a:fillRect/>
          </a:stretch>
        </p:blipFill>
        <p:spPr>
          <a:xfrm>
            <a:off x="1285631" y="4361908"/>
            <a:ext cx="4443046" cy="1885568"/>
          </a:xfrm>
          <a:prstGeom prst="rect">
            <a:avLst/>
          </a:prstGeom>
        </p:spPr>
      </p:pic>
      <p:sp>
        <p:nvSpPr>
          <p:cNvPr id="11" name="Arrow: Right 10">
            <a:extLst>
              <a:ext uri="{FF2B5EF4-FFF2-40B4-BE49-F238E27FC236}">
                <a16:creationId xmlns:a16="http://schemas.microsoft.com/office/drawing/2014/main" id="{5787B835-30C9-4D46-A2D5-71F9B635340F}"/>
              </a:ext>
            </a:extLst>
          </p:cNvPr>
          <p:cNvSpPr/>
          <p:nvPr/>
        </p:nvSpPr>
        <p:spPr>
          <a:xfrm>
            <a:off x="7296873" y="1828761"/>
            <a:ext cx="978408" cy="299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6358DEF-3D80-47A8-8EF7-27A9BBDA661D}"/>
              </a:ext>
            </a:extLst>
          </p:cNvPr>
          <p:cNvSpPr/>
          <p:nvPr/>
        </p:nvSpPr>
        <p:spPr>
          <a:xfrm rot="1680000">
            <a:off x="6994027" y="2981530"/>
            <a:ext cx="978408" cy="299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Arrow: Right 9">
            <a:extLst>
              <a:ext uri="{FF2B5EF4-FFF2-40B4-BE49-F238E27FC236}">
                <a16:creationId xmlns:a16="http://schemas.microsoft.com/office/drawing/2014/main" id="{56358DEF-3D80-47A8-8EF7-27A9BBDA661D}"/>
              </a:ext>
            </a:extLst>
          </p:cNvPr>
          <p:cNvSpPr/>
          <p:nvPr/>
        </p:nvSpPr>
        <p:spPr>
          <a:xfrm rot="5340000">
            <a:off x="3141287" y="3651944"/>
            <a:ext cx="978408" cy="299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73261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119"/>
          </a:xfrm>
        </p:spPr>
        <p:txBody>
          <a:bodyPr/>
          <a:lstStyle/>
          <a:p>
            <a:r>
              <a:rPr lang="en-US">
                <a:cs typeface="Calibri Light"/>
              </a:rPr>
              <a:t>Indian Pines ( Larger the better)</a:t>
            </a:r>
            <a:endParaRPr lang="en-US" dirty="0">
              <a:cs typeface="Calibri Light"/>
            </a:endParaRPr>
          </a:p>
        </p:txBody>
      </p:sp>
      <p:pic>
        <p:nvPicPr>
          <p:cNvPr id="3" name="Picture 3" descr="A close up of a map&#10;&#10;Description generated with very high confidence">
            <a:extLst>
              <a:ext uri="{FF2B5EF4-FFF2-40B4-BE49-F238E27FC236}">
                <a16:creationId xmlns:a16="http://schemas.microsoft.com/office/drawing/2014/main" id="{B25DFE95-5AFF-4133-A688-188CB1420048}"/>
              </a:ext>
            </a:extLst>
          </p:cNvPr>
          <p:cNvPicPr>
            <a:picLocks noGrp="1" noChangeAspect="1"/>
          </p:cNvPicPr>
          <p:nvPr>
            <p:ph idx="1"/>
          </p:nvPr>
        </p:nvPicPr>
        <p:blipFill>
          <a:blip r:embed="rId2"/>
          <a:stretch>
            <a:fillRect/>
          </a:stretch>
        </p:blipFill>
        <p:spPr>
          <a:xfrm>
            <a:off x="381000" y="1747044"/>
            <a:ext cx="3946770" cy="2955193"/>
          </a:xfrm>
          <a:prstGeom prst="rect">
            <a:avLst/>
          </a:prstGeom>
        </p:spPr>
      </p:pic>
      <p:pic>
        <p:nvPicPr>
          <p:cNvPr id="6" name="Picture 6" descr="A close up of a map&#10;&#10;Description generated with very high confidence">
            <a:extLst>
              <a:ext uri="{FF2B5EF4-FFF2-40B4-BE49-F238E27FC236}">
                <a16:creationId xmlns:a16="http://schemas.microsoft.com/office/drawing/2014/main" id="{BD53E18C-687D-4855-AF7D-ADEA5694A698}"/>
              </a:ext>
            </a:extLst>
          </p:cNvPr>
          <p:cNvPicPr>
            <a:picLocks noChangeAspect="1"/>
          </p:cNvPicPr>
          <p:nvPr/>
        </p:nvPicPr>
        <p:blipFill>
          <a:blip r:embed="rId3"/>
          <a:stretch>
            <a:fillRect/>
          </a:stretch>
        </p:blipFill>
        <p:spPr>
          <a:xfrm>
            <a:off x="4011246" y="1745762"/>
            <a:ext cx="4003429" cy="2995245"/>
          </a:xfrm>
          <a:prstGeom prst="rect">
            <a:avLst/>
          </a:prstGeom>
        </p:spPr>
      </p:pic>
      <p:pic>
        <p:nvPicPr>
          <p:cNvPr id="8" name="Picture 8" descr="A close up of a map&#10;&#10;Description generated with very high confidence">
            <a:extLst>
              <a:ext uri="{FF2B5EF4-FFF2-40B4-BE49-F238E27FC236}">
                <a16:creationId xmlns:a16="http://schemas.microsoft.com/office/drawing/2014/main" id="{7C002025-5055-416C-8772-58522E9A4E61}"/>
              </a:ext>
            </a:extLst>
          </p:cNvPr>
          <p:cNvPicPr>
            <a:picLocks noChangeAspect="1"/>
          </p:cNvPicPr>
          <p:nvPr/>
        </p:nvPicPr>
        <p:blipFill>
          <a:blip r:embed="rId4"/>
          <a:stretch>
            <a:fillRect/>
          </a:stretch>
        </p:blipFill>
        <p:spPr>
          <a:xfrm>
            <a:off x="7918938" y="1745762"/>
            <a:ext cx="4003430" cy="3005015"/>
          </a:xfrm>
          <a:prstGeom prst="rect">
            <a:avLst/>
          </a:prstGeom>
        </p:spPr>
      </p:pic>
    </p:spTree>
    <p:extLst>
      <p:ext uri="{BB962C8B-B14F-4D97-AF65-F5344CB8AC3E}">
        <p14:creationId xmlns:p14="http://schemas.microsoft.com/office/powerpoint/2010/main" val="385108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119"/>
          </a:xfrm>
        </p:spPr>
        <p:txBody>
          <a:bodyPr/>
          <a:lstStyle/>
          <a:p>
            <a:r>
              <a:rPr lang="en-US">
                <a:cs typeface="Calibri Light"/>
              </a:rPr>
              <a:t>Indian Pines ( smaller the better)</a:t>
            </a:r>
            <a:endParaRPr lang="en-US" dirty="0">
              <a:cs typeface="Calibri Light"/>
            </a:endParaRPr>
          </a:p>
        </p:txBody>
      </p:sp>
      <p:pic>
        <p:nvPicPr>
          <p:cNvPr id="7" name="Picture 8" descr="A close up of a map&#10;&#10;Description generated with high confidence">
            <a:extLst>
              <a:ext uri="{FF2B5EF4-FFF2-40B4-BE49-F238E27FC236}">
                <a16:creationId xmlns:a16="http://schemas.microsoft.com/office/drawing/2014/main" id="{5F9B1CE6-8E5D-4F18-8A29-7C03A8BDAAD3}"/>
              </a:ext>
            </a:extLst>
          </p:cNvPr>
          <p:cNvPicPr>
            <a:picLocks noGrp="1" noChangeAspect="1"/>
          </p:cNvPicPr>
          <p:nvPr>
            <p:ph idx="1"/>
          </p:nvPr>
        </p:nvPicPr>
        <p:blipFill>
          <a:blip r:embed="rId2"/>
          <a:stretch>
            <a:fillRect/>
          </a:stretch>
        </p:blipFill>
        <p:spPr>
          <a:xfrm>
            <a:off x="390769" y="1834968"/>
            <a:ext cx="3751386" cy="2828194"/>
          </a:xfrm>
          <a:prstGeom prst="rect">
            <a:avLst/>
          </a:prstGeom>
        </p:spPr>
      </p:pic>
      <p:pic>
        <p:nvPicPr>
          <p:cNvPr id="10" name="Picture 10" descr="A close up of a device&#10;&#10;Description generated with high confidence">
            <a:extLst>
              <a:ext uri="{FF2B5EF4-FFF2-40B4-BE49-F238E27FC236}">
                <a16:creationId xmlns:a16="http://schemas.microsoft.com/office/drawing/2014/main" id="{91FE1697-407D-43FA-B8D2-CD884DBF994E}"/>
              </a:ext>
            </a:extLst>
          </p:cNvPr>
          <p:cNvPicPr>
            <a:picLocks noChangeAspect="1"/>
          </p:cNvPicPr>
          <p:nvPr/>
        </p:nvPicPr>
        <p:blipFill>
          <a:blip r:embed="rId3"/>
          <a:stretch>
            <a:fillRect/>
          </a:stretch>
        </p:blipFill>
        <p:spPr>
          <a:xfrm>
            <a:off x="3962399" y="1833685"/>
            <a:ext cx="3768969" cy="2829169"/>
          </a:xfrm>
          <a:prstGeom prst="rect">
            <a:avLst/>
          </a:prstGeom>
        </p:spPr>
      </p:pic>
      <p:pic>
        <p:nvPicPr>
          <p:cNvPr id="12" name="Picture 12" descr="A close up of a device&#10;&#10;Description generated with high confidence">
            <a:extLst>
              <a:ext uri="{FF2B5EF4-FFF2-40B4-BE49-F238E27FC236}">
                <a16:creationId xmlns:a16="http://schemas.microsoft.com/office/drawing/2014/main" id="{5B87BA8B-B75A-4496-B156-6F7763311C49}"/>
              </a:ext>
            </a:extLst>
          </p:cNvPr>
          <p:cNvPicPr>
            <a:picLocks noChangeAspect="1"/>
          </p:cNvPicPr>
          <p:nvPr/>
        </p:nvPicPr>
        <p:blipFill>
          <a:blip r:embed="rId4"/>
          <a:stretch>
            <a:fillRect/>
          </a:stretch>
        </p:blipFill>
        <p:spPr>
          <a:xfrm>
            <a:off x="7723555" y="1765301"/>
            <a:ext cx="3964353" cy="2965938"/>
          </a:xfrm>
          <a:prstGeom prst="rect">
            <a:avLst/>
          </a:prstGeom>
        </p:spPr>
      </p:pic>
    </p:spTree>
    <p:extLst>
      <p:ext uri="{BB962C8B-B14F-4D97-AF65-F5344CB8AC3E}">
        <p14:creationId xmlns:p14="http://schemas.microsoft.com/office/powerpoint/2010/main" val="239020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1119"/>
          </a:xfrm>
        </p:spPr>
        <p:txBody>
          <a:bodyPr/>
          <a:lstStyle/>
          <a:p>
            <a:r>
              <a:rPr lang="en-US">
                <a:cs typeface="Calibri Light"/>
              </a:rPr>
              <a:t>Indian Pines-Classification</a:t>
            </a:r>
            <a:endParaRPr lang="en-US" dirty="0">
              <a:cs typeface="Calibri Light"/>
            </a:endParaRPr>
          </a:p>
        </p:txBody>
      </p:sp>
      <p:pic>
        <p:nvPicPr>
          <p:cNvPr id="5" name="Picture 5" descr="A close up of text on a white background&#10;&#10;Description generated with very high confidence">
            <a:extLst>
              <a:ext uri="{FF2B5EF4-FFF2-40B4-BE49-F238E27FC236}">
                <a16:creationId xmlns:a16="http://schemas.microsoft.com/office/drawing/2014/main" id="{4E67B6E2-E70C-4726-B80A-887F16A39B83}"/>
              </a:ext>
            </a:extLst>
          </p:cNvPr>
          <p:cNvPicPr>
            <a:picLocks noGrp="1" noChangeAspect="1"/>
          </p:cNvPicPr>
          <p:nvPr>
            <p:ph idx="1"/>
          </p:nvPr>
        </p:nvPicPr>
        <p:blipFill>
          <a:blip r:embed="rId2"/>
          <a:stretch>
            <a:fillRect/>
          </a:stretch>
        </p:blipFill>
        <p:spPr>
          <a:xfrm>
            <a:off x="3233615" y="2001044"/>
            <a:ext cx="5334000" cy="4000500"/>
          </a:xfrm>
          <a:prstGeom prst="rect">
            <a:avLst/>
          </a:prstGeom>
        </p:spPr>
      </p:pic>
    </p:spTree>
    <p:extLst>
      <p:ext uri="{BB962C8B-B14F-4D97-AF65-F5344CB8AC3E}">
        <p14:creationId xmlns:p14="http://schemas.microsoft.com/office/powerpoint/2010/main" val="4118397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341"/>
          </a:xfrm>
        </p:spPr>
        <p:txBody>
          <a:bodyPr/>
          <a:lstStyle/>
          <a:p>
            <a:r>
              <a:rPr lang="en-US">
                <a:cs typeface="Calibri Light"/>
              </a:rPr>
              <a:t>Pavia University ( Larger the better)</a:t>
            </a:r>
          </a:p>
        </p:txBody>
      </p:sp>
      <p:pic>
        <p:nvPicPr>
          <p:cNvPr id="3" name="Picture 3" descr="A close up of a map&#10;&#10;Description generated with very high confidence">
            <a:extLst>
              <a:ext uri="{FF2B5EF4-FFF2-40B4-BE49-F238E27FC236}">
                <a16:creationId xmlns:a16="http://schemas.microsoft.com/office/drawing/2014/main" id="{D0EAF70E-F873-4771-8E62-2772ABA7E42D}"/>
              </a:ext>
            </a:extLst>
          </p:cNvPr>
          <p:cNvPicPr>
            <a:picLocks noGrp="1" noChangeAspect="1"/>
          </p:cNvPicPr>
          <p:nvPr>
            <p:ph idx="1"/>
          </p:nvPr>
        </p:nvPicPr>
        <p:blipFill>
          <a:blip r:embed="rId2"/>
          <a:stretch>
            <a:fillRect/>
          </a:stretch>
        </p:blipFill>
        <p:spPr>
          <a:xfrm>
            <a:off x="674077" y="1444198"/>
            <a:ext cx="3223847" cy="2417886"/>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9C37F5E1-5FC0-4A2E-93A9-D21EDB3B004A}"/>
              </a:ext>
            </a:extLst>
          </p:cNvPr>
          <p:cNvPicPr>
            <a:picLocks noChangeAspect="1"/>
          </p:cNvPicPr>
          <p:nvPr/>
        </p:nvPicPr>
        <p:blipFill>
          <a:blip r:embed="rId3"/>
          <a:stretch>
            <a:fillRect/>
          </a:stretch>
        </p:blipFill>
        <p:spPr>
          <a:xfrm>
            <a:off x="4187093" y="1413608"/>
            <a:ext cx="3407508" cy="2555631"/>
          </a:xfrm>
          <a:prstGeom prst="rect">
            <a:avLst/>
          </a:prstGeom>
        </p:spPr>
      </p:pic>
      <p:pic>
        <p:nvPicPr>
          <p:cNvPr id="8" name="Picture 8" descr="A close up of a map&#10;&#10;Description generated with very high confidence">
            <a:extLst>
              <a:ext uri="{FF2B5EF4-FFF2-40B4-BE49-F238E27FC236}">
                <a16:creationId xmlns:a16="http://schemas.microsoft.com/office/drawing/2014/main" id="{0F0EB0F1-1EF5-4532-87AC-B337415214B8}"/>
              </a:ext>
            </a:extLst>
          </p:cNvPr>
          <p:cNvPicPr>
            <a:picLocks noChangeAspect="1"/>
          </p:cNvPicPr>
          <p:nvPr/>
        </p:nvPicPr>
        <p:blipFill>
          <a:blip r:embed="rId4"/>
          <a:stretch>
            <a:fillRect/>
          </a:stretch>
        </p:blipFill>
        <p:spPr>
          <a:xfrm>
            <a:off x="8114323" y="1257301"/>
            <a:ext cx="3651739" cy="2731476"/>
          </a:xfrm>
          <a:prstGeom prst="rect">
            <a:avLst/>
          </a:prstGeom>
        </p:spPr>
      </p:pic>
      <p:pic>
        <p:nvPicPr>
          <p:cNvPr id="4" name="Picture 4" descr="A close up of a map&#10;&#10;Description generated with high confidence">
            <a:extLst>
              <a:ext uri="{FF2B5EF4-FFF2-40B4-BE49-F238E27FC236}">
                <a16:creationId xmlns:a16="http://schemas.microsoft.com/office/drawing/2014/main" id="{C8935EBB-DEBF-488F-98E7-E847BFF2B6B3}"/>
              </a:ext>
            </a:extLst>
          </p:cNvPr>
          <p:cNvPicPr>
            <a:picLocks noChangeAspect="1"/>
          </p:cNvPicPr>
          <p:nvPr/>
        </p:nvPicPr>
        <p:blipFill>
          <a:blip r:embed="rId5"/>
          <a:stretch>
            <a:fillRect/>
          </a:stretch>
        </p:blipFill>
        <p:spPr>
          <a:xfrm>
            <a:off x="670171" y="3991194"/>
            <a:ext cx="3329352" cy="2480458"/>
          </a:xfrm>
          <a:prstGeom prst="rect">
            <a:avLst/>
          </a:prstGeom>
        </p:spPr>
      </p:pic>
      <p:pic>
        <p:nvPicPr>
          <p:cNvPr id="7" name="Picture 8" descr="A close up of a map&#10;&#10;Description generated with high confidence">
            <a:extLst>
              <a:ext uri="{FF2B5EF4-FFF2-40B4-BE49-F238E27FC236}">
                <a16:creationId xmlns:a16="http://schemas.microsoft.com/office/drawing/2014/main" id="{53C2EC96-8FE6-4089-8B66-8305750A7F47}"/>
              </a:ext>
            </a:extLst>
          </p:cNvPr>
          <p:cNvPicPr>
            <a:picLocks noChangeAspect="1"/>
          </p:cNvPicPr>
          <p:nvPr/>
        </p:nvPicPr>
        <p:blipFill>
          <a:blip r:embed="rId6"/>
          <a:stretch>
            <a:fillRect/>
          </a:stretch>
        </p:blipFill>
        <p:spPr>
          <a:xfrm>
            <a:off x="4245708" y="3992685"/>
            <a:ext cx="3407506" cy="2555630"/>
          </a:xfrm>
          <a:prstGeom prst="rect">
            <a:avLst/>
          </a:prstGeom>
        </p:spPr>
      </p:pic>
      <p:pic>
        <p:nvPicPr>
          <p:cNvPr id="10" name="Picture 10" descr="A close up of a map&#10;&#10;Description generated with high confidence">
            <a:extLst>
              <a:ext uri="{FF2B5EF4-FFF2-40B4-BE49-F238E27FC236}">
                <a16:creationId xmlns:a16="http://schemas.microsoft.com/office/drawing/2014/main" id="{FB25088F-77BF-489A-B12B-0184F64ED17E}"/>
              </a:ext>
            </a:extLst>
          </p:cNvPr>
          <p:cNvPicPr>
            <a:picLocks noChangeAspect="1"/>
          </p:cNvPicPr>
          <p:nvPr/>
        </p:nvPicPr>
        <p:blipFill>
          <a:blip r:embed="rId7"/>
          <a:stretch>
            <a:fillRect/>
          </a:stretch>
        </p:blipFill>
        <p:spPr>
          <a:xfrm>
            <a:off x="8378093" y="4049810"/>
            <a:ext cx="3270738" cy="2421842"/>
          </a:xfrm>
          <a:prstGeom prst="rect">
            <a:avLst/>
          </a:prstGeom>
        </p:spPr>
      </p:pic>
    </p:spTree>
    <p:extLst>
      <p:ext uri="{BB962C8B-B14F-4D97-AF65-F5344CB8AC3E}">
        <p14:creationId xmlns:p14="http://schemas.microsoft.com/office/powerpoint/2010/main" val="251265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dirty="0"/>
              <a:t>Problem statement</a:t>
            </a:r>
          </a:p>
          <a:p>
            <a:pPr marL="514350" indent="-514350">
              <a:buFont typeface="+mj-lt"/>
              <a:buAutoNum type="arabicPeriod"/>
            </a:pPr>
            <a:r>
              <a:rPr lang="en-US" dirty="0">
                <a:cs typeface="Calibri"/>
              </a:rPr>
              <a:t>Denoising</a:t>
            </a:r>
          </a:p>
          <a:p>
            <a:pPr marL="514350" indent="-514350">
              <a:buAutoNum type="arabicPeriod"/>
            </a:pPr>
            <a:r>
              <a:rPr lang="en-US" dirty="0"/>
              <a:t>Low rank decomposition of the dataset</a:t>
            </a:r>
          </a:p>
          <a:p>
            <a:pPr marL="514350" indent="-514350">
              <a:buAutoNum type="arabicPeriod"/>
            </a:pPr>
            <a:r>
              <a:rPr lang="en-US" dirty="0"/>
              <a:t>Discussions</a:t>
            </a:r>
          </a:p>
        </p:txBody>
      </p:sp>
    </p:spTree>
    <p:extLst>
      <p:ext uri="{BB962C8B-B14F-4D97-AF65-F5344CB8AC3E}">
        <p14:creationId xmlns:p14="http://schemas.microsoft.com/office/powerpoint/2010/main" val="591861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341"/>
          </a:xfrm>
        </p:spPr>
        <p:txBody>
          <a:bodyPr/>
          <a:lstStyle/>
          <a:p>
            <a:r>
              <a:rPr lang="en-US">
                <a:cs typeface="Calibri Light"/>
              </a:rPr>
              <a:t>Pavia University ( smaller the better)</a:t>
            </a:r>
          </a:p>
        </p:txBody>
      </p:sp>
      <p:pic>
        <p:nvPicPr>
          <p:cNvPr id="3" name="Picture 3" descr="A picture containing screenshot&#10;&#10;Description generated with high confidence">
            <a:extLst>
              <a:ext uri="{FF2B5EF4-FFF2-40B4-BE49-F238E27FC236}">
                <a16:creationId xmlns:a16="http://schemas.microsoft.com/office/drawing/2014/main" id="{74AA4D74-2D93-4FF2-B289-61618D1FDD94}"/>
              </a:ext>
            </a:extLst>
          </p:cNvPr>
          <p:cNvPicPr>
            <a:picLocks noGrp="1" noChangeAspect="1"/>
          </p:cNvPicPr>
          <p:nvPr>
            <p:ph idx="1"/>
          </p:nvPr>
        </p:nvPicPr>
        <p:blipFill>
          <a:blip r:embed="rId2"/>
          <a:stretch>
            <a:fillRect/>
          </a:stretch>
        </p:blipFill>
        <p:spPr>
          <a:xfrm>
            <a:off x="136769" y="1444198"/>
            <a:ext cx="3106617" cy="233973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908C6F12-82DC-4CBC-A310-0517265A8A14}"/>
              </a:ext>
            </a:extLst>
          </p:cNvPr>
          <p:cNvPicPr>
            <a:picLocks noChangeAspect="1"/>
          </p:cNvPicPr>
          <p:nvPr/>
        </p:nvPicPr>
        <p:blipFill>
          <a:blip r:embed="rId3"/>
          <a:stretch>
            <a:fillRect/>
          </a:stretch>
        </p:blipFill>
        <p:spPr>
          <a:xfrm>
            <a:off x="8212016" y="1462453"/>
            <a:ext cx="3280508" cy="2418862"/>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A1EE2C32-89F5-4EA2-AE91-BDBA4EC637A3}"/>
              </a:ext>
            </a:extLst>
          </p:cNvPr>
          <p:cNvPicPr>
            <a:picLocks noChangeAspect="1"/>
          </p:cNvPicPr>
          <p:nvPr/>
        </p:nvPicPr>
        <p:blipFill>
          <a:blip r:embed="rId4"/>
          <a:stretch>
            <a:fillRect/>
          </a:stretch>
        </p:blipFill>
        <p:spPr>
          <a:xfrm>
            <a:off x="4021016" y="1501531"/>
            <a:ext cx="3055815" cy="2311401"/>
          </a:xfrm>
          <a:prstGeom prst="rect">
            <a:avLst/>
          </a:prstGeom>
        </p:spPr>
      </p:pic>
      <p:pic>
        <p:nvPicPr>
          <p:cNvPr id="4" name="Picture 4" descr="A close up of a map&#10;&#10;Description generated with high confidence">
            <a:extLst>
              <a:ext uri="{FF2B5EF4-FFF2-40B4-BE49-F238E27FC236}">
                <a16:creationId xmlns:a16="http://schemas.microsoft.com/office/drawing/2014/main" id="{0547F302-479D-43DF-99FA-A05F11C14E5A}"/>
              </a:ext>
            </a:extLst>
          </p:cNvPr>
          <p:cNvPicPr>
            <a:picLocks noChangeAspect="1"/>
          </p:cNvPicPr>
          <p:nvPr/>
        </p:nvPicPr>
        <p:blipFill>
          <a:blip r:embed="rId5"/>
          <a:stretch>
            <a:fillRect/>
          </a:stretch>
        </p:blipFill>
        <p:spPr>
          <a:xfrm>
            <a:off x="4148015" y="4196347"/>
            <a:ext cx="3075353" cy="2265535"/>
          </a:xfrm>
          <a:prstGeom prst="rect">
            <a:avLst/>
          </a:prstGeom>
        </p:spPr>
      </p:pic>
      <p:pic>
        <p:nvPicPr>
          <p:cNvPr id="7" name="Picture 8" descr="A close up of a map&#10;&#10;Description generated with high confidence">
            <a:extLst>
              <a:ext uri="{FF2B5EF4-FFF2-40B4-BE49-F238E27FC236}">
                <a16:creationId xmlns:a16="http://schemas.microsoft.com/office/drawing/2014/main" id="{212D78F0-0749-45C1-8599-A0C90243E2DA}"/>
              </a:ext>
            </a:extLst>
          </p:cNvPr>
          <p:cNvPicPr>
            <a:picLocks noChangeAspect="1"/>
          </p:cNvPicPr>
          <p:nvPr/>
        </p:nvPicPr>
        <p:blipFill>
          <a:blip r:embed="rId6"/>
          <a:stretch>
            <a:fillRect/>
          </a:stretch>
        </p:blipFill>
        <p:spPr>
          <a:xfrm>
            <a:off x="367323" y="4090377"/>
            <a:ext cx="3094891" cy="2321168"/>
          </a:xfrm>
          <a:prstGeom prst="rect">
            <a:avLst/>
          </a:prstGeom>
        </p:spPr>
      </p:pic>
      <p:pic>
        <p:nvPicPr>
          <p:cNvPr id="10" name="Picture 10" descr="A close up of a map&#10;&#10;Description generated with high confidence">
            <a:extLst>
              <a:ext uri="{FF2B5EF4-FFF2-40B4-BE49-F238E27FC236}">
                <a16:creationId xmlns:a16="http://schemas.microsoft.com/office/drawing/2014/main" id="{28A5266E-5AE2-4325-AE65-E62481EE2F13}"/>
              </a:ext>
            </a:extLst>
          </p:cNvPr>
          <p:cNvPicPr>
            <a:picLocks noChangeAspect="1"/>
          </p:cNvPicPr>
          <p:nvPr/>
        </p:nvPicPr>
        <p:blipFill>
          <a:blip r:embed="rId7"/>
          <a:stretch>
            <a:fillRect/>
          </a:stretch>
        </p:blipFill>
        <p:spPr>
          <a:xfrm>
            <a:off x="8387862" y="4285762"/>
            <a:ext cx="2967892" cy="2233245"/>
          </a:xfrm>
          <a:prstGeom prst="rect">
            <a:avLst/>
          </a:prstGeom>
        </p:spPr>
      </p:pic>
    </p:spTree>
    <p:extLst>
      <p:ext uri="{BB962C8B-B14F-4D97-AF65-F5344CB8AC3E}">
        <p14:creationId xmlns:p14="http://schemas.microsoft.com/office/powerpoint/2010/main" val="372399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341"/>
          </a:xfrm>
        </p:spPr>
        <p:txBody>
          <a:bodyPr/>
          <a:lstStyle/>
          <a:p>
            <a:r>
              <a:rPr lang="en-US">
                <a:cs typeface="Calibri Light"/>
              </a:rPr>
              <a:t>Pavia University-Classification</a:t>
            </a:r>
          </a:p>
        </p:txBody>
      </p:sp>
      <p:pic>
        <p:nvPicPr>
          <p:cNvPr id="3" name="Picture 3" descr="A close up of a map&#10;&#10;Description generated with very high confidence">
            <a:extLst>
              <a:ext uri="{FF2B5EF4-FFF2-40B4-BE49-F238E27FC236}">
                <a16:creationId xmlns:a16="http://schemas.microsoft.com/office/drawing/2014/main" id="{DB399911-4539-4AD0-88EC-91512B5EC7F8}"/>
              </a:ext>
            </a:extLst>
          </p:cNvPr>
          <p:cNvPicPr>
            <a:picLocks noGrp="1" noChangeAspect="1"/>
          </p:cNvPicPr>
          <p:nvPr>
            <p:ph idx="1"/>
          </p:nvPr>
        </p:nvPicPr>
        <p:blipFill>
          <a:blip r:embed="rId2"/>
          <a:stretch>
            <a:fillRect/>
          </a:stretch>
        </p:blipFill>
        <p:spPr>
          <a:xfrm>
            <a:off x="889000" y="1874044"/>
            <a:ext cx="5334000" cy="4000500"/>
          </a:xfrm>
          <a:prstGeom prst="rect">
            <a:avLst/>
          </a:prstGeom>
        </p:spPr>
      </p:pic>
      <p:pic>
        <p:nvPicPr>
          <p:cNvPr id="4" name="Picture 4" descr="A close up of a map&#10;&#10;Description generated with high confidence">
            <a:extLst>
              <a:ext uri="{FF2B5EF4-FFF2-40B4-BE49-F238E27FC236}">
                <a16:creationId xmlns:a16="http://schemas.microsoft.com/office/drawing/2014/main" id="{33750801-4427-453A-987F-609EBE469A20}"/>
              </a:ext>
            </a:extLst>
          </p:cNvPr>
          <p:cNvPicPr>
            <a:picLocks noChangeAspect="1"/>
          </p:cNvPicPr>
          <p:nvPr/>
        </p:nvPicPr>
        <p:blipFill>
          <a:blip r:embed="rId3"/>
          <a:stretch>
            <a:fillRect/>
          </a:stretch>
        </p:blipFill>
        <p:spPr>
          <a:xfrm>
            <a:off x="6551246" y="2203424"/>
            <a:ext cx="4804507" cy="3535535"/>
          </a:xfrm>
          <a:prstGeom prst="rect">
            <a:avLst/>
          </a:prstGeom>
        </p:spPr>
      </p:pic>
    </p:spTree>
    <p:extLst>
      <p:ext uri="{BB962C8B-B14F-4D97-AF65-F5344CB8AC3E}">
        <p14:creationId xmlns:p14="http://schemas.microsoft.com/office/powerpoint/2010/main" val="620102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341"/>
          </a:xfrm>
        </p:spPr>
        <p:txBody>
          <a:bodyPr/>
          <a:lstStyle/>
          <a:p>
            <a:r>
              <a:rPr lang="en-US">
                <a:cs typeface="Calibri Light"/>
              </a:rPr>
              <a:t>Salinas ( Larger the better)</a:t>
            </a:r>
            <a:endParaRPr lang="en-US" dirty="0">
              <a:cs typeface="Calibri Light"/>
            </a:endParaRPr>
          </a:p>
        </p:txBody>
      </p:sp>
      <p:pic>
        <p:nvPicPr>
          <p:cNvPr id="6" name="Picture 6" descr="A screenshot of a cell phone&#10;&#10;Description generated with very high confidence">
            <a:extLst>
              <a:ext uri="{FF2B5EF4-FFF2-40B4-BE49-F238E27FC236}">
                <a16:creationId xmlns:a16="http://schemas.microsoft.com/office/drawing/2014/main" id="{AE5EB82B-A7A3-448B-821F-5FFA9FB6CB93}"/>
              </a:ext>
            </a:extLst>
          </p:cNvPr>
          <p:cNvPicPr>
            <a:picLocks noChangeAspect="1"/>
          </p:cNvPicPr>
          <p:nvPr/>
        </p:nvPicPr>
        <p:blipFill>
          <a:blip r:embed="rId2"/>
          <a:stretch>
            <a:fillRect/>
          </a:stretch>
        </p:blipFill>
        <p:spPr>
          <a:xfrm>
            <a:off x="8192479" y="1335455"/>
            <a:ext cx="3221892" cy="2399323"/>
          </a:xfrm>
          <a:prstGeom prst="rect">
            <a:avLst/>
          </a:prstGeom>
        </p:spPr>
      </p:pic>
      <p:pic>
        <p:nvPicPr>
          <p:cNvPr id="10" name="Picture 10" descr="A close up of a map&#10;&#10;Description generated with very high confidence">
            <a:extLst>
              <a:ext uri="{FF2B5EF4-FFF2-40B4-BE49-F238E27FC236}">
                <a16:creationId xmlns:a16="http://schemas.microsoft.com/office/drawing/2014/main" id="{FF6C0622-E304-483D-A5E8-91409FD4B52A}"/>
              </a:ext>
            </a:extLst>
          </p:cNvPr>
          <p:cNvPicPr>
            <a:picLocks noGrp="1" noChangeAspect="1"/>
          </p:cNvPicPr>
          <p:nvPr>
            <p:ph idx="1"/>
          </p:nvPr>
        </p:nvPicPr>
        <p:blipFill>
          <a:blip r:embed="rId3"/>
          <a:stretch>
            <a:fillRect/>
          </a:stretch>
        </p:blipFill>
        <p:spPr>
          <a:xfrm>
            <a:off x="429846" y="1346506"/>
            <a:ext cx="3145693" cy="2359270"/>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A7DA78C4-AED3-4BB6-9D67-97ED2B8527EC}"/>
              </a:ext>
            </a:extLst>
          </p:cNvPr>
          <p:cNvPicPr>
            <a:picLocks noChangeAspect="1"/>
          </p:cNvPicPr>
          <p:nvPr/>
        </p:nvPicPr>
        <p:blipFill>
          <a:blip r:embed="rId4"/>
          <a:stretch>
            <a:fillRect/>
          </a:stretch>
        </p:blipFill>
        <p:spPr>
          <a:xfrm>
            <a:off x="4099170" y="1316749"/>
            <a:ext cx="3163276" cy="2397654"/>
          </a:xfrm>
          <a:prstGeom prst="rect">
            <a:avLst/>
          </a:prstGeom>
        </p:spPr>
      </p:pic>
      <p:pic>
        <p:nvPicPr>
          <p:cNvPr id="3" name="Picture 3" descr="A close up of a map&#10;&#10;Description generated with high confidence">
            <a:extLst>
              <a:ext uri="{FF2B5EF4-FFF2-40B4-BE49-F238E27FC236}">
                <a16:creationId xmlns:a16="http://schemas.microsoft.com/office/drawing/2014/main" id="{209EB61E-D4C1-4A40-9B6E-412E3A8AD1B4}"/>
              </a:ext>
            </a:extLst>
          </p:cNvPr>
          <p:cNvPicPr>
            <a:picLocks noChangeAspect="1"/>
          </p:cNvPicPr>
          <p:nvPr/>
        </p:nvPicPr>
        <p:blipFill>
          <a:blip r:embed="rId5"/>
          <a:stretch>
            <a:fillRect/>
          </a:stretch>
        </p:blipFill>
        <p:spPr>
          <a:xfrm>
            <a:off x="357554" y="4010732"/>
            <a:ext cx="3397738" cy="2499996"/>
          </a:xfrm>
          <a:prstGeom prst="rect">
            <a:avLst/>
          </a:prstGeom>
        </p:spPr>
      </p:pic>
      <p:pic>
        <p:nvPicPr>
          <p:cNvPr id="5" name="Picture 6" descr="A close up of a map&#10;&#10;Description generated with high confidence">
            <a:extLst>
              <a:ext uri="{FF2B5EF4-FFF2-40B4-BE49-F238E27FC236}">
                <a16:creationId xmlns:a16="http://schemas.microsoft.com/office/drawing/2014/main" id="{A8608293-B05D-4278-8990-3FC4B4D85324}"/>
              </a:ext>
            </a:extLst>
          </p:cNvPr>
          <p:cNvPicPr>
            <a:picLocks noChangeAspect="1"/>
          </p:cNvPicPr>
          <p:nvPr/>
        </p:nvPicPr>
        <p:blipFill>
          <a:blip r:embed="rId6"/>
          <a:stretch>
            <a:fillRect/>
          </a:stretch>
        </p:blipFill>
        <p:spPr>
          <a:xfrm>
            <a:off x="4206631" y="4061069"/>
            <a:ext cx="3260969" cy="2457938"/>
          </a:xfrm>
          <a:prstGeom prst="rect">
            <a:avLst/>
          </a:prstGeom>
        </p:spPr>
      </p:pic>
      <p:pic>
        <p:nvPicPr>
          <p:cNvPr id="8" name="Picture 8" descr="A close up of a map&#10;&#10;Description generated with high confidence">
            <a:extLst>
              <a:ext uri="{FF2B5EF4-FFF2-40B4-BE49-F238E27FC236}">
                <a16:creationId xmlns:a16="http://schemas.microsoft.com/office/drawing/2014/main" id="{645D4046-9611-4310-A22D-20E8339EA0A0}"/>
              </a:ext>
            </a:extLst>
          </p:cNvPr>
          <p:cNvPicPr>
            <a:picLocks noChangeAspect="1"/>
          </p:cNvPicPr>
          <p:nvPr/>
        </p:nvPicPr>
        <p:blipFill>
          <a:blip r:embed="rId7"/>
          <a:stretch>
            <a:fillRect/>
          </a:stretch>
        </p:blipFill>
        <p:spPr>
          <a:xfrm>
            <a:off x="8339016" y="4167039"/>
            <a:ext cx="3046046" cy="2245997"/>
          </a:xfrm>
          <a:prstGeom prst="rect">
            <a:avLst/>
          </a:prstGeom>
        </p:spPr>
      </p:pic>
    </p:spTree>
    <p:extLst>
      <p:ext uri="{BB962C8B-B14F-4D97-AF65-F5344CB8AC3E}">
        <p14:creationId xmlns:p14="http://schemas.microsoft.com/office/powerpoint/2010/main" val="654943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341"/>
          </a:xfrm>
        </p:spPr>
        <p:txBody>
          <a:bodyPr/>
          <a:lstStyle/>
          <a:p>
            <a:r>
              <a:rPr lang="en-US">
                <a:cs typeface="Calibri Light"/>
              </a:rPr>
              <a:t>Salinas ( smaller the better)</a:t>
            </a:r>
            <a:endParaRPr lang="en-US" dirty="0">
              <a:cs typeface="Calibri Light"/>
            </a:endParaRPr>
          </a:p>
        </p:txBody>
      </p:sp>
      <p:pic>
        <p:nvPicPr>
          <p:cNvPr id="3" name="Picture 3" descr="A picture containing screenshot&#10;&#10;Description generated with high confidence">
            <a:extLst>
              <a:ext uri="{FF2B5EF4-FFF2-40B4-BE49-F238E27FC236}">
                <a16:creationId xmlns:a16="http://schemas.microsoft.com/office/drawing/2014/main" id="{BAFCD52E-13D5-4D97-BA2E-D4F7CFFB8B11}"/>
              </a:ext>
            </a:extLst>
          </p:cNvPr>
          <p:cNvPicPr>
            <a:picLocks noGrp="1" noChangeAspect="1"/>
          </p:cNvPicPr>
          <p:nvPr>
            <p:ph idx="1"/>
          </p:nvPr>
        </p:nvPicPr>
        <p:blipFill>
          <a:blip r:embed="rId2"/>
          <a:stretch>
            <a:fillRect/>
          </a:stretch>
        </p:blipFill>
        <p:spPr>
          <a:xfrm>
            <a:off x="400539" y="1385583"/>
            <a:ext cx="3341078" cy="236904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F78A3D6A-B2AA-4C5F-A4B0-82C9F6E4E8D0}"/>
              </a:ext>
            </a:extLst>
          </p:cNvPr>
          <p:cNvPicPr>
            <a:picLocks noChangeAspect="1"/>
          </p:cNvPicPr>
          <p:nvPr/>
        </p:nvPicPr>
        <p:blipFill>
          <a:blip r:embed="rId3"/>
          <a:stretch>
            <a:fillRect/>
          </a:stretch>
        </p:blipFill>
        <p:spPr>
          <a:xfrm>
            <a:off x="4099170" y="1354993"/>
            <a:ext cx="3397737" cy="2506784"/>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0E0EC922-0219-4A0A-ACAE-EC673DC73095}"/>
              </a:ext>
            </a:extLst>
          </p:cNvPr>
          <p:cNvPicPr>
            <a:picLocks noChangeAspect="1"/>
          </p:cNvPicPr>
          <p:nvPr/>
        </p:nvPicPr>
        <p:blipFill>
          <a:blip r:embed="rId4"/>
          <a:stretch>
            <a:fillRect/>
          </a:stretch>
        </p:blipFill>
        <p:spPr>
          <a:xfrm>
            <a:off x="8124092" y="1354993"/>
            <a:ext cx="3495430" cy="2614245"/>
          </a:xfrm>
          <a:prstGeom prst="rect">
            <a:avLst/>
          </a:prstGeom>
        </p:spPr>
      </p:pic>
      <p:pic>
        <p:nvPicPr>
          <p:cNvPr id="4" name="Picture 4" descr="A close up of a logo&#10;&#10;Description generated with high confidence">
            <a:extLst>
              <a:ext uri="{FF2B5EF4-FFF2-40B4-BE49-F238E27FC236}">
                <a16:creationId xmlns:a16="http://schemas.microsoft.com/office/drawing/2014/main" id="{3A87A0C6-5362-4895-AB3C-477F1527BBA1}"/>
              </a:ext>
            </a:extLst>
          </p:cNvPr>
          <p:cNvPicPr>
            <a:picLocks noChangeAspect="1"/>
          </p:cNvPicPr>
          <p:nvPr/>
        </p:nvPicPr>
        <p:blipFill>
          <a:blip r:embed="rId5"/>
          <a:stretch>
            <a:fillRect/>
          </a:stretch>
        </p:blipFill>
        <p:spPr>
          <a:xfrm>
            <a:off x="4489938" y="4051301"/>
            <a:ext cx="3006969" cy="2418861"/>
          </a:xfrm>
          <a:prstGeom prst="rect">
            <a:avLst/>
          </a:prstGeom>
        </p:spPr>
      </p:pic>
      <p:pic>
        <p:nvPicPr>
          <p:cNvPr id="7" name="Picture 8" descr="A close up of a map&#10;&#10;Description generated with high confidence">
            <a:extLst>
              <a:ext uri="{FF2B5EF4-FFF2-40B4-BE49-F238E27FC236}">
                <a16:creationId xmlns:a16="http://schemas.microsoft.com/office/drawing/2014/main" id="{1640A1AB-5F5F-4F29-8446-1227453587EA}"/>
              </a:ext>
            </a:extLst>
          </p:cNvPr>
          <p:cNvPicPr>
            <a:picLocks noChangeAspect="1"/>
          </p:cNvPicPr>
          <p:nvPr/>
        </p:nvPicPr>
        <p:blipFill>
          <a:blip r:embed="rId6"/>
          <a:stretch>
            <a:fillRect/>
          </a:stretch>
        </p:blipFill>
        <p:spPr>
          <a:xfrm>
            <a:off x="572477" y="3963377"/>
            <a:ext cx="3046046" cy="2301630"/>
          </a:xfrm>
          <a:prstGeom prst="rect">
            <a:avLst/>
          </a:prstGeom>
        </p:spPr>
      </p:pic>
      <p:pic>
        <p:nvPicPr>
          <p:cNvPr id="10" name="Picture 10" descr="A close up of a logo&#10;&#10;Description generated with high confidence">
            <a:extLst>
              <a:ext uri="{FF2B5EF4-FFF2-40B4-BE49-F238E27FC236}">
                <a16:creationId xmlns:a16="http://schemas.microsoft.com/office/drawing/2014/main" id="{C2699ADC-649A-4E4A-9C72-FAA81961F1AD}"/>
              </a:ext>
            </a:extLst>
          </p:cNvPr>
          <p:cNvPicPr>
            <a:picLocks noChangeAspect="1"/>
          </p:cNvPicPr>
          <p:nvPr/>
        </p:nvPicPr>
        <p:blipFill>
          <a:blip r:embed="rId7"/>
          <a:stretch>
            <a:fillRect/>
          </a:stretch>
        </p:blipFill>
        <p:spPr>
          <a:xfrm>
            <a:off x="8436708" y="4167039"/>
            <a:ext cx="3036276" cy="2236228"/>
          </a:xfrm>
          <a:prstGeom prst="rect">
            <a:avLst/>
          </a:prstGeom>
        </p:spPr>
      </p:pic>
    </p:spTree>
    <p:extLst>
      <p:ext uri="{BB962C8B-B14F-4D97-AF65-F5344CB8AC3E}">
        <p14:creationId xmlns:p14="http://schemas.microsoft.com/office/powerpoint/2010/main" val="399818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341"/>
          </a:xfrm>
        </p:spPr>
        <p:txBody>
          <a:bodyPr/>
          <a:lstStyle/>
          <a:p>
            <a:r>
              <a:rPr lang="en-US">
                <a:cs typeface="Calibri Light"/>
              </a:rPr>
              <a:t>Salinas-Classification</a:t>
            </a:r>
            <a:endParaRPr lang="en-US" dirty="0">
              <a:cs typeface="Calibri Light"/>
            </a:endParaRPr>
          </a:p>
        </p:txBody>
      </p:sp>
      <p:pic>
        <p:nvPicPr>
          <p:cNvPr id="3" name="Picture 3" descr="A close up of text on a white background&#10;&#10;Description generated with very high confidence">
            <a:extLst>
              <a:ext uri="{FF2B5EF4-FFF2-40B4-BE49-F238E27FC236}">
                <a16:creationId xmlns:a16="http://schemas.microsoft.com/office/drawing/2014/main" id="{E4D8D2F0-04D9-4CE4-A4E8-057E5D253C88}"/>
              </a:ext>
            </a:extLst>
          </p:cNvPr>
          <p:cNvPicPr>
            <a:picLocks noGrp="1" noChangeAspect="1"/>
          </p:cNvPicPr>
          <p:nvPr>
            <p:ph idx="1"/>
          </p:nvPr>
        </p:nvPicPr>
        <p:blipFill>
          <a:blip r:embed="rId2"/>
          <a:stretch>
            <a:fillRect/>
          </a:stretch>
        </p:blipFill>
        <p:spPr>
          <a:xfrm>
            <a:off x="635000" y="1834967"/>
            <a:ext cx="5334000" cy="4000500"/>
          </a:xfrm>
          <a:prstGeom prst="rect">
            <a:avLst/>
          </a:prstGeom>
        </p:spPr>
      </p:pic>
      <p:pic>
        <p:nvPicPr>
          <p:cNvPr id="4" name="Picture 4" descr="A close up of a map&#10;&#10;Description generated with high confidence">
            <a:extLst>
              <a:ext uri="{FF2B5EF4-FFF2-40B4-BE49-F238E27FC236}">
                <a16:creationId xmlns:a16="http://schemas.microsoft.com/office/drawing/2014/main" id="{37D52EB4-6C75-4452-A71E-5D74145CE005}"/>
              </a:ext>
            </a:extLst>
          </p:cNvPr>
          <p:cNvPicPr>
            <a:picLocks noChangeAspect="1"/>
          </p:cNvPicPr>
          <p:nvPr/>
        </p:nvPicPr>
        <p:blipFill>
          <a:blip r:embed="rId3"/>
          <a:stretch>
            <a:fillRect/>
          </a:stretch>
        </p:blipFill>
        <p:spPr>
          <a:xfrm>
            <a:off x="6287477" y="2095962"/>
            <a:ext cx="5107353" cy="3740689"/>
          </a:xfrm>
          <a:prstGeom prst="rect">
            <a:avLst/>
          </a:prstGeom>
        </p:spPr>
      </p:pic>
    </p:spTree>
    <p:extLst>
      <p:ext uri="{BB962C8B-B14F-4D97-AF65-F5344CB8AC3E}">
        <p14:creationId xmlns:p14="http://schemas.microsoft.com/office/powerpoint/2010/main" val="1893098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341"/>
          </a:xfrm>
        </p:spPr>
        <p:txBody>
          <a:bodyPr/>
          <a:lstStyle/>
          <a:p>
            <a:r>
              <a:rPr lang="en-US" dirty="0">
                <a:cs typeface="Calibri Light"/>
              </a:rPr>
              <a:t>Conclusion</a:t>
            </a:r>
          </a:p>
        </p:txBody>
      </p:sp>
      <p:sp>
        <p:nvSpPr>
          <p:cNvPr id="5" name="Content Placeholder 4">
            <a:extLst>
              <a:ext uri="{FF2B5EF4-FFF2-40B4-BE49-F238E27FC236}">
                <a16:creationId xmlns:a16="http://schemas.microsoft.com/office/drawing/2014/main" id="{8D56B005-26DF-475E-BA28-B9CDD7673107}"/>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a:p>
            <a:r>
              <a:rPr lang="en-US">
                <a:cs typeface="Calibri"/>
              </a:rPr>
              <a:t>Higher rank gave better results in most of the metrics other than classification.</a:t>
            </a:r>
          </a:p>
          <a:p>
            <a:r>
              <a:rPr lang="en-US">
                <a:cs typeface="Calibri"/>
              </a:rPr>
              <a:t>Low rank can give better results in terms of Classification in Spatially simple cases .</a:t>
            </a:r>
          </a:p>
        </p:txBody>
      </p:sp>
    </p:spTree>
    <p:extLst>
      <p:ext uri="{BB962C8B-B14F-4D97-AF65-F5344CB8AC3E}">
        <p14:creationId xmlns:p14="http://schemas.microsoft.com/office/powerpoint/2010/main" val="315778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Hyperspectral Image </a:t>
            </a:r>
          </a:p>
        </p:txBody>
      </p:sp>
      <p:pic>
        <p:nvPicPr>
          <p:cNvPr id="5" name="Picture 6" descr="A close up of a map&#10;&#10;Description generated with very high confidence">
            <a:extLst>
              <a:ext uri="{FF2B5EF4-FFF2-40B4-BE49-F238E27FC236}">
                <a16:creationId xmlns:a16="http://schemas.microsoft.com/office/drawing/2014/main" id="{BF75CDFA-C1B1-42D6-A82A-8565C1E394D3}"/>
              </a:ext>
            </a:extLst>
          </p:cNvPr>
          <p:cNvPicPr>
            <a:picLocks noGrp="1" noChangeAspect="1"/>
          </p:cNvPicPr>
          <p:nvPr>
            <p:ph idx="1"/>
          </p:nvPr>
        </p:nvPicPr>
        <p:blipFill>
          <a:blip r:embed="rId2"/>
          <a:stretch>
            <a:fillRect/>
          </a:stretch>
        </p:blipFill>
        <p:spPr>
          <a:xfrm>
            <a:off x="1709493" y="2052089"/>
            <a:ext cx="8245474" cy="3800718"/>
          </a:xfrm>
          <a:prstGeom prst="rect">
            <a:avLst/>
          </a:prstGeom>
        </p:spPr>
      </p:pic>
      <p:sp>
        <p:nvSpPr>
          <p:cNvPr id="3" name="TextBox 2">
            <a:extLst>
              <a:ext uri="{FF2B5EF4-FFF2-40B4-BE49-F238E27FC236}">
                <a16:creationId xmlns:a16="http://schemas.microsoft.com/office/drawing/2014/main" id="{26CFFE14-E6D7-4487-AF80-3C483AB7A03E}"/>
              </a:ext>
            </a:extLst>
          </p:cNvPr>
          <p:cNvSpPr txBox="1"/>
          <p:nvPr/>
        </p:nvSpPr>
        <p:spPr>
          <a:xfrm>
            <a:off x="420078" y="6424247"/>
            <a:ext cx="11000152"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Image source:https://udayton.edu/engineering/centers/vision_lab/was_data_analysis_and_processing/hyperspectral_data_processing.php</a:t>
            </a:r>
            <a:endParaRPr lang="en-US" sz="1400"/>
          </a:p>
        </p:txBody>
      </p:sp>
    </p:spTree>
    <p:extLst>
      <p:ext uri="{BB962C8B-B14F-4D97-AF65-F5344CB8AC3E}">
        <p14:creationId xmlns:p14="http://schemas.microsoft.com/office/powerpoint/2010/main" val="195805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838200" y="1825625"/>
            <a:ext cx="10515600" cy="4351338"/>
          </a:xfrm>
        </p:spPr>
        <p:txBody>
          <a:bodyPr vert="horz" lIns="91440" tIns="45720" rIns="91440" bIns="45720" rtlCol="0" anchor="t">
            <a:normAutofit fontScale="25000" lnSpcReduction="20000"/>
          </a:bodyPr>
          <a:lstStyle/>
          <a:p>
            <a:r>
              <a:rPr lang="en-US" sz="9600">
                <a:cs typeface="Calibri"/>
              </a:rPr>
              <a:t>Finding the low-rank approximation of the Hyperspectral datasets using </a:t>
            </a:r>
            <a:r>
              <a:rPr lang="en-US" sz="9600" b="1">
                <a:cs typeface="Calibri"/>
              </a:rPr>
              <a:t>CP and Tucker </a:t>
            </a:r>
            <a:r>
              <a:rPr lang="en-US" sz="9600">
                <a:cs typeface="Calibri"/>
              </a:rPr>
              <a:t>decompositions.</a:t>
            </a:r>
            <a:endParaRPr lang="en-US" sz="9600" b="1">
              <a:cs typeface="Calibri"/>
            </a:endParaRPr>
          </a:p>
          <a:p>
            <a:endParaRPr lang="en-US" sz="9600" dirty="0">
              <a:cs typeface="Calibri"/>
            </a:endParaRPr>
          </a:p>
          <a:p>
            <a:r>
              <a:rPr lang="en-US" sz="9600">
                <a:cs typeface="Calibri"/>
              </a:rPr>
              <a:t>Evaluate the performance using different metrics like SNR,ERGAS etc. </a:t>
            </a:r>
            <a:endParaRPr lang="en-US">
              <a:cs typeface="Calibri"/>
            </a:endParaRPr>
          </a:p>
          <a:p>
            <a:endParaRPr lang="en-US" sz="9600" dirty="0">
              <a:cs typeface="Calibri"/>
            </a:endParaRPr>
          </a:p>
          <a:p>
            <a:r>
              <a:rPr lang="en-US" sz="9600">
                <a:cs typeface="Calibri"/>
              </a:rPr>
              <a:t>Also evaluate the </a:t>
            </a:r>
            <a:r>
              <a:rPr lang="en-US" sz="9600" b="1">
                <a:cs typeface="Calibri"/>
              </a:rPr>
              <a:t>Classification accuracy.</a:t>
            </a:r>
            <a:endParaRPr lang="en-US">
              <a:cs typeface="Calibri"/>
            </a:endParaRPr>
          </a:p>
          <a:p>
            <a:pPr marL="0" indent="0">
              <a:buNone/>
            </a:pPr>
            <a:endParaRPr lang="en-US" sz="9600" b="1" dirty="0">
              <a:cs typeface="Calibri"/>
            </a:endParaRPr>
          </a:p>
          <a:p>
            <a:endParaRPr lang="en-US" sz="8200" dirty="0">
              <a:cs typeface="Calibri"/>
            </a:endParaRPr>
          </a:p>
          <a:p>
            <a:endParaRPr lang="en-US" sz="5100" b="1" dirty="0">
              <a:cs typeface="Calibri"/>
            </a:endParaRPr>
          </a:p>
          <a:p>
            <a:endParaRPr lang="en-US" sz="3200"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a:p>
            <a:pPr marL="0" indent="0">
              <a:buNone/>
            </a:pPr>
            <a:endParaRPr lang="en-US" sz="3300">
              <a:cs typeface="Calibri"/>
            </a:endParaRPr>
          </a:p>
          <a:p>
            <a:pPr marL="0" indent="0">
              <a:buNone/>
            </a:pPr>
            <a:br>
              <a:rPr lang="en-US" dirty="0">
                <a:cs typeface="Calibri"/>
              </a:rPr>
            </a:br>
            <a:br>
              <a:rPr lang="en-US" dirty="0">
                <a:cs typeface="Calibri"/>
              </a:rPr>
            </a:br>
            <a:br>
              <a:rPr lang="en-US" dirty="0">
                <a:cs typeface="Calibri"/>
              </a:rPr>
            </a:br>
            <a:br>
              <a:rPr lang="en-US" dirty="0">
                <a:cs typeface="Calibri"/>
              </a:rPr>
            </a:br>
            <a:endParaRPr lang="en-US" dirty="0">
              <a:ea typeface="+mn-lt"/>
              <a:cs typeface="+mn-lt"/>
            </a:endParaRPr>
          </a:p>
        </p:txBody>
      </p:sp>
    </p:spTree>
    <p:extLst>
      <p:ext uri="{BB962C8B-B14F-4D97-AF65-F5344CB8AC3E}">
        <p14:creationId xmlns:p14="http://schemas.microsoft.com/office/powerpoint/2010/main" val="270833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4D0D-3CFA-458C-9DCD-8A66E0A1754F}"/>
              </a:ext>
            </a:extLst>
          </p:cNvPr>
          <p:cNvSpPr>
            <a:spLocks noGrp="1"/>
          </p:cNvSpPr>
          <p:nvPr>
            <p:ph type="title"/>
          </p:nvPr>
        </p:nvSpPr>
        <p:spPr/>
        <p:txBody>
          <a:bodyPr/>
          <a:lstStyle/>
          <a:p>
            <a:r>
              <a:rPr lang="en-US" dirty="0">
                <a:cs typeface="Calibri Light"/>
              </a:rPr>
              <a:t>Denoising</a:t>
            </a:r>
            <a:r>
              <a:rPr lang="en-US"/>
              <a:t> (Fast MNF)</a:t>
            </a:r>
          </a:p>
        </p:txBody>
      </p:sp>
      <p:sp>
        <p:nvSpPr>
          <p:cNvPr id="3" name="TextBox 2">
            <a:extLst>
              <a:ext uri="{FF2B5EF4-FFF2-40B4-BE49-F238E27FC236}">
                <a16:creationId xmlns:a16="http://schemas.microsoft.com/office/drawing/2014/main" id="{7DA33775-A220-4B4F-9165-25FCDA5103B9}"/>
              </a:ext>
            </a:extLst>
          </p:cNvPr>
          <p:cNvSpPr txBox="1"/>
          <p:nvPr/>
        </p:nvSpPr>
        <p:spPr>
          <a:xfrm>
            <a:off x="435708" y="1510324"/>
            <a:ext cx="1080281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a:cs typeface="Calibri"/>
            </a:endParaRPr>
          </a:p>
        </p:txBody>
      </p:sp>
      <p:pic>
        <p:nvPicPr>
          <p:cNvPr id="4" name="Picture 4" descr="A close up of a clock&#10;&#10;Description generated with very high confidence">
            <a:extLst>
              <a:ext uri="{FF2B5EF4-FFF2-40B4-BE49-F238E27FC236}">
                <a16:creationId xmlns:a16="http://schemas.microsoft.com/office/drawing/2014/main" id="{1F9A4EB3-352C-40BD-8109-B5D167AA80FF}"/>
              </a:ext>
            </a:extLst>
          </p:cNvPr>
          <p:cNvPicPr>
            <a:picLocks noChangeAspect="1"/>
          </p:cNvPicPr>
          <p:nvPr/>
        </p:nvPicPr>
        <p:blipFill>
          <a:blip r:embed="rId2"/>
          <a:stretch>
            <a:fillRect/>
          </a:stretch>
        </p:blipFill>
        <p:spPr>
          <a:xfrm>
            <a:off x="958117" y="1627921"/>
            <a:ext cx="2343150" cy="866775"/>
          </a:xfrm>
          <a:prstGeom prst="rect">
            <a:avLst/>
          </a:prstGeom>
        </p:spPr>
      </p:pic>
      <p:pic>
        <p:nvPicPr>
          <p:cNvPr id="6" name="Picture 6">
            <a:extLst>
              <a:ext uri="{FF2B5EF4-FFF2-40B4-BE49-F238E27FC236}">
                <a16:creationId xmlns:a16="http://schemas.microsoft.com/office/drawing/2014/main" id="{D2A6E5D5-7AE3-4377-8D43-F496892AC2A3}"/>
              </a:ext>
            </a:extLst>
          </p:cNvPr>
          <p:cNvPicPr>
            <a:picLocks noChangeAspect="1"/>
          </p:cNvPicPr>
          <p:nvPr/>
        </p:nvPicPr>
        <p:blipFill>
          <a:blip r:embed="rId3"/>
          <a:stretch>
            <a:fillRect/>
          </a:stretch>
        </p:blipFill>
        <p:spPr>
          <a:xfrm>
            <a:off x="992677" y="2725738"/>
            <a:ext cx="2371725" cy="390525"/>
          </a:xfrm>
          <a:prstGeom prst="rect">
            <a:avLst/>
          </a:prstGeom>
        </p:spPr>
      </p:pic>
      <p:pic>
        <p:nvPicPr>
          <p:cNvPr id="8" name="Picture 8" descr="A picture containing object&#10;&#10;Description generated with high confidence">
            <a:extLst>
              <a:ext uri="{FF2B5EF4-FFF2-40B4-BE49-F238E27FC236}">
                <a16:creationId xmlns:a16="http://schemas.microsoft.com/office/drawing/2014/main" id="{C940CB23-EA79-47E9-80EB-112E1A602B4A}"/>
              </a:ext>
            </a:extLst>
          </p:cNvPr>
          <p:cNvPicPr>
            <a:picLocks noChangeAspect="1"/>
          </p:cNvPicPr>
          <p:nvPr/>
        </p:nvPicPr>
        <p:blipFill>
          <a:blip r:embed="rId4"/>
          <a:stretch>
            <a:fillRect/>
          </a:stretch>
        </p:blipFill>
        <p:spPr>
          <a:xfrm>
            <a:off x="201245" y="3338745"/>
            <a:ext cx="5791199" cy="747124"/>
          </a:xfrm>
          <a:prstGeom prst="rect">
            <a:avLst/>
          </a:prstGeom>
        </p:spPr>
      </p:pic>
      <p:pic>
        <p:nvPicPr>
          <p:cNvPr id="10" name="Picture 10" descr="A picture containing object&#10;&#10;Description generated with very high confidence">
            <a:extLst>
              <a:ext uri="{FF2B5EF4-FFF2-40B4-BE49-F238E27FC236}">
                <a16:creationId xmlns:a16="http://schemas.microsoft.com/office/drawing/2014/main" id="{F28368B4-C273-477A-A21B-1D2CCB8D7496}"/>
              </a:ext>
            </a:extLst>
          </p:cNvPr>
          <p:cNvPicPr>
            <a:picLocks noChangeAspect="1"/>
          </p:cNvPicPr>
          <p:nvPr/>
        </p:nvPicPr>
        <p:blipFill>
          <a:blip r:embed="rId5"/>
          <a:stretch>
            <a:fillRect/>
          </a:stretch>
        </p:blipFill>
        <p:spPr>
          <a:xfrm>
            <a:off x="720725" y="4176590"/>
            <a:ext cx="1899628" cy="360974"/>
          </a:xfrm>
          <a:prstGeom prst="rect">
            <a:avLst/>
          </a:prstGeom>
        </p:spPr>
      </p:pic>
      <p:pic>
        <p:nvPicPr>
          <p:cNvPr id="12" name="Picture 12">
            <a:extLst>
              <a:ext uri="{FF2B5EF4-FFF2-40B4-BE49-F238E27FC236}">
                <a16:creationId xmlns:a16="http://schemas.microsoft.com/office/drawing/2014/main" id="{5A3B85F1-555B-44DD-9AD0-B10196122D5E}"/>
              </a:ext>
            </a:extLst>
          </p:cNvPr>
          <p:cNvPicPr>
            <a:picLocks noChangeAspect="1"/>
          </p:cNvPicPr>
          <p:nvPr/>
        </p:nvPicPr>
        <p:blipFill>
          <a:blip r:embed="rId6"/>
          <a:stretch>
            <a:fillRect/>
          </a:stretch>
        </p:blipFill>
        <p:spPr>
          <a:xfrm>
            <a:off x="575653" y="4928089"/>
            <a:ext cx="2228850" cy="342900"/>
          </a:xfrm>
          <a:prstGeom prst="rect">
            <a:avLst/>
          </a:prstGeom>
        </p:spPr>
      </p:pic>
      <p:pic>
        <p:nvPicPr>
          <p:cNvPr id="14" name="Picture 14" descr="A close up of a person&#10;&#10;Description generated with high confidence">
            <a:extLst>
              <a:ext uri="{FF2B5EF4-FFF2-40B4-BE49-F238E27FC236}">
                <a16:creationId xmlns:a16="http://schemas.microsoft.com/office/drawing/2014/main" id="{8787A784-E0E5-482A-864E-FA6737BAC43A}"/>
              </a:ext>
            </a:extLst>
          </p:cNvPr>
          <p:cNvPicPr>
            <a:picLocks noChangeAspect="1"/>
          </p:cNvPicPr>
          <p:nvPr/>
        </p:nvPicPr>
        <p:blipFill>
          <a:blip r:embed="rId7"/>
          <a:stretch>
            <a:fillRect/>
          </a:stretch>
        </p:blipFill>
        <p:spPr>
          <a:xfrm>
            <a:off x="572478" y="5624666"/>
            <a:ext cx="3094892" cy="1020821"/>
          </a:xfrm>
          <a:prstGeom prst="rect">
            <a:avLst/>
          </a:prstGeom>
        </p:spPr>
      </p:pic>
      <p:pic>
        <p:nvPicPr>
          <p:cNvPr id="16" name="Picture 16" descr="A close up of a sign&#10;&#10;Description generated with high confidence">
            <a:extLst>
              <a:ext uri="{FF2B5EF4-FFF2-40B4-BE49-F238E27FC236}">
                <a16:creationId xmlns:a16="http://schemas.microsoft.com/office/drawing/2014/main" id="{CE7CD63D-43B5-4E2A-9F10-A95305484AB6}"/>
              </a:ext>
            </a:extLst>
          </p:cNvPr>
          <p:cNvPicPr>
            <a:picLocks noChangeAspect="1"/>
          </p:cNvPicPr>
          <p:nvPr/>
        </p:nvPicPr>
        <p:blipFill>
          <a:blip r:embed="rId8"/>
          <a:stretch>
            <a:fillRect/>
          </a:stretch>
        </p:blipFill>
        <p:spPr>
          <a:xfrm>
            <a:off x="6631232" y="1538654"/>
            <a:ext cx="1743075" cy="381000"/>
          </a:xfrm>
          <a:prstGeom prst="rect">
            <a:avLst/>
          </a:prstGeom>
        </p:spPr>
      </p:pic>
      <p:pic>
        <p:nvPicPr>
          <p:cNvPr id="18" name="Picture 18" descr="A picture containing text&#10;&#10;Description generated with high confidence">
            <a:extLst>
              <a:ext uri="{FF2B5EF4-FFF2-40B4-BE49-F238E27FC236}">
                <a16:creationId xmlns:a16="http://schemas.microsoft.com/office/drawing/2014/main" id="{4CDA1138-6990-44A1-97CC-3AC327A6ECD3}"/>
              </a:ext>
            </a:extLst>
          </p:cNvPr>
          <p:cNvPicPr>
            <a:picLocks noChangeAspect="1"/>
          </p:cNvPicPr>
          <p:nvPr/>
        </p:nvPicPr>
        <p:blipFill>
          <a:blip r:embed="rId9"/>
          <a:stretch>
            <a:fillRect/>
          </a:stretch>
        </p:blipFill>
        <p:spPr>
          <a:xfrm>
            <a:off x="5984632" y="2053470"/>
            <a:ext cx="6084275" cy="3483753"/>
          </a:xfrm>
          <a:prstGeom prst="rect">
            <a:avLst/>
          </a:prstGeom>
        </p:spPr>
      </p:pic>
      <p:cxnSp>
        <p:nvCxnSpPr>
          <p:cNvPr id="5" name="Straight Arrow Connector 4">
            <a:extLst>
              <a:ext uri="{FF2B5EF4-FFF2-40B4-BE49-F238E27FC236}">
                <a16:creationId xmlns:a16="http://schemas.microsoft.com/office/drawing/2014/main" id="{10AE062B-455C-4CCF-B33B-4FA4495293D6}"/>
              </a:ext>
            </a:extLst>
          </p:cNvPr>
          <p:cNvCxnSpPr/>
          <p:nvPr/>
        </p:nvCxnSpPr>
        <p:spPr>
          <a:xfrm>
            <a:off x="5951415" y="1340339"/>
            <a:ext cx="54709" cy="525193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38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Denoising</a:t>
            </a:r>
          </a:p>
        </p:txBody>
      </p:sp>
      <p:sp>
        <p:nvSpPr>
          <p:cNvPr id="5" name="TextBox 4">
            <a:extLst>
              <a:ext uri="{FF2B5EF4-FFF2-40B4-BE49-F238E27FC236}">
                <a16:creationId xmlns:a16="http://schemas.microsoft.com/office/drawing/2014/main" id="{E3C7399E-E652-422D-BCBF-07E2DAAC0F1D}"/>
              </a:ext>
            </a:extLst>
          </p:cNvPr>
          <p:cNvSpPr txBox="1"/>
          <p:nvPr/>
        </p:nvSpPr>
        <p:spPr>
          <a:xfrm>
            <a:off x="834572" y="2010880"/>
            <a:ext cx="11097844" cy="280076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600"/>
              <a:t>Fast MNF described in [1]</a:t>
            </a:r>
            <a:r>
              <a:rPr lang="en-US" sz="2600" dirty="0"/>
              <a:t> was used to denoise the </a:t>
            </a:r>
            <a:r>
              <a:rPr lang="en-US" sz="2600"/>
              <a:t>Hyperspectral dataset.</a:t>
            </a:r>
            <a:endParaRPr lang="en-US"/>
          </a:p>
          <a:p>
            <a:pPr marL="285750" indent="-285750">
              <a:buFont typeface="Arial" panose="020B0604020202020204" pitchFamily="34" charset="0"/>
              <a:buChar char="•"/>
            </a:pPr>
            <a:endParaRPr lang="en-US" sz="2600" dirty="0">
              <a:cs typeface="Calibri"/>
            </a:endParaRPr>
          </a:p>
          <a:p>
            <a:pPr>
              <a:buFont typeface="Arial" panose="020B0604020202020204" pitchFamily="34" charset="0"/>
              <a:buChar char="•"/>
            </a:pPr>
            <a:r>
              <a:rPr lang="en-US" sz="2600">
                <a:cs typeface="Calibri"/>
              </a:rPr>
              <a:t>  Noise co-variance Matrix is estimated as described in [2]</a:t>
            </a:r>
            <a:r>
              <a:rPr lang="en-US" sz="2600"/>
              <a:t> paper.</a:t>
            </a:r>
            <a:r>
              <a:rPr lang="en-US" sz="2600">
                <a:cs typeface="Calibri"/>
              </a:rPr>
              <a:t> The idea is to  use neighbouring pixels of same material instead of the right pixel. </a:t>
            </a:r>
            <a:endParaRPr lang="en-US">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p:txBody>
      </p:sp>
      <p:sp>
        <p:nvSpPr>
          <p:cNvPr id="3" name="TextBox 2">
            <a:extLst>
              <a:ext uri="{FF2B5EF4-FFF2-40B4-BE49-F238E27FC236}">
                <a16:creationId xmlns:a16="http://schemas.microsoft.com/office/drawing/2014/main" id="{AA5369AC-2EBC-4FD1-8C05-5A55CFDDEE25}"/>
              </a:ext>
            </a:extLst>
          </p:cNvPr>
          <p:cNvSpPr txBox="1"/>
          <p:nvPr/>
        </p:nvSpPr>
        <p:spPr>
          <a:xfrm>
            <a:off x="416169" y="5759938"/>
            <a:ext cx="1169181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[1]A Fully Automated, Faster Noise Rejection Approach Increasing the Analytical Capability of Chemical Imaging for Digital Histopathology</a:t>
            </a:r>
          </a:p>
          <a:p>
            <a:pPr algn="ctr"/>
            <a:r>
              <a:rPr lang="en-US">
                <a:cs typeface="Calibri"/>
              </a:rPr>
              <a:t>[2]Efficient Clustering-based Noise Covariance Estimation for Maximum Noise Fraction</a:t>
            </a:r>
            <a:endParaRPr lang="en-US"/>
          </a:p>
        </p:txBody>
      </p:sp>
    </p:spTree>
    <p:extLst>
      <p:ext uri="{BB962C8B-B14F-4D97-AF65-F5344CB8AC3E}">
        <p14:creationId xmlns:p14="http://schemas.microsoft.com/office/powerpoint/2010/main" val="72654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4D0D-3CFA-458C-9DCD-8A66E0A1754F}"/>
              </a:ext>
            </a:extLst>
          </p:cNvPr>
          <p:cNvSpPr>
            <a:spLocks noGrp="1"/>
          </p:cNvSpPr>
          <p:nvPr>
            <p:ph type="title"/>
          </p:nvPr>
        </p:nvSpPr>
        <p:spPr/>
        <p:txBody>
          <a:bodyPr/>
          <a:lstStyle/>
          <a:p>
            <a:r>
              <a:rPr lang="en-US">
                <a:cs typeface="Calibri Light"/>
              </a:rPr>
              <a:t>Denoising</a:t>
            </a:r>
            <a:endParaRPr lang="en-US"/>
          </a:p>
        </p:txBody>
      </p:sp>
      <p:sp>
        <p:nvSpPr>
          <p:cNvPr id="3" name="TextBox 2">
            <a:extLst>
              <a:ext uri="{FF2B5EF4-FFF2-40B4-BE49-F238E27FC236}">
                <a16:creationId xmlns:a16="http://schemas.microsoft.com/office/drawing/2014/main" id="{7DA33775-A220-4B4F-9165-25FCDA5103B9}"/>
              </a:ext>
            </a:extLst>
          </p:cNvPr>
          <p:cNvSpPr txBox="1"/>
          <p:nvPr/>
        </p:nvSpPr>
        <p:spPr>
          <a:xfrm>
            <a:off x="5994400" y="6961555"/>
            <a:ext cx="10802815"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dirty="0"/>
          </a:p>
          <a:p>
            <a:pPr marL="285750" indent="-285750">
              <a:buChar char="•"/>
            </a:pPr>
            <a:r>
              <a:rPr lang="en-US"/>
              <a:t> All inverse operations and replace them with transpose, thereby making computations faster. Owing to the symmetric structure of covariance matrices, we also compute the singular value decomposition using eigen decomposition which is faster. Also, the transformation matrices are of size (S × K) instead of (S × S) where K  &lt;&lt;S.</a:t>
            </a:r>
            <a:endParaRPr lang="en-US">
              <a:cs typeface="Calibri"/>
            </a:endParaRPr>
          </a:p>
        </p:txBody>
      </p:sp>
      <p:pic>
        <p:nvPicPr>
          <p:cNvPr id="6" name="Picture 6" descr="A screenshot of a cell phone&#10;&#10;Description generated with very high confidence">
            <a:extLst>
              <a:ext uri="{FF2B5EF4-FFF2-40B4-BE49-F238E27FC236}">
                <a16:creationId xmlns:a16="http://schemas.microsoft.com/office/drawing/2014/main" id="{55FF27BD-072A-440A-A699-597BF506D104}"/>
              </a:ext>
            </a:extLst>
          </p:cNvPr>
          <p:cNvPicPr>
            <a:picLocks noChangeAspect="1"/>
          </p:cNvPicPr>
          <p:nvPr/>
        </p:nvPicPr>
        <p:blipFill>
          <a:blip r:embed="rId2"/>
          <a:stretch>
            <a:fillRect/>
          </a:stretch>
        </p:blipFill>
        <p:spPr>
          <a:xfrm>
            <a:off x="2946400" y="2258924"/>
            <a:ext cx="5498123" cy="2818845"/>
          </a:xfrm>
          <a:prstGeom prst="rect">
            <a:avLst/>
          </a:prstGeom>
        </p:spPr>
      </p:pic>
      <p:sp>
        <p:nvSpPr>
          <p:cNvPr id="5" name="TextBox 4">
            <a:extLst>
              <a:ext uri="{FF2B5EF4-FFF2-40B4-BE49-F238E27FC236}">
                <a16:creationId xmlns:a16="http://schemas.microsoft.com/office/drawing/2014/main" id="{93EC27FE-9368-482A-8B91-E836D69AAF1B}"/>
              </a:ext>
            </a:extLst>
          </p:cNvPr>
          <p:cNvSpPr txBox="1"/>
          <p:nvPr/>
        </p:nvSpPr>
        <p:spPr>
          <a:xfrm>
            <a:off x="12432323" y="3600938"/>
            <a:ext cx="508781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Simple Linear Iterative Clustering (SLIC) superpixel </a:t>
            </a:r>
            <a:r>
              <a:rPr lang="en-US"/>
              <a:t>of Achanta et al</a:t>
            </a:r>
          </a:p>
        </p:txBody>
      </p:sp>
    </p:spTree>
    <p:extLst>
      <p:ext uri="{BB962C8B-B14F-4D97-AF65-F5344CB8AC3E}">
        <p14:creationId xmlns:p14="http://schemas.microsoft.com/office/powerpoint/2010/main" val="251625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Classification improved after Denoising</a:t>
            </a:r>
            <a:endParaRPr lang="en-US" dirty="0"/>
          </a:p>
        </p:txBody>
      </p:sp>
      <p:sp>
        <p:nvSpPr>
          <p:cNvPr id="5" name="TextBox 4">
            <a:extLst>
              <a:ext uri="{FF2B5EF4-FFF2-40B4-BE49-F238E27FC236}">
                <a16:creationId xmlns:a16="http://schemas.microsoft.com/office/drawing/2014/main" id="{E3C7399E-E652-422D-BCBF-07E2DAAC0F1D}"/>
              </a:ext>
            </a:extLst>
          </p:cNvPr>
          <p:cNvSpPr txBox="1"/>
          <p:nvPr/>
        </p:nvSpPr>
        <p:spPr>
          <a:xfrm>
            <a:off x="834572" y="1434496"/>
            <a:ext cx="8889998" cy="418576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endParaRPr lang="en-US" sz="2600" dirty="0">
              <a:cs typeface="Calibri"/>
            </a:endParaRPr>
          </a:p>
          <a:p>
            <a:pPr marL="285750" indent="-285750">
              <a:buFont typeface="Arial" panose="020B0604020202020204" pitchFamily="34" charset="0"/>
              <a:buChar char="•"/>
            </a:pPr>
            <a:endParaRPr lang="en-US" sz="2600" dirty="0">
              <a:cs typeface="Calibri"/>
            </a:endParaRPr>
          </a:p>
          <a:p>
            <a:pPr marL="285750" indent="-285750">
              <a:buFont typeface="Arial" panose="020B0604020202020204" pitchFamily="34" charset="0"/>
              <a:buChar char="•"/>
            </a:pPr>
            <a:endParaRPr lang="en-US" sz="2600" dirty="0">
              <a:cs typeface="Calibri"/>
            </a:endParaRPr>
          </a:p>
          <a:p>
            <a:pPr marL="285750" indent="-285750">
              <a:buFont typeface="Arial" panose="020B0604020202020204" pitchFamily="34" charset="0"/>
              <a:buChar char="•"/>
            </a:pPr>
            <a:endParaRPr lang="en-US" sz="2600"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p:txBody>
      </p:sp>
      <p:pic>
        <p:nvPicPr>
          <p:cNvPr id="3" name="Picture 3" descr="A picture containing object, indoor&#10;&#10;Description generated with high confidence">
            <a:extLst>
              <a:ext uri="{FF2B5EF4-FFF2-40B4-BE49-F238E27FC236}">
                <a16:creationId xmlns:a16="http://schemas.microsoft.com/office/drawing/2014/main" id="{B12301D2-ABCC-4E34-AD70-667D25689BA3}"/>
              </a:ext>
            </a:extLst>
          </p:cNvPr>
          <p:cNvPicPr>
            <a:picLocks noChangeAspect="1"/>
          </p:cNvPicPr>
          <p:nvPr/>
        </p:nvPicPr>
        <p:blipFill>
          <a:blip r:embed="rId2"/>
          <a:stretch>
            <a:fillRect/>
          </a:stretch>
        </p:blipFill>
        <p:spPr>
          <a:xfrm>
            <a:off x="501284" y="1693129"/>
            <a:ext cx="2914894" cy="2924663"/>
          </a:xfrm>
          <a:prstGeom prst="rect">
            <a:avLst/>
          </a:prstGeom>
        </p:spPr>
      </p:pic>
      <p:pic>
        <p:nvPicPr>
          <p:cNvPr id="6" name="Picture 6" descr="A picture containing object&#10;&#10;Description generated with high confidence">
            <a:extLst>
              <a:ext uri="{FF2B5EF4-FFF2-40B4-BE49-F238E27FC236}">
                <a16:creationId xmlns:a16="http://schemas.microsoft.com/office/drawing/2014/main" id="{FC760CE1-A591-4736-96B3-FE93B342C0BD}"/>
              </a:ext>
            </a:extLst>
          </p:cNvPr>
          <p:cNvPicPr>
            <a:picLocks noChangeAspect="1"/>
          </p:cNvPicPr>
          <p:nvPr/>
        </p:nvPicPr>
        <p:blipFill>
          <a:blip r:embed="rId3"/>
          <a:stretch>
            <a:fillRect/>
          </a:stretch>
        </p:blipFill>
        <p:spPr>
          <a:xfrm>
            <a:off x="4311283" y="1693129"/>
            <a:ext cx="3002818" cy="3002818"/>
          </a:xfrm>
          <a:prstGeom prst="rect">
            <a:avLst/>
          </a:prstGeom>
        </p:spPr>
      </p:pic>
      <p:sp>
        <p:nvSpPr>
          <p:cNvPr id="8" name="TextBox 7">
            <a:extLst>
              <a:ext uri="{FF2B5EF4-FFF2-40B4-BE49-F238E27FC236}">
                <a16:creationId xmlns:a16="http://schemas.microsoft.com/office/drawing/2014/main" id="{16D771AE-95F1-4DAF-966C-6DDC89DB8347}"/>
              </a:ext>
            </a:extLst>
          </p:cNvPr>
          <p:cNvSpPr txBox="1"/>
          <p:nvPr/>
        </p:nvSpPr>
        <p:spPr>
          <a:xfrm>
            <a:off x="465016" y="499793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Noisy Image</a:t>
            </a:r>
            <a:r>
              <a:rPr lang="en-US">
                <a:cs typeface="Calibri"/>
              </a:rPr>
              <a:t>(60.95%)</a:t>
            </a:r>
            <a:endParaRPr lang="en-US"/>
          </a:p>
        </p:txBody>
      </p:sp>
      <p:sp>
        <p:nvSpPr>
          <p:cNvPr id="9" name="TextBox 8">
            <a:extLst>
              <a:ext uri="{FF2B5EF4-FFF2-40B4-BE49-F238E27FC236}">
                <a16:creationId xmlns:a16="http://schemas.microsoft.com/office/drawing/2014/main" id="{1D154845-2566-4A98-8B87-446D1CA540D2}"/>
              </a:ext>
            </a:extLst>
          </p:cNvPr>
          <p:cNvSpPr txBox="1"/>
          <p:nvPr/>
        </p:nvSpPr>
        <p:spPr>
          <a:xfrm>
            <a:off x="4265246" y="499793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Denoised </a:t>
            </a:r>
            <a:r>
              <a:rPr lang="en-US">
                <a:cs typeface="Calibri"/>
              </a:rPr>
              <a:t>Image(75.94%)</a:t>
            </a:r>
            <a:endParaRPr lang="en-US"/>
          </a:p>
        </p:txBody>
      </p:sp>
      <p:sp>
        <p:nvSpPr>
          <p:cNvPr id="11" name="TextBox 10">
            <a:extLst>
              <a:ext uri="{FF2B5EF4-FFF2-40B4-BE49-F238E27FC236}">
                <a16:creationId xmlns:a16="http://schemas.microsoft.com/office/drawing/2014/main" id="{F6B98AF8-E3BD-4527-8F4D-E634C6FB9810}"/>
              </a:ext>
            </a:extLst>
          </p:cNvPr>
          <p:cNvSpPr txBox="1"/>
          <p:nvPr/>
        </p:nvSpPr>
        <p:spPr>
          <a:xfrm>
            <a:off x="8358553" y="499793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Groundtruth</a:t>
            </a:r>
          </a:p>
        </p:txBody>
      </p:sp>
      <p:pic>
        <p:nvPicPr>
          <p:cNvPr id="4" name="Picture 9">
            <a:extLst>
              <a:ext uri="{FF2B5EF4-FFF2-40B4-BE49-F238E27FC236}">
                <a16:creationId xmlns:a16="http://schemas.microsoft.com/office/drawing/2014/main" id="{1FE91C03-4092-443B-B90E-AAFDA4973B1F}"/>
              </a:ext>
            </a:extLst>
          </p:cNvPr>
          <p:cNvPicPr>
            <a:picLocks noChangeAspect="1"/>
          </p:cNvPicPr>
          <p:nvPr/>
        </p:nvPicPr>
        <p:blipFill>
          <a:blip r:embed="rId4"/>
          <a:stretch>
            <a:fillRect/>
          </a:stretch>
        </p:blipFill>
        <p:spPr>
          <a:xfrm>
            <a:off x="8218975" y="1693129"/>
            <a:ext cx="3032125" cy="3032125"/>
          </a:xfrm>
          <a:prstGeom prst="rect">
            <a:avLst/>
          </a:prstGeom>
        </p:spPr>
      </p:pic>
    </p:spTree>
    <p:extLst>
      <p:ext uri="{BB962C8B-B14F-4D97-AF65-F5344CB8AC3E}">
        <p14:creationId xmlns:p14="http://schemas.microsoft.com/office/powerpoint/2010/main" val="70120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Low-rank decomposition</a:t>
            </a:r>
            <a:endParaRPr lang="en-US" dirty="0" err="1"/>
          </a:p>
        </p:txBody>
      </p:sp>
      <p:sp>
        <p:nvSpPr>
          <p:cNvPr id="5" name="TextBox 4">
            <a:extLst>
              <a:ext uri="{FF2B5EF4-FFF2-40B4-BE49-F238E27FC236}">
                <a16:creationId xmlns:a16="http://schemas.microsoft.com/office/drawing/2014/main" id="{E3C7399E-E652-422D-BCBF-07E2DAAC0F1D}"/>
              </a:ext>
            </a:extLst>
          </p:cNvPr>
          <p:cNvSpPr txBox="1"/>
          <p:nvPr/>
        </p:nvSpPr>
        <p:spPr>
          <a:xfrm>
            <a:off x="834572" y="1434496"/>
            <a:ext cx="8730224"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800" dirty="0">
                <a:cs typeface="Calibri"/>
              </a:rPr>
              <a:t>CP decomposition </a:t>
            </a:r>
          </a:p>
          <a:p>
            <a:pPr marL="285750" indent="-285750">
              <a:buFont typeface="Arial" panose="020B0604020202020204" pitchFamily="34" charset="0"/>
              <a:buChar char="•"/>
            </a:pPr>
            <a:endParaRPr lang="en-US" sz="2800" dirty="0">
              <a:cs typeface="Calibri"/>
            </a:endParaRPr>
          </a:p>
          <a:p>
            <a:pPr marL="285750" indent="-285750">
              <a:buFont typeface="Arial" panose="020B0604020202020204" pitchFamily="34" charset="0"/>
              <a:buChar char="•"/>
            </a:pPr>
            <a:endParaRPr lang="en-US" sz="2800" dirty="0">
              <a:cs typeface="Calibri"/>
            </a:endParaRPr>
          </a:p>
        </p:txBody>
      </p:sp>
      <p:pic>
        <p:nvPicPr>
          <p:cNvPr id="4" name="Picture 5">
            <a:extLst>
              <a:ext uri="{FF2B5EF4-FFF2-40B4-BE49-F238E27FC236}">
                <a16:creationId xmlns:a16="http://schemas.microsoft.com/office/drawing/2014/main" id="{7E90F165-B516-46D2-8024-F90403A9D760}"/>
              </a:ext>
            </a:extLst>
          </p:cNvPr>
          <p:cNvPicPr>
            <a:picLocks noChangeAspect="1"/>
          </p:cNvPicPr>
          <p:nvPr/>
        </p:nvPicPr>
        <p:blipFill>
          <a:blip r:embed="rId2"/>
          <a:stretch>
            <a:fillRect/>
          </a:stretch>
        </p:blipFill>
        <p:spPr>
          <a:xfrm>
            <a:off x="582247" y="3023586"/>
            <a:ext cx="6142891" cy="1592367"/>
          </a:xfrm>
          <a:prstGeom prst="rect">
            <a:avLst/>
          </a:prstGeom>
        </p:spPr>
      </p:pic>
      <p:pic>
        <p:nvPicPr>
          <p:cNvPr id="7" name="Picture 7" descr="A picture containing object&#10;&#10;Description generated with very high confidence">
            <a:extLst>
              <a:ext uri="{FF2B5EF4-FFF2-40B4-BE49-F238E27FC236}">
                <a16:creationId xmlns:a16="http://schemas.microsoft.com/office/drawing/2014/main" id="{29B86791-F6EC-40BB-882E-85FCC914707A}"/>
              </a:ext>
            </a:extLst>
          </p:cNvPr>
          <p:cNvPicPr>
            <a:picLocks noChangeAspect="1"/>
          </p:cNvPicPr>
          <p:nvPr/>
        </p:nvPicPr>
        <p:blipFill>
          <a:blip r:embed="rId3"/>
          <a:stretch>
            <a:fillRect/>
          </a:stretch>
        </p:blipFill>
        <p:spPr>
          <a:xfrm>
            <a:off x="7938477" y="3467397"/>
            <a:ext cx="2743200" cy="704745"/>
          </a:xfrm>
          <a:prstGeom prst="rect">
            <a:avLst/>
          </a:prstGeom>
        </p:spPr>
      </p:pic>
      <p:pic>
        <p:nvPicPr>
          <p:cNvPr id="9" name="Picture 9" descr="A picture containing object&#10;&#10;Description generated with high confidence">
            <a:extLst>
              <a:ext uri="{FF2B5EF4-FFF2-40B4-BE49-F238E27FC236}">
                <a16:creationId xmlns:a16="http://schemas.microsoft.com/office/drawing/2014/main" id="{129A99A3-7225-4072-B001-8058B0A8C532}"/>
              </a:ext>
            </a:extLst>
          </p:cNvPr>
          <p:cNvPicPr>
            <a:picLocks noChangeAspect="1"/>
          </p:cNvPicPr>
          <p:nvPr/>
        </p:nvPicPr>
        <p:blipFill>
          <a:blip r:embed="rId4"/>
          <a:stretch>
            <a:fillRect/>
          </a:stretch>
        </p:blipFill>
        <p:spPr>
          <a:xfrm>
            <a:off x="2643555" y="5319635"/>
            <a:ext cx="6211276" cy="761424"/>
          </a:xfrm>
          <a:prstGeom prst="rect">
            <a:avLst/>
          </a:prstGeom>
        </p:spPr>
      </p:pic>
    </p:spTree>
    <p:extLst>
      <p:ext uri="{BB962C8B-B14F-4D97-AF65-F5344CB8AC3E}">
        <p14:creationId xmlns:p14="http://schemas.microsoft.com/office/powerpoint/2010/main" val="2491167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314</Words>
  <Application>Microsoft Office PowerPoint</Application>
  <PresentationFormat>Widescreen</PresentationFormat>
  <Paragraphs>115</Paragraphs>
  <Slides>25</Slides>
  <Notes>0</Notes>
  <HiddenSlides>2</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Low-rank approximation of Hyperspectral Image dataset</vt:lpstr>
      <vt:lpstr>Outline</vt:lpstr>
      <vt:lpstr>Hyperspectral Image </vt:lpstr>
      <vt:lpstr>Problem Statement</vt:lpstr>
      <vt:lpstr>Denoising (Fast MNF)</vt:lpstr>
      <vt:lpstr>Denoising</vt:lpstr>
      <vt:lpstr>Denoising</vt:lpstr>
      <vt:lpstr>Classification improved after Denoising</vt:lpstr>
      <vt:lpstr>Low-rank decomposition</vt:lpstr>
      <vt:lpstr>Low-rank decomposition</vt:lpstr>
      <vt:lpstr>Low-rank decomposition</vt:lpstr>
      <vt:lpstr>Low-rank decomposition</vt:lpstr>
      <vt:lpstr>Metrics used</vt:lpstr>
      <vt:lpstr>3. Experiments </vt:lpstr>
      <vt:lpstr>Test Datasets</vt:lpstr>
      <vt:lpstr>Indian Pines ( Larger the better)</vt:lpstr>
      <vt:lpstr>Indian Pines ( smaller the better)</vt:lpstr>
      <vt:lpstr>Indian Pines-Classification</vt:lpstr>
      <vt:lpstr>Pavia University ( Larger the better)</vt:lpstr>
      <vt:lpstr>Pavia University ( smaller the better)</vt:lpstr>
      <vt:lpstr>Pavia University-Classification</vt:lpstr>
      <vt:lpstr>Salinas ( Larger the better)</vt:lpstr>
      <vt:lpstr>Salinas ( smaller the better)</vt:lpstr>
      <vt:lpstr>Salinas-Classification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 Based Methods for Hyperspectral Image Super-Resolution</dc:title>
  <dc:creator>Wang, Tianming</dc:creator>
  <cp:lastModifiedBy>Wang, Tianming</cp:lastModifiedBy>
  <cp:revision>646</cp:revision>
  <dcterms:created xsi:type="dcterms:W3CDTF">2018-07-07T20:00:01Z</dcterms:created>
  <dcterms:modified xsi:type="dcterms:W3CDTF">2018-09-09T16:52:33Z</dcterms:modified>
</cp:coreProperties>
</file>