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9">
  <p:sldMasterIdLst>
    <p:sldMasterId id="2147483648" r:id="rId1"/>
  </p:sldMasterIdLst>
  <p:notesMasterIdLst>
    <p:notesMasterId r:id="rId16"/>
  </p:notesMasterIdLst>
  <p:sldIdLst>
    <p:sldId id="274" r:id="rId2"/>
    <p:sldId id="383" r:id="rId3"/>
    <p:sldId id="504" r:id="rId4"/>
    <p:sldId id="495" r:id="rId5"/>
    <p:sldId id="508" r:id="rId6"/>
    <p:sldId id="509" r:id="rId7"/>
    <p:sldId id="510" r:id="rId8"/>
    <p:sldId id="318" r:id="rId9"/>
    <p:sldId id="350" r:id="rId10"/>
    <p:sldId id="395" r:id="rId11"/>
    <p:sldId id="357" r:id="rId12"/>
    <p:sldId id="428" r:id="rId13"/>
    <p:sldId id="511" r:id="rId14"/>
    <p:sldId id="51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C"/>
    <a:srgbClr val="CFCFCF"/>
    <a:srgbClr val="C7C7C7"/>
    <a:srgbClr val="C4C4C4"/>
    <a:srgbClr val="BCBCBC"/>
    <a:srgbClr val="0000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286" autoAdjust="0"/>
  </p:normalViewPr>
  <p:slideViewPr>
    <p:cSldViewPr>
      <p:cViewPr varScale="1">
        <p:scale>
          <a:sx n="116" d="100"/>
          <a:sy n="116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BFC8-06D5-4FFE-AEA3-1AE3EC1F853E}" type="datetimeFigureOut">
              <a:rPr lang="en-US" smtClean="0"/>
              <a:pPr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2832D-F7FA-4D7F-B5F5-A9CA80641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2A0BD-C8D8-456C-89A0-5EFFE2E1B8EA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BEE1-7910-4CD7-A5AB-836C940E45B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F41AC-F31A-4E13-B957-532DE6DCB8B1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cs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7DA-6352-4C76-854D-BB3EB9EAD720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2F86-B318-4DBD-A2CE-20107DCB49EF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0A20-097D-4AD0-9FE2-BF1512F36A96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ED1-78E1-43EF-A41B-EB83B9F242AD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C44D-A03A-4FBF-99C9-81C122AB646A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2264-A820-4FAD-9693-D6C4486EE7F0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6A78-5E65-4D80-94E1-D1764F905911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14EA-10D3-4252-A490-40E757C76ECD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8E45-ADE4-4E62-B735-7EEAC023314E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C0C9-6C9E-4E3D-A06A-D1956C4A9AB7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C17B-0052-47A9-9ABE-0BD8722FDCFC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01EEA-2073-4C6B-B219-FBCF12A3B2FA}" type="datetime1">
              <a:rPr lang="en-US" smtClean="0"/>
              <a:pPr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0FEC-26CF-43F1-9168-D3C3E2C2F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wmf"/><Relationship Id="rId25" Type="http://schemas.openxmlformats.org/officeDocument/2006/relationships/image" Target="../media/image16.wmf"/><Relationship Id="rId33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3.wmf"/><Relationship Id="rId31" Type="http://schemas.openxmlformats.org/officeDocument/2006/relationships/image" Target="../media/image1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7.wmf"/><Relationship Id="rId30" Type="http://schemas.openxmlformats.org/officeDocument/2006/relationships/oleObject" Target="../embeddings/oleObject14.bin"/><Relationship Id="rId8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CC"/>
                </a:solidFill>
              </a:rPr>
              <a:t>Analytical Approach to Similarity Based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9811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Dr. Alexander </a:t>
            </a:r>
            <a:r>
              <a:rPr lang="en-US" sz="2400" dirty="0" err="1">
                <a:solidFill>
                  <a:schemeClr val="tx1"/>
                </a:solidFill>
              </a:rPr>
              <a:t>Bleakie</a:t>
            </a:r>
            <a:r>
              <a:rPr lang="en-US" sz="2400" dirty="0">
                <a:solidFill>
                  <a:schemeClr val="tx1"/>
                </a:solidFill>
              </a:rPr>
              <a:t> &amp; Prof. Dragan </a:t>
            </a:r>
            <a:r>
              <a:rPr lang="en-US" sz="2400">
                <a:solidFill>
                  <a:schemeClr val="tx1"/>
                </a:solidFill>
              </a:rPr>
              <a:t>Djurdjanovic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Line 15"/>
          <p:cNvSpPr>
            <a:spLocks noChangeShapeType="1"/>
          </p:cNvSpPr>
          <p:nvPr/>
        </p:nvSpPr>
        <p:spPr bwMode="auto">
          <a:xfrm>
            <a:off x="446088" y="5802313"/>
            <a:ext cx="8321675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88" y="5943600"/>
            <a:ext cx="27717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913" y="5838825"/>
            <a:ext cx="950912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0000CC"/>
                </a:solidFill>
              </a:rPr>
              <a:t>PECVD Tool Dynamic Features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974" t="4161" r="7791" b="3983"/>
          <a:stretch>
            <a:fillRect/>
          </a:stretch>
        </p:blipFill>
        <p:spPr bwMode="auto">
          <a:xfrm>
            <a:off x="838200" y="762000"/>
            <a:ext cx="7543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38200" y="990600"/>
            <a:ext cx="7543800" cy="68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676400"/>
            <a:ext cx="7543800" cy="1676400"/>
          </a:xfrm>
          <a:prstGeom prst="rect">
            <a:avLst/>
          </a:prstGeom>
          <a:noFill/>
          <a:ln w="57150">
            <a:solidFill>
              <a:srgbClr val="FD0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3352800"/>
            <a:ext cx="7543800" cy="457200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3810000"/>
            <a:ext cx="7543800" cy="17526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5565338"/>
            <a:ext cx="7391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Bleakie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, A.,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Djurdjanovic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, D.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, 2011, “Dynamic Feature Monitoring Technique Applied to Thin Film Deposition Processes in an Industrial PECVD Tool,” Proceedings of the ASME 2011 International Manufacturing Science and Engineering Conference, June 13-17.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Bleakie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, A.,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Djurdjanovic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, D.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, 2013, “Feature Extraction, Condition Monitoring, and Fault Modeling in Semiconductor Manufacturing Systems,” Computers in Industry, 64(3), pp. 203-213.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51" t="6032" r="8165" b="6469"/>
          <a:stretch>
            <a:fillRect/>
          </a:stretch>
        </p:blipFill>
        <p:spPr bwMode="auto">
          <a:xfrm>
            <a:off x="3131840" y="1880828"/>
            <a:ext cx="488754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CC"/>
                </a:solidFill>
                <a:ea typeface="ＭＳ Ｐゴシック" pitchFamily="50" charset="-128"/>
                <a:cs typeface="Arial" pitchFamily="34" charset="0"/>
              </a:rPr>
              <a:t>Sensitive Features between Maintenance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752681" y="2085182"/>
            <a:ext cx="477837" cy="0"/>
          </a:xfrm>
          <a:prstGeom prst="line">
            <a:avLst/>
          </a:prstGeom>
          <a:ln w="22225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4" name="TextBox 16"/>
          <p:cNvSpPr txBox="1">
            <a:spLocks noChangeArrowheads="1"/>
          </p:cNvSpPr>
          <p:nvPr/>
        </p:nvSpPr>
        <p:spPr bwMode="auto">
          <a:xfrm>
            <a:off x="3111404" y="1403484"/>
            <a:ext cx="35237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-Data Set used to validate methods.</a:t>
            </a:r>
          </a:p>
        </p:txBody>
      </p:sp>
      <p:sp>
        <p:nvSpPr>
          <p:cNvPr id="29705" name="Text Box 5"/>
          <p:cNvSpPr txBox="1">
            <a:spLocks noChangeArrowheads="1"/>
          </p:cNvSpPr>
          <p:nvPr/>
        </p:nvSpPr>
        <p:spPr bwMode="auto">
          <a:xfrm>
            <a:off x="3276600" y="6329363"/>
            <a:ext cx="18796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Past run , ‘</a:t>
            </a:r>
            <a:r>
              <a:rPr lang="en-US" b="1" i="1" dirty="0">
                <a:latin typeface="Arial" pitchFamily="34" charset="0"/>
              </a:rPr>
              <a:t>m’</a:t>
            </a:r>
          </a:p>
        </p:txBody>
      </p:sp>
      <p:sp>
        <p:nvSpPr>
          <p:cNvPr id="29706" name="Line 49"/>
          <p:cNvSpPr>
            <a:spLocks noChangeShapeType="1"/>
          </p:cNvSpPr>
          <p:nvPr/>
        </p:nvSpPr>
        <p:spPr bwMode="auto">
          <a:xfrm flipH="1">
            <a:off x="3810000" y="5301208"/>
            <a:ext cx="365956" cy="102339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9707" name="Line 49"/>
          <p:cNvSpPr>
            <a:spLocks noChangeShapeType="1"/>
          </p:cNvSpPr>
          <p:nvPr/>
        </p:nvSpPr>
        <p:spPr bwMode="auto">
          <a:xfrm flipH="1">
            <a:off x="3810000" y="5265204"/>
            <a:ext cx="834008" cy="10593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9710" name="Text Box 5"/>
          <p:cNvSpPr txBox="1">
            <a:spLocks noChangeArrowheads="1"/>
          </p:cNvSpPr>
          <p:nvPr/>
        </p:nvSpPr>
        <p:spPr bwMode="auto">
          <a:xfrm>
            <a:off x="6934200" y="6176963"/>
            <a:ext cx="16764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‘Current’ run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82036" y="2276872"/>
            <a:ext cx="914400" cy="2988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29713" name="Line 49"/>
          <p:cNvSpPr>
            <a:spLocks noChangeShapeType="1"/>
          </p:cNvSpPr>
          <p:nvPr/>
        </p:nvSpPr>
        <p:spPr bwMode="auto">
          <a:xfrm flipH="1">
            <a:off x="7467600" y="3717032"/>
            <a:ext cx="92732" cy="24551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105400" y="5461483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Arial" pitchFamily="34" charset="0"/>
              </a:rPr>
              <a:t>Deposition Cycle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458787" y="1454150"/>
            <a:ext cx="1095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 dirty="0">
                <a:latin typeface="Arial" pitchFamily="34" charset="0"/>
              </a:rPr>
              <a:t>Features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10800000" flipV="1">
            <a:off x="434975" y="1524000"/>
            <a:ext cx="23812" cy="2843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28600" y="1778000"/>
            <a:ext cx="1868487" cy="7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" y="1819275"/>
            <a:ext cx="225266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152400" y="4801850"/>
            <a:ext cx="2895600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u="sng" dirty="0">
                <a:latin typeface="Calibri" pitchFamily="34" charset="0"/>
              </a:rPr>
              <a:t>Data Utilized for Predictions:</a:t>
            </a:r>
          </a:p>
          <a:p>
            <a:pPr>
              <a:buFont typeface="Arial" charset="0"/>
              <a:buChar char="•"/>
            </a:pPr>
            <a:r>
              <a:rPr lang="en-US" sz="1400" dirty="0">
                <a:latin typeface="Calibri" pitchFamily="34" charset="0"/>
              </a:rPr>
              <a:t>  70 runs at ~35 cycles each.</a:t>
            </a:r>
          </a:p>
          <a:p>
            <a:endParaRPr lang="en-US" sz="14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1400" dirty="0">
                <a:latin typeface="Calibri" pitchFamily="34" charset="0"/>
              </a:rPr>
              <a:t>  Thickest film recipe.</a:t>
            </a:r>
          </a:p>
          <a:p>
            <a:pPr>
              <a:buFont typeface="Arial" charset="0"/>
              <a:buChar char="•"/>
            </a:pPr>
            <a:endParaRPr lang="en-US" sz="14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1400" dirty="0">
                <a:latin typeface="Calibri" pitchFamily="34" charset="0"/>
              </a:rPr>
              <a:t>Results found for 40 ‘current’ runs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9711" name="Line 49"/>
          <p:cNvSpPr>
            <a:spLocks noChangeShapeType="1"/>
          </p:cNvSpPr>
          <p:nvPr/>
        </p:nvSpPr>
        <p:spPr bwMode="auto">
          <a:xfrm>
            <a:off x="7452320" y="3681028"/>
            <a:ext cx="15280" cy="24911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9702" name="TextBox 11"/>
          <p:cNvSpPr txBox="1">
            <a:spLocks noChangeArrowheads="1"/>
          </p:cNvSpPr>
          <p:nvPr/>
        </p:nvSpPr>
        <p:spPr bwMode="auto">
          <a:xfrm>
            <a:off x="8153400" y="1600200"/>
            <a:ext cx="915988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In-situ Clean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Select Trajectories from PECVD Sensitive Features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94" t="4255" r="8132" b="1856"/>
          <a:stretch>
            <a:fillRect/>
          </a:stretch>
        </p:blipFill>
        <p:spPr bwMode="auto">
          <a:xfrm>
            <a:off x="1219200" y="1600200"/>
            <a:ext cx="6629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14550"/>
            <a:ext cx="6324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7500" y="139700"/>
            <a:ext cx="8432800" cy="694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Predictions Beginning from Cycle (Wafer) 11 in the Current Run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9334" y="4204439"/>
            <a:ext cx="3843867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>
                <a:solidFill>
                  <a:srgbClr val="003399"/>
                </a:solidFill>
              </a:rPr>
              <a:t>Weighted GMM updating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0FF00"/>
                </a:solidFill>
              </a:rPr>
              <a:t>ARMA Model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ARMA Models of Similarity Matrices</a:t>
            </a:r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3960" y="2793792"/>
            <a:ext cx="1697773" cy="141577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Elapsed time:</a:t>
            </a:r>
          </a:p>
          <a:p>
            <a:endParaRPr lang="en-US" sz="800" dirty="0">
              <a:solidFill>
                <a:srgbClr val="003399"/>
              </a:solidFill>
            </a:endParaRPr>
          </a:p>
          <a:p>
            <a:r>
              <a:rPr lang="en-US" sz="1600" dirty="0">
                <a:solidFill>
                  <a:srgbClr val="003399"/>
                </a:solidFill>
              </a:rPr>
              <a:t>13.26 sec.</a:t>
            </a:r>
          </a:p>
          <a:p>
            <a:endParaRPr lang="en-US" sz="700" dirty="0">
              <a:solidFill>
                <a:srgbClr val="003399"/>
              </a:solidFill>
            </a:endParaRPr>
          </a:p>
          <a:p>
            <a:r>
              <a:rPr lang="en-US" sz="1600" dirty="0">
                <a:solidFill>
                  <a:srgbClr val="00FF00"/>
                </a:solidFill>
              </a:rPr>
              <a:t>29.61 min.</a:t>
            </a:r>
          </a:p>
          <a:p>
            <a:endParaRPr lang="en-US" sz="700" dirty="0">
              <a:solidFill>
                <a:srgbClr val="00FF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1.82 hours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101" y="956733"/>
            <a:ext cx="87503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/>
              <a:t>PECVD Performance between cleans: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Predicted 35 cycles (wafers) into current inter in-situ clean run of wafers.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Compared to ARMA and similarity matrix method.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Averaged MSE for 45 current runs.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2366" y="5481370"/>
            <a:ext cx="329353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GMM – Gaussian Mixture Model </a:t>
            </a:r>
          </a:p>
        </p:txBody>
      </p:sp>
    </p:spTree>
    <p:extLst>
      <p:ext uri="{BB962C8B-B14F-4D97-AF65-F5344CB8AC3E}">
        <p14:creationId xmlns:p14="http://schemas.microsoft.com/office/powerpoint/2010/main" val="343652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477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Predictions Beginning from Cycle (Wafer) 20 in the Current Run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2210579"/>
            <a:ext cx="3638625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>
                <a:solidFill>
                  <a:srgbClr val="003399"/>
                </a:solidFill>
              </a:rPr>
              <a:t>Weighted GMM updating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0FF00"/>
                </a:solidFill>
              </a:rPr>
              <a:t> ARMA Model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ARMA Models of Similarity Matrices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43867" y="2002195"/>
            <a:ext cx="1416135" cy="11387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Elapsed time:</a:t>
            </a:r>
          </a:p>
          <a:p>
            <a:r>
              <a:rPr lang="en-US" sz="1400" dirty="0">
                <a:solidFill>
                  <a:srgbClr val="003399"/>
                </a:solidFill>
              </a:rPr>
              <a:t>6.94 sec.</a:t>
            </a:r>
          </a:p>
          <a:p>
            <a:endParaRPr lang="en-US" sz="600" dirty="0">
              <a:solidFill>
                <a:srgbClr val="003399"/>
              </a:solidFill>
            </a:endParaRPr>
          </a:p>
          <a:p>
            <a:r>
              <a:rPr lang="en-US" sz="1400" dirty="0">
                <a:solidFill>
                  <a:srgbClr val="00FF00"/>
                </a:solidFill>
              </a:rPr>
              <a:t>10.05 min.</a:t>
            </a:r>
          </a:p>
          <a:p>
            <a:endParaRPr lang="en-US" sz="600" dirty="0">
              <a:solidFill>
                <a:srgbClr val="00FF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1.05 hours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08" y="1125905"/>
            <a:ext cx="12170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/>
              <a:t>Averaged over </a:t>
            </a:r>
          </a:p>
          <a:p>
            <a:r>
              <a:rPr lang="en-US" sz="1050" b="1" dirty="0"/>
              <a:t>45 “Current” runs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CC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For CBM, the performance of a system is deduced from the available sensor readings being collected:</a:t>
            </a:r>
          </a:p>
          <a:p>
            <a:pPr lvl="1"/>
            <a:r>
              <a:rPr lang="en-US" dirty="0"/>
              <a:t>Fundamental time-series prediction problem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Physics based prediction.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Linear data-driven prediction.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Non-linear data-driven prediction.</a:t>
            </a:r>
          </a:p>
          <a:p>
            <a:pPr lvl="2"/>
            <a:endParaRPr lang="en-US" dirty="0"/>
          </a:p>
        </p:txBody>
      </p:sp>
      <p:pic>
        <p:nvPicPr>
          <p:cNvPr id="16486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3" r="20718"/>
          <a:stretch/>
        </p:blipFill>
        <p:spPr bwMode="auto">
          <a:xfrm>
            <a:off x="1143000" y="4429125"/>
            <a:ext cx="655319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rgbClr val="0000CC"/>
                </a:solidFill>
                <a:ea typeface="ＭＳ Ｐゴシック" pitchFamily="34" charset="-128"/>
              </a:rPr>
              <a:t>Similarity-Based Prediction</a:t>
            </a:r>
          </a:p>
        </p:txBody>
      </p:sp>
      <p:sp>
        <p:nvSpPr>
          <p:cNvPr id="19460" name="Text Box 19"/>
          <p:cNvSpPr txBox="1">
            <a:spLocks noChangeArrowheads="1"/>
          </p:cNvSpPr>
          <p:nvPr/>
        </p:nvSpPr>
        <p:spPr bwMode="auto">
          <a:xfrm>
            <a:off x="304800" y="1081088"/>
            <a:ext cx="762000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Time</a:t>
            </a:r>
          </a:p>
        </p:txBody>
      </p:sp>
      <p:sp>
        <p:nvSpPr>
          <p:cNvPr id="537621" name="AutoShape 21"/>
          <p:cNvSpPr>
            <a:spLocks noChangeArrowheads="1"/>
          </p:cNvSpPr>
          <p:nvPr/>
        </p:nvSpPr>
        <p:spPr bwMode="auto">
          <a:xfrm>
            <a:off x="228600" y="1826796"/>
            <a:ext cx="215900" cy="215900"/>
          </a:xfrm>
          <a:prstGeom prst="star5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  <a:ea typeface="+mn-ea"/>
            </a:endParaRPr>
          </a:p>
        </p:txBody>
      </p:sp>
      <p:sp>
        <p:nvSpPr>
          <p:cNvPr id="19462" name="Text Box 22"/>
          <p:cNvSpPr txBox="1">
            <a:spLocks noChangeArrowheads="1"/>
          </p:cNvSpPr>
          <p:nvPr/>
        </p:nvSpPr>
        <p:spPr bwMode="auto">
          <a:xfrm>
            <a:off x="457200" y="1795046"/>
            <a:ext cx="2590800" cy="33855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 dirty="0">
                <a:latin typeface="Arial" pitchFamily="34" charset="0"/>
              </a:rPr>
              <a:t>:   System Maintenance</a:t>
            </a:r>
          </a:p>
        </p:txBody>
      </p:sp>
      <p:sp>
        <p:nvSpPr>
          <p:cNvPr id="537629" name="Line 29"/>
          <p:cNvSpPr>
            <a:spLocks noChangeShapeType="1"/>
          </p:cNvSpPr>
          <p:nvPr/>
        </p:nvSpPr>
        <p:spPr bwMode="auto">
          <a:xfrm>
            <a:off x="5736343" y="12954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295637" y="958850"/>
            <a:ext cx="1223963" cy="466725"/>
            <a:chOff x="816" y="604"/>
            <a:chExt cx="771" cy="294"/>
          </a:xfrm>
        </p:grpSpPr>
        <p:sp>
          <p:nvSpPr>
            <p:cNvPr id="19548" name="Line 44"/>
            <p:cNvSpPr>
              <a:spLocks noChangeShapeType="1"/>
            </p:cNvSpPr>
            <p:nvPr/>
          </p:nvSpPr>
          <p:spPr bwMode="auto">
            <a:xfrm>
              <a:off x="816" y="720"/>
              <a:ext cx="0" cy="17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549" name="Text Box 45"/>
            <p:cNvSpPr txBox="1">
              <a:spLocks noChangeArrowheads="1"/>
            </p:cNvSpPr>
            <p:nvPr/>
          </p:nvSpPr>
          <p:spPr bwMode="auto">
            <a:xfrm>
              <a:off x="912" y="604"/>
              <a:ext cx="4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sz="1600" b="1" dirty="0" err="1">
                  <a:solidFill>
                    <a:srgbClr val="0000CC"/>
                  </a:solidFill>
                  <a:latin typeface="Arial" pitchFamily="34" charset="0"/>
                </a:rPr>
                <a:t>Run</a:t>
              </a:r>
              <a:r>
                <a:rPr lang="fr-FR" sz="1600" b="1" dirty="0">
                  <a:solidFill>
                    <a:srgbClr val="0000CC"/>
                  </a:solidFill>
                  <a:latin typeface="Arial" pitchFamily="34" charset="0"/>
                </a:rPr>
                <a:t> 1</a:t>
              </a:r>
              <a:endParaRPr lang="en-US" sz="1600" b="1" dirty="0">
                <a:solidFill>
                  <a:srgbClr val="0000CC"/>
                </a:solidFill>
                <a:latin typeface="Arial" pitchFamily="34" charset="0"/>
              </a:endParaRPr>
            </a:p>
          </p:txBody>
        </p:sp>
        <p:sp>
          <p:nvSpPr>
            <p:cNvPr id="537646" name="AutoShape 46"/>
            <p:cNvSpPr>
              <a:spLocks noChangeArrowheads="1"/>
            </p:cNvSpPr>
            <p:nvPr/>
          </p:nvSpPr>
          <p:spPr bwMode="auto">
            <a:xfrm>
              <a:off x="1451" y="762"/>
              <a:ext cx="136" cy="13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9551" name="Line 47"/>
            <p:cNvSpPr>
              <a:spLocks noChangeShapeType="1"/>
            </p:cNvSpPr>
            <p:nvPr/>
          </p:nvSpPr>
          <p:spPr bwMode="auto">
            <a:xfrm>
              <a:off x="816" y="816"/>
              <a:ext cx="62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2451944" y="958850"/>
            <a:ext cx="823912" cy="466725"/>
            <a:chOff x="1497" y="604"/>
            <a:chExt cx="519" cy="294"/>
          </a:xfrm>
        </p:grpSpPr>
        <p:sp>
          <p:nvSpPr>
            <p:cNvPr id="19545" name="Text Box 76"/>
            <p:cNvSpPr txBox="1">
              <a:spLocks noChangeArrowheads="1"/>
            </p:cNvSpPr>
            <p:nvPr/>
          </p:nvSpPr>
          <p:spPr bwMode="auto">
            <a:xfrm>
              <a:off x="1497" y="604"/>
              <a:ext cx="4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sz="1600" b="1" dirty="0" err="1">
                  <a:solidFill>
                    <a:srgbClr val="00FF00"/>
                  </a:solidFill>
                  <a:latin typeface="Arial" pitchFamily="34" charset="0"/>
                </a:rPr>
                <a:t>Run</a:t>
              </a:r>
              <a:r>
                <a:rPr lang="fr-FR" sz="1600" b="1" dirty="0">
                  <a:solidFill>
                    <a:srgbClr val="00FF00"/>
                  </a:solidFill>
                  <a:latin typeface="Arial" pitchFamily="34" charset="0"/>
                </a:rPr>
                <a:t> 2</a:t>
              </a:r>
              <a:endParaRPr lang="en-US" sz="1600" b="1" dirty="0">
                <a:solidFill>
                  <a:srgbClr val="00FF00"/>
                </a:solidFill>
                <a:latin typeface="Arial" pitchFamily="34" charset="0"/>
              </a:endParaRPr>
            </a:p>
          </p:txBody>
        </p:sp>
        <p:sp>
          <p:nvSpPr>
            <p:cNvPr id="537677" name="AutoShape 77"/>
            <p:cNvSpPr>
              <a:spLocks noChangeArrowheads="1"/>
            </p:cNvSpPr>
            <p:nvPr/>
          </p:nvSpPr>
          <p:spPr bwMode="auto">
            <a:xfrm>
              <a:off x="1880" y="762"/>
              <a:ext cx="136" cy="13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9547" name="Line 78"/>
            <p:cNvSpPr>
              <a:spLocks noChangeShapeType="1"/>
            </p:cNvSpPr>
            <p:nvPr/>
          </p:nvSpPr>
          <p:spPr bwMode="auto">
            <a:xfrm>
              <a:off x="1544" y="816"/>
              <a:ext cx="336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4" name="Group 120"/>
          <p:cNvGrpSpPr>
            <a:grpSpLocks/>
          </p:cNvGrpSpPr>
          <p:nvPr/>
        </p:nvGrpSpPr>
        <p:grpSpPr bwMode="auto">
          <a:xfrm>
            <a:off x="3297943" y="958850"/>
            <a:ext cx="1430338" cy="466725"/>
            <a:chOff x="2016" y="604"/>
            <a:chExt cx="901" cy="294"/>
          </a:xfrm>
        </p:grpSpPr>
        <p:sp>
          <p:nvSpPr>
            <p:cNvPr id="19542" name="Text Box 121"/>
            <p:cNvSpPr txBox="1">
              <a:spLocks noChangeArrowheads="1"/>
            </p:cNvSpPr>
            <p:nvPr/>
          </p:nvSpPr>
          <p:spPr bwMode="auto">
            <a:xfrm>
              <a:off x="2165" y="604"/>
              <a:ext cx="4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sz="1600" b="1" dirty="0" err="1">
                  <a:solidFill>
                    <a:srgbClr val="9E18E8"/>
                  </a:solidFill>
                  <a:latin typeface="Arial" pitchFamily="34" charset="0"/>
                </a:rPr>
                <a:t>Run</a:t>
              </a:r>
              <a:r>
                <a:rPr lang="fr-FR" sz="1600" b="1" dirty="0">
                  <a:solidFill>
                    <a:srgbClr val="9E18E8"/>
                  </a:solidFill>
                  <a:latin typeface="Arial" pitchFamily="34" charset="0"/>
                </a:rPr>
                <a:t> 3</a:t>
              </a:r>
              <a:endParaRPr lang="en-US" sz="1600" b="1" dirty="0">
                <a:solidFill>
                  <a:srgbClr val="9E18E8"/>
                </a:solidFill>
                <a:latin typeface="Arial" pitchFamily="34" charset="0"/>
              </a:endParaRPr>
            </a:p>
          </p:txBody>
        </p:sp>
        <p:sp>
          <p:nvSpPr>
            <p:cNvPr id="537722" name="AutoShape 122"/>
            <p:cNvSpPr>
              <a:spLocks noChangeArrowheads="1"/>
            </p:cNvSpPr>
            <p:nvPr/>
          </p:nvSpPr>
          <p:spPr bwMode="auto">
            <a:xfrm>
              <a:off x="2781" y="762"/>
              <a:ext cx="136" cy="13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  <p:sp>
          <p:nvSpPr>
            <p:cNvPr id="19544" name="Line 123"/>
            <p:cNvSpPr>
              <a:spLocks noChangeShapeType="1"/>
            </p:cNvSpPr>
            <p:nvPr/>
          </p:nvSpPr>
          <p:spPr bwMode="auto">
            <a:xfrm>
              <a:off x="2016" y="816"/>
              <a:ext cx="768" cy="0"/>
            </a:xfrm>
            <a:prstGeom prst="line">
              <a:avLst/>
            </a:prstGeom>
            <a:noFill/>
            <a:ln w="38100">
              <a:solidFill>
                <a:srgbClr val="9E18E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4739393" y="958850"/>
            <a:ext cx="984250" cy="476250"/>
            <a:chOff x="2924" y="604"/>
            <a:chExt cx="620" cy="300"/>
          </a:xfrm>
        </p:grpSpPr>
        <p:sp>
          <p:nvSpPr>
            <p:cNvPr id="19539" name="Text Box 142"/>
            <p:cNvSpPr txBox="1">
              <a:spLocks noChangeArrowheads="1"/>
            </p:cNvSpPr>
            <p:nvPr/>
          </p:nvSpPr>
          <p:spPr bwMode="auto">
            <a:xfrm>
              <a:off x="2924" y="604"/>
              <a:ext cx="4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sz="1600" b="1" dirty="0" err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</a:rPr>
                <a:t>Run</a:t>
              </a:r>
              <a:r>
                <a:rPr lang="fr-FR" sz="1600" b="1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</a:rPr>
                <a:t> 4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19540" name="Line 143"/>
            <p:cNvSpPr>
              <a:spLocks noChangeShapeType="1"/>
            </p:cNvSpPr>
            <p:nvPr/>
          </p:nvSpPr>
          <p:spPr bwMode="auto">
            <a:xfrm>
              <a:off x="2928" y="816"/>
              <a:ext cx="480" cy="0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37744" name="AutoShape 144"/>
            <p:cNvSpPr>
              <a:spLocks noChangeArrowheads="1"/>
            </p:cNvSpPr>
            <p:nvPr/>
          </p:nvSpPr>
          <p:spPr bwMode="auto">
            <a:xfrm>
              <a:off x="3408" y="768"/>
              <a:ext cx="136" cy="13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sp>
        <p:nvSpPr>
          <p:cNvPr id="19468" name="Line 15"/>
          <p:cNvSpPr>
            <a:spLocks noChangeShapeType="1"/>
          </p:cNvSpPr>
          <p:nvPr/>
        </p:nvSpPr>
        <p:spPr bwMode="auto">
          <a:xfrm flipV="1">
            <a:off x="6129338" y="1806575"/>
            <a:ext cx="0" cy="368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9469" name="Line 16"/>
          <p:cNvSpPr>
            <a:spLocks noChangeShapeType="1"/>
          </p:cNvSpPr>
          <p:nvPr/>
        </p:nvSpPr>
        <p:spPr bwMode="auto">
          <a:xfrm>
            <a:off x="3919538" y="5502275"/>
            <a:ext cx="4640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9470" name="Oval 20" descr="50 %"/>
          <p:cNvSpPr>
            <a:spLocks noChangeArrowheads="1"/>
          </p:cNvSpPr>
          <p:nvPr/>
        </p:nvSpPr>
        <p:spPr bwMode="auto">
          <a:xfrm>
            <a:off x="5610225" y="5213350"/>
            <a:ext cx="1139825" cy="958850"/>
          </a:xfrm>
          <a:prstGeom prst="ellipse">
            <a:avLst/>
          </a:prstGeom>
          <a:pattFill prst="pct50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9471" name="Text Box 23"/>
          <p:cNvSpPr txBox="1">
            <a:spLocks noChangeArrowheads="1"/>
          </p:cNvSpPr>
          <p:nvPr/>
        </p:nvSpPr>
        <p:spPr bwMode="auto">
          <a:xfrm>
            <a:off x="5656263" y="5302250"/>
            <a:ext cx="2617787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 dirty="0">
                <a:latin typeface="Arial" pitchFamily="34" charset="0"/>
              </a:rPr>
              <a:t>Normal</a:t>
            </a:r>
          </a:p>
          <a:p>
            <a:pPr>
              <a:spcBef>
                <a:spcPct val="50000"/>
              </a:spcBef>
            </a:pPr>
            <a:r>
              <a:rPr lang="en-US" sz="1600" b="1" i="1" dirty="0">
                <a:latin typeface="Arial" pitchFamily="34" charset="0"/>
              </a:rPr>
              <a:t>Operation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051550" y="1708354"/>
            <a:ext cx="2482850" cy="3701844"/>
            <a:chOff x="3980" y="1082"/>
            <a:chExt cx="720" cy="502"/>
          </a:xfrm>
        </p:grpSpPr>
        <p:sp>
          <p:nvSpPr>
            <p:cNvPr id="19537" name="Freeform 27"/>
            <p:cNvSpPr>
              <a:spLocks/>
            </p:cNvSpPr>
            <p:nvPr/>
          </p:nvSpPr>
          <p:spPr bwMode="auto">
            <a:xfrm rot="-235620">
              <a:off x="3980" y="1152"/>
              <a:ext cx="720" cy="432"/>
            </a:xfrm>
            <a:custGeom>
              <a:avLst/>
              <a:gdLst>
                <a:gd name="T0" fmla="*/ 0 w 1128"/>
                <a:gd name="T1" fmla="*/ 165 h 1128"/>
                <a:gd name="T2" fmla="*/ 22 w 1128"/>
                <a:gd name="T3" fmla="*/ 100 h 1128"/>
                <a:gd name="T4" fmla="*/ 103 w 1128"/>
                <a:gd name="T5" fmla="*/ 54 h 1128"/>
                <a:gd name="T6" fmla="*/ 254 w 1128"/>
                <a:gd name="T7" fmla="*/ 22 h 1128"/>
                <a:gd name="T8" fmla="*/ 460 w 1128"/>
                <a:gd name="T9" fmla="*/ 0 h 1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8"/>
                <a:gd name="T16" fmla="*/ 0 h 1128"/>
                <a:gd name="T17" fmla="*/ 1128 w 1128"/>
                <a:gd name="T18" fmla="*/ 1128 h 1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8" h="1128">
                  <a:moveTo>
                    <a:pt x="0" y="1128"/>
                  </a:moveTo>
                  <a:cubicBezTo>
                    <a:pt x="8" y="966"/>
                    <a:pt x="12" y="804"/>
                    <a:pt x="54" y="678"/>
                  </a:cubicBezTo>
                  <a:cubicBezTo>
                    <a:pt x="96" y="552"/>
                    <a:pt x="157" y="460"/>
                    <a:pt x="252" y="372"/>
                  </a:cubicBezTo>
                  <a:cubicBezTo>
                    <a:pt x="347" y="284"/>
                    <a:pt x="478" y="212"/>
                    <a:pt x="624" y="150"/>
                  </a:cubicBezTo>
                  <a:cubicBezTo>
                    <a:pt x="770" y="88"/>
                    <a:pt x="1017" y="25"/>
                    <a:pt x="1128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538" name="Text Box 28"/>
            <p:cNvSpPr txBox="1">
              <a:spLocks noChangeArrowheads="1"/>
            </p:cNvSpPr>
            <p:nvPr/>
          </p:nvSpPr>
          <p:spPr bwMode="auto">
            <a:xfrm>
              <a:off x="4501" y="1082"/>
              <a:ext cx="108" cy="6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sz="2400" b="1" dirty="0">
                  <a:solidFill>
                    <a:srgbClr val="FF0000"/>
                  </a:solidFill>
                  <a:latin typeface="Arial" pitchFamily="34" charset="0"/>
                </a:rPr>
                <a:t>?</a:t>
              </a:r>
              <a:endParaRPr lang="en-US" sz="24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</p:grpSp>
      <p:sp>
        <p:nvSpPr>
          <p:cNvPr id="19473" name="Text Box 39"/>
          <p:cNvSpPr txBox="1">
            <a:spLocks noChangeArrowheads="1"/>
          </p:cNvSpPr>
          <p:nvPr/>
        </p:nvSpPr>
        <p:spPr bwMode="auto">
          <a:xfrm>
            <a:off x="7848600" y="5181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000099"/>
                </a:solidFill>
                <a:latin typeface="Arial" pitchFamily="34" charset="0"/>
              </a:rPr>
              <a:t>Residual 1</a:t>
            </a:r>
          </a:p>
        </p:txBody>
      </p:sp>
      <p:sp>
        <p:nvSpPr>
          <p:cNvPr id="19474" name="Text Box 40"/>
          <p:cNvSpPr txBox="1">
            <a:spLocks noChangeArrowheads="1"/>
          </p:cNvSpPr>
          <p:nvPr/>
        </p:nvSpPr>
        <p:spPr bwMode="auto">
          <a:xfrm rot="-5400000">
            <a:off x="5257006" y="2056607"/>
            <a:ext cx="1220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000099"/>
                </a:solidFill>
                <a:latin typeface="Arial" pitchFamily="34" charset="0"/>
              </a:rPr>
              <a:t>Residual 2</a:t>
            </a:r>
          </a:p>
        </p:txBody>
      </p: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3397250" y="2403475"/>
            <a:ext cx="2782888" cy="3167063"/>
            <a:chOff x="528" y="1392"/>
            <a:chExt cx="1219" cy="982"/>
          </a:xfrm>
        </p:grpSpPr>
        <p:sp>
          <p:nvSpPr>
            <p:cNvPr id="19528" name="Oval 49"/>
            <p:cNvSpPr>
              <a:spLocks noChangeAspect="1" noChangeArrowheads="1"/>
            </p:cNvSpPr>
            <p:nvPr/>
          </p:nvSpPr>
          <p:spPr bwMode="auto">
            <a:xfrm>
              <a:off x="790" y="1624"/>
              <a:ext cx="35" cy="28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529" name="Oval 50"/>
            <p:cNvSpPr>
              <a:spLocks noChangeAspect="1" noChangeArrowheads="1"/>
            </p:cNvSpPr>
            <p:nvPr/>
          </p:nvSpPr>
          <p:spPr bwMode="auto">
            <a:xfrm>
              <a:off x="936" y="1741"/>
              <a:ext cx="34" cy="27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530" name="Oval 51"/>
            <p:cNvSpPr>
              <a:spLocks noChangeAspect="1" noChangeArrowheads="1"/>
            </p:cNvSpPr>
            <p:nvPr/>
          </p:nvSpPr>
          <p:spPr bwMode="auto">
            <a:xfrm>
              <a:off x="1082" y="1857"/>
              <a:ext cx="35" cy="28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531" name="Oval 52"/>
            <p:cNvSpPr>
              <a:spLocks noChangeAspect="1" noChangeArrowheads="1"/>
            </p:cNvSpPr>
            <p:nvPr/>
          </p:nvSpPr>
          <p:spPr bwMode="auto">
            <a:xfrm>
              <a:off x="1227" y="1973"/>
              <a:ext cx="35" cy="28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532" name="Oval 53"/>
            <p:cNvSpPr>
              <a:spLocks noChangeAspect="1" noChangeArrowheads="1"/>
            </p:cNvSpPr>
            <p:nvPr/>
          </p:nvSpPr>
          <p:spPr bwMode="auto">
            <a:xfrm>
              <a:off x="1372" y="2090"/>
              <a:ext cx="35" cy="28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533" name="Oval 54"/>
            <p:cNvSpPr>
              <a:spLocks noChangeAspect="1" noChangeArrowheads="1"/>
            </p:cNvSpPr>
            <p:nvPr/>
          </p:nvSpPr>
          <p:spPr bwMode="auto">
            <a:xfrm>
              <a:off x="1519" y="2206"/>
              <a:ext cx="34" cy="28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534" name="Oval 55"/>
            <p:cNvSpPr>
              <a:spLocks noChangeAspect="1" noChangeArrowheads="1"/>
            </p:cNvSpPr>
            <p:nvPr/>
          </p:nvSpPr>
          <p:spPr bwMode="auto">
            <a:xfrm>
              <a:off x="1664" y="2323"/>
              <a:ext cx="35" cy="28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535" name="Freeform 56"/>
            <p:cNvSpPr>
              <a:spLocks/>
            </p:cNvSpPr>
            <p:nvPr/>
          </p:nvSpPr>
          <p:spPr bwMode="auto">
            <a:xfrm>
              <a:off x="576" y="1439"/>
              <a:ext cx="1171" cy="935"/>
            </a:xfrm>
            <a:custGeom>
              <a:avLst/>
              <a:gdLst>
                <a:gd name="T0" fmla="*/ 1776 w 772"/>
                <a:gd name="T1" fmla="*/ 1133 h 771"/>
                <a:gd name="T2" fmla="*/ 1665 w 772"/>
                <a:gd name="T3" fmla="*/ 1104 h 771"/>
                <a:gd name="T4" fmla="*/ 1436 w 772"/>
                <a:gd name="T5" fmla="*/ 950 h 771"/>
                <a:gd name="T6" fmla="*/ 1224 w 772"/>
                <a:gd name="T7" fmla="*/ 809 h 771"/>
                <a:gd name="T8" fmla="*/ 994 w 772"/>
                <a:gd name="T9" fmla="*/ 668 h 771"/>
                <a:gd name="T10" fmla="*/ 774 w 772"/>
                <a:gd name="T11" fmla="*/ 520 h 771"/>
                <a:gd name="T12" fmla="*/ 543 w 772"/>
                <a:gd name="T13" fmla="*/ 386 h 771"/>
                <a:gd name="T14" fmla="*/ 340 w 772"/>
                <a:gd name="T15" fmla="*/ 250 h 771"/>
                <a:gd name="T16" fmla="*/ 0 w 772"/>
                <a:gd name="T17" fmla="*/ 2 h 7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72"/>
                <a:gd name="T28" fmla="*/ 0 h 771"/>
                <a:gd name="T29" fmla="*/ 772 w 772"/>
                <a:gd name="T30" fmla="*/ 771 h 7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72" h="771">
                  <a:moveTo>
                    <a:pt x="772" y="770"/>
                  </a:moveTo>
                  <a:cubicBezTo>
                    <a:pt x="760" y="770"/>
                    <a:pt x="749" y="771"/>
                    <a:pt x="724" y="750"/>
                  </a:cubicBezTo>
                  <a:cubicBezTo>
                    <a:pt x="699" y="729"/>
                    <a:pt x="656" y="679"/>
                    <a:pt x="624" y="646"/>
                  </a:cubicBezTo>
                  <a:cubicBezTo>
                    <a:pt x="592" y="613"/>
                    <a:pt x="564" y="582"/>
                    <a:pt x="532" y="550"/>
                  </a:cubicBezTo>
                  <a:cubicBezTo>
                    <a:pt x="500" y="518"/>
                    <a:pt x="465" y="487"/>
                    <a:pt x="432" y="454"/>
                  </a:cubicBezTo>
                  <a:cubicBezTo>
                    <a:pt x="399" y="421"/>
                    <a:pt x="369" y="386"/>
                    <a:pt x="336" y="354"/>
                  </a:cubicBezTo>
                  <a:cubicBezTo>
                    <a:pt x="303" y="322"/>
                    <a:pt x="267" y="293"/>
                    <a:pt x="236" y="262"/>
                  </a:cubicBezTo>
                  <a:cubicBezTo>
                    <a:pt x="205" y="231"/>
                    <a:pt x="187" y="213"/>
                    <a:pt x="148" y="170"/>
                  </a:cubicBezTo>
                  <a:cubicBezTo>
                    <a:pt x="109" y="127"/>
                    <a:pt x="6" y="0"/>
                    <a:pt x="0" y="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37657" name="AutoShape 57"/>
            <p:cNvSpPr>
              <a:spLocks noChangeArrowheads="1"/>
            </p:cNvSpPr>
            <p:nvPr/>
          </p:nvSpPr>
          <p:spPr bwMode="auto">
            <a:xfrm>
              <a:off x="528" y="1392"/>
              <a:ext cx="81" cy="55"/>
            </a:xfrm>
            <a:prstGeom prst="star5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6069013" y="2551113"/>
            <a:ext cx="2922587" cy="3125787"/>
            <a:chOff x="1536" y="2640"/>
            <a:chExt cx="1179" cy="873"/>
          </a:xfrm>
        </p:grpSpPr>
        <p:grpSp>
          <p:nvGrpSpPr>
            <p:cNvPr id="9" name="Group 80"/>
            <p:cNvGrpSpPr>
              <a:grpSpLocks/>
            </p:cNvGrpSpPr>
            <p:nvPr/>
          </p:nvGrpSpPr>
          <p:grpSpPr bwMode="auto">
            <a:xfrm>
              <a:off x="1536" y="2656"/>
              <a:ext cx="1131" cy="857"/>
              <a:chOff x="2754" y="1510"/>
              <a:chExt cx="746" cy="707"/>
            </a:xfrm>
          </p:grpSpPr>
          <p:sp>
            <p:nvSpPr>
              <p:cNvPr id="19519" name="Oval 81"/>
              <p:cNvSpPr>
                <a:spLocks noChangeAspect="1" noChangeArrowheads="1"/>
              </p:cNvSpPr>
              <p:nvPr/>
            </p:nvSpPr>
            <p:spPr bwMode="auto">
              <a:xfrm>
                <a:off x="2898" y="2194"/>
                <a:ext cx="23" cy="23"/>
              </a:xfrm>
              <a:prstGeom prst="ellipse">
                <a:avLst/>
              </a:prstGeom>
              <a:solidFill>
                <a:srgbClr val="00FF00"/>
              </a:solidFill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20" name="Oval 82"/>
              <p:cNvSpPr>
                <a:spLocks noChangeAspect="1" noChangeArrowheads="1"/>
              </p:cNvSpPr>
              <p:nvPr/>
            </p:nvSpPr>
            <p:spPr bwMode="auto">
              <a:xfrm>
                <a:off x="2798" y="2066"/>
                <a:ext cx="23" cy="23"/>
              </a:xfrm>
              <a:prstGeom prst="ellipse">
                <a:avLst/>
              </a:prstGeom>
              <a:solidFill>
                <a:srgbClr val="00FF00"/>
              </a:solidFill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21" name="Oval 83"/>
              <p:cNvSpPr>
                <a:spLocks noChangeAspect="1" noChangeArrowheads="1"/>
              </p:cNvSpPr>
              <p:nvPr/>
            </p:nvSpPr>
            <p:spPr bwMode="auto">
              <a:xfrm>
                <a:off x="2754" y="1946"/>
                <a:ext cx="23" cy="23"/>
              </a:xfrm>
              <a:prstGeom prst="ellipse">
                <a:avLst/>
              </a:prstGeom>
              <a:solidFill>
                <a:srgbClr val="00FF00"/>
              </a:solidFill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22" name="Oval 84"/>
              <p:cNvSpPr>
                <a:spLocks noChangeAspect="1" noChangeArrowheads="1"/>
              </p:cNvSpPr>
              <p:nvPr/>
            </p:nvSpPr>
            <p:spPr bwMode="auto">
              <a:xfrm>
                <a:off x="2766" y="1790"/>
                <a:ext cx="23" cy="23"/>
              </a:xfrm>
              <a:prstGeom prst="ellipse">
                <a:avLst/>
              </a:prstGeom>
              <a:solidFill>
                <a:srgbClr val="00FF00"/>
              </a:solidFill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23" name="Oval 85"/>
              <p:cNvSpPr>
                <a:spLocks noChangeAspect="1" noChangeArrowheads="1"/>
              </p:cNvSpPr>
              <p:nvPr/>
            </p:nvSpPr>
            <p:spPr bwMode="auto">
              <a:xfrm>
                <a:off x="2834" y="1658"/>
                <a:ext cx="23" cy="23"/>
              </a:xfrm>
              <a:prstGeom prst="ellipse">
                <a:avLst/>
              </a:prstGeom>
              <a:solidFill>
                <a:srgbClr val="00FF00"/>
              </a:solidFill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24" name="Oval 86"/>
              <p:cNvSpPr>
                <a:spLocks noChangeAspect="1" noChangeArrowheads="1"/>
              </p:cNvSpPr>
              <p:nvPr/>
            </p:nvSpPr>
            <p:spPr bwMode="auto">
              <a:xfrm>
                <a:off x="2950" y="1578"/>
                <a:ext cx="23" cy="23"/>
              </a:xfrm>
              <a:prstGeom prst="ellipse">
                <a:avLst/>
              </a:prstGeom>
              <a:solidFill>
                <a:srgbClr val="00FF00"/>
              </a:solidFill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25" name="Oval 87"/>
              <p:cNvSpPr>
                <a:spLocks noChangeAspect="1" noChangeArrowheads="1"/>
              </p:cNvSpPr>
              <p:nvPr/>
            </p:nvSpPr>
            <p:spPr bwMode="auto">
              <a:xfrm>
                <a:off x="3102" y="1534"/>
                <a:ext cx="23" cy="23"/>
              </a:xfrm>
              <a:prstGeom prst="ellipse">
                <a:avLst/>
              </a:prstGeom>
              <a:solidFill>
                <a:srgbClr val="00FF00"/>
              </a:solidFill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26" name="Oval 88"/>
              <p:cNvSpPr>
                <a:spLocks noChangeAspect="1" noChangeArrowheads="1"/>
              </p:cNvSpPr>
              <p:nvPr/>
            </p:nvSpPr>
            <p:spPr bwMode="auto">
              <a:xfrm>
                <a:off x="3322" y="1510"/>
                <a:ext cx="23" cy="23"/>
              </a:xfrm>
              <a:prstGeom prst="ellipse">
                <a:avLst/>
              </a:prstGeom>
              <a:solidFill>
                <a:srgbClr val="00FF00"/>
              </a:solidFill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27" name="Freeform 89"/>
              <p:cNvSpPr>
                <a:spLocks/>
              </p:cNvSpPr>
              <p:nvPr/>
            </p:nvSpPr>
            <p:spPr bwMode="auto">
              <a:xfrm>
                <a:off x="2754" y="1516"/>
                <a:ext cx="746" cy="692"/>
              </a:xfrm>
              <a:custGeom>
                <a:avLst/>
                <a:gdLst>
                  <a:gd name="T0" fmla="*/ 150 w 746"/>
                  <a:gd name="T1" fmla="*/ 692 h 692"/>
                  <a:gd name="T2" fmla="*/ 58 w 746"/>
                  <a:gd name="T3" fmla="*/ 564 h 692"/>
                  <a:gd name="T4" fmla="*/ 6 w 746"/>
                  <a:gd name="T5" fmla="*/ 436 h 692"/>
                  <a:gd name="T6" fmla="*/ 22 w 746"/>
                  <a:gd name="T7" fmla="*/ 288 h 692"/>
                  <a:gd name="T8" fmla="*/ 90 w 746"/>
                  <a:gd name="T9" fmla="*/ 152 h 692"/>
                  <a:gd name="T10" fmla="*/ 210 w 746"/>
                  <a:gd name="T11" fmla="*/ 76 h 692"/>
                  <a:gd name="T12" fmla="*/ 366 w 746"/>
                  <a:gd name="T13" fmla="*/ 28 h 692"/>
                  <a:gd name="T14" fmla="*/ 578 w 746"/>
                  <a:gd name="T15" fmla="*/ 4 h 692"/>
                  <a:gd name="T16" fmla="*/ 746 w 746"/>
                  <a:gd name="T17" fmla="*/ 4 h 6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46"/>
                  <a:gd name="T28" fmla="*/ 0 h 692"/>
                  <a:gd name="T29" fmla="*/ 746 w 746"/>
                  <a:gd name="T30" fmla="*/ 692 h 69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46" h="692">
                    <a:moveTo>
                      <a:pt x="150" y="692"/>
                    </a:moveTo>
                    <a:cubicBezTo>
                      <a:pt x="116" y="649"/>
                      <a:pt x="82" y="607"/>
                      <a:pt x="58" y="564"/>
                    </a:cubicBezTo>
                    <a:cubicBezTo>
                      <a:pt x="34" y="521"/>
                      <a:pt x="12" y="482"/>
                      <a:pt x="6" y="436"/>
                    </a:cubicBezTo>
                    <a:cubicBezTo>
                      <a:pt x="0" y="390"/>
                      <a:pt x="8" y="335"/>
                      <a:pt x="22" y="288"/>
                    </a:cubicBezTo>
                    <a:cubicBezTo>
                      <a:pt x="36" y="241"/>
                      <a:pt x="59" y="187"/>
                      <a:pt x="90" y="152"/>
                    </a:cubicBezTo>
                    <a:cubicBezTo>
                      <a:pt x="121" y="117"/>
                      <a:pt x="164" y="97"/>
                      <a:pt x="210" y="76"/>
                    </a:cubicBezTo>
                    <a:cubicBezTo>
                      <a:pt x="256" y="55"/>
                      <a:pt x="305" y="40"/>
                      <a:pt x="366" y="28"/>
                    </a:cubicBezTo>
                    <a:cubicBezTo>
                      <a:pt x="427" y="16"/>
                      <a:pt x="515" y="8"/>
                      <a:pt x="578" y="4"/>
                    </a:cubicBezTo>
                    <a:cubicBezTo>
                      <a:pt x="641" y="0"/>
                      <a:pt x="693" y="2"/>
                      <a:pt x="746" y="4"/>
                    </a:cubicBezTo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  <p:sp>
          <p:nvSpPr>
            <p:cNvPr id="537690" name="AutoShape 90"/>
            <p:cNvSpPr>
              <a:spLocks noChangeArrowheads="1"/>
            </p:cNvSpPr>
            <p:nvPr/>
          </p:nvSpPr>
          <p:spPr bwMode="auto">
            <a:xfrm>
              <a:off x="2634" y="2640"/>
              <a:ext cx="81" cy="55"/>
            </a:xfrm>
            <a:prstGeom prst="star5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grpSp>
        <p:nvGrpSpPr>
          <p:cNvPr id="10" name="Group 110"/>
          <p:cNvGrpSpPr>
            <a:grpSpLocks/>
          </p:cNvGrpSpPr>
          <p:nvPr/>
        </p:nvGrpSpPr>
        <p:grpSpPr bwMode="auto">
          <a:xfrm>
            <a:off x="4752975" y="2108200"/>
            <a:ext cx="1455738" cy="3541713"/>
            <a:chOff x="816" y="2688"/>
            <a:chExt cx="587" cy="978"/>
          </a:xfrm>
        </p:grpSpPr>
        <p:grpSp>
          <p:nvGrpSpPr>
            <p:cNvPr id="11" name="Group 111"/>
            <p:cNvGrpSpPr>
              <a:grpSpLocks/>
            </p:cNvGrpSpPr>
            <p:nvPr/>
          </p:nvGrpSpPr>
          <p:grpSpPr bwMode="auto">
            <a:xfrm>
              <a:off x="849" y="2743"/>
              <a:ext cx="554" cy="923"/>
              <a:chOff x="2572" y="1460"/>
              <a:chExt cx="365" cy="761"/>
            </a:xfrm>
          </p:grpSpPr>
          <p:sp>
            <p:nvSpPr>
              <p:cNvPr id="19510" name="Oval 112"/>
              <p:cNvSpPr>
                <a:spLocks noChangeAspect="1" noChangeArrowheads="1"/>
              </p:cNvSpPr>
              <p:nvPr/>
            </p:nvSpPr>
            <p:spPr bwMode="auto">
              <a:xfrm>
                <a:off x="2914" y="2198"/>
                <a:ext cx="23" cy="23"/>
              </a:xfrm>
              <a:prstGeom prst="ellipse">
                <a:avLst/>
              </a:prstGeom>
              <a:solidFill>
                <a:srgbClr val="9E18E8"/>
              </a:solidFill>
              <a:ln w="38100">
                <a:solidFill>
                  <a:srgbClr val="9E18E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11" name="Oval 113"/>
              <p:cNvSpPr>
                <a:spLocks noChangeAspect="1" noChangeArrowheads="1"/>
              </p:cNvSpPr>
              <p:nvPr/>
            </p:nvSpPr>
            <p:spPr bwMode="auto">
              <a:xfrm>
                <a:off x="2862" y="2102"/>
                <a:ext cx="23" cy="23"/>
              </a:xfrm>
              <a:prstGeom prst="ellipse">
                <a:avLst/>
              </a:prstGeom>
              <a:solidFill>
                <a:srgbClr val="9E18E8"/>
              </a:solidFill>
              <a:ln w="38100">
                <a:solidFill>
                  <a:srgbClr val="9E18E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12" name="Oval 114"/>
              <p:cNvSpPr>
                <a:spLocks noChangeAspect="1" noChangeArrowheads="1"/>
              </p:cNvSpPr>
              <p:nvPr/>
            </p:nvSpPr>
            <p:spPr bwMode="auto">
              <a:xfrm>
                <a:off x="2790" y="1990"/>
                <a:ext cx="23" cy="23"/>
              </a:xfrm>
              <a:prstGeom prst="ellipse">
                <a:avLst/>
              </a:prstGeom>
              <a:solidFill>
                <a:srgbClr val="9E18E8"/>
              </a:solidFill>
              <a:ln w="38100">
                <a:solidFill>
                  <a:srgbClr val="9E18E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13" name="Oval 115"/>
              <p:cNvSpPr>
                <a:spLocks noChangeAspect="1" noChangeArrowheads="1"/>
              </p:cNvSpPr>
              <p:nvPr/>
            </p:nvSpPr>
            <p:spPr bwMode="auto">
              <a:xfrm>
                <a:off x="2702" y="1826"/>
                <a:ext cx="23" cy="23"/>
              </a:xfrm>
              <a:prstGeom prst="ellipse">
                <a:avLst/>
              </a:prstGeom>
              <a:solidFill>
                <a:srgbClr val="9E18E8"/>
              </a:solidFill>
              <a:ln w="38100">
                <a:solidFill>
                  <a:srgbClr val="9E18E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14" name="Oval 116"/>
              <p:cNvSpPr>
                <a:spLocks noChangeAspect="1" noChangeArrowheads="1"/>
              </p:cNvSpPr>
              <p:nvPr/>
            </p:nvSpPr>
            <p:spPr bwMode="auto">
              <a:xfrm>
                <a:off x="2638" y="1710"/>
                <a:ext cx="23" cy="23"/>
              </a:xfrm>
              <a:prstGeom prst="ellipse">
                <a:avLst/>
              </a:prstGeom>
              <a:solidFill>
                <a:srgbClr val="9E18E8"/>
              </a:solidFill>
              <a:ln w="38100">
                <a:solidFill>
                  <a:srgbClr val="9E18E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15" name="Oval 117"/>
              <p:cNvSpPr>
                <a:spLocks noChangeAspect="1" noChangeArrowheads="1"/>
              </p:cNvSpPr>
              <p:nvPr/>
            </p:nvSpPr>
            <p:spPr bwMode="auto">
              <a:xfrm>
                <a:off x="2582" y="1542"/>
                <a:ext cx="23" cy="23"/>
              </a:xfrm>
              <a:prstGeom prst="ellipse">
                <a:avLst/>
              </a:prstGeom>
              <a:solidFill>
                <a:srgbClr val="9E18E8"/>
              </a:solidFill>
              <a:ln w="38100">
                <a:solidFill>
                  <a:srgbClr val="9E18E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16" name="Freeform 118"/>
              <p:cNvSpPr>
                <a:spLocks/>
              </p:cNvSpPr>
              <p:nvPr/>
            </p:nvSpPr>
            <p:spPr bwMode="auto">
              <a:xfrm>
                <a:off x="2572" y="1460"/>
                <a:ext cx="356" cy="752"/>
              </a:xfrm>
              <a:custGeom>
                <a:avLst/>
                <a:gdLst>
                  <a:gd name="T0" fmla="*/ 356 w 356"/>
                  <a:gd name="T1" fmla="*/ 752 h 752"/>
                  <a:gd name="T2" fmla="*/ 300 w 356"/>
                  <a:gd name="T3" fmla="*/ 652 h 752"/>
                  <a:gd name="T4" fmla="*/ 228 w 356"/>
                  <a:gd name="T5" fmla="*/ 544 h 752"/>
                  <a:gd name="T6" fmla="*/ 140 w 356"/>
                  <a:gd name="T7" fmla="*/ 380 h 752"/>
                  <a:gd name="T8" fmla="*/ 76 w 356"/>
                  <a:gd name="T9" fmla="*/ 260 h 752"/>
                  <a:gd name="T10" fmla="*/ 20 w 356"/>
                  <a:gd name="T11" fmla="*/ 92 h 752"/>
                  <a:gd name="T12" fmla="*/ 0 w 356"/>
                  <a:gd name="T13" fmla="*/ 0 h 7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6"/>
                  <a:gd name="T22" fmla="*/ 0 h 752"/>
                  <a:gd name="T23" fmla="*/ 356 w 356"/>
                  <a:gd name="T24" fmla="*/ 752 h 7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6" h="752">
                    <a:moveTo>
                      <a:pt x="356" y="752"/>
                    </a:moveTo>
                    <a:cubicBezTo>
                      <a:pt x="338" y="719"/>
                      <a:pt x="321" y="687"/>
                      <a:pt x="300" y="652"/>
                    </a:cubicBezTo>
                    <a:cubicBezTo>
                      <a:pt x="279" y="617"/>
                      <a:pt x="255" y="589"/>
                      <a:pt x="228" y="544"/>
                    </a:cubicBezTo>
                    <a:cubicBezTo>
                      <a:pt x="201" y="499"/>
                      <a:pt x="165" y="427"/>
                      <a:pt x="140" y="380"/>
                    </a:cubicBezTo>
                    <a:cubicBezTo>
                      <a:pt x="115" y="333"/>
                      <a:pt x="96" y="308"/>
                      <a:pt x="76" y="260"/>
                    </a:cubicBezTo>
                    <a:cubicBezTo>
                      <a:pt x="56" y="212"/>
                      <a:pt x="33" y="135"/>
                      <a:pt x="20" y="92"/>
                    </a:cubicBezTo>
                    <a:cubicBezTo>
                      <a:pt x="7" y="49"/>
                      <a:pt x="3" y="24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9E18E8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  <p:sp>
          <p:nvSpPr>
            <p:cNvPr id="537719" name="AutoShape 119"/>
            <p:cNvSpPr>
              <a:spLocks noChangeArrowheads="1"/>
            </p:cNvSpPr>
            <p:nvPr/>
          </p:nvSpPr>
          <p:spPr bwMode="auto">
            <a:xfrm>
              <a:off x="816" y="2688"/>
              <a:ext cx="81" cy="55"/>
            </a:xfrm>
            <a:prstGeom prst="star5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grpSp>
        <p:nvGrpSpPr>
          <p:cNvPr id="12" name="Group 145"/>
          <p:cNvGrpSpPr>
            <a:grpSpLocks/>
          </p:cNvGrpSpPr>
          <p:nvPr/>
        </p:nvGrpSpPr>
        <p:grpSpPr bwMode="auto">
          <a:xfrm>
            <a:off x="3734760" y="2530572"/>
            <a:ext cx="2740654" cy="3119341"/>
            <a:chOff x="3092" y="1097"/>
            <a:chExt cx="1059" cy="1063"/>
          </a:xfrm>
        </p:grpSpPr>
        <p:grpSp>
          <p:nvGrpSpPr>
            <p:cNvPr id="13" name="Group 146"/>
            <p:cNvGrpSpPr>
              <a:grpSpLocks/>
            </p:cNvGrpSpPr>
            <p:nvPr/>
          </p:nvGrpSpPr>
          <p:grpSpPr bwMode="auto">
            <a:xfrm flipH="1">
              <a:off x="3120" y="1152"/>
              <a:ext cx="1031" cy="1008"/>
              <a:chOff x="104" y="2055"/>
              <a:chExt cx="840" cy="2187"/>
            </a:xfrm>
          </p:grpSpPr>
          <p:sp>
            <p:nvSpPr>
              <p:cNvPr id="19500" name="Oval 147"/>
              <p:cNvSpPr>
                <a:spLocks noChangeAspect="1" noChangeArrowheads="1"/>
              </p:cNvSpPr>
              <p:nvPr/>
            </p:nvSpPr>
            <p:spPr bwMode="auto">
              <a:xfrm flipH="1">
                <a:off x="774" y="2498"/>
                <a:ext cx="25" cy="6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01" name="Oval 148"/>
              <p:cNvSpPr>
                <a:spLocks noChangeAspect="1" noChangeArrowheads="1"/>
              </p:cNvSpPr>
              <p:nvPr/>
            </p:nvSpPr>
            <p:spPr bwMode="auto">
              <a:xfrm flipH="1">
                <a:off x="670" y="2770"/>
                <a:ext cx="25" cy="6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02" name="Oval 149"/>
              <p:cNvSpPr>
                <a:spLocks noChangeAspect="1" noChangeArrowheads="1"/>
              </p:cNvSpPr>
              <p:nvPr/>
            </p:nvSpPr>
            <p:spPr bwMode="auto">
              <a:xfrm flipH="1">
                <a:off x="565" y="3042"/>
                <a:ext cx="25" cy="6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03" name="Oval 150"/>
              <p:cNvSpPr>
                <a:spLocks noChangeAspect="1" noChangeArrowheads="1"/>
              </p:cNvSpPr>
              <p:nvPr/>
            </p:nvSpPr>
            <p:spPr bwMode="auto">
              <a:xfrm flipH="1">
                <a:off x="461" y="3314"/>
                <a:ext cx="25" cy="6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04" name="Oval 151"/>
              <p:cNvSpPr>
                <a:spLocks noChangeAspect="1" noChangeArrowheads="1"/>
              </p:cNvSpPr>
              <p:nvPr/>
            </p:nvSpPr>
            <p:spPr bwMode="auto">
              <a:xfrm flipH="1">
                <a:off x="356" y="3587"/>
                <a:ext cx="25" cy="6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05" name="Oval 152"/>
              <p:cNvSpPr>
                <a:spLocks noChangeAspect="1" noChangeArrowheads="1"/>
              </p:cNvSpPr>
              <p:nvPr/>
            </p:nvSpPr>
            <p:spPr bwMode="auto">
              <a:xfrm flipH="1">
                <a:off x="252" y="3851"/>
                <a:ext cx="25" cy="6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06" name="Oval 153"/>
              <p:cNvSpPr>
                <a:spLocks noChangeAspect="1" noChangeArrowheads="1"/>
              </p:cNvSpPr>
              <p:nvPr/>
            </p:nvSpPr>
            <p:spPr bwMode="auto">
              <a:xfrm flipH="1">
                <a:off x="148" y="4131"/>
                <a:ext cx="25" cy="6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9507" name="Freeform 154"/>
              <p:cNvSpPr>
                <a:spLocks/>
              </p:cNvSpPr>
              <p:nvPr/>
            </p:nvSpPr>
            <p:spPr bwMode="auto">
              <a:xfrm flipH="1">
                <a:off x="104" y="2055"/>
                <a:ext cx="840" cy="2187"/>
              </a:xfrm>
              <a:custGeom>
                <a:avLst/>
                <a:gdLst>
                  <a:gd name="T0" fmla="*/ 914 w 772"/>
                  <a:gd name="T1" fmla="*/ 6195 h 771"/>
                  <a:gd name="T2" fmla="*/ 857 w 772"/>
                  <a:gd name="T3" fmla="*/ 6033 h 771"/>
                  <a:gd name="T4" fmla="*/ 739 w 772"/>
                  <a:gd name="T5" fmla="*/ 5197 h 771"/>
                  <a:gd name="T6" fmla="*/ 630 w 772"/>
                  <a:gd name="T7" fmla="*/ 4425 h 771"/>
                  <a:gd name="T8" fmla="*/ 511 w 772"/>
                  <a:gd name="T9" fmla="*/ 3654 h 771"/>
                  <a:gd name="T10" fmla="*/ 398 w 772"/>
                  <a:gd name="T11" fmla="*/ 2848 h 771"/>
                  <a:gd name="T12" fmla="*/ 280 w 772"/>
                  <a:gd name="T13" fmla="*/ 2108 h 771"/>
                  <a:gd name="T14" fmla="*/ 175 w 772"/>
                  <a:gd name="T15" fmla="*/ 1367 h 771"/>
                  <a:gd name="T16" fmla="*/ 0 w 772"/>
                  <a:gd name="T17" fmla="*/ 17 h 77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2"/>
                  <a:gd name="T28" fmla="*/ 0 h 771"/>
                  <a:gd name="T29" fmla="*/ 772 w 772"/>
                  <a:gd name="T30" fmla="*/ 771 h 77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2" h="771">
                    <a:moveTo>
                      <a:pt x="772" y="770"/>
                    </a:moveTo>
                    <a:cubicBezTo>
                      <a:pt x="760" y="770"/>
                      <a:pt x="749" y="771"/>
                      <a:pt x="724" y="750"/>
                    </a:cubicBezTo>
                    <a:cubicBezTo>
                      <a:pt x="699" y="729"/>
                      <a:pt x="656" y="679"/>
                      <a:pt x="624" y="646"/>
                    </a:cubicBezTo>
                    <a:cubicBezTo>
                      <a:pt x="592" y="613"/>
                      <a:pt x="564" y="582"/>
                      <a:pt x="532" y="550"/>
                    </a:cubicBezTo>
                    <a:cubicBezTo>
                      <a:pt x="500" y="518"/>
                      <a:pt x="465" y="487"/>
                      <a:pt x="432" y="454"/>
                    </a:cubicBezTo>
                    <a:cubicBezTo>
                      <a:pt x="399" y="421"/>
                      <a:pt x="369" y="386"/>
                      <a:pt x="336" y="354"/>
                    </a:cubicBezTo>
                    <a:cubicBezTo>
                      <a:pt x="303" y="322"/>
                      <a:pt x="267" y="293"/>
                      <a:pt x="236" y="262"/>
                    </a:cubicBezTo>
                    <a:cubicBezTo>
                      <a:pt x="205" y="231"/>
                      <a:pt x="187" y="213"/>
                      <a:pt x="148" y="170"/>
                    </a:cubicBezTo>
                    <a:cubicBezTo>
                      <a:pt x="109" y="127"/>
                      <a:pt x="6" y="0"/>
                      <a:pt x="0" y="2"/>
                    </a:cubicBezTo>
                  </a:path>
                </a:pathLst>
              </a:custGeom>
              <a:noFill/>
              <a:ln w="38100">
                <a:solidFill>
                  <a:schemeClr val="bg1">
                    <a:lumMod val="5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  <p:sp>
          <p:nvSpPr>
            <p:cNvPr id="537755" name="AutoShape 155"/>
            <p:cNvSpPr>
              <a:spLocks noChangeArrowheads="1"/>
            </p:cNvSpPr>
            <p:nvPr/>
          </p:nvSpPr>
          <p:spPr bwMode="auto">
            <a:xfrm flipH="1">
              <a:off x="3092" y="1097"/>
              <a:ext cx="79" cy="72"/>
            </a:xfrm>
            <a:prstGeom prst="star5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</a:endParaRPr>
            </a:p>
          </p:txBody>
        </p:sp>
      </p:grpSp>
      <p:sp>
        <p:nvSpPr>
          <p:cNvPr id="19496" name="Text Box 184"/>
          <p:cNvSpPr txBox="1">
            <a:spLocks noChangeArrowheads="1"/>
          </p:cNvSpPr>
          <p:nvPr/>
        </p:nvSpPr>
        <p:spPr bwMode="auto">
          <a:xfrm>
            <a:off x="5741112" y="914400"/>
            <a:ext cx="1531188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 err="1">
                <a:solidFill>
                  <a:srgbClr val="FF3300"/>
                </a:solidFill>
                <a:latin typeface="Arial" pitchFamily="34" charset="0"/>
              </a:rPr>
              <a:t>Current</a:t>
            </a:r>
            <a:r>
              <a:rPr lang="fr-FR" b="1" dirty="0">
                <a:solidFill>
                  <a:srgbClr val="FF3300"/>
                </a:solidFill>
                <a:latin typeface="Arial" pitchFamily="34" charset="0"/>
              </a:rPr>
              <a:t> </a:t>
            </a:r>
            <a:r>
              <a:rPr lang="fr-FR" b="1" dirty="0" err="1">
                <a:solidFill>
                  <a:srgbClr val="FF3300"/>
                </a:solidFill>
                <a:latin typeface="Arial" pitchFamily="34" charset="0"/>
              </a:rPr>
              <a:t>Run</a:t>
            </a:r>
            <a:endParaRPr lang="en-US" b="1" dirty="0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19482" name="Text Box 215"/>
          <p:cNvSpPr txBox="1">
            <a:spLocks noChangeArrowheads="1"/>
          </p:cNvSpPr>
          <p:nvPr/>
        </p:nvSpPr>
        <p:spPr bwMode="auto">
          <a:xfrm>
            <a:off x="990600" y="4556800"/>
            <a:ext cx="289560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tx2"/>
                </a:solidFill>
                <a:latin typeface="Arial" pitchFamily="34" charset="0"/>
              </a:rPr>
              <a:t>Time period between two of the same maintenance operations, many cycles.</a:t>
            </a:r>
          </a:p>
        </p:txBody>
      </p:sp>
      <p:sp>
        <p:nvSpPr>
          <p:cNvPr id="19483" name="Text Box 216"/>
          <p:cNvSpPr txBox="1">
            <a:spLocks noChangeArrowheads="1"/>
          </p:cNvSpPr>
          <p:nvPr/>
        </p:nvSpPr>
        <p:spPr bwMode="auto">
          <a:xfrm>
            <a:off x="228600" y="4556800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  <a:latin typeface="Arial" pitchFamily="34" charset="0"/>
              </a:rPr>
              <a:t>Run :</a:t>
            </a:r>
          </a:p>
        </p:txBody>
      </p:sp>
      <p:sp>
        <p:nvSpPr>
          <p:cNvPr id="19484" name="Text Box 218"/>
          <p:cNvSpPr txBox="1">
            <a:spLocks noChangeArrowheads="1"/>
          </p:cNvSpPr>
          <p:nvPr/>
        </p:nvSpPr>
        <p:spPr bwMode="auto">
          <a:xfrm>
            <a:off x="76200" y="3939997"/>
            <a:ext cx="106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  <a:latin typeface="Arial" pitchFamily="34" charset="0"/>
              </a:rPr>
              <a:t>Cycle :</a:t>
            </a:r>
          </a:p>
        </p:txBody>
      </p:sp>
      <p:sp>
        <p:nvSpPr>
          <p:cNvPr id="19485" name="Text Box 219"/>
          <p:cNvSpPr txBox="1">
            <a:spLocks noChangeArrowheads="1"/>
          </p:cNvSpPr>
          <p:nvPr/>
        </p:nvSpPr>
        <p:spPr bwMode="auto">
          <a:xfrm>
            <a:off x="990600" y="3971747"/>
            <a:ext cx="2438400" cy="33855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tx2"/>
                </a:solidFill>
                <a:latin typeface="Arial" pitchFamily="34" charset="0"/>
              </a:rPr>
              <a:t>Single Time Step.</a:t>
            </a:r>
          </a:p>
        </p:txBody>
      </p:sp>
      <p:sp>
        <p:nvSpPr>
          <p:cNvPr id="19486" name="Text Box 229"/>
          <p:cNvSpPr txBox="1">
            <a:spLocks noChangeArrowheads="1"/>
          </p:cNvSpPr>
          <p:nvPr/>
        </p:nvSpPr>
        <p:spPr bwMode="auto">
          <a:xfrm>
            <a:off x="0" y="2895600"/>
            <a:ext cx="1143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  <a:latin typeface="Arial" pitchFamily="34" charset="0"/>
              </a:rPr>
              <a:t>Feature Vector : (FV)</a:t>
            </a:r>
          </a:p>
        </p:txBody>
      </p:sp>
      <p:sp>
        <p:nvSpPr>
          <p:cNvPr id="19487" name="Text Box 230"/>
          <p:cNvSpPr txBox="1">
            <a:spLocks noChangeArrowheads="1"/>
          </p:cNvSpPr>
          <p:nvPr/>
        </p:nvSpPr>
        <p:spPr bwMode="auto">
          <a:xfrm>
            <a:off x="990600" y="2895600"/>
            <a:ext cx="259080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tx2"/>
                </a:solidFill>
                <a:latin typeface="Arial" pitchFamily="34" charset="0"/>
              </a:rPr>
              <a:t>A set of values selected to describe system performance.</a:t>
            </a:r>
          </a:p>
        </p:txBody>
      </p:sp>
      <p:sp>
        <p:nvSpPr>
          <p:cNvPr id="83" name="Oval 54"/>
          <p:cNvSpPr>
            <a:spLocks noChangeAspect="1" noChangeArrowheads="1"/>
          </p:cNvSpPr>
          <p:nvPr/>
        </p:nvSpPr>
        <p:spPr bwMode="auto">
          <a:xfrm>
            <a:off x="5652120" y="5030885"/>
            <a:ext cx="77620" cy="90303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89" name="Oval 49"/>
          <p:cNvSpPr>
            <a:spLocks noChangeAspect="1" noChangeArrowheads="1"/>
          </p:cNvSpPr>
          <p:nvPr/>
        </p:nvSpPr>
        <p:spPr bwMode="auto">
          <a:xfrm>
            <a:off x="3995936" y="3140968"/>
            <a:ext cx="79902" cy="90303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90" name="Oval 50"/>
          <p:cNvSpPr>
            <a:spLocks noChangeAspect="1" noChangeArrowheads="1"/>
          </p:cNvSpPr>
          <p:nvPr/>
        </p:nvSpPr>
        <p:spPr bwMode="auto">
          <a:xfrm>
            <a:off x="4329243" y="3518306"/>
            <a:ext cx="77620" cy="87078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91" name="Oval 51"/>
          <p:cNvSpPr>
            <a:spLocks noChangeAspect="1" noChangeArrowheads="1"/>
          </p:cNvSpPr>
          <p:nvPr/>
        </p:nvSpPr>
        <p:spPr bwMode="auto">
          <a:xfrm>
            <a:off x="4662551" y="3892420"/>
            <a:ext cx="79902" cy="90303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92" name="Oval 52"/>
          <p:cNvSpPr>
            <a:spLocks noChangeAspect="1" noChangeArrowheads="1"/>
          </p:cNvSpPr>
          <p:nvPr/>
        </p:nvSpPr>
        <p:spPr bwMode="auto">
          <a:xfrm>
            <a:off x="4993575" y="4266533"/>
            <a:ext cx="79902" cy="90303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93" name="Oval 53"/>
          <p:cNvSpPr>
            <a:spLocks noChangeAspect="1" noChangeArrowheads="1"/>
          </p:cNvSpPr>
          <p:nvPr/>
        </p:nvSpPr>
        <p:spPr bwMode="auto">
          <a:xfrm>
            <a:off x="5324599" y="4643871"/>
            <a:ext cx="79902" cy="90303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94" name="Oval 54"/>
          <p:cNvSpPr>
            <a:spLocks noChangeAspect="1" noChangeArrowheads="1"/>
          </p:cNvSpPr>
          <p:nvPr/>
        </p:nvSpPr>
        <p:spPr bwMode="auto">
          <a:xfrm>
            <a:off x="6006548" y="5409220"/>
            <a:ext cx="77620" cy="90303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3527884" y="2708920"/>
            <a:ext cx="2279150" cy="3014986"/>
          </a:xfrm>
          <a:custGeom>
            <a:avLst/>
            <a:gdLst>
              <a:gd name="connsiteX0" fmla="*/ 0 w 2410691"/>
              <a:gd name="connsiteY0" fmla="*/ 0 h 3075709"/>
              <a:gd name="connsiteX1" fmla="*/ 855023 w 2410691"/>
              <a:gd name="connsiteY1" fmla="*/ 1603169 h 3075709"/>
              <a:gd name="connsiteX2" fmla="*/ 2410691 w 2410691"/>
              <a:gd name="connsiteY2" fmla="*/ 3075709 h 307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691" h="3075709">
                <a:moveTo>
                  <a:pt x="0" y="0"/>
                </a:moveTo>
                <a:cubicBezTo>
                  <a:pt x="226620" y="545275"/>
                  <a:pt x="453241" y="1090551"/>
                  <a:pt x="855023" y="1603169"/>
                </a:cubicBezTo>
                <a:cubicBezTo>
                  <a:pt x="1256805" y="2115787"/>
                  <a:pt x="1833748" y="2595748"/>
                  <a:pt x="2410691" y="3075709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53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537629" grpId="0" animBg="1"/>
      <p:bldP spid="19468" grpId="0" animBg="1"/>
      <p:bldP spid="19469" grpId="0" animBg="1"/>
      <p:bldP spid="19470" grpId="0" animBg="1"/>
      <p:bldP spid="19471" grpId="0"/>
      <p:bldP spid="19473" grpId="0"/>
      <p:bldP spid="19474" grpId="0"/>
      <p:bldP spid="19496" grpId="0"/>
      <p:bldP spid="19482" grpId="0"/>
      <p:bldP spid="19483" grpId="0"/>
      <p:bldP spid="19484" grpId="0"/>
      <p:bldP spid="19485" grpId="0"/>
      <p:bldP spid="19486" grpId="0"/>
      <p:bldP spid="19487" grpId="0"/>
      <p:bldP spid="83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CC"/>
                </a:solidFill>
              </a:rPr>
              <a:t>Similarity Based Prediction</a:t>
            </a:r>
          </a:p>
        </p:txBody>
      </p:sp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1143000"/>
            <a:ext cx="2667000" cy="241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3340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Uses similarity metrics of the currently observed time-series with prior realizations:</a:t>
            </a:r>
          </a:p>
          <a:p>
            <a:pPr lvl="1"/>
            <a:r>
              <a:rPr lang="en-US" dirty="0"/>
              <a:t>Ideal for systems undergoing maintenance and repetitive tasks with historical performance.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Liu et al. 2007</a:t>
            </a:r>
            <a:r>
              <a:rPr lang="en-US" baseline="30000" dirty="0"/>
              <a:t>*</a:t>
            </a:r>
            <a:r>
              <a:rPr lang="en-US" dirty="0"/>
              <a:t>: “Match Matrices” gives better long-term prediction than ARMA and RNN on a drilling process.</a:t>
            </a:r>
          </a:p>
          <a:p>
            <a:endParaRPr lang="en-US" dirty="0"/>
          </a:p>
          <a:p>
            <a:r>
              <a:rPr lang="en-US" dirty="0"/>
              <a:t>Wang et al. 2008 [55]: optimal alignment of historical time series for similarity based model.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High accuracy at the expense of computational complexity.</a:t>
            </a:r>
          </a:p>
        </p:txBody>
      </p:sp>
      <p:pic>
        <p:nvPicPr>
          <p:cNvPr id="6" name="Picture 5"/>
          <p:cNvPicPr preferRelativeResize="0">
            <a:picLocks noChangeArrowheads="1"/>
          </p:cNvPicPr>
          <p:nvPr/>
        </p:nvPicPr>
        <p:blipFill>
          <a:blip r:embed="rId3" cstate="print"/>
          <a:srcRect l="7292" t="5556" r="32311" b="52088"/>
          <a:stretch>
            <a:fillRect/>
          </a:stretch>
        </p:blipFill>
        <p:spPr bwMode="auto">
          <a:xfrm>
            <a:off x="5943600" y="3782447"/>
            <a:ext cx="2590800" cy="219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34447" y="5805827"/>
            <a:ext cx="1318953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800" b="1" dirty="0">
                <a:latin typeface="Arial" pitchFamily="34" charset="0"/>
                <a:ea typeface="SimSun" pitchFamily="2" charset="-122"/>
              </a:rPr>
              <a:t>Current Operation’s  Time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-5400000">
            <a:off x="5229137" y="4515784"/>
            <a:ext cx="1395171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800" b="1" dirty="0">
                <a:latin typeface="Arial" pitchFamily="34" charset="0"/>
                <a:ea typeface="SimSun" pitchFamily="2" charset="-122"/>
              </a:rPr>
              <a:t>Previous  Operation’s Time</a:t>
            </a:r>
          </a:p>
        </p:txBody>
      </p:sp>
      <p:sp>
        <p:nvSpPr>
          <p:cNvPr id="9" name="Freeform 8"/>
          <p:cNvSpPr/>
          <p:nvPr/>
        </p:nvSpPr>
        <p:spPr>
          <a:xfrm>
            <a:off x="8543925" y="3791972"/>
            <a:ext cx="504825" cy="514350"/>
          </a:xfrm>
          <a:custGeom>
            <a:avLst/>
            <a:gdLst>
              <a:gd name="connsiteX0" fmla="*/ 0 w 504825"/>
              <a:gd name="connsiteY0" fmla="*/ 514350 h 514350"/>
              <a:gd name="connsiteX1" fmla="*/ 152400 w 504825"/>
              <a:gd name="connsiteY1" fmla="*/ 333375 h 514350"/>
              <a:gd name="connsiteX2" fmla="*/ 247650 w 504825"/>
              <a:gd name="connsiteY2" fmla="*/ 152400 h 514350"/>
              <a:gd name="connsiteX3" fmla="*/ 504825 w 504825"/>
              <a:gd name="connsiteY3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514350">
                <a:moveTo>
                  <a:pt x="0" y="514350"/>
                </a:moveTo>
                <a:cubicBezTo>
                  <a:pt x="55562" y="454025"/>
                  <a:pt x="111125" y="393700"/>
                  <a:pt x="152400" y="333375"/>
                </a:cubicBezTo>
                <a:cubicBezTo>
                  <a:pt x="193675" y="273050"/>
                  <a:pt x="188913" y="207962"/>
                  <a:pt x="247650" y="152400"/>
                </a:cubicBezTo>
                <a:cubicBezTo>
                  <a:pt x="306387" y="96838"/>
                  <a:pt x="405606" y="48419"/>
                  <a:pt x="504825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543925" y="3410972"/>
            <a:ext cx="514350" cy="904875"/>
          </a:xfrm>
          <a:custGeom>
            <a:avLst/>
            <a:gdLst>
              <a:gd name="connsiteX0" fmla="*/ 0 w 514350"/>
              <a:gd name="connsiteY0" fmla="*/ 904875 h 904875"/>
              <a:gd name="connsiteX1" fmla="*/ 76200 w 514350"/>
              <a:gd name="connsiteY1" fmla="*/ 685800 h 904875"/>
              <a:gd name="connsiteX2" fmla="*/ 142875 w 514350"/>
              <a:gd name="connsiteY2" fmla="*/ 419100 h 904875"/>
              <a:gd name="connsiteX3" fmla="*/ 514350 w 514350"/>
              <a:gd name="connsiteY3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" h="904875">
                <a:moveTo>
                  <a:pt x="0" y="904875"/>
                </a:moveTo>
                <a:cubicBezTo>
                  <a:pt x="26194" y="835818"/>
                  <a:pt x="52388" y="766762"/>
                  <a:pt x="76200" y="685800"/>
                </a:cubicBezTo>
                <a:cubicBezTo>
                  <a:pt x="100012" y="604838"/>
                  <a:pt x="69850" y="533400"/>
                  <a:pt x="142875" y="419100"/>
                </a:cubicBezTo>
                <a:cubicBezTo>
                  <a:pt x="215900" y="304800"/>
                  <a:pt x="365125" y="152400"/>
                  <a:pt x="514350" y="0"/>
                </a:cubicBezTo>
              </a:path>
            </a:pathLst>
          </a:cu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534400" y="4220597"/>
            <a:ext cx="476250" cy="101600"/>
          </a:xfrm>
          <a:custGeom>
            <a:avLst/>
            <a:gdLst>
              <a:gd name="connsiteX0" fmla="*/ 0 w 476250"/>
              <a:gd name="connsiteY0" fmla="*/ 95250 h 101600"/>
              <a:gd name="connsiteX1" fmla="*/ 180975 w 476250"/>
              <a:gd name="connsiteY1" fmla="*/ 95250 h 101600"/>
              <a:gd name="connsiteX2" fmla="*/ 352425 w 476250"/>
              <a:gd name="connsiteY2" fmla="*/ 85725 h 101600"/>
              <a:gd name="connsiteX3" fmla="*/ 476250 w 476250"/>
              <a:gd name="connsiteY3" fmla="*/ 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0" h="101600">
                <a:moveTo>
                  <a:pt x="0" y="95250"/>
                </a:moveTo>
                <a:cubicBezTo>
                  <a:pt x="61119" y="96043"/>
                  <a:pt x="122238" y="96837"/>
                  <a:pt x="180975" y="95250"/>
                </a:cubicBezTo>
                <a:cubicBezTo>
                  <a:pt x="239712" y="93663"/>
                  <a:pt x="303213" y="101600"/>
                  <a:pt x="352425" y="85725"/>
                </a:cubicBezTo>
                <a:cubicBezTo>
                  <a:pt x="401637" y="69850"/>
                  <a:pt x="438943" y="34925"/>
                  <a:pt x="476250" y="0"/>
                </a:cubicBezTo>
              </a:path>
            </a:pathLst>
          </a:cu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6248400"/>
            <a:ext cx="5181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*Liu, J., </a:t>
            </a:r>
            <a:r>
              <a:rPr lang="en-US" sz="900" dirty="0" err="1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Djurdjanovic</a:t>
            </a:r>
            <a:r>
              <a:rPr lang="en-US" sz="900" dirty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D., Ni, J., </a:t>
            </a:r>
            <a:r>
              <a:rPr lang="en-US" sz="900" dirty="0" err="1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Casoetto</a:t>
            </a:r>
            <a:r>
              <a:rPr lang="en-US" sz="900" dirty="0" bmk="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N., and Lee, J., 2007, “Similarity Based Method for Manufacturing Process Performance Prediction and Diagnosis,” Computers in Industry, (6)58, pp. 558-566.</a:t>
            </a:r>
          </a:p>
        </p:txBody>
      </p:sp>
    </p:spTree>
    <p:extLst>
      <p:ext uri="{BB962C8B-B14F-4D97-AF65-F5344CB8AC3E}">
        <p14:creationId xmlns:p14="http://schemas.microsoft.com/office/powerpoint/2010/main" val="120175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CC"/>
                </a:solidFill>
              </a:rPr>
              <a:t>Similarity Based Prediction using Analytically Updating </a:t>
            </a:r>
            <a:r>
              <a:rPr lang="en-US" sz="4000" b="1" dirty="0" err="1">
                <a:solidFill>
                  <a:srgbClr val="0000CC"/>
                </a:solidFill>
              </a:rPr>
              <a:t>Pdfs</a:t>
            </a:r>
            <a:endParaRPr lang="en-US" sz="4000" b="1" dirty="0">
              <a:solidFill>
                <a:srgbClr val="0000CC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617712" y="3719155"/>
            <a:ext cx="304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5791" y="5603485"/>
            <a:ext cx="572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Cycles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07865" y="3577845"/>
            <a:ext cx="2641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System Residuals (</a:t>
            </a:r>
            <a:r>
              <a:rPr lang="en-US" sz="1100" b="1" dirty="0"/>
              <a:t>multidimensional</a:t>
            </a:r>
            <a:r>
              <a:rPr lang="en-US" sz="1400" b="1" dirty="0"/>
              <a:t>)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 flipH="1" flipV="1">
            <a:off x="2978355" y="5243155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41712" y="5243155"/>
            <a:ext cx="5638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3972069" y="5243155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4930631" y="5243155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5951712" y="5243155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6942312" y="5243155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6218411" y="3681055"/>
            <a:ext cx="3124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03712" y="53352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97426" y="53235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24028" y="533521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N-1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8144" y="532354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28408" y="5323547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N+1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351512" y="525901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064388" y="2939189"/>
            <a:ext cx="1083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Previous Runs</a:t>
            </a:r>
          </a:p>
        </p:txBody>
      </p:sp>
      <p:sp>
        <p:nvSpPr>
          <p:cNvPr id="87" name="Right Brace 86"/>
          <p:cNvSpPr/>
          <p:nvPr/>
        </p:nvSpPr>
        <p:spPr>
          <a:xfrm>
            <a:off x="7856712" y="2064060"/>
            <a:ext cx="207676" cy="201622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5" name="Straight Connector 94"/>
          <p:cNvCxnSpPr/>
          <p:nvPr/>
        </p:nvCxnSpPr>
        <p:spPr>
          <a:xfrm rot="5400000" flipH="1" flipV="1">
            <a:off x="2058963" y="5243155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984320" y="53352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102" name="Multiply 101"/>
          <p:cNvSpPr/>
          <p:nvPr/>
        </p:nvSpPr>
        <p:spPr>
          <a:xfrm>
            <a:off x="533400" y="1752600"/>
            <a:ext cx="152400" cy="152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09600" y="1981200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09600" y="16306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676954" y="1524000"/>
            <a:ext cx="214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Cycle from Past History</a:t>
            </a:r>
          </a:p>
          <a:p>
            <a:r>
              <a:rPr lang="en-US" sz="1200" dirty="0"/>
              <a:t>Actual Cycle from Current Run</a:t>
            </a:r>
          </a:p>
          <a:p>
            <a:r>
              <a:rPr lang="en-US" sz="1200" dirty="0"/>
              <a:t>Predicted Cycle for Current Run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457200" y="1524000"/>
            <a:ext cx="2286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7159260" y="524694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….</a:t>
            </a:r>
          </a:p>
        </p:txBody>
      </p:sp>
      <p:sp>
        <p:nvSpPr>
          <p:cNvPr id="200" name="Freeform 199"/>
          <p:cNvSpPr/>
          <p:nvPr/>
        </p:nvSpPr>
        <p:spPr>
          <a:xfrm>
            <a:off x="2162175" y="2067483"/>
            <a:ext cx="5619750" cy="2876550"/>
          </a:xfrm>
          <a:custGeom>
            <a:avLst/>
            <a:gdLst>
              <a:gd name="connsiteX0" fmla="*/ 0 w 5619750"/>
              <a:gd name="connsiteY0" fmla="*/ 2876550 h 2876550"/>
              <a:gd name="connsiteX1" fmla="*/ 590550 w 5619750"/>
              <a:gd name="connsiteY1" fmla="*/ 2362200 h 2876550"/>
              <a:gd name="connsiteX2" fmla="*/ 1543050 w 5619750"/>
              <a:gd name="connsiteY2" fmla="*/ 2143125 h 2876550"/>
              <a:gd name="connsiteX3" fmla="*/ 2305050 w 5619750"/>
              <a:gd name="connsiteY3" fmla="*/ 1695450 h 2876550"/>
              <a:gd name="connsiteX4" fmla="*/ 2838450 w 5619750"/>
              <a:gd name="connsiteY4" fmla="*/ 1209675 h 2876550"/>
              <a:gd name="connsiteX5" fmla="*/ 3781425 w 5619750"/>
              <a:gd name="connsiteY5" fmla="*/ 914400 h 2876550"/>
              <a:gd name="connsiteX6" fmla="*/ 4714875 w 5619750"/>
              <a:gd name="connsiteY6" fmla="*/ 257175 h 2876550"/>
              <a:gd name="connsiteX7" fmla="*/ 5619750 w 5619750"/>
              <a:gd name="connsiteY7" fmla="*/ 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9750" h="2876550">
                <a:moveTo>
                  <a:pt x="0" y="2876550"/>
                </a:moveTo>
                <a:cubicBezTo>
                  <a:pt x="166687" y="2680494"/>
                  <a:pt x="333375" y="2484438"/>
                  <a:pt x="590550" y="2362200"/>
                </a:cubicBezTo>
                <a:cubicBezTo>
                  <a:pt x="847725" y="2239963"/>
                  <a:pt x="1257300" y="2254250"/>
                  <a:pt x="1543050" y="2143125"/>
                </a:cubicBezTo>
                <a:cubicBezTo>
                  <a:pt x="1828800" y="2032000"/>
                  <a:pt x="2089150" y="1851025"/>
                  <a:pt x="2305050" y="1695450"/>
                </a:cubicBezTo>
                <a:cubicBezTo>
                  <a:pt x="2520950" y="1539875"/>
                  <a:pt x="2592388" y="1339850"/>
                  <a:pt x="2838450" y="1209675"/>
                </a:cubicBezTo>
                <a:cubicBezTo>
                  <a:pt x="3084513" y="1079500"/>
                  <a:pt x="3468688" y="1073150"/>
                  <a:pt x="3781425" y="914400"/>
                </a:cubicBezTo>
                <a:cubicBezTo>
                  <a:pt x="4094163" y="755650"/>
                  <a:pt x="4408488" y="409575"/>
                  <a:pt x="4714875" y="257175"/>
                </a:cubicBezTo>
                <a:cubicBezTo>
                  <a:pt x="5021262" y="104775"/>
                  <a:pt x="5320506" y="52387"/>
                  <a:pt x="5619750" y="0"/>
                </a:cubicBezTo>
              </a:path>
            </a:pathLst>
          </a:cu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0"/>
          <p:cNvSpPr/>
          <p:nvPr/>
        </p:nvSpPr>
        <p:spPr>
          <a:xfrm>
            <a:off x="2133600" y="4012171"/>
            <a:ext cx="5648325" cy="1116012"/>
          </a:xfrm>
          <a:custGeom>
            <a:avLst/>
            <a:gdLst>
              <a:gd name="connsiteX0" fmla="*/ 0 w 5648325"/>
              <a:gd name="connsiteY0" fmla="*/ 1074737 h 1116012"/>
              <a:gd name="connsiteX1" fmla="*/ 419100 w 5648325"/>
              <a:gd name="connsiteY1" fmla="*/ 969962 h 1116012"/>
              <a:gd name="connsiteX2" fmla="*/ 1162050 w 5648325"/>
              <a:gd name="connsiteY2" fmla="*/ 1055687 h 1116012"/>
              <a:gd name="connsiteX3" fmla="*/ 2438400 w 5648325"/>
              <a:gd name="connsiteY3" fmla="*/ 608012 h 1116012"/>
              <a:gd name="connsiteX4" fmla="*/ 3590925 w 5648325"/>
              <a:gd name="connsiteY4" fmla="*/ 646112 h 1116012"/>
              <a:gd name="connsiteX5" fmla="*/ 4600575 w 5648325"/>
              <a:gd name="connsiteY5" fmla="*/ 369887 h 1116012"/>
              <a:gd name="connsiteX6" fmla="*/ 5200650 w 5648325"/>
              <a:gd name="connsiteY6" fmla="*/ 55562 h 1116012"/>
              <a:gd name="connsiteX7" fmla="*/ 5648325 w 5648325"/>
              <a:gd name="connsiteY7" fmla="*/ 36512 h 111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8325" h="1116012">
                <a:moveTo>
                  <a:pt x="0" y="1074737"/>
                </a:moveTo>
                <a:cubicBezTo>
                  <a:pt x="112712" y="1023937"/>
                  <a:pt x="225425" y="973137"/>
                  <a:pt x="419100" y="969962"/>
                </a:cubicBezTo>
                <a:cubicBezTo>
                  <a:pt x="612775" y="966787"/>
                  <a:pt x="825500" y="1116012"/>
                  <a:pt x="1162050" y="1055687"/>
                </a:cubicBezTo>
                <a:cubicBezTo>
                  <a:pt x="1498600" y="995362"/>
                  <a:pt x="2033588" y="676274"/>
                  <a:pt x="2438400" y="608012"/>
                </a:cubicBezTo>
                <a:cubicBezTo>
                  <a:pt x="2843212" y="539750"/>
                  <a:pt x="3230563" y="685799"/>
                  <a:pt x="3590925" y="646112"/>
                </a:cubicBezTo>
                <a:cubicBezTo>
                  <a:pt x="3951287" y="606425"/>
                  <a:pt x="4332288" y="468312"/>
                  <a:pt x="4600575" y="369887"/>
                </a:cubicBezTo>
                <a:cubicBezTo>
                  <a:pt x="4868862" y="271462"/>
                  <a:pt x="5026025" y="111124"/>
                  <a:pt x="5200650" y="55562"/>
                </a:cubicBezTo>
                <a:cubicBezTo>
                  <a:pt x="5375275" y="0"/>
                  <a:pt x="5511800" y="18256"/>
                  <a:pt x="5648325" y="36512"/>
                </a:cubicBezTo>
              </a:path>
            </a:pathLst>
          </a:cu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1"/>
          <p:cNvSpPr/>
          <p:nvPr/>
        </p:nvSpPr>
        <p:spPr>
          <a:xfrm>
            <a:off x="2152650" y="2619933"/>
            <a:ext cx="5629275" cy="2171700"/>
          </a:xfrm>
          <a:custGeom>
            <a:avLst/>
            <a:gdLst>
              <a:gd name="connsiteX0" fmla="*/ 0 w 5629275"/>
              <a:gd name="connsiteY0" fmla="*/ 2171700 h 2171700"/>
              <a:gd name="connsiteX1" fmla="*/ 457200 w 5629275"/>
              <a:gd name="connsiteY1" fmla="*/ 2028825 h 2171700"/>
              <a:gd name="connsiteX2" fmla="*/ 1428750 w 5629275"/>
              <a:gd name="connsiteY2" fmla="*/ 2085975 h 2171700"/>
              <a:gd name="connsiteX3" fmla="*/ 2390775 w 5629275"/>
              <a:gd name="connsiteY3" fmla="*/ 1733550 h 2171700"/>
              <a:gd name="connsiteX4" fmla="*/ 3238500 w 5629275"/>
              <a:gd name="connsiteY4" fmla="*/ 1314450 h 2171700"/>
              <a:gd name="connsiteX5" fmla="*/ 4057650 w 5629275"/>
              <a:gd name="connsiteY5" fmla="*/ 1304925 h 2171700"/>
              <a:gd name="connsiteX6" fmla="*/ 4924425 w 5629275"/>
              <a:gd name="connsiteY6" fmla="*/ 876300 h 2171700"/>
              <a:gd name="connsiteX7" fmla="*/ 5419725 w 5629275"/>
              <a:gd name="connsiteY7" fmla="*/ 219075 h 2171700"/>
              <a:gd name="connsiteX8" fmla="*/ 5629275 w 5629275"/>
              <a:gd name="connsiteY8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9275" h="2171700">
                <a:moveTo>
                  <a:pt x="0" y="2171700"/>
                </a:moveTo>
                <a:cubicBezTo>
                  <a:pt x="109537" y="2107406"/>
                  <a:pt x="219075" y="2043113"/>
                  <a:pt x="457200" y="2028825"/>
                </a:cubicBezTo>
                <a:cubicBezTo>
                  <a:pt x="695325" y="2014538"/>
                  <a:pt x="1106488" y="2135188"/>
                  <a:pt x="1428750" y="2085975"/>
                </a:cubicBezTo>
                <a:cubicBezTo>
                  <a:pt x="1751013" y="2036763"/>
                  <a:pt x="2089150" y="1862138"/>
                  <a:pt x="2390775" y="1733550"/>
                </a:cubicBezTo>
                <a:cubicBezTo>
                  <a:pt x="2692400" y="1604962"/>
                  <a:pt x="2960688" y="1385887"/>
                  <a:pt x="3238500" y="1314450"/>
                </a:cubicBezTo>
                <a:cubicBezTo>
                  <a:pt x="3516312" y="1243013"/>
                  <a:pt x="3776662" y="1377950"/>
                  <a:pt x="4057650" y="1304925"/>
                </a:cubicBezTo>
                <a:cubicBezTo>
                  <a:pt x="4338638" y="1231900"/>
                  <a:pt x="4697413" y="1057275"/>
                  <a:pt x="4924425" y="876300"/>
                </a:cubicBezTo>
                <a:cubicBezTo>
                  <a:pt x="5151437" y="695325"/>
                  <a:pt x="5302250" y="365125"/>
                  <a:pt x="5419725" y="219075"/>
                </a:cubicBezTo>
                <a:cubicBezTo>
                  <a:pt x="5537200" y="73025"/>
                  <a:pt x="5583237" y="36512"/>
                  <a:pt x="5629275" y="0"/>
                </a:cubicBezTo>
              </a:path>
            </a:pathLst>
          </a:cu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2"/>
          <p:cNvSpPr/>
          <p:nvPr/>
        </p:nvSpPr>
        <p:spPr>
          <a:xfrm>
            <a:off x="2152650" y="2267508"/>
            <a:ext cx="5629275" cy="2952750"/>
          </a:xfrm>
          <a:custGeom>
            <a:avLst/>
            <a:gdLst>
              <a:gd name="connsiteX0" fmla="*/ 0 w 5629275"/>
              <a:gd name="connsiteY0" fmla="*/ 2952750 h 2952750"/>
              <a:gd name="connsiteX1" fmla="*/ 333375 w 5629275"/>
              <a:gd name="connsiteY1" fmla="*/ 2800350 h 2952750"/>
              <a:gd name="connsiteX2" fmla="*/ 981075 w 5629275"/>
              <a:gd name="connsiteY2" fmla="*/ 2609850 h 2952750"/>
              <a:gd name="connsiteX3" fmla="*/ 2143125 w 5629275"/>
              <a:gd name="connsiteY3" fmla="*/ 2581275 h 2952750"/>
              <a:gd name="connsiteX4" fmla="*/ 3028950 w 5629275"/>
              <a:gd name="connsiteY4" fmla="*/ 2171700 h 2952750"/>
              <a:gd name="connsiteX5" fmla="*/ 3838575 w 5629275"/>
              <a:gd name="connsiteY5" fmla="*/ 1733550 h 2952750"/>
              <a:gd name="connsiteX6" fmla="*/ 4733925 w 5629275"/>
              <a:gd name="connsiteY6" fmla="*/ 1228725 h 2952750"/>
              <a:gd name="connsiteX7" fmla="*/ 5629275 w 5629275"/>
              <a:gd name="connsiteY7" fmla="*/ 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9275" h="2952750">
                <a:moveTo>
                  <a:pt x="0" y="2952750"/>
                </a:moveTo>
                <a:cubicBezTo>
                  <a:pt x="84931" y="2905125"/>
                  <a:pt x="169863" y="2857500"/>
                  <a:pt x="333375" y="2800350"/>
                </a:cubicBezTo>
                <a:cubicBezTo>
                  <a:pt x="496888" y="2743200"/>
                  <a:pt x="679450" y="2646363"/>
                  <a:pt x="981075" y="2609850"/>
                </a:cubicBezTo>
                <a:cubicBezTo>
                  <a:pt x="1282700" y="2573338"/>
                  <a:pt x="1801813" y="2654300"/>
                  <a:pt x="2143125" y="2581275"/>
                </a:cubicBezTo>
                <a:cubicBezTo>
                  <a:pt x="2484438" y="2508250"/>
                  <a:pt x="2746375" y="2312987"/>
                  <a:pt x="3028950" y="2171700"/>
                </a:cubicBezTo>
                <a:cubicBezTo>
                  <a:pt x="3311525" y="2030413"/>
                  <a:pt x="3554413" y="1890712"/>
                  <a:pt x="3838575" y="1733550"/>
                </a:cubicBezTo>
                <a:cubicBezTo>
                  <a:pt x="4122737" y="1576388"/>
                  <a:pt x="4435475" y="1517650"/>
                  <a:pt x="4733925" y="1228725"/>
                </a:cubicBezTo>
                <a:cubicBezTo>
                  <a:pt x="5032375" y="939800"/>
                  <a:pt x="5330825" y="469900"/>
                  <a:pt x="5629275" y="0"/>
                </a:cubicBezTo>
              </a:path>
            </a:pathLst>
          </a:cu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123728" y="47546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123728" y="493466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2123728" y="50523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123728" y="51964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8" name="Oval 207"/>
          <p:cNvSpPr/>
          <p:nvPr/>
        </p:nvSpPr>
        <p:spPr>
          <a:xfrm>
            <a:off x="3050117" y="43323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3050117" y="46826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3050117" y="48626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3050117" y="50426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031940" y="40082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4031940" y="45483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4031940" y="47546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031940" y="48626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994333" y="32521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994333" y="408028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994333" y="45026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994333" y="45746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6012160" y="29281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6012160" y="39002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6012160" y="39625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6012160" y="45580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7010557" y="22440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7010557" y="32881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7010557" y="35042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7010557" y="42145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4355976" y="374695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229" name="Freeform 228"/>
          <p:cNvSpPr/>
          <p:nvPr/>
        </p:nvSpPr>
        <p:spPr>
          <a:xfrm rot="5610331">
            <a:off x="2824483" y="4523896"/>
            <a:ext cx="820239" cy="372094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/>
          <p:cNvSpPr/>
          <p:nvPr/>
        </p:nvSpPr>
        <p:spPr>
          <a:xfrm rot="5613255">
            <a:off x="3723844" y="4305749"/>
            <a:ext cx="910827" cy="288607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0"/>
          <p:cNvSpPr/>
          <p:nvPr/>
        </p:nvSpPr>
        <p:spPr>
          <a:xfrm rot="5595802">
            <a:off x="4514998" y="3729694"/>
            <a:ext cx="1374143" cy="462586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1"/>
          <p:cNvSpPr/>
          <p:nvPr/>
        </p:nvSpPr>
        <p:spPr>
          <a:xfrm rot="5595802">
            <a:off x="5378860" y="3548284"/>
            <a:ext cx="1672377" cy="455331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2"/>
          <p:cNvSpPr/>
          <p:nvPr/>
        </p:nvSpPr>
        <p:spPr>
          <a:xfrm rot="5400000">
            <a:off x="6237204" y="3035673"/>
            <a:ext cx="1993838" cy="436393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3"/>
          <p:cNvSpPr/>
          <p:nvPr/>
        </p:nvSpPr>
        <p:spPr>
          <a:xfrm rot="5726088">
            <a:off x="2064879" y="4840487"/>
            <a:ext cx="468052" cy="307404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2123728" y="4868180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055640" y="4544144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4027748" y="4292116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999856" y="3720244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007968" y="3540224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016080" y="2928156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1"/>
          <p:cNvSpPr/>
          <p:nvPr/>
        </p:nvSpPr>
        <p:spPr>
          <a:xfrm>
            <a:off x="2162175" y="2448483"/>
            <a:ext cx="5629275" cy="2468880"/>
          </a:xfrm>
          <a:custGeom>
            <a:avLst/>
            <a:gdLst>
              <a:gd name="connsiteX0" fmla="*/ 0 w 5629275"/>
              <a:gd name="connsiteY0" fmla="*/ 2466975 h 2466975"/>
              <a:gd name="connsiteX1" fmla="*/ 561975 w 5629275"/>
              <a:gd name="connsiteY1" fmla="*/ 2352675 h 2466975"/>
              <a:gd name="connsiteX2" fmla="*/ 1323975 w 5629275"/>
              <a:gd name="connsiteY2" fmla="*/ 1971675 h 2466975"/>
              <a:gd name="connsiteX3" fmla="*/ 2343150 w 5629275"/>
              <a:gd name="connsiteY3" fmla="*/ 1819275 h 2466975"/>
              <a:gd name="connsiteX4" fmla="*/ 2924175 w 5629275"/>
              <a:gd name="connsiteY4" fmla="*/ 1333500 h 2466975"/>
              <a:gd name="connsiteX5" fmla="*/ 4314825 w 5629275"/>
              <a:gd name="connsiteY5" fmla="*/ 1009650 h 2466975"/>
              <a:gd name="connsiteX6" fmla="*/ 4991100 w 5629275"/>
              <a:gd name="connsiteY6" fmla="*/ 447675 h 2466975"/>
              <a:gd name="connsiteX7" fmla="*/ 5629275 w 5629275"/>
              <a:gd name="connsiteY7" fmla="*/ 0 h 246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9275" h="2466975">
                <a:moveTo>
                  <a:pt x="0" y="2466975"/>
                </a:moveTo>
                <a:cubicBezTo>
                  <a:pt x="170656" y="2451100"/>
                  <a:pt x="341313" y="2435225"/>
                  <a:pt x="561975" y="2352675"/>
                </a:cubicBezTo>
                <a:cubicBezTo>
                  <a:pt x="782637" y="2270125"/>
                  <a:pt x="1027113" y="2060575"/>
                  <a:pt x="1323975" y="1971675"/>
                </a:cubicBezTo>
                <a:cubicBezTo>
                  <a:pt x="1620838" y="1882775"/>
                  <a:pt x="2076450" y="1925637"/>
                  <a:pt x="2343150" y="1819275"/>
                </a:cubicBezTo>
                <a:cubicBezTo>
                  <a:pt x="2609850" y="1712913"/>
                  <a:pt x="2595563" y="1468437"/>
                  <a:pt x="2924175" y="1333500"/>
                </a:cubicBezTo>
                <a:cubicBezTo>
                  <a:pt x="3252787" y="1198563"/>
                  <a:pt x="3970338" y="1157287"/>
                  <a:pt x="4314825" y="1009650"/>
                </a:cubicBezTo>
                <a:cubicBezTo>
                  <a:pt x="4659312" y="862013"/>
                  <a:pt x="4772025" y="615950"/>
                  <a:pt x="4991100" y="447675"/>
                </a:cubicBezTo>
                <a:cubicBezTo>
                  <a:pt x="5210175" y="279400"/>
                  <a:pt x="5419725" y="139700"/>
                  <a:pt x="5629275" y="0"/>
                </a:cubicBezTo>
              </a:path>
            </a:pathLst>
          </a:cu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2"/>
          <p:cNvSpPr/>
          <p:nvPr/>
        </p:nvSpPr>
        <p:spPr>
          <a:xfrm>
            <a:off x="3065834" y="2450668"/>
            <a:ext cx="4746527" cy="2169676"/>
          </a:xfrm>
          <a:custGeom>
            <a:avLst/>
            <a:gdLst>
              <a:gd name="connsiteX0" fmla="*/ 0 w 5629275"/>
              <a:gd name="connsiteY0" fmla="*/ 2466975 h 2466975"/>
              <a:gd name="connsiteX1" fmla="*/ 561975 w 5629275"/>
              <a:gd name="connsiteY1" fmla="*/ 2352675 h 2466975"/>
              <a:gd name="connsiteX2" fmla="*/ 1323975 w 5629275"/>
              <a:gd name="connsiteY2" fmla="*/ 1971675 h 2466975"/>
              <a:gd name="connsiteX3" fmla="*/ 2343150 w 5629275"/>
              <a:gd name="connsiteY3" fmla="*/ 1819275 h 2466975"/>
              <a:gd name="connsiteX4" fmla="*/ 2924175 w 5629275"/>
              <a:gd name="connsiteY4" fmla="*/ 1333500 h 2466975"/>
              <a:gd name="connsiteX5" fmla="*/ 4314825 w 5629275"/>
              <a:gd name="connsiteY5" fmla="*/ 1009650 h 2466975"/>
              <a:gd name="connsiteX6" fmla="*/ 4991100 w 5629275"/>
              <a:gd name="connsiteY6" fmla="*/ 447675 h 2466975"/>
              <a:gd name="connsiteX7" fmla="*/ 5629275 w 5629275"/>
              <a:gd name="connsiteY7" fmla="*/ 0 h 2466975"/>
              <a:gd name="connsiteX0" fmla="*/ 269297 w 5165841"/>
              <a:gd name="connsiteY0" fmla="*/ 2215141 h 2393253"/>
              <a:gd name="connsiteX1" fmla="*/ 98541 w 5165841"/>
              <a:gd name="connsiteY1" fmla="*/ 2352675 h 2393253"/>
              <a:gd name="connsiteX2" fmla="*/ 860541 w 5165841"/>
              <a:gd name="connsiteY2" fmla="*/ 1971675 h 2393253"/>
              <a:gd name="connsiteX3" fmla="*/ 1879716 w 5165841"/>
              <a:gd name="connsiteY3" fmla="*/ 1819275 h 2393253"/>
              <a:gd name="connsiteX4" fmla="*/ 2460741 w 5165841"/>
              <a:gd name="connsiteY4" fmla="*/ 1333500 h 2393253"/>
              <a:gd name="connsiteX5" fmla="*/ 3851391 w 5165841"/>
              <a:gd name="connsiteY5" fmla="*/ 1009650 h 2393253"/>
              <a:gd name="connsiteX6" fmla="*/ 4527666 w 5165841"/>
              <a:gd name="connsiteY6" fmla="*/ 447675 h 2393253"/>
              <a:gd name="connsiteX7" fmla="*/ 5165841 w 5165841"/>
              <a:gd name="connsiteY7" fmla="*/ 0 h 2393253"/>
              <a:gd name="connsiteX0" fmla="*/ 239293 w 5135837"/>
              <a:gd name="connsiteY0" fmla="*/ 2215141 h 2383825"/>
              <a:gd name="connsiteX1" fmla="*/ 419313 w 5135837"/>
              <a:gd name="connsiteY1" fmla="*/ 2158573 h 2383825"/>
              <a:gd name="connsiteX2" fmla="*/ 68537 w 5135837"/>
              <a:gd name="connsiteY2" fmla="*/ 2352675 h 2383825"/>
              <a:gd name="connsiteX3" fmla="*/ 830537 w 5135837"/>
              <a:gd name="connsiteY3" fmla="*/ 1971675 h 2383825"/>
              <a:gd name="connsiteX4" fmla="*/ 1849712 w 5135837"/>
              <a:gd name="connsiteY4" fmla="*/ 1819275 h 2383825"/>
              <a:gd name="connsiteX5" fmla="*/ 2430737 w 5135837"/>
              <a:gd name="connsiteY5" fmla="*/ 1333500 h 2383825"/>
              <a:gd name="connsiteX6" fmla="*/ 3821387 w 5135837"/>
              <a:gd name="connsiteY6" fmla="*/ 1009650 h 2383825"/>
              <a:gd name="connsiteX7" fmla="*/ 4497662 w 5135837"/>
              <a:gd name="connsiteY7" fmla="*/ 447675 h 2383825"/>
              <a:gd name="connsiteX8" fmla="*/ 5135837 w 5135837"/>
              <a:gd name="connsiteY8" fmla="*/ 0 h 2383825"/>
              <a:gd name="connsiteX0" fmla="*/ 0 w 4896544"/>
              <a:gd name="connsiteY0" fmla="*/ 2215141 h 2215141"/>
              <a:gd name="connsiteX1" fmla="*/ 180020 w 4896544"/>
              <a:gd name="connsiteY1" fmla="*/ 2158573 h 2215141"/>
              <a:gd name="connsiteX2" fmla="*/ 180020 w 4896544"/>
              <a:gd name="connsiteY2" fmla="*/ 2158573 h 2215141"/>
              <a:gd name="connsiteX3" fmla="*/ 591244 w 4896544"/>
              <a:gd name="connsiteY3" fmla="*/ 1971675 h 2215141"/>
              <a:gd name="connsiteX4" fmla="*/ 1610419 w 4896544"/>
              <a:gd name="connsiteY4" fmla="*/ 1819275 h 2215141"/>
              <a:gd name="connsiteX5" fmla="*/ 2191444 w 4896544"/>
              <a:gd name="connsiteY5" fmla="*/ 1333500 h 2215141"/>
              <a:gd name="connsiteX6" fmla="*/ 3582094 w 4896544"/>
              <a:gd name="connsiteY6" fmla="*/ 1009650 h 2215141"/>
              <a:gd name="connsiteX7" fmla="*/ 4258369 w 4896544"/>
              <a:gd name="connsiteY7" fmla="*/ 447675 h 2215141"/>
              <a:gd name="connsiteX8" fmla="*/ 4896544 w 4896544"/>
              <a:gd name="connsiteY8" fmla="*/ 0 h 2215141"/>
              <a:gd name="connsiteX0" fmla="*/ 30002 w 4746527"/>
              <a:gd name="connsiteY0" fmla="*/ 2143189 h 2168001"/>
              <a:gd name="connsiteX1" fmla="*/ 30003 w 4746527"/>
              <a:gd name="connsiteY1" fmla="*/ 2158573 h 2168001"/>
              <a:gd name="connsiteX2" fmla="*/ 30003 w 4746527"/>
              <a:gd name="connsiteY2" fmla="*/ 2158573 h 2168001"/>
              <a:gd name="connsiteX3" fmla="*/ 441227 w 4746527"/>
              <a:gd name="connsiteY3" fmla="*/ 1971675 h 2168001"/>
              <a:gd name="connsiteX4" fmla="*/ 1460402 w 4746527"/>
              <a:gd name="connsiteY4" fmla="*/ 1819275 h 2168001"/>
              <a:gd name="connsiteX5" fmla="*/ 2041427 w 4746527"/>
              <a:gd name="connsiteY5" fmla="*/ 1333500 h 2168001"/>
              <a:gd name="connsiteX6" fmla="*/ 3432077 w 4746527"/>
              <a:gd name="connsiteY6" fmla="*/ 1009650 h 2168001"/>
              <a:gd name="connsiteX7" fmla="*/ 4108352 w 4746527"/>
              <a:gd name="connsiteY7" fmla="*/ 447675 h 2168001"/>
              <a:gd name="connsiteX8" fmla="*/ 4746527 w 4746527"/>
              <a:gd name="connsiteY8" fmla="*/ 0 h 216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6527" h="2168001">
                <a:moveTo>
                  <a:pt x="30002" y="2143189"/>
                </a:moveTo>
                <a:cubicBezTo>
                  <a:pt x="32983" y="2142298"/>
                  <a:pt x="0" y="2168001"/>
                  <a:pt x="30003" y="2158573"/>
                </a:cubicBezTo>
                <a:lnTo>
                  <a:pt x="30003" y="2158573"/>
                </a:lnTo>
                <a:cubicBezTo>
                  <a:pt x="98540" y="2127423"/>
                  <a:pt x="202827" y="2028225"/>
                  <a:pt x="441227" y="1971675"/>
                </a:cubicBezTo>
                <a:cubicBezTo>
                  <a:pt x="679627" y="1915125"/>
                  <a:pt x="1193702" y="1925637"/>
                  <a:pt x="1460402" y="1819275"/>
                </a:cubicBezTo>
                <a:cubicBezTo>
                  <a:pt x="1727102" y="1712913"/>
                  <a:pt x="1712815" y="1468437"/>
                  <a:pt x="2041427" y="1333500"/>
                </a:cubicBezTo>
                <a:cubicBezTo>
                  <a:pt x="2370039" y="1198563"/>
                  <a:pt x="3087590" y="1157287"/>
                  <a:pt x="3432077" y="1009650"/>
                </a:cubicBezTo>
                <a:cubicBezTo>
                  <a:pt x="3776564" y="862013"/>
                  <a:pt x="3889277" y="615950"/>
                  <a:pt x="4108352" y="447675"/>
                </a:cubicBezTo>
                <a:cubicBezTo>
                  <a:pt x="4327427" y="279400"/>
                  <a:pt x="4536977" y="139700"/>
                  <a:pt x="4746527" y="0"/>
                </a:cubicBezTo>
              </a:path>
            </a:pathLst>
          </a:cu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Connector 246"/>
          <p:cNvCxnSpPr/>
          <p:nvPr/>
        </p:nvCxnSpPr>
        <p:spPr>
          <a:xfrm>
            <a:off x="2123728" y="4758640"/>
            <a:ext cx="0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3059832" y="4332312"/>
            <a:ext cx="0" cy="7315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4031940" y="4044280"/>
            <a:ext cx="0" cy="8229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5004048" y="3288196"/>
            <a:ext cx="0" cy="12801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6012160" y="2938420"/>
            <a:ext cx="0" cy="16459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7020272" y="2280084"/>
            <a:ext cx="0" cy="19202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Freeform 253"/>
          <p:cNvSpPr/>
          <p:nvPr/>
        </p:nvSpPr>
        <p:spPr>
          <a:xfrm>
            <a:off x="2123728" y="4976192"/>
            <a:ext cx="152400" cy="76200"/>
          </a:xfrm>
          <a:custGeom>
            <a:avLst/>
            <a:gdLst>
              <a:gd name="connsiteX0" fmla="*/ 52754 w 140677"/>
              <a:gd name="connsiteY0" fmla="*/ 193431 h 193431"/>
              <a:gd name="connsiteX1" fmla="*/ 131885 w 140677"/>
              <a:gd name="connsiteY1" fmla="*/ 52754 h 193431"/>
              <a:gd name="connsiteX2" fmla="*/ 0 w 140677"/>
              <a:gd name="connsiteY2" fmla="*/ 0 h 193431"/>
              <a:gd name="connsiteX3" fmla="*/ 0 w 140677"/>
              <a:gd name="connsiteY3" fmla="*/ 0 h 19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677" h="193431">
                <a:moveTo>
                  <a:pt x="52754" y="193431"/>
                </a:moveTo>
                <a:cubicBezTo>
                  <a:pt x="96715" y="139212"/>
                  <a:pt x="140677" y="84993"/>
                  <a:pt x="131885" y="52754"/>
                </a:cubicBezTo>
                <a:cubicBezTo>
                  <a:pt x="123093" y="20516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4"/>
          <p:cNvSpPr/>
          <p:nvPr/>
        </p:nvSpPr>
        <p:spPr>
          <a:xfrm>
            <a:off x="2167450" y="4800364"/>
            <a:ext cx="388326" cy="228600"/>
          </a:xfrm>
          <a:custGeom>
            <a:avLst/>
            <a:gdLst>
              <a:gd name="connsiteX0" fmla="*/ 8792 w 388326"/>
              <a:gd name="connsiteY0" fmla="*/ 492369 h 492369"/>
              <a:gd name="connsiteX1" fmla="*/ 386861 w 388326"/>
              <a:gd name="connsiteY1" fmla="*/ 158261 h 492369"/>
              <a:gd name="connsiteX2" fmla="*/ 0 w 388326"/>
              <a:gd name="connsiteY2" fmla="*/ 0 h 492369"/>
              <a:gd name="connsiteX3" fmla="*/ 0 w 388326"/>
              <a:gd name="connsiteY3" fmla="*/ 0 h 49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326" h="492369">
                <a:moveTo>
                  <a:pt x="8792" y="492369"/>
                </a:moveTo>
                <a:cubicBezTo>
                  <a:pt x="198559" y="366345"/>
                  <a:pt x="388326" y="240322"/>
                  <a:pt x="386861" y="158261"/>
                </a:cubicBezTo>
                <a:cubicBezTo>
                  <a:pt x="385396" y="762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5"/>
          <p:cNvSpPr/>
          <p:nvPr/>
        </p:nvSpPr>
        <p:spPr>
          <a:xfrm>
            <a:off x="2159732" y="5012196"/>
            <a:ext cx="238858" cy="76200"/>
          </a:xfrm>
          <a:custGeom>
            <a:avLst/>
            <a:gdLst>
              <a:gd name="connsiteX0" fmla="*/ 61546 w 238858"/>
              <a:gd name="connsiteY0" fmla="*/ 0 h 184639"/>
              <a:gd name="connsiteX1" fmla="*/ 228600 w 238858"/>
              <a:gd name="connsiteY1" fmla="*/ 79131 h 184639"/>
              <a:gd name="connsiteX2" fmla="*/ 0 w 238858"/>
              <a:gd name="connsiteY2" fmla="*/ 184639 h 184639"/>
              <a:gd name="connsiteX3" fmla="*/ 0 w 238858"/>
              <a:gd name="connsiteY3" fmla="*/ 184639 h 18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58" h="184639">
                <a:moveTo>
                  <a:pt x="61546" y="0"/>
                </a:moveTo>
                <a:cubicBezTo>
                  <a:pt x="150202" y="24179"/>
                  <a:pt x="238858" y="48358"/>
                  <a:pt x="228600" y="79131"/>
                </a:cubicBezTo>
                <a:cubicBezTo>
                  <a:pt x="218342" y="109904"/>
                  <a:pt x="0" y="184639"/>
                  <a:pt x="0" y="184639"/>
                </a:cubicBezTo>
                <a:lnTo>
                  <a:pt x="0" y="184639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6"/>
          <p:cNvSpPr/>
          <p:nvPr/>
        </p:nvSpPr>
        <p:spPr>
          <a:xfrm>
            <a:off x="2195736" y="5016388"/>
            <a:ext cx="436684" cy="187569"/>
          </a:xfrm>
          <a:custGeom>
            <a:avLst/>
            <a:gdLst>
              <a:gd name="connsiteX0" fmla="*/ 35169 w 436684"/>
              <a:gd name="connsiteY0" fmla="*/ 0 h 325315"/>
              <a:gd name="connsiteX1" fmla="*/ 430823 w 436684"/>
              <a:gd name="connsiteY1" fmla="*/ 131884 h 325315"/>
              <a:gd name="connsiteX2" fmla="*/ 0 w 436684"/>
              <a:gd name="connsiteY2" fmla="*/ 325315 h 325315"/>
              <a:gd name="connsiteX3" fmla="*/ 0 w 436684"/>
              <a:gd name="connsiteY3" fmla="*/ 325315 h 32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84" h="325315">
                <a:moveTo>
                  <a:pt x="35169" y="0"/>
                </a:moveTo>
                <a:cubicBezTo>
                  <a:pt x="235926" y="38832"/>
                  <a:pt x="436684" y="77665"/>
                  <a:pt x="430823" y="131884"/>
                </a:cubicBezTo>
                <a:cubicBezTo>
                  <a:pt x="424962" y="186103"/>
                  <a:pt x="0" y="325315"/>
                  <a:pt x="0" y="325315"/>
                </a:cubicBezTo>
                <a:lnTo>
                  <a:pt x="0" y="32531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827194"/>
              </p:ext>
            </p:extLst>
          </p:nvPr>
        </p:nvGraphicFramePr>
        <p:xfrm>
          <a:off x="2214563" y="4310063"/>
          <a:ext cx="2238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8" name="Equation" r:id="rId4" imgW="164880" imgH="241200" progId="Equation.3">
                  <p:embed/>
                </p:oleObj>
              </mc:Choice>
              <mc:Fallback>
                <p:oleObj name="Equation" r:id="rId4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310063"/>
                        <a:ext cx="2238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" name="Multiply 252"/>
          <p:cNvSpPr/>
          <p:nvPr/>
        </p:nvSpPr>
        <p:spPr>
          <a:xfrm>
            <a:off x="2079340" y="4944380"/>
            <a:ext cx="152400" cy="152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8"/>
          <p:cNvSpPr/>
          <p:nvPr/>
        </p:nvSpPr>
        <p:spPr>
          <a:xfrm>
            <a:off x="2336558" y="4224300"/>
            <a:ext cx="668215" cy="108012"/>
          </a:xfrm>
          <a:custGeom>
            <a:avLst/>
            <a:gdLst>
              <a:gd name="connsiteX0" fmla="*/ 0 w 659423"/>
              <a:gd name="connsiteY0" fmla="*/ 335573 h 335573"/>
              <a:gd name="connsiteX1" fmla="*/ 246185 w 659423"/>
              <a:gd name="connsiteY1" fmla="*/ 36635 h 335573"/>
              <a:gd name="connsiteX2" fmla="*/ 659423 w 659423"/>
              <a:gd name="connsiteY2" fmla="*/ 115766 h 3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423" h="335573">
                <a:moveTo>
                  <a:pt x="0" y="335573"/>
                </a:moveTo>
                <a:cubicBezTo>
                  <a:pt x="68140" y="204421"/>
                  <a:pt x="136281" y="73270"/>
                  <a:pt x="246185" y="36635"/>
                </a:cubicBezTo>
                <a:cubicBezTo>
                  <a:pt x="356089" y="0"/>
                  <a:pt x="507756" y="57883"/>
                  <a:pt x="659423" y="115766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59"/>
          <p:cNvSpPr/>
          <p:nvPr/>
        </p:nvSpPr>
        <p:spPr>
          <a:xfrm>
            <a:off x="2336558" y="3756247"/>
            <a:ext cx="1695382" cy="510953"/>
          </a:xfrm>
          <a:custGeom>
            <a:avLst/>
            <a:gdLst>
              <a:gd name="connsiteX0" fmla="*/ 0 w 659423"/>
              <a:gd name="connsiteY0" fmla="*/ 335573 h 335573"/>
              <a:gd name="connsiteX1" fmla="*/ 246185 w 659423"/>
              <a:gd name="connsiteY1" fmla="*/ 36635 h 335573"/>
              <a:gd name="connsiteX2" fmla="*/ 659423 w 659423"/>
              <a:gd name="connsiteY2" fmla="*/ 115766 h 3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423" h="335573">
                <a:moveTo>
                  <a:pt x="0" y="335573"/>
                </a:moveTo>
                <a:cubicBezTo>
                  <a:pt x="68140" y="204421"/>
                  <a:pt x="136281" y="73270"/>
                  <a:pt x="246185" y="36635"/>
                </a:cubicBezTo>
                <a:cubicBezTo>
                  <a:pt x="356089" y="0"/>
                  <a:pt x="507756" y="57883"/>
                  <a:pt x="659423" y="115766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/>
          <p:cNvSpPr/>
          <p:nvPr/>
        </p:nvSpPr>
        <p:spPr>
          <a:xfrm>
            <a:off x="2336558" y="3072172"/>
            <a:ext cx="2667000" cy="1195028"/>
          </a:xfrm>
          <a:custGeom>
            <a:avLst/>
            <a:gdLst>
              <a:gd name="connsiteX0" fmla="*/ 0 w 659423"/>
              <a:gd name="connsiteY0" fmla="*/ 335573 h 335573"/>
              <a:gd name="connsiteX1" fmla="*/ 246185 w 659423"/>
              <a:gd name="connsiteY1" fmla="*/ 36635 h 335573"/>
              <a:gd name="connsiteX2" fmla="*/ 659423 w 659423"/>
              <a:gd name="connsiteY2" fmla="*/ 115766 h 3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423" h="335573">
                <a:moveTo>
                  <a:pt x="0" y="335573"/>
                </a:moveTo>
                <a:cubicBezTo>
                  <a:pt x="68140" y="204421"/>
                  <a:pt x="136281" y="73270"/>
                  <a:pt x="246185" y="36635"/>
                </a:cubicBezTo>
                <a:cubicBezTo>
                  <a:pt x="356089" y="0"/>
                  <a:pt x="507756" y="57883"/>
                  <a:pt x="659423" y="115766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/>
          <p:cNvSpPr/>
          <p:nvPr/>
        </p:nvSpPr>
        <p:spPr>
          <a:xfrm>
            <a:off x="2336558" y="2640124"/>
            <a:ext cx="3639598" cy="1627076"/>
          </a:xfrm>
          <a:custGeom>
            <a:avLst/>
            <a:gdLst>
              <a:gd name="connsiteX0" fmla="*/ 0 w 659423"/>
              <a:gd name="connsiteY0" fmla="*/ 335573 h 335573"/>
              <a:gd name="connsiteX1" fmla="*/ 246185 w 659423"/>
              <a:gd name="connsiteY1" fmla="*/ 36635 h 335573"/>
              <a:gd name="connsiteX2" fmla="*/ 659423 w 659423"/>
              <a:gd name="connsiteY2" fmla="*/ 115766 h 3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423" h="335573">
                <a:moveTo>
                  <a:pt x="0" y="335573"/>
                </a:moveTo>
                <a:cubicBezTo>
                  <a:pt x="68140" y="204421"/>
                  <a:pt x="136281" y="73270"/>
                  <a:pt x="246185" y="36635"/>
                </a:cubicBezTo>
                <a:cubicBezTo>
                  <a:pt x="356089" y="0"/>
                  <a:pt x="507756" y="57883"/>
                  <a:pt x="659423" y="115766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2"/>
          <p:cNvSpPr/>
          <p:nvPr/>
        </p:nvSpPr>
        <p:spPr>
          <a:xfrm>
            <a:off x="2336558" y="1920044"/>
            <a:ext cx="4611706" cy="2347156"/>
          </a:xfrm>
          <a:custGeom>
            <a:avLst/>
            <a:gdLst>
              <a:gd name="connsiteX0" fmla="*/ 0 w 659423"/>
              <a:gd name="connsiteY0" fmla="*/ 335573 h 335573"/>
              <a:gd name="connsiteX1" fmla="*/ 246185 w 659423"/>
              <a:gd name="connsiteY1" fmla="*/ 36635 h 335573"/>
              <a:gd name="connsiteX2" fmla="*/ 659423 w 659423"/>
              <a:gd name="connsiteY2" fmla="*/ 115766 h 3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423" h="335573">
                <a:moveTo>
                  <a:pt x="0" y="335573"/>
                </a:moveTo>
                <a:cubicBezTo>
                  <a:pt x="68140" y="204421"/>
                  <a:pt x="136281" y="73270"/>
                  <a:pt x="246185" y="36635"/>
                </a:cubicBezTo>
                <a:cubicBezTo>
                  <a:pt x="356089" y="0"/>
                  <a:pt x="507756" y="57883"/>
                  <a:pt x="659423" y="115766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3"/>
          <p:cNvSpPr/>
          <p:nvPr/>
        </p:nvSpPr>
        <p:spPr>
          <a:xfrm rot="5610331">
            <a:off x="2973944" y="4590411"/>
            <a:ext cx="606712" cy="470726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4"/>
          <p:cNvSpPr/>
          <p:nvPr/>
        </p:nvSpPr>
        <p:spPr>
          <a:xfrm rot="5613255">
            <a:off x="3967131" y="4446428"/>
            <a:ext cx="488411" cy="401294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5"/>
          <p:cNvSpPr/>
          <p:nvPr/>
        </p:nvSpPr>
        <p:spPr>
          <a:xfrm rot="5595802">
            <a:off x="4876145" y="3951065"/>
            <a:ext cx="738461" cy="597678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6"/>
          <p:cNvSpPr/>
          <p:nvPr/>
        </p:nvSpPr>
        <p:spPr>
          <a:xfrm rot="5595802">
            <a:off x="5843809" y="3781389"/>
            <a:ext cx="901674" cy="658726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7"/>
          <p:cNvSpPr/>
          <p:nvPr/>
        </p:nvSpPr>
        <p:spPr>
          <a:xfrm rot="5641863">
            <a:off x="6636978" y="3349984"/>
            <a:ext cx="1279195" cy="568105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3059832" y="4728356"/>
            <a:ext cx="76200" cy="563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4031940" y="4563981"/>
            <a:ext cx="76200" cy="563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4968044" y="4095929"/>
            <a:ext cx="76200" cy="563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7020272" y="3396208"/>
            <a:ext cx="76200" cy="563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6012160" y="3932076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5"/>
          <p:cNvSpPr/>
          <p:nvPr/>
        </p:nvSpPr>
        <p:spPr>
          <a:xfrm>
            <a:off x="3125972" y="2905461"/>
            <a:ext cx="4646428" cy="1920950"/>
          </a:xfrm>
          <a:custGeom>
            <a:avLst/>
            <a:gdLst>
              <a:gd name="connsiteX0" fmla="*/ 0 w 4646428"/>
              <a:gd name="connsiteY0" fmla="*/ 1850066 h 1920950"/>
              <a:gd name="connsiteX1" fmla="*/ 435935 w 4646428"/>
              <a:gd name="connsiteY1" fmla="*/ 1871331 h 1920950"/>
              <a:gd name="connsiteX2" fmla="*/ 1339702 w 4646428"/>
              <a:gd name="connsiteY2" fmla="*/ 1552354 h 1920950"/>
              <a:gd name="connsiteX3" fmla="*/ 2137144 w 4646428"/>
              <a:gd name="connsiteY3" fmla="*/ 1127052 h 1920950"/>
              <a:gd name="connsiteX4" fmla="*/ 3221665 w 4646428"/>
              <a:gd name="connsiteY4" fmla="*/ 1041991 h 1920950"/>
              <a:gd name="connsiteX5" fmla="*/ 4348716 w 4646428"/>
              <a:gd name="connsiteY5" fmla="*/ 180754 h 1920950"/>
              <a:gd name="connsiteX6" fmla="*/ 4646428 w 4646428"/>
              <a:gd name="connsiteY6" fmla="*/ 0 h 192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6428" h="1920950">
                <a:moveTo>
                  <a:pt x="0" y="1850066"/>
                </a:moveTo>
                <a:cubicBezTo>
                  <a:pt x="106325" y="1885508"/>
                  <a:pt x="212651" y="1920950"/>
                  <a:pt x="435935" y="1871331"/>
                </a:cubicBezTo>
                <a:cubicBezTo>
                  <a:pt x="659219" y="1821712"/>
                  <a:pt x="1056167" y="1676400"/>
                  <a:pt x="1339702" y="1552354"/>
                </a:cubicBezTo>
                <a:cubicBezTo>
                  <a:pt x="1623237" y="1428308"/>
                  <a:pt x="1823484" y="1212112"/>
                  <a:pt x="2137144" y="1127052"/>
                </a:cubicBezTo>
                <a:cubicBezTo>
                  <a:pt x="2450804" y="1041992"/>
                  <a:pt x="2853070" y="1199707"/>
                  <a:pt x="3221665" y="1041991"/>
                </a:cubicBezTo>
                <a:cubicBezTo>
                  <a:pt x="3590260" y="884275"/>
                  <a:pt x="4111256" y="354419"/>
                  <a:pt x="4348716" y="180754"/>
                </a:cubicBezTo>
                <a:cubicBezTo>
                  <a:pt x="4586176" y="7089"/>
                  <a:pt x="4616302" y="3544"/>
                  <a:pt x="4646428" y="0"/>
                </a:cubicBezTo>
              </a:path>
            </a:pathLst>
          </a:cu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6"/>
          <p:cNvSpPr/>
          <p:nvPr/>
        </p:nvSpPr>
        <p:spPr>
          <a:xfrm>
            <a:off x="4021771" y="2915417"/>
            <a:ext cx="3754585" cy="1710927"/>
          </a:xfrm>
          <a:custGeom>
            <a:avLst/>
            <a:gdLst>
              <a:gd name="connsiteX0" fmla="*/ 0 w 4646428"/>
              <a:gd name="connsiteY0" fmla="*/ 1850066 h 1920950"/>
              <a:gd name="connsiteX1" fmla="*/ 435935 w 4646428"/>
              <a:gd name="connsiteY1" fmla="*/ 1871331 h 1920950"/>
              <a:gd name="connsiteX2" fmla="*/ 1339702 w 4646428"/>
              <a:gd name="connsiteY2" fmla="*/ 1552354 h 1920950"/>
              <a:gd name="connsiteX3" fmla="*/ 2137144 w 4646428"/>
              <a:gd name="connsiteY3" fmla="*/ 1127052 h 1920950"/>
              <a:gd name="connsiteX4" fmla="*/ 3221665 w 4646428"/>
              <a:gd name="connsiteY4" fmla="*/ 1041991 h 1920950"/>
              <a:gd name="connsiteX5" fmla="*/ 4348716 w 4646428"/>
              <a:gd name="connsiteY5" fmla="*/ 180754 h 1920950"/>
              <a:gd name="connsiteX6" fmla="*/ 4646428 w 4646428"/>
              <a:gd name="connsiteY6" fmla="*/ 0 h 1920950"/>
              <a:gd name="connsiteX0" fmla="*/ 479019 w 4295443"/>
              <a:gd name="connsiteY0" fmla="*/ 1704926 h 1896760"/>
              <a:gd name="connsiteX1" fmla="*/ 84950 w 4295443"/>
              <a:gd name="connsiteY1" fmla="*/ 1871331 h 1896760"/>
              <a:gd name="connsiteX2" fmla="*/ 988717 w 4295443"/>
              <a:gd name="connsiteY2" fmla="*/ 1552354 h 1896760"/>
              <a:gd name="connsiteX3" fmla="*/ 1786159 w 4295443"/>
              <a:gd name="connsiteY3" fmla="*/ 1127052 h 1896760"/>
              <a:gd name="connsiteX4" fmla="*/ 2870680 w 4295443"/>
              <a:gd name="connsiteY4" fmla="*/ 1041991 h 1896760"/>
              <a:gd name="connsiteX5" fmla="*/ 3997731 w 4295443"/>
              <a:gd name="connsiteY5" fmla="*/ 180754 h 1896760"/>
              <a:gd name="connsiteX6" fmla="*/ 4295443 w 4295443"/>
              <a:gd name="connsiteY6" fmla="*/ 0 h 1896760"/>
              <a:gd name="connsiteX0" fmla="*/ 0 w 3816424"/>
              <a:gd name="connsiteY0" fmla="*/ 1704926 h 1740368"/>
              <a:gd name="connsiteX1" fmla="*/ 144016 w 3816424"/>
              <a:gd name="connsiteY1" fmla="*/ 1704926 h 1740368"/>
              <a:gd name="connsiteX2" fmla="*/ 509698 w 3816424"/>
              <a:gd name="connsiteY2" fmla="*/ 1552354 h 1740368"/>
              <a:gd name="connsiteX3" fmla="*/ 1307140 w 3816424"/>
              <a:gd name="connsiteY3" fmla="*/ 1127052 h 1740368"/>
              <a:gd name="connsiteX4" fmla="*/ 2391661 w 3816424"/>
              <a:gd name="connsiteY4" fmla="*/ 1041991 h 1740368"/>
              <a:gd name="connsiteX5" fmla="*/ 3518712 w 3816424"/>
              <a:gd name="connsiteY5" fmla="*/ 180754 h 1740368"/>
              <a:gd name="connsiteX6" fmla="*/ 3816424 w 3816424"/>
              <a:gd name="connsiteY6" fmla="*/ 0 h 1740368"/>
              <a:gd name="connsiteX0" fmla="*/ 0 w 3816424"/>
              <a:gd name="connsiteY0" fmla="*/ 1704926 h 1740368"/>
              <a:gd name="connsiteX1" fmla="*/ 144016 w 3816424"/>
              <a:gd name="connsiteY1" fmla="*/ 1704926 h 1740368"/>
              <a:gd name="connsiteX2" fmla="*/ 509698 w 3816424"/>
              <a:gd name="connsiteY2" fmla="*/ 1552354 h 1740368"/>
              <a:gd name="connsiteX3" fmla="*/ 1307140 w 3816424"/>
              <a:gd name="connsiteY3" fmla="*/ 1127052 h 1740368"/>
              <a:gd name="connsiteX4" fmla="*/ 2391661 w 3816424"/>
              <a:gd name="connsiteY4" fmla="*/ 1041991 h 1740368"/>
              <a:gd name="connsiteX5" fmla="*/ 3518712 w 3816424"/>
              <a:gd name="connsiteY5" fmla="*/ 180754 h 1740368"/>
              <a:gd name="connsiteX6" fmla="*/ 3816424 w 3816424"/>
              <a:gd name="connsiteY6" fmla="*/ 0 h 1740368"/>
              <a:gd name="connsiteX0" fmla="*/ 0 w 3816424"/>
              <a:gd name="connsiteY0" fmla="*/ 1704926 h 1729848"/>
              <a:gd name="connsiteX1" fmla="*/ 144015 w 3816424"/>
              <a:gd name="connsiteY1" fmla="*/ 1704926 h 1729848"/>
              <a:gd name="connsiteX2" fmla="*/ 144016 w 3816424"/>
              <a:gd name="connsiteY2" fmla="*/ 1704926 h 1729848"/>
              <a:gd name="connsiteX3" fmla="*/ 509698 w 3816424"/>
              <a:gd name="connsiteY3" fmla="*/ 1552354 h 1729848"/>
              <a:gd name="connsiteX4" fmla="*/ 1307140 w 3816424"/>
              <a:gd name="connsiteY4" fmla="*/ 1127052 h 1729848"/>
              <a:gd name="connsiteX5" fmla="*/ 2391661 w 3816424"/>
              <a:gd name="connsiteY5" fmla="*/ 1041991 h 1729848"/>
              <a:gd name="connsiteX6" fmla="*/ 3518712 w 3816424"/>
              <a:gd name="connsiteY6" fmla="*/ 180754 h 1729848"/>
              <a:gd name="connsiteX7" fmla="*/ 3816424 w 3816424"/>
              <a:gd name="connsiteY7" fmla="*/ 0 h 1729848"/>
              <a:gd name="connsiteX0" fmla="*/ 46171 w 3754584"/>
              <a:gd name="connsiteY0" fmla="*/ 1704926 h 1729848"/>
              <a:gd name="connsiteX1" fmla="*/ 82175 w 3754584"/>
              <a:gd name="connsiteY1" fmla="*/ 1704926 h 1729848"/>
              <a:gd name="connsiteX2" fmla="*/ 82176 w 3754584"/>
              <a:gd name="connsiteY2" fmla="*/ 1704926 h 1729848"/>
              <a:gd name="connsiteX3" fmla="*/ 447858 w 3754584"/>
              <a:gd name="connsiteY3" fmla="*/ 1552354 h 1729848"/>
              <a:gd name="connsiteX4" fmla="*/ 1245300 w 3754584"/>
              <a:gd name="connsiteY4" fmla="*/ 1127052 h 1729848"/>
              <a:gd name="connsiteX5" fmla="*/ 2329821 w 3754584"/>
              <a:gd name="connsiteY5" fmla="*/ 1041991 h 1729848"/>
              <a:gd name="connsiteX6" fmla="*/ 3456872 w 3754584"/>
              <a:gd name="connsiteY6" fmla="*/ 180754 h 1729848"/>
              <a:gd name="connsiteX7" fmla="*/ 3754584 w 3754584"/>
              <a:gd name="connsiteY7" fmla="*/ 0 h 1729848"/>
              <a:gd name="connsiteX0" fmla="*/ 46171 w 3754584"/>
              <a:gd name="connsiteY0" fmla="*/ 1704926 h 1729848"/>
              <a:gd name="connsiteX1" fmla="*/ 82175 w 3754584"/>
              <a:gd name="connsiteY1" fmla="*/ 1704926 h 1729848"/>
              <a:gd name="connsiteX2" fmla="*/ 82176 w 3754584"/>
              <a:gd name="connsiteY2" fmla="*/ 1704926 h 1729848"/>
              <a:gd name="connsiteX3" fmla="*/ 447858 w 3754584"/>
              <a:gd name="connsiteY3" fmla="*/ 1552354 h 1729848"/>
              <a:gd name="connsiteX4" fmla="*/ 1245300 w 3754584"/>
              <a:gd name="connsiteY4" fmla="*/ 1127052 h 1729848"/>
              <a:gd name="connsiteX5" fmla="*/ 2329821 w 3754584"/>
              <a:gd name="connsiteY5" fmla="*/ 1041991 h 1729848"/>
              <a:gd name="connsiteX6" fmla="*/ 3456872 w 3754584"/>
              <a:gd name="connsiteY6" fmla="*/ 180754 h 1729848"/>
              <a:gd name="connsiteX7" fmla="*/ 3754584 w 3754584"/>
              <a:gd name="connsiteY7" fmla="*/ 0 h 1729848"/>
              <a:gd name="connsiteX0" fmla="*/ 46172 w 3754585"/>
              <a:gd name="connsiteY0" fmla="*/ 1704926 h 1710927"/>
              <a:gd name="connsiteX1" fmla="*/ 82176 w 3754585"/>
              <a:gd name="connsiteY1" fmla="*/ 1704926 h 1710927"/>
              <a:gd name="connsiteX2" fmla="*/ 82176 w 3754585"/>
              <a:gd name="connsiteY2" fmla="*/ 1668922 h 1710927"/>
              <a:gd name="connsiteX3" fmla="*/ 447859 w 3754585"/>
              <a:gd name="connsiteY3" fmla="*/ 1552354 h 1710927"/>
              <a:gd name="connsiteX4" fmla="*/ 1245301 w 3754585"/>
              <a:gd name="connsiteY4" fmla="*/ 1127052 h 1710927"/>
              <a:gd name="connsiteX5" fmla="*/ 2329822 w 3754585"/>
              <a:gd name="connsiteY5" fmla="*/ 1041991 h 1710927"/>
              <a:gd name="connsiteX6" fmla="*/ 3456873 w 3754585"/>
              <a:gd name="connsiteY6" fmla="*/ 180754 h 1710927"/>
              <a:gd name="connsiteX7" fmla="*/ 3754585 w 3754585"/>
              <a:gd name="connsiteY7" fmla="*/ 0 h 1710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54585" h="1710927">
                <a:moveTo>
                  <a:pt x="46172" y="1704926"/>
                </a:moveTo>
                <a:cubicBezTo>
                  <a:pt x="24240" y="1685291"/>
                  <a:pt x="76175" y="1710927"/>
                  <a:pt x="82176" y="1704926"/>
                </a:cubicBezTo>
                <a:cubicBezTo>
                  <a:pt x="88177" y="1698925"/>
                  <a:pt x="0" y="1693844"/>
                  <a:pt x="82176" y="1668922"/>
                </a:cubicBezTo>
                <a:cubicBezTo>
                  <a:pt x="167126" y="1643493"/>
                  <a:pt x="254005" y="1642666"/>
                  <a:pt x="447859" y="1552354"/>
                </a:cubicBezTo>
                <a:cubicBezTo>
                  <a:pt x="641713" y="1462042"/>
                  <a:pt x="931641" y="1212112"/>
                  <a:pt x="1245301" y="1127052"/>
                </a:cubicBezTo>
                <a:cubicBezTo>
                  <a:pt x="1558961" y="1041992"/>
                  <a:pt x="1961227" y="1199707"/>
                  <a:pt x="2329822" y="1041991"/>
                </a:cubicBezTo>
                <a:cubicBezTo>
                  <a:pt x="2698417" y="884275"/>
                  <a:pt x="3219413" y="354419"/>
                  <a:pt x="3456873" y="180754"/>
                </a:cubicBezTo>
                <a:cubicBezTo>
                  <a:pt x="3694333" y="7089"/>
                  <a:pt x="3724459" y="3544"/>
                  <a:pt x="3754585" y="0"/>
                </a:cubicBezTo>
              </a:path>
            </a:pathLst>
          </a:cu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703354"/>
              </p:ext>
            </p:extLst>
          </p:nvPr>
        </p:nvGraphicFramePr>
        <p:xfrm>
          <a:off x="3114675" y="3924300"/>
          <a:ext cx="22383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9" name="Equation" r:id="rId6" imgW="164880" imgH="228600" progId="Equation.3">
                  <p:embed/>
                </p:oleObj>
              </mc:Choice>
              <mc:Fallback>
                <p:oleObj name="Equation" r:id="rId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3924300"/>
                        <a:ext cx="223838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" name="Freeform 279"/>
          <p:cNvSpPr/>
          <p:nvPr/>
        </p:nvSpPr>
        <p:spPr>
          <a:xfrm flipV="1">
            <a:off x="3098558" y="4533292"/>
            <a:ext cx="388326" cy="159060"/>
          </a:xfrm>
          <a:custGeom>
            <a:avLst/>
            <a:gdLst>
              <a:gd name="connsiteX0" fmla="*/ 8792 w 388326"/>
              <a:gd name="connsiteY0" fmla="*/ 492369 h 492369"/>
              <a:gd name="connsiteX1" fmla="*/ 386861 w 388326"/>
              <a:gd name="connsiteY1" fmla="*/ 158261 h 492369"/>
              <a:gd name="connsiteX2" fmla="*/ 0 w 388326"/>
              <a:gd name="connsiteY2" fmla="*/ 0 h 492369"/>
              <a:gd name="connsiteX3" fmla="*/ 0 w 388326"/>
              <a:gd name="connsiteY3" fmla="*/ 0 h 49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326" h="492369">
                <a:moveTo>
                  <a:pt x="8792" y="492369"/>
                </a:moveTo>
                <a:cubicBezTo>
                  <a:pt x="198559" y="366345"/>
                  <a:pt x="388326" y="240322"/>
                  <a:pt x="386861" y="158261"/>
                </a:cubicBezTo>
                <a:cubicBezTo>
                  <a:pt x="385396" y="762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0"/>
          <p:cNvSpPr/>
          <p:nvPr/>
        </p:nvSpPr>
        <p:spPr>
          <a:xfrm>
            <a:off x="3119074" y="4533292"/>
            <a:ext cx="436684" cy="519100"/>
          </a:xfrm>
          <a:custGeom>
            <a:avLst/>
            <a:gdLst>
              <a:gd name="connsiteX0" fmla="*/ 35169 w 436684"/>
              <a:gd name="connsiteY0" fmla="*/ 0 h 325315"/>
              <a:gd name="connsiteX1" fmla="*/ 430823 w 436684"/>
              <a:gd name="connsiteY1" fmla="*/ 131884 h 325315"/>
              <a:gd name="connsiteX2" fmla="*/ 0 w 436684"/>
              <a:gd name="connsiteY2" fmla="*/ 325315 h 325315"/>
              <a:gd name="connsiteX3" fmla="*/ 0 w 436684"/>
              <a:gd name="connsiteY3" fmla="*/ 325315 h 32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84" h="325315">
                <a:moveTo>
                  <a:pt x="35169" y="0"/>
                </a:moveTo>
                <a:cubicBezTo>
                  <a:pt x="235926" y="38832"/>
                  <a:pt x="436684" y="77665"/>
                  <a:pt x="430823" y="131884"/>
                </a:cubicBezTo>
                <a:cubicBezTo>
                  <a:pt x="424962" y="186103"/>
                  <a:pt x="0" y="325315"/>
                  <a:pt x="0" y="325315"/>
                </a:cubicBezTo>
                <a:lnTo>
                  <a:pt x="0" y="32531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1"/>
          <p:cNvSpPr/>
          <p:nvPr/>
        </p:nvSpPr>
        <p:spPr>
          <a:xfrm>
            <a:off x="3098558" y="4332312"/>
            <a:ext cx="388326" cy="200980"/>
          </a:xfrm>
          <a:custGeom>
            <a:avLst/>
            <a:gdLst>
              <a:gd name="connsiteX0" fmla="*/ 8792 w 388326"/>
              <a:gd name="connsiteY0" fmla="*/ 492369 h 492369"/>
              <a:gd name="connsiteX1" fmla="*/ 386861 w 388326"/>
              <a:gd name="connsiteY1" fmla="*/ 158261 h 492369"/>
              <a:gd name="connsiteX2" fmla="*/ 0 w 388326"/>
              <a:gd name="connsiteY2" fmla="*/ 0 h 492369"/>
              <a:gd name="connsiteX3" fmla="*/ 0 w 388326"/>
              <a:gd name="connsiteY3" fmla="*/ 0 h 49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326" h="492369">
                <a:moveTo>
                  <a:pt x="8792" y="492369"/>
                </a:moveTo>
                <a:cubicBezTo>
                  <a:pt x="198559" y="366345"/>
                  <a:pt x="388326" y="240322"/>
                  <a:pt x="386861" y="158261"/>
                </a:cubicBezTo>
                <a:cubicBezTo>
                  <a:pt x="385396" y="762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2"/>
          <p:cNvSpPr/>
          <p:nvPr/>
        </p:nvSpPr>
        <p:spPr>
          <a:xfrm>
            <a:off x="3098558" y="4533292"/>
            <a:ext cx="436684" cy="339079"/>
          </a:xfrm>
          <a:custGeom>
            <a:avLst/>
            <a:gdLst>
              <a:gd name="connsiteX0" fmla="*/ 35169 w 436684"/>
              <a:gd name="connsiteY0" fmla="*/ 0 h 325315"/>
              <a:gd name="connsiteX1" fmla="*/ 430823 w 436684"/>
              <a:gd name="connsiteY1" fmla="*/ 131884 h 325315"/>
              <a:gd name="connsiteX2" fmla="*/ 0 w 436684"/>
              <a:gd name="connsiteY2" fmla="*/ 325315 h 325315"/>
              <a:gd name="connsiteX3" fmla="*/ 0 w 436684"/>
              <a:gd name="connsiteY3" fmla="*/ 325315 h 32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84" h="325315">
                <a:moveTo>
                  <a:pt x="35169" y="0"/>
                </a:moveTo>
                <a:cubicBezTo>
                  <a:pt x="235926" y="38832"/>
                  <a:pt x="436684" y="77665"/>
                  <a:pt x="430823" y="131884"/>
                </a:cubicBezTo>
                <a:cubicBezTo>
                  <a:pt x="424962" y="186103"/>
                  <a:pt x="0" y="325315"/>
                  <a:pt x="0" y="325315"/>
                </a:cubicBezTo>
                <a:lnTo>
                  <a:pt x="0" y="32531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3"/>
          <p:cNvSpPr/>
          <p:nvPr/>
        </p:nvSpPr>
        <p:spPr>
          <a:xfrm>
            <a:off x="3131840" y="3756248"/>
            <a:ext cx="828092" cy="180020"/>
          </a:xfrm>
          <a:custGeom>
            <a:avLst/>
            <a:gdLst>
              <a:gd name="connsiteX0" fmla="*/ 0 w 659423"/>
              <a:gd name="connsiteY0" fmla="*/ 335573 h 335573"/>
              <a:gd name="connsiteX1" fmla="*/ 246185 w 659423"/>
              <a:gd name="connsiteY1" fmla="*/ 36635 h 335573"/>
              <a:gd name="connsiteX2" fmla="*/ 659423 w 659423"/>
              <a:gd name="connsiteY2" fmla="*/ 115766 h 3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423" h="335573">
                <a:moveTo>
                  <a:pt x="0" y="335573"/>
                </a:moveTo>
                <a:cubicBezTo>
                  <a:pt x="68140" y="204421"/>
                  <a:pt x="136281" y="73270"/>
                  <a:pt x="246185" y="36635"/>
                </a:cubicBezTo>
                <a:cubicBezTo>
                  <a:pt x="356089" y="0"/>
                  <a:pt x="507756" y="57883"/>
                  <a:pt x="659423" y="115766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Freeform 284"/>
          <p:cNvSpPr/>
          <p:nvPr/>
        </p:nvSpPr>
        <p:spPr>
          <a:xfrm>
            <a:off x="3090664" y="3432211"/>
            <a:ext cx="1841376" cy="468053"/>
          </a:xfrm>
          <a:custGeom>
            <a:avLst/>
            <a:gdLst>
              <a:gd name="connsiteX0" fmla="*/ 0 w 659423"/>
              <a:gd name="connsiteY0" fmla="*/ 335573 h 335573"/>
              <a:gd name="connsiteX1" fmla="*/ 246185 w 659423"/>
              <a:gd name="connsiteY1" fmla="*/ 36635 h 335573"/>
              <a:gd name="connsiteX2" fmla="*/ 659423 w 659423"/>
              <a:gd name="connsiteY2" fmla="*/ 115766 h 3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423" h="335573">
                <a:moveTo>
                  <a:pt x="0" y="335573"/>
                </a:moveTo>
                <a:cubicBezTo>
                  <a:pt x="68140" y="204421"/>
                  <a:pt x="136281" y="73270"/>
                  <a:pt x="246185" y="36635"/>
                </a:cubicBezTo>
                <a:cubicBezTo>
                  <a:pt x="356089" y="0"/>
                  <a:pt x="507756" y="57883"/>
                  <a:pt x="659423" y="115766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5"/>
          <p:cNvSpPr/>
          <p:nvPr/>
        </p:nvSpPr>
        <p:spPr>
          <a:xfrm>
            <a:off x="3131840" y="2568116"/>
            <a:ext cx="3852428" cy="1332148"/>
          </a:xfrm>
          <a:custGeom>
            <a:avLst/>
            <a:gdLst>
              <a:gd name="connsiteX0" fmla="*/ 0 w 659423"/>
              <a:gd name="connsiteY0" fmla="*/ 335573 h 335573"/>
              <a:gd name="connsiteX1" fmla="*/ 246185 w 659423"/>
              <a:gd name="connsiteY1" fmla="*/ 36635 h 335573"/>
              <a:gd name="connsiteX2" fmla="*/ 659423 w 659423"/>
              <a:gd name="connsiteY2" fmla="*/ 115766 h 3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423" h="335573">
                <a:moveTo>
                  <a:pt x="0" y="335573"/>
                </a:moveTo>
                <a:cubicBezTo>
                  <a:pt x="68140" y="204421"/>
                  <a:pt x="136281" y="73270"/>
                  <a:pt x="246185" y="36635"/>
                </a:cubicBezTo>
                <a:cubicBezTo>
                  <a:pt x="356089" y="0"/>
                  <a:pt x="507756" y="57883"/>
                  <a:pt x="659423" y="115766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6"/>
          <p:cNvSpPr/>
          <p:nvPr/>
        </p:nvSpPr>
        <p:spPr>
          <a:xfrm>
            <a:off x="3125688" y="3144180"/>
            <a:ext cx="2850468" cy="684076"/>
          </a:xfrm>
          <a:custGeom>
            <a:avLst/>
            <a:gdLst>
              <a:gd name="connsiteX0" fmla="*/ 0 w 659423"/>
              <a:gd name="connsiteY0" fmla="*/ 335573 h 335573"/>
              <a:gd name="connsiteX1" fmla="*/ 246185 w 659423"/>
              <a:gd name="connsiteY1" fmla="*/ 36635 h 335573"/>
              <a:gd name="connsiteX2" fmla="*/ 659423 w 659423"/>
              <a:gd name="connsiteY2" fmla="*/ 115766 h 3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423" h="335573">
                <a:moveTo>
                  <a:pt x="0" y="335573"/>
                </a:moveTo>
                <a:cubicBezTo>
                  <a:pt x="68140" y="204421"/>
                  <a:pt x="136281" y="73270"/>
                  <a:pt x="246185" y="36635"/>
                </a:cubicBezTo>
                <a:cubicBezTo>
                  <a:pt x="356089" y="0"/>
                  <a:pt x="507756" y="57883"/>
                  <a:pt x="659423" y="115766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269113"/>
              </p:ext>
            </p:extLst>
          </p:nvPr>
        </p:nvGraphicFramePr>
        <p:xfrm>
          <a:off x="2889250" y="3914775"/>
          <a:ext cx="2254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0" name="Equation" r:id="rId8" imgW="164880" imgH="241200" progId="Equation.3">
                  <p:embed/>
                </p:oleObj>
              </mc:Choice>
              <mc:Fallback>
                <p:oleObj name="Equation" r:id="rId8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914775"/>
                        <a:ext cx="2254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" name="Freeform 292"/>
          <p:cNvSpPr/>
          <p:nvPr/>
        </p:nvSpPr>
        <p:spPr>
          <a:xfrm rot="5595802">
            <a:off x="3976109" y="4070172"/>
            <a:ext cx="725079" cy="645195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3"/>
          <p:cNvSpPr/>
          <p:nvPr/>
        </p:nvSpPr>
        <p:spPr>
          <a:xfrm rot="5595802">
            <a:off x="4839128" y="3495293"/>
            <a:ext cx="880072" cy="645195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4"/>
          <p:cNvSpPr/>
          <p:nvPr/>
        </p:nvSpPr>
        <p:spPr>
          <a:xfrm rot="5595802">
            <a:off x="5831459" y="3280926"/>
            <a:ext cx="1002378" cy="729112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5"/>
          <p:cNvSpPr/>
          <p:nvPr/>
        </p:nvSpPr>
        <p:spPr>
          <a:xfrm rot="5595802">
            <a:off x="6786949" y="2831566"/>
            <a:ext cx="1114314" cy="729112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4027748" y="4256112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4968044" y="3648236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6007968" y="3468216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7016080" y="2995972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0"/>
          <p:cNvSpPr/>
          <p:nvPr/>
        </p:nvSpPr>
        <p:spPr>
          <a:xfrm>
            <a:off x="4086225" y="2772333"/>
            <a:ext cx="3695700" cy="1514475"/>
          </a:xfrm>
          <a:custGeom>
            <a:avLst/>
            <a:gdLst>
              <a:gd name="connsiteX0" fmla="*/ 0 w 3695700"/>
              <a:gd name="connsiteY0" fmla="*/ 1514475 h 1514475"/>
              <a:gd name="connsiteX1" fmla="*/ 409575 w 3695700"/>
              <a:gd name="connsiteY1" fmla="*/ 1314450 h 1514475"/>
              <a:gd name="connsiteX2" fmla="*/ 1019175 w 3695700"/>
              <a:gd name="connsiteY2" fmla="*/ 866775 h 1514475"/>
              <a:gd name="connsiteX3" fmla="*/ 2047875 w 3695700"/>
              <a:gd name="connsiteY3" fmla="*/ 723900 h 1514475"/>
              <a:gd name="connsiteX4" fmla="*/ 3048000 w 3695700"/>
              <a:gd name="connsiteY4" fmla="*/ 228600 h 1514475"/>
              <a:gd name="connsiteX5" fmla="*/ 3695700 w 3695700"/>
              <a:gd name="connsiteY5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5700" h="1514475">
                <a:moveTo>
                  <a:pt x="0" y="1514475"/>
                </a:moveTo>
                <a:cubicBezTo>
                  <a:pt x="119856" y="1468437"/>
                  <a:pt x="239713" y="1422400"/>
                  <a:pt x="409575" y="1314450"/>
                </a:cubicBezTo>
                <a:cubicBezTo>
                  <a:pt x="579437" y="1206500"/>
                  <a:pt x="746125" y="965200"/>
                  <a:pt x="1019175" y="866775"/>
                </a:cubicBezTo>
                <a:cubicBezTo>
                  <a:pt x="1292225" y="768350"/>
                  <a:pt x="1709738" y="830263"/>
                  <a:pt x="2047875" y="723900"/>
                </a:cubicBezTo>
                <a:cubicBezTo>
                  <a:pt x="2386013" y="617538"/>
                  <a:pt x="2773363" y="349250"/>
                  <a:pt x="3048000" y="228600"/>
                </a:cubicBezTo>
                <a:cubicBezTo>
                  <a:pt x="3322638" y="107950"/>
                  <a:pt x="3509169" y="53975"/>
                  <a:pt x="3695700" y="0"/>
                </a:cubicBezTo>
              </a:path>
            </a:pathLst>
          </a:cu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2"/>
          <p:cNvSpPr/>
          <p:nvPr/>
        </p:nvSpPr>
        <p:spPr>
          <a:xfrm>
            <a:off x="4896038" y="2784140"/>
            <a:ext cx="2867608" cy="990109"/>
          </a:xfrm>
          <a:custGeom>
            <a:avLst/>
            <a:gdLst>
              <a:gd name="connsiteX0" fmla="*/ 0 w 3695700"/>
              <a:gd name="connsiteY0" fmla="*/ 1514475 h 1514475"/>
              <a:gd name="connsiteX1" fmla="*/ 409575 w 3695700"/>
              <a:gd name="connsiteY1" fmla="*/ 1314450 h 1514475"/>
              <a:gd name="connsiteX2" fmla="*/ 1019175 w 3695700"/>
              <a:gd name="connsiteY2" fmla="*/ 866775 h 1514475"/>
              <a:gd name="connsiteX3" fmla="*/ 2047875 w 3695700"/>
              <a:gd name="connsiteY3" fmla="*/ 723900 h 1514475"/>
              <a:gd name="connsiteX4" fmla="*/ 3048000 w 3695700"/>
              <a:gd name="connsiteY4" fmla="*/ 228600 h 1514475"/>
              <a:gd name="connsiteX5" fmla="*/ 3695700 w 3695700"/>
              <a:gd name="connsiteY5" fmla="*/ 0 h 1514475"/>
              <a:gd name="connsiteX0" fmla="*/ 0 w 3695700"/>
              <a:gd name="connsiteY0" fmla="*/ 1514475 h 1514475"/>
              <a:gd name="connsiteX1" fmla="*/ 864096 w 3695700"/>
              <a:gd name="connsiteY1" fmla="*/ 972108 h 1514475"/>
              <a:gd name="connsiteX2" fmla="*/ 1019175 w 3695700"/>
              <a:gd name="connsiteY2" fmla="*/ 866775 h 1514475"/>
              <a:gd name="connsiteX3" fmla="*/ 2047875 w 3695700"/>
              <a:gd name="connsiteY3" fmla="*/ 723900 h 1514475"/>
              <a:gd name="connsiteX4" fmla="*/ 3048000 w 3695700"/>
              <a:gd name="connsiteY4" fmla="*/ 228600 h 1514475"/>
              <a:gd name="connsiteX5" fmla="*/ 3695700 w 3695700"/>
              <a:gd name="connsiteY5" fmla="*/ 0 h 1514475"/>
              <a:gd name="connsiteX0" fmla="*/ 0 w 3695700"/>
              <a:gd name="connsiteY0" fmla="*/ 1514475 h 1514475"/>
              <a:gd name="connsiteX1" fmla="*/ 936104 w 3695700"/>
              <a:gd name="connsiteY1" fmla="*/ 900100 h 1514475"/>
              <a:gd name="connsiteX2" fmla="*/ 864096 w 3695700"/>
              <a:gd name="connsiteY2" fmla="*/ 972108 h 1514475"/>
              <a:gd name="connsiteX3" fmla="*/ 1019175 w 3695700"/>
              <a:gd name="connsiteY3" fmla="*/ 866775 h 1514475"/>
              <a:gd name="connsiteX4" fmla="*/ 2047875 w 3695700"/>
              <a:gd name="connsiteY4" fmla="*/ 723900 h 1514475"/>
              <a:gd name="connsiteX5" fmla="*/ 3048000 w 3695700"/>
              <a:gd name="connsiteY5" fmla="*/ 228600 h 1514475"/>
              <a:gd name="connsiteX6" fmla="*/ 3695700 w 3695700"/>
              <a:gd name="connsiteY6" fmla="*/ 0 h 1514475"/>
              <a:gd name="connsiteX0" fmla="*/ 0 w 3695700"/>
              <a:gd name="connsiteY0" fmla="*/ 1514475 h 1514475"/>
              <a:gd name="connsiteX1" fmla="*/ 936104 w 3695700"/>
              <a:gd name="connsiteY1" fmla="*/ 900100 h 1514475"/>
              <a:gd name="connsiteX2" fmla="*/ 864096 w 3695700"/>
              <a:gd name="connsiteY2" fmla="*/ 972108 h 1514475"/>
              <a:gd name="connsiteX3" fmla="*/ 1019175 w 3695700"/>
              <a:gd name="connsiteY3" fmla="*/ 866775 h 1514475"/>
              <a:gd name="connsiteX4" fmla="*/ 2047875 w 3695700"/>
              <a:gd name="connsiteY4" fmla="*/ 723900 h 1514475"/>
              <a:gd name="connsiteX5" fmla="*/ 3048000 w 3695700"/>
              <a:gd name="connsiteY5" fmla="*/ 228600 h 1514475"/>
              <a:gd name="connsiteX6" fmla="*/ 3695700 w 3695700"/>
              <a:gd name="connsiteY6" fmla="*/ 0 h 1514475"/>
              <a:gd name="connsiteX0" fmla="*/ 723 w 3696423"/>
              <a:gd name="connsiteY0" fmla="*/ 1514475 h 1614564"/>
              <a:gd name="connsiteX1" fmla="*/ 324759 w 3696423"/>
              <a:gd name="connsiteY1" fmla="*/ 1512168 h 1614564"/>
              <a:gd name="connsiteX2" fmla="*/ 936827 w 3696423"/>
              <a:gd name="connsiteY2" fmla="*/ 900100 h 1614564"/>
              <a:gd name="connsiteX3" fmla="*/ 864819 w 3696423"/>
              <a:gd name="connsiteY3" fmla="*/ 972108 h 1614564"/>
              <a:gd name="connsiteX4" fmla="*/ 1019898 w 3696423"/>
              <a:gd name="connsiteY4" fmla="*/ 866775 h 1614564"/>
              <a:gd name="connsiteX5" fmla="*/ 2048598 w 3696423"/>
              <a:gd name="connsiteY5" fmla="*/ 723900 h 1614564"/>
              <a:gd name="connsiteX6" fmla="*/ 3048723 w 3696423"/>
              <a:gd name="connsiteY6" fmla="*/ 228600 h 1614564"/>
              <a:gd name="connsiteX7" fmla="*/ 3696423 w 3696423"/>
              <a:gd name="connsiteY7" fmla="*/ 0 h 1614564"/>
              <a:gd name="connsiteX0" fmla="*/ 0 w 3695700"/>
              <a:gd name="connsiteY0" fmla="*/ 1514475 h 1620564"/>
              <a:gd name="connsiteX1" fmla="*/ 360041 w 3695700"/>
              <a:gd name="connsiteY1" fmla="*/ 1476163 h 1620564"/>
              <a:gd name="connsiteX2" fmla="*/ 324036 w 3695700"/>
              <a:gd name="connsiteY2" fmla="*/ 1512168 h 1620564"/>
              <a:gd name="connsiteX3" fmla="*/ 936104 w 3695700"/>
              <a:gd name="connsiteY3" fmla="*/ 900100 h 1620564"/>
              <a:gd name="connsiteX4" fmla="*/ 864096 w 3695700"/>
              <a:gd name="connsiteY4" fmla="*/ 972108 h 1620564"/>
              <a:gd name="connsiteX5" fmla="*/ 1019175 w 3695700"/>
              <a:gd name="connsiteY5" fmla="*/ 866775 h 1620564"/>
              <a:gd name="connsiteX6" fmla="*/ 2047875 w 3695700"/>
              <a:gd name="connsiteY6" fmla="*/ 723900 h 1620564"/>
              <a:gd name="connsiteX7" fmla="*/ 3048000 w 3695700"/>
              <a:gd name="connsiteY7" fmla="*/ 228600 h 1620564"/>
              <a:gd name="connsiteX8" fmla="*/ 3695700 w 3695700"/>
              <a:gd name="connsiteY8" fmla="*/ 0 h 1620564"/>
              <a:gd name="connsiteX0" fmla="*/ 0 w 3695700"/>
              <a:gd name="connsiteY0" fmla="*/ 1514475 h 1620564"/>
              <a:gd name="connsiteX1" fmla="*/ 288032 w 3695700"/>
              <a:gd name="connsiteY1" fmla="*/ 1440159 h 1620564"/>
              <a:gd name="connsiteX2" fmla="*/ 360041 w 3695700"/>
              <a:gd name="connsiteY2" fmla="*/ 1476163 h 1620564"/>
              <a:gd name="connsiteX3" fmla="*/ 324036 w 3695700"/>
              <a:gd name="connsiteY3" fmla="*/ 1512168 h 1620564"/>
              <a:gd name="connsiteX4" fmla="*/ 936104 w 3695700"/>
              <a:gd name="connsiteY4" fmla="*/ 900100 h 1620564"/>
              <a:gd name="connsiteX5" fmla="*/ 864096 w 3695700"/>
              <a:gd name="connsiteY5" fmla="*/ 972108 h 1620564"/>
              <a:gd name="connsiteX6" fmla="*/ 1019175 w 3695700"/>
              <a:gd name="connsiteY6" fmla="*/ 866775 h 1620564"/>
              <a:gd name="connsiteX7" fmla="*/ 2047875 w 3695700"/>
              <a:gd name="connsiteY7" fmla="*/ 723900 h 1620564"/>
              <a:gd name="connsiteX8" fmla="*/ 3048000 w 3695700"/>
              <a:gd name="connsiteY8" fmla="*/ 228600 h 1620564"/>
              <a:gd name="connsiteX9" fmla="*/ 3695700 w 3695700"/>
              <a:gd name="connsiteY9" fmla="*/ 0 h 1620564"/>
              <a:gd name="connsiteX0" fmla="*/ 285457 w 3513105"/>
              <a:gd name="connsiteY0" fmla="*/ 1332147 h 1620564"/>
              <a:gd name="connsiteX1" fmla="*/ 105437 w 3513105"/>
              <a:gd name="connsiteY1" fmla="*/ 1440159 h 1620564"/>
              <a:gd name="connsiteX2" fmla="*/ 177446 w 3513105"/>
              <a:gd name="connsiteY2" fmla="*/ 1476163 h 1620564"/>
              <a:gd name="connsiteX3" fmla="*/ 141441 w 3513105"/>
              <a:gd name="connsiteY3" fmla="*/ 1512168 h 1620564"/>
              <a:gd name="connsiteX4" fmla="*/ 753509 w 3513105"/>
              <a:gd name="connsiteY4" fmla="*/ 900100 h 1620564"/>
              <a:gd name="connsiteX5" fmla="*/ 681501 w 3513105"/>
              <a:gd name="connsiteY5" fmla="*/ 972108 h 1620564"/>
              <a:gd name="connsiteX6" fmla="*/ 836580 w 3513105"/>
              <a:gd name="connsiteY6" fmla="*/ 866775 h 1620564"/>
              <a:gd name="connsiteX7" fmla="*/ 1865280 w 3513105"/>
              <a:gd name="connsiteY7" fmla="*/ 723900 h 1620564"/>
              <a:gd name="connsiteX8" fmla="*/ 2865405 w 3513105"/>
              <a:gd name="connsiteY8" fmla="*/ 228600 h 1620564"/>
              <a:gd name="connsiteX9" fmla="*/ 3513105 w 3513105"/>
              <a:gd name="connsiteY9" fmla="*/ 0 h 1620564"/>
              <a:gd name="connsiteX0" fmla="*/ 285457 w 3513105"/>
              <a:gd name="connsiteY0" fmla="*/ 1332147 h 1620564"/>
              <a:gd name="connsiteX1" fmla="*/ 105437 w 3513105"/>
              <a:gd name="connsiteY1" fmla="*/ 1440159 h 1620564"/>
              <a:gd name="connsiteX2" fmla="*/ 177446 w 3513105"/>
              <a:gd name="connsiteY2" fmla="*/ 1476163 h 1620564"/>
              <a:gd name="connsiteX3" fmla="*/ 141441 w 3513105"/>
              <a:gd name="connsiteY3" fmla="*/ 1512168 h 1620564"/>
              <a:gd name="connsiteX4" fmla="*/ 753509 w 3513105"/>
              <a:gd name="connsiteY4" fmla="*/ 900100 h 1620564"/>
              <a:gd name="connsiteX5" fmla="*/ 681501 w 3513105"/>
              <a:gd name="connsiteY5" fmla="*/ 972108 h 1620564"/>
              <a:gd name="connsiteX6" fmla="*/ 836580 w 3513105"/>
              <a:gd name="connsiteY6" fmla="*/ 866775 h 1620564"/>
              <a:gd name="connsiteX7" fmla="*/ 1865280 w 3513105"/>
              <a:gd name="connsiteY7" fmla="*/ 723900 h 1620564"/>
              <a:gd name="connsiteX8" fmla="*/ 2865405 w 3513105"/>
              <a:gd name="connsiteY8" fmla="*/ 228600 h 1620564"/>
              <a:gd name="connsiteX9" fmla="*/ 3513105 w 3513105"/>
              <a:gd name="connsiteY9" fmla="*/ 0 h 1620564"/>
              <a:gd name="connsiteX0" fmla="*/ 285457 w 3513105"/>
              <a:gd name="connsiteY0" fmla="*/ 1332147 h 1620564"/>
              <a:gd name="connsiteX1" fmla="*/ 105437 w 3513105"/>
              <a:gd name="connsiteY1" fmla="*/ 1440159 h 1620564"/>
              <a:gd name="connsiteX2" fmla="*/ 753509 w 3513105"/>
              <a:gd name="connsiteY2" fmla="*/ 900099 h 1620564"/>
              <a:gd name="connsiteX3" fmla="*/ 141441 w 3513105"/>
              <a:gd name="connsiteY3" fmla="*/ 1512168 h 1620564"/>
              <a:gd name="connsiteX4" fmla="*/ 753509 w 3513105"/>
              <a:gd name="connsiteY4" fmla="*/ 900100 h 1620564"/>
              <a:gd name="connsiteX5" fmla="*/ 681501 w 3513105"/>
              <a:gd name="connsiteY5" fmla="*/ 972108 h 1620564"/>
              <a:gd name="connsiteX6" fmla="*/ 836580 w 3513105"/>
              <a:gd name="connsiteY6" fmla="*/ 866775 h 1620564"/>
              <a:gd name="connsiteX7" fmla="*/ 1865280 w 3513105"/>
              <a:gd name="connsiteY7" fmla="*/ 723900 h 1620564"/>
              <a:gd name="connsiteX8" fmla="*/ 2865405 w 3513105"/>
              <a:gd name="connsiteY8" fmla="*/ 228600 h 1620564"/>
              <a:gd name="connsiteX9" fmla="*/ 3513105 w 3513105"/>
              <a:gd name="connsiteY9" fmla="*/ 0 h 1620564"/>
              <a:gd name="connsiteX0" fmla="*/ 258029 w 3485677"/>
              <a:gd name="connsiteY0" fmla="*/ 1332147 h 1512167"/>
              <a:gd name="connsiteX1" fmla="*/ 78009 w 3485677"/>
              <a:gd name="connsiteY1" fmla="*/ 1440159 h 1512167"/>
              <a:gd name="connsiteX2" fmla="*/ 726081 w 3485677"/>
              <a:gd name="connsiteY2" fmla="*/ 900099 h 1512167"/>
              <a:gd name="connsiteX3" fmla="*/ 726081 w 3485677"/>
              <a:gd name="connsiteY3" fmla="*/ 900099 h 1512167"/>
              <a:gd name="connsiteX4" fmla="*/ 726081 w 3485677"/>
              <a:gd name="connsiteY4" fmla="*/ 900100 h 1512167"/>
              <a:gd name="connsiteX5" fmla="*/ 654073 w 3485677"/>
              <a:gd name="connsiteY5" fmla="*/ 972108 h 1512167"/>
              <a:gd name="connsiteX6" fmla="*/ 809152 w 3485677"/>
              <a:gd name="connsiteY6" fmla="*/ 866775 h 1512167"/>
              <a:gd name="connsiteX7" fmla="*/ 1837852 w 3485677"/>
              <a:gd name="connsiteY7" fmla="*/ 723900 h 1512167"/>
              <a:gd name="connsiteX8" fmla="*/ 2837977 w 3485677"/>
              <a:gd name="connsiteY8" fmla="*/ 228600 h 1512167"/>
              <a:gd name="connsiteX9" fmla="*/ 3485677 w 3485677"/>
              <a:gd name="connsiteY9" fmla="*/ 0 h 1512167"/>
              <a:gd name="connsiteX0" fmla="*/ 0 w 3227648"/>
              <a:gd name="connsiteY0" fmla="*/ 1332147 h 1332147"/>
              <a:gd name="connsiteX1" fmla="*/ 468052 w 3227648"/>
              <a:gd name="connsiteY1" fmla="*/ 900100 h 1332147"/>
              <a:gd name="connsiteX2" fmla="*/ 468052 w 3227648"/>
              <a:gd name="connsiteY2" fmla="*/ 900099 h 1332147"/>
              <a:gd name="connsiteX3" fmla="*/ 468052 w 3227648"/>
              <a:gd name="connsiteY3" fmla="*/ 900099 h 1332147"/>
              <a:gd name="connsiteX4" fmla="*/ 468052 w 3227648"/>
              <a:gd name="connsiteY4" fmla="*/ 900100 h 1332147"/>
              <a:gd name="connsiteX5" fmla="*/ 396044 w 3227648"/>
              <a:gd name="connsiteY5" fmla="*/ 972108 h 1332147"/>
              <a:gd name="connsiteX6" fmla="*/ 551123 w 3227648"/>
              <a:gd name="connsiteY6" fmla="*/ 866775 h 1332147"/>
              <a:gd name="connsiteX7" fmla="*/ 1579823 w 3227648"/>
              <a:gd name="connsiteY7" fmla="*/ 723900 h 1332147"/>
              <a:gd name="connsiteX8" fmla="*/ 2579948 w 3227648"/>
              <a:gd name="connsiteY8" fmla="*/ 228600 h 1332147"/>
              <a:gd name="connsiteX9" fmla="*/ 3227648 w 3227648"/>
              <a:gd name="connsiteY9" fmla="*/ 0 h 1332147"/>
              <a:gd name="connsiteX0" fmla="*/ 0 w 3227648"/>
              <a:gd name="connsiteY0" fmla="*/ 1332147 h 1332147"/>
              <a:gd name="connsiteX1" fmla="*/ 468051 w 3227648"/>
              <a:gd name="connsiteY1" fmla="*/ 900100 h 1332147"/>
              <a:gd name="connsiteX2" fmla="*/ 468052 w 3227648"/>
              <a:gd name="connsiteY2" fmla="*/ 900100 h 1332147"/>
              <a:gd name="connsiteX3" fmla="*/ 468052 w 3227648"/>
              <a:gd name="connsiteY3" fmla="*/ 900099 h 1332147"/>
              <a:gd name="connsiteX4" fmla="*/ 468052 w 3227648"/>
              <a:gd name="connsiteY4" fmla="*/ 900099 h 1332147"/>
              <a:gd name="connsiteX5" fmla="*/ 468052 w 3227648"/>
              <a:gd name="connsiteY5" fmla="*/ 900100 h 1332147"/>
              <a:gd name="connsiteX6" fmla="*/ 396044 w 3227648"/>
              <a:gd name="connsiteY6" fmla="*/ 972108 h 1332147"/>
              <a:gd name="connsiteX7" fmla="*/ 551123 w 3227648"/>
              <a:gd name="connsiteY7" fmla="*/ 866775 h 1332147"/>
              <a:gd name="connsiteX8" fmla="*/ 1579823 w 3227648"/>
              <a:gd name="connsiteY8" fmla="*/ 723900 h 1332147"/>
              <a:gd name="connsiteX9" fmla="*/ 2579948 w 3227648"/>
              <a:gd name="connsiteY9" fmla="*/ 228600 h 1332147"/>
              <a:gd name="connsiteX10" fmla="*/ 3227648 w 3227648"/>
              <a:gd name="connsiteY10" fmla="*/ 0 h 1332147"/>
              <a:gd name="connsiteX0" fmla="*/ 114224 w 2873821"/>
              <a:gd name="connsiteY0" fmla="*/ 900100 h 990109"/>
              <a:gd name="connsiteX1" fmla="*/ 114224 w 2873821"/>
              <a:gd name="connsiteY1" fmla="*/ 900100 h 990109"/>
              <a:gd name="connsiteX2" fmla="*/ 114225 w 2873821"/>
              <a:gd name="connsiteY2" fmla="*/ 900100 h 990109"/>
              <a:gd name="connsiteX3" fmla="*/ 114225 w 2873821"/>
              <a:gd name="connsiteY3" fmla="*/ 900099 h 990109"/>
              <a:gd name="connsiteX4" fmla="*/ 114225 w 2873821"/>
              <a:gd name="connsiteY4" fmla="*/ 900099 h 990109"/>
              <a:gd name="connsiteX5" fmla="*/ 114225 w 2873821"/>
              <a:gd name="connsiteY5" fmla="*/ 900100 h 990109"/>
              <a:gd name="connsiteX6" fmla="*/ 42217 w 2873821"/>
              <a:gd name="connsiteY6" fmla="*/ 972108 h 990109"/>
              <a:gd name="connsiteX7" fmla="*/ 197296 w 2873821"/>
              <a:gd name="connsiteY7" fmla="*/ 866775 h 990109"/>
              <a:gd name="connsiteX8" fmla="*/ 1225996 w 2873821"/>
              <a:gd name="connsiteY8" fmla="*/ 723900 h 990109"/>
              <a:gd name="connsiteX9" fmla="*/ 2226121 w 2873821"/>
              <a:gd name="connsiteY9" fmla="*/ 228600 h 990109"/>
              <a:gd name="connsiteX10" fmla="*/ 2873821 w 2873821"/>
              <a:gd name="connsiteY10" fmla="*/ 0 h 990109"/>
              <a:gd name="connsiteX0" fmla="*/ 108011 w 2867608"/>
              <a:gd name="connsiteY0" fmla="*/ 900100 h 990109"/>
              <a:gd name="connsiteX1" fmla="*/ 108011 w 2867608"/>
              <a:gd name="connsiteY1" fmla="*/ 900100 h 990109"/>
              <a:gd name="connsiteX2" fmla="*/ 108012 w 2867608"/>
              <a:gd name="connsiteY2" fmla="*/ 900100 h 990109"/>
              <a:gd name="connsiteX3" fmla="*/ 108012 w 2867608"/>
              <a:gd name="connsiteY3" fmla="*/ 900099 h 990109"/>
              <a:gd name="connsiteX4" fmla="*/ 108012 w 2867608"/>
              <a:gd name="connsiteY4" fmla="*/ 900099 h 990109"/>
              <a:gd name="connsiteX5" fmla="*/ 108012 w 2867608"/>
              <a:gd name="connsiteY5" fmla="*/ 900100 h 990109"/>
              <a:gd name="connsiteX6" fmla="*/ 36004 w 2867608"/>
              <a:gd name="connsiteY6" fmla="*/ 972108 h 990109"/>
              <a:gd name="connsiteX7" fmla="*/ 288031 w 2867608"/>
              <a:gd name="connsiteY7" fmla="*/ 828092 h 990109"/>
              <a:gd name="connsiteX8" fmla="*/ 1219783 w 2867608"/>
              <a:gd name="connsiteY8" fmla="*/ 723900 h 990109"/>
              <a:gd name="connsiteX9" fmla="*/ 2219908 w 2867608"/>
              <a:gd name="connsiteY9" fmla="*/ 228600 h 990109"/>
              <a:gd name="connsiteX10" fmla="*/ 2867608 w 2867608"/>
              <a:gd name="connsiteY10" fmla="*/ 0 h 990109"/>
              <a:gd name="connsiteX0" fmla="*/ 108011 w 2867608"/>
              <a:gd name="connsiteY0" fmla="*/ 900100 h 990109"/>
              <a:gd name="connsiteX1" fmla="*/ 108011 w 2867608"/>
              <a:gd name="connsiteY1" fmla="*/ 900100 h 990109"/>
              <a:gd name="connsiteX2" fmla="*/ 108012 w 2867608"/>
              <a:gd name="connsiteY2" fmla="*/ 900100 h 990109"/>
              <a:gd name="connsiteX3" fmla="*/ 108012 w 2867608"/>
              <a:gd name="connsiteY3" fmla="*/ 900099 h 990109"/>
              <a:gd name="connsiteX4" fmla="*/ 108012 w 2867608"/>
              <a:gd name="connsiteY4" fmla="*/ 900099 h 990109"/>
              <a:gd name="connsiteX5" fmla="*/ 108012 w 2867608"/>
              <a:gd name="connsiteY5" fmla="*/ 900100 h 990109"/>
              <a:gd name="connsiteX6" fmla="*/ 36004 w 2867608"/>
              <a:gd name="connsiteY6" fmla="*/ 972108 h 990109"/>
              <a:gd name="connsiteX7" fmla="*/ 288031 w 2867608"/>
              <a:gd name="connsiteY7" fmla="*/ 828092 h 990109"/>
              <a:gd name="connsiteX8" fmla="*/ 1219783 w 2867608"/>
              <a:gd name="connsiteY8" fmla="*/ 723900 h 990109"/>
              <a:gd name="connsiteX9" fmla="*/ 2219908 w 2867608"/>
              <a:gd name="connsiteY9" fmla="*/ 228600 h 990109"/>
              <a:gd name="connsiteX10" fmla="*/ 2867608 w 2867608"/>
              <a:gd name="connsiteY10" fmla="*/ 0 h 990109"/>
              <a:gd name="connsiteX0" fmla="*/ 108011 w 2867608"/>
              <a:gd name="connsiteY0" fmla="*/ 900100 h 990109"/>
              <a:gd name="connsiteX1" fmla="*/ 108011 w 2867608"/>
              <a:gd name="connsiteY1" fmla="*/ 900100 h 990109"/>
              <a:gd name="connsiteX2" fmla="*/ 108012 w 2867608"/>
              <a:gd name="connsiteY2" fmla="*/ 900100 h 990109"/>
              <a:gd name="connsiteX3" fmla="*/ 108012 w 2867608"/>
              <a:gd name="connsiteY3" fmla="*/ 900099 h 990109"/>
              <a:gd name="connsiteX4" fmla="*/ 108012 w 2867608"/>
              <a:gd name="connsiteY4" fmla="*/ 900099 h 990109"/>
              <a:gd name="connsiteX5" fmla="*/ 108012 w 2867608"/>
              <a:gd name="connsiteY5" fmla="*/ 900100 h 990109"/>
              <a:gd name="connsiteX6" fmla="*/ 108010 w 2867608"/>
              <a:gd name="connsiteY6" fmla="*/ 900100 h 990109"/>
              <a:gd name="connsiteX7" fmla="*/ 288031 w 2867608"/>
              <a:gd name="connsiteY7" fmla="*/ 828092 h 990109"/>
              <a:gd name="connsiteX8" fmla="*/ 1219783 w 2867608"/>
              <a:gd name="connsiteY8" fmla="*/ 723900 h 990109"/>
              <a:gd name="connsiteX9" fmla="*/ 2219908 w 2867608"/>
              <a:gd name="connsiteY9" fmla="*/ 228600 h 990109"/>
              <a:gd name="connsiteX10" fmla="*/ 2867608 w 2867608"/>
              <a:gd name="connsiteY10" fmla="*/ 0 h 99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7608" h="990109">
                <a:moveTo>
                  <a:pt x="108011" y="900100"/>
                </a:moveTo>
                <a:lnTo>
                  <a:pt x="108011" y="900100"/>
                </a:lnTo>
                <a:lnTo>
                  <a:pt x="108012" y="900100"/>
                </a:lnTo>
                <a:cubicBezTo>
                  <a:pt x="108012" y="900100"/>
                  <a:pt x="0" y="990109"/>
                  <a:pt x="108012" y="900099"/>
                </a:cubicBezTo>
                <a:lnTo>
                  <a:pt x="108012" y="900099"/>
                </a:lnTo>
                <a:lnTo>
                  <a:pt x="108012" y="900100"/>
                </a:lnTo>
                <a:cubicBezTo>
                  <a:pt x="84009" y="924103"/>
                  <a:pt x="78007" y="912101"/>
                  <a:pt x="108010" y="900100"/>
                </a:cubicBezTo>
                <a:cubicBezTo>
                  <a:pt x="138013" y="888099"/>
                  <a:pt x="128943" y="885046"/>
                  <a:pt x="288031" y="828092"/>
                </a:cubicBezTo>
                <a:cubicBezTo>
                  <a:pt x="485328" y="786724"/>
                  <a:pt x="897804" y="823815"/>
                  <a:pt x="1219783" y="723900"/>
                </a:cubicBezTo>
                <a:cubicBezTo>
                  <a:pt x="1541762" y="623985"/>
                  <a:pt x="1945271" y="349250"/>
                  <a:pt x="2219908" y="228600"/>
                </a:cubicBezTo>
                <a:cubicBezTo>
                  <a:pt x="2494546" y="107950"/>
                  <a:pt x="2681077" y="53975"/>
                  <a:pt x="2867608" y="0"/>
                </a:cubicBezTo>
              </a:path>
            </a:pathLst>
          </a:cu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14213"/>
              </p:ext>
            </p:extLst>
          </p:nvPr>
        </p:nvGraphicFramePr>
        <p:xfrm>
          <a:off x="3779838" y="3635375"/>
          <a:ext cx="2238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1" name="Equation" r:id="rId10" imgW="164880" imgH="228600" progId="Equation.3">
                  <p:embed/>
                </p:oleObj>
              </mc:Choice>
              <mc:Fallback>
                <p:oleObj name="Equation" r:id="rId10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635375"/>
                        <a:ext cx="2238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" name="Freeform 305"/>
          <p:cNvSpPr/>
          <p:nvPr/>
        </p:nvSpPr>
        <p:spPr>
          <a:xfrm>
            <a:off x="4084967" y="4332313"/>
            <a:ext cx="388326" cy="195138"/>
          </a:xfrm>
          <a:custGeom>
            <a:avLst/>
            <a:gdLst>
              <a:gd name="connsiteX0" fmla="*/ 8792 w 388326"/>
              <a:gd name="connsiteY0" fmla="*/ 492369 h 492369"/>
              <a:gd name="connsiteX1" fmla="*/ 386861 w 388326"/>
              <a:gd name="connsiteY1" fmla="*/ 158261 h 492369"/>
              <a:gd name="connsiteX2" fmla="*/ 0 w 388326"/>
              <a:gd name="connsiteY2" fmla="*/ 0 h 492369"/>
              <a:gd name="connsiteX3" fmla="*/ 0 w 388326"/>
              <a:gd name="connsiteY3" fmla="*/ 0 h 49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326" h="492369">
                <a:moveTo>
                  <a:pt x="8792" y="492369"/>
                </a:moveTo>
                <a:cubicBezTo>
                  <a:pt x="198559" y="366345"/>
                  <a:pt x="388326" y="240322"/>
                  <a:pt x="386861" y="158261"/>
                </a:cubicBezTo>
                <a:cubicBezTo>
                  <a:pt x="385396" y="762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6"/>
          <p:cNvSpPr/>
          <p:nvPr/>
        </p:nvSpPr>
        <p:spPr>
          <a:xfrm>
            <a:off x="4033474" y="4541007"/>
            <a:ext cx="436684" cy="295361"/>
          </a:xfrm>
          <a:custGeom>
            <a:avLst/>
            <a:gdLst>
              <a:gd name="connsiteX0" fmla="*/ 35169 w 436684"/>
              <a:gd name="connsiteY0" fmla="*/ 0 h 325315"/>
              <a:gd name="connsiteX1" fmla="*/ 430823 w 436684"/>
              <a:gd name="connsiteY1" fmla="*/ 131884 h 325315"/>
              <a:gd name="connsiteX2" fmla="*/ 0 w 436684"/>
              <a:gd name="connsiteY2" fmla="*/ 325315 h 325315"/>
              <a:gd name="connsiteX3" fmla="*/ 0 w 436684"/>
              <a:gd name="connsiteY3" fmla="*/ 325315 h 32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84" h="325315">
                <a:moveTo>
                  <a:pt x="35169" y="0"/>
                </a:moveTo>
                <a:cubicBezTo>
                  <a:pt x="235926" y="38832"/>
                  <a:pt x="436684" y="77665"/>
                  <a:pt x="430823" y="131884"/>
                </a:cubicBezTo>
                <a:cubicBezTo>
                  <a:pt x="424962" y="186103"/>
                  <a:pt x="0" y="325315"/>
                  <a:pt x="0" y="325315"/>
                </a:cubicBezTo>
                <a:lnTo>
                  <a:pt x="0" y="32531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reeform 307"/>
          <p:cNvSpPr/>
          <p:nvPr/>
        </p:nvSpPr>
        <p:spPr>
          <a:xfrm>
            <a:off x="4084967" y="4044280"/>
            <a:ext cx="388326" cy="483171"/>
          </a:xfrm>
          <a:custGeom>
            <a:avLst/>
            <a:gdLst>
              <a:gd name="connsiteX0" fmla="*/ 8792 w 388326"/>
              <a:gd name="connsiteY0" fmla="*/ 492369 h 492369"/>
              <a:gd name="connsiteX1" fmla="*/ 386861 w 388326"/>
              <a:gd name="connsiteY1" fmla="*/ 158261 h 492369"/>
              <a:gd name="connsiteX2" fmla="*/ 0 w 388326"/>
              <a:gd name="connsiteY2" fmla="*/ 0 h 492369"/>
              <a:gd name="connsiteX3" fmla="*/ 0 w 388326"/>
              <a:gd name="connsiteY3" fmla="*/ 0 h 49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326" h="492369">
                <a:moveTo>
                  <a:pt x="8792" y="492369"/>
                </a:moveTo>
                <a:cubicBezTo>
                  <a:pt x="198559" y="366345"/>
                  <a:pt x="388326" y="240322"/>
                  <a:pt x="386861" y="158261"/>
                </a:cubicBezTo>
                <a:cubicBezTo>
                  <a:pt x="385396" y="762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308"/>
          <p:cNvSpPr/>
          <p:nvPr/>
        </p:nvSpPr>
        <p:spPr>
          <a:xfrm>
            <a:off x="4084967" y="4527451"/>
            <a:ext cx="436684" cy="56888"/>
          </a:xfrm>
          <a:custGeom>
            <a:avLst/>
            <a:gdLst>
              <a:gd name="connsiteX0" fmla="*/ 35169 w 436684"/>
              <a:gd name="connsiteY0" fmla="*/ 0 h 325315"/>
              <a:gd name="connsiteX1" fmla="*/ 430823 w 436684"/>
              <a:gd name="connsiteY1" fmla="*/ 131884 h 325315"/>
              <a:gd name="connsiteX2" fmla="*/ 0 w 436684"/>
              <a:gd name="connsiteY2" fmla="*/ 325315 h 325315"/>
              <a:gd name="connsiteX3" fmla="*/ 0 w 436684"/>
              <a:gd name="connsiteY3" fmla="*/ 325315 h 32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84" h="325315">
                <a:moveTo>
                  <a:pt x="35169" y="0"/>
                </a:moveTo>
                <a:cubicBezTo>
                  <a:pt x="235926" y="38832"/>
                  <a:pt x="436684" y="77665"/>
                  <a:pt x="430823" y="131884"/>
                </a:cubicBezTo>
                <a:cubicBezTo>
                  <a:pt x="424962" y="186103"/>
                  <a:pt x="0" y="325315"/>
                  <a:pt x="0" y="325315"/>
                </a:cubicBezTo>
                <a:lnTo>
                  <a:pt x="0" y="32531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44996"/>
              </p:ext>
            </p:extLst>
          </p:nvPr>
        </p:nvGraphicFramePr>
        <p:xfrm>
          <a:off x="3554413" y="3625850"/>
          <a:ext cx="2254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2" name="Equation" r:id="rId12" imgW="164880" imgH="241200" progId="Equation.3">
                  <p:embed/>
                </p:oleObj>
              </mc:Choice>
              <mc:Fallback>
                <p:oleObj name="Equation" r:id="rId12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3625850"/>
                        <a:ext cx="22542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74966"/>
              </p:ext>
            </p:extLst>
          </p:nvPr>
        </p:nvGraphicFramePr>
        <p:xfrm>
          <a:off x="4008438" y="3635375"/>
          <a:ext cx="2238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3" name="Equation" r:id="rId14" imgW="164880" imgH="228600" progId="Equation.3">
                  <p:embed/>
                </p:oleObj>
              </mc:Choice>
              <mc:Fallback>
                <p:oleObj name="Equation" r:id="rId14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3635375"/>
                        <a:ext cx="2238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" name="Freeform 311"/>
          <p:cNvSpPr/>
          <p:nvPr/>
        </p:nvSpPr>
        <p:spPr>
          <a:xfrm>
            <a:off x="3815916" y="3324200"/>
            <a:ext cx="1143000" cy="288032"/>
          </a:xfrm>
          <a:custGeom>
            <a:avLst/>
            <a:gdLst>
              <a:gd name="connsiteX0" fmla="*/ 0 w 659423"/>
              <a:gd name="connsiteY0" fmla="*/ 335573 h 335573"/>
              <a:gd name="connsiteX1" fmla="*/ 246185 w 659423"/>
              <a:gd name="connsiteY1" fmla="*/ 36635 h 335573"/>
              <a:gd name="connsiteX2" fmla="*/ 659423 w 659423"/>
              <a:gd name="connsiteY2" fmla="*/ 115766 h 3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423" h="335573">
                <a:moveTo>
                  <a:pt x="0" y="335573"/>
                </a:moveTo>
                <a:cubicBezTo>
                  <a:pt x="68140" y="204421"/>
                  <a:pt x="136281" y="73270"/>
                  <a:pt x="246185" y="36635"/>
                </a:cubicBezTo>
                <a:cubicBezTo>
                  <a:pt x="356089" y="0"/>
                  <a:pt x="507756" y="57883"/>
                  <a:pt x="659423" y="115766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Freeform 312"/>
          <p:cNvSpPr/>
          <p:nvPr/>
        </p:nvSpPr>
        <p:spPr>
          <a:xfrm>
            <a:off x="3860558" y="3000164"/>
            <a:ext cx="2133600" cy="576064"/>
          </a:xfrm>
          <a:custGeom>
            <a:avLst/>
            <a:gdLst>
              <a:gd name="connsiteX0" fmla="*/ 0 w 659423"/>
              <a:gd name="connsiteY0" fmla="*/ 335573 h 335573"/>
              <a:gd name="connsiteX1" fmla="*/ 246185 w 659423"/>
              <a:gd name="connsiteY1" fmla="*/ 36635 h 335573"/>
              <a:gd name="connsiteX2" fmla="*/ 659423 w 659423"/>
              <a:gd name="connsiteY2" fmla="*/ 115766 h 3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423" h="335573">
                <a:moveTo>
                  <a:pt x="0" y="335573"/>
                </a:moveTo>
                <a:cubicBezTo>
                  <a:pt x="68140" y="204421"/>
                  <a:pt x="136281" y="73270"/>
                  <a:pt x="246185" y="36635"/>
                </a:cubicBezTo>
                <a:cubicBezTo>
                  <a:pt x="356089" y="0"/>
                  <a:pt x="507756" y="57883"/>
                  <a:pt x="659423" y="115766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 313"/>
          <p:cNvSpPr/>
          <p:nvPr/>
        </p:nvSpPr>
        <p:spPr>
          <a:xfrm>
            <a:off x="3860558" y="2568116"/>
            <a:ext cx="3123710" cy="1008112"/>
          </a:xfrm>
          <a:custGeom>
            <a:avLst/>
            <a:gdLst>
              <a:gd name="connsiteX0" fmla="*/ 0 w 659423"/>
              <a:gd name="connsiteY0" fmla="*/ 335573 h 335573"/>
              <a:gd name="connsiteX1" fmla="*/ 246185 w 659423"/>
              <a:gd name="connsiteY1" fmla="*/ 36635 h 335573"/>
              <a:gd name="connsiteX2" fmla="*/ 659423 w 659423"/>
              <a:gd name="connsiteY2" fmla="*/ 115766 h 3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423" h="335573">
                <a:moveTo>
                  <a:pt x="0" y="335573"/>
                </a:moveTo>
                <a:cubicBezTo>
                  <a:pt x="68140" y="204421"/>
                  <a:pt x="136281" y="73270"/>
                  <a:pt x="246185" y="36635"/>
                </a:cubicBezTo>
                <a:cubicBezTo>
                  <a:pt x="356089" y="0"/>
                  <a:pt x="507756" y="57883"/>
                  <a:pt x="659423" y="115766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6"/>
          <p:cNvSpPr/>
          <p:nvPr/>
        </p:nvSpPr>
        <p:spPr>
          <a:xfrm rot="5595802">
            <a:off x="4825663" y="3786902"/>
            <a:ext cx="1044472" cy="766250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 317"/>
          <p:cNvSpPr/>
          <p:nvPr/>
        </p:nvSpPr>
        <p:spPr>
          <a:xfrm rot="5595802">
            <a:off x="5758864" y="3648391"/>
            <a:ext cx="1222149" cy="791283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reeform 318"/>
          <p:cNvSpPr/>
          <p:nvPr/>
        </p:nvSpPr>
        <p:spPr>
          <a:xfrm rot="5595802">
            <a:off x="6747936" y="3196268"/>
            <a:ext cx="1294042" cy="829492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4968044" y="4008276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5976156" y="3860068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6984268" y="3428020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reeform 323"/>
          <p:cNvSpPr/>
          <p:nvPr/>
        </p:nvSpPr>
        <p:spPr>
          <a:xfrm>
            <a:off x="5018567" y="3160643"/>
            <a:ext cx="2764466" cy="969335"/>
          </a:xfrm>
          <a:custGeom>
            <a:avLst/>
            <a:gdLst>
              <a:gd name="connsiteX0" fmla="*/ 0 w 2764466"/>
              <a:gd name="connsiteY0" fmla="*/ 871870 h 969335"/>
              <a:gd name="connsiteX1" fmla="*/ 478466 w 2764466"/>
              <a:gd name="connsiteY1" fmla="*/ 914400 h 969335"/>
              <a:gd name="connsiteX2" fmla="*/ 1531089 w 2764466"/>
              <a:gd name="connsiteY2" fmla="*/ 542260 h 969335"/>
              <a:gd name="connsiteX3" fmla="*/ 2190307 w 2764466"/>
              <a:gd name="connsiteY3" fmla="*/ 212651 h 969335"/>
              <a:gd name="connsiteX4" fmla="*/ 2764466 w 2764466"/>
              <a:gd name="connsiteY4" fmla="*/ 0 h 9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466" h="969335">
                <a:moveTo>
                  <a:pt x="0" y="871870"/>
                </a:moveTo>
                <a:cubicBezTo>
                  <a:pt x="111642" y="920602"/>
                  <a:pt x="223285" y="969335"/>
                  <a:pt x="478466" y="914400"/>
                </a:cubicBezTo>
                <a:cubicBezTo>
                  <a:pt x="733647" y="859465"/>
                  <a:pt x="1245782" y="659218"/>
                  <a:pt x="1531089" y="542260"/>
                </a:cubicBezTo>
                <a:cubicBezTo>
                  <a:pt x="1816396" y="425302"/>
                  <a:pt x="1984744" y="303028"/>
                  <a:pt x="2190307" y="212651"/>
                </a:cubicBezTo>
                <a:cubicBezTo>
                  <a:pt x="2395870" y="122274"/>
                  <a:pt x="2580168" y="61137"/>
                  <a:pt x="2764466" y="0"/>
                </a:cubicBezTo>
              </a:path>
            </a:pathLst>
          </a:cu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reeform 324"/>
          <p:cNvSpPr/>
          <p:nvPr/>
        </p:nvSpPr>
        <p:spPr>
          <a:xfrm>
            <a:off x="5995698" y="3144179"/>
            <a:ext cx="1816662" cy="762085"/>
          </a:xfrm>
          <a:custGeom>
            <a:avLst/>
            <a:gdLst>
              <a:gd name="connsiteX0" fmla="*/ 0 w 2764466"/>
              <a:gd name="connsiteY0" fmla="*/ 871870 h 969335"/>
              <a:gd name="connsiteX1" fmla="*/ 478466 w 2764466"/>
              <a:gd name="connsiteY1" fmla="*/ 914400 h 969335"/>
              <a:gd name="connsiteX2" fmla="*/ 1531089 w 2764466"/>
              <a:gd name="connsiteY2" fmla="*/ 542260 h 969335"/>
              <a:gd name="connsiteX3" fmla="*/ 2190307 w 2764466"/>
              <a:gd name="connsiteY3" fmla="*/ 212651 h 969335"/>
              <a:gd name="connsiteX4" fmla="*/ 2764466 w 2764466"/>
              <a:gd name="connsiteY4" fmla="*/ 0 h 969335"/>
              <a:gd name="connsiteX0" fmla="*/ 0 w 2764466"/>
              <a:gd name="connsiteY0" fmla="*/ 871870 h 950037"/>
              <a:gd name="connsiteX1" fmla="*/ 1000270 w 2764466"/>
              <a:gd name="connsiteY1" fmla="*/ 756084 h 950037"/>
              <a:gd name="connsiteX2" fmla="*/ 478466 w 2764466"/>
              <a:gd name="connsiteY2" fmla="*/ 914400 h 950037"/>
              <a:gd name="connsiteX3" fmla="*/ 1531089 w 2764466"/>
              <a:gd name="connsiteY3" fmla="*/ 542260 h 950037"/>
              <a:gd name="connsiteX4" fmla="*/ 2190307 w 2764466"/>
              <a:gd name="connsiteY4" fmla="*/ 212651 h 950037"/>
              <a:gd name="connsiteX5" fmla="*/ 2764466 w 2764466"/>
              <a:gd name="connsiteY5" fmla="*/ 0 h 950037"/>
              <a:gd name="connsiteX0" fmla="*/ 646278 w 2374470"/>
              <a:gd name="connsiteY0" fmla="*/ 792088 h 950037"/>
              <a:gd name="connsiteX1" fmla="*/ 610274 w 2374470"/>
              <a:gd name="connsiteY1" fmla="*/ 756084 h 950037"/>
              <a:gd name="connsiteX2" fmla="*/ 88470 w 2374470"/>
              <a:gd name="connsiteY2" fmla="*/ 914400 h 950037"/>
              <a:gd name="connsiteX3" fmla="*/ 1141093 w 2374470"/>
              <a:gd name="connsiteY3" fmla="*/ 542260 h 950037"/>
              <a:gd name="connsiteX4" fmla="*/ 1800311 w 2374470"/>
              <a:gd name="connsiteY4" fmla="*/ 212651 h 950037"/>
              <a:gd name="connsiteX5" fmla="*/ 2374470 w 2374470"/>
              <a:gd name="connsiteY5" fmla="*/ 0 h 950037"/>
              <a:gd name="connsiteX0" fmla="*/ 88470 w 1816662"/>
              <a:gd name="connsiteY0" fmla="*/ 792088 h 793060"/>
              <a:gd name="connsiteX1" fmla="*/ 52466 w 1816662"/>
              <a:gd name="connsiteY1" fmla="*/ 756084 h 793060"/>
              <a:gd name="connsiteX2" fmla="*/ 88470 w 1816662"/>
              <a:gd name="connsiteY2" fmla="*/ 720080 h 793060"/>
              <a:gd name="connsiteX3" fmla="*/ 583285 w 1816662"/>
              <a:gd name="connsiteY3" fmla="*/ 542260 h 793060"/>
              <a:gd name="connsiteX4" fmla="*/ 1242503 w 1816662"/>
              <a:gd name="connsiteY4" fmla="*/ 212651 h 793060"/>
              <a:gd name="connsiteX5" fmla="*/ 1816662 w 1816662"/>
              <a:gd name="connsiteY5" fmla="*/ 0 h 793060"/>
              <a:gd name="connsiteX0" fmla="*/ 16462 w 1816662"/>
              <a:gd name="connsiteY0" fmla="*/ 756084 h 762085"/>
              <a:gd name="connsiteX1" fmla="*/ 52466 w 1816662"/>
              <a:gd name="connsiteY1" fmla="*/ 756084 h 762085"/>
              <a:gd name="connsiteX2" fmla="*/ 88470 w 1816662"/>
              <a:gd name="connsiteY2" fmla="*/ 720080 h 762085"/>
              <a:gd name="connsiteX3" fmla="*/ 583285 w 1816662"/>
              <a:gd name="connsiteY3" fmla="*/ 542260 h 762085"/>
              <a:gd name="connsiteX4" fmla="*/ 1242503 w 1816662"/>
              <a:gd name="connsiteY4" fmla="*/ 212651 h 762085"/>
              <a:gd name="connsiteX5" fmla="*/ 1816662 w 1816662"/>
              <a:gd name="connsiteY5" fmla="*/ 0 h 76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6662" h="762085">
                <a:moveTo>
                  <a:pt x="16462" y="756084"/>
                </a:moveTo>
                <a:cubicBezTo>
                  <a:pt x="18663" y="757056"/>
                  <a:pt x="40465" y="762085"/>
                  <a:pt x="52466" y="756084"/>
                </a:cubicBezTo>
                <a:cubicBezTo>
                  <a:pt x="64467" y="750083"/>
                  <a:pt x="0" y="755717"/>
                  <a:pt x="88470" y="720080"/>
                </a:cubicBezTo>
                <a:cubicBezTo>
                  <a:pt x="176940" y="684443"/>
                  <a:pt x="390946" y="626832"/>
                  <a:pt x="583285" y="542260"/>
                </a:cubicBezTo>
                <a:cubicBezTo>
                  <a:pt x="775624" y="457689"/>
                  <a:pt x="1036940" y="303028"/>
                  <a:pt x="1242503" y="212651"/>
                </a:cubicBezTo>
                <a:cubicBezTo>
                  <a:pt x="1448066" y="122274"/>
                  <a:pt x="1632364" y="61137"/>
                  <a:pt x="1816662" y="0"/>
                </a:cubicBezTo>
              </a:path>
            </a:pathLst>
          </a:cu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12256"/>
              </p:ext>
            </p:extLst>
          </p:nvPr>
        </p:nvGraphicFramePr>
        <p:xfrm>
          <a:off x="4265613" y="2924175"/>
          <a:ext cx="2254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4" name="Equation" r:id="rId16" imgW="164880" imgH="228600" progId="Equation.3">
                  <p:embed/>
                </p:oleObj>
              </mc:Choice>
              <mc:Fallback>
                <p:oleObj name="Equation" r:id="rId1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2924175"/>
                        <a:ext cx="2254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" name="Freeform 327"/>
          <p:cNvSpPr/>
          <p:nvPr/>
        </p:nvSpPr>
        <p:spPr>
          <a:xfrm>
            <a:off x="5013083" y="4050941"/>
            <a:ext cx="388326" cy="258762"/>
          </a:xfrm>
          <a:custGeom>
            <a:avLst/>
            <a:gdLst>
              <a:gd name="connsiteX0" fmla="*/ 8792 w 388326"/>
              <a:gd name="connsiteY0" fmla="*/ 492369 h 492369"/>
              <a:gd name="connsiteX1" fmla="*/ 386861 w 388326"/>
              <a:gd name="connsiteY1" fmla="*/ 158261 h 492369"/>
              <a:gd name="connsiteX2" fmla="*/ 0 w 388326"/>
              <a:gd name="connsiteY2" fmla="*/ 0 h 492369"/>
              <a:gd name="connsiteX3" fmla="*/ 0 w 388326"/>
              <a:gd name="connsiteY3" fmla="*/ 0 h 49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326" h="492369">
                <a:moveTo>
                  <a:pt x="8792" y="492369"/>
                </a:moveTo>
                <a:cubicBezTo>
                  <a:pt x="198559" y="366345"/>
                  <a:pt x="388326" y="240322"/>
                  <a:pt x="386861" y="158261"/>
                </a:cubicBezTo>
                <a:cubicBezTo>
                  <a:pt x="385396" y="762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reeform 328"/>
          <p:cNvSpPr/>
          <p:nvPr/>
        </p:nvSpPr>
        <p:spPr>
          <a:xfrm>
            <a:off x="5033599" y="4309703"/>
            <a:ext cx="436684" cy="274637"/>
          </a:xfrm>
          <a:custGeom>
            <a:avLst/>
            <a:gdLst>
              <a:gd name="connsiteX0" fmla="*/ 35169 w 436684"/>
              <a:gd name="connsiteY0" fmla="*/ 0 h 325315"/>
              <a:gd name="connsiteX1" fmla="*/ 430823 w 436684"/>
              <a:gd name="connsiteY1" fmla="*/ 131884 h 325315"/>
              <a:gd name="connsiteX2" fmla="*/ 0 w 436684"/>
              <a:gd name="connsiteY2" fmla="*/ 325315 h 325315"/>
              <a:gd name="connsiteX3" fmla="*/ 0 w 436684"/>
              <a:gd name="connsiteY3" fmla="*/ 325315 h 32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84" h="325315">
                <a:moveTo>
                  <a:pt x="35169" y="0"/>
                </a:moveTo>
                <a:cubicBezTo>
                  <a:pt x="235926" y="38832"/>
                  <a:pt x="436684" y="77665"/>
                  <a:pt x="430823" y="131884"/>
                </a:cubicBezTo>
                <a:cubicBezTo>
                  <a:pt x="424962" y="186103"/>
                  <a:pt x="0" y="325315"/>
                  <a:pt x="0" y="325315"/>
                </a:cubicBezTo>
                <a:lnTo>
                  <a:pt x="0" y="32531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reeform 329"/>
          <p:cNvSpPr/>
          <p:nvPr/>
        </p:nvSpPr>
        <p:spPr>
          <a:xfrm>
            <a:off x="5013083" y="3288196"/>
            <a:ext cx="388326" cy="1021507"/>
          </a:xfrm>
          <a:custGeom>
            <a:avLst/>
            <a:gdLst>
              <a:gd name="connsiteX0" fmla="*/ 8792 w 388326"/>
              <a:gd name="connsiteY0" fmla="*/ 492369 h 492369"/>
              <a:gd name="connsiteX1" fmla="*/ 386861 w 388326"/>
              <a:gd name="connsiteY1" fmla="*/ 158261 h 492369"/>
              <a:gd name="connsiteX2" fmla="*/ 0 w 388326"/>
              <a:gd name="connsiteY2" fmla="*/ 0 h 492369"/>
              <a:gd name="connsiteX3" fmla="*/ 0 w 388326"/>
              <a:gd name="connsiteY3" fmla="*/ 0 h 49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326" h="492369">
                <a:moveTo>
                  <a:pt x="8792" y="492369"/>
                </a:moveTo>
                <a:cubicBezTo>
                  <a:pt x="198559" y="366345"/>
                  <a:pt x="388326" y="240322"/>
                  <a:pt x="386861" y="158261"/>
                </a:cubicBezTo>
                <a:cubicBezTo>
                  <a:pt x="385396" y="762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reeform 330"/>
          <p:cNvSpPr/>
          <p:nvPr/>
        </p:nvSpPr>
        <p:spPr>
          <a:xfrm>
            <a:off x="5013083" y="4309702"/>
            <a:ext cx="436684" cy="166626"/>
          </a:xfrm>
          <a:custGeom>
            <a:avLst/>
            <a:gdLst>
              <a:gd name="connsiteX0" fmla="*/ 35169 w 436684"/>
              <a:gd name="connsiteY0" fmla="*/ 0 h 325315"/>
              <a:gd name="connsiteX1" fmla="*/ 430823 w 436684"/>
              <a:gd name="connsiteY1" fmla="*/ 131884 h 325315"/>
              <a:gd name="connsiteX2" fmla="*/ 0 w 436684"/>
              <a:gd name="connsiteY2" fmla="*/ 325315 h 325315"/>
              <a:gd name="connsiteX3" fmla="*/ 0 w 436684"/>
              <a:gd name="connsiteY3" fmla="*/ 325315 h 32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84" h="325315">
                <a:moveTo>
                  <a:pt x="35169" y="0"/>
                </a:moveTo>
                <a:cubicBezTo>
                  <a:pt x="235926" y="38832"/>
                  <a:pt x="436684" y="77665"/>
                  <a:pt x="430823" y="131884"/>
                </a:cubicBezTo>
                <a:cubicBezTo>
                  <a:pt x="424962" y="186103"/>
                  <a:pt x="0" y="325315"/>
                  <a:pt x="0" y="325315"/>
                </a:cubicBezTo>
                <a:lnTo>
                  <a:pt x="0" y="32531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643302"/>
              </p:ext>
            </p:extLst>
          </p:nvPr>
        </p:nvGraphicFramePr>
        <p:xfrm>
          <a:off x="4040188" y="2914650"/>
          <a:ext cx="22383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5" name="Equation" r:id="rId18" imgW="164880" imgH="241200" progId="Equation.3">
                  <p:embed/>
                </p:oleObj>
              </mc:Choice>
              <mc:Fallback>
                <p:oleObj name="Equation" r:id="rId18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2914650"/>
                        <a:ext cx="223837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522267"/>
              </p:ext>
            </p:extLst>
          </p:nvPr>
        </p:nvGraphicFramePr>
        <p:xfrm>
          <a:off x="4494213" y="2924175"/>
          <a:ext cx="2238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6" name="Equation" r:id="rId20" imgW="164880" imgH="228600" progId="Equation.3">
                  <p:embed/>
                </p:oleObj>
              </mc:Choice>
              <mc:Fallback>
                <p:oleObj name="Equation" r:id="rId20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2924175"/>
                        <a:ext cx="2238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099202"/>
              </p:ext>
            </p:extLst>
          </p:nvPr>
        </p:nvGraphicFramePr>
        <p:xfrm>
          <a:off x="4818063" y="2916238"/>
          <a:ext cx="3794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7" name="Equation" r:id="rId22" imgW="279360" imgH="241200" progId="Equation.3">
                  <p:embed/>
                </p:oleObj>
              </mc:Choice>
              <mc:Fallback>
                <p:oleObj name="Equation" r:id="rId22" imgW="27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2916238"/>
                        <a:ext cx="3794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" name="Freeform 334"/>
          <p:cNvSpPr/>
          <p:nvPr/>
        </p:nvSpPr>
        <p:spPr>
          <a:xfrm>
            <a:off x="4698758" y="2460104"/>
            <a:ext cx="1295400" cy="520081"/>
          </a:xfrm>
          <a:custGeom>
            <a:avLst/>
            <a:gdLst>
              <a:gd name="connsiteX0" fmla="*/ 0 w 659423"/>
              <a:gd name="connsiteY0" fmla="*/ 335573 h 335573"/>
              <a:gd name="connsiteX1" fmla="*/ 246185 w 659423"/>
              <a:gd name="connsiteY1" fmla="*/ 36635 h 335573"/>
              <a:gd name="connsiteX2" fmla="*/ 659423 w 659423"/>
              <a:gd name="connsiteY2" fmla="*/ 115766 h 3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423" h="335573">
                <a:moveTo>
                  <a:pt x="0" y="335573"/>
                </a:moveTo>
                <a:cubicBezTo>
                  <a:pt x="68140" y="204421"/>
                  <a:pt x="136281" y="73270"/>
                  <a:pt x="246185" y="36635"/>
                </a:cubicBezTo>
                <a:cubicBezTo>
                  <a:pt x="356089" y="0"/>
                  <a:pt x="507756" y="57883"/>
                  <a:pt x="659423" y="115766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Freeform 335"/>
          <p:cNvSpPr/>
          <p:nvPr/>
        </p:nvSpPr>
        <p:spPr>
          <a:xfrm>
            <a:off x="4698758" y="2352092"/>
            <a:ext cx="2219960" cy="628093"/>
          </a:xfrm>
          <a:custGeom>
            <a:avLst/>
            <a:gdLst>
              <a:gd name="connsiteX0" fmla="*/ 0 w 659423"/>
              <a:gd name="connsiteY0" fmla="*/ 335573 h 335573"/>
              <a:gd name="connsiteX1" fmla="*/ 246185 w 659423"/>
              <a:gd name="connsiteY1" fmla="*/ 36635 h 335573"/>
              <a:gd name="connsiteX2" fmla="*/ 659423 w 659423"/>
              <a:gd name="connsiteY2" fmla="*/ 115766 h 3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423" h="335573">
                <a:moveTo>
                  <a:pt x="0" y="335573"/>
                </a:moveTo>
                <a:cubicBezTo>
                  <a:pt x="68140" y="204421"/>
                  <a:pt x="136281" y="73270"/>
                  <a:pt x="246185" y="36635"/>
                </a:cubicBezTo>
                <a:cubicBezTo>
                  <a:pt x="356089" y="0"/>
                  <a:pt x="507756" y="57883"/>
                  <a:pt x="659423" y="115766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extBox 336"/>
          <p:cNvSpPr txBox="1"/>
          <p:nvPr/>
        </p:nvSpPr>
        <p:spPr>
          <a:xfrm>
            <a:off x="4644008" y="2933110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…</a:t>
            </a:r>
          </a:p>
        </p:txBody>
      </p:sp>
      <p:sp>
        <p:nvSpPr>
          <p:cNvPr id="341" name="Freeform 340"/>
          <p:cNvSpPr/>
          <p:nvPr/>
        </p:nvSpPr>
        <p:spPr>
          <a:xfrm rot="5595802">
            <a:off x="5977276" y="3846872"/>
            <a:ext cx="758958" cy="791283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reeform 341"/>
          <p:cNvSpPr/>
          <p:nvPr/>
        </p:nvSpPr>
        <p:spPr>
          <a:xfrm rot="5595802">
            <a:off x="6954579" y="3483446"/>
            <a:ext cx="864744" cy="829492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5978229" y="4163813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6986341" y="3731765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Freeform 344"/>
          <p:cNvSpPr/>
          <p:nvPr/>
        </p:nvSpPr>
        <p:spPr>
          <a:xfrm>
            <a:off x="6025081" y="3263389"/>
            <a:ext cx="1760899" cy="955141"/>
          </a:xfrm>
          <a:custGeom>
            <a:avLst/>
            <a:gdLst>
              <a:gd name="connsiteX0" fmla="*/ 0 w 1760899"/>
              <a:gd name="connsiteY0" fmla="*/ 955141 h 955141"/>
              <a:gd name="connsiteX1" fmla="*/ 493414 w 1760899"/>
              <a:gd name="connsiteY1" fmla="*/ 823866 h 955141"/>
              <a:gd name="connsiteX2" fmla="*/ 1000408 w 1760899"/>
              <a:gd name="connsiteY2" fmla="*/ 529628 h 955141"/>
              <a:gd name="connsiteX3" fmla="*/ 1760899 w 1760899"/>
              <a:gd name="connsiteY3" fmla="*/ 0 h 95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899" h="955141">
                <a:moveTo>
                  <a:pt x="0" y="955141"/>
                </a:moveTo>
                <a:cubicBezTo>
                  <a:pt x="163339" y="924963"/>
                  <a:pt x="326679" y="894785"/>
                  <a:pt x="493414" y="823866"/>
                </a:cubicBezTo>
                <a:cubicBezTo>
                  <a:pt x="660149" y="752947"/>
                  <a:pt x="789161" y="666939"/>
                  <a:pt x="1000408" y="529628"/>
                </a:cubicBezTo>
                <a:cubicBezTo>
                  <a:pt x="1211656" y="392317"/>
                  <a:pt x="1486277" y="196158"/>
                  <a:pt x="1760899" y="0"/>
                </a:cubicBezTo>
              </a:path>
            </a:pathLst>
          </a:cu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 345"/>
          <p:cNvSpPr/>
          <p:nvPr/>
        </p:nvSpPr>
        <p:spPr>
          <a:xfrm>
            <a:off x="6924261" y="3252192"/>
            <a:ext cx="888100" cy="588065"/>
          </a:xfrm>
          <a:custGeom>
            <a:avLst/>
            <a:gdLst>
              <a:gd name="connsiteX0" fmla="*/ 0 w 1760899"/>
              <a:gd name="connsiteY0" fmla="*/ 955141 h 955141"/>
              <a:gd name="connsiteX1" fmla="*/ 493414 w 1760899"/>
              <a:gd name="connsiteY1" fmla="*/ 823866 h 955141"/>
              <a:gd name="connsiteX2" fmla="*/ 1000408 w 1760899"/>
              <a:gd name="connsiteY2" fmla="*/ 529628 h 955141"/>
              <a:gd name="connsiteX3" fmla="*/ 1760899 w 1760899"/>
              <a:gd name="connsiteY3" fmla="*/ 0 h 955141"/>
              <a:gd name="connsiteX0" fmla="*/ 512135 w 1268219"/>
              <a:gd name="connsiteY0" fmla="*/ 540060 h 825605"/>
              <a:gd name="connsiteX1" fmla="*/ 734 w 1268219"/>
              <a:gd name="connsiteY1" fmla="*/ 823866 h 825605"/>
              <a:gd name="connsiteX2" fmla="*/ 507728 w 1268219"/>
              <a:gd name="connsiteY2" fmla="*/ 529628 h 825605"/>
              <a:gd name="connsiteX3" fmla="*/ 1268219 w 1268219"/>
              <a:gd name="connsiteY3" fmla="*/ 0 h 825605"/>
              <a:gd name="connsiteX0" fmla="*/ 136422 w 892506"/>
              <a:gd name="connsiteY0" fmla="*/ 540060 h 613637"/>
              <a:gd name="connsiteX1" fmla="*/ 100418 w 892506"/>
              <a:gd name="connsiteY1" fmla="*/ 504056 h 613637"/>
              <a:gd name="connsiteX2" fmla="*/ 132015 w 892506"/>
              <a:gd name="connsiteY2" fmla="*/ 529628 h 613637"/>
              <a:gd name="connsiteX3" fmla="*/ 892506 w 892506"/>
              <a:gd name="connsiteY3" fmla="*/ 0 h 613637"/>
              <a:gd name="connsiteX0" fmla="*/ 96012 w 852096"/>
              <a:gd name="connsiteY0" fmla="*/ 540060 h 588065"/>
              <a:gd name="connsiteX1" fmla="*/ 60008 w 852096"/>
              <a:gd name="connsiteY1" fmla="*/ 504056 h 588065"/>
              <a:gd name="connsiteX2" fmla="*/ 132015 w 852096"/>
              <a:gd name="connsiteY2" fmla="*/ 504056 h 588065"/>
              <a:gd name="connsiteX3" fmla="*/ 852096 w 852096"/>
              <a:gd name="connsiteY3" fmla="*/ 0 h 588065"/>
              <a:gd name="connsiteX0" fmla="*/ 132016 w 888100"/>
              <a:gd name="connsiteY0" fmla="*/ 540060 h 588065"/>
              <a:gd name="connsiteX1" fmla="*/ 96012 w 888100"/>
              <a:gd name="connsiteY1" fmla="*/ 504056 h 588065"/>
              <a:gd name="connsiteX2" fmla="*/ 132015 w 888100"/>
              <a:gd name="connsiteY2" fmla="*/ 504056 h 588065"/>
              <a:gd name="connsiteX3" fmla="*/ 888100 w 888100"/>
              <a:gd name="connsiteY3" fmla="*/ 0 h 588065"/>
              <a:gd name="connsiteX0" fmla="*/ 132016 w 888100"/>
              <a:gd name="connsiteY0" fmla="*/ 540060 h 588065"/>
              <a:gd name="connsiteX1" fmla="*/ 132015 w 888100"/>
              <a:gd name="connsiteY1" fmla="*/ 540060 h 588065"/>
              <a:gd name="connsiteX2" fmla="*/ 96012 w 888100"/>
              <a:gd name="connsiteY2" fmla="*/ 504056 h 588065"/>
              <a:gd name="connsiteX3" fmla="*/ 132015 w 888100"/>
              <a:gd name="connsiteY3" fmla="*/ 504056 h 588065"/>
              <a:gd name="connsiteX4" fmla="*/ 888100 w 888100"/>
              <a:gd name="connsiteY4" fmla="*/ 0 h 58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100" h="588065">
                <a:moveTo>
                  <a:pt x="132016" y="540060"/>
                </a:moveTo>
                <a:cubicBezTo>
                  <a:pt x="134429" y="540187"/>
                  <a:pt x="138016" y="546061"/>
                  <a:pt x="132015" y="540060"/>
                </a:cubicBezTo>
                <a:cubicBezTo>
                  <a:pt x="126014" y="534059"/>
                  <a:pt x="96012" y="510057"/>
                  <a:pt x="96012" y="504056"/>
                </a:cubicBezTo>
                <a:cubicBezTo>
                  <a:pt x="96012" y="498055"/>
                  <a:pt x="0" y="588065"/>
                  <a:pt x="132015" y="504056"/>
                </a:cubicBezTo>
                <a:cubicBezTo>
                  <a:pt x="264030" y="420047"/>
                  <a:pt x="613478" y="196158"/>
                  <a:pt x="888100" y="0"/>
                </a:cubicBezTo>
              </a:path>
            </a:pathLst>
          </a:cu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reeform 347"/>
          <p:cNvSpPr/>
          <p:nvPr/>
        </p:nvSpPr>
        <p:spPr>
          <a:xfrm>
            <a:off x="6045714" y="4044280"/>
            <a:ext cx="436684" cy="504056"/>
          </a:xfrm>
          <a:custGeom>
            <a:avLst/>
            <a:gdLst>
              <a:gd name="connsiteX0" fmla="*/ 35169 w 436684"/>
              <a:gd name="connsiteY0" fmla="*/ 0 h 325315"/>
              <a:gd name="connsiteX1" fmla="*/ 430823 w 436684"/>
              <a:gd name="connsiteY1" fmla="*/ 131884 h 325315"/>
              <a:gd name="connsiteX2" fmla="*/ 0 w 436684"/>
              <a:gd name="connsiteY2" fmla="*/ 325315 h 325315"/>
              <a:gd name="connsiteX3" fmla="*/ 0 w 436684"/>
              <a:gd name="connsiteY3" fmla="*/ 325315 h 32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84" h="325315">
                <a:moveTo>
                  <a:pt x="35169" y="0"/>
                </a:moveTo>
                <a:cubicBezTo>
                  <a:pt x="235926" y="38832"/>
                  <a:pt x="436684" y="77665"/>
                  <a:pt x="430823" y="131884"/>
                </a:cubicBezTo>
                <a:cubicBezTo>
                  <a:pt x="424962" y="186103"/>
                  <a:pt x="0" y="325315"/>
                  <a:pt x="0" y="325315"/>
                </a:cubicBezTo>
                <a:lnTo>
                  <a:pt x="0" y="32531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 348"/>
          <p:cNvSpPr/>
          <p:nvPr/>
        </p:nvSpPr>
        <p:spPr>
          <a:xfrm>
            <a:off x="6051388" y="3000165"/>
            <a:ext cx="388326" cy="1044116"/>
          </a:xfrm>
          <a:custGeom>
            <a:avLst/>
            <a:gdLst>
              <a:gd name="connsiteX0" fmla="*/ 8792 w 388326"/>
              <a:gd name="connsiteY0" fmla="*/ 492369 h 492369"/>
              <a:gd name="connsiteX1" fmla="*/ 386861 w 388326"/>
              <a:gd name="connsiteY1" fmla="*/ 158261 h 492369"/>
              <a:gd name="connsiteX2" fmla="*/ 0 w 388326"/>
              <a:gd name="connsiteY2" fmla="*/ 0 h 492369"/>
              <a:gd name="connsiteX3" fmla="*/ 0 w 388326"/>
              <a:gd name="connsiteY3" fmla="*/ 0 h 49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326" h="492369">
                <a:moveTo>
                  <a:pt x="8792" y="492369"/>
                </a:moveTo>
                <a:cubicBezTo>
                  <a:pt x="198559" y="366345"/>
                  <a:pt x="388326" y="240322"/>
                  <a:pt x="386861" y="158261"/>
                </a:cubicBezTo>
                <a:cubicBezTo>
                  <a:pt x="385396" y="762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reeform 349"/>
          <p:cNvSpPr/>
          <p:nvPr/>
        </p:nvSpPr>
        <p:spPr>
          <a:xfrm flipV="1">
            <a:off x="6051388" y="3936268"/>
            <a:ext cx="436684" cy="108012"/>
          </a:xfrm>
          <a:custGeom>
            <a:avLst/>
            <a:gdLst>
              <a:gd name="connsiteX0" fmla="*/ 35169 w 436684"/>
              <a:gd name="connsiteY0" fmla="*/ 0 h 325315"/>
              <a:gd name="connsiteX1" fmla="*/ 430823 w 436684"/>
              <a:gd name="connsiteY1" fmla="*/ 131884 h 325315"/>
              <a:gd name="connsiteX2" fmla="*/ 0 w 436684"/>
              <a:gd name="connsiteY2" fmla="*/ 325315 h 325315"/>
              <a:gd name="connsiteX3" fmla="*/ 0 w 436684"/>
              <a:gd name="connsiteY3" fmla="*/ 325315 h 32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84" h="325315">
                <a:moveTo>
                  <a:pt x="35169" y="0"/>
                </a:moveTo>
                <a:cubicBezTo>
                  <a:pt x="235926" y="38832"/>
                  <a:pt x="436684" y="77665"/>
                  <a:pt x="430823" y="131884"/>
                </a:cubicBezTo>
                <a:cubicBezTo>
                  <a:pt x="424962" y="186103"/>
                  <a:pt x="0" y="325315"/>
                  <a:pt x="0" y="325315"/>
                </a:cubicBezTo>
                <a:lnTo>
                  <a:pt x="0" y="325315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113551"/>
              </p:ext>
            </p:extLst>
          </p:nvPr>
        </p:nvGraphicFramePr>
        <p:xfrm>
          <a:off x="5129213" y="2466975"/>
          <a:ext cx="22383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8" name="Equation" r:id="rId24" imgW="164880" imgH="228600" progId="Equation.3">
                  <p:embed/>
                </p:oleObj>
              </mc:Choice>
              <mc:Fallback>
                <p:oleObj name="Equation" r:id="rId24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2466975"/>
                        <a:ext cx="223837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34795"/>
              </p:ext>
            </p:extLst>
          </p:nvPr>
        </p:nvGraphicFramePr>
        <p:xfrm>
          <a:off x="4903788" y="2457450"/>
          <a:ext cx="2238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9" name="Equation" r:id="rId26" imgW="164880" imgH="241200" progId="Equation.3">
                  <p:embed/>
                </p:oleObj>
              </mc:Choice>
              <mc:Fallback>
                <p:oleObj name="Equation" r:id="rId26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2457450"/>
                        <a:ext cx="2238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553691"/>
              </p:ext>
            </p:extLst>
          </p:nvPr>
        </p:nvGraphicFramePr>
        <p:xfrm>
          <a:off x="5357813" y="2466975"/>
          <a:ext cx="22383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0" name="Equation" r:id="rId28" imgW="164880" imgH="228600" progId="Equation.3">
                  <p:embed/>
                </p:oleObj>
              </mc:Choice>
              <mc:Fallback>
                <p:oleObj name="Equation" r:id="rId2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466975"/>
                        <a:ext cx="223837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594403"/>
              </p:ext>
            </p:extLst>
          </p:nvPr>
        </p:nvGraphicFramePr>
        <p:xfrm>
          <a:off x="5715000" y="2443163"/>
          <a:ext cx="381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1" name="Equation" r:id="rId30" imgW="279360" imgH="241200" progId="Equation.3">
                  <p:embed/>
                </p:oleObj>
              </mc:Choice>
              <mc:Fallback>
                <p:oleObj name="Equation" r:id="rId30" imgW="27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43163"/>
                        <a:ext cx="3810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" name="Freeform 354"/>
          <p:cNvSpPr/>
          <p:nvPr/>
        </p:nvSpPr>
        <p:spPr>
          <a:xfrm>
            <a:off x="6110737" y="3968080"/>
            <a:ext cx="388326" cy="76200"/>
          </a:xfrm>
          <a:custGeom>
            <a:avLst/>
            <a:gdLst>
              <a:gd name="connsiteX0" fmla="*/ 8792 w 388326"/>
              <a:gd name="connsiteY0" fmla="*/ 492369 h 492369"/>
              <a:gd name="connsiteX1" fmla="*/ 386861 w 388326"/>
              <a:gd name="connsiteY1" fmla="*/ 158261 h 492369"/>
              <a:gd name="connsiteX2" fmla="*/ 0 w 388326"/>
              <a:gd name="connsiteY2" fmla="*/ 0 h 492369"/>
              <a:gd name="connsiteX3" fmla="*/ 0 w 388326"/>
              <a:gd name="connsiteY3" fmla="*/ 0 h 49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326" h="492369">
                <a:moveTo>
                  <a:pt x="8792" y="492369"/>
                </a:moveTo>
                <a:cubicBezTo>
                  <a:pt x="198559" y="366345"/>
                  <a:pt x="388326" y="240322"/>
                  <a:pt x="386861" y="158261"/>
                </a:cubicBezTo>
                <a:cubicBezTo>
                  <a:pt x="385396" y="762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43825"/>
              </p:ext>
            </p:extLst>
          </p:nvPr>
        </p:nvGraphicFramePr>
        <p:xfrm>
          <a:off x="6053138" y="2443163"/>
          <a:ext cx="2587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2" name="Equation" r:id="rId32" imgW="190440" imgH="241200" progId="Equation.3">
                  <p:embed/>
                </p:oleObj>
              </mc:Choice>
              <mc:Fallback>
                <p:oleObj name="Equation" r:id="rId32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2443163"/>
                        <a:ext cx="25876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" name="TextBox 357"/>
          <p:cNvSpPr txBox="1"/>
          <p:nvPr/>
        </p:nvSpPr>
        <p:spPr>
          <a:xfrm>
            <a:off x="5531780" y="2462576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…</a:t>
            </a:r>
          </a:p>
        </p:txBody>
      </p:sp>
      <p:sp>
        <p:nvSpPr>
          <p:cNvPr id="359" name="Freeform 358"/>
          <p:cNvSpPr/>
          <p:nvPr/>
        </p:nvSpPr>
        <p:spPr>
          <a:xfrm>
            <a:off x="5607968" y="1884040"/>
            <a:ext cx="1331958" cy="502393"/>
          </a:xfrm>
          <a:custGeom>
            <a:avLst/>
            <a:gdLst>
              <a:gd name="connsiteX0" fmla="*/ 0 w 1331958"/>
              <a:gd name="connsiteY0" fmla="*/ 312729 h 312729"/>
              <a:gd name="connsiteX1" fmla="*/ 687121 w 1331958"/>
              <a:gd name="connsiteY1" fmla="*/ 37880 h 312729"/>
              <a:gd name="connsiteX2" fmla="*/ 1331958 w 1331958"/>
              <a:gd name="connsiteY2" fmla="*/ 85450 h 31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1958" h="312729">
                <a:moveTo>
                  <a:pt x="0" y="312729"/>
                </a:moveTo>
                <a:cubicBezTo>
                  <a:pt x="232564" y="194244"/>
                  <a:pt x="465128" y="75760"/>
                  <a:pt x="687121" y="37880"/>
                </a:cubicBezTo>
                <a:cubicBezTo>
                  <a:pt x="909114" y="0"/>
                  <a:pt x="1120536" y="42725"/>
                  <a:pt x="1331958" y="8545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Multiply 325"/>
          <p:cNvSpPr/>
          <p:nvPr/>
        </p:nvSpPr>
        <p:spPr>
          <a:xfrm>
            <a:off x="4923656" y="4251920"/>
            <a:ext cx="152400" cy="152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Multiply 346"/>
          <p:cNvSpPr/>
          <p:nvPr/>
        </p:nvSpPr>
        <p:spPr>
          <a:xfrm>
            <a:off x="5940152" y="3972272"/>
            <a:ext cx="152400" cy="152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Multiply 303"/>
          <p:cNvSpPr/>
          <p:nvPr/>
        </p:nvSpPr>
        <p:spPr>
          <a:xfrm>
            <a:off x="3959933" y="4418384"/>
            <a:ext cx="152400" cy="152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Multiply 277"/>
          <p:cNvSpPr/>
          <p:nvPr/>
        </p:nvSpPr>
        <p:spPr>
          <a:xfrm>
            <a:off x="2979912" y="4457092"/>
            <a:ext cx="152400" cy="152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reeform 359"/>
          <p:cNvSpPr/>
          <p:nvPr/>
        </p:nvSpPr>
        <p:spPr>
          <a:xfrm rot="5595802">
            <a:off x="7088245" y="3270439"/>
            <a:ext cx="581278" cy="829492"/>
          </a:xfrm>
          <a:custGeom>
            <a:avLst/>
            <a:gdLst>
              <a:gd name="connsiteX0" fmla="*/ 0 w 851389"/>
              <a:gd name="connsiteY0" fmla="*/ 221274 h 221274"/>
              <a:gd name="connsiteX1" fmla="*/ 290146 w 851389"/>
              <a:gd name="connsiteY1" fmla="*/ 10258 h 221274"/>
              <a:gd name="connsiteX2" fmla="*/ 501161 w 851389"/>
              <a:gd name="connsiteY2" fmla="*/ 159728 h 221274"/>
              <a:gd name="connsiteX3" fmla="*/ 633046 w 851389"/>
              <a:gd name="connsiteY3" fmla="*/ 106974 h 221274"/>
              <a:gd name="connsiteX4" fmla="*/ 817685 w 851389"/>
              <a:gd name="connsiteY4" fmla="*/ 194897 h 221274"/>
              <a:gd name="connsiteX5" fmla="*/ 835269 w 851389"/>
              <a:gd name="connsiteY5" fmla="*/ 194897 h 22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1389" h="221274">
                <a:moveTo>
                  <a:pt x="0" y="221274"/>
                </a:moveTo>
                <a:cubicBezTo>
                  <a:pt x="103309" y="120895"/>
                  <a:pt x="206619" y="20516"/>
                  <a:pt x="290146" y="10258"/>
                </a:cubicBezTo>
                <a:cubicBezTo>
                  <a:pt x="373673" y="0"/>
                  <a:pt x="444011" y="143609"/>
                  <a:pt x="501161" y="159728"/>
                </a:cubicBezTo>
                <a:cubicBezTo>
                  <a:pt x="558311" y="175847"/>
                  <a:pt x="580292" y="101112"/>
                  <a:pt x="633046" y="106974"/>
                </a:cubicBezTo>
                <a:cubicBezTo>
                  <a:pt x="685800" y="112836"/>
                  <a:pt x="783981" y="180243"/>
                  <a:pt x="817685" y="194897"/>
                </a:cubicBezTo>
                <a:cubicBezTo>
                  <a:pt x="851389" y="209551"/>
                  <a:pt x="843329" y="202224"/>
                  <a:pt x="835269" y="194897"/>
                </a:cubicBezTo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6974340" y="3587749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reeform 361"/>
          <p:cNvSpPr/>
          <p:nvPr/>
        </p:nvSpPr>
        <p:spPr>
          <a:xfrm>
            <a:off x="6912260" y="3108176"/>
            <a:ext cx="888100" cy="588065"/>
          </a:xfrm>
          <a:custGeom>
            <a:avLst/>
            <a:gdLst>
              <a:gd name="connsiteX0" fmla="*/ 0 w 1760899"/>
              <a:gd name="connsiteY0" fmla="*/ 955141 h 955141"/>
              <a:gd name="connsiteX1" fmla="*/ 493414 w 1760899"/>
              <a:gd name="connsiteY1" fmla="*/ 823866 h 955141"/>
              <a:gd name="connsiteX2" fmla="*/ 1000408 w 1760899"/>
              <a:gd name="connsiteY2" fmla="*/ 529628 h 955141"/>
              <a:gd name="connsiteX3" fmla="*/ 1760899 w 1760899"/>
              <a:gd name="connsiteY3" fmla="*/ 0 h 955141"/>
              <a:gd name="connsiteX0" fmla="*/ 512135 w 1268219"/>
              <a:gd name="connsiteY0" fmla="*/ 540060 h 825605"/>
              <a:gd name="connsiteX1" fmla="*/ 734 w 1268219"/>
              <a:gd name="connsiteY1" fmla="*/ 823866 h 825605"/>
              <a:gd name="connsiteX2" fmla="*/ 507728 w 1268219"/>
              <a:gd name="connsiteY2" fmla="*/ 529628 h 825605"/>
              <a:gd name="connsiteX3" fmla="*/ 1268219 w 1268219"/>
              <a:gd name="connsiteY3" fmla="*/ 0 h 825605"/>
              <a:gd name="connsiteX0" fmla="*/ 136422 w 892506"/>
              <a:gd name="connsiteY0" fmla="*/ 540060 h 613637"/>
              <a:gd name="connsiteX1" fmla="*/ 100418 w 892506"/>
              <a:gd name="connsiteY1" fmla="*/ 504056 h 613637"/>
              <a:gd name="connsiteX2" fmla="*/ 132015 w 892506"/>
              <a:gd name="connsiteY2" fmla="*/ 529628 h 613637"/>
              <a:gd name="connsiteX3" fmla="*/ 892506 w 892506"/>
              <a:gd name="connsiteY3" fmla="*/ 0 h 613637"/>
              <a:gd name="connsiteX0" fmla="*/ 96012 w 852096"/>
              <a:gd name="connsiteY0" fmla="*/ 540060 h 588065"/>
              <a:gd name="connsiteX1" fmla="*/ 60008 w 852096"/>
              <a:gd name="connsiteY1" fmla="*/ 504056 h 588065"/>
              <a:gd name="connsiteX2" fmla="*/ 132015 w 852096"/>
              <a:gd name="connsiteY2" fmla="*/ 504056 h 588065"/>
              <a:gd name="connsiteX3" fmla="*/ 852096 w 852096"/>
              <a:gd name="connsiteY3" fmla="*/ 0 h 588065"/>
              <a:gd name="connsiteX0" fmla="*/ 132016 w 888100"/>
              <a:gd name="connsiteY0" fmla="*/ 540060 h 588065"/>
              <a:gd name="connsiteX1" fmla="*/ 96012 w 888100"/>
              <a:gd name="connsiteY1" fmla="*/ 504056 h 588065"/>
              <a:gd name="connsiteX2" fmla="*/ 132015 w 888100"/>
              <a:gd name="connsiteY2" fmla="*/ 504056 h 588065"/>
              <a:gd name="connsiteX3" fmla="*/ 888100 w 888100"/>
              <a:gd name="connsiteY3" fmla="*/ 0 h 588065"/>
              <a:gd name="connsiteX0" fmla="*/ 132016 w 888100"/>
              <a:gd name="connsiteY0" fmla="*/ 540060 h 588065"/>
              <a:gd name="connsiteX1" fmla="*/ 132015 w 888100"/>
              <a:gd name="connsiteY1" fmla="*/ 540060 h 588065"/>
              <a:gd name="connsiteX2" fmla="*/ 96012 w 888100"/>
              <a:gd name="connsiteY2" fmla="*/ 504056 h 588065"/>
              <a:gd name="connsiteX3" fmla="*/ 132015 w 888100"/>
              <a:gd name="connsiteY3" fmla="*/ 504056 h 588065"/>
              <a:gd name="connsiteX4" fmla="*/ 888100 w 888100"/>
              <a:gd name="connsiteY4" fmla="*/ 0 h 58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100" h="588065">
                <a:moveTo>
                  <a:pt x="132016" y="540060"/>
                </a:moveTo>
                <a:cubicBezTo>
                  <a:pt x="134429" y="540187"/>
                  <a:pt x="138016" y="546061"/>
                  <a:pt x="132015" y="540060"/>
                </a:cubicBezTo>
                <a:cubicBezTo>
                  <a:pt x="126014" y="534059"/>
                  <a:pt x="96012" y="510057"/>
                  <a:pt x="96012" y="504056"/>
                </a:cubicBezTo>
                <a:cubicBezTo>
                  <a:pt x="96012" y="498055"/>
                  <a:pt x="0" y="588065"/>
                  <a:pt x="132015" y="504056"/>
                </a:cubicBezTo>
                <a:cubicBezTo>
                  <a:pt x="264030" y="420047"/>
                  <a:pt x="613478" y="196158"/>
                  <a:pt x="888100" y="0"/>
                </a:cubicBezTo>
              </a:path>
            </a:pathLst>
          </a:cu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1412" y="6027003"/>
            <a:ext cx="7683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/>
              <a:t>Bleakie</a:t>
            </a:r>
            <a:r>
              <a:rPr lang="en-US" sz="1600" b="1" dirty="0"/>
              <a:t>, A., </a:t>
            </a:r>
            <a:r>
              <a:rPr lang="en-US" sz="1600" b="1" dirty="0" err="1"/>
              <a:t>Djurdjanovic</a:t>
            </a:r>
            <a:r>
              <a:rPr lang="en-US" sz="1600" b="1" dirty="0"/>
              <a:t>, D.</a:t>
            </a:r>
            <a:r>
              <a:rPr lang="en-US" sz="1600" dirty="0"/>
              <a:t>, 2013, “Analytical Approach to Similarity Based Prediction of Manufacturing System Performance," accepted to </a:t>
            </a:r>
            <a:r>
              <a:rPr lang="en-US" sz="1600" i="1" dirty="0"/>
              <a:t>Computers in Industry, </a:t>
            </a:r>
            <a:r>
              <a:rPr lang="en-US" sz="1600" dirty="0"/>
              <a:t>Paper No. COMIND-S-12-00170.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4800" y="125343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Pdf</a:t>
            </a:r>
            <a:r>
              <a:rPr lang="en-US" sz="1000" dirty="0"/>
              <a:t>- probability </a:t>
            </a:r>
          </a:p>
          <a:p>
            <a:r>
              <a:rPr lang="en-US" sz="1000" dirty="0"/>
              <a:t>density function</a:t>
            </a:r>
          </a:p>
        </p:txBody>
      </p:sp>
    </p:spTree>
    <p:extLst>
      <p:ext uri="{BB962C8B-B14F-4D97-AF65-F5344CB8AC3E}">
        <p14:creationId xmlns:p14="http://schemas.microsoft.com/office/powerpoint/2010/main" val="127536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3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3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2" grpId="0" animBg="1"/>
      <p:bldP spid="242" grpId="1" animBg="1"/>
      <p:bldP spid="243" grpId="0" animBg="1"/>
      <p:bldP spid="24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3" grpId="0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3" grpId="0" animBg="1"/>
      <p:bldP spid="273" grpId="1" animBg="1"/>
      <p:bldP spid="274" grpId="0" animBg="1"/>
      <p:bldP spid="274" grpId="1" animBg="1"/>
      <p:bldP spid="276" grpId="0" animBg="1"/>
      <p:bldP spid="276" grpId="1" animBg="1"/>
      <p:bldP spid="277" grpId="0" animBg="1"/>
      <p:bldP spid="277" grpId="1" animBg="1"/>
      <p:bldP spid="280" grpId="0" animBg="1"/>
      <p:bldP spid="280" grpId="1" animBg="1"/>
      <p:bldP spid="281" grpId="0" animBg="1"/>
      <p:bldP spid="281" grpId="1" animBg="1"/>
      <p:bldP spid="282" grpId="0" animBg="1"/>
      <p:bldP spid="282" grpId="1" animBg="1"/>
      <p:bldP spid="283" grpId="0" animBg="1"/>
      <p:bldP spid="283" grpId="1" animBg="1"/>
      <p:bldP spid="284" grpId="0" animBg="1"/>
      <p:bldP spid="284" grpId="1" animBg="1"/>
      <p:bldP spid="285" grpId="0" animBg="1"/>
      <p:bldP spid="285" grpId="1" animBg="1"/>
      <p:bldP spid="286" grpId="0" animBg="1"/>
      <p:bldP spid="286" grpId="1" animBg="1"/>
      <p:bldP spid="287" grpId="0" animBg="1"/>
      <p:bldP spid="287" grpId="1" animBg="1"/>
      <p:bldP spid="293" grpId="0" animBg="1"/>
      <p:bldP spid="293" grpId="1" animBg="1"/>
      <p:bldP spid="294" grpId="0" animBg="1"/>
      <p:bldP spid="294" grpId="1" animBg="1"/>
      <p:bldP spid="295" grpId="0" animBg="1"/>
      <p:bldP spid="295" grpId="1" animBg="1"/>
      <p:bldP spid="296" grpId="0" animBg="1"/>
      <p:bldP spid="296" grpId="1" animBg="1"/>
      <p:bldP spid="297" grpId="0" animBg="1"/>
      <p:bldP spid="297" grpId="1" animBg="1"/>
      <p:bldP spid="298" grpId="0" animBg="1"/>
      <p:bldP spid="298" grpId="1" animBg="1"/>
      <p:bldP spid="299" grpId="0" animBg="1"/>
      <p:bldP spid="299" grpId="1" animBg="1"/>
      <p:bldP spid="300" grpId="0" animBg="1"/>
      <p:bldP spid="300" grpId="1" animBg="1"/>
      <p:bldP spid="301" grpId="0" animBg="1"/>
      <p:bldP spid="301" grpId="1" animBg="1"/>
      <p:bldP spid="303" grpId="0" animBg="1"/>
      <p:bldP spid="303" grpId="1" animBg="1"/>
      <p:bldP spid="306" grpId="0" animBg="1"/>
      <p:bldP spid="306" grpId="1" animBg="1"/>
      <p:bldP spid="307" grpId="0" animBg="1"/>
      <p:bldP spid="307" grpId="1" animBg="1"/>
      <p:bldP spid="308" grpId="0" animBg="1"/>
      <p:bldP spid="308" grpId="1" animBg="1"/>
      <p:bldP spid="309" grpId="0" animBg="1"/>
      <p:bldP spid="309" grpId="1" animBg="1"/>
      <p:bldP spid="312" grpId="0" animBg="1"/>
      <p:bldP spid="312" grpId="1" animBg="1"/>
      <p:bldP spid="313" grpId="0" animBg="1"/>
      <p:bldP spid="313" grpId="1" animBg="1"/>
      <p:bldP spid="314" grpId="0" animBg="1"/>
      <p:bldP spid="314" grpId="1" animBg="1"/>
      <p:bldP spid="317" grpId="0" animBg="1"/>
      <p:bldP spid="317" grpId="1" animBg="1"/>
      <p:bldP spid="318" grpId="0" animBg="1"/>
      <p:bldP spid="318" grpId="1" animBg="1"/>
      <p:bldP spid="319" grpId="0" animBg="1"/>
      <p:bldP spid="319" grpId="1" animBg="1"/>
      <p:bldP spid="320" grpId="0" animBg="1"/>
      <p:bldP spid="320" grpId="1" animBg="1"/>
      <p:bldP spid="321" grpId="0" animBg="1"/>
      <p:bldP spid="321" grpId="1" animBg="1"/>
      <p:bldP spid="322" grpId="0" animBg="1"/>
      <p:bldP spid="322" grpId="1" animBg="1"/>
      <p:bldP spid="324" grpId="0" animBg="1"/>
      <p:bldP spid="324" grpId="1" animBg="1"/>
      <p:bldP spid="325" grpId="0" animBg="1"/>
      <p:bldP spid="325" grpId="1" animBg="1"/>
      <p:bldP spid="328" grpId="0" animBg="1"/>
      <p:bldP spid="328" grpId="1" animBg="1"/>
      <p:bldP spid="329" grpId="0" animBg="1"/>
      <p:bldP spid="329" grpId="1" animBg="1"/>
      <p:bldP spid="330" grpId="0" animBg="1"/>
      <p:bldP spid="330" grpId="1" animBg="1"/>
      <p:bldP spid="331" grpId="0" animBg="1"/>
      <p:bldP spid="331" grpId="1" animBg="1"/>
      <p:bldP spid="335" grpId="0" animBg="1"/>
      <p:bldP spid="335" grpId="1" animBg="1"/>
      <p:bldP spid="336" grpId="0" animBg="1"/>
      <p:bldP spid="336" grpId="1" animBg="1"/>
      <p:bldP spid="337" grpId="0"/>
      <p:bldP spid="337" grpId="1"/>
      <p:bldP spid="341" grpId="0" animBg="1"/>
      <p:bldP spid="341" grpId="1" animBg="1"/>
      <p:bldP spid="342" grpId="0" animBg="1"/>
      <p:bldP spid="342" grpId="1" animBg="1"/>
      <p:bldP spid="343" grpId="0" animBg="1"/>
      <p:bldP spid="343" grpId="1" animBg="1"/>
      <p:bldP spid="344" grpId="0" animBg="1"/>
      <p:bldP spid="344" grpId="1" animBg="1"/>
      <p:bldP spid="345" grpId="0" animBg="1"/>
      <p:bldP spid="345" grpId="1" animBg="1"/>
      <p:bldP spid="346" grpId="0" animBg="1"/>
      <p:bldP spid="346" grpId="1" animBg="1"/>
      <p:bldP spid="348" grpId="0" animBg="1"/>
      <p:bldP spid="349" grpId="0" animBg="1"/>
      <p:bldP spid="350" grpId="0" animBg="1"/>
      <p:bldP spid="355" grpId="0" animBg="1"/>
      <p:bldP spid="358" grpId="0"/>
      <p:bldP spid="359" grpId="0" animBg="1"/>
      <p:bldP spid="326" grpId="0" animBg="1"/>
      <p:bldP spid="347" grpId="0" animBg="1"/>
      <p:bldP spid="304" grpId="0" animBg="1"/>
      <p:bldP spid="278" grpId="0" animBg="1"/>
      <p:bldP spid="360" grpId="0" animBg="1"/>
      <p:bldP spid="361" grpId="0" animBg="1"/>
      <p:bldP spid="3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Similarity between Past and Current Performance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650280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When cycle </a:t>
            </a:r>
            <a:r>
              <a:rPr lang="en-US" sz="2400" i="1" dirty="0" err="1"/>
              <a:t>i</a:t>
            </a:r>
            <a:r>
              <a:rPr lang="en-US" sz="2400" dirty="0"/>
              <a:t> in the Current Run is performed, find the Feature Vector similarities to all Previous Runs’ at that cycle (</a:t>
            </a:r>
            <a:r>
              <a:rPr lang="en-US" sz="2400" i="1" dirty="0" err="1"/>
              <a:t>i</a:t>
            </a:r>
            <a:r>
              <a:rPr lang="en-US" sz="2400" dirty="0"/>
              <a:t>):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For </a:t>
            </a:r>
            <a:r>
              <a:rPr lang="en-US" sz="2400" i="1" dirty="0"/>
              <a:t>K</a:t>
            </a:r>
            <a:r>
              <a:rPr lang="en-US" sz="2400" dirty="0"/>
              <a:t> past Runs: 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Combine similarity vectors 1 to </a:t>
            </a:r>
            <a:r>
              <a:rPr lang="en-US" sz="2400" i="1" dirty="0" err="1"/>
              <a:t>i</a:t>
            </a:r>
            <a:r>
              <a:rPr lang="en-US" sz="2400" dirty="0"/>
              <a:t> with EWMA to predict cycles </a:t>
            </a:r>
            <a:r>
              <a:rPr lang="en-US" sz="2400" i="1" dirty="0"/>
              <a:t>i+1 </a:t>
            </a:r>
            <a:r>
              <a:rPr lang="en-US" sz="2400" dirty="0"/>
              <a:t>to the end. </a:t>
            </a:r>
          </a:p>
          <a:p>
            <a:endParaRPr lang="en-US" sz="2400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5839"/>
              </p:ext>
            </p:extLst>
          </p:nvPr>
        </p:nvGraphicFramePr>
        <p:xfrm>
          <a:off x="2006600" y="2874963"/>
          <a:ext cx="3584575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5" name="Equation" r:id="rId3" imgW="2286000" imgH="1066680" progId="Equation.3">
                  <p:embed/>
                </p:oleObj>
              </mc:Choice>
              <mc:Fallback>
                <p:oleObj name="Equation" r:id="rId3" imgW="228600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874963"/>
                        <a:ext cx="3584575" cy="186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84068" y="4238315"/>
            <a:ext cx="2610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Where        is the similarity vector</a:t>
            </a:r>
          </a:p>
          <a:p>
            <a:r>
              <a:rPr lang="en-US" sz="1400" dirty="0"/>
              <a:t>for current cycle </a:t>
            </a:r>
            <a:r>
              <a:rPr lang="en-US" sz="1400" i="1" dirty="0" err="1"/>
              <a:t>i</a:t>
            </a:r>
            <a:r>
              <a:rPr lang="en-US" sz="1400" dirty="0"/>
              <a:t>.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741662"/>
              </p:ext>
            </p:extLst>
          </p:nvPr>
        </p:nvGraphicFramePr>
        <p:xfrm>
          <a:off x="5803900" y="4189413"/>
          <a:ext cx="2349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6" name="Equation" r:id="rId5" imgW="164880" imgH="241200" progId="Equation.3">
                  <p:embed/>
                </p:oleObj>
              </mc:Choice>
              <mc:Fallback>
                <p:oleObj name="Equation" r:id="rId5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189413"/>
                        <a:ext cx="2349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925050"/>
              </p:ext>
            </p:extLst>
          </p:nvPr>
        </p:nvGraphicFramePr>
        <p:xfrm>
          <a:off x="2884488" y="5741988"/>
          <a:ext cx="2489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7" name="Equation" r:id="rId7" imgW="1371600" imgH="241200" progId="Equation.3">
                  <p:embed/>
                </p:oleObj>
              </mc:Choice>
              <mc:Fallback>
                <p:oleObj name="Equation" r:id="rId7" imgW="1371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5741988"/>
                        <a:ext cx="24892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2140" y="3140968"/>
            <a:ext cx="267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Sigma is found from largest component </a:t>
            </a:r>
          </a:p>
          <a:p>
            <a:r>
              <a:rPr lang="en-US" sz="1200" dirty="0"/>
              <a:t>in GMM of that cycle.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600200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 similarity weights are incorporated into a log-likelihood function (LLF) for estimating the parameters of a </a:t>
            </a:r>
            <a:r>
              <a:rPr lang="en-US" sz="2400" dirty="0" err="1"/>
              <a:t>pdf</a:t>
            </a:r>
            <a:r>
              <a:rPr lang="en-US" sz="2400" dirty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For example the LLF for Gaussian Mixture Models is: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Weight each observation k in the LLF (Weighted Likelihood Estimator</a:t>
            </a:r>
            <a:r>
              <a:rPr lang="en-US" baseline="30000" dirty="0"/>
              <a:t>*</a:t>
            </a:r>
            <a:r>
              <a:rPr lang="en-US" dirty="0"/>
              <a:t>):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Gradient Descent Optimization for </a:t>
            </a:r>
          </a:p>
          <a:p>
            <a:r>
              <a:rPr lang="en-US" dirty="0"/>
              <a:t> Model Parameters (EM Algorithm):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108593"/>
              </p:ext>
            </p:extLst>
          </p:nvPr>
        </p:nvGraphicFramePr>
        <p:xfrm>
          <a:off x="1520825" y="3986213"/>
          <a:ext cx="43465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4" name="Equation" r:id="rId3" imgW="2793960" imgH="533160" progId="Equation.3">
                  <p:embed/>
                </p:oleObj>
              </mc:Choice>
              <mc:Fallback>
                <p:oleObj name="Equation" r:id="rId3" imgW="27939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986213"/>
                        <a:ext cx="4346575" cy="871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5416550" y="3962400"/>
            <a:ext cx="381000" cy="381000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Incorporating the Similarity Weights into a Log Likelihood Function</a:t>
            </a:r>
          </a:p>
        </p:txBody>
      </p:sp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4572000" y="5372101"/>
            <a:ext cx="1600200" cy="6851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951820" y="2708213"/>
          <a:ext cx="29273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5" name="Equation" r:id="rId5" imgW="2247900" imgH="469900" progId="Equation.3">
                  <p:embed/>
                </p:oleObj>
              </mc:Choice>
              <mc:Fallback>
                <p:oleObj name="Equation" r:id="rId5" imgW="2247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820" y="2708213"/>
                        <a:ext cx="29273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28184" y="2636912"/>
            <a:ext cx="2909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M</a:t>
            </a:r>
            <a:r>
              <a:rPr lang="en-US" sz="1100" dirty="0"/>
              <a:t> - number of GMM components.</a:t>
            </a:r>
          </a:p>
          <a:p>
            <a:r>
              <a:rPr lang="en-US" sz="1100" b="1" dirty="0"/>
              <a:t>K</a:t>
            </a:r>
            <a:r>
              <a:rPr lang="en-US" sz="1100" dirty="0"/>
              <a:t> - number of observations.</a:t>
            </a:r>
          </a:p>
          <a:p>
            <a:endParaRPr lang="en-US" sz="1100" dirty="0"/>
          </a:p>
          <a:p>
            <a:r>
              <a:rPr lang="en-US" sz="1100" dirty="0"/>
              <a:t>(GMMs are fit to cycles i+1 to max run Length)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502581"/>
              </p:ext>
            </p:extLst>
          </p:nvPr>
        </p:nvGraphicFramePr>
        <p:xfrm>
          <a:off x="533400" y="5816600"/>
          <a:ext cx="37242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6" name="Equation" r:id="rId7" imgW="2577960" imgH="431640" progId="Equation.3">
                  <p:embed/>
                </p:oleObj>
              </mc:Choice>
              <mc:Fallback>
                <p:oleObj name="Equation" r:id="rId7" imgW="2577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16600"/>
                        <a:ext cx="37242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7234"/>
              </p:ext>
            </p:extLst>
          </p:nvPr>
        </p:nvGraphicFramePr>
        <p:xfrm>
          <a:off x="730250" y="3773488"/>
          <a:ext cx="17478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7" name="Equation" r:id="rId9" imgW="1384200" imgH="253800" progId="Equation.3">
                  <p:embed/>
                </p:oleObj>
              </mc:Choice>
              <mc:Fallback>
                <p:oleObj name="Equation" r:id="rId9" imgW="1384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3773488"/>
                        <a:ext cx="1747838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6572381"/>
            <a:ext cx="9144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Times New Roman" pitchFamily="18" charset="0"/>
                <a:cs typeface="Times New Roman" pitchFamily="18" charset="0"/>
              </a:rPr>
              <a:t>*Hu, F., </a:t>
            </a: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Zidek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, J.V., 2002. The weighted likelihood. </a:t>
            </a: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Canad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. J. Statist. 30, 347–371.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72200" y="4419601"/>
            <a:ext cx="2657743" cy="1904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Closed Form Solutions </a:t>
            </a:r>
            <a:r>
              <a:rPr lang="en-US" sz="2000" b="1" dirty="0">
                <a:solidFill>
                  <a:schemeClr val="tx1"/>
                </a:solidFill>
              </a:rPr>
              <a:t>for GMM means, </a:t>
            </a:r>
            <a:r>
              <a:rPr lang="en-US" sz="2000" b="1" dirty="0" err="1">
                <a:solidFill>
                  <a:schemeClr val="tx1"/>
                </a:solidFill>
              </a:rPr>
              <a:t>covariances</a:t>
            </a:r>
            <a:r>
              <a:rPr lang="en-US" sz="2000" b="1" dirty="0">
                <a:solidFill>
                  <a:schemeClr val="tx1"/>
                </a:solidFill>
              </a:rPr>
              <a:t>, and GMM weights.</a:t>
            </a:r>
          </a:p>
        </p:txBody>
      </p:sp>
    </p:spTree>
    <p:extLst>
      <p:ext uri="{BB962C8B-B14F-4D97-AF65-F5344CB8AC3E}">
        <p14:creationId xmlns:p14="http://schemas.microsoft.com/office/powerpoint/2010/main" val="225733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CC"/>
                </a:solidFill>
              </a:rPr>
              <a:t>Advantages of using Similarity Weighted GMMs for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7353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Prediction of multiple cycles at once.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Weighting the predictions on similarity.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Non-stationary and non-Gaussian feature sets.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Fast computation.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4"/>
          <p:cNvSpPr>
            <a:spLocks noChangeArrowheads="1"/>
          </p:cNvSpPr>
          <p:nvPr/>
        </p:nvSpPr>
        <p:spPr bwMode="auto">
          <a:xfrm>
            <a:off x="3317875" y="2928937"/>
            <a:ext cx="92075" cy="274638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tIns="91440" bIns="91440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3" name="Rectangle 24"/>
          <p:cNvSpPr>
            <a:spLocks noChangeArrowheads="1"/>
          </p:cNvSpPr>
          <p:nvPr/>
        </p:nvSpPr>
        <p:spPr bwMode="auto">
          <a:xfrm>
            <a:off x="1971675" y="2763837"/>
            <a:ext cx="92075" cy="274638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tIns="91440" bIns="91440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4267200" y="731838"/>
            <a:ext cx="76200" cy="10969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tIns="91440" bIns="91440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8002587" y="2209800"/>
            <a:ext cx="76200" cy="5334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8307387" y="2209800"/>
            <a:ext cx="76200" cy="5334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8993187" y="2209800"/>
            <a:ext cx="76200" cy="5334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8" name="Oval 13"/>
          <p:cNvSpPr>
            <a:spLocks noChangeArrowheads="1"/>
          </p:cNvSpPr>
          <p:nvPr/>
        </p:nvSpPr>
        <p:spPr bwMode="auto">
          <a:xfrm>
            <a:off x="7969250" y="2286000"/>
            <a:ext cx="152400" cy="1524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9" name="Line 14"/>
          <p:cNvSpPr>
            <a:spLocks noChangeShapeType="1"/>
          </p:cNvSpPr>
          <p:nvPr/>
        </p:nvSpPr>
        <p:spPr bwMode="auto">
          <a:xfrm>
            <a:off x="7991475" y="2308225"/>
            <a:ext cx="107950" cy="109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30" name="Line 15"/>
          <p:cNvSpPr>
            <a:spLocks noChangeShapeType="1"/>
          </p:cNvSpPr>
          <p:nvPr/>
        </p:nvSpPr>
        <p:spPr bwMode="auto">
          <a:xfrm rot="-5400000">
            <a:off x="7992269" y="2307431"/>
            <a:ext cx="107950" cy="109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31" name="Oval 17"/>
          <p:cNvSpPr>
            <a:spLocks noChangeArrowheads="1"/>
          </p:cNvSpPr>
          <p:nvPr/>
        </p:nvSpPr>
        <p:spPr bwMode="auto">
          <a:xfrm>
            <a:off x="8275637" y="2286000"/>
            <a:ext cx="152400" cy="1524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32" name="Line 18"/>
          <p:cNvSpPr>
            <a:spLocks noChangeShapeType="1"/>
          </p:cNvSpPr>
          <p:nvPr/>
        </p:nvSpPr>
        <p:spPr bwMode="auto">
          <a:xfrm>
            <a:off x="8297862" y="2308225"/>
            <a:ext cx="107950" cy="109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33" name="Line 19"/>
          <p:cNvSpPr>
            <a:spLocks noChangeShapeType="1"/>
          </p:cNvSpPr>
          <p:nvPr/>
        </p:nvSpPr>
        <p:spPr bwMode="auto">
          <a:xfrm rot="-5400000">
            <a:off x="8298656" y="2307431"/>
            <a:ext cx="107950" cy="109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34" name="Oval 21"/>
          <p:cNvSpPr>
            <a:spLocks noChangeArrowheads="1"/>
          </p:cNvSpPr>
          <p:nvPr/>
        </p:nvSpPr>
        <p:spPr bwMode="auto">
          <a:xfrm>
            <a:off x="8961437" y="2286000"/>
            <a:ext cx="152400" cy="1524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35" name="Line 22"/>
          <p:cNvSpPr>
            <a:spLocks noChangeShapeType="1"/>
          </p:cNvSpPr>
          <p:nvPr/>
        </p:nvSpPr>
        <p:spPr bwMode="auto">
          <a:xfrm>
            <a:off x="8983662" y="2308225"/>
            <a:ext cx="107950" cy="109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36" name="Line 23"/>
          <p:cNvSpPr>
            <a:spLocks noChangeShapeType="1"/>
          </p:cNvSpPr>
          <p:nvPr/>
        </p:nvSpPr>
        <p:spPr bwMode="auto">
          <a:xfrm rot="-5400000">
            <a:off x="8984456" y="2307431"/>
            <a:ext cx="107950" cy="109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37" name="Rectangle 24"/>
          <p:cNvSpPr>
            <a:spLocks noChangeArrowheads="1"/>
          </p:cNvSpPr>
          <p:nvPr/>
        </p:nvSpPr>
        <p:spPr bwMode="auto">
          <a:xfrm>
            <a:off x="8002587" y="762000"/>
            <a:ext cx="76200" cy="14478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38" name="Rectangle 25"/>
          <p:cNvSpPr>
            <a:spLocks noChangeArrowheads="1"/>
          </p:cNvSpPr>
          <p:nvPr/>
        </p:nvSpPr>
        <p:spPr bwMode="auto">
          <a:xfrm>
            <a:off x="8307387" y="762000"/>
            <a:ext cx="76200" cy="14478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39" name="Rectangle 26"/>
          <p:cNvSpPr>
            <a:spLocks noChangeArrowheads="1"/>
          </p:cNvSpPr>
          <p:nvPr/>
        </p:nvSpPr>
        <p:spPr bwMode="auto">
          <a:xfrm>
            <a:off x="8993187" y="762000"/>
            <a:ext cx="76200" cy="14478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40" name="Rectangle 27"/>
          <p:cNvSpPr>
            <a:spLocks noChangeArrowheads="1"/>
          </p:cNvSpPr>
          <p:nvPr/>
        </p:nvSpPr>
        <p:spPr bwMode="auto">
          <a:xfrm rot="-5400000">
            <a:off x="6607334" y="-1632108"/>
            <a:ext cx="74613" cy="475488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41" name="Oval 29"/>
          <p:cNvSpPr>
            <a:spLocks noChangeArrowheads="1"/>
          </p:cNvSpPr>
          <p:nvPr/>
        </p:nvSpPr>
        <p:spPr bwMode="auto">
          <a:xfrm>
            <a:off x="7969250" y="1295400"/>
            <a:ext cx="152400" cy="1524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42" name="Line 30"/>
          <p:cNvSpPr>
            <a:spLocks noChangeShapeType="1"/>
          </p:cNvSpPr>
          <p:nvPr/>
        </p:nvSpPr>
        <p:spPr bwMode="auto">
          <a:xfrm>
            <a:off x="7991475" y="1317625"/>
            <a:ext cx="107950" cy="109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43" name="Line 31"/>
          <p:cNvSpPr>
            <a:spLocks noChangeShapeType="1"/>
          </p:cNvSpPr>
          <p:nvPr/>
        </p:nvSpPr>
        <p:spPr bwMode="auto">
          <a:xfrm rot="-5400000">
            <a:off x="7992269" y="1316831"/>
            <a:ext cx="107950" cy="109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grpSp>
        <p:nvGrpSpPr>
          <p:cNvPr id="2" name="Group 176"/>
          <p:cNvGrpSpPr>
            <a:grpSpLocks/>
          </p:cNvGrpSpPr>
          <p:nvPr/>
        </p:nvGrpSpPr>
        <p:grpSpPr bwMode="auto">
          <a:xfrm>
            <a:off x="8275637" y="1295400"/>
            <a:ext cx="152400" cy="152400"/>
            <a:chOff x="5116" y="1625"/>
            <a:chExt cx="96" cy="96"/>
          </a:xfrm>
        </p:grpSpPr>
        <p:sp>
          <p:nvSpPr>
            <p:cNvPr id="5224" name="Oval 33"/>
            <p:cNvSpPr>
              <a:spLocks noChangeArrowheads="1"/>
            </p:cNvSpPr>
            <p:nvPr/>
          </p:nvSpPr>
          <p:spPr bwMode="auto">
            <a:xfrm>
              <a:off x="5116" y="1625"/>
              <a:ext cx="96" cy="9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tIns="91440" bIns="91440" anchor="ctr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3" name="Group 174"/>
            <p:cNvGrpSpPr>
              <a:grpSpLocks/>
            </p:cNvGrpSpPr>
            <p:nvPr/>
          </p:nvGrpSpPr>
          <p:grpSpPr bwMode="auto">
            <a:xfrm>
              <a:off x="5130" y="1639"/>
              <a:ext cx="69" cy="69"/>
              <a:chOff x="5130" y="1639"/>
              <a:chExt cx="69" cy="69"/>
            </a:xfrm>
          </p:grpSpPr>
          <p:sp>
            <p:nvSpPr>
              <p:cNvPr id="5226" name="Line 34"/>
              <p:cNvSpPr>
                <a:spLocks noChangeShapeType="1"/>
              </p:cNvSpPr>
              <p:nvPr/>
            </p:nvSpPr>
            <p:spPr bwMode="auto">
              <a:xfrm>
                <a:off x="5130" y="1639"/>
                <a:ext cx="68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tIns="91440" bIns="9144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7" name="Line 35"/>
              <p:cNvSpPr>
                <a:spLocks noChangeShapeType="1"/>
              </p:cNvSpPr>
              <p:nvPr/>
            </p:nvSpPr>
            <p:spPr bwMode="auto">
              <a:xfrm rot="-5400000">
                <a:off x="5131" y="1638"/>
                <a:ext cx="68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tIns="91440" bIns="9144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45" name="Oval 37"/>
          <p:cNvSpPr>
            <a:spLocks noChangeArrowheads="1"/>
          </p:cNvSpPr>
          <p:nvPr/>
        </p:nvSpPr>
        <p:spPr bwMode="auto">
          <a:xfrm>
            <a:off x="8961437" y="1295400"/>
            <a:ext cx="152400" cy="1524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46" name="Line 38"/>
          <p:cNvSpPr>
            <a:spLocks noChangeShapeType="1"/>
          </p:cNvSpPr>
          <p:nvPr/>
        </p:nvSpPr>
        <p:spPr bwMode="auto">
          <a:xfrm>
            <a:off x="8983662" y="1317625"/>
            <a:ext cx="107950" cy="109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47" name="Line 39"/>
          <p:cNvSpPr>
            <a:spLocks noChangeShapeType="1"/>
          </p:cNvSpPr>
          <p:nvPr/>
        </p:nvSpPr>
        <p:spPr bwMode="auto">
          <a:xfrm rot="-5400000">
            <a:off x="8984456" y="1316831"/>
            <a:ext cx="107950" cy="109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48" name="Rectangle 77"/>
          <p:cNvSpPr>
            <a:spLocks noChangeArrowheads="1"/>
          </p:cNvSpPr>
          <p:nvPr/>
        </p:nvSpPr>
        <p:spPr bwMode="auto">
          <a:xfrm>
            <a:off x="2705100" y="1905000"/>
            <a:ext cx="3200400" cy="1066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49" name="Rectangle 78"/>
          <p:cNvSpPr>
            <a:spLocks noChangeArrowheads="1"/>
          </p:cNvSpPr>
          <p:nvPr/>
        </p:nvSpPr>
        <p:spPr bwMode="auto">
          <a:xfrm>
            <a:off x="2857500" y="2057400"/>
            <a:ext cx="2895600" cy="76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0" name="Line 79"/>
          <p:cNvSpPr>
            <a:spLocks noChangeShapeType="1"/>
          </p:cNvSpPr>
          <p:nvPr/>
        </p:nvSpPr>
        <p:spPr bwMode="auto">
          <a:xfrm>
            <a:off x="2705100" y="2209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51" name="Line 80"/>
          <p:cNvSpPr>
            <a:spLocks noChangeShapeType="1"/>
          </p:cNvSpPr>
          <p:nvPr/>
        </p:nvSpPr>
        <p:spPr bwMode="auto">
          <a:xfrm>
            <a:off x="5753100" y="2209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52" name="Rectangle 83"/>
          <p:cNvSpPr>
            <a:spLocks noChangeArrowheads="1"/>
          </p:cNvSpPr>
          <p:nvPr/>
        </p:nvSpPr>
        <p:spPr bwMode="auto">
          <a:xfrm>
            <a:off x="2705100" y="2362200"/>
            <a:ext cx="152400" cy="228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3" name="Rectangle 84"/>
          <p:cNvSpPr>
            <a:spLocks noChangeArrowheads="1"/>
          </p:cNvSpPr>
          <p:nvPr/>
        </p:nvSpPr>
        <p:spPr bwMode="auto">
          <a:xfrm>
            <a:off x="3543300" y="2455862"/>
            <a:ext cx="1600200" cy="228600"/>
          </a:xfrm>
          <a:prstGeom prst="rect">
            <a:avLst/>
          </a:prstGeom>
          <a:gradFill rotWithShape="1">
            <a:gsLst>
              <a:gs pos="0">
                <a:srgbClr val="5E7676"/>
              </a:gs>
              <a:gs pos="50000">
                <a:srgbClr val="CCFFFF"/>
              </a:gs>
              <a:gs pos="100000">
                <a:srgbClr val="5E7676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4" name="Rectangle 87"/>
          <p:cNvSpPr>
            <a:spLocks noChangeArrowheads="1"/>
          </p:cNvSpPr>
          <p:nvPr/>
        </p:nvSpPr>
        <p:spPr bwMode="auto">
          <a:xfrm>
            <a:off x="4076700" y="2684462"/>
            <a:ext cx="533400" cy="838200"/>
          </a:xfrm>
          <a:prstGeom prst="rect">
            <a:avLst/>
          </a:prstGeom>
          <a:gradFill rotWithShape="1">
            <a:gsLst>
              <a:gs pos="0">
                <a:srgbClr val="5E7676"/>
              </a:gs>
              <a:gs pos="50000">
                <a:srgbClr val="CCFFFF"/>
              </a:gs>
              <a:gs pos="100000">
                <a:srgbClr val="5E7676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6" name="Line 89"/>
          <p:cNvSpPr>
            <a:spLocks noChangeShapeType="1"/>
          </p:cNvSpPr>
          <p:nvPr/>
        </p:nvSpPr>
        <p:spPr bwMode="auto">
          <a:xfrm>
            <a:off x="5143500" y="2833687"/>
            <a:ext cx="0" cy="1188720"/>
          </a:xfrm>
          <a:prstGeom prst="line">
            <a:avLst/>
          </a:prstGeom>
          <a:noFill/>
          <a:ln w="635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57" name="Line 90"/>
          <p:cNvSpPr>
            <a:spLocks noChangeShapeType="1"/>
          </p:cNvSpPr>
          <p:nvPr/>
        </p:nvSpPr>
        <p:spPr bwMode="auto">
          <a:xfrm>
            <a:off x="5676900" y="2833687"/>
            <a:ext cx="0" cy="1188720"/>
          </a:xfrm>
          <a:prstGeom prst="line">
            <a:avLst/>
          </a:prstGeom>
          <a:noFill/>
          <a:ln w="635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58" name="Oval 96"/>
          <p:cNvSpPr>
            <a:spLocks noChangeArrowheads="1"/>
          </p:cNvSpPr>
          <p:nvPr/>
        </p:nvSpPr>
        <p:spPr bwMode="auto">
          <a:xfrm>
            <a:off x="163513" y="1397000"/>
            <a:ext cx="577850" cy="585787"/>
          </a:xfrm>
          <a:prstGeom prst="ellipse">
            <a:avLst/>
          </a:prstGeom>
          <a:solidFill>
            <a:srgbClr val="33CC33"/>
          </a:solidFill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59" name="Oval 97"/>
          <p:cNvSpPr>
            <a:spLocks noChangeArrowheads="1"/>
          </p:cNvSpPr>
          <p:nvPr/>
        </p:nvSpPr>
        <p:spPr bwMode="auto">
          <a:xfrm>
            <a:off x="3544888" y="2295525"/>
            <a:ext cx="1600200" cy="920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FF99CC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round/>
            <a:headEnd type="none" w="sm" len="sm"/>
            <a:tailEnd type="none" w="med" len="lg"/>
          </a:ln>
        </p:spPr>
        <p:txBody>
          <a:bodyPr tIns="91440" bIns="91440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60" name="Text Box 98"/>
          <p:cNvSpPr txBox="1">
            <a:spLocks noChangeArrowheads="1"/>
          </p:cNvSpPr>
          <p:nvPr/>
        </p:nvSpPr>
        <p:spPr bwMode="auto">
          <a:xfrm>
            <a:off x="3937000" y="2197100"/>
            <a:ext cx="9144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99CC"/>
                </a:solidFill>
                <a:latin typeface="Calibri" pitchFamily="34" charset="0"/>
              </a:rPr>
              <a:t>Plasma</a:t>
            </a:r>
          </a:p>
        </p:txBody>
      </p:sp>
      <p:sp>
        <p:nvSpPr>
          <p:cNvPr id="5161" name="Oval 99"/>
          <p:cNvSpPr>
            <a:spLocks noChangeArrowheads="1"/>
          </p:cNvSpPr>
          <p:nvPr/>
        </p:nvSpPr>
        <p:spPr bwMode="auto">
          <a:xfrm>
            <a:off x="188913" y="403225"/>
            <a:ext cx="590550" cy="585787"/>
          </a:xfrm>
          <a:prstGeom prst="ellipse">
            <a:avLst/>
          </a:prstGeom>
          <a:solidFill>
            <a:srgbClr val="33CC33"/>
          </a:solidFill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62" name="Text Box 100"/>
          <p:cNvSpPr txBox="1">
            <a:spLocks noChangeArrowheads="1"/>
          </p:cNvSpPr>
          <p:nvPr/>
        </p:nvSpPr>
        <p:spPr bwMode="auto">
          <a:xfrm>
            <a:off x="152400" y="493712"/>
            <a:ext cx="1295400" cy="352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>
                <a:latin typeface="Calibri" pitchFamily="34" charset="0"/>
              </a:rPr>
              <a:t>HF Gen</a:t>
            </a:r>
          </a:p>
        </p:txBody>
      </p:sp>
      <p:sp>
        <p:nvSpPr>
          <p:cNvPr id="5163" name="Text Box 101"/>
          <p:cNvSpPr txBox="1">
            <a:spLocks noChangeArrowheads="1"/>
          </p:cNvSpPr>
          <p:nvPr/>
        </p:nvSpPr>
        <p:spPr bwMode="auto">
          <a:xfrm>
            <a:off x="152400" y="1498600"/>
            <a:ext cx="1295400" cy="352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>
                <a:latin typeface="Calibri" pitchFamily="34" charset="0"/>
              </a:rPr>
              <a:t>LF Gen</a:t>
            </a:r>
          </a:p>
        </p:txBody>
      </p:sp>
      <p:sp>
        <p:nvSpPr>
          <p:cNvPr id="5164" name="Rectangle 102"/>
          <p:cNvSpPr>
            <a:spLocks noChangeArrowheads="1"/>
          </p:cNvSpPr>
          <p:nvPr/>
        </p:nvSpPr>
        <p:spPr bwMode="auto">
          <a:xfrm>
            <a:off x="1130300" y="460375"/>
            <a:ext cx="838200" cy="471487"/>
          </a:xfrm>
          <a:prstGeom prst="rect">
            <a:avLst/>
          </a:prstGeom>
          <a:solidFill>
            <a:srgbClr val="33CC33"/>
          </a:solidFill>
          <a:ln w="12700">
            <a:solidFill>
              <a:srgbClr val="008080"/>
            </a:solidFill>
            <a:miter lim="800000"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65" name="Line 103"/>
          <p:cNvSpPr>
            <a:spLocks noChangeShapeType="1"/>
          </p:cNvSpPr>
          <p:nvPr/>
        </p:nvSpPr>
        <p:spPr bwMode="auto">
          <a:xfrm>
            <a:off x="749300" y="657225"/>
            <a:ext cx="3810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66" name="Rectangle 104"/>
          <p:cNvSpPr>
            <a:spLocks noChangeArrowheads="1"/>
          </p:cNvSpPr>
          <p:nvPr/>
        </p:nvSpPr>
        <p:spPr bwMode="auto">
          <a:xfrm>
            <a:off x="1130300" y="1454150"/>
            <a:ext cx="838200" cy="471487"/>
          </a:xfrm>
          <a:prstGeom prst="rect">
            <a:avLst/>
          </a:prstGeom>
          <a:solidFill>
            <a:srgbClr val="33CC33"/>
          </a:solidFill>
          <a:ln w="12700">
            <a:solidFill>
              <a:srgbClr val="008080"/>
            </a:solidFill>
            <a:miter lim="800000"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67" name="Line 105"/>
          <p:cNvSpPr>
            <a:spLocks noChangeShapeType="1"/>
          </p:cNvSpPr>
          <p:nvPr/>
        </p:nvSpPr>
        <p:spPr bwMode="auto">
          <a:xfrm>
            <a:off x="749300" y="1651000"/>
            <a:ext cx="3810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68" name="Text Box 106"/>
          <p:cNvSpPr txBox="1">
            <a:spLocks noChangeArrowheads="1"/>
          </p:cNvSpPr>
          <p:nvPr/>
        </p:nvSpPr>
        <p:spPr bwMode="auto">
          <a:xfrm>
            <a:off x="1092200" y="519112"/>
            <a:ext cx="1295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alibri" pitchFamily="34" charset="0"/>
              </a:rPr>
              <a:t>HF Match</a:t>
            </a:r>
          </a:p>
        </p:txBody>
      </p:sp>
      <p:sp>
        <p:nvSpPr>
          <p:cNvPr id="5169" name="Text Box 107"/>
          <p:cNvSpPr txBox="1">
            <a:spLocks noChangeArrowheads="1"/>
          </p:cNvSpPr>
          <p:nvPr/>
        </p:nvSpPr>
        <p:spPr bwMode="auto">
          <a:xfrm>
            <a:off x="1130300" y="1498600"/>
            <a:ext cx="12954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alibri" pitchFamily="34" charset="0"/>
              </a:rPr>
              <a:t>LF Match</a:t>
            </a:r>
          </a:p>
        </p:txBody>
      </p:sp>
      <p:sp>
        <p:nvSpPr>
          <p:cNvPr id="5170" name="Line 108"/>
          <p:cNvSpPr>
            <a:spLocks noChangeShapeType="1"/>
          </p:cNvSpPr>
          <p:nvPr/>
        </p:nvSpPr>
        <p:spPr bwMode="auto">
          <a:xfrm>
            <a:off x="1968500" y="733425"/>
            <a:ext cx="173736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71" name="Line 109"/>
          <p:cNvSpPr>
            <a:spLocks noChangeShapeType="1"/>
          </p:cNvSpPr>
          <p:nvPr/>
        </p:nvSpPr>
        <p:spPr bwMode="auto">
          <a:xfrm>
            <a:off x="1968500" y="1727200"/>
            <a:ext cx="173736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72" name="Line 110"/>
          <p:cNvSpPr>
            <a:spLocks noChangeShapeType="1"/>
          </p:cNvSpPr>
          <p:nvPr/>
        </p:nvSpPr>
        <p:spPr bwMode="auto">
          <a:xfrm>
            <a:off x="3733800" y="733425"/>
            <a:ext cx="0" cy="993775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73" name="Rectangle 112"/>
          <p:cNvSpPr>
            <a:spLocks noChangeArrowheads="1"/>
          </p:cNvSpPr>
          <p:nvPr/>
        </p:nvSpPr>
        <p:spPr bwMode="auto">
          <a:xfrm>
            <a:off x="4076700" y="1908175"/>
            <a:ext cx="152400" cy="152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74" name="Rectangle 113"/>
          <p:cNvSpPr>
            <a:spLocks noChangeArrowheads="1"/>
          </p:cNvSpPr>
          <p:nvPr/>
        </p:nvSpPr>
        <p:spPr bwMode="auto">
          <a:xfrm>
            <a:off x="4457700" y="1908175"/>
            <a:ext cx="152400" cy="152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75" name="Line 115"/>
          <p:cNvSpPr>
            <a:spLocks noChangeShapeType="1"/>
          </p:cNvSpPr>
          <p:nvPr/>
        </p:nvSpPr>
        <p:spPr bwMode="auto">
          <a:xfrm>
            <a:off x="368300" y="1114425"/>
            <a:ext cx="1524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76" name="Line 116"/>
          <p:cNvSpPr>
            <a:spLocks noChangeShapeType="1"/>
          </p:cNvSpPr>
          <p:nvPr/>
        </p:nvSpPr>
        <p:spPr bwMode="auto">
          <a:xfrm>
            <a:off x="444500" y="962025"/>
            <a:ext cx="0" cy="1524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77" name="Line 117"/>
          <p:cNvSpPr>
            <a:spLocks noChangeShapeType="1"/>
          </p:cNvSpPr>
          <p:nvPr/>
        </p:nvSpPr>
        <p:spPr bwMode="auto">
          <a:xfrm flipH="1">
            <a:off x="292100" y="1114425"/>
            <a:ext cx="76200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78" name="Line 118"/>
          <p:cNvSpPr>
            <a:spLocks noChangeShapeType="1"/>
          </p:cNvSpPr>
          <p:nvPr/>
        </p:nvSpPr>
        <p:spPr bwMode="auto">
          <a:xfrm flipH="1">
            <a:off x="368300" y="1114425"/>
            <a:ext cx="76200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79" name="Line 119"/>
          <p:cNvSpPr>
            <a:spLocks noChangeShapeType="1"/>
          </p:cNvSpPr>
          <p:nvPr/>
        </p:nvSpPr>
        <p:spPr bwMode="auto">
          <a:xfrm flipH="1">
            <a:off x="444500" y="1114425"/>
            <a:ext cx="76200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80" name="Line 120"/>
          <p:cNvSpPr>
            <a:spLocks noChangeShapeType="1"/>
          </p:cNvSpPr>
          <p:nvPr/>
        </p:nvSpPr>
        <p:spPr bwMode="auto">
          <a:xfrm flipH="1">
            <a:off x="5905500" y="2895600"/>
            <a:ext cx="304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81" name="Line 122"/>
          <p:cNvSpPr>
            <a:spLocks noChangeShapeType="1"/>
          </p:cNvSpPr>
          <p:nvPr/>
        </p:nvSpPr>
        <p:spPr bwMode="auto">
          <a:xfrm>
            <a:off x="368300" y="2105025"/>
            <a:ext cx="1524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82" name="Line 123"/>
          <p:cNvSpPr>
            <a:spLocks noChangeShapeType="1"/>
          </p:cNvSpPr>
          <p:nvPr/>
        </p:nvSpPr>
        <p:spPr bwMode="auto">
          <a:xfrm>
            <a:off x="444500" y="1952625"/>
            <a:ext cx="0" cy="1524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83" name="Line 124"/>
          <p:cNvSpPr>
            <a:spLocks noChangeShapeType="1"/>
          </p:cNvSpPr>
          <p:nvPr/>
        </p:nvSpPr>
        <p:spPr bwMode="auto">
          <a:xfrm flipH="1">
            <a:off x="292100" y="2105025"/>
            <a:ext cx="76200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84" name="Line 125"/>
          <p:cNvSpPr>
            <a:spLocks noChangeShapeType="1"/>
          </p:cNvSpPr>
          <p:nvPr/>
        </p:nvSpPr>
        <p:spPr bwMode="auto">
          <a:xfrm flipH="1">
            <a:off x="368300" y="2105025"/>
            <a:ext cx="76200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85" name="Line 126"/>
          <p:cNvSpPr>
            <a:spLocks noChangeShapeType="1"/>
          </p:cNvSpPr>
          <p:nvPr/>
        </p:nvSpPr>
        <p:spPr bwMode="auto">
          <a:xfrm flipH="1">
            <a:off x="444500" y="2105025"/>
            <a:ext cx="76200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86" name="Line 128"/>
          <p:cNvSpPr>
            <a:spLocks noChangeShapeType="1"/>
          </p:cNvSpPr>
          <p:nvPr/>
        </p:nvSpPr>
        <p:spPr bwMode="auto">
          <a:xfrm>
            <a:off x="6134100" y="3048000"/>
            <a:ext cx="1524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87" name="Line 129"/>
          <p:cNvSpPr>
            <a:spLocks noChangeShapeType="1"/>
          </p:cNvSpPr>
          <p:nvPr/>
        </p:nvSpPr>
        <p:spPr bwMode="auto">
          <a:xfrm>
            <a:off x="6210300" y="2895600"/>
            <a:ext cx="0" cy="1524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88" name="Line 130"/>
          <p:cNvSpPr>
            <a:spLocks noChangeShapeType="1"/>
          </p:cNvSpPr>
          <p:nvPr/>
        </p:nvSpPr>
        <p:spPr bwMode="auto">
          <a:xfrm flipH="1">
            <a:off x="6057900" y="3048000"/>
            <a:ext cx="76200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89" name="Line 131"/>
          <p:cNvSpPr>
            <a:spLocks noChangeShapeType="1"/>
          </p:cNvSpPr>
          <p:nvPr/>
        </p:nvSpPr>
        <p:spPr bwMode="auto">
          <a:xfrm flipH="1">
            <a:off x="6134100" y="3048000"/>
            <a:ext cx="76200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90" name="Line 132"/>
          <p:cNvSpPr>
            <a:spLocks noChangeShapeType="1"/>
          </p:cNvSpPr>
          <p:nvPr/>
        </p:nvSpPr>
        <p:spPr bwMode="auto">
          <a:xfrm flipH="1">
            <a:off x="6210300" y="3048000"/>
            <a:ext cx="76200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91" name="Oval 142"/>
          <p:cNvSpPr>
            <a:spLocks noChangeArrowheads="1"/>
          </p:cNvSpPr>
          <p:nvPr/>
        </p:nvSpPr>
        <p:spPr bwMode="auto">
          <a:xfrm>
            <a:off x="7121525" y="685800"/>
            <a:ext cx="152400" cy="1524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92" name="Line 143"/>
          <p:cNvSpPr>
            <a:spLocks noChangeShapeType="1"/>
          </p:cNvSpPr>
          <p:nvPr/>
        </p:nvSpPr>
        <p:spPr bwMode="auto">
          <a:xfrm>
            <a:off x="7143750" y="708025"/>
            <a:ext cx="107950" cy="109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93" name="Line 144"/>
          <p:cNvSpPr>
            <a:spLocks noChangeShapeType="1"/>
          </p:cNvSpPr>
          <p:nvPr/>
        </p:nvSpPr>
        <p:spPr bwMode="auto">
          <a:xfrm rot="-5400000">
            <a:off x="7144544" y="707231"/>
            <a:ext cx="107950" cy="109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94" name="Line 152"/>
          <p:cNvSpPr>
            <a:spLocks noChangeShapeType="1"/>
          </p:cNvSpPr>
          <p:nvPr/>
        </p:nvSpPr>
        <p:spPr bwMode="auto">
          <a:xfrm>
            <a:off x="1562100" y="2590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195" name="Text Box 153"/>
          <p:cNvSpPr txBox="1">
            <a:spLocks noChangeArrowheads="1"/>
          </p:cNvSpPr>
          <p:nvPr/>
        </p:nvSpPr>
        <p:spPr bwMode="auto">
          <a:xfrm>
            <a:off x="1790700" y="2286000"/>
            <a:ext cx="9144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alibri" pitchFamily="34" charset="0"/>
              </a:rPr>
              <a:t>Robot</a:t>
            </a:r>
          </a:p>
        </p:txBody>
      </p:sp>
      <p:sp>
        <p:nvSpPr>
          <p:cNvPr id="5196" name="Rectangle 155"/>
          <p:cNvSpPr>
            <a:spLocks noChangeArrowheads="1"/>
          </p:cNvSpPr>
          <p:nvPr/>
        </p:nvSpPr>
        <p:spPr bwMode="auto">
          <a:xfrm>
            <a:off x="1485900" y="2286000"/>
            <a:ext cx="12192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97" name="Line 158"/>
          <p:cNvSpPr>
            <a:spLocks noChangeShapeType="1"/>
          </p:cNvSpPr>
          <p:nvPr/>
        </p:nvSpPr>
        <p:spPr bwMode="auto">
          <a:xfrm>
            <a:off x="2705100" y="1919287"/>
            <a:ext cx="3200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98" name="Line 159"/>
          <p:cNvSpPr>
            <a:spLocks noChangeShapeType="1"/>
          </p:cNvSpPr>
          <p:nvPr/>
        </p:nvSpPr>
        <p:spPr bwMode="auto">
          <a:xfrm>
            <a:off x="2705100" y="1919287"/>
            <a:ext cx="0" cy="1524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199" name="Line 160"/>
          <p:cNvSpPr>
            <a:spLocks noChangeShapeType="1"/>
          </p:cNvSpPr>
          <p:nvPr/>
        </p:nvSpPr>
        <p:spPr bwMode="auto">
          <a:xfrm>
            <a:off x="5905500" y="1919287"/>
            <a:ext cx="0" cy="1524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200" name="Line 161"/>
          <p:cNvSpPr>
            <a:spLocks noChangeShapeType="1"/>
          </p:cNvSpPr>
          <p:nvPr/>
        </p:nvSpPr>
        <p:spPr bwMode="auto">
          <a:xfrm>
            <a:off x="5905500" y="2528887"/>
            <a:ext cx="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201" name="Line 162"/>
          <p:cNvSpPr>
            <a:spLocks noChangeShapeType="1"/>
          </p:cNvSpPr>
          <p:nvPr/>
        </p:nvSpPr>
        <p:spPr bwMode="auto">
          <a:xfrm>
            <a:off x="2705100" y="2681287"/>
            <a:ext cx="0" cy="304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202" name="AutoShape 167"/>
          <p:cNvSpPr>
            <a:spLocks noChangeArrowheads="1"/>
          </p:cNvSpPr>
          <p:nvPr/>
        </p:nvSpPr>
        <p:spPr bwMode="auto">
          <a:xfrm>
            <a:off x="3609975" y="2062162"/>
            <a:ext cx="1463675" cy="228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0" scaled="1"/>
          </a:gra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tIns="91440" bIns="91440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03" name="Rectangle 172"/>
          <p:cNvSpPr>
            <a:spLocks noChangeArrowheads="1"/>
          </p:cNvSpPr>
          <p:nvPr/>
        </p:nvSpPr>
        <p:spPr bwMode="auto">
          <a:xfrm>
            <a:off x="3543300" y="2438400"/>
            <a:ext cx="1524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04" name="Rectangle 173"/>
          <p:cNvSpPr>
            <a:spLocks noChangeArrowheads="1"/>
          </p:cNvSpPr>
          <p:nvPr/>
        </p:nvSpPr>
        <p:spPr bwMode="auto">
          <a:xfrm>
            <a:off x="4991100" y="2438400"/>
            <a:ext cx="1524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05" name="Text Box 196"/>
          <p:cNvSpPr txBox="1">
            <a:spLocks noChangeArrowheads="1"/>
          </p:cNvSpPr>
          <p:nvPr/>
        </p:nvSpPr>
        <p:spPr bwMode="auto">
          <a:xfrm>
            <a:off x="6656387" y="1600200"/>
            <a:ext cx="1295400" cy="6048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tIns="91440" bIns="91440"/>
          <a:lstStyle/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rgbClr val="FF00FF"/>
                </a:solidFill>
                <a:latin typeface="Calibri" pitchFamily="34" charset="0"/>
              </a:rPr>
              <a:t>Chemistry/</a:t>
            </a:r>
          </a:p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rgbClr val="FF00FF"/>
                </a:solidFill>
                <a:latin typeface="Calibri" pitchFamily="34" charset="0"/>
              </a:rPr>
              <a:t>Flow</a:t>
            </a:r>
          </a:p>
        </p:txBody>
      </p:sp>
      <p:sp>
        <p:nvSpPr>
          <p:cNvPr id="13531" name="Text Box 219"/>
          <p:cNvSpPr txBox="1">
            <a:spLocks noChangeArrowheads="1"/>
          </p:cNvSpPr>
          <p:nvPr/>
        </p:nvSpPr>
        <p:spPr bwMode="auto">
          <a:xfrm>
            <a:off x="4724400" y="4114800"/>
            <a:ext cx="4191000" cy="268535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square"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u="sng" dirty="0">
                <a:latin typeface="Calibri" pitchFamily="34" charset="0"/>
              </a:rPr>
              <a:t>Tool Data Collected from a Micron 300mm Facility:</a:t>
            </a:r>
          </a:p>
          <a:p>
            <a:pPr>
              <a:spcBef>
                <a:spcPct val="50000"/>
              </a:spcBef>
            </a:pPr>
            <a:r>
              <a:rPr lang="en-US" sz="1100" b="1" dirty="0">
                <a:latin typeface="Calibri" pitchFamily="34" charset="0"/>
              </a:rPr>
              <a:t>Over 100,000 Wafers of </a:t>
            </a:r>
            <a:r>
              <a:rPr lang="en-US" sz="1100" b="1" dirty="0" err="1">
                <a:latin typeface="Calibri" pitchFamily="34" charset="0"/>
              </a:rPr>
              <a:t>Fab</a:t>
            </a:r>
            <a:r>
              <a:rPr lang="en-US" sz="1100" b="1" dirty="0">
                <a:latin typeface="Calibri" pitchFamily="34" charset="0"/>
              </a:rPr>
              <a:t> Data from PECVD Tool, at 10Hz: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u="sng" dirty="0">
                <a:latin typeface="Calibri" pitchFamily="34" charset="0"/>
              </a:rPr>
              <a:t>RF</a:t>
            </a:r>
            <a:r>
              <a:rPr lang="en-US" sz="1100" dirty="0">
                <a:latin typeface="Calibri" pitchFamily="34" charset="0"/>
              </a:rPr>
              <a:t> : HF power, Load Cap, Tune Cap, LF power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u="sng" dirty="0">
                <a:latin typeface="Calibri" pitchFamily="34" charset="0"/>
              </a:rPr>
              <a:t>Pressure</a:t>
            </a:r>
            <a:r>
              <a:rPr lang="en-US" sz="1100" dirty="0">
                <a:latin typeface="Calibri" pitchFamily="34" charset="0"/>
              </a:rPr>
              <a:t>: Chamber, PCV angle, </a:t>
            </a:r>
            <a:r>
              <a:rPr lang="en-US" sz="1100" dirty="0" err="1">
                <a:latin typeface="Calibri" pitchFamily="34" charset="0"/>
              </a:rPr>
              <a:t>Loadlock</a:t>
            </a:r>
            <a:endParaRPr lang="en-US" sz="1100" dirty="0">
              <a:latin typeface="Calibri" pitchFamily="34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100" u="sng" dirty="0">
                <a:latin typeface="Calibri" pitchFamily="34" charset="0"/>
              </a:rPr>
              <a:t>Chemistry</a:t>
            </a:r>
            <a:r>
              <a:rPr lang="en-US" sz="1100" dirty="0">
                <a:latin typeface="Calibri" pitchFamily="34" charset="0"/>
              </a:rPr>
              <a:t>: Gas Flows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u="sng" dirty="0">
                <a:latin typeface="Calibri" pitchFamily="34" charset="0"/>
              </a:rPr>
              <a:t>Temperature</a:t>
            </a:r>
            <a:r>
              <a:rPr lang="en-US" sz="1100" dirty="0">
                <a:latin typeface="Calibri" pitchFamily="34" charset="0"/>
              </a:rPr>
              <a:t>: Chamber, Pedestal</a:t>
            </a:r>
          </a:p>
          <a:p>
            <a:pPr marL="685800" lvl="1" indent="-228600">
              <a:buFont typeface="+mj-lt"/>
              <a:buAutoNum type="arabicPeriod"/>
            </a:pPr>
            <a:endParaRPr lang="en-US" sz="1100" dirty="0">
              <a:latin typeface="Calibri" pitchFamily="34" charset="0"/>
            </a:endParaRPr>
          </a:p>
          <a:p>
            <a:pPr marL="228600" indent="-228600"/>
            <a:r>
              <a:rPr lang="en-US" sz="1100" b="1" dirty="0">
                <a:latin typeface="Calibri" pitchFamily="34" charset="0"/>
              </a:rPr>
              <a:t>Wafer Metrology Measurements for Comparisons: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>
                <a:latin typeface="Calibri" pitchFamily="34" charset="0"/>
              </a:rPr>
              <a:t>Product Thickness Mean and Range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err="1">
                <a:latin typeface="Calibri" pitchFamily="34" charset="0"/>
              </a:rPr>
              <a:t>Qual</a:t>
            </a:r>
            <a:r>
              <a:rPr lang="en-US" sz="1100" dirty="0">
                <a:latin typeface="Calibri" pitchFamily="34" charset="0"/>
              </a:rPr>
              <a:t> Wafer Thickness and Refractive Index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>
                <a:latin typeface="Calibri" pitchFamily="34" charset="0"/>
              </a:rPr>
              <a:t>Particle Monitor Data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>
                <a:latin typeface="Calibri" pitchFamily="34" charset="0"/>
              </a:rPr>
              <a:t>Full Maintenance Logs</a:t>
            </a:r>
          </a:p>
          <a:p>
            <a:pPr marL="685800" lvl="1" indent="-228600">
              <a:buFont typeface="+mj-lt"/>
              <a:buAutoNum type="arabicPeriod"/>
            </a:pPr>
            <a:endParaRPr lang="en-US" sz="1100" b="1" dirty="0">
              <a:latin typeface="Calibri" pitchFamily="34" charset="0"/>
            </a:endParaRPr>
          </a:p>
          <a:p>
            <a:pPr marL="228600" indent="-228600"/>
            <a:r>
              <a:rPr lang="en-US" sz="1100" b="1" dirty="0">
                <a:latin typeface="Calibri" pitchFamily="34" charset="0"/>
              </a:rPr>
              <a:t>All  Operations are TEOS Depositions of Various Thicknesses</a:t>
            </a:r>
          </a:p>
        </p:txBody>
      </p:sp>
      <p:sp>
        <p:nvSpPr>
          <p:cNvPr id="52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rgbClr val="0000CC"/>
                </a:solidFill>
                <a:ea typeface="ＭＳ Ｐゴシック" pitchFamily="34" charset="-128"/>
              </a:rPr>
              <a:t>PECVD Tool and Data Collection</a:t>
            </a:r>
          </a:p>
        </p:txBody>
      </p:sp>
      <p:sp>
        <p:nvSpPr>
          <p:cNvPr id="5208" name="Text Box 37"/>
          <p:cNvSpPr txBox="1">
            <a:spLocks noChangeArrowheads="1"/>
          </p:cNvSpPr>
          <p:nvPr/>
        </p:nvSpPr>
        <p:spPr bwMode="auto">
          <a:xfrm>
            <a:off x="5181600" y="3810000"/>
            <a:ext cx="9144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pitchFamily="34" charset="0"/>
              </a:rPr>
              <a:t>Pump</a:t>
            </a:r>
          </a:p>
        </p:txBody>
      </p:sp>
      <p:sp>
        <p:nvSpPr>
          <p:cNvPr id="5209" name="Rectangle 87"/>
          <p:cNvSpPr>
            <a:spLocks noChangeArrowheads="1"/>
          </p:cNvSpPr>
          <p:nvPr/>
        </p:nvSpPr>
        <p:spPr bwMode="auto">
          <a:xfrm>
            <a:off x="4241800" y="1783080"/>
            <a:ext cx="182880" cy="27432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0" scaled="1"/>
          </a:gradFill>
          <a:ln w="12700" algn="ctr">
            <a:noFill/>
            <a:miter lim="800000"/>
            <a:headEnd type="none" w="sm" len="sm"/>
            <a:tailEnd type="none" w="med" len="lg"/>
          </a:ln>
        </p:spPr>
        <p:txBody>
          <a:bodyPr tIns="91440" bIns="91440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10" name="Rectangle 9"/>
          <p:cNvSpPr>
            <a:spLocks noChangeArrowheads="1"/>
          </p:cNvSpPr>
          <p:nvPr/>
        </p:nvSpPr>
        <p:spPr bwMode="auto">
          <a:xfrm flipH="1">
            <a:off x="8915400" y="1524000"/>
            <a:ext cx="228600" cy="547687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vert="eaVert" tIns="91440" bIns="91440" anchor="ctr"/>
          <a:lstStyle/>
          <a:p>
            <a:pPr algn="ctr"/>
            <a:r>
              <a:rPr lang="en-US" sz="1200" b="1">
                <a:latin typeface="Calibri" pitchFamily="34" charset="0"/>
              </a:rPr>
              <a:t>MFC</a:t>
            </a:r>
          </a:p>
        </p:txBody>
      </p:sp>
      <p:sp>
        <p:nvSpPr>
          <p:cNvPr id="5211" name="Rectangle 9"/>
          <p:cNvSpPr>
            <a:spLocks noChangeArrowheads="1"/>
          </p:cNvSpPr>
          <p:nvPr/>
        </p:nvSpPr>
        <p:spPr bwMode="auto">
          <a:xfrm flipH="1">
            <a:off x="8229600" y="1524000"/>
            <a:ext cx="228600" cy="547687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vert="eaVert" tIns="91440" bIns="91440" anchor="ctr"/>
          <a:lstStyle/>
          <a:p>
            <a:pPr algn="ctr"/>
            <a:r>
              <a:rPr lang="en-US" sz="1200" b="1">
                <a:latin typeface="Calibri" pitchFamily="34" charset="0"/>
              </a:rPr>
              <a:t>MFC</a:t>
            </a:r>
          </a:p>
        </p:txBody>
      </p:sp>
      <p:sp>
        <p:nvSpPr>
          <p:cNvPr id="5212" name="Rectangle 9"/>
          <p:cNvSpPr>
            <a:spLocks noChangeArrowheads="1"/>
          </p:cNvSpPr>
          <p:nvPr/>
        </p:nvSpPr>
        <p:spPr bwMode="auto">
          <a:xfrm flipH="1">
            <a:off x="7924800" y="1524000"/>
            <a:ext cx="228600" cy="547687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vert="eaVert" tIns="91440" bIns="91440" anchor="ctr"/>
          <a:lstStyle/>
          <a:p>
            <a:pPr algn="ctr"/>
            <a:r>
              <a:rPr lang="en-US" sz="1200" b="1" dirty="0">
                <a:latin typeface="Calibri" pitchFamily="34" charset="0"/>
              </a:rPr>
              <a:t>MFC</a:t>
            </a:r>
          </a:p>
        </p:txBody>
      </p:sp>
      <p:sp>
        <p:nvSpPr>
          <p:cNvPr id="5213" name="Text Box 196"/>
          <p:cNvSpPr txBox="1">
            <a:spLocks noChangeArrowheads="1"/>
          </p:cNvSpPr>
          <p:nvPr/>
        </p:nvSpPr>
        <p:spPr bwMode="auto">
          <a:xfrm>
            <a:off x="3505200" y="3533775"/>
            <a:ext cx="1295400" cy="428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tIns="91440" bIns="9144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rgbClr val="0000FF"/>
                </a:solidFill>
                <a:latin typeface="Calibri" pitchFamily="34" charset="0"/>
              </a:rPr>
              <a:t>Pressure</a:t>
            </a:r>
          </a:p>
        </p:txBody>
      </p:sp>
      <p:sp>
        <p:nvSpPr>
          <p:cNvPr id="5214" name="Text Box 196"/>
          <p:cNvSpPr txBox="1">
            <a:spLocks noChangeArrowheads="1"/>
          </p:cNvSpPr>
          <p:nvPr/>
        </p:nvSpPr>
        <p:spPr bwMode="auto">
          <a:xfrm>
            <a:off x="1968500" y="381000"/>
            <a:ext cx="1295400" cy="428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tIns="91440" bIns="9144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rgbClr val="33CC33"/>
                </a:solidFill>
                <a:latin typeface="Calibri" pitchFamily="34" charset="0"/>
              </a:rPr>
              <a:t>RF Power</a:t>
            </a:r>
          </a:p>
        </p:txBody>
      </p:sp>
      <p:sp>
        <p:nvSpPr>
          <p:cNvPr id="5215" name="Text Box 196"/>
          <p:cNvSpPr txBox="1">
            <a:spLocks noChangeArrowheads="1"/>
          </p:cNvSpPr>
          <p:nvPr/>
        </p:nvSpPr>
        <p:spPr bwMode="auto">
          <a:xfrm>
            <a:off x="4699000" y="1524000"/>
            <a:ext cx="2082800" cy="428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tIns="91440" bIns="9144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i="1">
                <a:solidFill>
                  <a:srgbClr val="FF0000"/>
                </a:solidFill>
                <a:latin typeface="Calibri" pitchFamily="34" charset="0"/>
              </a:rPr>
              <a:t>Temperature</a:t>
            </a:r>
          </a:p>
        </p:txBody>
      </p:sp>
      <p:sp>
        <p:nvSpPr>
          <p:cNvPr id="5216" name="Text Box 185"/>
          <p:cNvSpPr txBox="1">
            <a:spLocks noChangeArrowheads="1"/>
          </p:cNvSpPr>
          <p:nvPr/>
        </p:nvSpPr>
        <p:spPr bwMode="auto">
          <a:xfrm>
            <a:off x="3819525" y="2016125"/>
            <a:ext cx="10906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alibri" pitchFamily="34" charset="0"/>
              </a:rPr>
              <a:t>Showerhead</a:t>
            </a:r>
          </a:p>
        </p:txBody>
      </p:sp>
      <p:sp>
        <p:nvSpPr>
          <p:cNvPr id="5217" name="Text Box 186"/>
          <p:cNvSpPr txBox="1">
            <a:spLocks noChangeArrowheads="1"/>
          </p:cNvSpPr>
          <p:nvPr/>
        </p:nvSpPr>
        <p:spPr bwMode="auto">
          <a:xfrm>
            <a:off x="3959225" y="2422525"/>
            <a:ext cx="8096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alibri" pitchFamily="34" charset="0"/>
              </a:rPr>
              <a:t>Pedestal</a:t>
            </a:r>
          </a:p>
        </p:txBody>
      </p:sp>
      <p:sp>
        <p:nvSpPr>
          <p:cNvPr id="5218" name="Line 158"/>
          <p:cNvSpPr>
            <a:spLocks noChangeShapeType="1"/>
          </p:cNvSpPr>
          <p:nvPr/>
        </p:nvSpPr>
        <p:spPr bwMode="auto">
          <a:xfrm>
            <a:off x="3543300" y="2655887"/>
            <a:ext cx="16129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none" w="med" len="lg"/>
          </a:ln>
        </p:spPr>
        <p:txBody>
          <a:bodyPr tIns="91440" bIns="91440" anchor="ctr">
            <a:spAutoFit/>
          </a:bodyPr>
          <a:lstStyle/>
          <a:p>
            <a:endParaRPr lang="en-US"/>
          </a:p>
        </p:txBody>
      </p:sp>
      <p:sp>
        <p:nvSpPr>
          <p:cNvPr id="5219" name="Text Box 202"/>
          <p:cNvSpPr txBox="1">
            <a:spLocks noChangeArrowheads="1"/>
          </p:cNvSpPr>
          <p:nvPr/>
        </p:nvSpPr>
        <p:spPr bwMode="auto">
          <a:xfrm>
            <a:off x="1600200" y="3035300"/>
            <a:ext cx="839788" cy="379412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tIns="91440" bIns="9144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LL Mano</a:t>
            </a:r>
          </a:p>
        </p:txBody>
      </p:sp>
      <p:sp>
        <p:nvSpPr>
          <p:cNvPr id="5220" name="Text Box 201"/>
          <p:cNvSpPr txBox="1">
            <a:spLocks noChangeArrowheads="1"/>
          </p:cNvSpPr>
          <p:nvPr/>
        </p:nvSpPr>
        <p:spPr bwMode="auto">
          <a:xfrm>
            <a:off x="2603500" y="3213100"/>
            <a:ext cx="1358900" cy="379412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tIns="91440" bIns="9144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Chamber Mano</a:t>
            </a:r>
          </a:p>
        </p:txBody>
      </p:sp>
      <p:sp>
        <p:nvSpPr>
          <p:cNvPr id="5221" name="Text Box 190"/>
          <p:cNvSpPr txBox="1">
            <a:spLocks noChangeArrowheads="1"/>
          </p:cNvSpPr>
          <p:nvPr/>
        </p:nvSpPr>
        <p:spPr bwMode="auto">
          <a:xfrm>
            <a:off x="6264275" y="3276600"/>
            <a:ext cx="1355725" cy="758825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Calibri" pitchFamily="34" charset="0"/>
              </a:rPr>
              <a:t>Pressure</a:t>
            </a:r>
          </a:p>
          <a:p>
            <a:pPr algn="ctr"/>
            <a:endParaRPr lang="en-US" sz="1400" b="1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en-US" sz="1400" b="1">
                <a:solidFill>
                  <a:schemeClr val="bg1"/>
                </a:solidFill>
                <a:latin typeface="Calibri" pitchFamily="34" charset="0"/>
              </a:rPr>
              <a:t>Control Valve</a:t>
            </a:r>
          </a:p>
        </p:txBody>
      </p:sp>
      <p:sp>
        <p:nvSpPr>
          <p:cNvPr id="5222" name="Line 94"/>
          <p:cNvSpPr>
            <a:spLocks noChangeShapeType="1"/>
          </p:cNvSpPr>
          <p:nvPr/>
        </p:nvSpPr>
        <p:spPr bwMode="auto">
          <a:xfrm flipH="1">
            <a:off x="5257800" y="3581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sp>
        <p:nvSpPr>
          <p:cNvPr id="5223" name="Text Box 196"/>
          <p:cNvSpPr txBox="1">
            <a:spLocks noChangeArrowheads="1"/>
          </p:cNvSpPr>
          <p:nvPr/>
        </p:nvSpPr>
        <p:spPr bwMode="auto">
          <a:xfrm>
            <a:off x="8153400" y="1600200"/>
            <a:ext cx="990600" cy="6048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tIns="91440" bIns="91440"/>
          <a:lstStyle/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rgbClr val="FF00FF"/>
                </a:solidFill>
                <a:latin typeface="Calibri" pitchFamily="34" charset="0"/>
              </a:rPr>
              <a:t>…..</a:t>
            </a:r>
          </a:p>
        </p:txBody>
      </p:sp>
      <p:sp>
        <p:nvSpPr>
          <p:cNvPr id="108" name="Line 108"/>
          <p:cNvSpPr>
            <a:spLocks noChangeShapeType="1"/>
          </p:cNvSpPr>
          <p:nvPr/>
        </p:nvSpPr>
        <p:spPr bwMode="auto">
          <a:xfrm>
            <a:off x="3718560" y="1219200"/>
            <a:ext cx="54864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 type="none" w="sm" len="sm"/>
            <a:tailEnd type="none" w="med" len="lg"/>
          </a:ln>
        </p:spPr>
        <p:txBody>
          <a:bodyPr wrap="none" tIns="91440" bIns="91440" anchor="ctr">
            <a:spAutoFit/>
          </a:bodyPr>
          <a:lstStyle/>
          <a:p>
            <a:endParaRPr lang="en-US"/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926580"/>
            <a:ext cx="3810000" cy="285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0FEC-26CF-43F1-9168-D3C3E2C2FC7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" y="3959225"/>
            <a:ext cx="927894" cy="6127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Me !</a:t>
            </a:r>
          </a:p>
        </p:txBody>
      </p:sp>
      <p:cxnSp>
        <p:nvCxnSpPr>
          <p:cNvPr id="7" name="Straight Arrow Connector 6"/>
          <p:cNvCxnSpPr>
            <a:stCxn id="5" idx="5"/>
          </p:cNvCxnSpPr>
          <p:nvPr/>
        </p:nvCxnSpPr>
        <p:spPr>
          <a:xfrm>
            <a:off x="1249207" y="4482261"/>
            <a:ext cx="350993" cy="4707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158887" y="457200"/>
            <a:ext cx="2985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Plasma Enhanced Chemical Vapor Deposition (PECVD)</a:t>
            </a:r>
          </a:p>
        </p:txBody>
      </p:sp>
    </p:spTree>
    <p:extLst>
      <p:ext uri="{BB962C8B-B14F-4D97-AF65-F5344CB8AC3E}">
        <p14:creationId xmlns:p14="http://schemas.microsoft.com/office/powerpoint/2010/main" val="15485423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15046</TotalTime>
  <Words>945</Words>
  <Application>Microsoft Macintosh PowerPoint</Application>
  <PresentationFormat>On-screen Show (4:3)</PresentationFormat>
  <Paragraphs>202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Equation</vt:lpstr>
      <vt:lpstr>Analytical Approach to Similarity Based Prediction</vt:lpstr>
      <vt:lpstr>Background</vt:lpstr>
      <vt:lpstr>Similarity-Based Prediction</vt:lpstr>
      <vt:lpstr>Similarity Based Prediction</vt:lpstr>
      <vt:lpstr>Similarity Based Prediction using Analytically Updating Pdfs</vt:lpstr>
      <vt:lpstr>Similarity between Past and Current Performance</vt:lpstr>
      <vt:lpstr>Incorporating the Similarity Weights into a Log Likelihood Function</vt:lpstr>
      <vt:lpstr>Advantages of using Similarity Weighted GMMs for Prediction</vt:lpstr>
      <vt:lpstr>PECVD Tool and Data Collection</vt:lpstr>
      <vt:lpstr>PECVD Tool Dynamic Features</vt:lpstr>
      <vt:lpstr>Sensitive Features between Maintenance</vt:lpstr>
      <vt:lpstr>Select Trajectories from PECVD Sensitive Features</vt:lpstr>
      <vt:lpstr>PowerPoint Presentation</vt:lpstr>
      <vt:lpstr>Predictions Beginning from Cycle (Wafer) 20 in the Current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Bleakie</dc:creator>
  <cp:lastModifiedBy>Djurdjanovic, Dragan</cp:lastModifiedBy>
  <cp:revision>578</cp:revision>
  <dcterms:created xsi:type="dcterms:W3CDTF">2012-08-03T20:26:27Z</dcterms:created>
  <dcterms:modified xsi:type="dcterms:W3CDTF">2019-03-14T18:54:02Z</dcterms:modified>
</cp:coreProperties>
</file>