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4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5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16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17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18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notesSlides/notesSlide19.xml" ContentType="application/vnd.openxmlformats-officedocument.presentationml.notesSlide+xml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346" r:id="rId3"/>
    <p:sldId id="340" r:id="rId4"/>
    <p:sldId id="344" r:id="rId5"/>
    <p:sldId id="345" r:id="rId6"/>
    <p:sldId id="347" r:id="rId7"/>
    <p:sldId id="349" r:id="rId8"/>
    <p:sldId id="348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9" autoAdjust="0"/>
    <p:restoredTop sz="88710" autoAdjust="0"/>
  </p:normalViewPr>
  <p:slideViewPr>
    <p:cSldViewPr>
      <p:cViewPr varScale="1">
        <p:scale>
          <a:sx n="25" d="100"/>
          <a:sy n="25" d="100"/>
        </p:scale>
        <p:origin x="-14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wmf"/><Relationship Id="rId12" Type="http://schemas.openxmlformats.org/officeDocument/2006/relationships/image" Target="../media/image69.emf"/><Relationship Id="rId1" Type="http://schemas.openxmlformats.org/officeDocument/2006/relationships/image" Target="../media/image53.wmf"/><Relationship Id="rId2" Type="http://schemas.openxmlformats.org/officeDocument/2006/relationships/image" Target="../media/image54.wmf"/><Relationship Id="rId3" Type="http://schemas.openxmlformats.org/officeDocument/2006/relationships/image" Target="../media/image55.wmf"/><Relationship Id="rId4" Type="http://schemas.openxmlformats.org/officeDocument/2006/relationships/image" Target="../media/image61.wmf"/><Relationship Id="rId5" Type="http://schemas.openxmlformats.org/officeDocument/2006/relationships/image" Target="../media/image62.wmf"/><Relationship Id="rId6" Type="http://schemas.openxmlformats.org/officeDocument/2006/relationships/image" Target="../media/image63.wmf"/><Relationship Id="rId7" Type="http://schemas.openxmlformats.org/officeDocument/2006/relationships/image" Target="../media/image64.wmf"/><Relationship Id="rId8" Type="http://schemas.openxmlformats.org/officeDocument/2006/relationships/image" Target="../media/image65.wmf"/><Relationship Id="rId9" Type="http://schemas.openxmlformats.org/officeDocument/2006/relationships/image" Target="../media/image66.wmf"/><Relationship Id="rId10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4" Type="http://schemas.openxmlformats.org/officeDocument/2006/relationships/image" Target="../media/image71.wmf"/><Relationship Id="rId5" Type="http://schemas.openxmlformats.org/officeDocument/2006/relationships/image" Target="../media/image72.wmf"/><Relationship Id="rId6" Type="http://schemas.openxmlformats.org/officeDocument/2006/relationships/image" Target="../media/image73.wmf"/><Relationship Id="rId7" Type="http://schemas.openxmlformats.org/officeDocument/2006/relationships/image" Target="../media/image74.wmf"/><Relationship Id="rId8" Type="http://schemas.openxmlformats.org/officeDocument/2006/relationships/image" Target="../media/image75.emf"/><Relationship Id="rId9" Type="http://schemas.openxmlformats.org/officeDocument/2006/relationships/image" Target="../media/image76.emf"/><Relationship Id="rId1" Type="http://schemas.openxmlformats.org/officeDocument/2006/relationships/image" Target="../media/image64.wmf"/><Relationship Id="rId2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78.wmf"/><Relationship Id="rId6" Type="http://schemas.openxmlformats.org/officeDocument/2006/relationships/image" Target="../media/image79.wmf"/><Relationship Id="rId7" Type="http://schemas.openxmlformats.org/officeDocument/2006/relationships/image" Target="../media/image80.wmf"/><Relationship Id="rId8" Type="http://schemas.openxmlformats.org/officeDocument/2006/relationships/image" Target="../media/image81.wmf"/><Relationship Id="rId9" Type="http://schemas.openxmlformats.org/officeDocument/2006/relationships/image" Target="../media/image82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4" Type="http://schemas.openxmlformats.org/officeDocument/2006/relationships/image" Target="../media/image86.emf"/><Relationship Id="rId5" Type="http://schemas.openxmlformats.org/officeDocument/2006/relationships/image" Target="../media/image87.emf"/><Relationship Id="rId6" Type="http://schemas.openxmlformats.org/officeDocument/2006/relationships/image" Target="../media/image88.wmf"/><Relationship Id="rId1" Type="http://schemas.openxmlformats.org/officeDocument/2006/relationships/image" Target="../media/image83.wmf"/><Relationship Id="rId2" Type="http://schemas.openxmlformats.org/officeDocument/2006/relationships/image" Target="../media/image8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4" Type="http://schemas.openxmlformats.org/officeDocument/2006/relationships/image" Target="../media/image91.wmf"/><Relationship Id="rId5" Type="http://schemas.openxmlformats.org/officeDocument/2006/relationships/image" Target="../media/image92.emf"/><Relationship Id="rId6" Type="http://schemas.openxmlformats.org/officeDocument/2006/relationships/image" Target="../media/image93.wmf"/><Relationship Id="rId7" Type="http://schemas.openxmlformats.org/officeDocument/2006/relationships/image" Target="../media/image94.emf"/><Relationship Id="rId8" Type="http://schemas.openxmlformats.org/officeDocument/2006/relationships/image" Target="../media/image95.wmf"/><Relationship Id="rId9" Type="http://schemas.openxmlformats.org/officeDocument/2006/relationships/image" Target="../media/image96.wmf"/><Relationship Id="rId10" Type="http://schemas.openxmlformats.org/officeDocument/2006/relationships/image" Target="../media/image97.emf"/><Relationship Id="rId1" Type="http://schemas.openxmlformats.org/officeDocument/2006/relationships/image" Target="../media/image89.wmf"/><Relationship Id="rId2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Relationship Id="rId2" Type="http://schemas.openxmlformats.org/officeDocument/2006/relationships/image" Target="../media/image9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Relationship Id="rId3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image" Target="../media/image32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emf"/><Relationship Id="rId6" Type="http://schemas.openxmlformats.org/officeDocument/2006/relationships/image" Target="../media/image38.wmf"/><Relationship Id="rId7" Type="http://schemas.openxmlformats.org/officeDocument/2006/relationships/image" Target="../media/image39.wmf"/><Relationship Id="rId8" Type="http://schemas.openxmlformats.org/officeDocument/2006/relationships/image" Target="../media/image40.wmf"/><Relationship Id="rId9" Type="http://schemas.openxmlformats.org/officeDocument/2006/relationships/image" Target="../media/image41.wmf"/><Relationship Id="rId10" Type="http://schemas.openxmlformats.org/officeDocument/2006/relationships/image" Target="../media/image42.wmf"/><Relationship Id="rId11" Type="http://schemas.openxmlformats.org/officeDocument/2006/relationships/image" Target="../media/image43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emf"/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4" Type="http://schemas.openxmlformats.org/officeDocument/2006/relationships/image" Target="../media/image56.w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7" Type="http://schemas.openxmlformats.org/officeDocument/2006/relationships/image" Target="../media/image59.emf"/><Relationship Id="rId8" Type="http://schemas.openxmlformats.org/officeDocument/2006/relationships/image" Target="../media/image60.emf"/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27137" cy="46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898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348" y="1"/>
            <a:ext cx="3027137" cy="46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898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998"/>
            <a:ext cx="3027137" cy="46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898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348" y="8804998"/>
            <a:ext cx="3027137" cy="46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8987">
              <a:defRPr sz="1200"/>
            </a:lvl1pPr>
          </a:lstStyle>
          <a:p>
            <a:pPr>
              <a:defRPr/>
            </a:pPr>
            <a:fld id="{C31F515E-C3A0-4340-AB58-DB4F1BB05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6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27137" cy="46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898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864" y="1"/>
            <a:ext cx="3027136" cy="46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898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4" y="4404033"/>
            <a:ext cx="5120514" cy="41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6531"/>
            <a:ext cx="3027137" cy="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898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864" y="8806531"/>
            <a:ext cx="3027136" cy="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8987">
              <a:defRPr sz="1200"/>
            </a:lvl1pPr>
          </a:lstStyle>
          <a:p>
            <a:pPr>
              <a:defRPr/>
            </a:pPr>
            <a:fld id="{EBB22A60-3F2A-4DBF-91C1-32AD6C10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19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622C-D98A-4D70-8EE9-3DEDB878064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354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443803" indent="-37980431" defTabSz="928354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337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674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011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348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0C81E6-1755-A047-A670-CA1486DF61FD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354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443803" indent="-37980431" defTabSz="928354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337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674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011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348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CC3A03-662F-7442-89C8-1CFCDAD0365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0C2FA4-7C5A-214E-8813-7789818C86F3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4B2502-0E8B-E34E-A0E8-B03DC9CD5331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106BB2-80C7-C841-AC96-4E837071772D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D8D69D-443E-1A41-87C2-3148E8429634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11959F-D098-4941-A5B7-040277B9F9C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1772A3-F315-DB4A-936D-EFB7FDF609BF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249AB1-1C23-534E-B399-AD56DBB0A863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448BA0-E9CE-6B44-B10E-7D060217AEDA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0F9B-D91B-4DCB-8ED5-90C15595AD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31046" indent="-38066622" defTabSz="930461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442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884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327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769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F1CEE8-5DBD-654B-AB1C-1708FE4EF807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0F9B-D91B-4DCB-8ED5-90C15595AD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0F9B-D91B-4DCB-8ED5-90C15595AD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0F9B-D91B-4DCB-8ED5-90C15595AD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0F9B-D91B-4DCB-8ED5-90C15595AD8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0F9B-D91B-4DCB-8ED5-90C15595AD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0F9B-D91B-4DCB-8ED5-90C15595AD8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354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443803" indent="-37980431" defTabSz="928354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63372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26744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90117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53489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9195E4-7A3E-C245-841C-8885C8AA8B0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806DB-CD39-45D8-9616-B7CF5761C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8EFBD-55B5-46DC-BD91-752961D27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410F8-51DE-47A9-9A44-66A73E878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1A89-CF51-4598-ACE2-2D5FB42B9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C3415-5C98-42D2-A393-955E251AE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36A95-A506-4D5B-8886-081C27D4B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997F7-D4EB-4AB2-944B-5947D2CEB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9850E-34E8-4EF1-938C-7D93945AB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FEDC6-A33A-4CC3-8E03-B49AC6EA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4671D-1FF6-45EC-AEBD-5BEF5F61A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EF678-A271-4D58-A44F-90DFA5530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CB53E-9F90-48E9-8D6D-EFF48F6B8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034A71DB-744E-4249-BD72-40F221A96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6666FF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20" Type="http://schemas.openxmlformats.org/officeDocument/2006/relationships/oleObject" Target="../embeddings/oleObject25.bin"/><Relationship Id="rId21" Type="http://schemas.openxmlformats.org/officeDocument/2006/relationships/image" Target="../media/image41.wmf"/><Relationship Id="rId22" Type="http://schemas.openxmlformats.org/officeDocument/2006/relationships/oleObject" Target="../embeddings/oleObject26.bin"/><Relationship Id="rId23" Type="http://schemas.openxmlformats.org/officeDocument/2006/relationships/image" Target="../media/image42.wmf"/><Relationship Id="rId24" Type="http://schemas.openxmlformats.org/officeDocument/2006/relationships/oleObject" Target="../embeddings/oleObject27.bin"/><Relationship Id="rId25" Type="http://schemas.openxmlformats.org/officeDocument/2006/relationships/image" Target="../media/image43.w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36.w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37.emf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38.wmf"/><Relationship Id="rId16" Type="http://schemas.openxmlformats.org/officeDocument/2006/relationships/oleObject" Target="../embeddings/oleObject23.bin"/><Relationship Id="rId17" Type="http://schemas.openxmlformats.org/officeDocument/2006/relationships/image" Target="../media/image39.wmf"/><Relationship Id="rId18" Type="http://schemas.openxmlformats.org/officeDocument/2006/relationships/oleObject" Target="../embeddings/oleObject24.bin"/><Relationship Id="rId19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4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5.bin"/><Relationship Id="rId12" Type="http://schemas.openxmlformats.org/officeDocument/2006/relationships/image" Target="../media/image51.w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w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57.emf"/><Relationship Id="rId14" Type="http://schemas.openxmlformats.org/officeDocument/2006/relationships/oleObject" Target="../embeddings/oleObject42.bin"/><Relationship Id="rId15" Type="http://schemas.openxmlformats.org/officeDocument/2006/relationships/image" Target="../media/image58.emf"/><Relationship Id="rId16" Type="http://schemas.openxmlformats.org/officeDocument/2006/relationships/oleObject" Target="../embeddings/oleObject43.bin"/><Relationship Id="rId17" Type="http://schemas.openxmlformats.org/officeDocument/2006/relationships/image" Target="../media/image59.emf"/><Relationship Id="rId18" Type="http://schemas.openxmlformats.org/officeDocument/2006/relationships/oleObject" Target="../embeddings/oleObject44.bin"/><Relationship Id="rId19" Type="http://schemas.openxmlformats.org/officeDocument/2006/relationships/image" Target="../media/image6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53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55.wmf"/><Relationship Id="rId10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20" Type="http://schemas.openxmlformats.org/officeDocument/2006/relationships/oleObject" Target="../embeddings/oleObject53.bin"/><Relationship Id="rId21" Type="http://schemas.openxmlformats.org/officeDocument/2006/relationships/image" Target="../media/image66.wmf"/><Relationship Id="rId22" Type="http://schemas.openxmlformats.org/officeDocument/2006/relationships/oleObject" Target="../embeddings/oleObject54.bin"/><Relationship Id="rId23" Type="http://schemas.openxmlformats.org/officeDocument/2006/relationships/image" Target="../media/image67.wmf"/><Relationship Id="rId24" Type="http://schemas.openxmlformats.org/officeDocument/2006/relationships/oleObject" Target="../embeddings/oleObject55.bin"/><Relationship Id="rId25" Type="http://schemas.openxmlformats.org/officeDocument/2006/relationships/image" Target="../media/image68.wmf"/><Relationship Id="rId26" Type="http://schemas.openxmlformats.org/officeDocument/2006/relationships/oleObject" Target="../embeddings/oleObject56.bin"/><Relationship Id="rId27" Type="http://schemas.openxmlformats.org/officeDocument/2006/relationships/image" Target="../media/image69.emf"/><Relationship Id="rId10" Type="http://schemas.openxmlformats.org/officeDocument/2006/relationships/oleObject" Target="../embeddings/oleObject48.bin"/><Relationship Id="rId11" Type="http://schemas.openxmlformats.org/officeDocument/2006/relationships/image" Target="../media/image61.w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62.wmf"/><Relationship Id="rId14" Type="http://schemas.openxmlformats.org/officeDocument/2006/relationships/oleObject" Target="../embeddings/oleObject50.bin"/><Relationship Id="rId15" Type="http://schemas.openxmlformats.org/officeDocument/2006/relationships/image" Target="../media/image63.wmf"/><Relationship Id="rId16" Type="http://schemas.openxmlformats.org/officeDocument/2006/relationships/oleObject" Target="../embeddings/oleObject51.bin"/><Relationship Id="rId17" Type="http://schemas.openxmlformats.org/officeDocument/2006/relationships/image" Target="../media/image64.wmf"/><Relationship Id="rId18" Type="http://schemas.openxmlformats.org/officeDocument/2006/relationships/oleObject" Target="../embeddings/oleObject52.bin"/><Relationship Id="rId19" Type="http://schemas.openxmlformats.org/officeDocument/2006/relationships/image" Target="../media/image6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3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20" Type="http://schemas.openxmlformats.org/officeDocument/2006/relationships/image" Target="../media/image77.png"/><Relationship Id="rId21" Type="http://schemas.openxmlformats.org/officeDocument/2006/relationships/oleObject" Target="../embeddings/oleObject65.bin"/><Relationship Id="rId22" Type="http://schemas.openxmlformats.org/officeDocument/2006/relationships/image" Target="../media/image76.emf"/><Relationship Id="rId23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1" Type="http://schemas.openxmlformats.org/officeDocument/2006/relationships/image" Target="../media/image71.wmf"/><Relationship Id="rId12" Type="http://schemas.openxmlformats.org/officeDocument/2006/relationships/oleObject" Target="../embeddings/oleObject61.bin"/><Relationship Id="rId13" Type="http://schemas.openxmlformats.org/officeDocument/2006/relationships/image" Target="../media/image72.wmf"/><Relationship Id="rId14" Type="http://schemas.openxmlformats.org/officeDocument/2006/relationships/oleObject" Target="../embeddings/oleObject62.bin"/><Relationship Id="rId15" Type="http://schemas.openxmlformats.org/officeDocument/2006/relationships/image" Target="../media/image73.wmf"/><Relationship Id="rId16" Type="http://schemas.openxmlformats.org/officeDocument/2006/relationships/oleObject" Target="../embeddings/oleObject63.bin"/><Relationship Id="rId17" Type="http://schemas.openxmlformats.org/officeDocument/2006/relationships/image" Target="../media/image74.wmf"/><Relationship Id="rId18" Type="http://schemas.openxmlformats.org/officeDocument/2006/relationships/oleObject" Target="../embeddings/oleObject64.bin"/><Relationship Id="rId19" Type="http://schemas.openxmlformats.org/officeDocument/2006/relationships/image" Target="../media/image7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4.w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65.wmf"/><Relationship Id="rId8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20" Type="http://schemas.openxmlformats.org/officeDocument/2006/relationships/oleObject" Target="../embeddings/oleObject74.bin"/><Relationship Id="rId21" Type="http://schemas.openxmlformats.org/officeDocument/2006/relationships/image" Target="../media/image82.wmf"/><Relationship Id="rId22" Type="http://schemas.openxmlformats.org/officeDocument/2006/relationships/image" Target="../media/image4.png"/><Relationship Id="rId10" Type="http://schemas.openxmlformats.org/officeDocument/2006/relationships/oleObject" Target="../embeddings/oleObject69.bin"/><Relationship Id="rId11" Type="http://schemas.openxmlformats.org/officeDocument/2006/relationships/image" Target="../media/image36.wmf"/><Relationship Id="rId12" Type="http://schemas.openxmlformats.org/officeDocument/2006/relationships/oleObject" Target="../embeddings/oleObject70.bin"/><Relationship Id="rId13" Type="http://schemas.openxmlformats.org/officeDocument/2006/relationships/image" Target="../media/image78.wmf"/><Relationship Id="rId14" Type="http://schemas.openxmlformats.org/officeDocument/2006/relationships/oleObject" Target="../embeddings/oleObject71.bin"/><Relationship Id="rId15" Type="http://schemas.openxmlformats.org/officeDocument/2006/relationships/image" Target="../media/image79.wmf"/><Relationship Id="rId16" Type="http://schemas.openxmlformats.org/officeDocument/2006/relationships/oleObject" Target="../embeddings/oleObject72.bin"/><Relationship Id="rId17" Type="http://schemas.openxmlformats.org/officeDocument/2006/relationships/image" Target="../media/image80.wmf"/><Relationship Id="rId18" Type="http://schemas.openxmlformats.org/officeDocument/2006/relationships/oleObject" Target="../embeddings/oleObject73.bin"/><Relationship Id="rId19" Type="http://schemas.openxmlformats.org/officeDocument/2006/relationships/image" Target="../media/image81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6.emf"/><Relationship Id="rId12" Type="http://schemas.openxmlformats.org/officeDocument/2006/relationships/oleObject" Target="../embeddings/oleObject79.bin"/><Relationship Id="rId13" Type="http://schemas.openxmlformats.org/officeDocument/2006/relationships/image" Target="../media/image87.emf"/><Relationship Id="rId14" Type="http://schemas.openxmlformats.org/officeDocument/2006/relationships/oleObject" Target="../embeddings/oleObject80.bin"/><Relationship Id="rId15" Type="http://schemas.openxmlformats.org/officeDocument/2006/relationships/image" Target="../media/image88.wmf"/><Relationship Id="rId16" Type="http://schemas.openxmlformats.org/officeDocument/2006/relationships/image" Target="../media/image4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83.w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84.emf"/><Relationship Id="rId8" Type="http://schemas.openxmlformats.org/officeDocument/2006/relationships/oleObject" Target="../embeddings/oleObject77.bin"/><Relationship Id="rId9" Type="http://schemas.openxmlformats.org/officeDocument/2006/relationships/image" Target="../media/image85.wmf"/><Relationship Id="rId10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20" Type="http://schemas.openxmlformats.org/officeDocument/2006/relationships/oleObject" Target="../embeddings/oleObject89.bin"/><Relationship Id="rId21" Type="http://schemas.openxmlformats.org/officeDocument/2006/relationships/image" Target="../media/image96.wmf"/><Relationship Id="rId22" Type="http://schemas.openxmlformats.org/officeDocument/2006/relationships/oleObject" Target="../embeddings/oleObject90.bin"/><Relationship Id="rId23" Type="http://schemas.openxmlformats.org/officeDocument/2006/relationships/image" Target="../media/image97.emf"/><Relationship Id="rId24" Type="http://schemas.openxmlformats.org/officeDocument/2006/relationships/image" Target="../media/image4.png"/><Relationship Id="rId10" Type="http://schemas.openxmlformats.org/officeDocument/2006/relationships/oleObject" Target="../embeddings/oleObject84.bin"/><Relationship Id="rId11" Type="http://schemas.openxmlformats.org/officeDocument/2006/relationships/image" Target="../media/image91.wmf"/><Relationship Id="rId12" Type="http://schemas.openxmlformats.org/officeDocument/2006/relationships/oleObject" Target="../embeddings/oleObject85.bin"/><Relationship Id="rId13" Type="http://schemas.openxmlformats.org/officeDocument/2006/relationships/image" Target="../media/image92.emf"/><Relationship Id="rId14" Type="http://schemas.openxmlformats.org/officeDocument/2006/relationships/oleObject" Target="../embeddings/oleObject86.bin"/><Relationship Id="rId15" Type="http://schemas.openxmlformats.org/officeDocument/2006/relationships/image" Target="../media/image93.wmf"/><Relationship Id="rId16" Type="http://schemas.openxmlformats.org/officeDocument/2006/relationships/oleObject" Target="../embeddings/oleObject87.bin"/><Relationship Id="rId17" Type="http://schemas.openxmlformats.org/officeDocument/2006/relationships/image" Target="../media/image94.emf"/><Relationship Id="rId18" Type="http://schemas.openxmlformats.org/officeDocument/2006/relationships/oleObject" Target="../embeddings/oleObject88.bin"/><Relationship Id="rId19" Type="http://schemas.openxmlformats.org/officeDocument/2006/relationships/image" Target="../media/image9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9.w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90.wmf"/><Relationship Id="rId8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91.bin"/><Relationship Id="rId6" Type="http://schemas.openxmlformats.org/officeDocument/2006/relationships/image" Target="../media/image98.emf"/><Relationship Id="rId7" Type="http://schemas.openxmlformats.org/officeDocument/2006/relationships/oleObject" Target="../embeddings/oleObject92.bin"/><Relationship Id="rId8" Type="http://schemas.openxmlformats.org/officeDocument/2006/relationships/image" Target="../media/image9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20.wmf"/><Relationship Id="rId10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30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31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28.wmf"/><Relationship Id="rId10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84D02-84FE-4AE9-90B6-2A84F36BF00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55570" y="50796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Laplace Transforms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544" y="2479662"/>
            <a:ext cx="3467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2721" y="2370123"/>
            <a:ext cx="2933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8253" y="3173409"/>
            <a:ext cx="1314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5" y="4087829"/>
            <a:ext cx="79438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7" name="Rectangle 20"/>
          <p:cNvSpPr>
            <a:spLocks noChangeArrowheads="1"/>
          </p:cNvSpPr>
          <p:nvPr/>
        </p:nvSpPr>
        <p:spPr bwMode="auto">
          <a:xfrm>
            <a:off x="153988" y="1238250"/>
            <a:ext cx="8872537" cy="2665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68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106363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 Laplace Transforms of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Proper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Rational Functions</a:t>
            </a:r>
          </a:p>
        </p:txBody>
      </p:sp>
      <p:sp>
        <p:nvSpPr>
          <p:cNvPr id="368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2A753D-A9AC-574D-8C0C-2AB1CD41CE41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881813" y="2041525"/>
          <a:ext cx="18526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4" imgW="1054080" imgH="228600" progId="Equation.3">
                  <p:embed/>
                </p:oleObj>
              </mc:Choice>
              <mc:Fallback>
                <p:oleObj name="Equation" r:id="rId4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2041525"/>
                        <a:ext cx="1852612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Box 15"/>
          <p:cNvSpPr txBox="1">
            <a:spLocks noChangeArrowheads="1"/>
          </p:cNvSpPr>
          <p:nvPr/>
        </p:nvSpPr>
        <p:spPr bwMode="auto">
          <a:xfrm>
            <a:off x="263525" y="3100388"/>
            <a:ext cx="73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Then</a:t>
            </a:r>
          </a:p>
        </p:txBody>
      </p:sp>
      <p:sp>
        <p:nvSpPr>
          <p:cNvPr id="36881" name="TextBox 21"/>
          <p:cNvSpPr txBox="1">
            <a:spLocks noChangeArrowheads="1"/>
          </p:cNvSpPr>
          <p:nvPr/>
        </p:nvSpPr>
        <p:spPr bwMode="auto">
          <a:xfrm>
            <a:off x="2855913" y="1379538"/>
            <a:ext cx="365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/>
              <a:t>Case of distinct poles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28638" y="1858963"/>
          <a:ext cx="3527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6" imgW="2006280" imgH="457200" progId="Equation.3">
                  <p:embed/>
                </p:oleObj>
              </mc:Choice>
              <mc:Fallback>
                <p:oleObj name="Equation" r:id="rId6" imgW="2006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858963"/>
                        <a:ext cx="35274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Box 16"/>
          <p:cNvSpPr txBox="1">
            <a:spLocks noChangeArrowheads="1"/>
          </p:cNvSpPr>
          <p:nvPr/>
        </p:nvSpPr>
        <p:spPr bwMode="auto">
          <a:xfrm>
            <a:off x="4143375" y="2098675"/>
            <a:ext cx="3103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and all poles are and distinct i.e.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20750" y="2925763"/>
          <a:ext cx="4264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8" imgW="2425680" imgH="431640" progId="Equation.3">
                  <p:embed/>
                </p:oleObj>
              </mc:Choice>
              <mc:Fallback>
                <p:oleObj name="Equation" r:id="rId8" imgW="2425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925763"/>
                        <a:ext cx="42640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Box 22"/>
          <p:cNvSpPr txBox="1">
            <a:spLocks noChangeArrowheads="1"/>
          </p:cNvSpPr>
          <p:nvPr/>
        </p:nvSpPr>
        <p:spPr bwMode="auto">
          <a:xfrm>
            <a:off x="5375275" y="3100388"/>
            <a:ext cx="73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where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092825" y="2836863"/>
          <a:ext cx="2276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10" imgW="1295280" imgH="482400" progId="Equation.3">
                  <p:embed/>
                </p:oleObj>
              </mc:Choice>
              <mc:Fallback>
                <p:oleObj name="Equation" r:id="rId10" imgW="1295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2836863"/>
                        <a:ext cx="22764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6"/>
          <p:cNvGraphicFramePr>
            <a:graphicFrameLocks noChangeAspect="1"/>
          </p:cNvGraphicFramePr>
          <p:nvPr/>
        </p:nvGraphicFramePr>
        <p:xfrm>
          <a:off x="479425" y="4179888"/>
          <a:ext cx="20542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12" imgW="1206500" imgH="393700" progId="Equation.3">
                  <p:embed/>
                </p:oleObj>
              </mc:Choice>
              <mc:Fallback>
                <p:oleObj name="Equation" r:id="rId12" imgW="1206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179888"/>
                        <a:ext cx="20542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7"/>
          <p:cNvGraphicFramePr>
            <a:graphicFrameLocks noChangeAspect="1"/>
          </p:cNvGraphicFramePr>
          <p:nvPr/>
        </p:nvGraphicFramePr>
        <p:xfrm>
          <a:off x="2528888" y="4159250"/>
          <a:ext cx="3730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14" imgW="2171520" imgH="444240" progId="Equation.3">
                  <p:embed/>
                </p:oleObj>
              </mc:Choice>
              <mc:Fallback>
                <p:oleObj name="Equation" r:id="rId14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159250"/>
                        <a:ext cx="373062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8"/>
          <p:cNvGraphicFramePr>
            <a:graphicFrameLocks noChangeAspect="1"/>
          </p:cNvGraphicFramePr>
          <p:nvPr/>
        </p:nvGraphicFramePr>
        <p:xfrm>
          <a:off x="227013" y="5072063"/>
          <a:ext cx="34369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6" imgW="2260440" imgH="482400" progId="Equation.3">
                  <p:embed/>
                </p:oleObj>
              </mc:Choice>
              <mc:Fallback>
                <p:oleObj name="Equation" r:id="rId16" imgW="2260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5072063"/>
                        <a:ext cx="343693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9"/>
          <p:cNvGraphicFramePr>
            <a:graphicFrameLocks noChangeAspect="1"/>
          </p:cNvGraphicFramePr>
          <p:nvPr/>
        </p:nvGraphicFramePr>
        <p:xfrm>
          <a:off x="60325" y="5981700"/>
          <a:ext cx="38417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18" imgW="2527200" imgH="482400" progId="Equation.3">
                  <p:embed/>
                </p:oleObj>
              </mc:Choice>
              <mc:Fallback>
                <p:oleObj name="Equation" r:id="rId18" imgW="2527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5981700"/>
                        <a:ext cx="38417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0"/>
          <p:cNvGraphicFramePr>
            <a:graphicFrameLocks noChangeAspect="1"/>
          </p:cNvGraphicFramePr>
          <p:nvPr/>
        </p:nvGraphicFramePr>
        <p:xfrm>
          <a:off x="4468813" y="5072063"/>
          <a:ext cx="39766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20" imgW="2616120" imgH="482400" progId="Equation.3">
                  <p:embed/>
                </p:oleObj>
              </mc:Choice>
              <mc:Fallback>
                <p:oleObj name="Equation" r:id="rId20" imgW="2616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5072063"/>
                        <a:ext cx="39766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1"/>
          <p:cNvGraphicFramePr>
            <a:graphicFrameLocks noChangeAspect="1"/>
          </p:cNvGraphicFramePr>
          <p:nvPr/>
        </p:nvGraphicFramePr>
        <p:xfrm>
          <a:off x="6289675" y="4213225"/>
          <a:ext cx="21161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22" imgW="1231560" imgH="393480" progId="Equation.3">
                  <p:embed/>
                </p:oleObj>
              </mc:Choice>
              <mc:Fallback>
                <p:oleObj name="Equation" r:id="rId22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4213225"/>
                        <a:ext cx="2116138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425950" y="5948363"/>
            <a:ext cx="3395663" cy="766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0432" name="Object 12"/>
          <p:cNvGraphicFramePr>
            <a:graphicFrameLocks noChangeAspect="1"/>
          </p:cNvGraphicFramePr>
          <p:nvPr/>
        </p:nvGraphicFramePr>
        <p:xfrm>
          <a:off x="4592638" y="6130925"/>
          <a:ext cx="30686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24" imgW="1803240" imgH="228600" progId="Equation.3">
                  <p:embed/>
                </p:oleObj>
              </mc:Choice>
              <mc:Fallback>
                <p:oleObj name="Equation" r:id="rId24" imgW="1803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6130925"/>
                        <a:ext cx="3068637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80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79388"/>
            <a:ext cx="8551863" cy="912812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Solving Linear Differential Equations with Constant Coefficients using Laplace Transforms</a:t>
            </a:r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201738"/>
            <a:ext cx="7943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Isosceles Triangle 5"/>
          <p:cNvSpPr>
            <a:spLocks noChangeArrowheads="1"/>
          </p:cNvSpPr>
          <p:nvPr/>
        </p:nvSpPr>
        <p:spPr bwMode="auto">
          <a:xfrm>
            <a:off x="117475" y="3205163"/>
            <a:ext cx="4235450" cy="189865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 rot="1583688">
            <a:off x="917575" y="3325813"/>
            <a:ext cx="438150" cy="2555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28" charset="-128"/>
              <a:cs typeface="+mn-cs"/>
            </a:endParaRPr>
          </a:p>
        </p:txBody>
      </p:sp>
      <p:cxnSp>
        <p:nvCxnSpPr>
          <p:cNvPr id="38922" name="Straight Arrow Connector 8"/>
          <p:cNvCxnSpPr>
            <a:cxnSpLocks noChangeShapeType="1"/>
          </p:cNvCxnSpPr>
          <p:nvPr/>
        </p:nvCxnSpPr>
        <p:spPr bwMode="auto">
          <a:xfrm>
            <a:off x="1431925" y="3606800"/>
            <a:ext cx="401638" cy="182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755651" y="3844925"/>
            <a:ext cx="766762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8924" name="Straight Arrow Connector 12"/>
          <p:cNvCxnSpPr>
            <a:cxnSpLocks noChangeShapeType="1"/>
          </p:cNvCxnSpPr>
          <p:nvPr/>
        </p:nvCxnSpPr>
        <p:spPr bwMode="auto">
          <a:xfrm rot="10800000">
            <a:off x="373063" y="3059113"/>
            <a:ext cx="474662" cy="255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Straight Arrow Connector 14"/>
          <p:cNvCxnSpPr>
            <a:cxnSpLocks noChangeShapeType="1"/>
          </p:cNvCxnSpPr>
          <p:nvPr/>
        </p:nvCxnSpPr>
        <p:spPr bwMode="auto">
          <a:xfrm rot="10800000">
            <a:off x="701675" y="2913063"/>
            <a:ext cx="474663" cy="255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6" name="TextBox 16"/>
          <p:cNvSpPr txBox="1">
            <a:spLocks noChangeArrowheads="1"/>
          </p:cNvSpPr>
          <p:nvPr/>
        </p:nvSpPr>
        <p:spPr bwMode="auto">
          <a:xfrm>
            <a:off x="1651000" y="3387725"/>
            <a:ext cx="43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38927" name="TextBox 17"/>
          <p:cNvSpPr txBox="1">
            <a:spLocks noChangeArrowheads="1"/>
          </p:cNvSpPr>
          <p:nvPr/>
        </p:nvSpPr>
        <p:spPr bwMode="auto">
          <a:xfrm>
            <a:off x="920750" y="2767013"/>
            <a:ext cx="43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</a:t>
            </a:r>
            <a:r>
              <a:rPr lang="en-US" baseline="-25000"/>
              <a:t>d</a:t>
            </a:r>
          </a:p>
        </p:txBody>
      </p:sp>
      <p:sp>
        <p:nvSpPr>
          <p:cNvPr id="38928" name="TextBox 18"/>
          <p:cNvSpPr txBox="1">
            <a:spLocks noChangeArrowheads="1"/>
          </p:cNvSpPr>
          <p:nvPr/>
        </p:nvSpPr>
        <p:spPr bwMode="auto">
          <a:xfrm>
            <a:off x="80963" y="2767013"/>
            <a:ext cx="43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</a:t>
            </a:r>
            <a:r>
              <a:rPr lang="el-GR" baseline="-25000"/>
              <a:t>μ</a:t>
            </a:r>
            <a:endParaRPr lang="en-US" baseline="-25000"/>
          </a:p>
        </p:txBody>
      </p:sp>
      <p:sp>
        <p:nvSpPr>
          <p:cNvPr id="38929" name="TextBox 19"/>
          <p:cNvSpPr txBox="1">
            <a:spLocks noChangeArrowheads="1"/>
          </p:cNvSpPr>
          <p:nvPr/>
        </p:nvSpPr>
        <p:spPr bwMode="auto">
          <a:xfrm>
            <a:off x="1139825" y="4081463"/>
            <a:ext cx="43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mg</a:t>
            </a:r>
            <a:endParaRPr lang="en-US" i="1" baseline="-25000"/>
          </a:p>
        </p:txBody>
      </p:sp>
      <p:sp>
        <p:nvSpPr>
          <p:cNvPr id="38930" name="TextBox 20"/>
          <p:cNvSpPr txBox="1">
            <a:spLocks noChangeArrowheads="1"/>
          </p:cNvSpPr>
          <p:nvPr/>
        </p:nvSpPr>
        <p:spPr bwMode="auto">
          <a:xfrm>
            <a:off x="1870075" y="3679825"/>
            <a:ext cx="80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  <a:r>
              <a:rPr lang="en-US"/>
              <a:t>(0)=v</a:t>
            </a:r>
            <a:r>
              <a:rPr lang="en-US" baseline="-25000"/>
              <a:t>0</a:t>
            </a:r>
          </a:p>
        </p:txBody>
      </p:sp>
      <p:sp>
        <p:nvSpPr>
          <p:cNvPr id="38931" name="TextBox 21"/>
          <p:cNvSpPr txBox="1">
            <a:spLocks noChangeArrowheads="1"/>
          </p:cNvSpPr>
          <p:nvPr/>
        </p:nvSpPr>
        <p:spPr bwMode="auto">
          <a:xfrm>
            <a:off x="3330575" y="4738688"/>
            <a:ext cx="547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l-GR" sz="1800"/>
              <a:t>α</a:t>
            </a:r>
            <a:endParaRPr lang="en-US" sz="1800"/>
          </a:p>
        </p:txBody>
      </p:sp>
      <p:sp>
        <p:nvSpPr>
          <p:cNvPr id="38932" name="TextBox 22"/>
          <p:cNvSpPr txBox="1">
            <a:spLocks noChangeArrowheads="1"/>
          </p:cNvSpPr>
          <p:nvPr/>
        </p:nvSpPr>
        <p:spPr bwMode="auto">
          <a:xfrm>
            <a:off x="2052638" y="2443163"/>
            <a:ext cx="1204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</a:t>
            </a:r>
            <a:r>
              <a:rPr lang="en-US" baseline="-25000"/>
              <a:t>d  </a:t>
            </a:r>
            <a:r>
              <a:rPr lang="en-US"/>
              <a:t>= </a:t>
            </a:r>
            <a:r>
              <a:rPr lang="en-US" i="1"/>
              <a:t>bv</a:t>
            </a:r>
          </a:p>
        </p:txBody>
      </p:sp>
      <p:sp>
        <p:nvSpPr>
          <p:cNvPr id="38933" name="TextBox 23"/>
          <p:cNvSpPr txBox="1">
            <a:spLocks noChangeArrowheads="1"/>
          </p:cNvSpPr>
          <p:nvPr/>
        </p:nvSpPr>
        <p:spPr bwMode="auto">
          <a:xfrm>
            <a:off x="1906588" y="2844800"/>
            <a:ext cx="1862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</a:t>
            </a:r>
            <a:r>
              <a:rPr lang="el-GR" baseline="-25000"/>
              <a:t>μ</a:t>
            </a:r>
            <a:r>
              <a:rPr lang="en-US"/>
              <a:t>=</a:t>
            </a:r>
            <a:r>
              <a:rPr lang="el-GR" baseline="-25000"/>
              <a:t> </a:t>
            </a:r>
            <a:r>
              <a:rPr lang="el-GR" i="1"/>
              <a:t>μ</a:t>
            </a:r>
            <a:r>
              <a:rPr lang="en-US" i="1"/>
              <a:t>N=</a:t>
            </a:r>
            <a:r>
              <a:rPr lang="el-GR" i="1"/>
              <a:t> μ</a:t>
            </a:r>
            <a:r>
              <a:rPr lang="en-US" i="1"/>
              <a:t>mg</a:t>
            </a:r>
            <a:r>
              <a:rPr lang="en-US"/>
              <a:t> cos(</a:t>
            </a:r>
            <a:r>
              <a:rPr lang="el-GR"/>
              <a:t>α</a:t>
            </a:r>
            <a:r>
              <a:rPr lang="en-US"/>
              <a:t>)</a:t>
            </a: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5338763" y="2406650"/>
          <a:ext cx="34147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5" imgW="1942920" imgH="203040" progId="Equation.3">
                  <p:embed/>
                </p:oleObj>
              </mc:Choice>
              <mc:Fallback>
                <p:oleObj name="Equation" r:id="rId5" imgW="1942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406650"/>
                        <a:ext cx="3414712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own Arrow 24"/>
          <p:cNvSpPr>
            <a:spLocks noChangeArrowheads="1"/>
          </p:cNvSpPr>
          <p:nvPr/>
        </p:nvSpPr>
        <p:spPr bwMode="auto">
          <a:xfrm>
            <a:off x="6215063" y="2808288"/>
            <a:ext cx="1606550" cy="438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7" name="Down Arrow 26"/>
          <p:cNvSpPr>
            <a:spLocks noChangeArrowheads="1"/>
          </p:cNvSpPr>
          <p:nvPr/>
        </p:nvSpPr>
        <p:spPr bwMode="auto">
          <a:xfrm rot="1149848">
            <a:off x="5543550" y="4908550"/>
            <a:ext cx="1606550" cy="520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4759325" y="3282950"/>
          <a:ext cx="41084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7" imgW="2336760" imgH="863280" progId="Equation.3">
                  <p:embed/>
                </p:oleObj>
              </mc:Choice>
              <mc:Fallback>
                <p:oleObj name="Equation" r:id="rId7" imgW="23367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3282950"/>
                        <a:ext cx="41084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01625" y="5437188"/>
          <a:ext cx="84280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9" imgW="4813200" imgH="393480" progId="Equation.3">
                  <p:embed/>
                </p:oleObj>
              </mc:Choice>
              <mc:Fallback>
                <p:oleObj name="Equation" r:id="rId9" imgW="4813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5437188"/>
                        <a:ext cx="842803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863" y="63309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6ECEC2-A17E-8A49-AA25-034D82DB33B3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738188" y="6175375"/>
          <a:ext cx="69183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11" imgW="3949700" imgH="317500" progId="Equation.3">
                  <p:embed/>
                </p:oleObj>
              </mc:Choice>
              <mc:Fallback>
                <p:oleObj name="Equation" r:id="rId11" imgW="39497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6175375"/>
                        <a:ext cx="69183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6781800" y="2819400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6172200" y="5029200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6477000" y="495300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/>
              <a:t>-1</a:t>
            </a:r>
            <a:endParaRPr lang="en-US" sz="1100" b="1" i="1"/>
          </a:p>
        </p:txBody>
      </p:sp>
    </p:spTree>
    <p:extLst>
      <p:ext uri="{BB962C8B-B14F-4D97-AF65-F5344CB8AC3E}">
        <p14:creationId xmlns:p14="http://schemas.microsoft.com/office/powerpoint/2010/main" val="177777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79388"/>
            <a:ext cx="8551863" cy="912812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Solving Linear Differential Equations with Constant Coefficients using Laplace Transforms</a:t>
            </a:r>
          </a:p>
        </p:txBody>
      </p:sp>
      <p:pic>
        <p:nvPicPr>
          <p:cNvPr id="225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201738"/>
            <a:ext cx="7943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7" name="Group 7"/>
          <p:cNvGrpSpPr>
            <a:grpSpLocks/>
          </p:cNvGrpSpPr>
          <p:nvPr/>
        </p:nvGrpSpPr>
        <p:grpSpPr bwMode="auto">
          <a:xfrm>
            <a:off x="592138" y="2552700"/>
            <a:ext cx="1954212" cy="1501775"/>
            <a:chOff x="5454" y="8607"/>
            <a:chExt cx="3075" cy="2365"/>
          </a:xfrm>
        </p:grpSpPr>
        <p:sp>
          <p:nvSpPr>
            <p:cNvPr id="22546" name="Text Box 8"/>
            <p:cNvSpPr txBox="1">
              <a:spLocks noChangeArrowheads="1"/>
            </p:cNvSpPr>
            <p:nvPr/>
          </p:nvSpPr>
          <p:spPr bwMode="auto">
            <a:xfrm>
              <a:off x="6648" y="9708"/>
              <a:ext cx="1620" cy="96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endParaRPr lang="en-US" sz="1100" i="1">
                <a:latin typeface="Times New Roman" charset="0"/>
              </a:endParaRPr>
            </a:p>
            <a:p>
              <a:pPr algn="ctr"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m</a:t>
              </a:r>
              <a:endParaRPr lang="en-US" sz="1800"/>
            </a:p>
          </p:txBody>
        </p:sp>
        <p:grpSp>
          <p:nvGrpSpPr>
            <p:cNvPr id="22547" name="Group 9"/>
            <p:cNvGrpSpPr>
              <a:grpSpLocks/>
            </p:cNvGrpSpPr>
            <p:nvPr/>
          </p:nvGrpSpPr>
          <p:grpSpPr bwMode="auto">
            <a:xfrm rot="-5400000">
              <a:off x="5967" y="9906"/>
              <a:ext cx="244" cy="1069"/>
              <a:chOff x="8061" y="5868"/>
              <a:chExt cx="232" cy="997"/>
            </a:xfrm>
          </p:grpSpPr>
          <p:sp>
            <p:nvSpPr>
              <p:cNvPr id="22596" name="Line 10"/>
              <p:cNvSpPr>
                <a:spLocks noChangeShapeType="1"/>
              </p:cNvSpPr>
              <p:nvPr/>
            </p:nvSpPr>
            <p:spPr bwMode="auto">
              <a:xfrm>
                <a:off x="8220" y="5868"/>
                <a:ext cx="0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7" name="Line 11"/>
              <p:cNvSpPr>
                <a:spLocks noChangeShapeType="1"/>
              </p:cNvSpPr>
              <p:nvPr/>
            </p:nvSpPr>
            <p:spPr bwMode="auto">
              <a:xfrm flipH="1">
                <a:off x="8072" y="6083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8" name="Line 12"/>
              <p:cNvSpPr>
                <a:spLocks noChangeShapeType="1"/>
              </p:cNvSpPr>
              <p:nvPr/>
            </p:nvSpPr>
            <p:spPr bwMode="auto">
              <a:xfrm flipH="1" flipV="1">
                <a:off x="8072" y="6186"/>
                <a:ext cx="221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9" name="Line 13"/>
              <p:cNvSpPr>
                <a:spLocks noChangeShapeType="1"/>
              </p:cNvSpPr>
              <p:nvPr/>
            </p:nvSpPr>
            <p:spPr bwMode="auto">
              <a:xfrm flipH="1">
                <a:off x="8061" y="6289"/>
                <a:ext cx="221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0" name="Line 14"/>
              <p:cNvSpPr>
                <a:spLocks noChangeShapeType="1"/>
              </p:cNvSpPr>
              <p:nvPr/>
            </p:nvSpPr>
            <p:spPr bwMode="auto">
              <a:xfrm flipH="1" flipV="1">
                <a:off x="8069" y="6366"/>
                <a:ext cx="221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1" name="Line 15"/>
              <p:cNvSpPr>
                <a:spLocks noChangeShapeType="1"/>
              </p:cNvSpPr>
              <p:nvPr/>
            </p:nvSpPr>
            <p:spPr bwMode="auto">
              <a:xfrm flipH="1">
                <a:off x="8061" y="6470"/>
                <a:ext cx="221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2" name="Line 16"/>
              <p:cNvSpPr>
                <a:spLocks noChangeShapeType="1"/>
              </p:cNvSpPr>
              <p:nvPr/>
            </p:nvSpPr>
            <p:spPr bwMode="auto">
              <a:xfrm flipH="1" flipV="1">
                <a:off x="8072" y="6555"/>
                <a:ext cx="148" cy="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3" name="Line 17"/>
              <p:cNvSpPr>
                <a:spLocks noChangeShapeType="1"/>
              </p:cNvSpPr>
              <p:nvPr/>
            </p:nvSpPr>
            <p:spPr bwMode="auto">
              <a:xfrm>
                <a:off x="8220" y="6650"/>
                <a:ext cx="0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8" name="Text Box 18"/>
            <p:cNvSpPr txBox="1">
              <a:spLocks noChangeArrowheads="1"/>
            </p:cNvSpPr>
            <p:nvPr/>
          </p:nvSpPr>
          <p:spPr bwMode="auto">
            <a:xfrm>
              <a:off x="5904" y="10516"/>
              <a:ext cx="68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k</a:t>
              </a:r>
              <a:endParaRPr lang="en-US" sz="1800"/>
            </a:p>
          </p:txBody>
        </p:sp>
        <p:grpSp>
          <p:nvGrpSpPr>
            <p:cNvPr id="22549" name="Group 19"/>
            <p:cNvGrpSpPr>
              <a:grpSpLocks/>
            </p:cNvGrpSpPr>
            <p:nvPr/>
          </p:nvGrpSpPr>
          <p:grpSpPr bwMode="auto">
            <a:xfrm>
              <a:off x="6395" y="10777"/>
              <a:ext cx="2134" cy="104"/>
              <a:chOff x="7631" y="6865"/>
              <a:chExt cx="2134" cy="104"/>
            </a:xfrm>
          </p:grpSpPr>
          <p:sp>
            <p:nvSpPr>
              <p:cNvPr id="22579" name="Line 20"/>
              <p:cNvSpPr>
                <a:spLocks noChangeShapeType="1"/>
              </p:cNvSpPr>
              <p:nvPr/>
            </p:nvSpPr>
            <p:spPr bwMode="auto">
              <a:xfrm>
                <a:off x="7631" y="6865"/>
                <a:ext cx="21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0" name="Line 21"/>
              <p:cNvSpPr>
                <a:spLocks noChangeShapeType="1"/>
              </p:cNvSpPr>
              <p:nvPr/>
            </p:nvSpPr>
            <p:spPr bwMode="auto">
              <a:xfrm flipH="1">
                <a:off x="763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1" name="Line 22"/>
              <p:cNvSpPr>
                <a:spLocks noChangeShapeType="1"/>
              </p:cNvSpPr>
              <p:nvPr/>
            </p:nvSpPr>
            <p:spPr bwMode="auto">
              <a:xfrm flipH="1">
                <a:off x="772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2" name="Line 23"/>
              <p:cNvSpPr>
                <a:spLocks noChangeShapeType="1"/>
              </p:cNvSpPr>
              <p:nvPr/>
            </p:nvSpPr>
            <p:spPr bwMode="auto">
              <a:xfrm flipH="1">
                <a:off x="787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Line 24"/>
              <p:cNvSpPr>
                <a:spLocks noChangeShapeType="1"/>
              </p:cNvSpPr>
              <p:nvPr/>
            </p:nvSpPr>
            <p:spPr bwMode="auto">
              <a:xfrm flipH="1">
                <a:off x="801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Line 25"/>
              <p:cNvSpPr>
                <a:spLocks noChangeShapeType="1"/>
              </p:cNvSpPr>
              <p:nvPr/>
            </p:nvSpPr>
            <p:spPr bwMode="auto">
              <a:xfrm flipH="1">
                <a:off x="819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Line 26"/>
              <p:cNvSpPr>
                <a:spLocks noChangeShapeType="1"/>
              </p:cNvSpPr>
              <p:nvPr/>
            </p:nvSpPr>
            <p:spPr bwMode="auto">
              <a:xfrm flipH="1">
                <a:off x="829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Line 27"/>
              <p:cNvSpPr>
                <a:spLocks noChangeShapeType="1"/>
              </p:cNvSpPr>
              <p:nvPr/>
            </p:nvSpPr>
            <p:spPr bwMode="auto">
              <a:xfrm flipH="1">
                <a:off x="841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Line 28"/>
              <p:cNvSpPr>
                <a:spLocks noChangeShapeType="1"/>
              </p:cNvSpPr>
              <p:nvPr/>
            </p:nvSpPr>
            <p:spPr bwMode="auto">
              <a:xfrm flipH="1">
                <a:off x="8567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8" name="Line 29"/>
              <p:cNvSpPr>
                <a:spLocks noChangeShapeType="1"/>
              </p:cNvSpPr>
              <p:nvPr/>
            </p:nvSpPr>
            <p:spPr bwMode="auto">
              <a:xfrm flipH="1">
                <a:off x="8715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9" name="Line 30"/>
              <p:cNvSpPr>
                <a:spLocks noChangeShapeType="1"/>
              </p:cNvSpPr>
              <p:nvPr/>
            </p:nvSpPr>
            <p:spPr bwMode="auto">
              <a:xfrm flipH="1">
                <a:off x="880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0" name="Line 31"/>
              <p:cNvSpPr>
                <a:spLocks noChangeShapeType="1"/>
              </p:cNvSpPr>
              <p:nvPr/>
            </p:nvSpPr>
            <p:spPr bwMode="auto">
              <a:xfrm flipH="1">
                <a:off x="8921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1" name="Line 32"/>
              <p:cNvSpPr>
                <a:spLocks noChangeShapeType="1"/>
              </p:cNvSpPr>
              <p:nvPr/>
            </p:nvSpPr>
            <p:spPr bwMode="auto">
              <a:xfrm flipH="1">
                <a:off x="903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2" name="Line 33"/>
              <p:cNvSpPr>
                <a:spLocks noChangeShapeType="1"/>
              </p:cNvSpPr>
              <p:nvPr/>
            </p:nvSpPr>
            <p:spPr bwMode="auto">
              <a:xfrm flipH="1">
                <a:off x="913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3" name="Line 34"/>
              <p:cNvSpPr>
                <a:spLocks noChangeShapeType="1"/>
              </p:cNvSpPr>
              <p:nvPr/>
            </p:nvSpPr>
            <p:spPr bwMode="auto">
              <a:xfrm flipH="1">
                <a:off x="927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4" name="Line 35"/>
              <p:cNvSpPr>
                <a:spLocks noChangeShapeType="1"/>
              </p:cNvSpPr>
              <p:nvPr/>
            </p:nvSpPr>
            <p:spPr bwMode="auto">
              <a:xfrm flipH="1">
                <a:off x="939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5" name="Line 36"/>
              <p:cNvSpPr>
                <a:spLocks noChangeShapeType="1"/>
              </p:cNvSpPr>
              <p:nvPr/>
            </p:nvSpPr>
            <p:spPr bwMode="auto">
              <a:xfrm flipH="1">
                <a:off x="954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0" name="Line 37"/>
            <p:cNvSpPr>
              <a:spLocks noChangeShapeType="1"/>
            </p:cNvSpPr>
            <p:nvPr/>
          </p:nvSpPr>
          <p:spPr bwMode="auto">
            <a:xfrm>
              <a:off x="7452" y="902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38"/>
            <p:cNvSpPr txBox="1">
              <a:spLocks noChangeArrowheads="1"/>
            </p:cNvSpPr>
            <p:nvPr/>
          </p:nvSpPr>
          <p:spPr bwMode="auto">
            <a:xfrm>
              <a:off x="7572" y="8607"/>
              <a:ext cx="68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x</a:t>
              </a:r>
              <a:endParaRPr lang="en-US" sz="1800"/>
            </a:p>
          </p:txBody>
        </p:sp>
        <p:grpSp>
          <p:nvGrpSpPr>
            <p:cNvPr id="22552" name="Group 39"/>
            <p:cNvGrpSpPr>
              <a:grpSpLocks/>
            </p:cNvGrpSpPr>
            <p:nvPr/>
          </p:nvGrpSpPr>
          <p:grpSpPr bwMode="auto">
            <a:xfrm rot="5400000">
              <a:off x="5979" y="9438"/>
              <a:ext cx="230" cy="1069"/>
              <a:chOff x="9069" y="5868"/>
              <a:chExt cx="218" cy="997"/>
            </a:xfrm>
          </p:grpSpPr>
          <p:sp>
            <p:nvSpPr>
              <p:cNvPr id="22573" name="Line 40"/>
              <p:cNvSpPr>
                <a:spLocks noChangeShapeType="1"/>
              </p:cNvSpPr>
              <p:nvPr/>
            </p:nvSpPr>
            <p:spPr bwMode="auto">
              <a:xfrm>
                <a:off x="9180" y="5868"/>
                <a:ext cx="0" cy="4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Line 41"/>
              <p:cNvSpPr>
                <a:spLocks noChangeShapeType="1"/>
              </p:cNvSpPr>
              <p:nvPr/>
            </p:nvSpPr>
            <p:spPr bwMode="auto">
              <a:xfrm>
                <a:off x="9091" y="6315"/>
                <a:ext cx="1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Line 42"/>
              <p:cNvSpPr>
                <a:spLocks noChangeShapeType="1"/>
              </p:cNvSpPr>
              <p:nvPr/>
            </p:nvSpPr>
            <p:spPr bwMode="auto">
              <a:xfrm>
                <a:off x="9069" y="6211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Line 43"/>
              <p:cNvSpPr>
                <a:spLocks noChangeShapeType="1"/>
              </p:cNvSpPr>
              <p:nvPr/>
            </p:nvSpPr>
            <p:spPr bwMode="auto">
              <a:xfrm>
                <a:off x="9287" y="6219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Line 44"/>
              <p:cNvSpPr>
                <a:spLocks noChangeShapeType="1"/>
              </p:cNvSpPr>
              <p:nvPr/>
            </p:nvSpPr>
            <p:spPr bwMode="auto">
              <a:xfrm>
                <a:off x="9069" y="6418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8" name="Line 45"/>
              <p:cNvSpPr>
                <a:spLocks noChangeShapeType="1"/>
              </p:cNvSpPr>
              <p:nvPr/>
            </p:nvSpPr>
            <p:spPr bwMode="auto">
              <a:xfrm>
                <a:off x="9180" y="6418"/>
                <a:ext cx="0" cy="4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3" name="Text Box 46"/>
            <p:cNvSpPr txBox="1">
              <a:spLocks noChangeArrowheads="1"/>
            </p:cNvSpPr>
            <p:nvPr/>
          </p:nvSpPr>
          <p:spPr bwMode="auto">
            <a:xfrm>
              <a:off x="5904" y="9412"/>
              <a:ext cx="68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b</a:t>
              </a:r>
              <a:endParaRPr lang="en-US" sz="1800"/>
            </a:p>
          </p:txBody>
        </p:sp>
        <p:sp>
          <p:nvSpPr>
            <p:cNvPr id="22554" name="Line 47"/>
            <p:cNvSpPr>
              <a:spLocks noChangeShapeType="1"/>
            </p:cNvSpPr>
            <p:nvPr/>
          </p:nvSpPr>
          <p:spPr bwMode="auto">
            <a:xfrm>
              <a:off x="7452" y="8827"/>
              <a:ext cx="1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50"/>
            <p:cNvGrpSpPr>
              <a:grpSpLocks/>
            </p:cNvGrpSpPr>
            <p:nvPr/>
          </p:nvGrpSpPr>
          <p:grpSpPr bwMode="auto">
            <a:xfrm rot="5400000">
              <a:off x="4661" y="9919"/>
              <a:ext cx="1690" cy="104"/>
              <a:chOff x="7631" y="6865"/>
              <a:chExt cx="2134" cy="104"/>
            </a:xfrm>
          </p:grpSpPr>
          <p:sp>
            <p:nvSpPr>
              <p:cNvPr id="22556" name="Line 51"/>
              <p:cNvSpPr>
                <a:spLocks noChangeShapeType="1"/>
              </p:cNvSpPr>
              <p:nvPr/>
            </p:nvSpPr>
            <p:spPr bwMode="auto">
              <a:xfrm>
                <a:off x="7631" y="6865"/>
                <a:ext cx="21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Line 52"/>
              <p:cNvSpPr>
                <a:spLocks noChangeShapeType="1"/>
              </p:cNvSpPr>
              <p:nvPr/>
            </p:nvSpPr>
            <p:spPr bwMode="auto">
              <a:xfrm flipH="1">
                <a:off x="763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Line 53"/>
              <p:cNvSpPr>
                <a:spLocks noChangeShapeType="1"/>
              </p:cNvSpPr>
              <p:nvPr/>
            </p:nvSpPr>
            <p:spPr bwMode="auto">
              <a:xfrm flipH="1">
                <a:off x="772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Line 54"/>
              <p:cNvSpPr>
                <a:spLocks noChangeShapeType="1"/>
              </p:cNvSpPr>
              <p:nvPr/>
            </p:nvSpPr>
            <p:spPr bwMode="auto">
              <a:xfrm flipH="1">
                <a:off x="787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55"/>
              <p:cNvSpPr>
                <a:spLocks noChangeShapeType="1"/>
              </p:cNvSpPr>
              <p:nvPr/>
            </p:nvSpPr>
            <p:spPr bwMode="auto">
              <a:xfrm flipH="1">
                <a:off x="801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56"/>
              <p:cNvSpPr>
                <a:spLocks noChangeShapeType="1"/>
              </p:cNvSpPr>
              <p:nvPr/>
            </p:nvSpPr>
            <p:spPr bwMode="auto">
              <a:xfrm flipH="1">
                <a:off x="819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Line 57"/>
              <p:cNvSpPr>
                <a:spLocks noChangeShapeType="1"/>
              </p:cNvSpPr>
              <p:nvPr/>
            </p:nvSpPr>
            <p:spPr bwMode="auto">
              <a:xfrm flipH="1">
                <a:off x="829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Line 58"/>
              <p:cNvSpPr>
                <a:spLocks noChangeShapeType="1"/>
              </p:cNvSpPr>
              <p:nvPr/>
            </p:nvSpPr>
            <p:spPr bwMode="auto">
              <a:xfrm flipH="1">
                <a:off x="841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Line 59"/>
              <p:cNvSpPr>
                <a:spLocks noChangeShapeType="1"/>
              </p:cNvSpPr>
              <p:nvPr/>
            </p:nvSpPr>
            <p:spPr bwMode="auto">
              <a:xfrm flipH="1">
                <a:off x="8567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60"/>
              <p:cNvSpPr>
                <a:spLocks noChangeShapeType="1"/>
              </p:cNvSpPr>
              <p:nvPr/>
            </p:nvSpPr>
            <p:spPr bwMode="auto">
              <a:xfrm flipH="1">
                <a:off x="8715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61"/>
              <p:cNvSpPr>
                <a:spLocks noChangeShapeType="1"/>
              </p:cNvSpPr>
              <p:nvPr/>
            </p:nvSpPr>
            <p:spPr bwMode="auto">
              <a:xfrm flipH="1">
                <a:off x="880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62"/>
              <p:cNvSpPr>
                <a:spLocks noChangeShapeType="1"/>
              </p:cNvSpPr>
              <p:nvPr/>
            </p:nvSpPr>
            <p:spPr bwMode="auto">
              <a:xfrm flipH="1">
                <a:off x="8921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Line 63"/>
              <p:cNvSpPr>
                <a:spLocks noChangeShapeType="1"/>
              </p:cNvSpPr>
              <p:nvPr/>
            </p:nvSpPr>
            <p:spPr bwMode="auto">
              <a:xfrm flipH="1">
                <a:off x="903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Line 64"/>
              <p:cNvSpPr>
                <a:spLocks noChangeShapeType="1"/>
              </p:cNvSpPr>
              <p:nvPr/>
            </p:nvSpPr>
            <p:spPr bwMode="auto">
              <a:xfrm flipH="1">
                <a:off x="913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Line 65"/>
              <p:cNvSpPr>
                <a:spLocks noChangeShapeType="1"/>
              </p:cNvSpPr>
              <p:nvPr/>
            </p:nvSpPr>
            <p:spPr bwMode="auto">
              <a:xfrm flipH="1">
                <a:off x="927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Line 66"/>
              <p:cNvSpPr>
                <a:spLocks noChangeShapeType="1"/>
              </p:cNvSpPr>
              <p:nvPr/>
            </p:nvSpPr>
            <p:spPr bwMode="auto">
              <a:xfrm flipH="1">
                <a:off x="939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Line 67"/>
              <p:cNvSpPr>
                <a:spLocks noChangeShapeType="1"/>
              </p:cNvSpPr>
              <p:nvPr/>
            </p:nvSpPr>
            <p:spPr bwMode="auto">
              <a:xfrm flipH="1">
                <a:off x="954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38" name="TextBox 91"/>
          <p:cNvSpPr txBox="1">
            <a:spLocks noChangeArrowheads="1"/>
          </p:cNvSpPr>
          <p:nvPr/>
        </p:nvSpPr>
        <p:spPr bwMode="auto">
          <a:xfrm>
            <a:off x="3038475" y="2808288"/>
            <a:ext cx="1168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m=1 kg</a:t>
            </a:r>
            <a:endParaRPr lang="en-US" i="1" baseline="-25000"/>
          </a:p>
          <a:p>
            <a:r>
              <a:rPr lang="en-US" i="1"/>
              <a:t>b=7 Ns/m</a:t>
            </a:r>
          </a:p>
          <a:p>
            <a:r>
              <a:rPr lang="en-US" i="1"/>
              <a:t>k=12N/m</a:t>
            </a:r>
          </a:p>
          <a:p>
            <a:endParaRPr lang="en-US" i="1"/>
          </a:p>
          <a:p>
            <a:r>
              <a:rPr lang="en-US" i="1"/>
              <a:t>x</a:t>
            </a:r>
            <a:r>
              <a:rPr lang="en-US" i="1" baseline="-25000"/>
              <a:t>0</a:t>
            </a:r>
            <a:r>
              <a:rPr lang="en-US" i="1"/>
              <a:t>=2m</a:t>
            </a:r>
          </a:p>
          <a:p>
            <a:r>
              <a:rPr lang="en-US" i="1"/>
              <a:t>v</a:t>
            </a:r>
            <a:r>
              <a:rPr lang="en-US" i="1" baseline="-25000"/>
              <a:t>0</a:t>
            </a:r>
            <a:r>
              <a:rPr lang="en-US" i="1"/>
              <a:t>=-11m/s</a:t>
            </a:r>
          </a:p>
        </p:txBody>
      </p:sp>
      <p:graphicFrame>
        <p:nvGraphicFramePr>
          <p:cNvPr id="69700" name="Object 2"/>
          <p:cNvGraphicFramePr>
            <a:graphicFrameLocks noChangeAspect="1"/>
          </p:cNvGraphicFramePr>
          <p:nvPr/>
        </p:nvGraphicFramePr>
        <p:xfrm>
          <a:off x="5765800" y="2406650"/>
          <a:ext cx="176371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5" imgW="1002960" imgH="177480" progId="Equation.3">
                  <p:embed/>
                </p:oleObj>
              </mc:Choice>
              <mc:Fallback>
                <p:oleObj name="Equation" r:id="rId5" imgW="1002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2406650"/>
                        <a:ext cx="176371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Down Arrow 93"/>
          <p:cNvSpPr>
            <a:spLocks noChangeArrowheads="1"/>
          </p:cNvSpPr>
          <p:nvPr/>
        </p:nvSpPr>
        <p:spPr bwMode="auto">
          <a:xfrm>
            <a:off x="5808663" y="2786063"/>
            <a:ext cx="1606550" cy="438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9702" name="Object 4"/>
          <p:cNvGraphicFramePr>
            <a:graphicFrameLocks noChangeAspect="1"/>
          </p:cNvGraphicFramePr>
          <p:nvPr/>
        </p:nvGraphicFramePr>
        <p:xfrm>
          <a:off x="5302250" y="3392488"/>
          <a:ext cx="28781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7" imgW="1638000" imgH="228600" progId="Equation.3">
                  <p:embed/>
                </p:oleObj>
              </mc:Choice>
              <mc:Fallback>
                <p:oleObj name="Equation" r:id="rId7" imgW="163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392488"/>
                        <a:ext cx="2878138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03" name="Object 5"/>
          <p:cNvGraphicFramePr>
            <a:graphicFrameLocks noChangeAspect="1"/>
          </p:cNvGraphicFramePr>
          <p:nvPr/>
        </p:nvGraphicFramePr>
        <p:xfrm>
          <a:off x="4864100" y="3794125"/>
          <a:ext cx="21415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9" imgW="1218960" imgH="393480" progId="Equation.3">
                  <p:embed/>
                </p:oleObj>
              </mc:Choice>
              <mc:Fallback>
                <p:oleObj name="Equation" r:id="rId9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794125"/>
                        <a:ext cx="21415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04" name="Object 6"/>
          <p:cNvGraphicFramePr>
            <a:graphicFrameLocks noChangeAspect="1"/>
          </p:cNvGraphicFramePr>
          <p:nvPr/>
        </p:nvGraphicFramePr>
        <p:xfrm>
          <a:off x="7045325" y="3808413"/>
          <a:ext cx="1673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11" imgW="952200" imgH="419040" progId="Equation.3">
                  <p:embed/>
                </p:oleObj>
              </mc:Choice>
              <mc:Fallback>
                <p:oleObj name="Equation" r:id="rId11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3808413"/>
                        <a:ext cx="16732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Down Arrow 98"/>
          <p:cNvSpPr>
            <a:spLocks noChangeArrowheads="1"/>
          </p:cNvSpPr>
          <p:nvPr/>
        </p:nvSpPr>
        <p:spPr bwMode="auto">
          <a:xfrm rot="1149848">
            <a:off x="5030788" y="4586288"/>
            <a:ext cx="1606550" cy="7413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9706" name="Object 8"/>
          <p:cNvGraphicFramePr>
            <a:graphicFrameLocks noChangeAspect="1"/>
          </p:cNvGraphicFramePr>
          <p:nvPr/>
        </p:nvGraphicFramePr>
        <p:xfrm>
          <a:off x="1212850" y="5254625"/>
          <a:ext cx="7226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13" imgW="4114800" imgH="457200" progId="Equation.3">
                  <p:embed/>
                </p:oleObj>
              </mc:Choice>
              <mc:Fallback>
                <p:oleObj name="Equation" r:id="rId13" imgW="4114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254625"/>
                        <a:ext cx="72263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35700C-2C37-2D4A-BDEA-96BB2D627B80}" type="slidenum">
              <a:rPr lang="en-US"/>
              <a:pPr/>
              <a:t>12</a:t>
            </a:fld>
            <a:endParaRPr 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507163" y="6203950"/>
            <a:ext cx="2555875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b="1"/>
              <a:t>What kind of a function is this?</a:t>
            </a: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6400800" y="2819400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5638800" y="4876800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2"/>
          <p:cNvSpPr txBox="1">
            <a:spLocks noChangeArrowheads="1"/>
          </p:cNvSpPr>
          <p:nvPr/>
        </p:nvSpPr>
        <p:spPr bwMode="auto">
          <a:xfrm>
            <a:off x="5943600" y="4767263"/>
            <a:ext cx="457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/>
              <a:t>-1</a:t>
            </a:r>
            <a:endParaRPr lang="en-US" sz="1100" b="1" i="1"/>
          </a:p>
        </p:txBody>
      </p:sp>
    </p:spTree>
    <p:extLst>
      <p:ext uri="{BB962C8B-B14F-4D97-AF65-F5344CB8AC3E}">
        <p14:creationId xmlns:p14="http://schemas.microsoft.com/office/powerpoint/2010/main" val="195488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9" grpId="0" animBg="1"/>
      <p:bldP spid="104" grpId="0" animBg="1"/>
      <p:bldP spid="77" grpId="0"/>
      <p:bldP spid="7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20"/>
          <p:cNvSpPr>
            <a:spLocks noChangeArrowheads="1"/>
          </p:cNvSpPr>
          <p:nvPr/>
        </p:nvSpPr>
        <p:spPr bwMode="auto">
          <a:xfrm>
            <a:off x="153988" y="1420813"/>
            <a:ext cx="8872537" cy="3833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106363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 Laplace Transforms of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Proper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Rational Functions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965450" y="2844800"/>
          <a:ext cx="32813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4" imgW="1866600" imgH="228600" progId="Equation.3">
                  <p:embed/>
                </p:oleObj>
              </mc:Choice>
              <mc:Fallback>
                <p:oleObj name="Equation" r:id="rId4" imgW="186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844800"/>
                        <a:ext cx="32813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Box 15"/>
          <p:cNvSpPr txBox="1">
            <a:spLocks noChangeArrowheads="1"/>
          </p:cNvSpPr>
          <p:nvPr/>
        </p:nvSpPr>
        <p:spPr bwMode="auto">
          <a:xfrm>
            <a:off x="117475" y="3486150"/>
            <a:ext cx="73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Then</a:t>
            </a:r>
          </a:p>
        </p:txBody>
      </p:sp>
      <p:sp>
        <p:nvSpPr>
          <p:cNvPr id="24589" name="TextBox 21"/>
          <p:cNvSpPr txBox="1">
            <a:spLocks noChangeArrowheads="1"/>
          </p:cNvSpPr>
          <p:nvPr/>
        </p:nvSpPr>
        <p:spPr bwMode="auto">
          <a:xfrm>
            <a:off x="2052638" y="1452563"/>
            <a:ext cx="4929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/>
              <a:t>Case of repeated poles (multiplicity k)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176338" y="1895475"/>
          <a:ext cx="64293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6" imgW="3657600" imgH="457200" progId="Equation.3">
                  <p:embed/>
                </p:oleObj>
              </mc:Choice>
              <mc:Fallback>
                <p:oleObj name="Equation" r:id="rId6" imgW="365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895475"/>
                        <a:ext cx="64293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01675" y="3282950"/>
          <a:ext cx="83248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8" imgW="4775040" imgH="444240" progId="Equation.3">
                  <p:embed/>
                </p:oleObj>
              </mc:Choice>
              <mc:Fallback>
                <p:oleObj name="Equation" r:id="rId8" imgW="4775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282950"/>
                        <a:ext cx="83248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Box 22"/>
          <p:cNvSpPr txBox="1">
            <a:spLocks noChangeArrowheads="1"/>
          </p:cNvSpPr>
          <p:nvPr/>
        </p:nvSpPr>
        <p:spPr bwMode="auto">
          <a:xfrm>
            <a:off x="153988" y="4122738"/>
            <a:ext cx="73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where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046663" y="4414838"/>
          <a:ext cx="39639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10" imgW="2489040" imgH="482400" progId="Equation.3">
                  <p:embed/>
                </p:oleObj>
              </mc:Choice>
              <mc:Fallback>
                <p:oleObj name="Equation" r:id="rId10" imgW="2489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4414838"/>
                        <a:ext cx="396398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9863" y="4437063"/>
          <a:ext cx="44910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12" imgW="2819400" imgH="457200" progId="Equation.3">
                  <p:embed/>
                </p:oleObj>
              </mc:Choice>
              <mc:Fallback>
                <p:oleObj name="Equation" r:id="rId12" imgW="281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4437063"/>
                        <a:ext cx="449103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7"/>
          <p:cNvGraphicFramePr>
            <a:graphicFrameLocks noChangeAspect="1"/>
          </p:cNvGraphicFramePr>
          <p:nvPr/>
        </p:nvGraphicFramePr>
        <p:xfrm>
          <a:off x="26988" y="5462588"/>
          <a:ext cx="22240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14" imgW="1485900" imgH="457200" progId="Equation.3">
                  <p:embed/>
                </p:oleObj>
              </mc:Choice>
              <mc:Fallback>
                <p:oleObj name="Equation" r:id="rId14" imgW="148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" y="5462588"/>
                        <a:ext cx="22240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8"/>
          <p:cNvGraphicFramePr>
            <a:graphicFrameLocks noChangeAspect="1"/>
          </p:cNvGraphicFramePr>
          <p:nvPr/>
        </p:nvGraphicFramePr>
        <p:xfrm>
          <a:off x="2592388" y="5480050"/>
          <a:ext cx="26797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16" imgW="1739900" imgH="457200" progId="Equation.3">
                  <p:embed/>
                </p:oleObj>
              </mc:Choice>
              <mc:Fallback>
                <p:oleObj name="Equation" r:id="rId16" imgW="173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480050"/>
                        <a:ext cx="26797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9"/>
          <p:cNvGraphicFramePr>
            <a:graphicFrameLocks noChangeAspect="1"/>
          </p:cNvGraphicFramePr>
          <p:nvPr/>
        </p:nvGraphicFramePr>
        <p:xfrm>
          <a:off x="5680075" y="5456238"/>
          <a:ext cx="2870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18" imgW="1955800" imgH="457200" progId="Equation.3">
                  <p:embed/>
                </p:oleObj>
              </mc:Choice>
              <mc:Fallback>
                <p:oleObj name="Equation" r:id="rId18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5456238"/>
                        <a:ext cx="28702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624888" y="5619750"/>
            <a:ext cx="373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45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7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6973DD-E1C2-8644-A87E-149A9EDF993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Rectangle 20"/>
          <p:cNvSpPr>
            <a:spLocks noChangeArrowheads="1"/>
          </p:cNvSpPr>
          <p:nvPr/>
        </p:nvSpPr>
        <p:spPr bwMode="auto">
          <a:xfrm>
            <a:off x="153988" y="1128713"/>
            <a:ext cx="8872537" cy="3432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6639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-3175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 Laplace Transforms of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Proper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Rational Functions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965450" y="2443163"/>
          <a:ext cx="3281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4" imgW="1866600" imgH="228600" progId="Equation.3">
                  <p:embed/>
                </p:oleObj>
              </mc:Choice>
              <mc:Fallback>
                <p:oleObj name="Equation" r:id="rId4" imgW="186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443163"/>
                        <a:ext cx="3281363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Box 15"/>
          <p:cNvSpPr txBox="1">
            <a:spLocks noChangeArrowheads="1"/>
          </p:cNvSpPr>
          <p:nvPr/>
        </p:nvSpPr>
        <p:spPr bwMode="auto">
          <a:xfrm>
            <a:off x="117475" y="3063875"/>
            <a:ext cx="73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Then</a:t>
            </a:r>
          </a:p>
        </p:txBody>
      </p:sp>
      <p:sp>
        <p:nvSpPr>
          <p:cNvPr id="26641" name="TextBox 21"/>
          <p:cNvSpPr txBox="1">
            <a:spLocks noChangeArrowheads="1"/>
          </p:cNvSpPr>
          <p:nvPr/>
        </p:nvSpPr>
        <p:spPr bwMode="auto">
          <a:xfrm>
            <a:off x="2052638" y="1160463"/>
            <a:ext cx="4929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/>
              <a:t>Case of repeated poles (multiplicity k)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176338" y="1603375"/>
          <a:ext cx="64293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6" imgW="3657600" imgH="457200" progId="Equation.3">
                  <p:embed/>
                </p:oleObj>
              </mc:Choice>
              <mc:Fallback>
                <p:oleObj name="Equation" r:id="rId6" imgW="365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603375"/>
                        <a:ext cx="64293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01675" y="2881313"/>
          <a:ext cx="83248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Equation" r:id="rId8" imgW="4775040" imgH="444240" progId="Equation.3">
                  <p:embed/>
                </p:oleObj>
              </mc:Choice>
              <mc:Fallback>
                <p:oleObj name="Equation" r:id="rId8" imgW="4775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881313"/>
                        <a:ext cx="83248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82563" y="3765550"/>
          <a:ext cx="22621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10" imgW="1511280" imgH="482400" progId="Equation.3">
                  <p:embed/>
                </p:oleObj>
              </mc:Choice>
              <mc:Fallback>
                <p:oleObj name="Equation" r:id="rId10" imgW="1511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3765550"/>
                        <a:ext cx="226218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36838" y="3781425"/>
          <a:ext cx="27384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12" imgW="1777680" imgH="482400" progId="Equation.3">
                  <p:embed/>
                </p:oleObj>
              </mc:Choice>
              <mc:Fallback>
                <p:oleObj name="Equation" r:id="rId12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781425"/>
                        <a:ext cx="273843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594350" y="3757613"/>
          <a:ext cx="29448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Equation" r:id="rId14" imgW="2006280" imgH="482400" progId="Equation.3">
                  <p:embed/>
                </p:oleObj>
              </mc:Choice>
              <mc:Fallback>
                <p:oleObj name="Equation" r:id="rId14" imgW="2006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3757613"/>
                        <a:ext cx="294481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Box 24"/>
          <p:cNvSpPr txBox="1">
            <a:spLocks noChangeArrowheads="1"/>
          </p:cNvSpPr>
          <p:nvPr/>
        </p:nvSpPr>
        <p:spPr bwMode="auto">
          <a:xfrm>
            <a:off x="8588375" y="3940175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…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149350" y="4697413"/>
          <a:ext cx="247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16" imgW="1460160" imgH="393480" progId="Equation.3">
                  <p:embed/>
                </p:oleObj>
              </mc:Choice>
              <mc:Fallback>
                <p:oleObj name="Equation" r:id="rId16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697413"/>
                        <a:ext cx="24733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9"/>
          <p:cNvGraphicFramePr>
            <a:graphicFrameLocks noChangeAspect="1"/>
          </p:cNvGraphicFramePr>
          <p:nvPr/>
        </p:nvGraphicFramePr>
        <p:xfrm>
          <a:off x="3659188" y="4708525"/>
          <a:ext cx="16335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18" imgW="1002960" imgH="419040" progId="Equation.3">
                  <p:embed/>
                </p:oleObj>
              </mc:Choice>
              <mc:Fallback>
                <p:oleObj name="Equation" r:id="rId18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708525"/>
                        <a:ext cx="1633537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0"/>
          <p:cNvGraphicFramePr>
            <a:graphicFrameLocks noChangeAspect="1"/>
          </p:cNvGraphicFramePr>
          <p:nvPr/>
        </p:nvGraphicFramePr>
        <p:xfrm>
          <a:off x="5275263" y="4670425"/>
          <a:ext cx="26558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20" imgW="1676160" imgH="431640" progId="Equation.3">
                  <p:embed/>
                </p:oleObj>
              </mc:Choice>
              <mc:Fallback>
                <p:oleObj name="Equation" r:id="rId20" imgW="1676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4670425"/>
                        <a:ext cx="265588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1"/>
          <p:cNvGraphicFramePr>
            <a:graphicFrameLocks noChangeAspect="1"/>
          </p:cNvGraphicFramePr>
          <p:nvPr/>
        </p:nvGraphicFramePr>
        <p:xfrm>
          <a:off x="5594350" y="5473700"/>
          <a:ext cx="3302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22" imgW="2425680" imgH="482400" progId="Equation.3">
                  <p:embed/>
                </p:oleObj>
              </mc:Choice>
              <mc:Fallback>
                <p:oleObj name="Equation" r:id="rId22" imgW="2425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5473700"/>
                        <a:ext cx="33020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2"/>
          <p:cNvGraphicFramePr>
            <a:graphicFrameLocks noChangeAspect="1"/>
          </p:cNvGraphicFramePr>
          <p:nvPr/>
        </p:nvGraphicFramePr>
        <p:xfrm>
          <a:off x="49213" y="5473700"/>
          <a:ext cx="33543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24" imgW="2463480" imgH="482400" progId="Equation.3">
                  <p:embed/>
                </p:oleObj>
              </mc:Choice>
              <mc:Fallback>
                <p:oleObj name="Equation" r:id="rId24" imgW="2463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5473700"/>
                        <a:ext cx="335438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3"/>
          <p:cNvGraphicFramePr>
            <a:graphicFrameLocks noChangeAspect="1"/>
          </p:cNvGraphicFramePr>
          <p:nvPr/>
        </p:nvGraphicFramePr>
        <p:xfrm>
          <a:off x="174625" y="6202363"/>
          <a:ext cx="5083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26" imgW="3733800" imgH="431800" progId="Equation.3">
                  <p:embed/>
                </p:oleObj>
              </mc:Choice>
              <mc:Fallback>
                <p:oleObj name="Equation" r:id="rId26" imgW="373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6202363"/>
                        <a:ext cx="50831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7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E63B58-0AE7-0C4F-983D-1AFA88E9367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36195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 Laplace Transforms of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Proper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Rational Functions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30288" y="1779588"/>
          <a:ext cx="2473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4" imgW="1460160" imgH="393480" progId="Equation.3">
                  <p:embed/>
                </p:oleObj>
              </mc:Choice>
              <mc:Fallback>
                <p:oleObj name="Equation" r:id="rId4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1779588"/>
                        <a:ext cx="24733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40125" y="1790700"/>
          <a:ext cx="16335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6" imgW="1002960" imgH="419040" progId="Equation.3">
                  <p:embed/>
                </p:oleObj>
              </mc:Choice>
              <mc:Fallback>
                <p:oleObj name="Equation" r:id="rId6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790700"/>
                        <a:ext cx="163353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237163" y="1798638"/>
          <a:ext cx="26558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8" imgW="1676160" imgH="419040" progId="Equation.3">
                  <p:embed/>
                </p:oleObj>
              </mc:Choice>
              <mc:Fallback>
                <p:oleObj name="Equation" r:id="rId8" imgW="167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1798638"/>
                        <a:ext cx="2655887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700" y="63134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BBD797-BA98-0D40-8A0D-75CAD2F72550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030288" y="3063875"/>
          <a:ext cx="688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10" imgW="406080" imgH="203040" progId="Equation.3">
                  <p:embed/>
                </p:oleObj>
              </mc:Choice>
              <mc:Fallback>
                <p:oleObj name="Equation" r:id="rId10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063875"/>
                        <a:ext cx="6889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6"/>
          <p:cNvGraphicFramePr>
            <a:graphicFrameLocks noChangeAspect="1"/>
          </p:cNvGraphicFramePr>
          <p:nvPr/>
        </p:nvGraphicFramePr>
        <p:xfrm>
          <a:off x="1760538" y="3063875"/>
          <a:ext cx="4746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12" imgW="279360" imgH="203040" progId="Equation.3">
                  <p:embed/>
                </p:oleObj>
              </mc:Choice>
              <mc:Fallback>
                <p:oleObj name="Equation" r:id="rId12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3063875"/>
                        <a:ext cx="474662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7"/>
          <p:cNvGraphicFramePr>
            <a:graphicFrameLocks noChangeAspect="1"/>
          </p:cNvGraphicFramePr>
          <p:nvPr/>
        </p:nvGraphicFramePr>
        <p:xfrm>
          <a:off x="2454275" y="3063875"/>
          <a:ext cx="7318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14" imgW="431640" imgH="203040" progId="Equation.3">
                  <p:embed/>
                </p:oleObj>
              </mc:Choice>
              <mc:Fallback>
                <p:oleObj name="Equation" r:id="rId14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063875"/>
                        <a:ext cx="73183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8"/>
          <p:cNvGraphicFramePr>
            <a:graphicFrameLocks noChangeAspect="1"/>
          </p:cNvGraphicFramePr>
          <p:nvPr/>
        </p:nvGraphicFramePr>
        <p:xfrm>
          <a:off x="3292475" y="3063875"/>
          <a:ext cx="6953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16" imgW="431640" imgH="203040" progId="Equation.3">
                  <p:embed/>
                </p:oleObj>
              </mc:Choice>
              <mc:Fallback>
                <p:oleObj name="Equation" r:id="rId16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063875"/>
                        <a:ext cx="6953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5411788" y="1712913"/>
            <a:ext cx="730250" cy="8397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6178550" y="1712913"/>
            <a:ext cx="803275" cy="83978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3507" name="Object 9"/>
          <p:cNvGraphicFramePr>
            <a:graphicFrameLocks noChangeAspect="1"/>
          </p:cNvGraphicFramePr>
          <p:nvPr/>
        </p:nvGraphicFramePr>
        <p:xfrm>
          <a:off x="2900363" y="4398963"/>
          <a:ext cx="8159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18" imgW="482600" imgH="368300" progId="Equation.3">
                  <p:embed/>
                </p:oleObj>
              </mc:Choice>
              <mc:Fallback>
                <p:oleObj name="Equation" r:id="rId18" imgW="482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4398963"/>
                        <a:ext cx="815975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508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5327650"/>
            <a:ext cx="3543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ight Brace 29"/>
          <p:cNvSpPr>
            <a:spLocks/>
          </p:cNvSpPr>
          <p:nvPr/>
        </p:nvSpPr>
        <p:spPr bwMode="auto">
          <a:xfrm>
            <a:off x="4206875" y="4232275"/>
            <a:ext cx="328613" cy="182562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3509" name="Object 10"/>
          <p:cNvGraphicFramePr>
            <a:graphicFrameLocks noChangeAspect="1"/>
          </p:cNvGraphicFramePr>
          <p:nvPr/>
        </p:nvGraphicFramePr>
        <p:xfrm>
          <a:off x="4906963" y="4814888"/>
          <a:ext cx="187483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21" imgW="1104900" imgH="431800" progId="Equation.3">
                  <p:embed/>
                </p:oleObj>
              </mc:Choice>
              <mc:Fallback>
                <p:oleObj name="Equation" r:id="rId21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4814888"/>
                        <a:ext cx="1874837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43675" y="2698750"/>
            <a:ext cx="29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?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164388" y="1749425"/>
            <a:ext cx="803275" cy="8397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2590800" y="4495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4572000" y="4953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96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Rectangle 20"/>
          <p:cNvSpPr>
            <a:spLocks noChangeArrowheads="1"/>
          </p:cNvSpPr>
          <p:nvPr/>
        </p:nvSpPr>
        <p:spPr bwMode="auto">
          <a:xfrm>
            <a:off x="153988" y="1238250"/>
            <a:ext cx="8872537" cy="3249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95250"/>
            <a:ext cx="8397875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Case of Distinct Complex Conjugate Poles</a:t>
            </a:r>
          </a:p>
        </p:txBody>
      </p:sp>
      <p:sp>
        <p:nvSpPr>
          <p:cNvPr id="307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25B38D-0C5B-1C47-918A-3FE8E4EEDB7E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881813" y="1493838"/>
          <a:ext cx="1852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4" imgW="1054080" imgH="228600" progId="Equation.3">
                  <p:embed/>
                </p:oleObj>
              </mc:Choice>
              <mc:Fallback>
                <p:oleObj name="Equation" r:id="rId4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1493838"/>
                        <a:ext cx="185261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0500" y="2946400"/>
            <a:ext cx="1606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We still have that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28638" y="1311275"/>
          <a:ext cx="3527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6" imgW="2006280" imgH="457200" progId="Equation.3">
                  <p:embed/>
                </p:oleObj>
              </mc:Choice>
              <mc:Fallback>
                <p:oleObj name="Equation" r:id="rId6" imgW="2006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311275"/>
                        <a:ext cx="35274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Box 16"/>
          <p:cNvSpPr txBox="1">
            <a:spLocks noChangeArrowheads="1"/>
          </p:cNvSpPr>
          <p:nvPr/>
        </p:nvSpPr>
        <p:spPr bwMode="auto">
          <a:xfrm>
            <a:off x="4143375" y="1550988"/>
            <a:ext cx="3103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and all poles are and distinct i.e.</a:t>
            </a:r>
          </a:p>
        </p:txBody>
      </p:sp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1731963" y="2743200"/>
          <a:ext cx="4264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8" imgW="2425680" imgH="431640" progId="Equation.3">
                  <p:embed/>
                </p:oleObj>
              </mc:Choice>
              <mc:Fallback>
                <p:oleObj name="Equation" r:id="rId8" imgW="2425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743200"/>
                        <a:ext cx="42640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995988" y="2954338"/>
            <a:ext cx="73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where</a:t>
            </a:r>
          </a:p>
        </p:txBody>
      </p:sp>
      <p:graphicFrame>
        <p:nvGraphicFramePr>
          <p:cNvPr id="60424" name="Object 5"/>
          <p:cNvGraphicFramePr>
            <a:graphicFrameLocks noChangeAspect="1"/>
          </p:cNvGraphicFramePr>
          <p:nvPr/>
        </p:nvGraphicFramePr>
        <p:xfrm>
          <a:off x="6677025" y="2698750"/>
          <a:ext cx="2276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10" imgW="1295280" imgH="482400" progId="Equation.3">
                  <p:embed/>
                </p:oleObj>
              </mc:Choice>
              <mc:Fallback>
                <p:oleObj name="Equation" r:id="rId10" imgW="1295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2698750"/>
                        <a:ext cx="22764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Box 23"/>
          <p:cNvSpPr txBox="1">
            <a:spLocks noChangeArrowheads="1"/>
          </p:cNvSpPr>
          <p:nvPr/>
        </p:nvSpPr>
        <p:spPr bwMode="auto">
          <a:xfrm>
            <a:off x="300038" y="2297113"/>
            <a:ext cx="693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and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887413" y="2212975"/>
          <a:ext cx="19192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Equation" r:id="rId12" imgW="1091880" imgH="241200" progId="Equation.3">
                  <p:embed/>
                </p:oleObj>
              </mc:Choice>
              <mc:Fallback>
                <p:oleObj name="Equation" r:id="rId12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212975"/>
                        <a:ext cx="1919287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0500" y="3867150"/>
            <a:ext cx="693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but</a:t>
            </a:r>
          </a:p>
        </p:txBody>
      </p:sp>
      <p:graphicFrame>
        <p:nvGraphicFramePr>
          <p:cNvPr id="64526" name="Object 7"/>
          <p:cNvGraphicFramePr>
            <a:graphicFrameLocks noChangeAspect="1"/>
          </p:cNvGraphicFramePr>
          <p:nvPr/>
        </p:nvGraphicFramePr>
        <p:xfrm>
          <a:off x="614363" y="3619500"/>
          <a:ext cx="2409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14" imgW="1371600" imgH="482400" progId="Equation.3">
                  <p:embed/>
                </p:oleObj>
              </mc:Choice>
              <mc:Fallback>
                <p:oleObj name="Equation" r:id="rId14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619500"/>
                        <a:ext cx="2409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95700" y="3794125"/>
            <a:ext cx="4454525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/>
              <a:t>We must group terms with poles p</a:t>
            </a:r>
            <a:r>
              <a:rPr lang="en-US" sz="1600" b="1" baseline="-25000"/>
              <a:t>1</a:t>
            </a:r>
            <a:r>
              <a:rPr lang="en-US" sz="1600" b="1"/>
              <a:t> and p</a:t>
            </a:r>
            <a:r>
              <a:rPr lang="en-US" sz="1600" b="1" baseline="-25000"/>
              <a:t>2</a:t>
            </a:r>
            <a:r>
              <a:rPr lang="en-US" sz="1600" b="1"/>
              <a:t> together to get something we know.</a:t>
            </a:r>
          </a:p>
        </p:txBody>
      </p:sp>
      <p:graphicFrame>
        <p:nvGraphicFramePr>
          <p:cNvPr id="64527" name="Object 8"/>
          <p:cNvGraphicFramePr>
            <a:graphicFrameLocks noChangeAspect="1"/>
          </p:cNvGraphicFramePr>
          <p:nvPr/>
        </p:nvGraphicFramePr>
        <p:xfrm>
          <a:off x="2198688" y="4706938"/>
          <a:ext cx="2276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16" imgW="1295280" imgH="482400" progId="Equation.3">
                  <p:embed/>
                </p:oleObj>
              </mc:Choice>
              <mc:Fallback>
                <p:oleObj name="Equation" r:id="rId16" imgW="1295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706938"/>
                        <a:ext cx="22764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9"/>
          <p:cNvGraphicFramePr>
            <a:graphicFrameLocks noChangeAspect="1"/>
          </p:cNvGraphicFramePr>
          <p:nvPr/>
        </p:nvGraphicFramePr>
        <p:xfrm>
          <a:off x="2235200" y="5692775"/>
          <a:ext cx="23669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18" imgW="1346040" imgH="482400" progId="Equation.3">
                  <p:embed/>
                </p:oleObj>
              </mc:Choice>
              <mc:Fallback>
                <p:oleObj name="Equation" r:id="rId18" imgW="1346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692775"/>
                        <a:ext cx="236696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ight Brace 28"/>
          <p:cNvSpPr>
            <a:spLocks/>
          </p:cNvSpPr>
          <p:nvPr/>
        </p:nvSpPr>
        <p:spPr bwMode="auto">
          <a:xfrm>
            <a:off x="4498975" y="4706938"/>
            <a:ext cx="328613" cy="182562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4529" name="Object 10"/>
          <p:cNvGraphicFramePr>
            <a:graphicFrameLocks noChangeAspect="1"/>
          </p:cNvGraphicFramePr>
          <p:nvPr/>
        </p:nvGraphicFramePr>
        <p:xfrm>
          <a:off x="4887913" y="5403850"/>
          <a:ext cx="25225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20" imgW="1434960" imgH="228600" progId="Equation.3">
                  <p:embed/>
                </p:oleObj>
              </mc:Choice>
              <mc:Fallback>
                <p:oleObj name="Equation" r:id="rId20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5403850"/>
                        <a:ext cx="2522537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 t="7478" r="72063" b="55141"/>
          <a:stretch>
            <a:fillRect/>
          </a:stretch>
        </p:blipFill>
        <p:spPr bwMode="auto">
          <a:xfrm>
            <a:off x="533400" y="3810000"/>
            <a:ext cx="304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28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-3175"/>
            <a:ext cx="8397875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Case of Distinct Complex Conjugate Poles</a:t>
            </a:r>
          </a:p>
        </p:txBody>
      </p:sp>
      <p:sp>
        <p:nvSpPr>
          <p:cNvPr id="327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180131-B4B5-5349-908C-E449BF581880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440113" y="946150"/>
          <a:ext cx="470852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4" imgW="2679480" imgH="990360" progId="Equation.3">
                  <p:embed/>
                </p:oleObj>
              </mc:Choice>
              <mc:Fallback>
                <p:oleObj name="Equation" r:id="rId4" imgW="26794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946150"/>
                        <a:ext cx="4708525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3"/>
          <p:cNvGraphicFramePr>
            <a:graphicFrameLocks noChangeAspect="1"/>
          </p:cNvGraphicFramePr>
          <p:nvPr/>
        </p:nvGraphicFramePr>
        <p:xfrm>
          <a:off x="142875" y="3074988"/>
          <a:ext cx="88423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6" imgW="5029200" imgH="457200" progId="Equation.3">
                  <p:embed/>
                </p:oleObj>
              </mc:Choice>
              <mc:Fallback>
                <p:oleObj name="Equation" r:id="rId6" imgW="5029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074988"/>
                        <a:ext cx="88423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73063" y="1303338"/>
          <a:ext cx="19415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8" imgW="1104840" imgH="482400" progId="Equation.3">
                  <p:embed/>
                </p:oleObj>
              </mc:Choice>
              <mc:Fallback>
                <p:oleObj name="Equation" r:id="rId8" imgW="1104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303338"/>
                        <a:ext cx="1941512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425950" y="2990850"/>
            <a:ext cx="4673600" cy="9858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5549" name="Object 5"/>
          <p:cNvGraphicFramePr>
            <a:graphicFrameLocks noChangeAspect="1"/>
          </p:cNvGraphicFramePr>
          <p:nvPr/>
        </p:nvGraphicFramePr>
        <p:xfrm>
          <a:off x="179388" y="4935538"/>
          <a:ext cx="2454275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10" imgW="1397000" imgH="1016000" progId="Equation.3">
                  <p:embed/>
                </p:oleObj>
              </mc:Choice>
              <mc:Fallback>
                <p:oleObj name="Equation" r:id="rId10" imgW="13970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935538"/>
                        <a:ext cx="2454275" cy="178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ight Brace 30"/>
          <p:cNvSpPr>
            <a:spLocks/>
          </p:cNvSpPr>
          <p:nvPr/>
        </p:nvSpPr>
        <p:spPr bwMode="auto">
          <a:xfrm>
            <a:off x="2527300" y="4999038"/>
            <a:ext cx="328613" cy="182562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5550" name="Object 6"/>
          <p:cNvGraphicFramePr>
            <a:graphicFrameLocks noChangeAspect="1"/>
          </p:cNvGraphicFramePr>
          <p:nvPr/>
        </p:nvGraphicFramePr>
        <p:xfrm>
          <a:off x="2927350" y="5145088"/>
          <a:ext cx="316865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12" imgW="1803400" imgH="889000" progId="Equation.3">
                  <p:embed/>
                </p:oleObj>
              </mc:Choice>
              <mc:Fallback>
                <p:oleObj name="Equation" r:id="rId12" imgW="1803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145088"/>
                        <a:ext cx="316865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Down Arrow 31"/>
          <p:cNvSpPr>
            <a:spLocks noChangeArrowheads="1"/>
          </p:cNvSpPr>
          <p:nvPr/>
        </p:nvSpPr>
        <p:spPr bwMode="auto">
          <a:xfrm>
            <a:off x="6324600" y="3867150"/>
            <a:ext cx="1606550" cy="4381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65552" name="Object 8"/>
          <p:cNvGraphicFramePr>
            <a:graphicFrameLocks noChangeAspect="1"/>
          </p:cNvGraphicFramePr>
          <p:nvPr/>
        </p:nvGraphicFramePr>
        <p:xfrm>
          <a:off x="4645025" y="4378325"/>
          <a:ext cx="43322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14" imgW="2463480" imgH="241200" progId="Equation.3">
                  <p:embed/>
                </p:oleObj>
              </mc:Choice>
              <mc:Fallback>
                <p:oleObj name="Equation" r:id="rId14" imgW="246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4378325"/>
                        <a:ext cx="433228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6858000" y="3886200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7162800" y="381000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b="1"/>
              <a:t>-1</a:t>
            </a:r>
            <a:endParaRPr lang="en-US" sz="1100" b="1" i="1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2838450" y="5257800"/>
            <a:ext cx="3619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2819400" y="6091238"/>
            <a:ext cx="36195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152400" y="50292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152400" y="57150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152400" y="6324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5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 animBg="1"/>
      <p:bldP spid="32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6"/>
          <p:cNvSpPr>
            <a:spLocks noChangeArrowheads="1"/>
          </p:cNvSpPr>
          <p:nvPr/>
        </p:nvSpPr>
        <p:spPr bwMode="auto">
          <a:xfrm>
            <a:off x="0" y="3575050"/>
            <a:ext cx="9144000" cy="328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829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-3175"/>
            <a:ext cx="8397875" cy="91281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Example with Distinct Complex Conjugate Poles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440113" y="982663"/>
          <a:ext cx="4708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4" imgW="2679480" imgH="583920" progId="Equation.3">
                  <p:embed/>
                </p:oleObj>
              </mc:Choice>
              <mc:Fallback>
                <p:oleObj name="Equation" r:id="rId4" imgW="2679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982663"/>
                        <a:ext cx="4708525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55613" y="2147888"/>
          <a:ext cx="82375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6" imgW="4686120" imgH="507960" progId="Equation.3">
                  <p:embed/>
                </p:oleObj>
              </mc:Choice>
              <mc:Fallback>
                <p:oleObj name="Equation" r:id="rId6" imgW="46861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147888"/>
                        <a:ext cx="8237537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39738" y="1055688"/>
          <a:ext cx="19415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8" imgW="1104840" imgH="482400" progId="Equation.3">
                  <p:embed/>
                </p:oleObj>
              </mc:Choice>
              <mc:Fallback>
                <p:oleObj name="Equation" r:id="rId8" imgW="1104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055688"/>
                        <a:ext cx="1941512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427288" y="3078163"/>
          <a:ext cx="45323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10" imgW="2577960" imgH="241200" progId="Equation.3">
                  <p:embed/>
                </p:oleObj>
              </mc:Choice>
              <mc:Fallback>
                <p:oleObj name="Equation" r:id="rId10" imgW="257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3078163"/>
                        <a:ext cx="45323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588" y="3805238"/>
          <a:ext cx="18732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12" imgW="1092200" imgH="406400" progId="Equation.3">
                  <p:embed/>
                </p:oleObj>
              </mc:Choice>
              <mc:Fallback>
                <p:oleObj name="Equation" r:id="rId12" imgW="1092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805238"/>
                        <a:ext cx="187325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7"/>
          <p:cNvGraphicFramePr>
            <a:graphicFrameLocks noChangeAspect="1"/>
          </p:cNvGraphicFramePr>
          <p:nvPr/>
        </p:nvGraphicFramePr>
        <p:xfrm>
          <a:off x="190500" y="4633913"/>
          <a:ext cx="17430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14" imgW="1041120" imgH="698400" progId="Equation.3">
                  <p:embed/>
                </p:oleObj>
              </mc:Choice>
              <mc:Fallback>
                <p:oleObj name="Equation" r:id="rId14" imgW="10411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633913"/>
                        <a:ext cx="1743075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8"/>
          <p:cNvGraphicFramePr>
            <a:graphicFrameLocks noChangeAspect="1"/>
          </p:cNvGraphicFramePr>
          <p:nvPr/>
        </p:nvGraphicFramePr>
        <p:xfrm>
          <a:off x="1889125" y="3754438"/>
          <a:ext cx="72548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16" imgW="4559300" imgH="508000" progId="Equation.3">
                  <p:embed/>
                </p:oleObj>
              </mc:Choice>
              <mc:Fallback>
                <p:oleObj name="Equation" r:id="rId16" imgW="4559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754438"/>
                        <a:ext cx="72548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9"/>
          <p:cNvGraphicFramePr>
            <a:graphicFrameLocks noChangeAspect="1"/>
          </p:cNvGraphicFramePr>
          <p:nvPr/>
        </p:nvGraphicFramePr>
        <p:xfrm>
          <a:off x="2192338" y="4683125"/>
          <a:ext cx="65643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18" imgW="3733560" imgH="482400" progId="Equation.3">
                  <p:embed/>
                </p:oleObj>
              </mc:Choice>
              <mc:Fallback>
                <p:oleObj name="Equation" r:id="rId18" imgW="3733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683125"/>
                        <a:ext cx="6564312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0"/>
          <p:cNvGraphicFramePr>
            <a:graphicFrameLocks noChangeAspect="1"/>
          </p:cNvGraphicFramePr>
          <p:nvPr/>
        </p:nvGraphicFramePr>
        <p:xfrm>
          <a:off x="4589463" y="5529263"/>
          <a:ext cx="17176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20" imgW="1117440" imgH="368280" progId="Equation.3">
                  <p:embed/>
                </p:oleObj>
              </mc:Choice>
              <mc:Fallback>
                <p:oleObj name="Equation" r:id="rId20" imgW="11174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5529263"/>
                        <a:ext cx="171767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1"/>
          <p:cNvGraphicFramePr>
            <a:graphicFrameLocks noChangeAspect="1"/>
          </p:cNvGraphicFramePr>
          <p:nvPr/>
        </p:nvGraphicFramePr>
        <p:xfrm>
          <a:off x="149225" y="6094413"/>
          <a:ext cx="63134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22" imgW="3683000" imgH="406400" progId="Equation.3">
                  <p:embed/>
                </p:oleObj>
              </mc:Choice>
              <mc:Fallback>
                <p:oleObj name="Equation" r:id="rId22" imgW="3683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6094413"/>
                        <a:ext cx="631348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70650" y="6167438"/>
            <a:ext cx="2555875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b="1"/>
              <a:t>What kind of a function is this?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76200" y="6248400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2" name="Picture 4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19050" y="4038600"/>
            <a:ext cx="28575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2000250" y="4038600"/>
            <a:ext cx="28575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3886200" y="4038600"/>
            <a:ext cx="28575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6629400" y="4038600"/>
            <a:ext cx="28575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83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79388"/>
            <a:ext cx="8551863" cy="912812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Solving Linear Differential Equations with Constant Coefficients using Laplace Transforms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201738"/>
            <a:ext cx="7943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0" name="Group 7"/>
          <p:cNvGrpSpPr>
            <a:grpSpLocks/>
          </p:cNvGrpSpPr>
          <p:nvPr/>
        </p:nvGrpSpPr>
        <p:grpSpPr bwMode="auto">
          <a:xfrm>
            <a:off x="592138" y="2552700"/>
            <a:ext cx="1954212" cy="1501775"/>
            <a:chOff x="5454" y="8607"/>
            <a:chExt cx="3075" cy="2365"/>
          </a:xfrm>
        </p:grpSpPr>
        <p:sp>
          <p:nvSpPr>
            <p:cNvPr id="36874" name="Text Box 8"/>
            <p:cNvSpPr txBox="1">
              <a:spLocks noChangeArrowheads="1"/>
            </p:cNvSpPr>
            <p:nvPr/>
          </p:nvSpPr>
          <p:spPr bwMode="auto">
            <a:xfrm>
              <a:off x="6648" y="9708"/>
              <a:ext cx="1620" cy="96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endParaRPr lang="en-US" sz="1100" i="1">
                <a:latin typeface="Times New Roman" charset="0"/>
              </a:endParaRPr>
            </a:p>
            <a:p>
              <a:pPr algn="ctr"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m</a:t>
              </a:r>
              <a:endParaRPr lang="en-US" sz="1800"/>
            </a:p>
          </p:txBody>
        </p:sp>
        <p:grpSp>
          <p:nvGrpSpPr>
            <p:cNvPr id="36875" name="Group 9"/>
            <p:cNvGrpSpPr>
              <a:grpSpLocks/>
            </p:cNvGrpSpPr>
            <p:nvPr/>
          </p:nvGrpSpPr>
          <p:grpSpPr bwMode="auto">
            <a:xfrm rot="-5400000">
              <a:off x="5967" y="9906"/>
              <a:ext cx="244" cy="1069"/>
              <a:chOff x="8061" y="5868"/>
              <a:chExt cx="232" cy="997"/>
            </a:xfrm>
          </p:grpSpPr>
          <p:sp>
            <p:nvSpPr>
              <p:cNvPr id="36924" name="Line 10"/>
              <p:cNvSpPr>
                <a:spLocks noChangeShapeType="1"/>
              </p:cNvSpPr>
              <p:nvPr/>
            </p:nvSpPr>
            <p:spPr bwMode="auto">
              <a:xfrm>
                <a:off x="8220" y="5868"/>
                <a:ext cx="0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Line 11"/>
              <p:cNvSpPr>
                <a:spLocks noChangeShapeType="1"/>
              </p:cNvSpPr>
              <p:nvPr/>
            </p:nvSpPr>
            <p:spPr bwMode="auto">
              <a:xfrm flipH="1">
                <a:off x="8072" y="6083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6" name="Line 12"/>
              <p:cNvSpPr>
                <a:spLocks noChangeShapeType="1"/>
              </p:cNvSpPr>
              <p:nvPr/>
            </p:nvSpPr>
            <p:spPr bwMode="auto">
              <a:xfrm flipH="1" flipV="1">
                <a:off x="8072" y="6186"/>
                <a:ext cx="221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7" name="Line 13"/>
              <p:cNvSpPr>
                <a:spLocks noChangeShapeType="1"/>
              </p:cNvSpPr>
              <p:nvPr/>
            </p:nvSpPr>
            <p:spPr bwMode="auto">
              <a:xfrm flipH="1">
                <a:off x="8061" y="6289"/>
                <a:ext cx="221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8" name="Line 14"/>
              <p:cNvSpPr>
                <a:spLocks noChangeShapeType="1"/>
              </p:cNvSpPr>
              <p:nvPr/>
            </p:nvSpPr>
            <p:spPr bwMode="auto">
              <a:xfrm flipH="1" flipV="1">
                <a:off x="8069" y="6366"/>
                <a:ext cx="221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9" name="Line 15"/>
              <p:cNvSpPr>
                <a:spLocks noChangeShapeType="1"/>
              </p:cNvSpPr>
              <p:nvPr/>
            </p:nvSpPr>
            <p:spPr bwMode="auto">
              <a:xfrm flipH="1">
                <a:off x="8061" y="6470"/>
                <a:ext cx="221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0" name="Line 16"/>
              <p:cNvSpPr>
                <a:spLocks noChangeShapeType="1"/>
              </p:cNvSpPr>
              <p:nvPr/>
            </p:nvSpPr>
            <p:spPr bwMode="auto">
              <a:xfrm flipH="1" flipV="1">
                <a:off x="8072" y="6555"/>
                <a:ext cx="148" cy="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1" name="Line 17"/>
              <p:cNvSpPr>
                <a:spLocks noChangeShapeType="1"/>
              </p:cNvSpPr>
              <p:nvPr/>
            </p:nvSpPr>
            <p:spPr bwMode="auto">
              <a:xfrm>
                <a:off x="8220" y="6650"/>
                <a:ext cx="0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6" name="Text Box 18"/>
            <p:cNvSpPr txBox="1">
              <a:spLocks noChangeArrowheads="1"/>
            </p:cNvSpPr>
            <p:nvPr/>
          </p:nvSpPr>
          <p:spPr bwMode="auto">
            <a:xfrm>
              <a:off x="5904" y="10516"/>
              <a:ext cx="68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k</a:t>
              </a:r>
              <a:endParaRPr lang="en-US" sz="1800"/>
            </a:p>
          </p:txBody>
        </p:sp>
        <p:grpSp>
          <p:nvGrpSpPr>
            <p:cNvPr id="36877" name="Group 19"/>
            <p:cNvGrpSpPr>
              <a:grpSpLocks/>
            </p:cNvGrpSpPr>
            <p:nvPr/>
          </p:nvGrpSpPr>
          <p:grpSpPr bwMode="auto">
            <a:xfrm>
              <a:off x="6395" y="10777"/>
              <a:ext cx="2134" cy="104"/>
              <a:chOff x="7631" y="6865"/>
              <a:chExt cx="2134" cy="104"/>
            </a:xfrm>
          </p:grpSpPr>
          <p:sp>
            <p:nvSpPr>
              <p:cNvPr id="36907" name="Line 20"/>
              <p:cNvSpPr>
                <a:spLocks noChangeShapeType="1"/>
              </p:cNvSpPr>
              <p:nvPr/>
            </p:nvSpPr>
            <p:spPr bwMode="auto">
              <a:xfrm>
                <a:off x="7631" y="6865"/>
                <a:ext cx="21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8" name="Line 21"/>
              <p:cNvSpPr>
                <a:spLocks noChangeShapeType="1"/>
              </p:cNvSpPr>
              <p:nvPr/>
            </p:nvSpPr>
            <p:spPr bwMode="auto">
              <a:xfrm flipH="1">
                <a:off x="763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22"/>
              <p:cNvSpPr>
                <a:spLocks noChangeShapeType="1"/>
              </p:cNvSpPr>
              <p:nvPr/>
            </p:nvSpPr>
            <p:spPr bwMode="auto">
              <a:xfrm flipH="1">
                <a:off x="772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23"/>
              <p:cNvSpPr>
                <a:spLocks noChangeShapeType="1"/>
              </p:cNvSpPr>
              <p:nvPr/>
            </p:nvSpPr>
            <p:spPr bwMode="auto">
              <a:xfrm flipH="1">
                <a:off x="787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Line 24"/>
              <p:cNvSpPr>
                <a:spLocks noChangeShapeType="1"/>
              </p:cNvSpPr>
              <p:nvPr/>
            </p:nvSpPr>
            <p:spPr bwMode="auto">
              <a:xfrm flipH="1">
                <a:off x="801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2" name="Line 25"/>
              <p:cNvSpPr>
                <a:spLocks noChangeShapeType="1"/>
              </p:cNvSpPr>
              <p:nvPr/>
            </p:nvSpPr>
            <p:spPr bwMode="auto">
              <a:xfrm flipH="1">
                <a:off x="819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3" name="Line 26"/>
              <p:cNvSpPr>
                <a:spLocks noChangeShapeType="1"/>
              </p:cNvSpPr>
              <p:nvPr/>
            </p:nvSpPr>
            <p:spPr bwMode="auto">
              <a:xfrm flipH="1">
                <a:off x="829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4" name="Line 27"/>
              <p:cNvSpPr>
                <a:spLocks noChangeShapeType="1"/>
              </p:cNvSpPr>
              <p:nvPr/>
            </p:nvSpPr>
            <p:spPr bwMode="auto">
              <a:xfrm flipH="1">
                <a:off x="841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5" name="Line 28"/>
              <p:cNvSpPr>
                <a:spLocks noChangeShapeType="1"/>
              </p:cNvSpPr>
              <p:nvPr/>
            </p:nvSpPr>
            <p:spPr bwMode="auto">
              <a:xfrm flipH="1">
                <a:off x="8567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6" name="Line 29"/>
              <p:cNvSpPr>
                <a:spLocks noChangeShapeType="1"/>
              </p:cNvSpPr>
              <p:nvPr/>
            </p:nvSpPr>
            <p:spPr bwMode="auto">
              <a:xfrm flipH="1">
                <a:off x="8715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7" name="Line 30"/>
              <p:cNvSpPr>
                <a:spLocks noChangeShapeType="1"/>
              </p:cNvSpPr>
              <p:nvPr/>
            </p:nvSpPr>
            <p:spPr bwMode="auto">
              <a:xfrm flipH="1">
                <a:off x="880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8" name="Line 31"/>
              <p:cNvSpPr>
                <a:spLocks noChangeShapeType="1"/>
              </p:cNvSpPr>
              <p:nvPr/>
            </p:nvSpPr>
            <p:spPr bwMode="auto">
              <a:xfrm flipH="1">
                <a:off x="8921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9" name="Line 32"/>
              <p:cNvSpPr>
                <a:spLocks noChangeShapeType="1"/>
              </p:cNvSpPr>
              <p:nvPr/>
            </p:nvSpPr>
            <p:spPr bwMode="auto">
              <a:xfrm flipH="1">
                <a:off x="903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0" name="Line 33"/>
              <p:cNvSpPr>
                <a:spLocks noChangeShapeType="1"/>
              </p:cNvSpPr>
              <p:nvPr/>
            </p:nvSpPr>
            <p:spPr bwMode="auto">
              <a:xfrm flipH="1">
                <a:off x="913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1" name="Line 34"/>
              <p:cNvSpPr>
                <a:spLocks noChangeShapeType="1"/>
              </p:cNvSpPr>
              <p:nvPr/>
            </p:nvSpPr>
            <p:spPr bwMode="auto">
              <a:xfrm flipH="1">
                <a:off x="927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Line 35"/>
              <p:cNvSpPr>
                <a:spLocks noChangeShapeType="1"/>
              </p:cNvSpPr>
              <p:nvPr/>
            </p:nvSpPr>
            <p:spPr bwMode="auto">
              <a:xfrm flipH="1">
                <a:off x="939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Line 36"/>
              <p:cNvSpPr>
                <a:spLocks noChangeShapeType="1"/>
              </p:cNvSpPr>
              <p:nvPr/>
            </p:nvSpPr>
            <p:spPr bwMode="auto">
              <a:xfrm flipH="1">
                <a:off x="954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8" name="Line 37"/>
            <p:cNvSpPr>
              <a:spLocks noChangeShapeType="1"/>
            </p:cNvSpPr>
            <p:nvPr/>
          </p:nvSpPr>
          <p:spPr bwMode="auto">
            <a:xfrm>
              <a:off x="7452" y="902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Text Box 38"/>
            <p:cNvSpPr txBox="1">
              <a:spLocks noChangeArrowheads="1"/>
            </p:cNvSpPr>
            <p:nvPr/>
          </p:nvSpPr>
          <p:spPr bwMode="auto">
            <a:xfrm>
              <a:off x="7572" y="8607"/>
              <a:ext cx="68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x</a:t>
              </a:r>
              <a:endParaRPr lang="en-US" sz="1800"/>
            </a:p>
          </p:txBody>
        </p:sp>
        <p:grpSp>
          <p:nvGrpSpPr>
            <p:cNvPr id="36880" name="Group 39"/>
            <p:cNvGrpSpPr>
              <a:grpSpLocks/>
            </p:cNvGrpSpPr>
            <p:nvPr/>
          </p:nvGrpSpPr>
          <p:grpSpPr bwMode="auto">
            <a:xfrm rot="5400000">
              <a:off x="5979" y="9438"/>
              <a:ext cx="230" cy="1069"/>
              <a:chOff x="9069" y="5868"/>
              <a:chExt cx="218" cy="997"/>
            </a:xfrm>
          </p:grpSpPr>
          <p:sp>
            <p:nvSpPr>
              <p:cNvPr id="36901" name="Line 40"/>
              <p:cNvSpPr>
                <a:spLocks noChangeShapeType="1"/>
              </p:cNvSpPr>
              <p:nvPr/>
            </p:nvSpPr>
            <p:spPr bwMode="auto">
              <a:xfrm>
                <a:off x="9180" y="5868"/>
                <a:ext cx="0" cy="4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2" name="Line 41"/>
              <p:cNvSpPr>
                <a:spLocks noChangeShapeType="1"/>
              </p:cNvSpPr>
              <p:nvPr/>
            </p:nvSpPr>
            <p:spPr bwMode="auto">
              <a:xfrm>
                <a:off x="9091" y="6315"/>
                <a:ext cx="1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3" name="Line 42"/>
              <p:cNvSpPr>
                <a:spLocks noChangeShapeType="1"/>
              </p:cNvSpPr>
              <p:nvPr/>
            </p:nvSpPr>
            <p:spPr bwMode="auto">
              <a:xfrm>
                <a:off x="9069" y="6211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4" name="Line 43"/>
              <p:cNvSpPr>
                <a:spLocks noChangeShapeType="1"/>
              </p:cNvSpPr>
              <p:nvPr/>
            </p:nvSpPr>
            <p:spPr bwMode="auto">
              <a:xfrm>
                <a:off x="9287" y="6219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5" name="Line 44"/>
              <p:cNvSpPr>
                <a:spLocks noChangeShapeType="1"/>
              </p:cNvSpPr>
              <p:nvPr/>
            </p:nvSpPr>
            <p:spPr bwMode="auto">
              <a:xfrm>
                <a:off x="9069" y="6418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6" name="Line 45"/>
              <p:cNvSpPr>
                <a:spLocks noChangeShapeType="1"/>
              </p:cNvSpPr>
              <p:nvPr/>
            </p:nvSpPr>
            <p:spPr bwMode="auto">
              <a:xfrm>
                <a:off x="9180" y="6418"/>
                <a:ext cx="0" cy="4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1" name="Text Box 46"/>
            <p:cNvSpPr txBox="1">
              <a:spLocks noChangeArrowheads="1"/>
            </p:cNvSpPr>
            <p:nvPr/>
          </p:nvSpPr>
          <p:spPr bwMode="auto">
            <a:xfrm>
              <a:off x="5904" y="9412"/>
              <a:ext cx="68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1100" i="1">
                  <a:latin typeface="Calibri" charset="0"/>
                </a:rPr>
                <a:t>b</a:t>
              </a:r>
              <a:endParaRPr lang="en-US" sz="1800"/>
            </a:p>
          </p:txBody>
        </p:sp>
        <p:sp>
          <p:nvSpPr>
            <p:cNvPr id="36882" name="Line 47"/>
            <p:cNvSpPr>
              <a:spLocks noChangeShapeType="1"/>
            </p:cNvSpPr>
            <p:nvPr/>
          </p:nvSpPr>
          <p:spPr bwMode="auto">
            <a:xfrm>
              <a:off x="7452" y="8827"/>
              <a:ext cx="1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83" name="Group 50"/>
            <p:cNvGrpSpPr>
              <a:grpSpLocks/>
            </p:cNvGrpSpPr>
            <p:nvPr/>
          </p:nvGrpSpPr>
          <p:grpSpPr bwMode="auto">
            <a:xfrm rot="5400000">
              <a:off x="4661" y="9919"/>
              <a:ext cx="1690" cy="104"/>
              <a:chOff x="7631" y="6865"/>
              <a:chExt cx="2134" cy="104"/>
            </a:xfrm>
          </p:grpSpPr>
          <p:sp>
            <p:nvSpPr>
              <p:cNvPr id="36884" name="Line 51"/>
              <p:cNvSpPr>
                <a:spLocks noChangeShapeType="1"/>
              </p:cNvSpPr>
              <p:nvPr/>
            </p:nvSpPr>
            <p:spPr bwMode="auto">
              <a:xfrm>
                <a:off x="7631" y="6865"/>
                <a:ext cx="21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Line 52"/>
              <p:cNvSpPr>
                <a:spLocks noChangeShapeType="1"/>
              </p:cNvSpPr>
              <p:nvPr/>
            </p:nvSpPr>
            <p:spPr bwMode="auto">
              <a:xfrm flipH="1">
                <a:off x="763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6" name="Line 53"/>
              <p:cNvSpPr>
                <a:spLocks noChangeShapeType="1"/>
              </p:cNvSpPr>
              <p:nvPr/>
            </p:nvSpPr>
            <p:spPr bwMode="auto">
              <a:xfrm flipH="1">
                <a:off x="772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7" name="Line 54"/>
              <p:cNvSpPr>
                <a:spLocks noChangeShapeType="1"/>
              </p:cNvSpPr>
              <p:nvPr/>
            </p:nvSpPr>
            <p:spPr bwMode="auto">
              <a:xfrm flipH="1">
                <a:off x="787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8" name="Line 55"/>
              <p:cNvSpPr>
                <a:spLocks noChangeShapeType="1"/>
              </p:cNvSpPr>
              <p:nvPr/>
            </p:nvSpPr>
            <p:spPr bwMode="auto">
              <a:xfrm flipH="1">
                <a:off x="801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9" name="Line 56"/>
              <p:cNvSpPr>
                <a:spLocks noChangeShapeType="1"/>
              </p:cNvSpPr>
              <p:nvPr/>
            </p:nvSpPr>
            <p:spPr bwMode="auto">
              <a:xfrm flipH="1">
                <a:off x="819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0" name="Line 57"/>
              <p:cNvSpPr>
                <a:spLocks noChangeShapeType="1"/>
              </p:cNvSpPr>
              <p:nvPr/>
            </p:nvSpPr>
            <p:spPr bwMode="auto">
              <a:xfrm flipH="1">
                <a:off x="829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1" name="Line 58"/>
              <p:cNvSpPr>
                <a:spLocks noChangeShapeType="1"/>
              </p:cNvSpPr>
              <p:nvPr/>
            </p:nvSpPr>
            <p:spPr bwMode="auto">
              <a:xfrm flipH="1">
                <a:off x="841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2" name="Line 59"/>
              <p:cNvSpPr>
                <a:spLocks noChangeShapeType="1"/>
              </p:cNvSpPr>
              <p:nvPr/>
            </p:nvSpPr>
            <p:spPr bwMode="auto">
              <a:xfrm flipH="1">
                <a:off x="8567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Line 60"/>
              <p:cNvSpPr>
                <a:spLocks noChangeShapeType="1"/>
              </p:cNvSpPr>
              <p:nvPr/>
            </p:nvSpPr>
            <p:spPr bwMode="auto">
              <a:xfrm flipH="1">
                <a:off x="8715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Line 61"/>
              <p:cNvSpPr>
                <a:spLocks noChangeShapeType="1"/>
              </p:cNvSpPr>
              <p:nvPr/>
            </p:nvSpPr>
            <p:spPr bwMode="auto">
              <a:xfrm flipH="1">
                <a:off x="880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Line 62"/>
              <p:cNvSpPr>
                <a:spLocks noChangeShapeType="1"/>
              </p:cNvSpPr>
              <p:nvPr/>
            </p:nvSpPr>
            <p:spPr bwMode="auto">
              <a:xfrm flipH="1">
                <a:off x="8921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6" name="Line 63"/>
              <p:cNvSpPr>
                <a:spLocks noChangeShapeType="1"/>
              </p:cNvSpPr>
              <p:nvPr/>
            </p:nvSpPr>
            <p:spPr bwMode="auto">
              <a:xfrm flipH="1">
                <a:off x="903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7" name="Line 64"/>
              <p:cNvSpPr>
                <a:spLocks noChangeShapeType="1"/>
              </p:cNvSpPr>
              <p:nvPr/>
            </p:nvSpPr>
            <p:spPr bwMode="auto">
              <a:xfrm flipH="1">
                <a:off x="913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8" name="Line 65"/>
              <p:cNvSpPr>
                <a:spLocks noChangeShapeType="1"/>
              </p:cNvSpPr>
              <p:nvPr/>
            </p:nvSpPr>
            <p:spPr bwMode="auto">
              <a:xfrm flipH="1">
                <a:off x="927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9" name="Line 66"/>
              <p:cNvSpPr>
                <a:spLocks noChangeShapeType="1"/>
              </p:cNvSpPr>
              <p:nvPr/>
            </p:nvSpPr>
            <p:spPr bwMode="auto">
              <a:xfrm flipH="1">
                <a:off x="939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0" name="Line 67"/>
              <p:cNvSpPr>
                <a:spLocks noChangeShapeType="1"/>
              </p:cNvSpPr>
              <p:nvPr/>
            </p:nvSpPr>
            <p:spPr bwMode="auto">
              <a:xfrm flipH="1">
                <a:off x="954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1" name="TextBox 91"/>
          <p:cNvSpPr txBox="1">
            <a:spLocks noChangeArrowheads="1"/>
          </p:cNvSpPr>
          <p:nvPr/>
        </p:nvSpPr>
        <p:spPr bwMode="auto">
          <a:xfrm>
            <a:off x="3352800" y="2819400"/>
            <a:ext cx="1168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m=1 kg</a:t>
            </a:r>
            <a:endParaRPr lang="en-US" i="1" baseline="-25000"/>
          </a:p>
          <a:p>
            <a:r>
              <a:rPr lang="en-US" i="1"/>
              <a:t>b=2 Ns/m</a:t>
            </a:r>
          </a:p>
          <a:p>
            <a:r>
              <a:rPr lang="en-US" i="1"/>
              <a:t>k=10N/m</a:t>
            </a:r>
          </a:p>
          <a:p>
            <a:endParaRPr lang="en-US" i="1"/>
          </a:p>
          <a:p>
            <a:r>
              <a:rPr lang="en-US" i="1"/>
              <a:t>x</a:t>
            </a:r>
            <a:r>
              <a:rPr lang="en-US" i="1" baseline="-25000"/>
              <a:t>0</a:t>
            </a:r>
            <a:r>
              <a:rPr lang="en-US" i="1"/>
              <a:t>=2m</a:t>
            </a:r>
          </a:p>
          <a:p>
            <a:r>
              <a:rPr lang="en-US" i="1"/>
              <a:t>v</a:t>
            </a:r>
            <a:r>
              <a:rPr lang="en-US" i="1" baseline="-25000"/>
              <a:t>0</a:t>
            </a:r>
            <a:r>
              <a:rPr lang="en-US" i="1"/>
              <a:t>=-11m/s</a:t>
            </a:r>
          </a:p>
        </p:txBody>
      </p:sp>
      <p:graphicFrame>
        <p:nvGraphicFramePr>
          <p:cNvPr id="69700" name="Object 2"/>
          <p:cNvGraphicFramePr>
            <a:graphicFrameLocks noChangeAspect="1"/>
          </p:cNvGraphicFramePr>
          <p:nvPr/>
        </p:nvGraphicFramePr>
        <p:xfrm>
          <a:off x="4800600" y="2362200"/>
          <a:ext cx="21431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5" imgW="1219200" imgH="165100" progId="Equation.3">
                  <p:embed/>
                </p:oleObj>
              </mc:Choice>
              <mc:Fallback>
                <p:oleObj name="Equation" r:id="rId5" imgW="1219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214312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Line 37"/>
          <p:cNvSpPr>
            <a:spLocks noChangeShapeType="1"/>
          </p:cNvSpPr>
          <p:nvPr/>
        </p:nvSpPr>
        <p:spPr bwMode="auto">
          <a:xfrm>
            <a:off x="2362200" y="3581400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38"/>
          <p:cNvSpPr txBox="1">
            <a:spLocks noChangeArrowheads="1"/>
          </p:cNvSpPr>
          <p:nvPr/>
        </p:nvSpPr>
        <p:spPr bwMode="auto">
          <a:xfrm>
            <a:off x="2590800" y="3276600"/>
            <a:ext cx="434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 i="1">
                <a:latin typeface="Calibri" charset="0"/>
              </a:rPr>
              <a:t>F(t)</a:t>
            </a:r>
            <a:endParaRPr lang="en-US" sz="180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467600" y="2362200"/>
          <a:ext cx="116046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7" imgW="660400" imgH="152400" progId="Equation.3">
                  <p:embed/>
                </p:oleObj>
              </mc:Choice>
              <mc:Fallback>
                <p:oleObj name="Equation" r:id="rId7" imgW="6604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62200"/>
                        <a:ext cx="1160463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5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C0803-104B-457A-B3C6-9235B3560F2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57165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Basic Laplace Transforms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40" y="1052523"/>
            <a:ext cx="8705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09517" y="2406636"/>
            <a:ext cx="8361477" cy="20082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927" y="1118744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3425" y="2224088"/>
            <a:ext cx="3111500" cy="91281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Matlab Function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residue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89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13" y="0"/>
            <a:ext cx="5988051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336228-426D-8246-B780-3EAF9E2E7613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7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C0803-104B-457A-B3C6-9235B3560F2C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57165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Basic Laplace Transforms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530" y="1201707"/>
            <a:ext cx="2209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990751" y="1395379"/>
          <a:ext cx="3721367" cy="74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5" imgW="2438400" imgH="482600" progId="Equation.3">
                  <p:embed/>
                </p:oleObj>
              </mc:Choice>
              <mc:Fallback>
                <p:oleObj name="Equation" r:id="rId5" imgW="2438400" imgH="4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751" y="1395379"/>
                        <a:ext cx="3721367" cy="741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36492" y="1347759"/>
            <a:ext cx="511182" cy="8763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083" y="3282948"/>
            <a:ext cx="7839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30" y="4305312"/>
            <a:ext cx="6515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 bwMode="auto">
          <a:xfrm>
            <a:off x="373005" y="3100383"/>
            <a:ext cx="511182" cy="8763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C0803-104B-457A-B3C6-9235B3560F2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596" y="106317"/>
            <a:ext cx="7772400" cy="912825"/>
          </a:xfrm>
        </p:spPr>
        <p:txBody>
          <a:bodyPr/>
          <a:lstStyle/>
          <a:p>
            <a:pPr eaLnBrk="1" hangingPunct="1"/>
            <a:r>
              <a:rPr lang="en-US" dirty="0" smtClean="0"/>
              <a:t>Properties of Laplace Transforms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458" y="1165194"/>
            <a:ext cx="6937471" cy="32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131" y="1712889"/>
            <a:ext cx="3886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7563" y="2406636"/>
            <a:ext cx="5400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953" y="3173409"/>
            <a:ext cx="35623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571" y="4086234"/>
            <a:ext cx="6781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53927" y="4049721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927" y="1118744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927" y="1639863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927" y="3136896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9943" y="6075405"/>
            <a:ext cx="1905000" cy="457200"/>
          </a:xfrm>
          <a:noFill/>
        </p:spPr>
        <p:txBody>
          <a:bodyPr/>
          <a:lstStyle/>
          <a:p>
            <a:fld id="{E5DC0803-104B-457A-B3C6-9235B3560F2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19057" y="2151045"/>
            <a:ext cx="7959834" cy="7302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9057" y="2297097"/>
            <a:ext cx="7959834" cy="17891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031" y="1274733"/>
            <a:ext cx="53530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031" y="2516175"/>
            <a:ext cx="7743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2006" y="4049721"/>
            <a:ext cx="72866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19899" y="1228283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899" y="2615777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899" y="4003271"/>
            <a:ext cx="3364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596" y="106317"/>
            <a:ext cx="7772400" cy="912825"/>
          </a:xfrm>
        </p:spPr>
        <p:txBody>
          <a:bodyPr/>
          <a:lstStyle/>
          <a:p>
            <a:pPr eaLnBrk="1" hangingPunct="1"/>
            <a:r>
              <a:rPr lang="en-US" dirty="0" smtClean="0"/>
              <a:t>Properties of Laplace Transforms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519057" y="-39735"/>
            <a:ext cx="8105886" cy="1143000"/>
          </a:xfrm>
        </p:spPr>
        <p:txBody>
          <a:bodyPr/>
          <a:lstStyle/>
          <a:p>
            <a:r>
              <a:rPr lang="en-US" dirty="0" smtClean="0"/>
              <a:t>Transfer Functions of Dynamic Systems</a:t>
            </a:r>
            <a:endParaRPr lang="en-US" dirty="0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E5DC0803-104B-457A-B3C6-9235B3560F2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3005" y="1055655"/>
            <a:ext cx="8507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Transfer function of a Linear Time-Invariant (LTI) system (i.e. system, whose inputs and outputs are related by a linear ordinary differential equation with constant coefficients) is </a:t>
            </a:r>
            <a:r>
              <a:rPr lang="en-US" sz="2400" b="1" i="1" dirty="0" smtClean="0"/>
              <a:t>ratio of Laplace Transforms of system output and system input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for all initial conditions equal to zero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117414" y="3611565"/>
          <a:ext cx="89328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4" imgW="5295900" imgH="241300" progId="Equation.3">
                  <p:embed/>
                </p:oleObj>
              </mc:Choice>
              <mc:Fallback>
                <p:oleObj name="Equation" r:id="rId4" imgW="52959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14" y="3611565"/>
                        <a:ext cx="89328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742950" y="5159375"/>
          <a:ext cx="7524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6" imgW="4279900" imgH="254000" progId="Equation.3">
                  <p:embed/>
                </p:oleObj>
              </mc:Choice>
              <mc:Fallback>
                <p:oleObj name="Equation" r:id="rId6" imgW="4279900" imgH="254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159375"/>
                        <a:ext cx="75247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3403584" y="4159261"/>
            <a:ext cx="2081241" cy="8763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0877" y="4187369"/>
            <a:ext cx="131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initial conditions equal to zero</a:t>
            </a:r>
            <a:endParaRPr lang="en-US" dirty="0"/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2089116" y="5875371"/>
          <a:ext cx="46878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8" imgW="2666880" imgH="431640" progId="Equation.3">
                  <p:embed/>
                </p:oleObj>
              </mc:Choice>
              <mc:Fallback>
                <p:oleObj name="Equation" r:id="rId8" imgW="26668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16" y="5875371"/>
                        <a:ext cx="468788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4954" r="72063" b="55141"/>
          <a:stretch>
            <a:fillRect/>
          </a:stretch>
        </p:blipFill>
        <p:spPr bwMode="auto">
          <a:xfrm>
            <a:off x="4130951" y="4329100"/>
            <a:ext cx="585065" cy="4680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05" y="106317"/>
            <a:ext cx="8397990" cy="960435"/>
          </a:xfrm>
        </p:spPr>
        <p:txBody>
          <a:bodyPr/>
          <a:lstStyle/>
          <a:p>
            <a:pPr eaLnBrk="1" hangingPunct="1"/>
            <a:r>
              <a:rPr lang="en-US" dirty="0" smtClean="0"/>
              <a:t>Transfer Function for the Mass-Spring-Damper System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E5DC0803-104B-457A-B3C6-9235B3560F2C}" type="slidenum">
              <a:rPr lang="en-US" smtClean="0"/>
              <a:pPr/>
              <a:t>7</a:t>
            </a:fld>
            <a:endParaRPr lang="en-US" dirty="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6491" y="1274733"/>
            <a:ext cx="6097671" cy="1898676"/>
            <a:chOff x="5337" y="5242"/>
            <a:chExt cx="9201" cy="2029"/>
          </a:xfrm>
        </p:grpSpPr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6443" y="6082"/>
              <a:ext cx="589" cy="99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16200000">
              <a:off x="5829" y="5853"/>
              <a:ext cx="232" cy="997"/>
              <a:chOff x="8061" y="5868"/>
              <a:chExt cx="232" cy="997"/>
            </a:xfrm>
          </p:grpSpPr>
          <p:sp>
            <p:nvSpPr>
              <p:cNvPr id="183306" name="Line 10"/>
              <p:cNvSpPr>
                <a:spLocks noChangeShapeType="1"/>
              </p:cNvSpPr>
              <p:nvPr/>
            </p:nvSpPr>
            <p:spPr bwMode="auto">
              <a:xfrm>
                <a:off x="8220" y="5868"/>
                <a:ext cx="0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07" name="Line 11"/>
              <p:cNvSpPr>
                <a:spLocks noChangeShapeType="1"/>
              </p:cNvSpPr>
              <p:nvPr/>
            </p:nvSpPr>
            <p:spPr bwMode="auto">
              <a:xfrm flipH="1">
                <a:off x="8072" y="6083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08" name="Line 12"/>
              <p:cNvSpPr>
                <a:spLocks noChangeShapeType="1"/>
              </p:cNvSpPr>
              <p:nvPr/>
            </p:nvSpPr>
            <p:spPr bwMode="auto">
              <a:xfrm flipH="1" flipV="1">
                <a:off x="8072" y="6186"/>
                <a:ext cx="221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09" name="Line 13"/>
              <p:cNvSpPr>
                <a:spLocks noChangeShapeType="1"/>
              </p:cNvSpPr>
              <p:nvPr/>
            </p:nvSpPr>
            <p:spPr bwMode="auto">
              <a:xfrm flipH="1">
                <a:off x="8061" y="6289"/>
                <a:ext cx="221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0" name="Line 14"/>
              <p:cNvSpPr>
                <a:spLocks noChangeShapeType="1"/>
              </p:cNvSpPr>
              <p:nvPr/>
            </p:nvSpPr>
            <p:spPr bwMode="auto">
              <a:xfrm flipH="1" flipV="1">
                <a:off x="8069" y="6366"/>
                <a:ext cx="221" cy="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1" name="Line 15"/>
              <p:cNvSpPr>
                <a:spLocks noChangeShapeType="1"/>
              </p:cNvSpPr>
              <p:nvPr/>
            </p:nvSpPr>
            <p:spPr bwMode="auto">
              <a:xfrm flipH="1">
                <a:off x="8061" y="6470"/>
                <a:ext cx="221" cy="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2" name="Line 16"/>
              <p:cNvSpPr>
                <a:spLocks noChangeShapeType="1"/>
              </p:cNvSpPr>
              <p:nvPr/>
            </p:nvSpPr>
            <p:spPr bwMode="auto">
              <a:xfrm flipH="1" flipV="1">
                <a:off x="8072" y="6555"/>
                <a:ext cx="148" cy="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3" name="Line 17"/>
              <p:cNvSpPr>
                <a:spLocks noChangeShapeType="1"/>
              </p:cNvSpPr>
              <p:nvPr/>
            </p:nvSpPr>
            <p:spPr bwMode="auto">
              <a:xfrm>
                <a:off x="8220" y="6650"/>
                <a:ext cx="0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16200000">
              <a:off x="5836" y="6267"/>
              <a:ext cx="218" cy="997"/>
              <a:chOff x="9069" y="5868"/>
              <a:chExt cx="218" cy="997"/>
            </a:xfrm>
          </p:grpSpPr>
          <p:sp>
            <p:nvSpPr>
              <p:cNvPr id="183315" name="Line 19"/>
              <p:cNvSpPr>
                <a:spLocks noChangeShapeType="1"/>
              </p:cNvSpPr>
              <p:nvPr/>
            </p:nvSpPr>
            <p:spPr bwMode="auto">
              <a:xfrm>
                <a:off x="9180" y="5868"/>
                <a:ext cx="0" cy="4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6" name="Line 20"/>
              <p:cNvSpPr>
                <a:spLocks noChangeShapeType="1"/>
              </p:cNvSpPr>
              <p:nvPr/>
            </p:nvSpPr>
            <p:spPr bwMode="auto">
              <a:xfrm flipV="1">
                <a:off x="9091" y="6315"/>
                <a:ext cx="1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7" name="Line 21"/>
              <p:cNvSpPr>
                <a:spLocks noChangeShapeType="1"/>
              </p:cNvSpPr>
              <p:nvPr/>
            </p:nvSpPr>
            <p:spPr bwMode="auto">
              <a:xfrm>
                <a:off x="9069" y="6211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8" name="Line 22"/>
              <p:cNvSpPr>
                <a:spLocks noChangeShapeType="1"/>
              </p:cNvSpPr>
              <p:nvPr/>
            </p:nvSpPr>
            <p:spPr bwMode="auto">
              <a:xfrm>
                <a:off x="9287" y="6219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19" name="Line 23"/>
              <p:cNvSpPr>
                <a:spLocks noChangeShapeType="1"/>
              </p:cNvSpPr>
              <p:nvPr/>
            </p:nvSpPr>
            <p:spPr bwMode="auto">
              <a:xfrm>
                <a:off x="9069" y="6418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20" name="Line 24"/>
              <p:cNvSpPr>
                <a:spLocks noChangeShapeType="1"/>
              </p:cNvSpPr>
              <p:nvPr/>
            </p:nvSpPr>
            <p:spPr bwMode="auto">
              <a:xfrm>
                <a:off x="9180" y="6418"/>
                <a:ext cx="0" cy="4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321" name="Line 25"/>
            <p:cNvSpPr>
              <a:spLocks noChangeShapeType="1"/>
            </p:cNvSpPr>
            <p:nvPr/>
          </p:nvSpPr>
          <p:spPr bwMode="auto">
            <a:xfrm rot="16200000" flipH="1">
              <a:off x="4832" y="6485"/>
              <a:ext cx="1217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2" name="Line 26"/>
            <p:cNvSpPr>
              <a:spLocks noChangeShapeType="1"/>
            </p:cNvSpPr>
            <p:nvPr/>
          </p:nvSpPr>
          <p:spPr bwMode="auto">
            <a:xfrm rot="5400000" flipH="1">
              <a:off x="5316" y="5918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3" name="Line 27"/>
            <p:cNvSpPr>
              <a:spLocks noChangeShapeType="1"/>
            </p:cNvSpPr>
            <p:nvPr/>
          </p:nvSpPr>
          <p:spPr bwMode="auto">
            <a:xfrm rot="5400000" flipH="1">
              <a:off x="5315" y="6066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4" name="Line 28"/>
            <p:cNvSpPr>
              <a:spLocks noChangeShapeType="1"/>
            </p:cNvSpPr>
            <p:nvPr/>
          </p:nvSpPr>
          <p:spPr bwMode="auto">
            <a:xfrm rot="5400000" flipH="1">
              <a:off x="5316" y="6152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5" name="Line 29"/>
            <p:cNvSpPr>
              <a:spLocks noChangeShapeType="1"/>
            </p:cNvSpPr>
            <p:nvPr/>
          </p:nvSpPr>
          <p:spPr bwMode="auto">
            <a:xfrm rot="5400000" flipH="1">
              <a:off x="5315" y="6272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6" name="Line 30"/>
            <p:cNvSpPr>
              <a:spLocks noChangeShapeType="1"/>
            </p:cNvSpPr>
            <p:nvPr/>
          </p:nvSpPr>
          <p:spPr bwMode="auto">
            <a:xfrm rot="5400000" flipH="1">
              <a:off x="5315" y="6383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7" name="Line 31"/>
            <p:cNvSpPr>
              <a:spLocks noChangeShapeType="1"/>
            </p:cNvSpPr>
            <p:nvPr/>
          </p:nvSpPr>
          <p:spPr bwMode="auto">
            <a:xfrm rot="5400000" flipH="1">
              <a:off x="5315" y="6490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8" name="Line 32"/>
            <p:cNvSpPr>
              <a:spLocks noChangeShapeType="1"/>
            </p:cNvSpPr>
            <p:nvPr/>
          </p:nvSpPr>
          <p:spPr bwMode="auto">
            <a:xfrm rot="5400000" flipH="1">
              <a:off x="5315" y="6621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29" name="Line 33"/>
            <p:cNvSpPr>
              <a:spLocks noChangeShapeType="1"/>
            </p:cNvSpPr>
            <p:nvPr/>
          </p:nvSpPr>
          <p:spPr bwMode="auto">
            <a:xfrm rot="5400000" flipH="1">
              <a:off x="5315" y="6743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30" name="Line 34"/>
            <p:cNvSpPr>
              <a:spLocks noChangeShapeType="1"/>
            </p:cNvSpPr>
            <p:nvPr/>
          </p:nvSpPr>
          <p:spPr bwMode="auto">
            <a:xfrm rot="5400000" flipH="1">
              <a:off x="5315" y="6891"/>
              <a:ext cx="14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5595" y="6852"/>
              <a:ext cx="573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332" name="Text Box 36"/>
            <p:cNvSpPr txBox="1">
              <a:spLocks noChangeArrowheads="1"/>
            </p:cNvSpPr>
            <p:nvPr/>
          </p:nvSpPr>
          <p:spPr bwMode="auto">
            <a:xfrm>
              <a:off x="5661" y="5817"/>
              <a:ext cx="573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6152" y="7161"/>
              <a:ext cx="2134" cy="104"/>
              <a:chOff x="7631" y="6865"/>
              <a:chExt cx="2134" cy="104"/>
            </a:xfrm>
          </p:grpSpPr>
          <p:sp>
            <p:nvSpPr>
              <p:cNvPr id="183334" name="Line 38"/>
              <p:cNvSpPr>
                <a:spLocks noChangeShapeType="1"/>
              </p:cNvSpPr>
              <p:nvPr/>
            </p:nvSpPr>
            <p:spPr bwMode="auto">
              <a:xfrm>
                <a:off x="7631" y="6865"/>
                <a:ext cx="213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35" name="Line 39"/>
              <p:cNvSpPr>
                <a:spLocks noChangeShapeType="1"/>
              </p:cNvSpPr>
              <p:nvPr/>
            </p:nvSpPr>
            <p:spPr bwMode="auto">
              <a:xfrm flipH="1">
                <a:off x="763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36" name="Line 40"/>
              <p:cNvSpPr>
                <a:spLocks noChangeShapeType="1"/>
              </p:cNvSpPr>
              <p:nvPr/>
            </p:nvSpPr>
            <p:spPr bwMode="auto">
              <a:xfrm flipH="1">
                <a:off x="772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37" name="Line 41"/>
              <p:cNvSpPr>
                <a:spLocks noChangeShapeType="1"/>
              </p:cNvSpPr>
              <p:nvPr/>
            </p:nvSpPr>
            <p:spPr bwMode="auto">
              <a:xfrm flipH="1">
                <a:off x="787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38" name="Line 42"/>
              <p:cNvSpPr>
                <a:spLocks noChangeShapeType="1"/>
              </p:cNvSpPr>
              <p:nvPr/>
            </p:nvSpPr>
            <p:spPr bwMode="auto">
              <a:xfrm flipH="1">
                <a:off x="801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39" name="Line 43"/>
              <p:cNvSpPr>
                <a:spLocks noChangeShapeType="1"/>
              </p:cNvSpPr>
              <p:nvPr/>
            </p:nvSpPr>
            <p:spPr bwMode="auto">
              <a:xfrm flipH="1">
                <a:off x="8199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0" name="Line 44"/>
              <p:cNvSpPr>
                <a:spLocks noChangeShapeType="1"/>
              </p:cNvSpPr>
              <p:nvPr/>
            </p:nvSpPr>
            <p:spPr bwMode="auto">
              <a:xfrm flipH="1">
                <a:off x="8293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1" name="Line 45"/>
              <p:cNvSpPr>
                <a:spLocks noChangeShapeType="1"/>
              </p:cNvSpPr>
              <p:nvPr/>
            </p:nvSpPr>
            <p:spPr bwMode="auto">
              <a:xfrm flipH="1">
                <a:off x="841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2" name="Line 46"/>
              <p:cNvSpPr>
                <a:spLocks noChangeShapeType="1"/>
              </p:cNvSpPr>
              <p:nvPr/>
            </p:nvSpPr>
            <p:spPr bwMode="auto">
              <a:xfrm flipH="1">
                <a:off x="8567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3" name="Line 47"/>
              <p:cNvSpPr>
                <a:spLocks noChangeShapeType="1"/>
              </p:cNvSpPr>
              <p:nvPr/>
            </p:nvSpPr>
            <p:spPr bwMode="auto">
              <a:xfrm flipH="1">
                <a:off x="8715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4" name="Line 48"/>
              <p:cNvSpPr>
                <a:spLocks noChangeShapeType="1"/>
              </p:cNvSpPr>
              <p:nvPr/>
            </p:nvSpPr>
            <p:spPr bwMode="auto">
              <a:xfrm flipH="1">
                <a:off x="8801" y="6865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5" name="Line 49"/>
              <p:cNvSpPr>
                <a:spLocks noChangeShapeType="1"/>
              </p:cNvSpPr>
              <p:nvPr/>
            </p:nvSpPr>
            <p:spPr bwMode="auto">
              <a:xfrm flipH="1">
                <a:off x="8921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6" name="Line 50"/>
              <p:cNvSpPr>
                <a:spLocks noChangeShapeType="1"/>
              </p:cNvSpPr>
              <p:nvPr/>
            </p:nvSpPr>
            <p:spPr bwMode="auto">
              <a:xfrm flipH="1">
                <a:off x="903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7" name="Line 51"/>
              <p:cNvSpPr>
                <a:spLocks noChangeShapeType="1"/>
              </p:cNvSpPr>
              <p:nvPr/>
            </p:nvSpPr>
            <p:spPr bwMode="auto">
              <a:xfrm flipH="1">
                <a:off x="9139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8" name="Line 52"/>
              <p:cNvSpPr>
                <a:spLocks noChangeShapeType="1"/>
              </p:cNvSpPr>
              <p:nvPr/>
            </p:nvSpPr>
            <p:spPr bwMode="auto">
              <a:xfrm flipH="1">
                <a:off x="927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49" name="Line 53"/>
              <p:cNvSpPr>
                <a:spLocks noChangeShapeType="1"/>
              </p:cNvSpPr>
              <p:nvPr/>
            </p:nvSpPr>
            <p:spPr bwMode="auto">
              <a:xfrm flipH="1">
                <a:off x="9392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50" name="Line 54"/>
              <p:cNvSpPr>
                <a:spLocks noChangeShapeType="1"/>
              </p:cNvSpPr>
              <p:nvPr/>
            </p:nvSpPr>
            <p:spPr bwMode="auto">
              <a:xfrm flipH="1">
                <a:off x="9540" y="6866"/>
                <a:ext cx="148" cy="1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351" name="Line 55"/>
            <p:cNvSpPr>
              <a:spLocks noChangeShapeType="1"/>
            </p:cNvSpPr>
            <p:nvPr/>
          </p:nvSpPr>
          <p:spPr bwMode="auto">
            <a:xfrm>
              <a:off x="6733" y="5684"/>
              <a:ext cx="1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52" name="Line 56"/>
            <p:cNvSpPr>
              <a:spLocks noChangeShapeType="1"/>
            </p:cNvSpPr>
            <p:nvPr/>
          </p:nvSpPr>
          <p:spPr bwMode="auto">
            <a:xfrm flipV="1">
              <a:off x="6729" y="5378"/>
              <a:ext cx="0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53" name="Text Box 57"/>
            <p:cNvSpPr txBox="1">
              <a:spLocks noChangeArrowheads="1"/>
            </p:cNvSpPr>
            <p:nvPr/>
          </p:nvSpPr>
          <p:spPr bwMode="auto">
            <a:xfrm>
              <a:off x="7155" y="5242"/>
              <a:ext cx="7383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x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(position of the mass relative to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undeformed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spring)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354" name="Line 58"/>
            <p:cNvSpPr>
              <a:spLocks noChangeShapeType="1"/>
            </p:cNvSpPr>
            <p:nvPr/>
          </p:nvSpPr>
          <p:spPr bwMode="auto">
            <a:xfrm>
              <a:off x="7174" y="6560"/>
              <a:ext cx="1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55" name="Text Box 59"/>
            <p:cNvSpPr txBox="1">
              <a:spLocks noChangeArrowheads="1"/>
            </p:cNvSpPr>
            <p:nvPr/>
          </p:nvSpPr>
          <p:spPr bwMode="auto">
            <a:xfrm>
              <a:off x="7261" y="6048"/>
              <a:ext cx="710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(external input into the system)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09" name="Object 61"/>
          <p:cNvGraphicFramePr>
            <a:graphicFrameLocks noChangeAspect="1"/>
          </p:cNvGraphicFramePr>
          <p:nvPr/>
        </p:nvGraphicFramePr>
        <p:xfrm>
          <a:off x="6799263" y="2160575"/>
          <a:ext cx="1897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4" imgW="1079280" imgH="203040" progId="Equation.3">
                  <p:embed/>
                </p:oleObj>
              </mc:Choice>
              <mc:Fallback>
                <p:oleObj name="Equation" r:id="rId4" imgW="1079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2160575"/>
                        <a:ext cx="189706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7018371" y="1749402"/>
            <a:ext cx="193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018371" y="1295573"/>
            <a:ext cx="1935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Body Diagram?</a:t>
            </a:r>
          </a:p>
        </p:txBody>
      </p:sp>
      <p:graphicFrame>
        <p:nvGraphicFramePr>
          <p:cNvPr id="183357" name="Object 61"/>
          <p:cNvGraphicFramePr>
            <a:graphicFrameLocks noChangeAspect="1"/>
          </p:cNvGraphicFramePr>
          <p:nvPr/>
        </p:nvGraphicFramePr>
        <p:xfrm>
          <a:off x="2681288" y="3465513"/>
          <a:ext cx="36591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6" imgW="2082600" imgH="419040" progId="Equation.3">
                  <p:embed/>
                </p:oleObj>
              </mc:Choice>
              <mc:Fallback>
                <p:oleObj name="Equation" r:id="rId6" imgW="20826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465513"/>
                        <a:ext cx="36591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2746350" y="4670442"/>
          <a:ext cx="3638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8" imgW="2070000" imgH="406080" progId="Equation.3">
                  <p:embed/>
                </p:oleObj>
              </mc:Choice>
              <mc:Fallback>
                <p:oleObj name="Equation" r:id="rId8" imgW="207000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50" y="4670442"/>
                        <a:ext cx="36385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519057" y="142830"/>
            <a:ext cx="8105886" cy="1143000"/>
          </a:xfrm>
        </p:spPr>
        <p:txBody>
          <a:bodyPr/>
          <a:lstStyle/>
          <a:p>
            <a:r>
              <a:rPr lang="en-US" dirty="0" smtClean="0"/>
              <a:t>Connection Between the Impulse Response and the Transfer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570" y="1420785"/>
            <a:ext cx="781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Finding zero-initial-condition responses of LTI systems using Transfer functions is straight forward</a:t>
            </a:r>
            <a:endParaRPr lang="en-US" sz="2000" b="1" dirty="0"/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1723986" y="2406636"/>
          <a:ext cx="587216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4" imgW="3340080" imgH="1091880" progId="Equation.3">
                  <p:embed/>
                </p:oleObj>
              </mc:Choice>
              <mc:Fallback>
                <p:oleObj name="Equation" r:id="rId4" imgW="334008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986" y="2406636"/>
                        <a:ext cx="587216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4097331" y="4487877"/>
            <a:ext cx="693747" cy="11818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6149" y="4743468"/>
            <a:ext cx="17526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Impulse Response</a:t>
            </a:r>
            <a:endParaRPr lang="en-US" dirty="0"/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3184506" y="5838858"/>
          <a:ext cx="23447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6" imgW="1333440" imgH="190440" progId="Equation.3">
                  <p:embed/>
                </p:oleObj>
              </mc:Choice>
              <mc:Fallback>
                <p:oleObj name="Equation" r:id="rId6" imgW="133344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06" y="5838858"/>
                        <a:ext cx="234473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20"/>
          <p:cNvSpPr>
            <a:spLocks noChangeArrowheads="1"/>
          </p:cNvSpPr>
          <p:nvPr/>
        </p:nvSpPr>
        <p:spPr bwMode="auto">
          <a:xfrm>
            <a:off x="153988" y="1311275"/>
            <a:ext cx="8872537" cy="38338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6985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 Laplace Transforms of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Proper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Rational Functions</a:t>
            </a:r>
          </a:p>
        </p:txBody>
      </p:sp>
      <p:sp>
        <p:nvSpPr>
          <p:cNvPr id="34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F9DEBE-9537-684D-A228-18534CAE3261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649288" y="1895475"/>
          <a:ext cx="4086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2323800" imgH="457200" progId="Equation.3">
                  <p:embed/>
                </p:oleObj>
              </mc:Choice>
              <mc:Fallback>
                <p:oleObj name="Equation" r:id="rId4" imgW="232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895475"/>
                        <a:ext cx="40862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Box 10"/>
          <p:cNvSpPr txBox="1">
            <a:spLocks noChangeArrowheads="1"/>
          </p:cNvSpPr>
          <p:nvPr/>
        </p:nvSpPr>
        <p:spPr bwMode="auto">
          <a:xfrm>
            <a:off x="138113" y="2151063"/>
            <a:ext cx="657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Let</a:t>
            </a:r>
          </a:p>
        </p:txBody>
      </p:sp>
      <p:sp>
        <p:nvSpPr>
          <p:cNvPr id="34829" name="TextBox 11"/>
          <p:cNvSpPr txBox="1">
            <a:spLocks noChangeArrowheads="1"/>
          </p:cNvSpPr>
          <p:nvPr/>
        </p:nvSpPr>
        <p:spPr bwMode="auto">
          <a:xfrm>
            <a:off x="4665663" y="2151063"/>
            <a:ext cx="949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and let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367338" y="2078038"/>
          <a:ext cx="13398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761760" imgH="228600" progId="Equation.3">
                  <p:embed/>
                </p:oleObj>
              </mc:Choice>
              <mc:Fallback>
                <p:oleObj name="Equation" r:id="rId6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078038"/>
                        <a:ext cx="133985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Box 13"/>
          <p:cNvSpPr txBox="1">
            <a:spLocks noChangeArrowheads="1"/>
          </p:cNvSpPr>
          <p:nvPr/>
        </p:nvSpPr>
        <p:spPr bwMode="auto">
          <a:xfrm>
            <a:off x="6754813" y="2151063"/>
            <a:ext cx="2308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be roots of the polynomial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63525" y="2954338"/>
          <a:ext cx="3259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8" imgW="1854000" imgH="241200" progId="Equation.3">
                  <p:embed/>
                </p:oleObj>
              </mc:Choice>
              <mc:Fallback>
                <p:oleObj name="Equation" r:id="rId8" imgW="1854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2954338"/>
                        <a:ext cx="3259138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Box 15"/>
          <p:cNvSpPr txBox="1">
            <a:spLocks noChangeArrowheads="1"/>
          </p:cNvSpPr>
          <p:nvPr/>
        </p:nvSpPr>
        <p:spPr bwMode="auto">
          <a:xfrm>
            <a:off x="3549650" y="3027363"/>
            <a:ext cx="73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. Then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243388" y="2954338"/>
          <a:ext cx="13398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0" imgW="761760" imgH="228600" progId="Equation.3">
                  <p:embed/>
                </p:oleObj>
              </mc:Choice>
              <mc:Fallback>
                <p:oleObj name="Equation" r:id="rId10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2954338"/>
                        <a:ext cx="133985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TextBox 18"/>
          <p:cNvSpPr txBox="1">
            <a:spLocks noChangeArrowheads="1"/>
          </p:cNvSpPr>
          <p:nvPr/>
        </p:nvSpPr>
        <p:spPr bwMode="auto">
          <a:xfrm>
            <a:off x="5630863" y="2954338"/>
            <a:ext cx="3322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are referred to as the </a:t>
            </a:r>
            <a:r>
              <a:rPr lang="en-US" sz="1800" b="1" i="1"/>
              <a:t>poles</a:t>
            </a:r>
            <a:r>
              <a:rPr lang="en-US" sz="1800"/>
              <a:t> </a:t>
            </a:r>
            <a:r>
              <a:rPr lang="en-US"/>
              <a:t>of the</a:t>
            </a:r>
          </a:p>
        </p:txBody>
      </p:sp>
      <p:sp>
        <p:nvSpPr>
          <p:cNvPr id="34833" name="TextBox 19"/>
          <p:cNvSpPr txBox="1">
            <a:spLocks noChangeArrowheads="1"/>
          </p:cNvSpPr>
          <p:nvPr/>
        </p:nvSpPr>
        <p:spPr bwMode="auto">
          <a:xfrm>
            <a:off x="227013" y="3721100"/>
            <a:ext cx="3322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Laplace transform Y(s).</a:t>
            </a:r>
          </a:p>
        </p:txBody>
      </p:sp>
      <p:sp>
        <p:nvSpPr>
          <p:cNvPr id="34834" name="TextBox 21"/>
          <p:cNvSpPr txBox="1">
            <a:spLocks noChangeArrowheads="1"/>
          </p:cNvSpPr>
          <p:nvPr/>
        </p:nvSpPr>
        <p:spPr bwMode="auto">
          <a:xfrm>
            <a:off x="2855913" y="1452563"/>
            <a:ext cx="365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1"/>
              <a:t>Poles of a Laplace Transform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2673350" y="4232275"/>
          <a:ext cx="3527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2" imgW="2006280" imgH="457200" progId="Equation.3">
                  <p:embed/>
                </p:oleObj>
              </mc:Choice>
              <mc:Fallback>
                <p:oleObj name="Equation" r:id="rId12" imgW="2006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232275"/>
                        <a:ext cx="35274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344738" y="5686425"/>
          <a:ext cx="2054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4" imgW="1168200" imgH="419040" progId="Equation.3">
                  <p:embed/>
                </p:oleObj>
              </mc:Choice>
              <mc:Fallback>
                <p:oleObj name="Equation" r:id="rId14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686425"/>
                        <a:ext cx="20542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5089525" y="5664200"/>
          <a:ext cx="29924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6" imgW="1701720" imgH="444240" progId="Equation.3">
                  <p:embed/>
                </p:oleObj>
              </mc:Choice>
              <mc:Fallback>
                <p:oleObj name="Equation" r:id="rId16" imgW="17017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664200"/>
                        <a:ext cx="2992438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9575" y="5875338"/>
            <a:ext cx="149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Find poles of</a:t>
            </a:r>
          </a:p>
        </p:txBody>
      </p:sp>
    </p:spTree>
    <p:extLst>
      <p:ext uri="{BB962C8B-B14F-4D97-AF65-F5344CB8AC3E}">
        <p14:creationId xmlns:p14="http://schemas.microsoft.com/office/powerpoint/2010/main" val="320233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498</Words>
  <Application>Microsoft Macintosh PowerPoint</Application>
  <PresentationFormat>On-screen Show (4:3)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Blank Presentation</vt:lpstr>
      <vt:lpstr>Equation</vt:lpstr>
      <vt:lpstr>Laplace Transforms</vt:lpstr>
      <vt:lpstr>Basic Laplace Transforms</vt:lpstr>
      <vt:lpstr>Basic Laplace Transforms</vt:lpstr>
      <vt:lpstr>Properties of Laplace Transforms</vt:lpstr>
      <vt:lpstr>Properties of Laplace Transforms</vt:lpstr>
      <vt:lpstr>Transfer Functions of Dynamic Systems</vt:lpstr>
      <vt:lpstr>Transfer Function for the Mass-Spring-Damper System</vt:lpstr>
      <vt:lpstr>Connection Between the Impulse Response and the Transfer Function</vt:lpstr>
      <vt:lpstr>Inverse Laplace Transforms of “Proper” Rational Functions</vt:lpstr>
      <vt:lpstr>Inverse Laplace Transforms of “Proper” Rational Functions</vt:lpstr>
      <vt:lpstr>Solving Linear Differential Equations with Constant Coefficients using Laplace Transforms</vt:lpstr>
      <vt:lpstr>Solving Linear Differential Equations with Constant Coefficients using Laplace Transforms</vt:lpstr>
      <vt:lpstr>Inverse Laplace Transforms of “Proper” Rational Functions</vt:lpstr>
      <vt:lpstr>Inverse Laplace Transforms of “Proper” Rational Functions</vt:lpstr>
      <vt:lpstr>Inverse Laplace Transforms of “Proper” Rational Functions</vt:lpstr>
      <vt:lpstr>Case of Distinct Complex Conjugate Poles</vt:lpstr>
      <vt:lpstr>Case of Distinct Complex Conjugate Poles</vt:lpstr>
      <vt:lpstr>Example with Distinct Complex Conjugate Poles</vt:lpstr>
      <vt:lpstr>Solving Linear Differential Equations with Constant Coefficients using Laplace Transforms</vt:lpstr>
      <vt:lpstr>Matlab Function “residue”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401 Statistical Methods for Manufacturing Systems</dc:title>
  <dc:creator>The University of Michigan</dc:creator>
  <cp:lastModifiedBy>Dragan Djurdjanovic</cp:lastModifiedBy>
  <cp:revision>266</cp:revision>
  <dcterms:created xsi:type="dcterms:W3CDTF">2010-04-08T18:46:19Z</dcterms:created>
  <dcterms:modified xsi:type="dcterms:W3CDTF">2013-04-02T22:13:03Z</dcterms:modified>
</cp:coreProperties>
</file>