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4" r:id="rId2"/>
    <p:sldId id="475" r:id="rId3"/>
    <p:sldId id="479" r:id="rId4"/>
    <p:sldId id="508" r:id="rId5"/>
    <p:sldId id="480" r:id="rId6"/>
    <p:sldId id="481" r:id="rId7"/>
    <p:sldId id="482" r:id="rId8"/>
    <p:sldId id="483" r:id="rId9"/>
    <p:sldId id="523" r:id="rId10"/>
    <p:sldId id="521" r:id="rId11"/>
    <p:sldId id="52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6600"/>
    <a:srgbClr val="0000CC"/>
    <a:srgbClr val="FF3300"/>
    <a:srgbClr val="FF0000"/>
    <a:srgbClr val="3366CC"/>
    <a:srgbClr val="00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4662" autoAdjust="0"/>
  </p:normalViewPr>
  <p:slideViewPr>
    <p:cSldViewPr snapToGrid="0">
      <p:cViewPr varScale="1">
        <p:scale>
          <a:sx n="86" d="100"/>
          <a:sy n="86" d="100"/>
        </p:scale>
        <p:origin x="14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934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r>
              <a:rPr lang="en-US"/>
              <a:t>Prediction Interval</a:t>
            </a:r>
          </a:p>
        </c:rich>
      </c:tx>
      <c:layout>
        <c:manualLayout>
          <c:xMode val="edge"/>
          <c:yMode val="edge"/>
          <c:x val="0.35308641975308602"/>
          <c:y val="1.9138755980861202E-2"/>
        </c:manualLayout>
      </c:layout>
      <c:overlay val="0"/>
      <c:spPr>
        <a:noFill/>
        <a:ln w="4094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4320987654320999"/>
          <c:y val="0.22488038277512001"/>
          <c:w val="0.51111111111111096"/>
          <c:h val="0.50239234449760795"/>
        </c:manualLayout>
      </c:layout>
      <c:lineChart>
        <c:grouping val="standard"/>
        <c:varyColors val="0"/>
        <c:ser>
          <c:idx val="0"/>
          <c:order val="0"/>
          <c:tx>
            <c:v>Lower Predicted Cross over Cycle # </c:v>
          </c:tx>
          <c:spPr>
            <a:ln w="20470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255</c:v>
                </c:pt>
                <c:pt idx="1">
                  <c:v>265</c:v>
                </c:pt>
                <c:pt idx="2">
                  <c:v>275</c:v>
                </c:pt>
                <c:pt idx="3">
                  <c:v>283</c:v>
                </c:pt>
                <c:pt idx="4">
                  <c:v>284</c:v>
                </c:pt>
                <c:pt idx="5">
                  <c:v>285</c:v>
                </c:pt>
                <c:pt idx="6">
                  <c:v>286</c:v>
                </c:pt>
                <c:pt idx="7">
                  <c:v>287</c:v>
                </c:pt>
              </c:numCache>
            </c:numRef>
          </c:cat>
          <c:val>
            <c:numRef>
              <c:f>Sheet1!$B$1:$B$8</c:f>
              <c:numCache>
                <c:formatCode>General</c:formatCode>
                <c:ptCount val="8"/>
                <c:pt idx="0">
                  <c:v>257</c:v>
                </c:pt>
                <c:pt idx="1">
                  <c:v>268</c:v>
                </c:pt>
                <c:pt idx="2">
                  <c:v>277</c:v>
                </c:pt>
                <c:pt idx="3">
                  <c:v>284</c:v>
                </c:pt>
                <c:pt idx="4">
                  <c:v>287</c:v>
                </c:pt>
                <c:pt idx="5">
                  <c:v>286</c:v>
                </c:pt>
                <c:pt idx="6">
                  <c:v>287</c:v>
                </c:pt>
                <c:pt idx="7">
                  <c:v>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E-7345-B7DC-BB83B16B91BE}"/>
            </c:ext>
          </c:extLst>
        </c:ser>
        <c:ser>
          <c:idx val="1"/>
          <c:order val="1"/>
          <c:tx>
            <c:v>Upper Predicted Cross over Cycle #</c:v>
          </c:tx>
          <c:spPr>
            <a:ln w="20470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255</c:v>
                </c:pt>
                <c:pt idx="1">
                  <c:v>265</c:v>
                </c:pt>
                <c:pt idx="2">
                  <c:v>275</c:v>
                </c:pt>
                <c:pt idx="3">
                  <c:v>283</c:v>
                </c:pt>
                <c:pt idx="4">
                  <c:v>284</c:v>
                </c:pt>
                <c:pt idx="5">
                  <c:v>285</c:v>
                </c:pt>
                <c:pt idx="6">
                  <c:v>286</c:v>
                </c:pt>
                <c:pt idx="7">
                  <c:v>287</c:v>
                </c:pt>
              </c:numCache>
            </c:numRef>
          </c:cat>
          <c:val>
            <c:numRef>
              <c:f>Sheet1!$C$1:$C$8</c:f>
              <c:numCache>
                <c:formatCode>General</c:formatCode>
                <c:ptCount val="8"/>
                <c:pt idx="0">
                  <c:v>323</c:v>
                </c:pt>
                <c:pt idx="1">
                  <c:v>312</c:v>
                </c:pt>
                <c:pt idx="2">
                  <c:v>316</c:v>
                </c:pt>
                <c:pt idx="3">
                  <c:v>310</c:v>
                </c:pt>
                <c:pt idx="4">
                  <c:v>310</c:v>
                </c:pt>
                <c:pt idx="5">
                  <c:v>310</c:v>
                </c:pt>
                <c:pt idx="6">
                  <c:v>288</c:v>
                </c:pt>
                <c:pt idx="7">
                  <c:v>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E-7345-B7DC-BB83B16B9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298600"/>
        <c:axId val="-2059346024"/>
      </c:lineChart>
      <c:catAx>
        <c:axId val="-2096298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934" b="0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r>
                  <a:rPr lang="en-US"/>
                  <a:t>Start Point for Prediction</a:t>
                </a:r>
              </a:p>
            </c:rich>
          </c:tx>
          <c:layout>
            <c:manualLayout>
              <c:xMode val="edge"/>
              <c:yMode val="edge"/>
              <c:x val="0.2"/>
              <c:y val="0.85645933014354103"/>
            </c:manualLayout>
          </c:layout>
          <c:overlay val="0"/>
          <c:spPr>
            <a:noFill/>
            <a:ln w="40941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51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34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en-US"/>
          </a:p>
        </c:txPr>
        <c:crossAx val="-20593460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59346024"/>
        <c:scaling>
          <c:orientation val="minMax"/>
        </c:scaling>
        <c:delete val="0"/>
        <c:axPos val="l"/>
        <c:majorGridlines>
          <c:spPr>
            <a:ln w="5118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934" b="0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r>
                  <a:rPr lang="en-US"/>
                  <a:t>Cycle Number</a:t>
                </a:r>
              </a:p>
            </c:rich>
          </c:tx>
          <c:layout>
            <c:manualLayout>
              <c:xMode val="edge"/>
              <c:yMode val="edge"/>
              <c:x val="2.2222222222222199E-2"/>
              <c:y val="0.291866028708134"/>
            </c:manualLayout>
          </c:layout>
          <c:overlay val="0"/>
          <c:spPr>
            <a:noFill/>
            <a:ln w="40941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51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34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en-US"/>
          </a:p>
        </c:txPr>
        <c:crossAx val="-2096298600"/>
        <c:crosses val="autoZero"/>
        <c:crossBetween val="between"/>
      </c:valAx>
      <c:spPr>
        <a:solidFill>
          <a:srgbClr val="C0C0C0"/>
        </a:solidFill>
        <a:ln w="2047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7407407407407405"/>
          <c:y val="0.25358851674641097"/>
          <c:w val="0.31604938271604899"/>
          <c:h val="0.44497607655502402"/>
        </c:manualLayout>
      </c:layout>
      <c:overlay val="0"/>
      <c:spPr>
        <a:solidFill>
          <a:srgbClr val="FFFFFF"/>
        </a:solidFill>
        <a:ln w="5118">
          <a:solidFill>
            <a:srgbClr val="000000"/>
          </a:solidFill>
          <a:prstDash val="solid"/>
        </a:ln>
      </c:spPr>
      <c:txPr>
        <a:bodyPr/>
        <a:lstStyle/>
        <a:p>
          <a:pPr>
            <a:defRPr sz="1773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5118">
      <a:solidFill>
        <a:srgbClr val="000000"/>
      </a:solidFill>
      <a:prstDash val="solid"/>
    </a:ln>
  </c:spPr>
  <c:txPr>
    <a:bodyPr/>
    <a:lstStyle/>
    <a:p>
      <a:pPr>
        <a:defRPr sz="1934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pitchFamily="-65" charset="-122"/>
              </a:defRPr>
            </a:lvl1pPr>
          </a:lstStyle>
          <a:p>
            <a:fld id="{007DFF92-8821-9645-B307-859F2AF3B0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489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pitchFamily="-65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pitchFamily="-65" charset="-122"/>
              </a:defRPr>
            </a:lvl1pPr>
          </a:lstStyle>
          <a:p>
            <a:fld id="{A1EED6F7-EE78-3E44-A2B4-BAD3D5C463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8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301D3-A0AD-4145-B60E-5464ACC830E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 altLang="zh-CN" dirty="0">
              <a:cs typeface="宋体" pitchFamily="-65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1E682-C17F-0D42-B388-F4CDA4B502A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US" altLang="zh-CN">
                <a:cs typeface="宋体" pitchFamily="-65" charset="-122"/>
              </a:rPr>
              <a:t>Ladies and Gentleman ; Good (Morning Afternoon)!</a:t>
            </a:r>
          </a:p>
          <a:p>
            <a:r>
              <a:rPr lang="en-US" altLang="zh-CN">
                <a:cs typeface="宋体" pitchFamily="-65" charset="-122"/>
              </a:rPr>
              <a:t>    </a:t>
            </a:r>
          </a:p>
          <a:p>
            <a:r>
              <a:rPr lang="en-US" altLang="zh-CN">
                <a:cs typeface="宋体" pitchFamily="-65" charset="-122"/>
              </a:rPr>
              <a:t>        I am Xue Wang from Tsinghua University , China . Now, I am  a visitor scholar in IMS Center UWM.</a:t>
            </a:r>
          </a:p>
          <a:p>
            <a:r>
              <a:rPr lang="en-US" altLang="zh-CN">
                <a:cs typeface="宋体" pitchFamily="-65" charset="-122"/>
              </a:rPr>
              <a:t>Today, My presentation topic is Prognostic and Diagnostic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F3AA4-AF01-5742-B522-8B4B0E4D48B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US" altLang="zh-CN">
                <a:cs typeface="宋体" pitchFamily="-65" charset="-122"/>
              </a:rPr>
              <a:t>Ladies and Gentleman ; Good (Morning Afternoon)!</a:t>
            </a:r>
          </a:p>
          <a:p>
            <a:r>
              <a:rPr lang="en-US" altLang="zh-CN">
                <a:cs typeface="宋体" pitchFamily="-65" charset="-122"/>
              </a:rPr>
              <a:t>    </a:t>
            </a:r>
          </a:p>
          <a:p>
            <a:r>
              <a:rPr lang="en-US" altLang="zh-CN">
                <a:cs typeface="宋体" pitchFamily="-65" charset="-122"/>
              </a:rPr>
              <a:t>        I am Xue Wang from Tsinghua University , China . Now, I am  a visitor scholar in IMS Center UWM.</a:t>
            </a:r>
          </a:p>
          <a:p>
            <a:r>
              <a:rPr lang="en-US" altLang="zh-CN">
                <a:cs typeface="宋体" pitchFamily="-65" charset="-122"/>
              </a:rPr>
              <a:t>Today, My presentation topic is Prognostic and Diagnostic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152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52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" y="152400"/>
            <a:ext cx="8382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391400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124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8610600" y="6523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7B641731-B8BF-BA49-977B-20757E41951F}" type="slidenum">
              <a:rPr lang="en-US">
                <a:solidFill>
                  <a:srgbClr val="000066"/>
                </a:solidFill>
                <a:latin typeface="Tahoma" pitchFamily="-65" charset="0"/>
              </a:rPr>
              <a:pPr algn="r"/>
              <a:t>‹#›</a:t>
            </a:fld>
            <a:endParaRPr lang="en-US">
              <a:solidFill>
                <a:srgbClr val="000066"/>
              </a:solidFill>
              <a:latin typeface="Tahoma" pitchFamily="-65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>
            <a:off x="139700" y="6380163"/>
            <a:ext cx="88392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>
            <a:off x="152400" y="781050"/>
            <a:ext cx="88392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im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51775" y="517525"/>
            <a:ext cx="914400" cy="492125"/>
          </a:xfrm>
          <a:prstGeom prst="rect">
            <a:avLst/>
          </a:prstGeom>
          <a:noFill/>
        </p:spPr>
      </p:pic>
      <p:sp>
        <p:nvSpPr>
          <p:cNvPr id="1074" name="Rectangle 50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73914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cut/>
  </p:transition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413000"/>
            <a:ext cx="8534400" cy="1308100"/>
          </a:xfrm>
          <a:ln/>
        </p:spPr>
        <p:txBody>
          <a:bodyPr/>
          <a:lstStyle/>
          <a:p>
            <a:pPr algn="ctr">
              <a:lnSpc>
                <a:spcPct val="160000"/>
              </a:lnSpc>
            </a:pPr>
            <a:r>
              <a:rPr lang="en-US" b="1">
                <a:solidFill>
                  <a:srgbClr val="0000CC"/>
                </a:solidFill>
              </a:rPr>
              <a:t>Performance Forecasting</a:t>
            </a:r>
            <a:endParaRPr lang="en-US" sz="1600" b="1">
              <a:solidFill>
                <a:srgbClr val="00007D"/>
              </a:solidFill>
              <a:ea typeface="方正舒体" pitchFamily="2" charset="-122"/>
              <a:cs typeface="方正舒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927" y="4647259"/>
            <a:ext cx="6558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D. Djurdjanovic</a:t>
            </a:r>
            <a:r>
              <a:rPr lang="en-US" dirty="0"/>
              <a:t>, J. Lee and J. Ni, “Watchdog Agent – An </a:t>
            </a:r>
            <a:r>
              <a:rPr lang="en-US" dirty="0" err="1"/>
              <a:t>Infotronics</a:t>
            </a:r>
            <a:r>
              <a:rPr lang="en-US" dirty="0"/>
              <a:t> Based Prognostics Approach for Product Performance Degradation Assessment and Prediction”, </a:t>
            </a:r>
            <a:r>
              <a:rPr lang="en-US" i="1" dirty="0"/>
              <a:t>International Journal of Advanced Engineering Informatics</a:t>
            </a:r>
            <a:r>
              <a:rPr lang="en-US" dirty="0"/>
              <a:t>, Vol. 17, No. 3 -4, pp. </a:t>
            </a:r>
            <a:r>
              <a:rPr lang="en-US"/>
              <a:t>109-125, 2003.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71747" name="Group 3"/>
          <p:cNvGraphicFramePr>
            <a:graphicFrameLocks noGrp="1"/>
          </p:cNvGraphicFramePr>
          <p:nvPr/>
        </p:nvGraphicFramePr>
        <p:xfrm>
          <a:off x="546100" y="973138"/>
          <a:ext cx="8081963" cy="4900616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Starting point for prediction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Lower predicted cross-over cycle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Upper predicted cross-over cycle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Prediction 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65" charset="0"/>
                          <a:ea typeface="宋体" pitchFamily="-65" charset="-122"/>
                          <a:cs typeface="Times New Roman" pitchFamily="-65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1799" name="Text Box 55"/>
          <p:cNvSpPr txBox="1">
            <a:spLocks noChangeArrowheads="1"/>
          </p:cNvSpPr>
          <p:nvPr/>
        </p:nvSpPr>
        <p:spPr bwMode="auto">
          <a:xfrm>
            <a:off x="573088" y="3302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Evaluation of Prediction Result</a:t>
            </a:r>
          </a:p>
        </p:txBody>
      </p:sp>
      <p:sp>
        <p:nvSpPr>
          <p:cNvPr id="671800" name="Text Box 56"/>
          <p:cNvSpPr txBox="1">
            <a:spLocks noChangeArrowheads="1"/>
          </p:cNvSpPr>
          <p:nvPr/>
        </p:nvSpPr>
        <p:spPr bwMode="auto">
          <a:xfrm>
            <a:off x="774700" y="6245225"/>
            <a:ext cx="789305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Actual unacceptable behavior occurred at cycle number 288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573088" y="3302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Evaluation of Prediction Result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774700" y="6245225"/>
            <a:ext cx="789305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Actual unacceptable behavior occurred at cycle number 288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5275" y="1106488"/>
          <a:ext cx="8556625" cy="512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88900"/>
            <a:ext cx="5265738" cy="693738"/>
          </a:xfrm>
          <a:noFill/>
          <a:ln/>
        </p:spPr>
        <p:txBody>
          <a:bodyPr/>
          <a:lstStyle/>
          <a:p>
            <a:r>
              <a:rPr lang="en-US" altLang="zh-CN" sz="3200" b="1">
                <a:solidFill>
                  <a:srgbClr val="0000CC"/>
                </a:solidFill>
                <a:ea typeface="宋体" pitchFamily="-65" charset="-122"/>
                <a:cs typeface="宋体" pitchFamily="-65" charset="-122"/>
              </a:rPr>
              <a:t>Industry Needs</a:t>
            </a:r>
          </a:p>
        </p:txBody>
      </p:sp>
      <p:pic>
        <p:nvPicPr>
          <p:cNvPr id="612355" name="Picture 3" descr="BD06784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0525" y="4092575"/>
            <a:ext cx="1819275" cy="1682750"/>
          </a:xfrm>
          <a:prstGeom prst="rect">
            <a:avLst/>
          </a:prstGeom>
          <a:noFill/>
        </p:spPr>
      </p:pic>
      <p:sp>
        <p:nvSpPr>
          <p:cNvPr id="612356" name="AutoShape 4"/>
          <p:cNvSpPr>
            <a:spLocks noChangeArrowheads="1"/>
          </p:cNvSpPr>
          <p:nvPr/>
        </p:nvSpPr>
        <p:spPr bwMode="auto">
          <a:xfrm flipH="1">
            <a:off x="2449513" y="1035050"/>
            <a:ext cx="6249987" cy="1379538"/>
          </a:xfrm>
          <a:prstGeom prst="wedgeEllipseCallout">
            <a:avLst>
              <a:gd name="adj1" fmla="val -29125"/>
              <a:gd name="adj2" fmla="val 161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fr-FR" sz="1700">
                <a:latin typeface="Arial" pitchFamily="-65" charset="0"/>
              </a:rPr>
              <a:t>For how long can we still run the machine ?</a:t>
            </a:r>
          </a:p>
          <a:p>
            <a:pPr eaLnBrk="1" hangingPunct="1">
              <a:spcBef>
                <a:spcPct val="20000"/>
              </a:spcBef>
            </a:pPr>
            <a:r>
              <a:rPr lang="fr-FR" sz="1700">
                <a:latin typeface="Arial" pitchFamily="-65" charset="0"/>
              </a:rPr>
              <a:t>Is the machine going to break down if it works 12 more hours?</a:t>
            </a:r>
            <a:endParaRPr lang="en-US" altLang="zh-CN" sz="17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2357" name="AutoShape 5"/>
          <p:cNvSpPr>
            <a:spLocks noChangeArrowheads="1"/>
          </p:cNvSpPr>
          <p:nvPr/>
        </p:nvSpPr>
        <p:spPr bwMode="auto">
          <a:xfrm flipH="1">
            <a:off x="357188" y="2733675"/>
            <a:ext cx="6008687" cy="1379538"/>
          </a:xfrm>
          <a:prstGeom prst="wedgeEllipseCallout">
            <a:avLst>
              <a:gd name="adj1" fmla="val -55736"/>
              <a:gd name="adj2" fmla="val 602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fr-FR" sz="1800">
                <a:latin typeface="Arial" pitchFamily="-65" charset="0"/>
              </a:rPr>
              <a:t> </a:t>
            </a:r>
            <a:r>
              <a:rPr lang="fr-FR" sz="1700">
                <a:latin typeface="Arial" pitchFamily="-65" charset="0"/>
              </a:rPr>
              <a:t>What type of degradation process is it ? </a:t>
            </a:r>
          </a:p>
          <a:p>
            <a:pPr eaLnBrk="1" hangingPunct="1"/>
            <a:r>
              <a:rPr lang="fr-FR" sz="1700">
                <a:latin typeface="Arial" pitchFamily="-65" charset="0"/>
              </a:rPr>
              <a:t>dust accumulation ? tool wearing out ? </a:t>
            </a:r>
          </a:p>
          <a:p>
            <a:pPr eaLnBrk="1" hangingPunct="1"/>
            <a:r>
              <a:rPr lang="fr-FR" sz="1700">
                <a:latin typeface="Arial" pitchFamily="-65" charset="0"/>
              </a:rPr>
              <a:t>or a process that never occured before?</a:t>
            </a:r>
            <a:endParaRPr lang="en-US" altLang="zh-CN" sz="17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2358" name="AutoShape 6"/>
          <p:cNvSpPr>
            <a:spLocks noChangeArrowheads="1"/>
          </p:cNvSpPr>
          <p:nvPr/>
        </p:nvSpPr>
        <p:spPr bwMode="auto">
          <a:xfrm flipH="1">
            <a:off x="220663" y="4541838"/>
            <a:ext cx="6402387" cy="1379537"/>
          </a:xfrm>
          <a:prstGeom prst="wedgeEllipseCallout">
            <a:avLst>
              <a:gd name="adj1" fmla="val -48144"/>
              <a:gd name="adj2" fmla="val -49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fr-FR" sz="1700">
                <a:latin typeface="Arial" pitchFamily="-65" charset="0"/>
              </a:rPr>
              <a:t>If the degradation process is known, do we have the required equipment to fix the machine ? Do we need to order a new piece?</a:t>
            </a:r>
            <a:endParaRPr lang="en-US" altLang="zh-CN" sz="1700">
              <a:latin typeface="Arial" pitchFamily="-65" charset="0"/>
              <a:ea typeface="宋体" pitchFamily="-65" charset="-122"/>
              <a:cs typeface="宋体" pitchFamily="-65" charset="-122"/>
            </a:endParaRPr>
          </a:p>
          <a:p>
            <a:pPr eaLnBrk="1" hangingPunct="1"/>
            <a:endParaRPr lang="zh-CN" altLang="en-US" sz="17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1471613" y="1047750"/>
            <a:ext cx="137001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sz="2400">
                <a:latin typeface="Arial" pitchFamily="-65" charset="0"/>
              </a:rPr>
              <a:t>WHEN ?</a:t>
            </a:r>
            <a:endParaRPr lang="en-US" altLang="zh-CN" sz="24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2360" name="Text Box 8"/>
          <p:cNvSpPr txBox="1">
            <a:spLocks noChangeArrowheads="1"/>
          </p:cNvSpPr>
          <p:nvPr/>
        </p:nvSpPr>
        <p:spPr bwMode="auto">
          <a:xfrm>
            <a:off x="547688" y="2444750"/>
            <a:ext cx="11493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sz="2400">
                <a:latin typeface="Arial" pitchFamily="-65" charset="0"/>
              </a:rPr>
              <a:t>WHY ?</a:t>
            </a:r>
            <a:endParaRPr lang="en-US" altLang="zh-CN" sz="24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2361" name="Text Box 9"/>
          <p:cNvSpPr txBox="1">
            <a:spLocks noChangeArrowheads="1"/>
          </p:cNvSpPr>
          <p:nvPr/>
        </p:nvSpPr>
        <p:spPr bwMode="auto">
          <a:xfrm>
            <a:off x="55563" y="4202113"/>
            <a:ext cx="20970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sz="2400">
                <a:latin typeface="Arial" pitchFamily="-65" charset="0"/>
              </a:rPr>
              <a:t>WHAT to do ?</a:t>
            </a:r>
            <a:endParaRPr lang="en-US" altLang="zh-CN" sz="2400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6620" name="Group 172"/>
          <p:cNvGrpSpPr>
            <a:grpSpLocks/>
          </p:cNvGrpSpPr>
          <p:nvPr/>
        </p:nvGrpSpPr>
        <p:grpSpPr bwMode="auto">
          <a:xfrm>
            <a:off x="2584450" y="4622800"/>
            <a:ext cx="1536700" cy="2106613"/>
            <a:chOff x="1628" y="2894"/>
            <a:chExt cx="968" cy="1327"/>
          </a:xfrm>
        </p:grpSpPr>
        <p:grpSp>
          <p:nvGrpSpPr>
            <p:cNvPr id="616454" name="Group 6"/>
            <p:cNvGrpSpPr>
              <a:grpSpLocks/>
            </p:cNvGrpSpPr>
            <p:nvPr/>
          </p:nvGrpSpPr>
          <p:grpSpPr bwMode="auto">
            <a:xfrm>
              <a:off x="1628" y="2894"/>
              <a:ext cx="968" cy="1327"/>
              <a:chOff x="1628" y="2894"/>
              <a:chExt cx="968" cy="1327"/>
            </a:xfrm>
          </p:grpSpPr>
          <p:sp>
            <p:nvSpPr>
              <p:cNvPr id="616455" name="Oval 7"/>
              <p:cNvSpPr>
                <a:spLocks noChangeArrowheads="1"/>
              </p:cNvSpPr>
              <p:nvPr/>
            </p:nvSpPr>
            <p:spPr bwMode="auto">
              <a:xfrm>
                <a:off x="1775" y="2894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100000">
                    <a:srgbClr val="FFCC99">
                      <a:alpha val="48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456" name="Text Box 8"/>
              <p:cNvSpPr txBox="1">
                <a:spLocks noChangeArrowheads="1"/>
              </p:cNvSpPr>
              <p:nvPr/>
            </p:nvSpPr>
            <p:spPr bwMode="auto">
              <a:xfrm>
                <a:off x="1628" y="3811"/>
                <a:ext cx="968" cy="41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fr-FR" altLang="zh-CN" sz="1800">
                    <a:latin typeface="Arial" pitchFamily="-65" charset="0"/>
                    <a:ea typeface="宋体" pitchFamily="-65" charset="-122"/>
                    <a:cs typeface="宋体" pitchFamily="-65" charset="-122"/>
                  </a:rPr>
                  <a:t>Prediction Uncertainty</a:t>
                </a:r>
                <a:endPara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endParaRPr>
              </a:p>
            </p:txBody>
          </p:sp>
        </p:grpSp>
        <p:sp>
          <p:nvSpPr>
            <p:cNvPr id="616556" name="Line 108"/>
            <p:cNvSpPr>
              <a:spLocks noChangeShapeType="1"/>
            </p:cNvSpPr>
            <p:nvPr/>
          </p:nvSpPr>
          <p:spPr bwMode="auto">
            <a:xfrm>
              <a:off x="2108" y="3426"/>
              <a:ext cx="4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470" name="Group 22"/>
          <p:cNvGrpSpPr>
            <a:grpSpLocks/>
          </p:cNvGrpSpPr>
          <p:nvPr/>
        </p:nvGrpSpPr>
        <p:grpSpPr bwMode="auto">
          <a:xfrm>
            <a:off x="739775" y="3005138"/>
            <a:ext cx="3163888" cy="2232025"/>
            <a:chOff x="466" y="1893"/>
            <a:chExt cx="1993" cy="1406"/>
          </a:xfrm>
        </p:grpSpPr>
        <p:sp>
          <p:nvSpPr>
            <p:cNvPr id="616471" name="Oval 23"/>
            <p:cNvSpPr>
              <a:spLocks noChangeArrowheads="1"/>
            </p:cNvSpPr>
            <p:nvPr/>
          </p:nvSpPr>
          <p:spPr bwMode="auto">
            <a:xfrm>
              <a:off x="778" y="2344"/>
              <a:ext cx="1681" cy="955"/>
            </a:xfrm>
            <a:prstGeom prst="ellipse">
              <a:avLst/>
            </a:prstGeom>
            <a:gradFill rotWithShape="1">
              <a:gsLst>
                <a:gs pos="0">
                  <a:srgbClr val="00FFFF">
                    <a:gamma/>
                    <a:shade val="46275"/>
                    <a:invGamma/>
                  </a:srgbClr>
                </a:gs>
                <a:gs pos="100000">
                  <a:srgbClr val="00FFFF">
                    <a:alpha val="45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72" name="Text Box 24"/>
            <p:cNvSpPr txBox="1">
              <a:spLocks noChangeArrowheads="1"/>
            </p:cNvSpPr>
            <p:nvPr/>
          </p:nvSpPr>
          <p:spPr bwMode="auto">
            <a:xfrm>
              <a:off x="466" y="1893"/>
              <a:ext cx="774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Normal Behavior</a:t>
              </a:r>
              <a:endParaRPr lang="en-US" altLang="zh-CN" sz="1800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473" name="Line 25"/>
            <p:cNvSpPr>
              <a:spLocks noChangeShapeType="1"/>
            </p:cNvSpPr>
            <p:nvPr/>
          </p:nvSpPr>
          <p:spPr bwMode="auto">
            <a:xfrm flipH="1" flipV="1">
              <a:off x="1176" y="2248"/>
              <a:ext cx="40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5043488" y="992188"/>
            <a:ext cx="3708400" cy="1549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533400" y="990600"/>
            <a:ext cx="4470400" cy="1536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30163"/>
            <a:ext cx="6096000" cy="957263"/>
          </a:xfrm>
          <a:noFill/>
          <a:ln/>
        </p:spPr>
        <p:txBody>
          <a:bodyPr/>
          <a:lstStyle/>
          <a:p>
            <a:r>
              <a:rPr lang="en-US" altLang="zh-CN" sz="2000" b="1">
                <a:solidFill>
                  <a:schemeClr val="accent2"/>
                </a:solidFill>
                <a:ea typeface="宋体" pitchFamily="-65" charset="-122"/>
                <a:cs typeface="宋体" pitchFamily="-65" charset="-122"/>
              </a:rPr>
              <a:t>Autoregressive Moving Average (ARMA) Model Based Prediction</a:t>
            </a: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2955925" y="1601788"/>
            <a:ext cx="911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altLang="zh-CN" i="1">
                <a:latin typeface="Arial" pitchFamily="-65" charset="0"/>
                <a:ea typeface="宋体" pitchFamily="-65" charset="-122"/>
                <a:cs typeface="宋体" pitchFamily="-65" charset="-122"/>
              </a:rPr>
              <a:t>…</a:t>
            </a:r>
            <a:endParaRPr lang="en-US" altLang="zh-CN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6458" name="Text Box 10"/>
          <p:cNvSpPr txBox="1">
            <a:spLocks noChangeArrowheads="1"/>
          </p:cNvSpPr>
          <p:nvPr/>
        </p:nvSpPr>
        <p:spPr bwMode="auto">
          <a:xfrm>
            <a:off x="796925" y="2020888"/>
            <a:ext cx="10255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altLang="zh-CN" b="1" i="1">
                <a:latin typeface="Arial" pitchFamily="-65" charset="0"/>
                <a:ea typeface="宋体" pitchFamily="-65" charset="-122"/>
                <a:cs typeface="宋体" pitchFamily="-65" charset="-122"/>
              </a:rPr>
              <a:t>Past</a:t>
            </a:r>
            <a:endParaRPr lang="en-US" altLang="zh-CN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6459" name="Text Box 11"/>
          <p:cNvSpPr txBox="1">
            <a:spLocks noChangeArrowheads="1"/>
          </p:cNvSpPr>
          <p:nvPr/>
        </p:nvSpPr>
        <p:spPr bwMode="auto">
          <a:xfrm>
            <a:off x="3833813" y="2009775"/>
            <a:ext cx="10255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fr-FR" altLang="zh-CN" b="1" i="1">
                <a:latin typeface="Arial" pitchFamily="-65" charset="0"/>
                <a:ea typeface="宋体" pitchFamily="-65" charset="-122"/>
                <a:cs typeface="宋体" pitchFamily="-65" charset="-122"/>
              </a:rPr>
              <a:t>Present</a:t>
            </a:r>
            <a:endParaRPr lang="en-US" altLang="zh-CN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616460" name="Line 12"/>
          <p:cNvSpPr>
            <a:spLocks noChangeShapeType="1"/>
          </p:cNvSpPr>
          <p:nvPr/>
        </p:nvSpPr>
        <p:spPr bwMode="auto">
          <a:xfrm>
            <a:off x="7366000" y="172720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6461" name="Group 13"/>
          <p:cNvGrpSpPr>
            <a:grpSpLocks/>
          </p:cNvGrpSpPr>
          <p:nvPr/>
        </p:nvGrpSpPr>
        <p:grpSpPr bwMode="auto">
          <a:xfrm>
            <a:off x="1309688" y="2019300"/>
            <a:ext cx="6657975" cy="763588"/>
            <a:chOff x="705" y="1272"/>
            <a:chExt cx="4194" cy="481"/>
          </a:xfrm>
        </p:grpSpPr>
        <p:sp>
          <p:nvSpPr>
            <p:cNvPr id="616462" name="Text Box 14"/>
            <p:cNvSpPr txBox="1">
              <a:spLocks noChangeArrowheads="1"/>
            </p:cNvSpPr>
            <p:nvPr/>
          </p:nvSpPr>
          <p:spPr bwMode="auto">
            <a:xfrm>
              <a:off x="4253" y="1272"/>
              <a:ext cx="646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Future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463" name="Line 15"/>
            <p:cNvSpPr>
              <a:spLocks noChangeShapeType="1"/>
            </p:cNvSpPr>
            <p:nvPr/>
          </p:nvSpPr>
          <p:spPr bwMode="auto">
            <a:xfrm flipH="1" flipV="1">
              <a:off x="4568" y="1504"/>
              <a:ext cx="8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64" name="Line 16"/>
            <p:cNvSpPr>
              <a:spLocks noChangeShapeType="1"/>
            </p:cNvSpPr>
            <p:nvPr/>
          </p:nvSpPr>
          <p:spPr bwMode="auto">
            <a:xfrm flipH="1" flipV="1">
              <a:off x="705" y="1489"/>
              <a:ext cx="8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65" name="Line 17"/>
            <p:cNvSpPr>
              <a:spLocks noChangeShapeType="1"/>
            </p:cNvSpPr>
            <p:nvPr/>
          </p:nvSpPr>
          <p:spPr bwMode="auto">
            <a:xfrm flipH="1" flipV="1">
              <a:off x="2633" y="1481"/>
              <a:ext cx="8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66" name="Line 18"/>
            <p:cNvSpPr>
              <a:spLocks noChangeShapeType="1"/>
            </p:cNvSpPr>
            <p:nvPr/>
          </p:nvSpPr>
          <p:spPr bwMode="auto">
            <a:xfrm flipH="1">
              <a:off x="722" y="1730"/>
              <a:ext cx="3864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467" name="Group 19"/>
          <p:cNvGrpSpPr>
            <a:grpSpLocks/>
          </p:cNvGrpSpPr>
          <p:nvPr/>
        </p:nvGrpSpPr>
        <p:grpSpPr bwMode="auto">
          <a:xfrm>
            <a:off x="3384550" y="1479550"/>
            <a:ext cx="4064000" cy="3759200"/>
            <a:chOff x="2132" y="932"/>
            <a:chExt cx="2560" cy="2368"/>
          </a:xfrm>
        </p:grpSpPr>
        <p:sp>
          <p:nvSpPr>
            <p:cNvPr id="616468" name="Oval 20"/>
            <p:cNvSpPr>
              <a:spLocks noChangeArrowheads="1"/>
            </p:cNvSpPr>
            <p:nvPr/>
          </p:nvSpPr>
          <p:spPr bwMode="auto">
            <a:xfrm>
              <a:off x="4636" y="932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69" name="Oval 21"/>
            <p:cNvSpPr>
              <a:spLocks noChangeArrowheads="1"/>
            </p:cNvSpPr>
            <p:nvPr/>
          </p:nvSpPr>
          <p:spPr bwMode="auto">
            <a:xfrm>
              <a:off x="2132" y="3244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6594475" y="3876675"/>
            <a:ext cx="2425700" cy="2806700"/>
            <a:chOff x="4154" y="2442"/>
            <a:chExt cx="1528" cy="1768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4154" y="2442"/>
              <a:ext cx="1528" cy="176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76" name="Rectangle 28"/>
            <p:cNvSpPr>
              <a:spLocks noChangeArrowheads="1"/>
            </p:cNvSpPr>
            <p:nvPr/>
          </p:nvSpPr>
          <p:spPr bwMode="auto">
            <a:xfrm>
              <a:off x="4209" y="2833"/>
              <a:ext cx="1416" cy="6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77" name="Rectangle 29"/>
            <p:cNvSpPr>
              <a:spLocks noChangeArrowheads="1"/>
            </p:cNvSpPr>
            <p:nvPr/>
          </p:nvSpPr>
          <p:spPr bwMode="auto">
            <a:xfrm>
              <a:off x="4208" y="3568"/>
              <a:ext cx="1416" cy="5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78" name="Text Box 30"/>
            <p:cNvSpPr txBox="1">
              <a:spLocks noChangeArrowheads="1"/>
            </p:cNvSpPr>
            <p:nvPr/>
          </p:nvSpPr>
          <p:spPr bwMode="auto">
            <a:xfrm>
              <a:off x="4617" y="3657"/>
              <a:ext cx="934" cy="4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ARMA Prediction</a:t>
              </a:r>
              <a:endParaRPr lang="en-US" altLang="zh-CN" sz="1800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349" y="3133"/>
              <a:ext cx="128" cy="1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80" name="Text Box 32"/>
            <p:cNvSpPr txBox="1">
              <a:spLocks noChangeArrowheads="1"/>
            </p:cNvSpPr>
            <p:nvPr/>
          </p:nvSpPr>
          <p:spPr bwMode="auto">
            <a:xfrm>
              <a:off x="4562" y="2890"/>
              <a:ext cx="998" cy="5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Past Performance Signatures</a:t>
              </a:r>
              <a:endParaRPr lang="en-US" altLang="zh-CN" sz="1800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481" name="Oval 33"/>
            <p:cNvSpPr>
              <a:spLocks noChangeArrowheads="1"/>
            </p:cNvSpPr>
            <p:nvPr/>
          </p:nvSpPr>
          <p:spPr bwMode="auto">
            <a:xfrm>
              <a:off x="4342" y="3830"/>
              <a:ext cx="128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82" name="Text Box 34"/>
            <p:cNvSpPr txBox="1">
              <a:spLocks noChangeArrowheads="1"/>
            </p:cNvSpPr>
            <p:nvPr/>
          </p:nvSpPr>
          <p:spPr bwMode="auto">
            <a:xfrm>
              <a:off x="4459" y="2459"/>
              <a:ext cx="9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sz="2800" b="1">
                  <a:solidFill>
                    <a:srgbClr val="FFFF66"/>
                  </a:solidFill>
                  <a:latin typeface="Arial" pitchFamily="-65" charset="0"/>
                  <a:ea typeface="宋体" pitchFamily="-65" charset="-122"/>
                  <a:cs typeface="宋体" pitchFamily="-65" charset="-122"/>
                </a:rPr>
                <a:t>Legend</a:t>
              </a:r>
              <a:endParaRPr lang="en-US" altLang="zh-CN" sz="2800" b="1">
                <a:solidFill>
                  <a:srgbClr val="FFFF66"/>
                </a:solidFill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</p:grpSp>
      <p:grpSp>
        <p:nvGrpSpPr>
          <p:cNvPr id="616619" name="Group 171"/>
          <p:cNvGrpSpPr>
            <a:grpSpLocks/>
          </p:cNvGrpSpPr>
          <p:nvPr/>
        </p:nvGrpSpPr>
        <p:grpSpPr bwMode="auto">
          <a:xfrm>
            <a:off x="195263" y="3381375"/>
            <a:ext cx="5202237" cy="2928938"/>
            <a:chOff x="123" y="2130"/>
            <a:chExt cx="3277" cy="1845"/>
          </a:xfrm>
        </p:grpSpPr>
        <p:grpSp>
          <p:nvGrpSpPr>
            <p:cNvPr id="616484" name="Group 36"/>
            <p:cNvGrpSpPr>
              <a:grpSpLocks/>
            </p:cNvGrpSpPr>
            <p:nvPr/>
          </p:nvGrpSpPr>
          <p:grpSpPr bwMode="auto">
            <a:xfrm>
              <a:off x="360" y="2263"/>
              <a:ext cx="2662" cy="1500"/>
              <a:chOff x="672" y="1056"/>
              <a:chExt cx="2784" cy="1632"/>
            </a:xfrm>
          </p:grpSpPr>
          <p:grpSp>
            <p:nvGrpSpPr>
              <p:cNvPr id="616485" name="Group 37"/>
              <p:cNvGrpSpPr>
                <a:grpSpLocks/>
              </p:cNvGrpSpPr>
              <p:nvPr/>
            </p:nvGrpSpPr>
            <p:grpSpPr bwMode="auto">
              <a:xfrm>
                <a:off x="720" y="2592"/>
                <a:ext cx="2736" cy="96"/>
                <a:chOff x="1008" y="2208"/>
                <a:chExt cx="2736" cy="96"/>
              </a:xfrm>
            </p:grpSpPr>
            <p:sp>
              <p:nvSpPr>
                <p:cNvPr id="616486" name="Line 38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2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87" name="Line 39"/>
                <p:cNvSpPr>
                  <a:spLocks noChangeShapeType="1"/>
                </p:cNvSpPr>
                <p:nvPr/>
              </p:nvSpPr>
              <p:spPr bwMode="auto">
                <a:xfrm>
                  <a:off x="1152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88" name="Line 40"/>
                <p:cNvSpPr>
                  <a:spLocks noChangeShapeType="1"/>
                </p:cNvSpPr>
                <p:nvPr/>
              </p:nvSpPr>
              <p:spPr bwMode="auto">
                <a:xfrm>
                  <a:off x="1296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89" name="Line 41"/>
                <p:cNvSpPr>
                  <a:spLocks noChangeShapeType="1"/>
                </p:cNvSpPr>
                <p:nvPr/>
              </p:nvSpPr>
              <p:spPr bwMode="auto">
                <a:xfrm>
                  <a:off x="1440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0" name="Line 42"/>
                <p:cNvSpPr>
                  <a:spLocks noChangeShapeType="1"/>
                </p:cNvSpPr>
                <p:nvPr/>
              </p:nvSpPr>
              <p:spPr bwMode="auto">
                <a:xfrm>
                  <a:off x="158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1" name="Line 43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2" name="Line 44"/>
                <p:cNvSpPr>
                  <a:spLocks noChangeShapeType="1"/>
                </p:cNvSpPr>
                <p:nvPr/>
              </p:nvSpPr>
              <p:spPr bwMode="auto">
                <a:xfrm>
                  <a:off x="1872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3" name="Line 45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4" name="Line 46"/>
                <p:cNvSpPr>
                  <a:spLocks noChangeShapeType="1"/>
                </p:cNvSpPr>
                <p:nvPr/>
              </p:nvSpPr>
              <p:spPr bwMode="auto">
                <a:xfrm>
                  <a:off x="2160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5" name="Line 4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6" name="Line 48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7" name="Line 49"/>
                <p:cNvSpPr>
                  <a:spLocks noChangeShapeType="1"/>
                </p:cNvSpPr>
                <p:nvPr/>
              </p:nvSpPr>
              <p:spPr bwMode="auto">
                <a:xfrm>
                  <a:off x="230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8" name="Line 50"/>
                <p:cNvSpPr>
                  <a:spLocks noChangeShapeType="1"/>
                </p:cNvSpPr>
                <p:nvPr/>
              </p:nvSpPr>
              <p:spPr bwMode="auto">
                <a:xfrm>
                  <a:off x="2736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499" name="Line 51"/>
                <p:cNvSpPr>
                  <a:spLocks noChangeShapeType="1"/>
                </p:cNvSpPr>
                <p:nvPr/>
              </p:nvSpPr>
              <p:spPr bwMode="auto">
                <a:xfrm>
                  <a:off x="2880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0" name="Line 52"/>
                <p:cNvSpPr>
                  <a:spLocks noChangeShapeType="1"/>
                </p:cNvSpPr>
                <p:nvPr/>
              </p:nvSpPr>
              <p:spPr bwMode="auto">
                <a:xfrm>
                  <a:off x="302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1" name="Line 53"/>
                <p:cNvSpPr>
                  <a:spLocks noChangeShapeType="1"/>
                </p:cNvSpPr>
                <p:nvPr/>
              </p:nvSpPr>
              <p:spPr bwMode="auto">
                <a:xfrm>
                  <a:off x="3168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2" name="Line 54"/>
                <p:cNvSpPr>
                  <a:spLocks noChangeShapeType="1"/>
                </p:cNvSpPr>
                <p:nvPr/>
              </p:nvSpPr>
              <p:spPr bwMode="auto">
                <a:xfrm>
                  <a:off x="3312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3" name="Line 55"/>
                <p:cNvSpPr>
                  <a:spLocks noChangeShapeType="1"/>
                </p:cNvSpPr>
                <p:nvPr/>
              </p:nvSpPr>
              <p:spPr bwMode="auto">
                <a:xfrm>
                  <a:off x="3456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4" name="Line 56"/>
                <p:cNvSpPr>
                  <a:spLocks noChangeShapeType="1"/>
                </p:cNvSpPr>
                <p:nvPr/>
              </p:nvSpPr>
              <p:spPr bwMode="auto">
                <a:xfrm>
                  <a:off x="3600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5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6" name="Line 58"/>
                <p:cNvSpPr>
                  <a:spLocks noChangeShapeType="1"/>
                </p:cNvSpPr>
                <p:nvPr/>
              </p:nvSpPr>
              <p:spPr bwMode="auto">
                <a:xfrm>
                  <a:off x="1008" y="220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16507" name="Group 59"/>
              <p:cNvGrpSpPr>
                <a:grpSpLocks/>
              </p:cNvGrpSpPr>
              <p:nvPr/>
            </p:nvGrpSpPr>
            <p:grpSpPr bwMode="auto">
              <a:xfrm>
                <a:off x="672" y="1056"/>
                <a:ext cx="96" cy="1585"/>
                <a:chOff x="623" y="2255"/>
                <a:chExt cx="96" cy="1585"/>
              </a:xfrm>
            </p:grpSpPr>
            <p:sp>
              <p:nvSpPr>
                <p:cNvPr id="616508" name="Line 60"/>
                <p:cNvSpPr>
                  <a:spLocks noChangeShapeType="1"/>
                </p:cNvSpPr>
                <p:nvPr/>
              </p:nvSpPr>
              <p:spPr bwMode="auto">
                <a:xfrm rot="-5400000">
                  <a:off x="-120" y="3048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09" name="Line 61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64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0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50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1" name="Line 63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35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2" name="Line 64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21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3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07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4" name="Line 66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92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5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783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6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639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7" name="Line 69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20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8" name="Line 70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3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19" name="Line 71"/>
                <p:cNvSpPr>
                  <a:spLocks noChangeShapeType="1"/>
                </p:cNvSpPr>
                <p:nvPr/>
              </p:nvSpPr>
              <p:spPr bwMode="auto">
                <a:xfrm rot="-5400000">
                  <a:off x="671" y="249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520" name="Line 72"/>
                <p:cNvSpPr>
                  <a:spLocks noChangeShapeType="1"/>
                </p:cNvSpPr>
                <p:nvPr/>
              </p:nvSpPr>
              <p:spPr bwMode="auto">
                <a:xfrm rot="-5400000">
                  <a:off x="671" y="379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16521" name="Text Box 73"/>
            <p:cNvSpPr txBox="1">
              <a:spLocks noChangeArrowheads="1"/>
            </p:cNvSpPr>
            <p:nvPr/>
          </p:nvSpPr>
          <p:spPr bwMode="auto">
            <a:xfrm>
              <a:off x="180" y="35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fr-FR" sz="1800"/>
                <a:t>0</a:t>
              </a:r>
              <a:endParaRPr lang="en-US" altLang="zh-CN" sz="1800"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22" name="Line 74"/>
            <p:cNvSpPr>
              <a:spLocks noChangeShapeType="1"/>
            </p:cNvSpPr>
            <p:nvPr/>
          </p:nvSpPr>
          <p:spPr bwMode="auto">
            <a:xfrm>
              <a:off x="3022" y="3719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23" name="Text Box 75"/>
            <p:cNvSpPr txBox="1">
              <a:spLocks noChangeArrowheads="1"/>
            </p:cNvSpPr>
            <p:nvPr/>
          </p:nvSpPr>
          <p:spPr bwMode="auto">
            <a:xfrm>
              <a:off x="2647" y="3763"/>
              <a:ext cx="7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fr-FR" b="1">
                  <a:latin typeface="Tahoma" pitchFamily="-65" charset="0"/>
                </a:rPr>
                <a:t>Feature f</a:t>
              </a:r>
              <a:r>
                <a:rPr lang="fr-FR" b="1" baseline="-25000">
                  <a:latin typeface="Tahoma" pitchFamily="-65" charset="0"/>
                </a:rPr>
                <a:t>1</a:t>
              </a:r>
              <a:endParaRPr lang="en-US" altLang="zh-CN" b="1" baseline="-25000">
                <a:latin typeface="Tahoma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24" name="Line 76"/>
            <p:cNvSpPr>
              <a:spLocks noChangeShapeType="1"/>
            </p:cNvSpPr>
            <p:nvPr/>
          </p:nvSpPr>
          <p:spPr bwMode="auto">
            <a:xfrm flipV="1">
              <a:off x="406" y="2130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25" name="Text Box 77"/>
            <p:cNvSpPr txBox="1">
              <a:spLocks noChangeArrowheads="1"/>
            </p:cNvSpPr>
            <p:nvPr/>
          </p:nvSpPr>
          <p:spPr bwMode="auto">
            <a:xfrm rot="16200000">
              <a:off x="-148" y="2448"/>
              <a:ext cx="7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fr-FR" b="1">
                  <a:latin typeface="Tahoma" pitchFamily="-65" charset="0"/>
                </a:rPr>
                <a:t>Feature f</a:t>
              </a:r>
              <a:r>
                <a:rPr lang="fr-FR" b="1" baseline="-25000">
                  <a:latin typeface="Tahoma" pitchFamily="-65" charset="0"/>
                </a:rPr>
                <a:t>2</a:t>
              </a:r>
              <a:endParaRPr lang="en-US" altLang="zh-CN" b="1" baseline="-25000">
                <a:latin typeface="Tahoma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26" name="Line 78"/>
            <p:cNvSpPr>
              <a:spLocks noChangeShapeType="1"/>
            </p:cNvSpPr>
            <p:nvPr/>
          </p:nvSpPr>
          <p:spPr bwMode="auto">
            <a:xfrm>
              <a:off x="406" y="3587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27" name="Line 79"/>
            <p:cNvSpPr>
              <a:spLocks noChangeShapeType="1"/>
            </p:cNvSpPr>
            <p:nvPr/>
          </p:nvSpPr>
          <p:spPr bwMode="auto">
            <a:xfrm>
              <a:off x="406" y="3454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28" name="Line 80"/>
            <p:cNvSpPr>
              <a:spLocks noChangeShapeType="1"/>
            </p:cNvSpPr>
            <p:nvPr/>
          </p:nvSpPr>
          <p:spPr bwMode="auto">
            <a:xfrm>
              <a:off x="406" y="3322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29" name="Line 81"/>
            <p:cNvSpPr>
              <a:spLocks noChangeShapeType="1"/>
            </p:cNvSpPr>
            <p:nvPr/>
          </p:nvSpPr>
          <p:spPr bwMode="auto">
            <a:xfrm>
              <a:off x="406" y="3189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0" name="Line 82"/>
            <p:cNvSpPr>
              <a:spLocks noChangeShapeType="1"/>
            </p:cNvSpPr>
            <p:nvPr/>
          </p:nvSpPr>
          <p:spPr bwMode="auto">
            <a:xfrm>
              <a:off x="406" y="3057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1" name="Line 83"/>
            <p:cNvSpPr>
              <a:spLocks noChangeShapeType="1"/>
            </p:cNvSpPr>
            <p:nvPr/>
          </p:nvSpPr>
          <p:spPr bwMode="auto">
            <a:xfrm>
              <a:off x="406" y="2925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2" name="Line 84"/>
            <p:cNvSpPr>
              <a:spLocks noChangeShapeType="1"/>
            </p:cNvSpPr>
            <p:nvPr/>
          </p:nvSpPr>
          <p:spPr bwMode="auto">
            <a:xfrm>
              <a:off x="406" y="2792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3" name="Line 85"/>
            <p:cNvSpPr>
              <a:spLocks noChangeShapeType="1"/>
            </p:cNvSpPr>
            <p:nvPr/>
          </p:nvSpPr>
          <p:spPr bwMode="auto">
            <a:xfrm>
              <a:off x="406" y="2660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4" name="Line 86"/>
            <p:cNvSpPr>
              <a:spLocks noChangeShapeType="1"/>
            </p:cNvSpPr>
            <p:nvPr/>
          </p:nvSpPr>
          <p:spPr bwMode="auto">
            <a:xfrm>
              <a:off x="406" y="2528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5" name="Line 87"/>
            <p:cNvSpPr>
              <a:spLocks noChangeShapeType="1"/>
            </p:cNvSpPr>
            <p:nvPr/>
          </p:nvSpPr>
          <p:spPr bwMode="auto">
            <a:xfrm>
              <a:off x="406" y="2395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6" name="Line 88"/>
            <p:cNvSpPr>
              <a:spLocks noChangeShapeType="1"/>
            </p:cNvSpPr>
            <p:nvPr/>
          </p:nvSpPr>
          <p:spPr bwMode="auto">
            <a:xfrm>
              <a:off x="406" y="2263"/>
              <a:ext cx="261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7" name="Line 89"/>
            <p:cNvSpPr>
              <a:spLocks noChangeShapeType="1"/>
            </p:cNvSpPr>
            <p:nvPr/>
          </p:nvSpPr>
          <p:spPr bwMode="auto">
            <a:xfrm flipV="1">
              <a:off x="543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8" name="Line 90"/>
            <p:cNvSpPr>
              <a:spLocks noChangeShapeType="1"/>
            </p:cNvSpPr>
            <p:nvPr/>
          </p:nvSpPr>
          <p:spPr bwMode="auto">
            <a:xfrm flipV="1">
              <a:off x="681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39" name="Line 91"/>
            <p:cNvSpPr>
              <a:spLocks noChangeShapeType="1"/>
            </p:cNvSpPr>
            <p:nvPr/>
          </p:nvSpPr>
          <p:spPr bwMode="auto">
            <a:xfrm flipV="1">
              <a:off x="819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0" name="Line 92"/>
            <p:cNvSpPr>
              <a:spLocks noChangeShapeType="1"/>
            </p:cNvSpPr>
            <p:nvPr/>
          </p:nvSpPr>
          <p:spPr bwMode="auto">
            <a:xfrm flipV="1">
              <a:off x="956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1" name="Line 93"/>
            <p:cNvSpPr>
              <a:spLocks noChangeShapeType="1"/>
            </p:cNvSpPr>
            <p:nvPr/>
          </p:nvSpPr>
          <p:spPr bwMode="auto">
            <a:xfrm flipV="1">
              <a:off x="1094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2" name="Line 94"/>
            <p:cNvSpPr>
              <a:spLocks noChangeShapeType="1"/>
            </p:cNvSpPr>
            <p:nvPr/>
          </p:nvSpPr>
          <p:spPr bwMode="auto">
            <a:xfrm flipV="1">
              <a:off x="1232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3" name="Line 95"/>
            <p:cNvSpPr>
              <a:spLocks noChangeShapeType="1"/>
            </p:cNvSpPr>
            <p:nvPr/>
          </p:nvSpPr>
          <p:spPr bwMode="auto">
            <a:xfrm flipV="1">
              <a:off x="1369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4" name="Line 96"/>
            <p:cNvSpPr>
              <a:spLocks noChangeShapeType="1"/>
            </p:cNvSpPr>
            <p:nvPr/>
          </p:nvSpPr>
          <p:spPr bwMode="auto">
            <a:xfrm flipV="1">
              <a:off x="1507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5" name="Line 97"/>
            <p:cNvSpPr>
              <a:spLocks noChangeShapeType="1"/>
            </p:cNvSpPr>
            <p:nvPr/>
          </p:nvSpPr>
          <p:spPr bwMode="auto">
            <a:xfrm flipV="1">
              <a:off x="1645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6" name="Line 98"/>
            <p:cNvSpPr>
              <a:spLocks noChangeShapeType="1"/>
            </p:cNvSpPr>
            <p:nvPr/>
          </p:nvSpPr>
          <p:spPr bwMode="auto">
            <a:xfrm flipV="1">
              <a:off x="1782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7" name="Line 99"/>
            <p:cNvSpPr>
              <a:spLocks noChangeShapeType="1"/>
            </p:cNvSpPr>
            <p:nvPr/>
          </p:nvSpPr>
          <p:spPr bwMode="auto">
            <a:xfrm flipV="1">
              <a:off x="1920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8" name="Line 100"/>
            <p:cNvSpPr>
              <a:spLocks noChangeShapeType="1"/>
            </p:cNvSpPr>
            <p:nvPr/>
          </p:nvSpPr>
          <p:spPr bwMode="auto">
            <a:xfrm flipV="1">
              <a:off x="2058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49" name="Line 101"/>
            <p:cNvSpPr>
              <a:spLocks noChangeShapeType="1"/>
            </p:cNvSpPr>
            <p:nvPr/>
          </p:nvSpPr>
          <p:spPr bwMode="auto">
            <a:xfrm flipV="1">
              <a:off x="2196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0" name="Line 102"/>
            <p:cNvSpPr>
              <a:spLocks noChangeShapeType="1"/>
            </p:cNvSpPr>
            <p:nvPr/>
          </p:nvSpPr>
          <p:spPr bwMode="auto">
            <a:xfrm flipV="1">
              <a:off x="2333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1" name="Line 103"/>
            <p:cNvSpPr>
              <a:spLocks noChangeShapeType="1"/>
            </p:cNvSpPr>
            <p:nvPr/>
          </p:nvSpPr>
          <p:spPr bwMode="auto">
            <a:xfrm flipV="1">
              <a:off x="2471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2" name="Line 104"/>
            <p:cNvSpPr>
              <a:spLocks noChangeShapeType="1"/>
            </p:cNvSpPr>
            <p:nvPr/>
          </p:nvSpPr>
          <p:spPr bwMode="auto">
            <a:xfrm flipV="1">
              <a:off x="2609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3" name="Line 105"/>
            <p:cNvSpPr>
              <a:spLocks noChangeShapeType="1"/>
            </p:cNvSpPr>
            <p:nvPr/>
          </p:nvSpPr>
          <p:spPr bwMode="auto">
            <a:xfrm flipV="1">
              <a:off x="2746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4" name="Line 106"/>
            <p:cNvSpPr>
              <a:spLocks noChangeShapeType="1"/>
            </p:cNvSpPr>
            <p:nvPr/>
          </p:nvSpPr>
          <p:spPr bwMode="auto">
            <a:xfrm flipV="1">
              <a:off x="2884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55" name="Line 107"/>
            <p:cNvSpPr>
              <a:spLocks noChangeShapeType="1"/>
            </p:cNvSpPr>
            <p:nvPr/>
          </p:nvSpPr>
          <p:spPr bwMode="auto">
            <a:xfrm flipV="1">
              <a:off x="3022" y="2263"/>
              <a:ext cx="0" cy="145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57" name="Group 109"/>
          <p:cNvGrpSpPr>
            <a:grpSpLocks/>
          </p:cNvGrpSpPr>
          <p:nvPr/>
        </p:nvGrpSpPr>
        <p:grpSpPr bwMode="auto">
          <a:xfrm>
            <a:off x="419100" y="1077913"/>
            <a:ext cx="8475663" cy="3419475"/>
            <a:chOff x="264" y="679"/>
            <a:chExt cx="5339" cy="2154"/>
          </a:xfrm>
        </p:grpSpPr>
        <p:grpSp>
          <p:nvGrpSpPr>
            <p:cNvPr id="616558" name="Group 110"/>
            <p:cNvGrpSpPr>
              <a:grpSpLocks/>
            </p:cNvGrpSpPr>
            <p:nvPr/>
          </p:nvGrpSpPr>
          <p:grpSpPr bwMode="auto">
            <a:xfrm>
              <a:off x="264" y="679"/>
              <a:ext cx="5259" cy="2154"/>
              <a:chOff x="264" y="679"/>
              <a:chExt cx="5259" cy="2154"/>
            </a:xfrm>
          </p:grpSpPr>
          <p:sp>
            <p:nvSpPr>
              <p:cNvPr id="616559" name="Text Box 111"/>
              <p:cNvSpPr txBox="1">
                <a:spLocks noChangeArrowheads="1"/>
              </p:cNvSpPr>
              <p:nvPr/>
            </p:nvSpPr>
            <p:spPr bwMode="auto">
              <a:xfrm>
                <a:off x="4949" y="680"/>
                <a:ext cx="57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fr-FR" altLang="zh-CN" i="1">
                    <a:latin typeface="Arial" pitchFamily="-65" charset="0"/>
                    <a:ea typeface="宋体" pitchFamily="-65" charset="-122"/>
                    <a:cs typeface="宋体" pitchFamily="-65" charset="-122"/>
                  </a:rPr>
                  <a:t>time</a:t>
                </a:r>
                <a:endPara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endParaRPr>
              </a:p>
            </p:txBody>
          </p:sp>
          <p:grpSp>
            <p:nvGrpSpPr>
              <p:cNvPr id="616560" name="Group 112"/>
              <p:cNvGrpSpPr>
                <a:grpSpLocks/>
              </p:cNvGrpSpPr>
              <p:nvPr/>
            </p:nvGrpSpPr>
            <p:grpSpPr bwMode="auto">
              <a:xfrm>
                <a:off x="264" y="679"/>
                <a:ext cx="4936" cy="2154"/>
                <a:chOff x="264" y="679"/>
                <a:chExt cx="4936" cy="2154"/>
              </a:xfrm>
            </p:grpSpPr>
            <p:sp>
              <p:nvSpPr>
                <p:cNvPr id="616561" name="Line 113"/>
                <p:cNvSpPr>
                  <a:spLocks noChangeShapeType="1"/>
                </p:cNvSpPr>
                <p:nvPr/>
              </p:nvSpPr>
              <p:spPr bwMode="auto">
                <a:xfrm>
                  <a:off x="264" y="952"/>
                  <a:ext cx="4936" cy="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16562" name="Group 114"/>
                <p:cNvGrpSpPr>
                  <a:grpSpLocks/>
                </p:cNvGrpSpPr>
                <p:nvPr/>
              </p:nvGrpSpPr>
              <p:grpSpPr bwMode="auto">
                <a:xfrm>
                  <a:off x="276" y="679"/>
                  <a:ext cx="1421" cy="2154"/>
                  <a:chOff x="276" y="679"/>
                  <a:chExt cx="1421" cy="2154"/>
                </a:xfrm>
              </p:grpSpPr>
              <p:sp>
                <p:nvSpPr>
                  <p:cNvPr id="61656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88" y="928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564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" y="990"/>
                    <a:ext cx="390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fr-FR" altLang="zh-CN" b="1" i="1">
                        <a:latin typeface="Arial" pitchFamily="-65" charset="0"/>
                        <a:ea typeface="宋体" pitchFamily="-65" charset="-122"/>
                        <a:cs typeface="宋体" pitchFamily="-65" charset="-122"/>
                      </a:rPr>
                      <a:t>t </a:t>
                    </a:r>
                    <a:r>
                      <a:rPr lang="fr-FR" altLang="zh-CN" b="1">
                        <a:latin typeface="Arial" pitchFamily="-65" charset="0"/>
                        <a:ea typeface="宋体" pitchFamily="-65" charset="-122"/>
                        <a:cs typeface="宋体" pitchFamily="-65" charset="-122"/>
                      </a:rPr>
                      <a:t>= 0</a:t>
                    </a:r>
                    <a:endParaRPr lang="en-US" altLang="zh-CN" b="1">
                      <a:latin typeface="Arial" pitchFamily="-65" charset="0"/>
                      <a:ea typeface="宋体" pitchFamily="-65" charset="-122"/>
                      <a:cs typeface="宋体" pitchFamily="-65" charset="-122"/>
                    </a:endParaRPr>
                  </a:p>
                </p:txBody>
              </p:sp>
              <p:sp>
                <p:nvSpPr>
                  <p:cNvPr id="616565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1641" y="2777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56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" y="679"/>
                    <a:ext cx="470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fr-FR" altLang="zh-CN" b="1" i="1">
                        <a:latin typeface="Arial" pitchFamily="-65" charset="0"/>
                        <a:ea typeface="宋体" pitchFamily="-65" charset="-122"/>
                        <a:cs typeface="宋体" pitchFamily="-65" charset="-122"/>
                      </a:rPr>
                      <a:t>F</a:t>
                    </a:r>
                    <a:r>
                      <a:rPr lang="fr-FR" altLang="zh-CN" b="1">
                        <a:latin typeface="Arial" pitchFamily="-65" charset="0"/>
                        <a:ea typeface="宋体" pitchFamily="-65" charset="-122"/>
                        <a:cs typeface="宋体" pitchFamily="-65" charset="-122"/>
                      </a:rPr>
                      <a:t>(0)</a:t>
                    </a:r>
                    <a:endParaRPr lang="en-US" altLang="zh-CN" b="1">
                      <a:latin typeface="Arial" pitchFamily="-65" charset="0"/>
                      <a:ea typeface="宋体" pitchFamily="-65" charset="-122"/>
                      <a:cs typeface="宋体" pitchFamily="-65" charset="-122"/>
                    </a:endParaRPr>
                  </a:p>
                </p:txBody>
              </p:sp>
            </p:grpSp>
          </p:grpSp>
        </p:grpSp>
        <p:sp>
          <p:nvSpPr>
            <p:cNvPr id="616567" name="Text Box 119"/>
            <p:cNvSpPr txBox="1">
              <a:spLocks noChangeArrowheads="1"/>
            </p:cNvSpPr>
            <p:nvPr/>
          </p:nvSpPr>
          <p:spPr bwMode="auto">
            <a:xfrm>
              <a:off x="4077" y="1992"/>
              <a:ext cx="1526" cy="3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)=[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 baseline="-25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1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) 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 baseline="-25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2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)], </a:t>
              </a:r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t=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1,2,3,…,N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</p:grpSp>
      <p:grpSp>
        <p:nvGrpSpPr>
          <p:cNvPr id="616568" name="Group 120"/>
          <p:cNvGrpSpPr>
            <a:grpSpLocks/>
          </p:cNvGrpSpPr>
          <p:nvPr/>
        </p:nvGrpSpPr>
        <p:grpSpPr bwMode="auto">
          <a:xfrm>
            <a:off x="3657600" y="3092450"/>
            <a:ext cx="2103438" cy="2262188"/>
            <a:chOff x="2304" y="1948"/>
            <a:chExt cx="1325" cy="1425"/>
          </a:xfrm>
        </p:grpSpPr>
        <p:sp>
          <p:nvSpPr>
            <p:cNvPr id="616569" name="Oval 121"/>
            <p:cNvSpPr>
              <a:spLocks noChangeArrowheads="1"/>
            </p:cNvSpPr>
            <p:nvPr/>
          </p:nvSpPr>
          <p:spPr bwMode="auto">
            <a:xfrm>
              <a:off x="2304" y="2623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100000">
                  <a:srgbClr val="FF9900">
                    <a:alpha val="45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16570" name="Group 122"/>
            <p:cNvGrpSpPr>
              <a:grpSpLocks/>
            </p:cNvGrpSpPr>
            <p:nvPr/>
          </p:nvGrpSpPr>
          <p:grpSpPr bwMode="auto">
            <a:xfrm>
              <a:off x="2661" y="1948"/>
              <a:ext cx="968" cy="799"/>
              <a:chOff x="2661" y="1948"/>
              <a:chExt cx="968" cy="799"/>
            </a:xfrm>
          </p:grpSpPr>
          <p:sp>
            <p:nvSpPr>
              <p:cNvPr id="616571" name="Text Box 123"/>
              <p:cNvSpPr txBox="1">
                <a:spLocks noChangeArrowheads="1"/>
              </p:cNvSpPr>
              <p:nvPr/>
            </p:nvSpPr>
            <p:spPr bwMode="auto">
              <a:xfrm>
                <a:off x="2661" y="1948"/>
                <a:ext cx="968" cy="41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fr-FR" altLang="zh-CN" sz="1800">
                    <a:latin typeface="Arial" pitchFamily="-65" charset="0"/>
                    <a:ea typeface="宋体" pitchFamily="-65" charset="-122"/>
                    <a:cs typeface="宋体" pitchFamily="-65" charset="-122"/>
                  </a:rPr>
                  <a:t>Model of Failure</a:t>
                </a:r>
                <a:endPara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endParaRPr>
              </a:p>
            </p:txBody>
          </p:sp>
          <p:sp>
            <p:nvSpPr>
              <p:cNvPr id="616572" name="Line 124"/>
              <p:cNvSpPr>
                <a:spLocks noChangeShapeType="1"/>
              </p:cNvSpPr>
              <p:nvPr/>
            </p:nvSpPr>
            <p:spPr bwMode="auto">
              <a:xfrm flipV="1">
                <a:off x="2829" y="2349"/>
                <a:ext cx="224" cy="3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573" name="Group 125"/>
          <p:cNvGrpSpPr>
            <a:grpSpLocks/>
          </p:cNvGrpSpPr>
          <p:nvPr/>
        </p:nvGrpSpPr>
        <p:grpSpPr bwMode="auto">
          <a:xfrm>
            <a:off x="1671638" y="1092200"/>
            <a:ext cx="1203325" cy="3052763"/>
            <a:chOff x="1053" y="688"/>
            <a:chExt cx="758" cy="1923"/>
          </a:xfrm>
        </p:grpSpPr>
        <p:sp>
          <p:nvSpPr>
            <p:cNvPr id="616574" name="Oval 126"/>
            <p:cNvSpPr>
              <a:spLocks noChangeArrowheads="1"/>
            </p:cNvSpPr>
            <p:nvPr/>
          </p:nvSpPr>
          <p:spPr bwMode="auto">
            <a:xfrm>
              <a:off x="1307" y="923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75" name="Text Box 127"/>
            <p:cNvSpPr txBox="1">
              <a:spLocks noChangeArrowheads="1"/>
            </p:cNvSpPr>
            <p:nvPr/>
          </p:nvSpPr>
          <p:spPr bwMode="auto">
            <a:xfrm>
              <a:off x="1053" y="992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 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=2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76" name="Text Box 128"/>
            <p:cNvSpPr txBox="1">
              <a:spLocks noChangeArrowheads="1"/>
            </p:cNvSpPr>
            <p:nvPr/>
          </p:nvSpPr>
          <p:spPr bwMode="auto">
            <a:xfrm>
              <a:off x="1093" y="68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(2)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77" name="Oval 129"/>
            <p:cNvSpPr>
              <a:spLocks noChangeArrowheads="1"/>
            </p:cNvSpPr>
            <p:nvPr/>
          </p:nvSpPr>
          <p:spPr bwMode="auto">
            <a:xfrm>
              <a:off x="1755" y="255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78" name="Group 130"/>
          <p:cNvGrpSpPr>
            <a:grpSpLocks/>
          </p:cNvGrpSpPr>
          <p:nvPr/>
        </p:nvGrpSpPr>
        <p:grpSpPr bwMode="auto">
          <a:xfrm>
            <a:off x="3865563" y="4618038"/>
            <a:ext cx="2544762" cy="925512"/>
            <a:chOff x="2435" y="2909"/>
            <a:chExt cx="1603" cy="583"/>
          </a:xfrm>
        </p:grpSpPr>
        <p:sp>
          <p:nvSpPr>
            <p:cNvPr id="616579" name="Text Box 131"/>
            <p:cNvSpPr txBox="1">
              <a:spLocks noChangeArrowheads="1"/>
            </p:cNvSpPr>
            <p:nvPr/>
          </p:nvSpPr>
          <p:spPr bwMode="auto">
            <a:xfrm>
              <a:off x="3166" y="2909"/>
              <a:ext cx="872" cy="5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sz="1800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Predicted Probability of Failure</a:t>
              </a:r>
              <a:endParaRPr lang="en-US" altLang="zh-CN" sz="1800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80" name="Line 132"/>
            <p:cNvSpPr>
              <a:spLocks noChangeShapeType="1"/>
            </p:cNvSpPr>
            <p:nvPr/>
          </p:nvSpPr>
          <p:spPr bwMode="auto">
            <a:xfrm flipV="1">
              <a:off x="2435" y="3097"/>
              <a:ext cx="798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81" name="Group 133"/>
          <p:cNvGrpSpPr>
            <a:grpSpLocks/>
          </p:cNvGrpSpPr>
          <p:nvPr/>
        </p:nvGrpSpPr>
        <p:grpSpPr bwMode="auto">
          <a:xfrm>
            <a:off x="1022350" y="1092200"/>
            <a:ext cx="1698625" cy="3216275"/>
            <a:chOff x="644" y="688"/>
            <a:chExt cx="1070" cy="2026"/>
          </a:xfrm>
        </p:grpSpPr>
        <p:sp>
          <p:nvSpPr>
            <p:cNvPr id="616582" name="Text Box 134"/>
            <p:cNvSpPr txBox="1">
              <a:spLocks noChangeArrowheads="1"/>
            </p:cNvSpPr>
            <p:nvPr/>
          </p:nvSpPr>
          <p:spPr bwMode="auto">
            <a:xfrm>
              <a:off x="644" y="999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 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=1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583" name="Oval 135"/>
            <p:cNvSpPr>
              <a:spLocks noChangeArrowheads="1"/>
            </p:cNvSpPr>
            <p:nvPr/>
          </p:nvSpPr>
          <p:spPr bwMode="auto">
            <a:xfrm>
              <a:off x="889" y="92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84" name="Oval 136"/>
            <p:cNvSpPr>
              <a:spLocks noChangeArrowheads="1"/>
            </p:cNvSpPr>
            <p:nvPr/>
          </p:nvSpPr>
          <p:spPr bwMode="auto">
            <a:xfrm>
              <a:off x="1658" y="26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85" name="Text Box 137"/>
            <p:cNvSpPr txBox="1">
              <a:spLocks noChangeArrowheads="1"/>
            </p:cNvSpPr>
            <p:nvPr/>
          </p:nvSpPr>
          <p:spPr bwMode="auto">
            <a:xfrm>
              <a:off x="677" y="688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(1)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</p:grpSp>
      <p:grpSp>
        <p:nvGrpSpPr>
          <p:cNvPr id="616586" name="Group 138"/>
          <p:cNvGrpSpPr>
            <a:grpSpLocks/>
          </p:cNvGrpSpPr>
          <p:nvPr/>
        </p:nvGrpSpPr>
        <p:grpSpPr bwMode="auto">
          <a:xfrm>
            <a:off x="2759075" y="1463675"/>
            <a:ext cx="346075" cy="2619375"/>
            <a:chOff x="1738" y="922"/>
            <a:chExt cx="218" cy="1650"/>
          </a:xfrm>
        </p:grpSpPr>
        <p:sp>
          <p:nvSpPr>
            <p:cNvPr id="616587" name="Oval 139"/>
            <p:cNvSpPr>
              <a:spLocks noChangeArrowheads="1"/>
            </p:cNvSpPr>
            <p:nvPr/>
          </p:nvSpPr>
          <p:spPr bwMode="auto">
            <a:xfrm>
              <a:off x="1738" y="92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88" name="Oval 140"/>
            <p:cNvSpPr>
              <a:spLocks noChangeArrowheads="1"/>
            </p:cNvSpPr>
            <p:nvPr/>
          </p:nvSpPr>
          <p:spPr bwMode="auto">
            <a:xfrm>
              <a:off x="1900" y="25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89" name="Group 141"/>
          <p:cNvGrpSpPr>
            <a:grpSpLocks/>
          </p:cNvGrpSpPr>
          <p:nvPr/>
        </p:nvGrpSpPr>
        <p:grpSpPr bwMode="auto">
          <a:xfrm>
            <a:off x="3217863" y="1466850"/>
            <a:ext cx="268287" cy="2716213"/>
            <a:chOff x="2027" y="924"/>
            <a:chExt cx="169" cy="1711"/>
          </a:xfrm>
        </p:grpSpPr>
        <p:sp>
          <p:nvSpPr>
            <p:cNvPr id="616590" name="Oval 142"/>
            <p:cNvSpPr>
              <a:spLocks noChangeArrowheads="1"/>
            </p:cNvSpPr>
            <p:nvPr/>
          </p:nvSpPr>
          <p:spPr bwMode="auto">
            <a:xfrm>
              <a:off x="2027" y="257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91" name="Oval 143"/>
            <p:cNvSpPr>
              <a:spLocks noChangeArrowheads="1"/>
            </p:cNvSpPr>
            <p:nvPr/>
          </p:nvSpPr>
          <p:spPr bwMode="auto">
            <a:xfrm>
              <a:off x="2140" y="92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92" name="Group 144"/>
          <p:cNvGrpSpPr>
            <a:grpSpLocks/>
          </p:cNvGrpSpPr>
          <p:nvPr/>
        </p:nvGrpSpPr>
        <p:grpSpPr bwMode="auto">
          <a:xfrm>
            <a:off x="3330575" y="1474788"/>
            <a:ext cx="798513" cy="2859087"/>
            <a:chOff x="2098" y="929"/>
            <a:chExt cx="503" cy="1801"/>
          </a:xfrm>
        </p:grpSpPr>
        <p:sp>
          <p:nvSpPr>
            <p:cNvPr id="616593" name="Oval 145"/>
            <p:cNvSpPr>
              <a:spLocks noChangeArrowheads="1"/>
            </p:cNvSpPr>
            <p:nvPr/>
          </p:nvSpPr>
          <p:spPr bwMode="auto">
            <a:xfrm>
              <a:off x="2098" y="267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94" name="Oval 146"/>
            <p:cNvSpPr>
              <a:spLocks noChangeArrowheads="1"/>
            </p:cNvSpPr>
            <p:nvPr/>
          </p:nvSpPr>
          <p:spPr bwMode="auto">
            <a:xfrm>
              <a:off x="2545" y="92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95" name="Group 147"/>
          <p:cNvGrpSpPr>
            <a:grpSpLocks/>
          </p:cNvGrpSpPr>
          <p:nvPr/>
        </p:nvGrpSpPr>
        <p:grpSpPr bwMode="auto">
          <a:xfrm>
            <a:off x="3406775" y="1093788"/>
            <a:ext cx="1766888" cy="3405187"/>
            <a:chOff x="2146" y="689"/>
            <a:chExt cx="1113" cy="2145"/>
          </a:xfrm>
        </p:grpSpPr>
        <p:grpSp>
          <p:nvGrpSpPr>
            <p:cNvPr id="616596" name="Group 148"/>
            <p:cNvGrpSpPr>
              <a:grpSpLocks/>
            </p:cNvGrpSpPr>
            <p:nvPr/>
          </p:nvGrpSpPr>
          <p:grpSpPr bwMode="auto">
            <a:xfrm>
              <a:off x="2146" y="921"/>
              <a:ext cx="871" cy="1913"/>
              <a:chOff x="2146" y="921"/>
              <a:chExt cx="871" cy="1913"/>
            </a:xfrm>
          </p:grpSpPr>
          <p:sp>
            <p:nvSpPr>
              <p:cNvPr id="616597" name="Oval 149"/>
              <p:cNvSpPr>
                <a:spLocks noChangeArrowheads="1"/>
              </p:cNvSpPr>
              <p:nvPr/>
            </p:nvSpPr>
            <p:spPr bwMode="auto">
              <a:xfrm>
                <a:off x="2146" y="2778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598" name="Oval 150"/>
              <p:cNvSpPr>
                <a:spLocks noChangeArrowheads="1"/>
              </p:cNvSpPr>
              <p:nvPr/>
            </p:nvSpPr>
            <p:spPr bwMode="auto">
              <a:xfrm>
                <a:off x="2961" y="921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6599" name="Text Box 151"/>
            <p:cNvSpPr txBox="1">
              <a:spLocks noChangeArrowheads="1"/>
            </p:cNvSpPr>
            <p:nvPr/>
          </p:nvSpPr>
          <p:spPr bwMode="auto">
            <a:xfrm>
              <a:off x="2685" y="992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 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=N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00" name="Text Box 152"/>
            <p:cNvSpPr txBox="1">
              <a:spLocks noChangeArrowheads="1"/>
            </p:cNvSpPr>
            <p:nvPr/>
          </p:nvSpPr>
          <p:spPr bwMode="auto">
            <a:xfrm>
              <a:off x="2758" y="689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(N)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</p:grpSp>
      <p:grpSp>
        <p:nvGrpSpPr>
          <p:cNvPr id="616601" name="Group 153"/>
          <p:cNvGrpSpPr>
            <a:grpSpLocks/>
          </p:cNvGrpSpPr>
          <p:nvPr/>
        </p:nvGrpSpPr>
        <p:grpSpPr bwMode="auto">
          <a:xfrm>
            <a:off x="3433763" y="1104900"/>
            <a:ext cx="2401887" cy="3560763"/>
            <a:chOff x="2163" y="696"/>
            <a:chExt cx="1513" cy="2243"/>
          </a:xfrm>
        </p:grpSpPr>
        <p:sp>
          <p:nvSpPr>
            <p:cNvPr id="616602" name="Text Box 154"/>
            <p:cNvSpPr txBox="1">
              <a:spLocks noChangeArrowheads="1"/>
            </p:cNvSpPr>
            <p:nvPr/>
          </p:nvSpPr>
          <p:spPr bwMode="auto">
            <a:xfrm>
              <a:off x="3157" y="696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 i="1" baseline="-25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N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(1)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03" name="Text Box 155"/>
            <p:cNvSpPr txBox="1">
              <a:spLocks noChangeArrowheads="1"/>
            </p:cNvSpPr>
            <p:nvPr/>
          </p:nvSpPr>
          <p:spPr bwMode="auto">
            <a:xfrm>
              <a:off x="3102" y="993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=N+1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04" name="Oval 156"/>
            <p:cNvSpPr>
              <a:spLocks noChangeArrowheads="1"/>
            </p:cNvSpPr>
            <p:nvPr/>
          </p:nvSpPr>
          <p:spPr bwMode="auto">
            <a:xfrm>
              <a:off x="3362" y="930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605" name="Oval 157"/>
            <p:cNvSpPr>
              <a:spLocks noChangeArrowheads="1"/>
            </p:cNvSpPr>
            <p:nvPr/>
          </p:nvSpPr>
          <p:spPr bwMode="auto">
            <a:xfrm>
              <a:off x="2163" y="2883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606" name="Group 158"/>
          <p:cNvGrpSpPr>
            <a:grpSpLocks/>
          </p:cNvGrpSpPr>
          <p:nvPr/>
        </p:nvGrpSpPr>
        <p:grpSpPr bwMode="auto">
          <a:xfrm>
            <a:off x="3446463" y="1119188"/>
            <a:ext cx="3076575" cy="3736975"/>
            <a:chOff x="2171" y="705"/>
            <a:chExt cx="1938" cy="2354"/>
          </a:xfrm>
        </p:grpSpPr>
        <p:sp>
          <p:nvSpPr>
            <p:cNvPr id="616607" name="Oval 159"/>
            <p:cNvSpPr>
              <a:spLocks noChangeArrowheads="1"/>
            </p:cNvSpPr>
            <p:nvPr/>
          </p:nvSpPr>
          <p:spPr bwMode="auto">
            <a:xfrm>
              <a:off x="3803" y="939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608" name="Text Box 160"/>
            <p:cNvSpPr txBox="1">
              <a:spLocks noChangeArrowheads="1"/>
            </p:cNvSpPr>
            <p:nvPr/>
          </p:nvSpPr>
          <p:spPr bwMode="auto">
            <a:xfrm>
              <a:off x="3598" y="705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 i="1" baseline="-25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N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(2)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09" name="Text Box 161"/>
            <p:cNvSpPr txBox="1">
              <a:spLocks noChangeArrowheads="1"/>
            </p:cNvSpPr>
            <p:nvPr/>
          </p:nvSpPr>
          <p:spPr bwMode="auto">
            <a:xfrm>
              <a:off x="3535" y="1002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=N+2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10" name="Oval 162"/>
            <p:cNvSpPr>
              <a:spLocks noChangeArrowheads="1"/>
            </p:cNvSpPr>
            <p:nvPr/>
          </p:nvSpPr>
          <p:spPr bwMode="auto">
            <a:xfrm>
              <a:off x="2171" y="3003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611" name="Group 163"/>
          <p:cNvGrpSpPr>
            <a:grpSpLocks/>
          </p:cNvGrpSpPr>
          <p:nvPr/>
        </p:nvGrpSpPr>
        <p:grpSpPr bwMode="auto">
          <a:xfrm>
            <a:off x="3421063" y="1119188"/>
            <a:ext cx="3813175" cy="3927475"/>
            <a:chOff x="2155" y="705"/>
            <a:chExt cx="2402" cy="2474"/>
          </a:xfrm>
        </p:grpSpPr>
        <p:sp>
          <p:nvSpPr>
            <p:cNvPr id="616612" name="Oval 164"/>
            <p:cNvSpPr>
              <a:spLocks noChangeArrowheads="1"/>
            </p:cNvSpPr>
            <p:nvPr/>
          </p:nvSpPr>
          <p:spPr bwMode="auto">
            <a:xfrm>
              <a:off x="4251" y="939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613" name="Text Box 165"/>
            <p:cNvSpPr txBox="1">
              <a:spLocks noChangeArrowheads="1"/>
            </p:cNvSpPr>
            <p:nvPr/>
          </p:nvSpPr>
          <p:spPr bwMode="auto">
            <a:xfrm>
              <a:off x="4046" y="705"/>
              <a:ext cx="4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F</a:t>
              </a:r>
              <a:r>
                <a:rPr lang="fr-FR" altLang="zh-CN" b="1" i="1" baseline="-25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N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(3)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14" name="Text Box 166"/>
            <p:cNvSpPr txBox="1">
              <a:spLocks noChangeArrowheads="1"/>
            </p:cNvSpPr>
            <p:nvPr/>
          </p:nvSpPr>
          <p:spPr bwMode="auto">
            <a:xfrm>
              <a:off x="3983" y="1002"/>
              <a:ext cx="5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fr-FR" altLang="zh-CN" b="1" i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t</a:t>
              </a:r>
              <a:r>
                <a:rPr lang="fr-FR" altLang="zh-CN" b="1">
                  <a:latin typeface="Arial" pitchFamily="-65" charset="0"/>
                  <a:ea typeface="宋体" pitchFamily="-65" charset="-122"/>
                  <a:cs typeface="宋体" pitchFamily="-65" charset="-122"/>
                </a:rPr>
                <a:t>=N+3</a:t>
              </a:r>
              <a:endParaRPr lang="en-US" altLang="zh-CN" b="1">
                <a:latin typeface="Arial" pitchFamily="-65" charset="0"/>
                <a:ea typeface="宋体" pitchFamily="-65" charset="-122"/>
                <a:cs typeface="宋体" pitchFamily="-65" charset="-122"/>
              </a:endParaRPr>
            </a:p>
          </p:txBody>
        </p:sp>
        <p:sp>
          <p:nvSpPr>
            <p:cNvPr id="616615" name="Oval 167"/>
            <p:cNvSpPr>
              <a:spLocks noChangeArrowheads="1"/>
            </p:cNvSpPr>
            <p:nvPr/>
          </p:nvSpPr>
          <p:spPr bwMode="auto">
            <a:xfrm>
              <a:off x="2155" y="3123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616" name="Group 168"/>
          <p:cNvGrpSpPr>
            <a:grpSpLocks/>
          </p:cNvGrpSpPr>
          <p:nvPr/>
        </p:nvGrpSpPr>
        <p:grpSpPr bwMode="auto">
          <a:xfrm>
            <a:off x="793750" y="4951413"/>
            <a:ext cx="2346325" cy="1711325"/>
            <a:chOff x="500" y="3119"/>
            <a:chExt cx="1478" cy="1078"/>
          </a:xfrm>
        </p:grpSpPr>
        <p:sp>
          <p:nvSpPr>
            <p:cNvPr id="616617" name="Text Box 169"/>
            <p:cNvSpPr txBox="1">
              <a:spLocks noChangeArrowheads="1"/>
            </p:cNvSpPr>
            <p:nvPr/>
          </p:nvSpPr>
          <p:spPr bwMode="auto">
            <a:xfrm>
              <a:off x="500" y="3614"/>
              <a:ext cx="967" cy="5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Predicted Confidence Value</a:t>
              </a:r>
            </a:p>
          </p:txBody>
        </p:sp>
        <p:sp>
          <p:nvSpPr>
            <p:cNvPr id="616618" name="Line 170"/>
            <p:cNvSpPr>
              <a:spLocks noChangeShapeType="1"/>
            </p:cNvSpPr>
            <p:nvPr/>
          </p:nvSpPr>
          <p:spPr bwMode="auto">
            <a:xfrm flipH="1">
              <a:off x="1424" y="3119"/>
              <a:ext cx="554" cy="5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1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1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1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1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nimBg="1"/>
      <p:bldP spid="616451" grpId="0" animBg="1"/>
      <p:bldP spid="616457" grpId="0"/>
      <p:bldP spid="6164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423863" y="200025"/>
            <a:ext cx="7235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8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Data Collection and Processing</a:t>
            </a:r>
          </a:p>
        </p:txBody>
      </p:sp>
      <p:grpSp>
        <p:nvGrpSpPr>
          <p:cNvPr id="649247" name="Group 31"/>
          <p:cNvGrpSpPr>
            <a:grpSpLocks/>
          </p:cNvGrpSpPr>
          <p:nvPr/>
        </p:nvGrpSpPr>
        <p:grpSpPr bwMode="auto">
          <a:xfrm>
            <a:off x="315913" y="990600"/>
            <a:ext cx="4835525" cy="2138363"/>
            <a:chOff x="199" y="624"/>
            <a:chExt cx="3046" cy="1347"/>
          </a:xfrm>
        </p:grpSpPr>
        <p:sp>
          <p:nvSpPr>
            <p:cNvPr id="649242" name="Text Box 26"/>
            <p:cNvSpPr txBox="1">
              <a:spLocks noChangeArrowheads="1"/>
            </p:cNvSpPr>
            <p:nvPr/>
          </p:nvSpPr>
          <p:spPr bwMode="auto">
            <a:xfrm>
              <a:off x="199" y="726"/>
              <a:ext cx="1344" cy="65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Automotive        E-Manufacturing testbed</a:t>
              </a:r>
            </a:p>
          </p:txBody>
        </p:sp>
        <p:sp>
          <p:nvSpPr>
            <p:cNvPr id="649231" name="Rectangle 15"/>
            <p:cNvSpPr>
              <a:spLocks noChangeArrowheads="1"/>
            </p:cNvSpPr>
            <p:nvPr/>
          </p:nvSpPr>
          <p:spPr bwMode="auto">
            <a:xfrm>
              <a:off x="1947" y="624"/>
              <a:ext cx="1298" cy="9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32" name="AutoShape 16"/>
            <p:cNvSpPr>
              <a:spLocks noChangeArrowheads="1"/>
            </p:cNvSpPr>
            <p:nvPr/>
          </p:nvSpPr>
          <p:spPr bwMode="auto">
            <a:xfrm>
              <a:off x="1513" y="947"/>
              <a:ext cx="478" cy="216"/>
            </a:xfrm>
            <a:prstGeom prst="rightArrow">
              <a:avLst>
                <a:gd name="adj1" fmla="val 50000"/>
                <a:gd name="adj2" fmla="val 55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34" name="Text Box 18"/>
            <p:cNvSpPr txBox="1">
              <a:spLocks noChangeArrowheads="1"/>
            </p:cNvSpPr>
            <p:nvPr/>
          </p:nvSpPr>
          <p:spPr bwMode="auto">
            <a:xfrm>
              <a:off x="2066" y="739"/>
              <a:ext cx="1048" cy="6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Spindle Load of a Boring Machine</a:t>
              </a:r>
            </a:p>
          </p:txBody>
        </p:sp>
        <p:sp>
          <p:nvSpPr>
            <p:cNvPr id="649236" name="Text Box 20"/>
            <p:cNvSpPr txBox="1">
              <a:spLocks noChangeArrowheads="1"/>
            </p:cNvSpPr>
            <p:nvPr/>
          </p:nvSpPr>
          <p:spPr bwMode="auto">
            <a:xfrm>
              <a:off x="1946" y="1605"/>
              <a:ext cx="123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Sampling rate = 200Hz</a:t>
              </a:r>
            </a:p>
          </p:txBody>
        </p:sp>
      </p:grpSp>
      <p:grpSp>
        <p:nvGrpSpPr>
          <p:cNvPr id="649248" name="Group 32"/>
          <p:cNvGrpSpPr>
            <a:grpSpLocks/>
          </p:cNvGrpSpPr>
          <p:nvPr/>
        </p:nvGrpSpPr>
        <p:grpSpPr bwMode="auto">
          <a:xfrm>
            <a:off x="5108575" y="1004888"/>
            <a:ext cx="3946525" cy="3419475"/>
            <a:chOff x="3218" y="633"/>
            <a:chExt cx="2486" cy="2154"/>
          </a:xfrm>
        </p:grpSpPr>
        <p:sp>
          <p:nvSpPr>
            <p:cNvPr id="649222" name="Rectangle 6"/>
            <p:cNvSpPr>
              <a:spLocks noChangeArrowheads="1"/>
            </p:cNvSpPr>
            <p:nvPr/>
          </p:nvSpPr>
          <p:spPr bwMode="auto">
            <a:xfrm>
              <a:off x="3497" y="633"/>
              <a:ext cx="2207" cy="215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23" name="Text Box 7"/>
            <p:cNvSpPr txBox="1">
              <a:spLocks noChangeArrowheads="1"/>
            </p:cNvSpPr>
            <p:nvPr/>
          </p:nvSpPr>
          <p:spPr bwMode="auto">
            <a:xfrm>
              <a:off x="3871" y="729"/>
              <a:ext cx="1584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Joint Time-Frequency Distribution</a:t>
              </a:r>
            </a:p>
          </p:txBody>
        </p:sp>
        <p:sp>
          <p:nvSpPr>
            <p:cNvPr id="649244" name="AutoShape 28"/>
            <p:cNvSpPr>
              <a:spLocks noChangeArrowheads="1"/>
            </p:cNvSpPr>
            <p:nvPr/>
          </p:nvSpPr>
          <p:spPr bwMode="auto">
            <a:xfrm>
              <a:off x="3218" y="917"/>
              <a:ext cx="478" cy="216"/>
            </a:xfrm>
            <a:prstGeom prst="rightArrow">
              <a:avLst>
                <a:gd name="adj1" fmla="val 50000"/>
                <a:gd name="adj2" fmla="val 55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49245" name="Picture 2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58" y="1169"/>
              <a:ext cx="2108" cy="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49250" name="Group 34"/>
          <p:cNvGrpSpPr>
            <a:grpSpLocks/>
          </p:cNvGrpSpPr>
          <p:nvPr/>
        </p:nvGrpSpPr>
        <p:grpSpPr bwMode="auto">
          <a:xfrm>
            <a:off x="2438400" y="3449638"/>
            <a:ext cx="3470275" cy="3028950"/>
            <a:chOff x="1536" y="2173"/>
            <a:chExt cx="2186" cy="1908"/>
          </a:xfrm>
        </p:grpSpPr>
        <p:sp>
          <p:nvSpPr>
            <p:cNvPr id="649238" name="Rectangle 22"/>
            <p:cNvSpPr>
              <a:spLocks noChangeArrowheads="1"/>
            </p:cNvSpPr>
            <p:nvPr/>
          </p:nvSpPr>
          <p:spPr bwMode="auto">
            <a:xfrm>
              <a:off x="1536" y="2173"/>
              <a:ext cx="1911" cy="19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39" name="Text Box 23"/>
            <p:cNvSpPr txBox="1">
              <a:spLocks noChangeArrowheads="1"/>
            </p:cNvSpPr>
            <p:nvPr/>
          </p:nvSpPr>
          <p:spPr bwMode="auto">
            <a:xfrm>
              <a:off x="1695" y="2268"/>
              <a:ext cx="1584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Principal Components from TF Moments</a:t>
              </a:r>
            </a:p>
          </p:txBody>
        </p:sp>
        <p:pic>
          <p:nvPicPr>
            <p:cNvPr id="649240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9" y="2699"/>
              <a:ext cx="1780" cy="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9241" name="AutoShape 25"/>
            <p:cNvSpPr>
              <a:spLocks noChangeArrowheads="1"/>
            </p:cNvSpPr>
            <p:nvPr/>
          </p:nvSpPr>
          <p:spPr bwMode="auto">
            <a:xfrm rot="7804763">
              <a:off x="3201" y="2907"/>
              <a:ext cx="825" cy="216"/>
            </a:xfrm>
            <a:prstGeom prst="rightArrow">
              <a:avLst>
                <a:gd name="adj1" fmla="val 50000"/>
                <a:gd name="adj2" fmla="val 954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9251" name="Group 35"/>
          <p:cNvGrpSpPr>
            <a:grpSpLocks/>
          </p:cNvGrpSpPr>
          <p:nvPr/>
        </p:nvGrpSpPr>
        <p:grpSpPr bwMode="auto">
          <a:xfrm>
            <a:off x="222250" y="4035425"/>
            <a:ext cx="2332038" cy="2319338"/>
            <a:chOff x="140" y="2542"/>
            <a:chExt cx="1469" cy="1461"/>
          </a:xfrm>
        </p:grpSpPr>
        <p:sp>
          <p:nvSpPr>
            <p:cNvPr id="649226" name="AutoShape 10"/>
            <p:cNvSpPr>
              <a:spLocks noChangeArrowheads="1"/>
            </p:cNvSpPr>
            <p:nvPr/>
          </p:nvSpPr>
          <p:spPr bwMode="auto">
            <a:xfrm>
              <a:off x="162" y="2542"/>
              <a:ext cx="1256" cy="105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28" name="Text Box 12"/>
            <p:cNvSpPr txBox="1">
              <a:spLocks noChangeArrowheads="1"/>
            </p:cNvSpPr>
            <p:nvPr/>
          </p:nvSpPr>
          <p:spPr bwMode="auto">
            <a:xfrm>
              <a:off x="140" y="2597"/>
              <a:ext cx="124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latin typeface="Tahoma" pitchFamily="-65" charset="0"/>
                  <a:ea typeface="宋体" pitchFamily="-65" charset="-122"/>
                  <a:cs typeface="宋体" pitchFamily="-65" charset="-122"/>
                </a:rPr>
                <a:t>ARMA Prediction of Process Features</a:t>
              </a:r>
            </a:p>
          </p:txBody>
        </p:sp>
        <p:sp>
          <p:nvSpPr>
            <p:cNvPr id="649249" name="AutoShape 33"/>
            <p:cNvSpPr>
              <a:spLocks noChangeArrowheads="1"/>
            </p:cNvSpPr>
            <p:nvPr/>
          </p:nvSpPr>
          <p:spPr bwMode="auto">
            <a:xfrm rot="16200000">
              <a:off x="1063" y="3457"/>
              <a:ext cx="471" cy="62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4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30" name="Rectangle 58"/>
          <p:cNvSpPr>
            <a:spLocks noChangeArrowheads="1"/>
          </p:cNvSpPr>
          <p:nvPr/>
        </p:nvSpPr>
        <p:spPr bwMode="auto">
          <a:xfrm>
            <a:off x="7804150" y="366713"/>
            <a:ext cx="13398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153988" y="2159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Prediction of Boring Process Signatures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330200" y="2703513"/>
            <a:ext cx="25066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First 265 samples for modeling</a:t>
            </a:r>
          </a:p>
        </p:txBody>
      </p:sp>
      <p:grpSp>
        <p:nvGrpSpPr>
          <p:cNvPr id="617529" name="Group 57"/>
          <p:cNvGrpSpPr>
            <a:grpSpLocks/>
          </p:cNvGrpSpPr>
          <p:nvPr/>
        </p:nvGrpSpPr>
        <p:grpSpPr bwMode="auto">
          <a:xfrm>
            <a:off x="168275" y="868363"/>
            <a:ext cx="8902700" cy="1614487"/>
            <a:chOff x="106" y="651"/>
            <a:chExt cx="5608" cy="1017"/>
          </a:xfrm>
        </p:grpSpPr>
        <p:sp>
          <p:nvSpPr>
            <p:cNvPr id="617520" name="AutoShape 48"/>
            <p:cNvSpPr>
              <a:spLocks noChangeArrowheads="1"/>
            </p:cNvSpPr>
            <p:nvPr/>
          </p:nvSpPr>
          <p:spPr bwMode="auto">
            <a:xfrm>
              <a:off x="1389" y="651"/>
              <a:ext cx="4325" cy="10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521" name="Text Box 49"/>
            <p:cNvSpPr txBox="1">
              <a:spLocks noChangeArrowheads="1"/>
            </p:cNvSpPr>
            <p:nvPr/>
          </p:nvSpPr>
          <p:spPr bwMode="auto">
            <a:xfrm>
              <a:off x="1511" y="722"/>
              <a:ext cx="1878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Systematic data collection</a:t>
              </a:r>
            </a:p>
          </p:txBody>
        </p:sp>
        <p:sp>
          <p:nvSpPr>
            <p:cNvPr id="617522" name="Text Box 50"/>
            <p:cNvSpPr txBox="1">
              <a:spLocks noChangeArrowheads="1"/>
            </p:cNvSpPr>
            <p:nvPr/>
          </p:nvSpPr>
          <p:spPr bwMode="auto">
            <a:xfrm>
              <a:off x="3950" y="723"/>
              <a:ext cx="1681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Performance Evaluation</a:t>
              </a:r>
            </a:p>
          </p:txBody>
        </p:sp>
        <p:sp>
          <p:nvSpPr>
            <p:cNvPr id="617523" name="AutoShape 51"/>
            <p:cNvSpPr>
              <a:spLocks noChangeArrowheads="1"/>
            </p:cNvSpPr>
            <p:nvPr/>
          </p:nvSpPr>
          <p:spPr bwMode="auto">
            <a:xfrm>
              <a:off x="3432" y="757"/>
              <a:ext cx="479" cy="186"/>
            </a:xfrm>
            <a:prstGeom prst="leftRightArrow">
              <a:avLst>
                <a:gd name="adj1" fmla="val 50000"/>
                <a:gd name="adj2" fmla="val 515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525" name="Text Box 53"/>
            <p:cNvSpPr txBox="1">
              <a:spLocks noChangeArrowheads="1"/>
            </p:cNvSpPr>
            <p:nvPr/>
          </p:nvSpPr>
          <p:spPr bwMode="auto">
            <a:xfrm>
              <a:off x="4173" y="1005"/>
              <a:ext cx="1282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</a:t>
              </a: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Multi-sensor fusion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CV calculation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Flexibility</a:t>
              </a:r>
            </a:p>
          </p:txBody>
        </p:sp>
        <p:sp>
          <p:nvSpPr>
            <p:cNvPr id="617526" name="Text Box 54"/>
            <p:cNvSpPr txBox="1">
              <a:spLocks noChangeArrowheads="1"/>
            </p:cNvSpPr>
            <p:nvPr/>
          </p:nvSpPr>
          <p:spPr bwMode="auto">
            <a:xfrm>
              <a:off x="1499" y="1086"/>
              <a:ext cx="1889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rPr>
                <a:t>Data search by: Plant, Machine, Sensor, Date, Time</a:t>
              </a:r>
            </a:p>
          </p:txBody>
        </p:sp>
        <p:sp>
          <p:nvSpPr>
            <p:cNvPr id="617527" name="Text Box 55"/>
            <p:cNvSpPr txBox="1">
              <a:spLocks noChangeArrowheads="1"/>
            </p:cNvSpPr>
            <p:nvPr/>
          </p:nvSpPr>
          <p:spPr bwMode="auto">
            <a:xfrm>
              <a:off x="106" y="943"/>
              <a:ext cx="1233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E-Manufacturing testbed</a:t>
              </a:r>
            </a:p>
          </p:txBody>
        </p:sp>
      </p:grpSp>
      <p:pic>
        <p:nvPicPr>
          <p:cNvPr id="617536" name="Picture 64" descr="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30575" y="2498725"/>
            <a:ext cx="5813425" cy="4359275"/>
          </a:xfrm>
          <a:noFill/>
          <a:ln/>
        </p:spPr>
      </p:pic>
      <p:sp>
        <p:nvSpPr>
          <p:cNvPr id="617531" name="Text Box 59"/>
          <p:cNvSpPr txBox="1">
            <a:spLocks noChangeArrowheads="1"/>
          </p:cNvSpPr>
          <p:nvPr/>
        </p:nvSpPr>
        <p:spPr bwMode="auto">
          <a:xfrm rot="16200000">
            <a:off x="2229644" y="4364831"/>
            <a:ext cx="2917825" cy="284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Principal Component</a:t>
            </a:r>
          </a:p>
        </p:txBody>
      </p:sp>
      <p:sp>
        <p:nvSpPr>
          <p:cNvPr id="617532" name="Text Box 60"/>
          <p:cNvSpPr txBox="1">
            <a:spLocks noChangeArrowheads="1"/>
          </p:cNvSpPr>
          <p:nvPr/>
        </p:nvSpPr>
        <p:spPr bwMode="auto">
          <a:xfrm>
            <a:off x="4911725" y="6573838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Cycle Number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14" name="Rectangle 18"/>
          <p:cNvSpPr>
            <a:spLocks noChangeArrowheads="1"/>
          </p:cNvSpPr>
          <p:nvPr/>
        </p:nvSpPr>
        <p:spPr bwMode="auto">
          <a:xfrm>
            <a:off x="7804150" y="366713"/>
            <a:ext cx="13398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153988" y="2159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Prediction of Boring Process Signatures</a:t>
            </a:r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395288" y="3695700"/>
            <a:ext cx="2328862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Predict Next 15 samples</a:t>
            </a: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330200" y="2703513"/>
            <a:ext cx="25066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First 265 samples for modeling</a:t>
            </a:r>
          </a:p>
        </p:txBody>
      </p:sp>
      <p:grpSp>
        <p:nvGrpSpPr>
          <p:cNvPr id="618506" name="Group 10"/>
          <p:cNvGrpSpPr>
            <a:grpSpLocks/>
          </p:cNvGrpSpPr>
          <p:nvPr/>
        </p:nvGrpSpPr>
        <p:grpSpPr bwMode="auto">
          <a:xfrm>
            <a:off x="168275" y="868363"/>
            <a:ext cx="8902700" cy="1614487"/>
            <a:chOff x="106" y="651"/>
            <a:chExt cx="5608" cy="1017"/>
          </a:xfrm>
        </p:grpSpPr>
        <p:sp>
          <p:nvSpPr>
            <p:cNvPr id="618507" name="AutoShape 11"/>
            <p:cNvSpPr>
              <a:spLocks noChangeArrowheads="1"/>
            </p:cNvSpPr>
            <p:nvPr/>
          </p:nvSpPr>
          <p:spPr bwMode="auto">
            <a:xfrm>
              <a:off x="1389" y="651"/>
              <a:ext cx="4325" cy="10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508" name="Text Box 12"/>
            <p:cNvSpPr txBox="1">
              <a:spLocks noChangeArrowheads="1"/>
            </p:cNvSpPr>
            <p:nvPr/>
          </p:nvSpPr>
          <p:spPr bwMode="auto">
            <a:xfrm>
              <a:off x="1511" y="722"/>
              <a:ext cx="1878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Systematic data collection</a:t>
              </a:r>
            </a:p>
          </p:txBody>
        </p:sp>
        <p:sp>
          <p:nvSpPr>
            <p:cNvPr id="618509" name="Text Box 13"/>
            <p:cNvSpPr txBox="1">
              <a:spLocks noChangeArrowheads="1"/>
            </p:cNvSpPr>
            <p:nvPr/>
          </p:nvSpPr>
          <p:spPr bwMode="auto">
            <a:xfrm>
              <a:off x="3950" y="723"/>
              <a:ext cx="1681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Performance Evaluation</a:t>
              </a:r>
            </a:p>
          </p:txBody>
        </p:sp>
        <p:sp>
          <p:nvSpPr>
            <p:cNvPr id="618510" name="AutoShape 14"/>
            <p:cNvSpPr>
              <a:spLocks noChangeArrowheads="1"/>
            </p:cNvSpPr>
            <p:nvPr/>
          </p:nvSpPr>
          <p:spPr bwMode="auto">
            <a:xfrm>
              <a:off x="3432" y="757"/>
              <a:ext cx="479" cy="186"/>
            </a:xfrm>
            <a:prstGeom prst="leftRightArrow">
              <a:avLst>
                <a:gd name="adj1" fmla="val 50000"/>
                <a:gd name="adj2" fmla="val 515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511" name="Text Box 15"/>
            <p:cNvSpPr txBox="1">
              <a:spLocks noChangeArrowheads="1"/>
            </p:cNvSpPr>
            <p:nvPr/>
          </p:nvSpPr>
          <p:spPr bwMode="auto">
            <a:xfrm>
              <a:off x="4173" y="1005"/>
              <a:ext cx="1282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</a:t>
              </a: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Multi-sensor fusion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CV calculation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Flexibility</a:t>
              </a:r>
            </a:p>
          </p:txBody>
        </p:sp>
        <p:sp>
          <p:nvSpPr>
            <p:cNvPr id="618512" name="Text Box 16"/>
            <p:cNvSpPr txBox="1">
              <a:spLocks noChangeArrowheads="1"/>
            </p:cNvSpPr>
            <p:nvPr/>
          </p:nvSpPr>
          <p:spPr bwMode="auto">
            <a:xfrm>
              <a:off x="1499" y="1086"/>
              <a:ext cx="1889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rPr>
                <a:t>Data search by: Plant, Machine, Sensor, Date, Time</a:t>
              </a:r>
            </a:p>
          </p:txBody>
        </p:sp>
        <p:sp>
          <p:nvSpPr>
            <p:cNvPr id="618513" name="Text Box 17"/>
            <p:cNvSpPr txBox="1">
              <a:spLocks noChangeArrowheads="1"/>
            </p:cNvSpPr>
            <p:nvPr/>
          </p:nvSpPr>
          <p:spPr bwMode="auto">
            <a:xfrm>
              <a:off x="106" y="943"/>
              <a:ext cx="1233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E-Manufacturing testbed</a:t>
              </a:r>
            </a:p>
          </p:txBody>
        </p:sp>
      </p:grpSp>
      <p:sp>
        <p:nvSpPr>
          <p:cNvPr id="618503" name="AutoShape 7"/>
          <p:cNvSpPr>
            <a:spLocks noChangeArrowheads="1"/>
          </p:cNvSpPr>
          <p:nvPr/>
        </p:nvSpPr>
        <p:spPr bwMode="auto">
          <a:xfrm rot="5400000">
            <a:off x="1336675" y="3355976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8520" name="Picture 24" descr="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30575" y="2498725"/>
            <a:ext cx="5813425" cy="4359275"/>
          </a:xfrm>
          <a:noFill/>
          <a:ln/>
        </p:spPr>
      </p:pic>
      <p:sp>
        <p:nvSpPr>
          <p:cNvPr id="618521" name="Text Box 25"/>
          <p:cNvSpPr txBox="1">
            <a:spLocks noChangeArrowheads="1"/>
          </p:cNvSpPr>
          <p:nvPr/>
        </p:nvSpPr>
        <p:spPr bwMode="auto">
          <a:xfrm rot="16200000">
            <a:off x="2229644" y="4364831"/>
            <a:ext cx="2917825" cy="284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Principal Component</a:t>
            </a:r>
          </a:p>
        </p:txBody>
      </p:sp>
      <p:sp>
        <p:nvSpPr>
          <p:cNvPr id="618522" name="Text Box 26"/>
          <p:cNvSpPr txBox="1">
            <a:spLocks noChangeArrowheads="1"/>
          </p:cNvSpPr>
          <p:nvPr/>
        </p:nvSpPr>
        <p:spPr bwMode="auto">
          <a:xfrm>
            <a:off x="4911725" y="6573838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Cycle Number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ChangeArrowheads="1"/>
          </p:cNvSpPr>
          <p:nvPr/>
        </p:nvSpPr>
        <p:spPr bwMode="auto">
          <a:xfrm>
            <a:off x="7804150" y="366713"/>
            <a:ext cx="13398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153988" y="2159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Prediction of Boring Process Signatures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320675" y="4700588"/>
            <a:ext cx="24431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Obtain Prediction Uncertainty</a:t>
            </a:r>
          </a:p>
        </p:txBody>
      </p:sp>
      <p:sp>
        <p:nvSpPr>
          <p:cNvPr id="619542" name="Text Box 22"/>
          <p:cNvSpPr txBox="1">
            <a:spLocks noChangeArrowheads="1"/>
          </p:cNvSpPr>
          <p:nvPr/>
        </p:nvSpPr>
        <p:spPr bwMode="auto">
          <a:xfrm>
            <a:off x="395288" y="3695700"/>
            <a:ext cx="2328862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Predict Next 15 samples</a:t>
            </a:r>
          </a:p>
        </p:txBody>
      </p:sp>
      <p:sp>
        <p:nvSpPr>
          <p:cNvPr id="619543" name="Text Box 23"/>
          <p:cNvSpPr txBox="1">
            <a:spLocks noChangeArrowheads="1"/>
          </p:cNvSpPr>
          <p:nvPr/>
        </p:nvSpPr>
        <p:spPr bwMode="auto">
          <a:xfrm>
            <a:off x="330200" y="2703513"/>
            <a:ext cx="25066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First 265 samples for modeling</a:t>
            </a:r>
          </a:p>
        </p:txBody>
      </p:sp>
      <p:grpSp>
        <p:nvGrpSpPr>
          <p:cNvPr id="619544" name="Group 24"/>
          <p:cNvGrpSpPr>
            <a:grpSpLocks/>
          </p:cNvGrpSpPr>
          <p:nvPr/>
        </p:nvGrpSpPr>
        <p:grpSpPr bwMode="auto">
          <a:xfrm>
            <a:off x="168275" y="868363"/>
            <a:ext cx="8902700" cy="1614487"/>
            <a:chOff x="106" y="651"/>
            <a:chExt cx="5608" cy="1017"/>
          </a:xfrm>
        </p:grpSpPr>
        <p:sp>
          <p:nvSpPr>
            <p:cNvPr id="619545" name="AutoShape 25"/>
            <p:cNvSpPr>
              <a:spLocks noChangeArrowheads="1"/>
            </p:cNvSpPr>
            <p:nvPr/>
          </p:nvSpPr>
          <p:spPr bwMode="auto">
            <a:xfrm>
              <a:off x="1389" y="651"/>
              <a:ext cx="4325" cy="10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46" name="Text Box 26"/>
            <p:cNvSpPr txBox="1">
              <a:spLocks noChangeArrowheads="1"/>
            </p:cNvSpPr>
            <p:nvPr/>
          </p:nvSpPr>
          <p:spPr bwMode="auto">
            <a:xfrm>
              <a:off x="1511" y="722"/>
              <a:ext cx="1878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Systematic data collection</a:t>
              </a:r>
            </a:p>
          </p:txBody>
        </p:sp>
        <p:sp>
          <p:nvSpPr>
            <p:cNvPr id="619547" name="Text Box 27"/>
            <p:cNvSpPr txBox="1">
              <a:spLocks noChangeArrowheads="1"/>
            </p:cNvSpPr>
            <p:nvPr/>
          </p:nvSpPr>
          <p:spPr bwMode="auto">
            <a:xfrm>
              <a:off x="3950" y="723"/>
              <a:ext cx="1681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Performance Evaluation</a:t>
              </a:r>
            </a:p>
          </p:txBody>
        </p:sp>
        <p:sp>
          <p:nvSpPr>
            <p:cNvPr id="619548" name="AutoShape 28"/>
            <p:cNvSpPr>
              <a:spLocks noChangeArrowheads="1"/>
            </p:cNvSpPr>
            <p:nvPr/>
          </p:nvSpPr>
          <p:spPr bwMode="auto">
            <a:xfrm>
              <a:off x="3432" y="757"/>
              <a:ext cx="479" cy="186"/>
            </a:xfrm>
            <a:prstGeom prst="leftRightArrow">
              <a:avLst>
                <a:gd name="adj1" fmla="val 50000"/>
                <a:gd name="adj2" fmla="val 515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49" name="Text Box 29"/>
            <p:cNvSpPr txBox="1">
              <a:spLocks noChangeArrowheads="1"/>
            </p:cNvSpPr>
            <p:nvPr/>
          </p:nvSpPr>
          <p:spPr bwMode="auto">
            <a:xfrm>
              <a:off x="4173" y="1005"/>
              <a:ext cx="1282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</a:t>
              </a: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Multi-sensor fusion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CV calculation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Flexibility</a:t>
              </a:r>
            </a:p>
          </p:txBody>
        </p:sp>
        <p:sp>
          <p:nvSpPr>
            <p:cNvPr id="619550" name="Text Box 30"/>
            <p:cNvSpPr txBox="1">
              <a:spLocks noChangeArrowheads="1"/>
            </p:cNvSpPr>
            <p:nvPr/>
          </p:nvSpPr>
          <p:spPr bwMode="auto">
            <a:xfrm>
              <a:off x="1499" y="1086"/>
              <a:ext cx="1889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rPr>
                <a:t>Data search by: Plant, Machine, Sensor, Date, Time</a:t>
              </a:r>
            </a:p>
          </p:txBody>
        </p:sp>
        <p:sp>
          <p:nvSpPr>
            <p:cNvPr id="619551" name="Text Box 31"/>
            <p:cNvSpPr txBox="1">
              <a:spLocks noChangeArrowheads="1"/>
            </p:cNvSpPr>
            <p:nvPr/>
          </p:nvSpPr>
          <p:spPr bwMode="auto">
            <a:xfrm>
              <a:off x="106" y="943"/>
              <a:ext cx="1233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E-Manufacturing testbed</a:t>
              </a:r>
            </a:p>
          </p:txBody>
        </p:sp>
      </p:grpSp>
      <p:sp>
        <p:nvSpPr>
          <p:cNvPr id="619552" name="AutoShape 32"/>
          <p:cNvSpPr>
            <a:spLocks noChangeArrowheads="1"/>
          </p:cNvSpPr>
          <p:nvPr/>
        </p:nvSpPr>
        <p:spPr bwMode="auto">
          <a:xfrm rot="5400000">
            <a:off x="1336675" y="3355976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553" name="AutoShape 33"/>
          <p:cNvSpPr>
            <a:spLocks noChangeArrowheads="1"/>
          </p:cNvSpPr>
          <p:nvPr/>
        </p:nvSpPr>
        <p:spPr bwMode="auto">
          <a:xfrm rot="5400000">
            <a:off x="1320800" y="4370388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9558" name="Picture 38" descr="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30575" y="2498725"/>
            <a:ext cx="5813425" cy="4359275"/>
          </a:xfrm>
          <a:noFill/>
          <a:ln/>
        </p:spPr>
      </p:pic>
      <p:sp>
        <p:nvSpPr>
          <p:cNvPr id="619559" name="Text Box 39"/>
          <p:cNvSpPr txBox="1">
            <a:spLocks noChangeArrowheads="1"/>
          </p:cNvSpPr>
          <p:nvPr/>
        </p:nvSpPr>
        <p:spPr bwMode="auto">
          <a:xfrm rot="16200000">
            <a:off x="2229644" y="4364831"/>
            <a:ext cx="2917825" cy="284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Principal Component</a:t>
            </a:r>
          </a:p>
        </p:txBody>
      </p:sp>
      <p:sp>
        <p:nvSpPr>
          <p:cNvPr id="619560" name="Text Box 40"/>
          <p:cNvSpPr txBox="1">
            <a:spLocks noChangeArrowheads="1"/>
          </p:cNvSpPr>
          <p:nvPr/>
        </p:nvSpPr>
        <p:spPr bwMode="auto">
          <a:xfrm>
            <a:off x="4911725" y="6573838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Cycle Number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153988" y="2159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Prediction of Boring Process Signatures</a:t>
            </a:r>
          </a:p>
        </p:txBody>
      </p:sp>
      <p:sp>
        <p:nvSpPr>
          <p:cNvPr id="620554" name="Text Box 10"/>
          <p:cNvSpPr txBox="1">
            <a:spLocks noChangeArrowheads="1"/>
          </p:cNvSpPr>
          <p:nvPr/>
        </p:nvSpPr>
        <p:spPr bwMode="auto">
          <a:xfrm>
            <a:off x="487363" y="5703888"/>
            <a:ext cx="2024062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Compare with actual data</a:t>
            </a:r>
          </a:p>
        </p:txBody>
      </p:sp>
      <p:sp>
        <p:nvSpPr>
          <p:cNvPr id="620557" name="Rectangle 13"/>
          <p:cNvSpPr>
            <a:spLocks noChangeArrowheads="1"/>
          </p:cNvSpPr>
          <p:nvPr/>
        </p:nvSpPr>
        <p:spPr bwMode="auto">
          <a:xfrm>
            <a:off x="7804150" y="366713"/>
            <a:ext cx="13398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558" name="Text Box 14"/>
          <p:cNvSpPr txBox="1">
            <a:spLocks noChangeArrowheads="1"/>
          </p:cNvSpPr>
          <p:nvPr/>
        </p:nvSpPr>
        <p:spPr bwMode="auto">
          <a:xfrm>
            <a:off x="320675" y="4700588"/>
            <a:ext cx="24431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Obtain Prediction Uncertainty</a:t>
            </a:r>
          </a:p>
        </p:txBody>
      </p:sp>
      <p:sp>
        <p:nvSpPr>
          <p:cNvPr id="620559" name="Text Box 15"/>
          <p:cNvSpPr txBox="1">
            <a:spLocks noChangeArrowheads="1"/>
          </p:cNvSpPr>
          <p:nvPr/>
        </p:nvSpPr>
        <p:spPr bwMode="auto">
          <a:xfrm>
            <a:off x="395288" y="3695700"/>
            <a:ext cx="2328862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Predict Next 15 samples</a:t>
            </a:r>
          </a:p>
        </p:txBody>
      </p:sp>
      <p:sp>
        <p:nvSpPr>
          <p:cNvPr id="620560" name="Text Box 16"/>
          <p:cNvSpPr txBox="1">
            <a:spLocks noChangeArrowheads="1"/>
          </p:cNvSpPr>
          <p:nvPr/>
        </p:nvSpPr>
        <p:spPr bwMode="auto">
          <a:xfrm>
            <a:off x="330200" y="2703513"/>
            <a:ext cx="25066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itchFamily="-65" charset="0"/>
                <a:ea typeface="굴림" pitchFamily="-65" charset="-127"/>
                <a:cs typeface="굴림" pitchFamily="-65" charset="-127"/>
              </a:rPr>
              <a:t>First 265 samples for modeling</a:t>
            </a:r>
          </a:p>
        </p:txBody>
      </p:sp>
      <p:grpSp>
        <p:nvGrpSpPr>
          <p:cNvPr id="620561" name="Group 17"/>
          <p:cNvGrpSpPr>
            <a:grpSpLocks/>
          </p:cNvGrpSpPr>
          <p:nvPr/>
        </p:nvGrpSpPr>
        <p:grpSpPr bwMode="auto">
          <a:xfrm>
            <a:off x="168275" y="868363"/>
            <a:ext cx="8902700" cy="1614487"/>
            <a:chOff x="106" y="651"/>
            <a:chExt cx="5608" cy="1017"/>
          </a:xfrm>
        </p:grpSpPr>
        <p:sp>
          <p:nvSpPr>
            <p:cNvPr id="620562" name="AutoShape 18"/>
            <p:cNvSpPr>
              <a:spLocks noChangeArrowheads="1"/>
            </p:cNvSpPr>
            <p:nvPr/>
          </p:nvSpPr>
          <p:spPr bwMode="auto">
            <a:xfrm>
              <a:off x="1389" y="651"/>
              <a:ext cx="4325" cy="10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563" name="Text Box 19"/>
            <p:cNvSpPr txBox="1">
              <a:spLocks noChangeArrowheads="1"/>
            </p:cNvSpPr>
            <p:nvPr/>
          </p:nvSpPr>
          <p:spPr bwMode="auto">
            <a:xfrm>
              <a:off x="1511" y="722"/>
              <a:ext cx="1878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Systematic data collection</a:t>
              </a:r>
            </a:p>
          </p:txBody>
        </p:sp>
        <p:sp>
          <p:nvSpPr>
            <p:cNvPr id="620564" name="Text Box 20"/>
            <p:cNvSpPr txBox="1">
              <a:spLocks noChangeArrowheads="1"/>
            </p:cNvSpPr>
            <p:nvPr/>
          </p:nvSpPr>
          <p:spPr bwMode="auto">
            <a:xfrm>
              <a:off x="3950" y="723"/>
              <a:ext cx="1681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Performance Evaluation</a:t>
              </a:r>
            </a:p>
          </p:txBody>
        </p:sp>
        <p:sp>
          <p:nvSpPr>
            <p:cNvPr id="620565" name="AutoShape 21"/>
            <p:cNvSpPr>
              <a:spLocks noChangeArrowheads="1"/>
            </p:cNvSpPr>
            <p:nvPr/>
          </p:nvSpPr>
          <p:spPr bwMode="auto">
            <a:xfrm>
              <a:off x="3432" y="757"/>
              <a:ext cx="479" cy="186"/>
            </a:xfrm>
            <a:prstGeom prst="leftRightArrow">
              <a:avLst>
                <a:gd name="adj1" fmla="val 50000"/>
                <a:gd name="adj2" fmla="val 515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566" name="Text Box 22"/>
            <p:cNvSpPr txBox="1">
              <a:spLocks noChangeArrowheads="1"/>
            </p:cNvSpPr>
            <p:nvPr/>
          </p:nvSpPr>
          <p:spPr bwMode="auto">
            <a:xfrm>
              <a:off x="4173" y="1005"/>
              <a:ext cx="1282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</a:t>
              </a: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Multi-sensor fusion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CV calculation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Flexibility</a:t>
              </a:r>
            </a:p>
          </p:txBody>
        </p:sp>
        <p:sp>
          <p:nvSpPr>
            <p:cNvPr id="620567" name="Text Box 23"/>
            <p:cNvSpPr txBox="1">
              <a:spLocks noChangeArrowheads="1"/>
            </p:cNvSpPr>
            <p:nvPr/>
          </p:nvSpPr>
          <p:spPr bwMode="auto">
            <a:xfrm>
              <a:off x="1499" y="1086"/>
              <a:ext cx="1889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rPr>
                <a:t>Data search by: Plant, Machine, Sensor, Date, Time</a:t>
              </a:r>
            </a:p>
          </p:txBody>
        </p:sp>
        <p:sp>
          <p:nvSpPr>
            <p:cNvPr id="620568" name="Text Box 24"/>
            <p:cNvSpPr txBox="1">
              <a:spLocks noChangeArrowheads="1"/>
            </p:cNvSpPr>
            <p:nvPr/>
          </p:nvSpPr>
          <p:spPr bwMode="auto">
            <a:xfrm>
              <a:off x="106" y="943"/>
              <a:ext cx="1233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E-Manufacturing testbed</a:t>
              </a:r>
            </a:p>
          </p:txBody>
        </p:sp>
      </p:grpSp>
      <p:sp>
        <p:nvSpPr>
          <p:cNvPr id="620569" name="AutoShape 25"/>
          <p:cNvSpPr>
            <a:spLocks noChangeArrowheads="1"/>
          </p:cNvSpPr>
          <p:nvPr/>
        </p:nvSpPr>
        <p:spPr bwMode="auto">
          <a:xfrm rot="5400000">
            <a:off x="1336675" y="3355976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570" name="AutoShape 26"/>
          <p:cNvSpPr>
            <a:spLocks noChangeArrowheads="1"/>
          </p:cNvSpPr>
          <p:nvPr/>
        </p:nvSpPr>
        <p:spPr bwMode="auto">
          <a:xfrm rot="5400000">
            <a:off x="1320800" y="4370388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571" name="AutoShape 27"/>
          <p:cNvSpPr>
            <a:spLocks noChangeArrowheads="1"/>
          </p:cNvSpPr>
          <p:nvPr/>
        </p:nvSpPr>
        <p:spPr bwMode="auto">
          <a:xfrm rot="5400000">
            <a:off x="1317625" y="5372101"/>
            <a:ext cx="377825" cy="393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0575" name="Picture 31" descr="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30575" y="2498725"/>
            <a:ext cx="5813425" cy="4359275"/>
          </a:xfrm>
          <a:noFill/>
          <a:ln/>
        </p:spPr>
      </p:pic>
      <p:sp>
        <p:nvSpPr>
          <p:cNvPr id="620576" name="Text Box 32"/>
          <p:cNvSpPr txBox="1">
            <a:spLocks noChangeArrowheads="1"/>
          </p:cNvSpPr>
          <p:nvPr/>
        </p:nvSpPr>
        <p:spPr bwMode="auto">
          <a:xfrm rot="16200000">
            <a:off x="2229644" y="4364831"/>
            <a:ext cx="2917825" cy="2841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Principal Component</a:t>
            </a:r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4911725" y="6573838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Cycle Number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43" name="Picture 3" descr="5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41475" y="2298700"/>
            <a:ext cx="5813425" cy="4359275"/>
          </a:xfrm>
          <a:noFill/>
          <a:ln/>
        </p:spPr>
      </p:pic>
      <p:sp>
        <p:nvSpPr>
          <p:cNvPr id="675844" name="Text Box 4"/>
          <p:cNvSpPr txBox="1">
            <a:spLocks noChangeArrowheads="1"/>
          </p:cNvSpPr>
          <p:nvPr/>
        </p:nvSpPr>
        <p:spPr bwMode="auto">
          <a:xfrm rot="16200000">
            <a:off x="608806" y="4328320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Principal Component</a:t>
            </a:r>
          </a:p>
        </p:txBody>
      </p:sp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3305175" y="6373813"/>
            <a:ext cx="2917825" cy="284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zh-CN" sz="1200" b="1">
                <a:latin typeface="Tahoma" pitchFamily="-65" charset="0"/>
                <a:ea typeface="굴림" pitchFamily="-65" charset="-127"/>
                <a:cs typeface="굴림" pitchFamily="-65" charset="-127"/>
              </a:rPr>
              <a:t>Cycle Number</a:t>
            </a:r>
          </a:p>
        </p:txBody>
      </p:sp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153988" y="215900"/>
            <a:ext cx="7119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latinLnBrk="1" hangingPunct="1"/>
            <a:r>
              <a:rPr kumimoji="1" lang="en-US" altLang="zh-CN" sz="2600" b="1">
                <a:solidFill>
                  <a:srgbClr val="0000CC"/>
                </a:solidFill>
                <a:latin typeface="Tahoma" pitchFamily="-65" charset="0"/>
                <a:ea typeface="굴림" pitchFamily="-65" charset="-127"/>
                <a:cs typeface="굴림" pitchFamily="-65" charset="-127"/>
              </a:rPr>
              <a:t>Prediction of Boring Process Signatures</a:t>
            </a:r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7804150" y="366713"/>
            <a:ext cx="133985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5848" name="Group 8"/>
          <p:cNvGrpSpPr>
            <a:grpSpLocks/>
          </p:cNvGrpSpPr>
          <p:nvPr/>
        </p:nvGrpSpPr>
        <p:grpSpPr bwMode="auto">
          <a:xfrm>
            <a:off x="168275" y="868363"/>
            <a:ext cx="8902700" cy="1614487"/>
            <a:chOff x="106" y="651"/>
            <a:chExt cx="5608" cy="1017"/>
          </a:xfrm>
        </p:grpSpPr>
        <p:sp>
          <p:nvSpPr>
            <p:cNvPr id="675849" name="AutoShape 9"/>
            <p:cNvSpPr>
              <a:spLocks noChangeArrowheads="1"/>
            </p:cNvSpPr>
            <p:nvPr/>
          </p:nvSpPr>
          <p:spPr bwMode="auto">
            <a:xfrm>
              <a:off x="1389" y="651"/>
              <a:ext cx="4325" cy="10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850" name="Text Box 10"/>
            <p:cNvSpPr txBox="1">
              <a:spLocks noChangeArrowheads="1"/>
            </p:cNvSpPr>
            <p:nvPr/>
          </p:nvSpPr>
          <p:spPr bwMode="auto">
            <a:xfrm>
              <a:off x="1511" y="722"/>
              <a:ext cx="1878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Systematic data collection</a:t>
              </a:r>
            </a:p>
          </p:txBody>
        </p:sp>
        <p:sp>
          <p:nvSpPr>
            <p:cNvPr id="675851" name="Text Box 11"/>
            <p:cNvSpPr txBox="1">
              <a:spLocks noChangeArrowheads="1"/>
            </p:cNvSpPr>
            <p:nvPr/>
          </p:nvSpPr>
          <p:spPr bwMode="auto">
            <a:xfrm>
              <a:off x="3950" y="723"/>
              <a:ext cx="1681" cy="2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Performance Evaluation</a:t>
              </a:r>
            </a:p>
          </p:txBody>
        </p:sp>
        <p:sp>
          <p:nvSpPr>
            <p:cNvPr id="675852" name="AutoShape 12"/>
            <p:cNvSpPr>
              <a:spLocks noChangeArrowheads="1"/>
            </p:cNvSpPr>
            <p:nvPr/>
          </p:nvSpPr>
          <p:spPr bwMode="auto">
            <a:xfrm>
              <a:off x="3432" y="757"/>
              <a:ext cx="479" cy="186"/>
            </a:xfrm>
            <a:prstGeom prst="leftRightArrow">
              <a:avLst>
                <a:gd name="adj1" fmla="val 50000"/>
                <a:gd name="adj2" fmla="val 515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4173" y="1005"/>
              <a:ext cx="1282" cy="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zh-CN" altLang="en-US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</a:t>
              </a: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Multi-sensor fusion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CV calculation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14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 Flexibility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499" y="1086"/>
              <a:ext cx="1889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-65" charset="0"/>
                  <a:ea typeface="宋体" pitchFamily="-65" charset="-122"/>
                  <a:cs typeface="宋体" pitchFamily="-65" charset="-122"/>
                </a:rPr>
                <a:t>Data search by: Plant, Machine, Sensor, Date, Time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06" y="943"/>
              <a:ext cx="1233" cy="41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latin typeface="Arial" pitchFamily="-65" charset="0"/>
                  <a:ea typeface="宋体" pitchFamily="-65" charset="-122"/>
                  <a:cs typeface="宋体" pitchFamily="-65" charset="-122"/>
                </a:rPr>
                <a:t>E-Manufacturing testbed</a:t>
              </a:r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IMS1_template">
  <a:themeElements>
    <a:clrScheme name="IMS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S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IMS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S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S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S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S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S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S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IMS1_template</Template>
  <TotalTime>4943</TotalTime>
  <Words>674</Words>
  <Application>Microsoft Macintosh PowerPoint</Application>
  <PresentationFormat>On-screen Show (4:3)</PresentationFormat>
  <Paragraphs>165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Tahoma</vt:lpstr>
      <vt:lpstr>Times New Roman</vt:lpstr>
      <vt:lpstr>IMS1_template</vt:lpstr>
      <vt:lpstr>Performance Forecasting</vt:lpstr>
      <vt:lpstr>Industry Needs</vt:lpstr>
      <vt:lpstr>Autoregressive Moving Average (ARMA) Model Based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jianbo</dc:creator>
  <cp:lastModifiedBy>Djurdjanovic, Dragan</cp:lastModifiedBy>
  <cp:revision>209</cp:revision>
  <dcterms:created xsi:type="dcterms:W3CDTF">2009-03-03T18:15:28Z</dcterms:created>
  <dcterms:modified xsi:type="dcterms:W3CDTF">2019-03-05T19:53:28Z</dcterms:modified>
</cp:coreProperties>
</file>