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3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5" r:id="rId21"/>
    <p:sldId id="286" r:id="rId22"/>
    <p:sldId id="287" r:id="rId23"/>
    <p:sldId id="288" r:id="rId24"/>
    <p:sldId id="292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image" Target="../media/image18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B8D09-5650-4680-B95E-1CEB82D5C5DB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F02F-7132-46AD-BEF4-E99828A69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Parsimonious</a:t>
            </a:r>
            <a:r>
              <a:rPr lang="en-US" baseline="0" dirty="0" smtClean="0"/>
              <a:t> Model does not show to be adequate so original model is being used.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48/6=8 weeks, Period</a:t>
            </a:r>
            <a:r>
              <a:rPr lang="en-US" baseline="0" dirty="0" smtClean="0"/>
              <a:t>=6 (a week)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F-test</a:t>
            </a:r>
            <a:r>
              <a:rPr lang="en-US" baseline="0" dirty="0" smtClean="0"/>
              <a:t> stops at ARMA(24,23). However the at is not white. Then I continues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F02F-7132-46AD-BEF4-E99828A6932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543E-6ADA-4154-BE07-325BA7D11D1A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20A8-1117-4945-8CA6-9A7EFEAC6BEF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4B0C-F7AF-46DF-A3CA-1351ECC69901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8576-B44D-426A-B37F-97AAF16E9452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5507-FF7A-4765-813A-FF7DD29B49FE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9C35-D743-4B41-98CF-2E9DAA68A03A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8EC0-B627-4620-B65E-E0A32D524DBD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AFE3-0FDF-4492-8F6F-E0AD297AC388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FDE4-2DC5-4A1A-A4B0-6B88A9EC2756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9A92-899F-4CD8-BD1E-D223AB1DDD8D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0546-A475-47E3-9E11-AD170F278D5A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6736-008F-492A-AC3D-6AFE57709310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B249-4706-43B9-837B-5F005F327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w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17.wmf"/><Relationship Id="rId14" Type="http://schemas.openxmlformats.org/officeDocument/2006/relationships/oleObject" Target="../embeddings/oleObject7.bin"/><Relationship Id="rId15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15.wmf"/><Relationship Id="rId10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077200" cy="441960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Prediction of Arrivals for DHL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Package Sorting Facility 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Yibo Jiao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143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Roots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the Autoregressive part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1524000"/>
          <a:ext cx="3429000" cy="3581404"/>
        </p:xfrm>
        <a:graphic>
          <a:graphicData uri="http://schemas.openxmlformats.org/drawingml/2006/table">
            <a:tbl>
              <a:tblPr/>
              <a:tblGrid>
                <a:gridCol w="1592548"/>
                <a:gridCol w="918226"/>
                <a:gridCol w="918226"/>
              </a:tblGrid>
              <a:tr h="297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0.625-0.597i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-43.6858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8.240678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0.625+0.597i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43.68576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0.707-0.707i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-44.9991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8.000159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0.707+0.707i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44.99915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0.755-0.245i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-17.964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20.04015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0.755+0.245i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17.96396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0.924-0.383i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-22.5002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97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0.924+0.383i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22.50016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97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0.998-0.0654i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-3.75105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95.97313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97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0.998+0.0654i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3.751053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97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-1+0i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0.494+0i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Parsimonious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Model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01000" cy="4419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Check all the complex conjugate pairs</a:t>
            </a:r>
          </a:p>
          <a:p>
            <a:pPr lvl="1"/>
            <a:r>
              <a:rPr lang="en-US" sz="2400" dirty="0" smtClean="0"/>
              <a:t>only the parsimonious model of the two pairs shows to be adequate </a:t>
            </a:r>
          </a:p>
          <a:p>
            <a:pPr lvl="1"/>
            <a:r>
              <a:rPr lang="en-US" sz="2400" dirty="0" smtClean="0"/>
              <a:t>(1-1.9957B+B^2)*(1-1.8478B+B^2)ARMA(26,29)</a:t>
            </a:r>
          </a:p>
          <a:p>
            <a:pPr lvl="1"/>
            <a:r>
              <a:rPr lang="en-US" sz="2400" dirty="0" smtClean="0"/>
              <a:t>RSS = 3.4673e+10</a:t>
            </a:r>
          </a:p>
          <a:p>
            <a:pPr>
              <a:buNone/>
            </a:pPr>
            <a:r>
              <a:rPr lang="en-US" sz="2400" dirty="0" smtClean="0"/>
              <a:t>     </a:t>
            </a:r>
          </a:p>
          <a:p>
            <a:r>
              <a:rPr lang="en-US" sz="2400" dirty="0" smtClean="0"/>
              <a:t> Seasonality</a:t>
            </a:r>
          </a:p>
          <a:p>
            <a:pPr lvl="1"/>
            <a:r>
              <a:rPr lang="en-US" sz="2400" dirty="0" smtClean="0"/>
              <a:t>Periodicity of 96 as we expected</a:t>
            </a:r>
          </a:p>
          <a:p>
            <a:pPr lvl="1"/>
            <a:r>
              <a:rPr lang="en-US" sz="2400" dirty="0" smtClean="0"/>
              <a:t>Also Periodicity of 16 (=96/6)  harmonic (this is actually daily seasonality)</a:t>
            </a:r>
          </a:p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	</a:t>
            </a:r>
          </a:p>
          <a:p>
            <a:pPr lvl="1"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01000" cy="4419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Using the Parsimonious Model</a:t>
            </a:r>
          </a:p>
          <a:p>
            <a:pPr lvl="1"/>
            <a:r>
              <a:rPr lang="en-US" sz="2400" dirty="0" smtClean="0"/>
              <a:t>Prediction 16 steps ahead (a day ahead </a:t>
            </a:r>
            <a:r>
              <a:rPr lang="en-US" sz="2400" dirty="0" smtClean="0"/>
              <a:t>because the samples </a:t>
            </a:r>
            <a:r>
              <a:rPr lang="en-US" sz="2400" dirty="0" smtClean="0"/>
              <a:t>arrive in every half an </a:t>
            </a:r>
            <a:r>
              <a:rPr lang="en-US" sz="2400" dirty="0" smtClean="0"/>
              <a:t>hour).</a:t>
            </a:r>
            <a:endParaRPr lang="en-US" sz="2400" dirty="0" smtClean="0"/>
          </a:p>
          <a:p>
            <a:pPr lvl="1"/>
            <a:r>
              <a:rPr lang="en-US" sz="2400" dirty="0" smtClean="0"/>
              <a:t>The 95% confidence interval is obtained using Green’s function</a:t>
            </a:r>
          </a:p>
          <a:p>
            <a:pPr lvl="1"/>
            <a:r>
              <a:rPr lang="en-US" sz="2400" dirty="0" smtClean="0"/>
              <a:t>Error Variance=4.91e+06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The prediction is overall very good except Monday. </a:t>
            </a:r>
          </a:p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	</a:t>
            </a:r>
          </a:p>
          <a:p>
            <a:pPr lvl="1"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50371" y="990600"/>
            <a:ext cx="9394371" cy="49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 (16 steps ahead)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 smtClean="0"/>
              <a:t>Using the Deterministic Trend</a:t>
            </a:r>
          </a:p>
          <a:p>
            <a:pPr lvl="1"/>
            <a:r>
              <a:rPr lang="en-US" sz="2400" dirty="0" smtClean="0"/>
              <a:t>Strong seasonality observed from the data</a:t>
            </a:r>
          </a:p>
          <a:p>
            <a:pPr lvl="1"/>
            <a:r>
              <a:rPr lang="en-US" sz="2400" dirty="0" smtClean="0"/>
              <a:t>Fit the periodic trend</a:t>
            </a:r>
          </a:p>
          <a:p>
            <a:pPr lvl="1">
              <a:buNone/>
            </a:pPr>
            <a:r>
              <a:rPr lang="en-US" sz="2400" dirty="0" smtClean="0"/>
              <a:t>    </a:t>
            </a:r>
          </a:p>
          <a:p>
            <a:endParaRPr lang="en-US" dirty="0" smtClean="0"/>
          </a:p>
          <a:p>
            <a:r>
              <a:rPr lang="en-US" sz="2400" dirty="0" smtClean="0"/>
              <a:t>Using least squares to fit the deterministic part and Using ARMA model to fit the </a:t>
            </a:r>
            <a:r>
              <a:rPr lang="en-US" sz="2400" dirty="0" err="1" smtClean="0"/>
              <a:t>Xt</a:t>
            </a:r>
            <a:endParaRPr lang="en-US" sz="2400" dirty="0" smtClean="0"/>
          </a:p>
          <a:p>
            <a:pPr lvl="1"/>
            <a:r>
              <a:rPr lang="en-US" sz="2400" dirty="0" smtClean="0"/>
              <a:t>F-test</a:t>
            </a:r>
          </a:p>
          <a:p>
            <a:pPr lvl="1"/>
            <a:r>
              <a:rPr lang="en-US" sz="2400" dirty="0" smtClean="0"/>
              <a:t>RSS</a:t>
            </a:r>
          </a:p>
          <a:p>
            <a:pPr lvl="1">
              <a:buNone/>
            </a:pPr>
            <a:r>
              <a:rPr lang="en-US" sz="2400" dirty="0" smtClean="0"/>
              <a:t>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Non-stationary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Time Series Modeling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600" y="2590800"/>
          <a:ext cx="52593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4" imgW="2298600" imgH="431640" progId="Equation.3">
                  <p:embed/>
                </p:oleObj>
              </mc:Choice>
              <mc:Fallback>
                <p:oleObj name="Equation" r:id="rId4" imgW="22986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525938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 – Deterministic part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Deterministic Part</a:t>
            </a:r>
          </a:p>
          <a:p>
            <a:pPr lvl="1"/>
            <a:r>
              <a:rPr lang="en-US" sz="2000" dirty="0" smtClean="0"/>
              <a:t>a1=-1286.69         b1=-753.81              a0=4184.66              </a:t>
            </a:r>
          </a:p>
          <a:p>
            <a:pPr lvl="1"/>
            <a:r>
              <a:rPr lang="en-US" sz="2000" dirty="0" smtClean="0"/>
              <a:t>a2=-443.92           b2=-999.188             w=0.0654      </a:t>
            </a:r>
          </a:p>
          <a:p>
            <a:pPr lvl="1"/>
            <a:r>
              <a:rPr lang="en-US" sz="2000" dirty="0" smtClean="0"/>
              <a:t>a3=73.85457        b3=-923.588</a:t>
            </a:r>
          </a:p>
          <a:p>
            <a:pPr lvl="1"/>
            <a:r>
              <a:rPr lang="en-US" sz="2000" dirty="0" smtClean="0"/>
              <a:t>a4=395.5274        b4=-683.444</a:t>
            </a:r>
          </a:p>
          <a:p>
            <a:pPr lvl="1"/>
            <a:r>
              <a:rPr lang="en-US" sz="2000" dirty="0" smtClean="0"/>
              <a:t>a5=646.4814        b5=-281.754</a:t>
            </a:r>
          </a:p>
          <a:p>
            <a:pPr lvl="1"/>
            <a:r>
              <a:rPr lang="en-US" sz="2000" dirty="0" smtClean="0"/>
              <a:t>a6=-2363.9           b6=334.126</a:t>
            </a:r>
          </a:p>
          <a:p>
            <a:pPr lvl="1"/>
            <a:r>
              <a:rPr lang="en-US" sz="2000" dirty="0" smtClean="0"/>
              <a:t>a7=183.7585        b7=153.715</a:t>
            </a:r>
          </a:p>
          <a:p>
            <a:pPr lvl="1"/>
            <a:r>
              <a:rPr lang="en-US" sz="2000" dirty="0" smtClean="0"/>
              <a:t>a8=-50.1791         b8=53.129           </a:t>
            </a:r>
          </a:p>
          <a:p>
            <a:pPr lvl="1">
              <a:buNone/>
            </a:pPr>
            <a:r>
              <a:rPr lang="en-US" sz="2000" dirty="0" smtClean="0"/>
              <a:t>  </a:t>
            </a:r>
          </a:p>
          <a:p>
            <a:r>
              <a:rPr lang="en-US" sz="2400" dirty="0" smtClean="0"/>
              <a:t>The periodicity  =2*pi/w=96</a:t>
            </a:r>
          </a:p>
          <a:p>
            <a:pPr lvl="1">
              <a:buNone/>
            </a:pPr>
            <a:r>
              <a:rPr lang="en-US" sz="2400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 – Stochastic part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153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ARMA(20,19) </a:t>
            </a:r>
          </a:p>
          <a:p>
            <a:r>
              <a:rPr lang="en-US" sz="2400" dirty="0" smtClean="0"/>
              <a:t>     </a:t>
            </a:r>
            <a:endParaRPr lang="en-US" sz="2000" dirty="0" smtClean="0"/>
          </a:p>
          <a:p>
            <a:r>
              <a:rPr lang="en-US" sz="2000" dirty="0" err="1" smtClean="0"/>
              <a:t>Xt</a:t>
            </a:r>
            <a:r>
              <a:rPr lang="en-US" sz="2000" dirty="0" smtClean="0"/>
              <a:t> - 1.311 Xt-1 + 1.336 Xt-2 - 0.543 Xt-3 + 0.335 Xt-4 + 0.053 Xt-5 + 0.053Xt-6</a:t>
            </a:r>
          </a:p>
          <a:p>
            <a:r>
              <a:rPr lang="en-US" sz="2000" dirty="0" smtClean="0"/>
              <a:t>    + 0.049 Xt-7 + 0.0456 Xt-8 + 0.0521 Xt-9 + 0.0449 Xt-10 + 0.048 Xt-11 </a:t>
            </a:r>
          </a:p>
          <a:p>
            <a:r>
              <a:rPr lang="en-US" sz="2000" dirty="0" smtClean="0"/>
              <a:t>    + 0.048 Xt-12 + 0.0514 Xt-13 + 0.0496 Xt-14 + 0.0552 Xt-15 - 0.940 Xt-16 </a:t>
            </a:r>
          </a:p>
          <a:p>
            <a:r>
              <a:rPr lang="en-US" sz="2000" dirty="0" smtClean="0"/>
              <a:t>    + 1.36 Xt-17 - 1.274 Xt-18 + 0.597 Xt-19 - 0.279 Xt-20 </a:t>
            </a:r>
          </a:p>
          <a:p>
            <a:endParaRPr lang="en-US" sz="2000" dirty="0" smtClean="0"/>
          </a:p>
          <a:p>
            <a:r>
              <a:rPr lang="en-US" dirty="0" smtClean="0"/>
              <a:t>=</a:t>
            </a:r>
            <a:r>
              <a:rPr lang="en-US" sz="2000" dirty="0" smtClean="0"/>
              <a:t>at - 0.773 at-1 + 0.8633at-2 + 0.0919 at-3 + 0.257 at-4 + 0.277 at-5 </a:t>
            </a:r>
          </a:p>
          <a:p>
            <a:r>
              <a:rPr lang="en-US" sz="2000" dirty="0" smtClean="0"/>
              <a:t>      + 0.261 at-6 + 0.254 at-7 + 0.229 at-8 + 0.262 at-9 + 0.23 at-10 </a:t>
            </a:r>
          </a:p>
          <a:p>
            <a:r>
              <a:rPr lang="en-US" sz="2000" dirty="0" smtClean="0"/>
              <a:t>      + 0.220at-11 + 0.233at-12 + 0.215at-13 + 0.229 at-14 + 0.227at-15 </a:t>
            </a:r>
          </a:p>
          <a:p>
            <a:r>
              <a:rPr lang="en-US" sz="2000" dirty="0" smtClean="0"/>
              <a:t>      - 0.6549 at-16 + 0.92 at-17 - 0.5453 at-18 + 0.1669 at-19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52400" y="5253335"/>
            <a:ext cx="2856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/>
              <a:t>RSS = 3.1616e+10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057604"/>
            <a:ext cx="4724400" cy="427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Roots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the Autoregressive part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295400"/>
          <a:ext cx="2514600" cy="3725746"/>
        </p:xfrm>
        <a:graphic>
          <a:graphicData uri="http://schemas.openxmlformats.org/drawingml/2006/table">
            <a:tbl>
              <a:tblPr/>
              <a:tblGrid>
                <a:gridCol w="990600"/>
                <a:gridCol w="827314"/>
                <a:gridCol w="696686"/>
              </a:tblGrid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Roots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Period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-0.923-0.383i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-157.495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2.28579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-0.923+0.383i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157.4949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-0.707-0.707i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-134.997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2.666722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-0.707+0.707i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134.9973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-0.383-0.923i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-112.516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3.199546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-0.383+0.923i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112.5161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-4.89e-005-1i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-90.0028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3.999879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-4.89e-005+1i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90.0028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0.0844-0.622i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-82.2666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4.376021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0.0844+0.622i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82.26659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0.382-0.923i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-67.5071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5.332776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0.382+0.923i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67.50711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0.61-0.621i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-45.474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7.916621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0.61+0.621i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45.47398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0.707-0.707i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-44.9995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8.000093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0.707+0.707i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44.99952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0.919-0.382i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-22.5917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15.93505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0.919+0.382i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22.59172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-1+0i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0.922+0i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001000" cy="4419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Using the Non-Stationary Model</a:t>
            </a:r>
          </a:p>
          <a:p>
            <a:pPr lvl="1"/>
            <a:r>
              <a:rPr lang="en-US" sz="2400" dirty="0" smtClean="0"/>
              <a:t>Prediction 16 steps ahead (a day ahead for the packages arrive in every half an hour.</a:t>
            </a:r>
          </a:p>
          <a:p>
            <a:pPr lvl="1"/>
            <a:r>
              <a:rPr lang="en-US" sz="2400" dirty="0" smtClean="0"/>
              <a:t>Error Variance=3.00e+06</a:t>
            </a:r>
          </a:p>
          <a:p>
            <a:pPr lvl="1"/>
            <a:r>
              <a:rPr lang="en-US" sz="2400" dirty="0" smtClean="0"/>
              <a:t>Compare to the stationary model  prediction accuracy improved 38.7%</a:t>
            </a:r>
          </a:p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	</a:t>
            </a:r>
          </a:p>
          <a:p>
            <a:pPr lvl="1"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 (16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steps ahead)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76962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Outline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1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Package Sorting Facility</a:t>
            </a: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Data Preprocessing</a:t>
            </a:r>
            <a:endParaRPr lang="en-GB" dirty="0" smtClean="0"/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ARMA Modelling</a:t>
            </a:r>
          </a:p>
          <a:p>
            <a:pPr lvl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 dirty="0" smtClean="0"/>
              <a:t>Stationary</a:t>
            </a:r>
          </a:p>
          <a:p>
            <a:pPr lvl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 dirty="0" smtClean="0"/>
              <a:t>Non-Stationary</a:t>
            </a:r>
          </a:p>
          <a:p>
            <a:pPr lvl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 dirty="0" smtClean="0"/>
              <a:t>ARMAV</a:t>
            </a: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Prediction</a:t>
            </a:r>
          </a:p>
          <a:p>
            <a:pPr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Description</a:t>
            </a:r>
          </a:p>
          <a:p>
            <a:pPr lvl="1"/>
            <a:r>
              <a:rPr lang="en-US" sz="2400" dirty="0" smtClean="0"/>
              <a:t>Modeling:  Sep 11, 2005 – Jan 30, 2009 </a:t>
            </a:r>
          </a:p>
          <a:p>
            <a:pPr lvl="1"/>
            <a:r>
              <a:rPr lang="en-US" sz="2400" dirty="0" smtClean="0"/>
              <a:t>Forecasting: Jan 31, 2009-Feb 27, 2009</a:t>
            </a:r>
          </a:p>
          <a:p>
            <a:pPr lvl="1"/>
            <a:r>
              <a:rPr lang="en-US" sz="2400" dirty="0" smtClean="0"/>
              <a:t>Sampling Interval:  daily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Prediction</a:t>
            </a:r>
          </a:p>
          <a:p>
            <a:pPr lvl="1"/>
            <a:r>
              <a:rPr lang="en-US" sz="2400" dirty="0" smtClean="0"/>
              <a:t>A week ahead of time and Forecasting over 8 weeks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Daily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Daily Prediction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stationary)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1143000"/>
            <a:ext cx="464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Error Variance =3.32e+08</a:t>
            </a:r>
            <a:endParaRPr lang="en-US" sz="2400" dirty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81000" y="1447800"/>
            <a:ext cx="9982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Daily Prediction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</a:t>
            </a:r>
            <a:r>
              <a:rPr lang="en-US" sz="3200" b="1" dirty="0" smtClean="0">
                <a:latin typeface="+mj-lt"/>
                <a:ea typeface="+mj-ea"/>
                <a:cs typeface="+mj-cs"/>
              </a:rPr>
              <a:t>non-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stationary)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143000"/>
            <a:ext cx="464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Error Variance =3.08e+08</a:t>
            </a:r>
            <a:endParaRPr lang="en-US" sz="2400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2400" y="13716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sz="3200" b="1" dirty="0" smtClean="0"/>
              <a:t>ARMAV modeling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41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Another Facility’s Package Arrival Information</a:t>
            </a:r>
          </a:p>
          <a:p>
            <a:r>
              <a:rPr lang="en-US" sz="2800" dirty="0" smtClean="0"/>
              <a:t>Same Data Structure</a:t>
            </a:r>
          </a:p>
          <a:p>
            <a:r>
              <a:rPr lang="en-US" sz="2800" dirty="0" smtClean="0"/>
              <a:t>Have connection with the facility at </a:t>
            </a:r>
            <a:r>
              <a:rPr lang="en-US" sz="2800" dirty="0" err="1" smtClean="0"/>
              <a:t>Radefeld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ARMAV(32,31)  </a:t>
            </a:r>
          </a:p>
          <a:p>
            <a:pPr lvl="1"/>
            <a:r>
              <a:rPr lang="en-US" sz="2400" dirty="0" smtClean="0"/>
              <a:t>                        ,                           ,</a:t>
            </a:r>
          </a:p>
          <a:p>
            <a:pPr lvl="1"/>
            <a:r>
              <a:rPr lang="en-US" sz="2400" dirty="0" smtClean="0"/>
              <a:t>                             ,                             ,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95401" y="4495800"/>
          <a:ext cx="162990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977760" imgH="228600" progId="Equation.3">
                  <p:embed/>
                </p:oleObj>
              </mc:Choice>
              <mc:Fallback>
                <p:oleObj name="Equation" r:id="rId4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1" y="4495800"/>
                        <a:ext cx="1629904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71800" y="4478337"/>
          <a:ext cx="18573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1002960" imgH="215640" progId="Equation.3">
                  <p:embed/>
                </p:oleObj>
              </mc:Choice>
              <mc:Fallback>
                <p:oleObj name="Equation" r:id="rId6" imgW="1002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78337"/>
                        <a:ext cx="185737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029200" y="4478338"/>
          <a:ext cx="19050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8" imgW="1028520" imgH="215640" progId="Equation.3">
                  <p:embed/>
                </p:oleObj>
              </mc:Choice>
              <mc:Fallback>
                <p:oleObj name="Equation" r:id="rId8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78338"/>
                        <a:ext cx="19050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96988" y="4924425"/>
          <a:ext cx="19510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0" imgW="1054080" imgH="228600" progId="Equation.3">
                  <p:embed/>
                </p:oleObj>
              </mc:Choice>
              <mc:Fallback>
                <p:oleObj name="Equation" r:id="rId10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4924425"/>
                        <a:ext cx="19510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2"/>
          <p:cNvGraphicFramePr>
            <a:graphicFrameLocks noChangeAspect="1"/>
          </p:cNvGraphicFramePr>
          <p:nvPr/>
        </p:nvGraphicFramePr>
        <p:xfrm>
          <a:off x="3328988" y="4924425"/>
          <a:ext cx="1952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2" imgW="1054080" imgH="228600" progId="Equation.3">
                  <p:embed/>
                </p:oleObj>
              </mc:Choice>
              <mc:Fallback>
                <p:oleObj name="Equation" r:id="rId12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4924425"/>
                        <a:ext cx="19526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467350" y="4911725"/>
          <a:ext cx="2000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4" imgW="1079280" imgH="228600" progId="Equation.3">
                  <p:embed/>
                </p:oleObj>
              </mc:Choice>
              <mc:Fallback>
                <p:oleObj name="Equation" r:id="rId14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911725"/>
                        <a:ext cx="2000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04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The prediction(a day ahead ) for Package arrival of </a:t>
            </a:r>
            <a:r>
              <a:rPr lang="en-US" sz="2400" dirty="0" err="1" smtClean="0"/>
              <a:t>Radefeld</a:t>
            </a:r>
            <a:r>
              <a:rPr lang="en-US" sz="2400" dirty="0" smtClean="0"/>
              <a:t> becomes better.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47800"/>
            <a:ext cx="8686800" cy="539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159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Non-stationary modeling gives the best prediction for the package arrivals.</a:t>
            </a:r>
          </a:p>
          <a:p>
            <a:endParaRPr lang="en-US" sz="2800" dirty="0" smtClean="0"/>
          </a:p>
          <a:p>
            <a:r>
              <a:rPr lang="en-US" sz="2800" dirty="0" smtClean="0"/>
              <a:t>The arrivals have the weekly periodicity.</a:t>
            </a:r>
          </a:p>
          <a:p>
            <a:endParaRPr lang="en-US" sz="2800" dirty="0" smtClean="0"/>
          </a:p>
          <a:p>
            <a:r>
              <a:rPr lang="en-US" sz="2800" dirty="0" smtClean="0"/>
              <a:t>ARMAV slightly improves the prediction for package arrivals (better results might be possible if we add arrivals from some other facility)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371600"/>
            <a:ext cx="3962400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Receive the packages get from local offices and other sorting facilities.</a:t>
            </a:r>
          </a:p>
          <a:p>
            <a:r>
              <a:rPr lang="en-US" dirty="0" smtClean="0"/>
              <a:t>Sort the packages and  divide the packages for local delivery or going to other facilities.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Package Sorting Facility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3200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Facility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2590800"/>
            <a:ext cx="1600200" cy="1600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19050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Facility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3200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Facility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4724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Facility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4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5200" y="4038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95400" y="4191000"/>
            <a:ext cx="1600200" cy="1600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47800" y="1219200"/>
            <a:ext cx="1600200" cy="1600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200" y="2895600"/>
            <a:ext cx="1600200" cy="1600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57400" y="1524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668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860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57400" y="4419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81200" y="541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38400" y="525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7" idx="3"/>
            <a:endCxn id="10" idx="7"/>
          </p:cNvCxnSpPr>
          <p:nvPr/>
        </p:nvCxnSpPr>
        <p:spPr>
          <a:xfrm rot="5400000">
            <a:off x="1403956" y="2546956"/>
            <a:ext cx="240088" cy="3162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6" idx="1"/>
          </p:cNvCxnSpPr>
          <p:nvPr/>
        </p:nvCxnSpPr>
        <p:spPr>
          <a:xfrm>
            <a:off x="1143000" y="4114800"/>
            <a:ext cx="386744" cy="31054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6"/>
          </p:cNvCxnSpPr>
          <p:nvPr/>
        </p:nvCxnSpPr>
        <p:spPr>
          <a:xfrm>
            <a:off x="1600200" y="3390900"/>
            <a:ext cx="1143000" cy="1143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3"/>
          </p:cNvCxnSpPr>
          <p:nvPr/>
        </p:nvCxnSpPr>
        <p:spPr>
          <a:xfrm rot="5400000">
            <a:off x="2743200" y="4261456"/>
            <a:ext cx="234344" cy="23434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5"/>
          </p:cNvCxnSpPr>
          <p:nvPr/>
        </p:nvCxnSpPr>
        <p:spPr>
          <a:xfrm rot="16200000" flipH="1">
            <a:off x="2737456" y="2661256"/>
            <a:ext cx="462944" cy="31054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5"/>
            <a:endCxn id="6" idx="0"/>
          </p:cNvCxnSpPr>
          <p:nvPr/>
        </p:nvCxnSpPr>
        <p:spPr>
          <a:xfrm rot="16200000" flipH="1">
            <a:off x="522241" y="2884440"/>
            <a:ext cx="392159" cy="2397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20" idx="7"/>
          </p:cNvCxnSpPr>
          <p:nvPr/>
        </p:nvCxnSpPr>
        <p:spPr>
          <a:xfrm rot="5400000">
            <a:off x="598442" y="3657600"/>
            <a:ext cx="315959" cy="1635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1"/>
            <a:endCxn id="11" idx="2"/>
          </p:cNvCxnSpPr>
          <p:nvPr/>
        </p:nvCxnSpPr>
        <p:spPr>
          <a:xfrm rot="16200000" flipV="1">
            <a:off x="2133601" y="2362200"/>
            <a:ext cx="239759" cy="873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7"/>
            <a:endCxn id="13" idx="2"/>
          </p:cNvCxnSpPr>
          <p:nvPr/>
        </p:nvCxnSpPr>
        <p:spPr>
          <a:xfrm rot="5400000" flipH="1" flipV="1">
            <a:off x="1970041" y="5181601"/>
            <a:ext cx="315959" cy="1635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7"/>
            <a:endCxn id="12" idx="2"/>
          </p:cNvCxnSpPr>
          <p:nvPr/>
        </p:nvCxnSpPr>
        <p:spPr>
          <a:xfrm rot="5400000" flipH="1" flipV="1">
            <a:off x="3379741" y="3771901"/>
            <a:ext cx="468359" cy="873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5"/>
            <a:endCxn id="6" idx="0"/>
          </p:cNvCxnSpPr>
          <p:nvPr/>
        </p:nvCxnSpPr>
        <p:spPr>
          <a:xfrm rot="5400000">
            <a:off x="865142" y="2933700"/>
            <a:ext cx="239759" cy="293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9" idx="5"/>
            <a:endCxn id="11" idx="0"/>
          </p:cNvCxnSpPr>
          <p:nvPr/>
        </p:nvCxnSpPr>
        <p:spPr>
          <a:xfrm rot="16200000" flipH="1">
            <a:off x="2008141" y="1703340"/>
            <a:ext cx="315959" cy="873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7" idx="5"/>
            <a:endCxn id="13" idx="0"/>
          </p:cNvCxnSpPr>
          <p:nvPr/>
        </p:nvCxnSpPr>
        <p:spPr>
          <a:xfrm rot="16200000" flipH="1">
            <a:off x="2046241" y="4560840"/>
            <a:ext cx="239759" cy="873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5"/>
            <a:endCxn id="13" idx="2"/>
          </p:cNvCxnSpPr>
          <p:nvPr/>
        </p:nvCxnSpPr>
        <p:spPr>
          <a:xfrm rot="5400000" flipH="1">
            <a:off x="2247900" y="5067301"/>
            <a:ext cx="217441" cy="293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Package </a:t>
            </a:r>
            <a:r>
              <a:rPr lang="en-US" sz="3200" b="1" smtClean="0"/>
              <a:t>Sorting Requirement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343400"/>
          </a:xfrm>
        </p:spPr>
        <p:txBody>
          <a:bodyPr/>
          <a:lstStyle/>
          <a:p>
            <a:r>
              <a:rPr lang="en-US" dirty="0" smtClean="0"/>
              <a:t>The Package Sorting Process still requires people and the number of the people needed strongly depends on the number of the packages that arrive.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DHL wants to predict the number of package arrivals so that  people can be allocated to facilities which will have more packages.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Facility location : </a:t>
            </a:r>
            <a:r>
              <a:rPr lang="en-US" sz="2800" dirty="0" err="1" smtClean="0"/>
              <a:t>Radefeld</a:t>
            </a:r>
            <a:r>
              <a:rPr lang="en-US" sz="2800" dirty="0" smtClean="0"/>
              <a:t> Germany</a:t>
            </a:r>
          </a:p>
          <a:p>
            <a:r>
              <a:rPr lang="en-US" sz="2800" dirty="0" smtClean="0"/>
              <a:t>Sep</a:t>
            </a:r>
            <a:r>
              <a:rPr lang="en-US" sz="2800" smtClean="0"/>
              <a:t>-11-</a:t>
            </a:r>
            <a:r>
              <a:rPr lang="en-US" sz="2800" dirty="0" smtClean="0"/>
              <a:t>2005  to Feb-27-2009</a:t>
            </a:r>
          </a:p>
          <a:p>
            <a:r>
              <a:rPr lang="en-US" sz="2800" dirty="0" smtClean="0"/>
              <a:t>No holidays.</a:t>
            </a:r>
          </a:p>
          <a:p>
            <a:r>
              <a:rPr lang="en-US" sz="2800" dirty="0" smtClean="0"/>
              <a:t>Number of Packages that arrive is counted every half an hour.</a:t>
            </a:r>
          </a:p>
          <a:p>
            <a:r>
              <a:rPr lang="en-US" sz="2800" dirty="0" smtClean="0"/>
              <a:t>The facility usually works 8 hours a day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latin typeface="+mj-lt"/>
                <a:ea typeface="+mj-ea"/>
                <a:cs typeface="+mj-cs"/>
              </a:rPr>
              <a:t>Previous Data Structure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latin typeface="+mj-lt"/>
                <a:ea typeface="+mj-ea"/>
                <a:cs typeface="+mj-cs"/>
              </a:rPr>
              <a:t>ARMA Modeling –Stationary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35814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Description</a:t>
            </a:r>
          </a:p>
          <a:p>
            <a:pPr lvl="1"/>
            <a:r>
              <a:rPr lang="en-US" sz="2400" dirty="0" smtClean="0"/>
              <a:t>Modeling:  Sep 11, 2005 – Feb 13, 2009 </a:t>
            </a:r>
          </a:p>
          <a:p>
            <a:pPr lvl="1"/>
            <a:r>
              <a:rPr lang="en-US" sz="2400" dirty="0" smtClean="0"/>
              <a:t>Forecasting: Feb 14, 2009-Feb 27, 2009</a:t>
            </a:r>
          </a:p>
          <a:p>
            <a:pPr lvl="1"/>
            <a:r>
              <a:rPr lang="en-US" sz="2400" dirty="0" smtClean="0"/>
              <a:t>Sampling Interval:  Half an hour	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800" dirty="0" smtClean="0"/>
              <a:t>Seasonality</a:t>
            </a:r>
          </a:p>
          <a:p>
            <a:pPr lvl="1"/>
            <a:r>
              <a:rPr lang="en-US" sz="2400" dirty="0" smtClean="0"/>
              <a:t>It seems that every week has the same pattern (period=96) 	</a:t>
            </a:r>
          </a:p>
          <a:p>
            <a:pPr lvl="1"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365885"/>
            <a:ext cx="4800600" cy="252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1219200"/>
            <a:ext cx="286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Feb 11, 2005 – Feb 13, 2009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3657600"/>
            <a:ext cx="266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Feb 14, </a:t>
            </a:r>
            <a:r>
              <a:rPr lang="en-US" smtClean="0"/>
              <a:t>2009-Feb 27, </a:t>
            </a:r>
            <a:r>
              <a:rPr lang="en-US" dirty="0" smtClean="0"/>
              <a:t>2009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840480"/>
            <a:ext cx="48768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Modeling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r>
              <a:rPr lang="en-US" sz="2800" dirty="0" smtClean="0"/>
              <a:t>ARMA(2n,2n-1) Technique</a:t>
            </a:r>
          </a:p>
          <a:p>
            <a:pPr lvl="1"/>
            <a:r>
              <a:rPr lang="en-US" sz="2000" dirty="0" smtClean="0"/>
              <a:t>F-tests</a:t>
            </a:r>
          </a:p>
          <a:p>
            <a:pPr lvl="1"/>
            <a:r>
              <a:rPr lang="en-US" sz="2000" dirty="0" smtClean="0"/>
              <a:t>Plot of modeling residuals</a:t>
            </a:r>
          </a:p>
          <a:p>
            <a:r>
              <a:rPr lang="en-US" sz="2800" dirty="0" smtClean="0"/>
              <a:t>ARMA(30,29)  the adequate model</a:t>
            </a:r>
          </a:p>
          <a:p>
            <a:pPr>
              <a:buNone/>
            </a:pPr>
            <a:r>
              <a:rPr lang="en-US" sz="2800" dirty="0" smtClean="0"/>
              <a:t>    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-76200" y="2808744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Xt</a:t>
            </a:r>
            <a:r>
              <a:rPr lang="en-US" sz="2400" dirty="0" smtClean="0"/>
              <a:t> - 0.503Xt-1 - 0.618Xt-2 + 0.07Xt-3 + 0.07Xt-4 + 0.577Xt-5 </a:t>
            </a:r>
          </a:p>
          <a:p>
            <a:pPr lvl="1">
              <a:buFontTx/>
              <a:buNone/>
            </a:pPr>
            <a:r>
              <a:rPr lang="en-US" sz="2400" dirty="0" smtClean="0"/>
              <a:t>         - 0.396Xt-6 - 0.111Xt-7 - 0.261Xt-8 + 0.495Xt-9 - 0.253Xt-10 </a:t>
            </a:r>
          </a:p>
          <a:p>
            <a:pPr lvl="1">
              <a:buFontTx/>
              <a:buNone/>
            </a:pPr>
            <a:r>
              <a:rPr lang="en-US" sz="2400" dirty="0" smtClean="0"/>
              <a:t>        + 0.102Xt-11 + 0.336Xt-12 - 0.598Xt-13 + 0.348Xt-14 </a:t>
            </a:r>
          </a:p>
          <a:p>
            <a:pPr lvl="1">
              <a:buFontTx/>
              <a:buNone/>
            </a:pPr>
            <a:r>
              <a:rPr lang="en-US" sz="2400" dirty="0" smtClean="0"/>
              <a:t>        + 0.019Xt-15 - 0.981Xt-16 + 0.514Xt-17 + 0.627Xt-18 </a:t>
            </a:r>
          </a:p>
          <a:p>
            <a:pPr lvl="1">
              <a:buFontTx/>
              <a:buNone/>
            </a:pPr>
            <a:r>
              <a:rPr lang="en-US" sz="2400" dirty="0" smtClean="0"/>
              <a:t>        - 0.056Xt-19 - 0.055Xt-20 - 0.558Xt-21 + 0.412Xt-22 </a:t>
            </a:r>
          </a:p>
          <a:p>
            <a:pPr lvl="1">
              <a:buFontTx/>
              <a:buNone/>
            </a:pPr>
            <a:r>
              <a:rPr lang="en-US" sz="2400" dirty="0" smtClean="0"/>
              <a:t>       + 0.119Xt-23 + 0.272Xt-24 - 0.477Xt-25 + 0.271Xt-26 </a:t>
            </a:r>
          </a:p>
          <a:p>
            <a:pPr lvl="1">
              <a:buFontTx/>
              <a:buNone/>
            </a:pPr>
            <a:r>
              <a:rPr lang="en-US" sz="2400" dirty="0" smtClean="0"/>
              <a:t>       - 0.087Xt-27 - 0.324Xt-28  + 0.607Xt-29 - 0.335 Xt-30 =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220212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    = at + 0.186 at-1 - 0.509 at-2 - 0.141 at-3 + 0.047 at-4     </a:t>
            </a:r>
          </a:p>
          <a:p>
            <a:r>
              <a:rPr lang="en-US" sz="2400" dirty="0" smtClean="0"/>
              <a:t>        + 0.529 at-5 - 0.0584 at-6 - 0.101 at-7 - 0.227 at-8       </a:t>
            </a:r>
          </a:p>
          <a:p>
            <a:r>
              <a:rPr lang="en-US" sz="2400" dirty="0" smtClean="0"/>
              <a:t>        + 0.301 at-9 - 0.157 at-10 - 0.105 at-11 + 0.338 at-12    </a:t>
            </a:r>
          </a:p>
          <a:p>
            <a:r>
              <a:rPr lang="en-US" sz="2400" dirty="0" smtClean="0"/>
              <a:t>        - 0.332 at-13 + 0.087 at-14 + 0.122 at-15 - 0.799 at-16  </a:t>
            </a:r>
          </a:p>
          <a:p>
            <a:r>
              <a:rPr lang="en-US" sz="2400" dirty="0" smtClean="0"/>
              <a:t>        - 0.095 at-17 + 0.511 at-18 + 0.210 at-19 + 0.046 at-20 </a:t>
            </a:r>
          </a:p>
          <a:p>
            <a:r>
              <a:rPr lang="en-US" sz="2400" dirty="0" smtClean="0"/>
              <a:t>        - 0.351 at-21 + 0.163 at-22 + 0.160 at-23 + 0.254 at-24   </a:t>
            </a:r>
          </a:p>
          <a:p>
            <a:r>
              <a:rPr lang="en-US" sz="2400" dirty="0" smtClean="0"/>
              <a:t>        - 0.185 at-25 + 0.269 at-26 + 0.192 at-27 - 0.224 at-28   </a:t>
            </a:r>
          </a:p>
          <a:p>
            <a:r>
              <a:rPr lang="en-US" sz="2400" dirty="0" smtClean="0"/>
              <a:t>         + 0.342  at-29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Modeling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838200" y="4419600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cs typeface="Times New Roman" pitchFamily="18" charset="0"/>
              </a:rPr>
              <a:t>Residual Sum of Squares </a:t>
            </a:r>
            <a:r>
              <a:rPr lang="en-US" sz="2400" b="1" dirty="0" smtClean="0"/>
              <a:t>: </a:t>
            </a:r>
            <a:r>
              <a:rPr lang="en-US" sz="2400" dirty="0" smtClean="0"/>
              <a:t>3.5454e+10 </a:t>
            </a:r>
            <a:endParaRPr lang="en-US" sz="2400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4724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1600200"/>
            <a:ext cx="537157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648200" y="1524000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Plots of the residues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Check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at’s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whiteness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B249-4706-43B9-837B-5F005F327B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T Projec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 Project Presentation</Template>
  <TotalTime>1440</TotalTime>
  <Words>1510</Words>
  <Application>Microsoft Macintosh PowerPoint</Application>
  <PresentationFormat>On-screen Show (4:3)</PresentationFormat>
  <Paragraphs>327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UT Project Presentation</vt:lpstr>
      <vt:lpstr>Equation</vt:lpstr>
      <vt:lpstr>PowerPoint Presentation</vt:lpstr>
      <vt:lpstr>Outline</vt:lpstr>
      <vt:lpstr>Package Sorting Facility</vt:lpstr>
      <vt:lpstr>Package Sorting Requirement</vt:lpstr>
      <vt:lpstr>PowerPoint Presentation</vt:lpstr>
      <vt:lpstr>ARMA Modeling –Stationary </vt:lpstr>
      <vt:lpstr>Modeling</vt:lpstr>
      <vt:lpstr>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ARMAV modeling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Yibo Jiao</dc:creator>
  <cp:lastModifiedBy>Dragan Djurdjanovic</cp:lastModifiedBy>
  <cp:revision>154</cp:revision>
  <dcterms:created xsi:type="dcterms:W3CDTF">2010-05-04T17:18:56Z</dcterms:created>
  <dcterms:modified xsi:type="dcterms:W3CDTF">2014-01-14T17:12:57Z</dcterms:modified>
</cp:coreProperties>
</file>