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69"/>
  </p:normalViewPr>
  <p:slideViewPr>
    <p:cSldViewPr>
      <p:cViewPr varScale="1">
        <p:scale>
          <a:sx n="81" d="100"/>
          <a:sy n="81" d="100"/>
        </p:scale>
        <p:origin x="10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5E676-1FA5-41CB-A6E6-95BD9360D40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88707-DF19-42C6-8C81-30E8FABAC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7C89-D1CA-4658-A325-95EA24D9EC4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AFB-7EC3-4A15-A2E0-6C14EEA5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7C89-D1CA-4658-A325-95EA24D9EC4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AFB-7EC3-4A15-A2E0-6C14EEA5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7C89-D1CA-4658-A325-95EA24D9EC4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AFB-7EC3-4A15-A2E0-6C14EEA5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7C89-D1CA-4658-A325-95EA24D9EC4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AFB-7EC3-4A15-A2E0-6C14EEA5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7C89-D1CA-4658-A325-95EA24D9EC4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AFB-7EC3-4A15-A2E0-6C14EEA5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7C89-D1CA-4658-A325-95EA24D9EC4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AFB-7EC3-4A15-A2E0-6C14EEA5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7C89-D1CA-4658-A325-95EA24D9EC4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AFB-7EC3-4A15-A2E0-6C14EEA5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7C89-D1CA-4658-A325-95EA24D9EC4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AFB-7EC3-4A15-A2E0-6C14EEA5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7C89-D1CA-4658-A325-95EA24D9EC4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AFB-7EC3-4A15-A2E0-6C14EEA5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7C89-D1CA-4658-A325-95EA24D9EC4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AFB-7EC3-4A15-A2E0-6C14EEA5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7C89-D1CA-4658-A325-95EA24D9EC4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AFB-7EC3-4A15-A2E0-6C14EEA5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7C89-D1CA-4658-A325-95EA24D9EC4A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FAFB-7EC3-4A15-A2E0-6C14EEA5C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Monthly Rainfall Prediction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Aashish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seasonality of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operator 1 – 1.7321B + B</a:t>
            </a:r>
            <a:r>
              <a:rPr lang="en-US" baseline="30000" dirty="0"/>
              <a:t>2 </a:t>
            </a:r>
            <a:r>
              <a:rPr lang="en-US" dirty="0"/>
              <a:t> on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dirty="0"/>
          </a:p>
          <a:p>
            <a:r>
              <a:rPr lang="en-US" dirty="0"/>
              <a:t>Fit ARMA(8,9) Model</a:t>
            </a:r>
          </a:p>
          <a:p>
            <a:r>
              <a:rPr lang="en-US" dirty="0"/>
              <a:t>RSS = 8.1430e+05</a:t>
            </a:r>
          </a:p>
          <a:p>
            <a:r>
              <a:rPr lang="en-US" dirty="0"/>
              <a:t>Model found to be adequate</a:t>
            </a:r>
          </a:p>
          <a:p>
            <a:r>
              <a:rPr lang="en-US" dirty="0"/>
              <a:t>Seasonality of 12 is confirmed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Seasonality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operator 1 – B + B</a:t>
            </a:r>
            <a:r>
              <a:rPr lang="en-US" baseline="30000" dirty="0"/>
              <a:t>2 </a:t>
            </a:r>
            <a:r>
              <a:rPr lang="en-US" dirty="0"/>
              <a:t>  </a:t>
            </a:r>
          </a:p>
          <a:p>
            <a:r>
              <a:rPr lang="en-US" dirty="0"/>
              <a:t>Fit ARMA(8,9) model</a:t>
            </a:r>
          </a:p>
          <a:p>
            <a:r>
              <a:rPr lang="en-US" dirty="0"/>
              <a:t>RSS =  8.1391e+05</a:t>
            </a:r>
          </a:p>
          <a:p>
            <a:r>
              <a:rPr lang="en-US" dirty="0"/>
              <a:t>Model found to be adequate</a:t>
            </a:r>
          </a:p>
          <a:p>
            <a:r>
              <a:rPr lang="en-US" dirty="0"/>
              <a:t>Seasonality of 6 is confirmed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model of seasonality 6 and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operator 1 – 2.73*B + 3.732*B</a:t>
            </a:r>
            <a:r>
              <a:rPr lang="en-US" baseline="30000" dirty="0"/>
              <a:t>2</a:t>
            </a:r>
            <a:r>
              <a:rPr lang="en-US" dirty="0"/>
              <a:t> – 2.732*B</a:t>
            </a:r>
            <a:r>
              <a:rPr lang="en-US" baseline="30000" dirty="0"/>
              <a:t>3</a:t>
            </a:r>
            <a:r>
              <a:rPr lang="en-US" dirty="0"/>
              <a:t> + B</a:t>
            </a:r>
            <a:r>
              <a:rPr lang="en-US" baseline="30000" dirty="0"/>
              <a:t>4</a:t>
            </a:r>
          </a:p>
          <a:p>
            <a:r>
              <a:rPr lang="en-US" dirty="0"/>
              <a:t>Fit ARMA(6,9) model</a:t>
            </a:r>
          </a:p>
          <a:p>
            <a:r>
              <a:rPr lang="en-US" dirty="0"/>
              <a:t>RSS = 8.8546e+05</a:t>
            </a:r>
          </a:p>
          <a:p>
            <a:r>
              <a:rPr lang="en-US" dirty="0"/>
              <a:t>Combined model is inadequate, fails the F-</a:t>
            </a:r>
            <a:r>
              <a:rPr lang="en-US" dirty="0" err="1"/>
              <a:t>tst</a:t>
            </a:r>
            <a:endParaRPr lang="en-US" dirty="0"/>
          </a:p>
          <a:p>
            <a:r>
              <a:rPr lang="en-US" dirty="0"/>
              <a:t>Parsimonious model with seasonality 12 is used as seasonality of 12 coincides with the rainfall pattern in India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 for next five years using parsimonious model of seasonality 12</a:t>
            </a:r>
          </a:p>
          <a:p>
            <a:r>
              <a:rPr lang="en-US" dirty="0"/>
              <a:t>Time period forecasted : Jan 2011 to Dec 2015</a:t>
            </a:r>
          </a:p>
          <a:p>
            <a:r>
              <a:rPr lang="en-US" dirty="0"/>
              <a:t>95% prediction interval is obtained using Green’s function</a:t>
            </a:r>
          </a:p>
          <a:p>
            <a:r>
              <a:rPr lang="en-US" dirty="0"/>
              <a:t>Prediction Error : 3.7309e+04</a:t>
            </a:r>
          </a:p>
          <a:p>
            <a:r>
              <a:rPr lang="en-US" dirty="0"/>
              <a:t>Fails to predict properly when the rainfall is less in the year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pic>
        <p:nvPicPr>
          <p:cNvPr id="4" name="Content Placeholder 3" descr="forecast_arma_8_9_thi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333" r="8333"/>
          <a:stretch>
            <a:fillRect/>
          </a:stretch>
        </p:blipFill>
        <p:spPr>
          <a:xfrm>
            <a:off x="381000" y="1295400"/>
            <a:ext cx="8587499" cy="49186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Non-Stationary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Fitting deterministic trend</a:t>
            </a:r>
          </a:p>
          <a:p>
            <a:r>
              <a:rPr lang="en-US" dirty="0"/>
              <a:t>Strong seasonality is observed</a:t>
            </a:r>
          </a:p>
          <a:p>
            <a:r>
              <a:rPr lang="en-US" dirty="0"/>
              <a:t>Fit the periodic trend</a:t>
            </a:r>
          </a:p>
          <a:p>
            <a:r>
              <a:rPr lang="en-US" dirty="0"/>
              <a:t>All periods period 12, 6, 4, 3, 2 were fit using the least squares approach</a:t>
            </a:r>
          </a:p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was fit using ARMA model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524000" y="4876800"/>
          <a:ext cx="5257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3" imgW="2298401" imgH="431570" progId="Equation.3">
                  <p:embed/>
                </p:oleObj>
              </mc:Choice>
              <mc:Fallback>
                <p:oleObj name="Equation" r:id="rId3" imgW="2298401" imgH="43157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52578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Non-Stationary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ARMA(3,2)  is the adequate model for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</a:p>
          <a:p>
            <a:r>
              <a:rPr lang="en-US" dirty="0"/>
              <a:t>Residuals are uncorrelated</a:t>
            </a:r>
          </a:p>
          <a:p>
            <a:r>
              <a:rPr lang="en-US" dirty="0"/>
              <a:t>RSS = 7.8978e+05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orrelation_residuals_non_stationary.jpg"/>
          <p:cNvPicPr>
            <a:picLocks noChangeAspect="1"/>
          </p:cNvPicPr>
          <p:nvPr/>
        </p:nvPicPr>
        <p:blipFill>
          <a:blip r:embed="rId2" cstate="print"/>
          <a:srcRect l="4286" r="5714"/>
          <a:stretch>
            <a:fillRect/>
          </a:stretch>
        </p:blipFill>
        <p:spPr>
          <a:xfrm>
            <a:off x="4343400" y="2857500"/>
            <a:ext cx="4800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AutoRegressive</a:t>
            </a:r>
            <a:r>
              <a:rPr lang="en-US" dirty="0"/>
              <a:t> Roots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roots are real and inside unit circle</a:t>
            </a:r>
          </a:p>
          <a:p>
            <a:r>
              <a:rPr lang="en-US" dirty="0"/>
              <a:t>Roots are 0.98,0.26,-0.422</a:t>
            </a:r>
          </a:p>
        </p:txBody>
      </p:sp>
      <p:pic>
        <p:nvPicPr>
          <p:cNvPr id="4" name="Picture 3" descr="AR_roots_non_stationa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8575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 for next five years</a:t>
            </a:r>
          </a:p>
          <a:p>
            <a:r>
              <a:rPr lang="en-US" dirty="0"/>
              <a:t>Time period forecasted : Jan 2011 to Dec 2015</a:t>
            </a:r>
          </a:p>
          <a:p>
            <a:r>
              <a:rPr lang="en-US" dirty="0"/>
              <a:t>95% prediction interval is obtained using Green’s function</a:t>
            </a:r>
          </a:p>
          <a:p>
            <a:r>
              <a:rPr lang="en-US" dirty="0"/>
              <a:t>Prediction Error : 3.9413e+04</a:t>
            </a:r>
          </a:p>
          <a:p>
            <a:r>
              <a:rPr lang="en-US" dirty="0"/>
              <a:t>Does not perform better than stationary model, prediction accuracy dropped by 5.6%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pic>
        <p:nvPicPr>
          <p:cNvPr id="4" name="Content Placeholder 3" descr="forecast_non_stationary_thi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481" r="6482"/>
          <a:stretch>
            <a:fillRect/>
          </a:stretch>
        </p:blipFill>
        <p:spPr>
          <a:xfrm>
            <a:off x="457200" y="1295400"/>
            <a:ext cx="8413361" cy="46138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r>
              <a:rPr lang="en-US" dirty="0"/>
              <a:t>Stationary Model</a:t>
            </a:r>
          </a:p>
          <a:p>
            <a:r>
              <a:rPr lang="en-US" dirty="0"/>
              <a:t>Stationary Model Forecast</a:t>
            </a:r>
          </a:p>
          <a:p>
            <a:r>
              <a:rPr lang="en-US" dirty="0"/>
              <a:t>Non-Stationary Model</a:t>
            </a:r>
          </a:p>
          <a:p>
            <a:r>
              <a:rPr lang="en-US" dirty="0"/>
              <a:t>Non-Stationary Model Forecast</a:t>
            </a:r>
          </a:p>
          <a:p>
            <a:r>
              <a:rPr lang="en-US" dirty="0"/>
              <a:t>ARMAV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ARMAV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Temperature Data : Monthly temperature in Celsius from Jan 1901 to Dec 2015</a:t>
            </a:r>
          </a:p>
          <a:p>
            <a:r>
              <a:rPr lang="en-US" dirty="0"/>
              <a:t>Temperature data and Rainfall data together are used to build ARMAV model</a:t>
            </a:r>
          </a:p>
          <a:p>
            <a:r>
              <a:rPr lang="en-US" dirty="0"/>
              <a:t>ARMAV(4,4,3) model is obtained when Rainfall is the output and Temperature is input</a:t>
            </a:r>
          </a:p>
          <a:p>
            <a:r>
              <a:rPr lang="en-US" dirty="0"/>
              <a:t>ARMAV(7,7,6) model is obtained when Temperature is the output and Rainfall is input</a:t>
            </a:r>
          </a:p>
          <a:p>
            <a:r>
              <a:rPr lang="en-US" dirty="0"/>
              <a:t>Total RSS = 1.3275e+06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Auto-Correlation of Residuals</a:t>
            </a:r>
          </a:p>
        </p:txBody>
      </p:sp>
      <p:pic>
        <p:nvPicPr>
          <p:cNvPr id="5" name="Content Placeholder 4" descr="armav_a2_resi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0638"/>
          <a:stretch>
            <a:fillRect/>
          </a:stretch>
        </p:blipFill>
        <p:spPr>
          <a:xfrm>
            <a:off x="4495800" y="2209800"/>
            <a:ext cx="4429125" cy="3200400"/>
          </a:xfrm>
        </p:spPr>
      </p:pic>
      <p:pic>
        <p:nvPicPr>
          <p:cNvPr id="4" name="Picture 3" descr="armav_a1_resid.JPG"/>
          <p:cNvPicPr>
            <a:picLocks noChangeAspect="1"/>
          </p:cNvPicPr>
          <p:nvPr/>
        </p:nvPicPr>
        <p:blipFill>
          <a:blip r:embed="rId3" cstate="print"/>
          <a:srcRect t="10638"/>
          <a:stretch>
            <a:fillRect/>
          </a:stretch>
        </p:blipFill>
        <p:spPr>
          <a:xfrm>
            <a:off x="228600" y="2209800"/>
            <a:ext cx="41148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6764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Residuals a1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16764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Residuals a2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Cross-Correlation Between Residuals</a:t>
            </a:r>
          </a:p>
        </p:txBody>
      </p:sp>
      <p:pic>
        <p:nvPicPr>
          <p:cNvPr id="4" name="Content Placeholder 3" descr="cross_corr_arma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524000"/>
            <a:ext cx="5785908" cy="4339431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 for next five years</a:t>
            </a:r>
          </a:p>
          <a:p>
            <a:r>
              <a:rPr lang="en-US" dirty="0"/>
              <a:t>Time period forecasted : Jan 2011 to Dec 2015</a:t>
            </a:r>
          </a:p>
          <a:p>
            <a:r>
              <a:rPr lang="en-US" dirty="0"/>
              <a:t>Prediction error = 1.6687e+05</a:t>
            </a:r>
          </a:p>
          <a:p>
            <a:r>
              <a:rPr lang="en-US" dirty="0"/>
              <a:t>Prediction error is higher than stationary model but it seems to more closely follow the actual data for first 4 years, prediction is not good for the 5</a:t>
            </a:r>
            <a:r>
              <a:rPr lang="en-US" baseline="30000" dirty="0"/>
              <a:t>th</a:t>
            </a:r>
            <a:r>
              <a:rPr lang="en-US" dirty="0"/>
              <a:t> year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pic>
        <p:nvPicPr>
          <p:cNvPr id="8" name="Content Placeholder 7" descr="forecast_armav_thi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333" r="8333"/>
          <a:stretch>
            <a:fillRect/>
          </a:stretch>
        </p:blipFill>
        <p:spPr>
          <a:xfrm>
            <a:off x="609600" y="1219200"/>
            <a:ext cx="8055345" cy="4613837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Stationary model gives better prediction as compared to non-stationary model and </a:t>
            </a:r>
            <a:r>
              <a:rPr lang="en-US" dirty="0" err="1"/>
              <a:t>armav</a:t>
            </a:r>
            <a:r>
              <a:rPr lang="en-US" dirty="0"/>
              <a:t> model.</a:t>
            </a:r>
          </a:p>
          <a:p>
            <a:r>
              <a:rPr lang="en-US" dirty="0"/>
              <a:t>Rainfall has seasonality of 12</a:t>
            </a:r>
          </a:p>
          <a:p>
            <a:r>
              <a:rPr lang="en-US" dirty="0"/>
              <a:t>Rainfall is dependent on lot of factors like wind patterns, weather conditions, global climate, etc. Prediction accuracy can be improved by accounting for these factors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Rainfall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Monsoon season in India</a:t>
            </a:r>
          </a:p>
          <a:p>
            <a:r>
              <a:rPr lang="en-US" dirty="0"/>
              <a:t>Starts from May and ends around August</a:t>
            </a:r>
          </a:p>
          <a:p>
            <a:r>
              <a:rPr lang="en-US" dirty="0"/>
              <a:t>India is heavily dependent on monsoon for irrigation, recharging ground water, water in rivers, dams</a:t>
            </a:r>
          </a:p>
          <a:p>
            <a:r>
              <a:rPr lang="en-US" dirty="0"/>
              <a:t>Its prediction is critical for farmers who rely heavily on rains for irrigation</a:t>
            </a:r>
          </a:p>
          <a:p>
            <a:r>
              <a:rPr lang="en-US" dirty="0"/>
              <a:t>Its prediction also helps government plan ahead how to manage water resources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Rainfall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rainfall data(in mm) collected from Jan 1901 to Dec 2015.</a:t>
            </a:r>
          </a:p>
          <a:p>
            <a:r>
              <a:rPr lang="en-US" dirty="0"/>
              <a:t>Data from Jan 1901 to Dec 2010 is used to build the model</a:t>
            </a:r>
          </a:p>
          <a:p>
            <a:r>
              <a:rPr lang="en-US" dirty="0"/>
              <a:t>Model accuracy is tested on data from Jan 2011 to Dec 2015</a:t>
            </a:r>
          </a:p>
          <a:p>
            <a:r>
              <a:rPr lang="en-US" dirty="0"/>
              <a:t>Data available on : https://data.gov.in/catalog/rainfall-india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Rainfall Data</a:t>
            </a:r>
          </a:p>
        </p:txBody>
      </p:sp>
      <p:pic>
        <p:nvPicPr>
          <p:cNvPr id="6" name="Content Placeholder 5" descr="Rainfall_plot_thi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127" r="8187"/>
          <a:stretch>
            <a:fillRect/>
          </a:stretch>
        </p:blipFill>
        <p:spPr>
          <a:xfrm>
            <a:off x="304800" y="1307846"/>
            <a:ext cx="8458200" cy="48241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ARMA (2n,2n-1) Technique, F-test is used</a:t>
            </a:r>
          </a:p>
          <a:p>
            <a:r>
              <a:rPr lang="en-US" dirty="0"/>
              <a:t>ARMA(10,9) is found to be adequate model</a:t>
            </a:r>
          </a:p>
          <a:p>
            <a:r>
              <a:rPr lang="en-US" dirty="0"/>
              <a:t>RSS = 8.6831e+05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correlation</a:t>
            </a:r>
          </a:p>
        </p:txBody>
      </p:sp>
      <p:pic>
        <p:nvPicPr>
          <p:cNvPr id="4" name="Content Placeholder 3" descr="correlation_residual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572" r="8571"/>
          <a:stretch>
            <a:fillRect/>
          </a:stretch>
        </p:blipFill>
        <p:spPr>
          <a:xfrm>
            <a:off x="152400" y="1600200"/>
            <a:ext cx="4419600" cy="4000500"/>
          </a:xfrm>
        </p:spPr>
      </p:pic>
      <p:pic>
        <p:nvPicPr>
          <p:cNvPr id="5" name="Picture 4" descr="residual_vs_time.jpg"/>
          <p:cNvPicPr>
            <a:picLocks noChangeAspect="1"/>
          </p:cNvPicPr>
          <p:nvPr/>
        </p:nvPicPr>
        <p:blipFill>
          <a:blip r:embed="rId3" cstate="print"/>
          <a:srcRect l="7143" r="7143"/>
          <a:stretch>
            <a:fillRect/>
          </a:stretch>
        </p:blipFill>
        <p:spPr>
          <a:xfrm>
            <a:off x="4572000" y="1600200"/>
            <a:ext cx="4572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AutoRegressive</a:t>
            </a:r>
            <a:r>
              <a:rPr lang="en-US" dirty="0"/>
              <a:t> Roots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23999"/>
          <a:ext cx="7543800" cy="5045854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Roots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Absolute 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Angle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Period of Seasonality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-0.9780 + 0.0000i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0.9780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3.1416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2.0000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-0.4998 + 0.8658i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0.9998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2.0944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3.0001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-0.4998 - 0.8658i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0.9998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-2.0944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-3.0001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0.0000 + 1.0000i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1.0000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1.5708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4.0001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0.0000 - 1.0000i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1.0000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-1.5708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-4.0001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0.5000 + 0.8660i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1.0000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1.0472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5.9999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0.5000 - 0.8660i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1.0000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-1.0472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-5.9999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0.8660 + 0.5000i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1.0000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0.5237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11.9985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0.8660 - 0.5000i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1.0000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-0.5237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-11.9985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0.1357 + 0.0000i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0.1357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 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   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the Roots</a:t>
            </a:r>
          </a:p>
        </p:txBody>
      </p:sp>
      <p:pic>
        <p:nvPicPr>
          <p:cNvPr id="4" name="Content Placeholder 3" descr="AR_roo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295400"/>
            <a:ext cx="7086600" cy="53149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768</Words>
  <Application>Microsoft Macintosh PowerPoint</Application>
  <PresentationFormat>On-screen Show (4:3)</PresentationFormat>
  <Paragraphs>139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Office Theme</vt:lpstr>
      <vt:lpstr>Equation</vt:lpstr>
      <vt:lpstr>Monthly Rainfall Prediction in India</vt:lpstr>
      <vt:lpstr>Outline</vt:lpstr>
      <vt:lpstr>Rainfall In India</vt:lpstr>
      <vt:lpstr>Rainfall Data</vt:lpstr>
      <vt:lpstr>Rainfall Data</vt:lpstr>
      <vt:lpstr>Stationary Model</vt:lpstr>
      <vt:lpstr>Residual correlation</vt:lpstr>
      <vt:lpstr>AutoRegressive Roots</vt:lpstr>
      <vt:lpstr>Plot of the Roots</vt:lpstr>
      <vt:lpstr>Check for seasonality of 12</vt:lpstr>
      <vt:lpstr>Check for Seasonality of 6</vt:lpstr>
      <vt:lpstr>Combined model of seasonality 6 and 12</vt:lpstr>
      <vt:lpstr>Forecast </vt:lpstr>
      <vt:lpstr>Forecast</vt:lpstr>
      <vt:lpstr>Non-Stationary Model</vt:lpstr>
      <vt:lpstr>Non-Stationary Model</vt:lpstr>
      <vt:lpstr>AutoRegressive Roots</vt:lpstr>
      <vt:lpstr>Forecast</vt:lpstr>
      <vt:lpstr>Forecast</vt:lpstr>
      <vt:lpstr>ARMAV Model</vt:lpstr>
      <vt:lpstr>Auto-Correlation of Residuals</vt:lpstr>
      <vt:lpstr>Cross-Correlation Between Residuals</vt:lpstr>
      <vt:lpstr>Forecast</vt:lpstr>
      <vt:lpstr>Forecast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Rainfall Prediction in India</dc:title>
  <dc:creator>AASHISH</dc:creator>
  <cp:lastModifiedBy>Djurdjanovic, Dragan</cp:lastModifiedBy>
  <cp:revision>74</cp:revision>
  <dcterms:created xsi:type="dcterms:W3CDTF">2018-04-18T02:43:51Z</dcterms:created>
  <dcterms:modified xsi:type="dcterms:W3CDTF">2019-04-09T18:20:24Z</dcterms:modified>
</cp:coreProperties>
</file>