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2A3990"/>
                </a:solidFill>
              </a:rPr>
              <a:t>Good Afternoon everyone, Today we are here to </a:t>
            </a:r>
            <a:r>
              <a:rPr lang="en-GB" sz="1600">
                <a:solidFill>
                  <a:srgbClr val="2A3990"/>
                </a:solidFill>
              </a:rPr>
              <a:t>discuss</a:t>
            </a:r>
            <a:r>
              <a:rPr lang="en-GB" sz="1600">
                <a:solidFill>
                  <a:srgbClr val="2A3990"/>
                </a:solidFill>
              </a:rPr>
              <a:t> about the Design Patterns.</a:t>
            </a:r>
            <a:endParaRPr sz="1600">
              <a:solidFill>
                <a:srgbClr val="2A3990"/>
              </a:solidFill>
            </a:endParaRPr>
          </a:p>
          <a:p>
            <a:pPr indent="0" lvl="0" marL="0" rtl="0" algn="l">
              <a:spcBef>
                <a:spcPts val="0"/>
              </a:spcBef>
              <a:spcAft>
                <a:spcPts val="0"/>
              </a:spcAft>
              <a:buNone/>
            </a:pPr>
            <a:r>
              <a:rPr lang="en-GB" sz="1600">
                <a:solidFill>
                  <a:srgbClr val="2A3990"/>
                </a:solidFill>
              </a:rPr>
              <a:t>In the class of Advanced Software Engineering we have gone through What is a design pattern?</a:t>
            </a:r>
            <a:endParaRPr sz="1600">
              <a:solidFill>
                <a:srgbClr val="2A3990"/>
              </a:solidFill>
            </a:endParaRPr>
          </a:p>
          <a:p>
            <a:pPr indent="0" lvl="0" marL="0" rtl="0" algn="l">
              <a:spcBef>
                <a:spcPts val="0"/>
              </a:spcBef>
              <a:spcAft>
                <a:spcPts val="0"/>
              </a:spcAft>
              <a:buNone/>
            </a:pPr>
            <a:r>
              <a:t/>
            </a:r>
            <a:endParaRPr sz="1600">
              <a:solidFill>
                <a:srgbClr val="2A3990"/>
              </a:solidFill>
            </a:endParaRPr>
          </a:p>
          <a:p>
            <a:pPr indent="0" lvl="0" marL="0" rtl="0" algn="l">
              <a:spcBef>
                <a:spcPts val="0"/>
              </a:spcBef>
              <a:spcAft>
                <a:spcPts val="0"/>
              </a:spcAft>
              <a:buNone/>
            </a:pPr>
            <a:r>
              <a:rPr lang="en-GB" sz="1600">
                <a:solidFill>
                  <a:srgbClr val="2A3990"/>
                </a:solidFill>
              </a:rPr>
              <a:t>How to  identify a </a:t>
            </a:r>
            <a:r>
              <a:rPr lang="en-GB" sz="1600">
                <a:solidFill>
                  <a:srgbClr val="2A3990"/>
                </a:solidFill>
              </a:rPr>
              <a:t>design</a:t>
            </a:r>
            <a:r>
              <a:rPr lang="en-GB" sz="1600">
                <a:solidFill>
                  <a:srgbClr val="2A3990"/>
                </a:solidFill>
              </a:rPr>
              <a:t> pattern and how to use them </a:t>
            </a:r>
            <a:r>
              <a:rPr lang="en-GB" sz="1600">
                <a:solidFill>
                  <a:srgbClr val="2A3990"/>
                </a:solidFill>
              </a:rPr>
              <a:t>efficiently</a:t>
            </a:r>
            <a:r>
              <a:rPr lang="en-GB" sz="1600">
                <a:solidFill>
                  <a:srgbClr val="2A3990"/>
                </a:solidFill>
              </a:rPr>
              <a:t>. We were firstly introduced a problem and how to solve that specific problem using the discussed pattern. That is how Design Patterns work. So design patterns are nothing but a established solution to a repeatedly </a:t>
            </a:r>
            <a:r>
              <a:rPr lang="en-GB" sz="1600">
                <a:solidFill>
                  <a:srgbClr val="2A3990"/>
                </a:solidFill>
              </a:rPr>
              <a:t>occurring</a:t>
            </a:r>
            <a:r>
              <a:rPr lang="en-GB" sz="1600">
                <a:solidFill>
                  <a:srgbClr val="2A3990"/>
                </a:solidFill>
              </a:rPr>
              <a:t> problem. One need to first understand the problem in the design and the requirements so as to use an appropriate Design Pattern.</a:t>
            </a:r>
            <a:endParaRPr sz="1600">
              <a:solidFill>
                <a:srgbClr val="2A399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aa5b72d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aa5b72d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aa5b72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6aa5b72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aa5b72d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6aa5b72d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aa5b72d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aa5b72d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aa5b72d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aa5b72d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aa5b72d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aa5b72d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aa5b72d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aa5b72d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6aa5b72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6aa5b72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6aa5b72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6aa5b72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6aa5b72d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6aa5b72d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7c9a1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7c9a1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6aa5b72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6aa5b72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6aa5b72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6aa5b72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6aa5b72d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6aa5b72d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679969d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679969d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A399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fe5f59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fe5f59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rgbClr val="2A3990"/>
              </a:solidFill>
              <a:latin typeface="Georgia"/>
              <a:ea typeface="Georgia"/>
              <a:cs typeface="Georgia"/>
              <a:sym typeface="Georg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f2639ea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f2639ea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f2639eae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f2639eae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2A399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6ad9af9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6ad9af9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A399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524069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f524069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2A3990"/>
              </a:solidFill>
              <a:highlight>
                <a:schemeClr val="lt1"/>
              </a:high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6e91b312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6e91b312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030deb1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030deb1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6ad9af9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6ad9af9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t/>
            </a:r>
            <a:endParaRPr>
              <a:solidFill>
                <a:srgbClr val="2A3990"/>
              </a:solidFill>
            </a:endParaRPr>
          </a:p>
          <a:p>
            <a:pPr indent="0" lvl="0" marL="0" rtl="0" algn="l">
              <a:lnSpc>
                <a:spcPct val="100000"/>
              </a:lnSpc>
              <a:spcBef>
                <a:spcPts val="1200"/>
              </a:spcBef>
              <a:spcAft>
                <a:spcPts val="0"/>
              </a:spcAft>
              <a:buNone/>
            </a:pPr>
            <a:r>
              <a:t/>
            </a:r>
            <a:endParaRPr>
              <a:solidFill>
                <a:srgbClr val="2A399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6b4e8fb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6b4e8fb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2A399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6fb6a5f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6fb6a5f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6fb6a5fb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6fb6a5fb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A399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6fb6a5fb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6fb6a5fb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6fb6a5fb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6fb6a5fb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A399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6fb6a5fb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6fb6a5fb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6fb6a5fb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6fb6a5fb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6fb6a5fb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6fb6a5fb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6fb6a5fb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6fb6a5fb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6030deb1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6030deb1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6fb6a5f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6fb6a5f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Available privileges may be abused, but not all potential abusers are known beforehand. To minimize the risk of abuse, add identifiers of all trusted communication partners to a Whitelist. Block the privileges controlled by the Whitelist for those who are not on it.</a:t>
            </a:r>
            <a:endParaRPr sz="1200">
              <a:solidFill>
                <a:srgbClr val="2A3990"/>
              </a:solidFill>
            </a:endParaRPr>
          </a:p>
          <a:p>
            <a:pPr indent="0" lvl="0" marL="0" rtl="0" algn="l">
              <a:spcBef>
                <a:spcPts val="0"/>
              </a:spcBef>
              <a:spcAft>
                <a:spcPts val="0"/>
              </a:spcAft>
              <a:buNone/>
            </a:pPr>
            <a:r>
              <a:t/>
            </a:r>
            <a:endParaRPr sz="1200">
              <a:solidFill>
                <a:srgbClr val="2A3990"/>
              </a:solidFill>
            </a:endParaRPr>
          </a:p>
          <a:p>
            <a:pPr indent="0" lvl="0" marL="0" rtl="0" algn="l">
              <a:spcBef>
                <a:spcPts val="0"/>
              </a:spcBef>
              <a:spcAft>
                <a:spcPts val="0"/>
              </a:spcAft>
              <a:buNone/>
            </a:pPr>
            <a:r>
              <a:rPr lang="en-GB" sz="1200">
                <a:solidFill>
                  <a:srgbClr val="2A3990"/>
                </a:solidFill>
              </a:rPr>
              <a:t>Context: For IoT systems to work, communication partners need privileges to access parts of others. Some examples include devices that need access privileges on the backend server to send it their data, or applications that need privileges to access certain functionality or to be executed on a device or a server. Some privileges may be freely available by</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default, but others should only be made available to trusted partners. In both cases, abuse is a problem which has to be handled. This can be done by using the Authenticator pattern [Schumacher et al. 2005], which relies on cryptographic mechanisms and tokens but requires some processing power. Thus, this may not be applicable everywhere in IoT</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systems, where very constrained devices may not have enough resources to execute such a mechanism. Besides, tokens used by these mechanisms may be stolen and used on other devices, or devices may be stolen and used from other locations. Denial-of-service attacks might also be a problem. Such illegitimate request should be blocked to not waste</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too many resources on them.</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6fb6a5fb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6fb6a5fb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Context: For IoT systems to work, communication partners need privileges to access parts of others. Some examples include devices that need access privileges on the backend server to send it their data, or applications that need privileges to access certain functionality or to be executed on a device or a server. Some privileges may have to be explicitly granted, others may be freely available. In the latter case, abuse is a problem which has to be handled. But even when privileges are explicitly granted, abuse is still possible, for example if a device is hijacked by a malicious intruder.</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f524069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f524069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030deb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030deb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a model on the incomplete dataset yields incorrect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t>Data </a:t>
            </a:r>
            <a:r>
              <a:rPr lang="en-GB" sz="1200"/>
              <a:t>Accuracy</a:t>
            </a:r>
            <a:r>
              <a:rPr lang="en-GB" sz="1200"/>
              <a:t>:</a:t>
            </a:r>
            <a:br>
              <a:rPr lang="en-GB" sz="1200"/>
            </a:br>
            <a:r>
              <a:rPr lang="en-GB" sz="1350">
                <a:solidFill>
                  <a:srgbClr val="333333"/>
                </a:solidFill>
                <a:highlight>
                  <a:srgbClr val="FFFFFF"/>
                </a:highlight>
                <a:latin typeface="Times New Roman"/>
                <a:ea typeface="Times New Roman"/>
                <a:cs typeface="Times New Roman"/>
                <a:sym typeface="Times New Roman"/>
              </a:rPr>
              <a:t>Data </a:t>
            </a:r>
            <a:r>
              <a:rPr i="1" lang="en-GB" sz="1350">
                <a:solidFill>
                  <a:srgbClr val="333333"/>
                </a:solidFill>
                <a:highlight>
                  <a:schemeClr val="lt1"/>
                </a:highlight>
                <a:latin typeface="Times New Roman"/>
                <a:ea typeface="Times New Roman"/>
                <a:cs typeface="Times New Roman"/>
                <a:sym typeface="Times New Roman"/>
              </a:rPr>
              <a:t>accuracy</a:t>
            </a:r>
            <a:r>
              <a:rPr lang="en-GB" sz="1350">
                <a:solidFill>
                  <a:srgbClr val="333333"/>
                </a:solidFill>
                <a:highlight>
                  <a:srgbClr val="FFFFFF"/>
                </a:highlight>
                <a:latin typeface="Times New Roman"/>
                <a:ea typeface="Times New Roman"/>
                <a:cs typeface="Times New Roman"/>
                <a:sym typeface="Times New Roman"/>
              </a:rPr>
              <a:t> refers to both your training data’s features and the ground truth labels corresponding with those features. Understand where the data is coming from.</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Data Completeness:</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One aspect of data completeness is ensuring your training data contains a varied representation of each label.</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250">
                <a:solidFill>
                  <a:srgbClr val="333333"/>
                </a:solidFill>
                <a:highlight>
                  <a:srgbClr val="FFFFFF"/>
                </a:highlight>
                <a:latin typeface="Times New Roman"/>
                <a:ea typeface="Times New Roman"/>
                <a:cs typeface="Times New Roman"/>
                <a:sym typeface="Times New Roman"/>
              </a:rPr>
              <a:t>Data Consistency:</a:t>
            </a:r>
            <a:endParaRPr b="1"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For an example of inconsistent features, let’s say you’re collecting atmospheric data from temperature sensors. If each sensor has been calibrated to different standards, this will result in inaccurate and unreliable model predictions.</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Timeliness</a:t>
            </a:r>
            <a:r>
              <a:rPr lang="en-GB" sz="1250">
                <a:solidFill>
                  <a:srgbClr val="333333"/>
                </a:solidFill>
                <a:highlight>
                  <a:srgbClr val="FFFFFF"/>
                </a:highlight>
                <a:latin typeface="Times New Roman"/>
                <a:ea typeface="Times New Roman"/>
                <a:cs typeface="Times New Roman"/>
                <a:sym typeface="Times New Roman"/>
              </a:rPr>
              <a:t>:</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i="1" lang="en-GB" sz="1350">
                <a:solidFill>
                  <a:srgbClr val="333333"/>
                </a:solidFill>
                <a:highlight>
                  <a:srgbClr val="FFFFFF"/>
                </a:highlight>
                <a:latin typeface="Times New Roman"/>
                <a:ea typeface="Times New Roman"/>
                <a:cs typeface="Times New Roman"/>
                <a:sym typeface="Times New Roman"/>
              </a:rPr>
              <a:t>Timeliness</a:t>
            </a:r>
            <a:r>
              <a:rPr lang="en-GB" sz="1350">
                <a:solidFill>
                  <a:srgbClr val="333333"/>
                </a:solidFill>
                <a:highlight>
                  <a:srgbClr val="FFFFFF"/>
                </a:highlight>
                <a:latin typeface="Times New Roman"/>
                <a:ea typeface="Times New Roman"/>
                <a:cs typeface="Times New Roman"/>
                <a:sym typeface="Times New Roman"/>
              </a:rPr>
              <a:t> in data refers to the latency between when an event occurred and when it was added to your database.</a:t>
            </a:r>
            <a:endParaRPr sz="135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03f333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103f333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103f33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103f33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aa5b72d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aa5b72d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aa5b72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aa5b72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google/farmhash/blob/master/Understanding_Hash_Functions" TargetMode="External"/><Relationship Id="rId4" Type="http://schemas.openxmlformats.org/officeDocument/2006/relationships/hyperlink" Target="https://github.com/google/farmhash" TargetMode="External"/><Relationship Id="rId5" Type="http://schemas.openxmlformats.org/officeDocument/2006/relationships/image" Target="../media/image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reil.ly/B8nLw" TargetMode="External"/><Relationship Id="rId4" Type="http://schemas.openxmlformats.org/officeDocument/2006/relationships/hyperlink" Target="https://oreil.ly/B8nLw" TargetMode="External"/><Relationship Id="rId5" Type="http://schemas.openxmlformats.org/officeDocument/2006/relationships/hyperlink" Target="https://oreil.ly/B8nL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11675" y="1489350"/>
            <a:ext cx="8520600" cy="15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400">
                <a:latin typeface="Georgia"/>
                <a:ea typeface="Georgia"/>
                <a:cs typeface="Georgia"/>
                <a:sym typeface="Georgia"/>
              </a:rPr>
              <a:t>A Study on Software Engineering Design Patterns</a:t>
            </a:r>
            <a:endParaRPr sz="4400">
              <a:latin typeface="Georgia"/>
              <a:ea typeface="Georgia"/>
              <a:cs typeface="Georgia"/>
              <a:sym typeface="Georgia"/>
            </a:endParaRPr>
          </a:p>
        </p:txBody>
      </p:sp>
      <p:sp>
        <p:nvSpPr>
          <p:cNvPr id="86" name="Google Shape;86;p13"/>
          <p:cNvSpPr txBox="1"/>
          <p:nvPr/>
        </p:nvSpPr>
        <p:spPr>
          <a:xfrm>
            <a:off x="6491550" y="4018125"/>
            <a:ext cx="2490000" cy="77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2000">
                <a:solidFill>
                  <a:schemeClr val="lt1"/>
                </a:solidFill>
                <a:latin typeface="Georgia"/>
                <a:ea typeface="Georgia"/>
                <a:cs typeface="Georgia"/>
                <a:sym typeface="Georgia"/>
              </a:rPr>
              <a:t>Varaprasad Kurra  </a:t>
            </a:r>
            <a:r>
              <a:rPr lang="en-GB" sz="2000">
                <a:solidFill>
                  <a:schemeClr val="lt1"/>
                </a:solidFill>
                <a:latin typeface="Georgia"/>
                <a:ea typeface="Georgia"/>
                <a:cs typeface="Georgia"/>
                <a:sym typeface="Georgia"/>
              </a:rPr>
              <a:t>Sravanthi Malepati </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20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66675" y="106100"/>
            <a:ext cx="3064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Georgia"/>
                <a:ea typeface="Georgia"/>
                <a:cs typeface="Georgia"/>
                <a:sym typeface="Georgia"/>
              </a:rPr>
              <a:t>Implementation:</a:t>
            </a:r>
            <a:endParaRPr sz="2600">
              <a:latin typeface="Georgia"/>
              <a:ea typeface="Georgia"/>
              <a:cs typeface="Georgia"/>
              <a:sym typeface="Georgia"/>
            </a:endParaRPr>
          </a:p>
        </p:txBody>
      </p:sp>
      <p:sp>
        <p:nvSpPr>
          <p:cNvPr id="142" name="Google Shape;142;p22"/>
          <p:cNvSpPr txBox="1"/>
          <p:nvPr>
            <p:ph idx="1" type="body"/>
          </p:nvPr>
        </p:nvSpPr>
        <p:spPr>
          <a:xfrm>
            <a:off x="266675" y="631000"/>
            <a:ext cx="8827500" cy="41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rPr>
              <a:t>In </a:t>
            </a:r>
            <a:r>
              <a:rPr b="1" i="1" lang="en-GB" sz="1400">
                <a:solidFill>
                  <a:srgbClr val="000000"/>
                </a:solidFill>
              </a:rPr>
              <a:t>BigQuery</a:t>
            </a:r>
            <a:r>
              <a:rPr lang="en-GB" sz="1400">
                <a:solidFill>
                  <a:srgbClr val="000000"/>
                </a:solidFill>
              </a:rPr>
              <a:t> we achieve these steps:</a:t>
            </a:r>
            <a:endParaRPr sz="1400">
              <a:solidFill>
                <a:srgbClr val="000000"/>
              </a:solidFill>
            </a:endParaRPr>
          </a:p>
          <a:p>
            <a:pPr indent="0" lvl="0" marL="0" rtl="0" algn="l">
              <a:spcBef>
                <a:spcPts val="1600"/>
              </a:spcBef>
              <a:spcAft>
                <a:spcPts val="0"/>
              </a:spcAft>
              <a:buNone/>
            </a:pPr>
            <a:r>
              <a:rPr lang="en-GB">
                <a:solidFill>
                  <a:srgbClr val="000000"/>
                </a:solidFill>
              </a:rPr>
              <a:t> </a:t>
            </a:r>
            <a:endParaRPr>
              <a:solidFill>
                <a:srgbClr val="000000"/>
              </a:solidFill>
            </a:endParaRPr>
          </a:p>
          <a:p>
            <a:pPr indent="-317500" lvl="0" marL="457200" rtl="0" algn="l">
              <a:spcBef>
                <a:spcPts val="1600"/>
              </a:spcBef>
              <a:spcAft>
                <a:spcPts val="0"/>
              </a:spcAft>
              <a:buClr>
                <a:srgbClr val="000000"/>
              </a:buClr>
              <a:buSzPts val="1400"/>
              <a:buFont typeface="Georgia"/>
              <a:buChar char="●"/>
            </a:pPr>
            <a:r>
              <a:rPr lang="en-GB" sz="1350">
                <a:solidFill>
                  <a:srgbClr val="000000"/>
                </a:solidFill>
                <a:highlight>
                  <a:srgbClr val="FFFFFF"/>
                </a:highlight>
                <a:latin typeface="Georgia"/>
                <a:ea typeface="Georgia"/>
                <a:cs typeface="Georgia"/>
                <a:sym typeface="Georgia"/>
              </a:rPr>
              <a:t>The FARM_FINGERPRINT function uses </a:t>
            </a:r>
            <a:r>
              <a:rPr b="1" i="1" lang="en-GB" sz="1350">
                <a:solidFill>
                  <a:srgbClr val="000000"/>
                </a:solidFill>
                <a:highlight>
                  <a:srgbClr val="FFFFFF"/>
                </a:highlight>
                <a:latin typeface="Georgia"/>
                <a:ea typeface="Georgia"/>
                <a:cs typeface="Georgia"/>
                <a:sym typeface="Georgia"/>
              </a:rPr>
              <a:t>FarmHash</a:t>
            </a:r>
            <a:r>
              <a:rPr lang="en-GB" sz="1350">
                <a:solidFill>
                  <a:srgbClr val="000000"/>
                </a:solidFill>
                <a:highlight>
                  <a:srgbClr val="FFFFFF"/>
                </a:highlight>
                <a:latin typeface="Georgia"/>
                <a:ea typeface="Georgia"/>
                <a:cs typeface="Georgia"/>
                <a:sym typeface="Georgia"/>
              </a:rPr>
              <a:t>, a family of hashing algorithms that is deterministic, </a:t>
            </a:r>
            <a:r>
              <a:rPr lang="en-GB" sz="1350">
                <a:solidFill>
                  <a:srgbClr val="00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well-distributed</a:t>
            </a:r>
            <a:r>
              <a:rPr lang="en-GB" sz="1350">
                <a:solidFill>
                  <a:srgbClr val="000000"/>
                </a:solidFill>
                <a:highlight>
                  <a:srgbClr val="FFFFFF"/>
                </a:highlight>
                <a:latin typeface="Georgia"/>
                <a:ea typeface="Georgia"/>
                <a:cs typeface="Georgia"/>
                <a:sym typeface="Georgia"/>
              </a:rPr>
              <a:t>, and for which implementations are </a:t>
            </a:r>
            <a:r>
              <a:rPr lang="en-GB" sz="1350">
                <a:solidFill>
                  <a:srgbClr val="000000"/>
                </a:solidFill>
                <a:highlight>
                  <a:srgbClr val="FFFFFF"/>
                </a:highlight>
                <a:uFill>
                  <a:noFill/>
                </a:uFill>
                <a:latin typeface="Georgia"/>
                <a:ea typeface="Georgia"/>
                <a:cs typeface="Georgia"/>
                <a:sym typeface="Georgia"/>
                <a:hlinkClick r:id="rId4">
                  <a:extLst>
                    <a:ext uri="{A12FA001-AC4F-418D-AE19-62706E023703}">
                      <ahyp:hlinkClr val="tx"/>
                    </a:ext>
                  </a:extLst>
                </a:hlinkClick>
              </a:rPr>
              <a:t>available</a:t>
            </a:r>
            <a:r>
              <a:rPr lang="en-GB" sz="1350">
                <a:solidFill>
                  <a:srgbClr val="000000"/>
                </a:solidFill>
                <a:highlight>
                  <a:srgbClr val="FFFFFF"/>
                </a:highlight>
                <a:latin typeface="Georgia"/>
                <a:ea typeface="Georgia"/>
                <a:cs typeface="Georgia"/>
                <a:sym typeface="Georgia"/>
              </a:rPr>
              <a:t> in a number of programming languages.</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350">
                <a:solidFill>
                  <a:srgbClr val="000000"/>
                </a:solidFill>
                <a:highlight>
                  <a:srgbClr val="FFFFFF"/>
                </a:highlight>
                <a:latin typeface="Georgia"/>
                <a:ea typeface="Georgia"/>
                <a:cs typeface="Georgia"/>
                <a:sym typeface="Georgia"/>
              </a:rPr>
              <a:t>In </a:t>
            </a:r>
            <a:r>
              <a:rPr b="1" i="1" lang="en-GB" sz="1350">
                <a:solidFill>
                  <a:srgbClr val="000000"/>
                </a:solidFill>
                <a:highlight>
                  <a:srgbClr val="FFFFFF"/>
                </a:highlight>
                <a:latin typeface="Georgia"/>
                <a:ea typeface="Georgia"/>
                <a:cs typeface="Georgia"/>
                <a:sym typeface="Georgia"/>
              </a:rPr>
              <a:t>TensorFlow</a:t>
            </a:r>
            <a:r>
              <a:rPr lang="en-GB" sz="1350">
                <a:solidFill>
                  <a:srgbClr val="000000"/>
                </a:solidFill>
                <a:highlight>
                  <a:srgbClr val="FFFFFF"/>
                </a:highlight>
                <a:latin typeface="Georgia"/>
                <a:ea typeface="Georgia"/>
                <a:cs typeface="Georgia"/>
                <a:sym typeface="Georgia"/>
              </a:rPr>
              <a:t>, these steps are implemented by the categorical_column_with_hash function:</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GB" sz="1400">
                <a:solidFill>
                  <a:srgbClr val="000000"/>
                </a:solidFill>
                <a:latin typeface="Georgia"/>
                <a:ea typeface="Georgia"/>
                <a:cs typeface="Georgia"/>
                <a:sym typeface="Georgia"/>
              </a:rPr>
              <a:t>Categorical_column_with_hash_bucket:</a:t>
            </a:r>
            <a:endParaRPr b="1"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Use this when your sparse features are in string or integer format</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When we want to distribute your inputs into a finite number of buckets by hashing.</a:t>
            </a:r>
            <a:endParaRPr>
              <a:solidFill>
                <a:srgbClr val="000000"/>
              </a:solidFill>
            </a:endParaRPr>
          </a:p>
        </p:txBody>
      </p:sp>
      <p:pic>
        <p:nvPicPr>
          <p:cNvPr id="143" name="Google Shape;143;p22"/>
          <p:cNvPicPr preferRelativeResize="0"/>
          <p:nvPr/>
        </p:nvPicPr>
        <p:blipFill>
          <a:blip r:embed="rId5">
            <a:alphaModFix/>
          </a:blip>
          <a:stretch>
            <a:fillRect/>
          </a:stretch>
        </p:blipFill>
        <p:spPr>
          <a:xfrm>
            <a:off x="1085000" y="1047548"/>
            <a:ext cx="5431750" cy="494500"/>
          </a:xfrm>
          <a:prstGeom prst="rect">
            <a:avLst/>
          </a:prstGeom>
          <a:noFill/>
          <a:ln>
            <a:noFill/>
          </a:ln>
        </p:spPr>
      </p:pic>
      <p:pic>
        <p:nvPicPr>
          <p:cNvPr id="144" name="Google Shape;144;p22"/>
          <p:cNvPicPr preferRelativeResize="0"/>
          <p:nvPr/>
        </p:nvPicPr>
        <p:blipFill>
          <a:blip r:embed="rId6">
            <a:alphaModFix/>
          </a:blip>
          <a:stretch>
            <a:fillRect/>
          </a:stretch>
        </p:blipFill>
        <p:spPr>
          <a:xfrm>
            <a:off x="1085000" y="2623172"/>
            <a:ext cx="5804949" cy="6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173625"/>
            <a:ext cx="2002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t>
            </a:r>
            <a:endParaRPr/>
          </a:p>
        </p:txBody>
      </p:sp>
      <p:sp>
        <p:nvSpPr>
          <p:cNvPr id="150" name="Google Shape;150;p23"/>
          <p:cNvSpPr txBox="1"/>
          <p:nvPr>
            <p:ph idx="1" type="body"/>
          </p:nvPr>
        </p:nvSpPr>
        <p:spPr>
          <a:xfrm>
            <a:off x="258625" y="781425"/>
            <a:ext cx="8573700" cy="4047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OUT-OF-VOCABULARY INPUT:</a:t>
            </a:r>
            <a:endParaRPr b="1" sz="1400">
              <a:solidFill>
                <a:srgbClr val="000000"/>
              </a:solidFill>
              <a:highlight>
                <a:srgbClr val="FFFFFF"/>
              </a:highlight>
              <a:latin typeface="Georgia"/>
              <a:ea typeface="Georgia"/>
              <a:cs typeface="Georgia"/>
              <a:sym typeface="Georgia"/>
            </a:endParaRPr>
          </a:p>
          <a:p>
            <a:pPr indent="-311150" lvl="0" marL="457200" rtl="0" algn="l">
              <a:spcBef>
                <a:spcPts val="400"/>
              </a:spcBef>
              <a:spcAft>
                <a:spcPts val="0"/>
              </a:spcAft>
              <a:buClr>
                <a:srgbClr val="000000"/>
              </a:buClr>
              <a:buSzPts val="1300"/>
              <a:buFont typeface="Georgia"/>
              <a:buChar char="●"/>
            </a:pPr>
            <a:r>
              <a:rPr lang="en-GB" sz="1450">
                <a:solidFill>
                  <a:srgbClr val="000000"/>
                </a:solidFill>
                <a:highlight>
                  <a:srgbClr val="FFFFFF"/>
                </a:highlight>
                <a:latin typeface="Georgia"/>
                <a:ea typeface="Georgia"/>
                <a:cs typeface="Georgia"/>
                <a:sym typeface="Georgia"/>
              </a:rPr>
              <a:t>Even if an airport with a handful of flights is not part of the training dataset, its hashed feature value will be in the range [0–9].</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450">
                <a:solidFill>
                  <a:srgbClr val="000000"/>
                </a:solidFill>
                <a:highlight>
                  <a:srgbClr val="FFFFFF"/>
                </a:highlight>
                <a:latin typeface="Georgia"/>
                <a:ea typeface="Georgia"/>
                <a:cs typeface="Georgia"/>
                <a:sym typeface="Georgia"/>
              </a:rPr>
              <a:t>Therefore, there is no resilience problem during serving—the unknown airport will get the predictions corresponding with other airports in the hash bucket. The model will not error out.</a:t>
            </a:r>
            <a:endParaRPr sz="14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HIGH CARDINALITY:</a:t>
            </a:r>
            <a:endParaRPr b="1" sz="1400">
              <a:solidFill>
                <a:srgbClr val="000000"/>
              </a:solidFill>
              <a:highlight>
                <a:srgbClr val="FFFFFF"/>
              </a:highlight>
              <a:latin typeface="Georgia"/>
              <a:ea typeface="Georgia"/>
              <a:cs typeface="Georgia"/>
              <a:sym typeface="Georgia"/>
            </a:endParaRPr>
          </a:p>
          <a:p>
            <a:pPr indent="-323850" lvl="0" marL="457200" rtl="0" algn="l">
              <a:spcBef>
                <a:spcPts val="1400"/>
              </a:spcBef>
              <a:spcAft>
                <a:spcPts val="0"/>
              </a:spcAft>
              <a:buClr>
                <a:srgbClr val="000000"/>
              </a:buClr>
              <a:buSzPts val="1500"/>
              <a:buFont typeface="Georgia"/>
              <a:buChar char="●"/>
            </a:pPr>
            <a:r>
              <a:rPr lang="en-GB" sz="1450">
                <a:solidFill>
                  <a:srgbClr val="000000"/>
                </a:solidFill>
                <a:highlight>
                  <a:srgbClr val="FFFFFF"/>
                </a:highlight>
                <a:latin typeface="Georgia"/>
                <a:ea typeface="Georgia"/>
                <a:cs typeface="Georgia"/>
                <a:sym typeface="Georgia"/>
              </a:rPr>
              <a:t>It’s easy to see that the high cardinality problem is addressed as long as we choose a small enough number of </a:t>
            </a:r>
            <a:r>
              <a:rPr b="1" i="1" lang="en-GB" sz="1450">
                <a:solidFill>
                  <a:srgbClr val="000000"/>
                </a:solidFill>
                <a:highlight>
                  <a:srgbClr val="FFFFFF"/>
                </a:highlight>
                <a:latin typeface="Georgia"/>
                <a:ea typeface="Georgia"/>
                <a:cs typeface="Georgia"/>
                <a:sym typeface="Georgia"/>
              </a:rPr>
              <a:t>hash buckets. </a:t>
            </a:r>
            <a:endParaRPr b="1" i="1" sz="14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COLD START:</a:t>
            </a:r>
            <a:endParaRPr b="1" sz="1400">
              <a:solidFill>
                <a:srgbClr val="000000"/>
              </a:solidFill>
              <a:highlight>
                <a:srgbClr val="FFFFFF"/>
              </a:highlight>
              <a:latin typeface="Georgia"/>
              <a:ea typeface="Georgia"/>
              <a:cs typeface="Georgia"/>
              <a:sym typeface="Georgia"/>
            </a:endParaRPr>
          </a:p>
          <a:p>
            <a:pPr indent="-311150" lvl="0" marL="457200" rtl="0" algn="l">
              <a:spcBef>
                <a:spcPts val="400"/>
              </a:spcBef>
              <a:spcAft>
                <a:spcPts val="0"/>
              </a:spcAft>
              <a:buClr>
                <a:srgbClr val="000000"/>
              </a:buClr>
              <a:buSzPts val="1300"/>
              <a:buFont typeface="Georgia"/>
              <a:buChar char="●"/>
            </a:pPr>
            <a:r>
              <a:rPr lang="en-GB" sz="1450">
                <a:solidFill>
                  <a:srgbClr val="000000"/>
                </a:solidFill>
                <a:highlight>
                  <a:srgbClr val="FFFFFF"/>
                </a:highlight>
                <a:latin typeface="Georgia"/>
                <a:ea typeface="Georgia"/>
                <a:cs typeface="Georgia"/>
                <a:sym typeface="Georgia"/>
              </a:rPr>
              <a:t>The cold-start situation is similar to the out-of-vocabulary situation. If a new airport gets added to the system, it will initially get the predictions corresponding to other airports in the hash bucket.</a:t>
            </a:r>
            <a:endParaRPr sz="1900">
              <a:solidFill>
                <a:srgbClr val="000000"/>
              </a:solidFill>
              <a:latin typeface="Georgia"/>
              <a:ea typeface="Georgia"/>
              <a:cs typeface="Georgia"/>
              <a:sym typeface="Georgia"/>
            </a:endParaRPr>
          </a:p>
        </p:txBody>
      </p:sp>
      <p:pic>
        <p:nvPicPr>
          <p:cNvPr id="151" name="Google Shape;151;p23"/>
          <p:cNvPicPr preferRelativeResize="0"/>
          <p:nvPr/>
        </p:nvPicPr>
        <p:blipFill>
          <a:blip r:embed="rId3">
            <a:alphaModFix/>
          </a:blip>
          <a:stretch>
            <a:fillRect/>
          </a:stretch>
        </p:blipFill>
        <p:spPr>
          <a:xfrm>
            <a:off x="4469975" y="62350"/>
            <a:ext cx="4164974" cy="125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98325" y="106125"/>
            <a:ext cx="6741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t>Design Pattern 2</a:t>
            </a:r>
            <a:r>
              <a:rPr lang="en-GB" sz="2400"/>
              <a:t>: </a:t>
            </a:r>
            <a:r>
              <a:rPr lang="en-GB" sz="2500">
                <a:solidFill>
                  <a:srgbClr val="1C4587"/>
                </a:solidFill>
                <a:latin typeface="Georgia"/>
                <a:ea typeface="Georgia"/>
                <a:cs typeface="Georgia"/>
                <a:sym typeface="Georgia"/>
              </a:rPr>
              <a:t>Ensembles Design Pattern</a:t>
            </a:r>
            <a:endParaRPr sz="3500">
              <a:solidFill>
                <a:srgbClr val="1C4587"/>
              </a:solidFill>
            </a:endParaRPr>
          </a:p>
        </p:txBody>
      </p:sp>
      <p:sp>
        <p:nvSpPr>
          <p:cNvPr id="157" name="Google Shape;157;p24"/>
          <p:cNvSpPr txBox="1"/>
          <p:nvPr>
            <p:ph idx="1" type="body"/>
          </p:nvPr>
        </p:nvSpPr>
        <p:spPr>
          <a:xfrm>
            <a:off x="154500" y="614100"/>
            <a:ext cx="8835000" cy="39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u="sng">
                <a:solidFill>
                  <a:srgbClr val="000000"/>
                </a:solidFill>
                <a:latin typeface="Georgia"/>
                <a:ea typeface="Georgia"/>
                <a:cs typeface="Georgia"/>
                <a:sym typeface="Georgia"/>
              </a:rPr>
              <a:t>Problem Representation Design Pattern:</a:t>
            </a:r>
            <a:r>
              <a:rPr lang="en-GB" sz="1400">
                <a:solidFill>
                  <a:srgbClr val="000000"/>
                </a:solidFill>
                <a:latin typeface="Georgia"/>
                <a:ea typeface="Georgia"/>
                <a:cs typeface="Georgia"/>
                <a:sym typeface="Georgia"/>
              </a:rPr>
              <a:t>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350">
                <a:solidFill>
                  <a:srgbClr val="000000"/>
                </a:solidFill>
                <a:highlight>
                  <a:srgbClr val="FFFFFF"/>
                </a:highlight>
                <a:latin typeface="Georgia"/>
                <a:ea typeface="Georgia"/>
                <a:cs typeface="Georgia"/>
                <a:sym typeface="Georgia"/>
              </a:rPr>
              <a:t>The </a:t>
            </a:r>
            <a:r>
              <a:rPr b="1" i="1" lang="en-GB" sz="1350">
                <a:solidFill>
                  <a:srgbClr val="000000"/>
                </a:solidFill>
                <a:highlight>
                  <a:srgbClr val="FFFFFF"/>
                </a:highlight>
                <a:latin typeface="Georgia"/>
                <a:ea typeface="Georgia"/>
                <a:cs typeface="Georgia"/>
                <a:sym typeface="Georgia"/>
              </a:rPr>
              <a:t>Ensembles design pattern</a:t>
            </a:r>
            <a:r>
              <a:rPr lang="en-GB" sz="1350">
                <a:solidFill>
                  <a:srgbClr val="000000"/>
                </a:solidFill>
                <a:highlight>
                  <a:srgbClr val="FFFFFF"/>
                </a:highlight>
                <a:latin typeface="Georgia"/>
                <a:ea typeface="Georgia"/>
                <a:cs typeface="Georgia"/>
                <a:sym typeface="Georgia"/>
              </a:rPr>
              <a:t> refers to techniques in machine learning that combine multiple machine learning models and aggregate their results to make predictions.</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350" u="sng">
                <a:solidFill>
                  <a:srgbClr val="000000"/>
                </a:solidFill>
                <a:highlight>
                  <a:srgbClr val="FFFFFF"/>
                </a:highlight>
                <a:latin typeface="Georgia"/>
                <a:ea typeface="Georgia"/>
                <a:cs typeface="Georgia"/>
                <a:sym typeface="Georgia"/>
              </a:rPr>
              <a:t>Problem:</a:t>
            </a:r>
            <a:endParaRPr b="1" sz="1350" u="sng">
              <a:solidFill>
                <a:srgbClr val="000000"/>
              </a:solidFill>
              <a:highlight>
                <a:srgbClr val="FFFFFF"/>
              </a:highlight>
              <a:latin typeface="Georgia"/>
              <a:ea typeface="Georgia"/>
              <a:cs typeface="Georgia"/>
              <a:sym typeface="Georgia"/>
            </a:endParaRPr>
          </a:p>
          <a:p>
            <a:pPr indent="-320675" lvl="0" marL="457200" rtl="0" algn="l">
              <a:spcBef>
                <a:spcPts val="160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Suppose we’ve trained a </a:t>
            </a:r>
            <a:r>
              <a:rPr b="1" i="1" lang="en-GB" sz="1350">
                <a:solidFill>
                  <a:srgbClr val="000000"/>
                </a:solidFill>
                <a:highlight>
                  <a:srgbClr val="FFFFFF"/>
                </a:highlight>
                <a:latin typeface="Georgia"/>
                <a:ea typeface="Georgia"/>
                <a:cs typeface="Georgia"/>
                <a:sym typeface="Georgia"/>
              </a:rPr>
              <a:t>baby weight prediction model</a:t>
            </a:r>
            <a:r>
              <a:rPr lang="en-GB" sz="1350">
                <a:solidFill>
                  <a:srgbClr val="000000"/>
                </a:solidFill>
                <a:highlight>
                  <a:srgbClr val="FFFFFF"/>
                </a:highlight>
                <a:latin typeface="Georgia"/>
                <a:ea typeface="Georgia"/>
                <a:cs typeface="Georgia"/>
                <a:sym typeface="Georgia"/>
              </a:rPr>
              <a:t>, engineering special features and adding additional layers to our ML Model so that the error on our training set is nearly </a:t>
            </a:r>
            <a:r>
              <a:rPr b="1" i="1" lang="en-GB" sz="1350">
                <a:solidFill>
                  <a:srgbClr val="000000"/>
                </a:solidFill>
                <a:highlight>
                  <a:srgbClr val="FFFFFF"/>
                </a:highlight>
                <a:latin typeface="Georgia"/>
                <a:ea typeface="Georgia"/>
                <a:cs typeface="Georgia"/>
                <a:sym typeface="Georgia"/>
              </a:rPr>
              <a:t>zero</a:t>
            </a:r>
            <a:r>
              <a:rPr lang="en-GB" sz="1350">
                <a:solidFill>
                  <a:srgbClr val="000000"/>
                </a:solidFill>
                <a:highlight>
                  <a:srgbClr val="FFFFFF"/>
                </a:highlight>
                <a:latin typeface="Georgia"/>
                <a:ea typeface="Georgia"/>
                <a:cs typeface="Georgia"/>
                <a:sym typeface="Georgia"/>
              </a:rPr>
              <a:t>.</a:t>
            </a:r>
            <a:endParaRPr sz="13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However, when we evaluate performance on the hold out test set, </a:t>
            </a:r>
            <a:r>
              <a:rPr b="1" i="1" lang="en-GB" sz="1350">
                <a:solidFill>
                  <a:srgbClr val="000000"/>
                </a:solidFill>
                <a:highlight>
                  <a:srgbClr val="FFFFFF"/>
                </a:highlight>
                <a:latin typeface="Georgia"/>
                <a:ea typeface="Georgia"/>
                <a:cs typeface="Georgia"/>
                <a:sym typeface="Georgia"/>
              </a:rPr>
              <a:t>our predictions are all wrong</a:t>
            </a:r>
            <a:r>
              <a:rPr lang="en-GB" sz="1350">
                <a:solidFill>
                  <a:srgbClr val="000000"/>
                </a:solidFill>
                <a:highlight>
                  <a:srgbClr val="FFFFFF"/>
                </a:highlight>
                <a:latin typeface="Georgia"/>
                <a:ea typeface="Georgia"/>
                <a:cs typeface="Georgia"/>
                <a:sym typeface="Georgia"/>
              </a:rPr>
              <a:t>. What happened? And, more importantly, how can we fix it?</a:t>
            </a:r>
            <a:endParaRPr sz="13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To better understand where and how our model is wrong, the error of an ML model can be broken down into three parts: </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Irreducible error         [ Inherent error in the model resulting from noise in the dataset]</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Error due to bias         [ Inability to learn enough about the relationship between the model’s features ] </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Error due to variance [ inability to generalize on new, unseen examples]</a:t>
            </a:r>
            <a:endParaRPr sz="1350">
              <a:solidFill>
                <a:srgbClr val="000000"/>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12075"/>
            <a:ext cx="1797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a:t>
            </a:r>
            <a:endParaRPr/>
          </a:p>
        </p:txBody>
      </p:sp>
      <p:sp>
        <p:nvSpPr>
          <p:cNvPr id="163" name="Google Shape;163;p25"/>
          <p:cNvSpPr txBox="1"/>
          <p:nvPr>
            <p:ph idx="1" type="body"/>
          </p:nvPr>
        </p:nvSpPr>
        <p:spPr>
          <a:xfrm>
            <a:off x="99725" y="595725"/>
            <a:ext cx="8793000" cy="4182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i="1" lang="en-GB" sz="1400">
                <a:solidFill>
                  <a:srgbClr val="000000"/>
                </a:solidFill>
                <a:highlight>
                  <a:srgbClr val="FFFFFF"/>
                </a:highlight>
                <a:latin typeface="Georgia"/>
                <a:ea typeface="Georgia"/>
                <a:cs typeface="Georgia"/>
                <a:sym typeface="Georgia"/>
              </a:rPr>
              <a:t>Ensemble methods</a:t>
            </a:r>
            <a:r>
              <a:rPr lang="en-GB" sz="1400">
                <a:solidFill>
                  <a:srgbClr val="000000"/>
                </a:solidFill>
                <a:highlight>
                  <a:srgbClr val="FFFFFF"/>
                </a:highlight>
                <a:latin typeface="Georgia"/>
                <a:ea typeface="Georgia"/>
                <a:cs typeface="Georgia"/>
                <a:sym typeface="Georgia"/>
              </a:rPr>
              <a:t> are meta-algorithms that combine several machine learning models as a technique to decrease the </a:t>
            </a:r>
            <a:r>
              <a:rPr b="1" i="1" lang="en-GB" sz="1400">
                <a:solidFill>
                  <a:srgbClr val="000000"/>
                </a:solidFill>
                <a:highlight>
                  <a:srgbClr val="FFFFFF"/>
                </a:highlight>
                <a:latin typeface="Georgia"/>
                <a:ea typeface="Georgia"/>
                <a:cs typeface="Georgia"/>
                <a:sym typeface="Georgia"/>
              </a:rPr>
              <a:t>bias</a:t>
            </a:r>
            <a:r>
              <a:rPr lang="en-GB" sz="1400">
                <a:solidFill>
                  <a:srgbClr val="000000"/>
                </a:solidFill>
                <a:highlight>
                  <a:srgbClr val="FFFFFF"/>
                </a:highlight>
                <a:latin typeface="Georgia"/>
                <a:ea typeface="Georgia"/>
                <a:cs typeface="Georgia"/>
                <a:sym typeface="Georgia"/>
              </a:rPr>
              <a:t> and/or </a:t>
            </a:r>
            <a:r>
              <a:rPr b="1" i="1" lang="en-GB" sz="1400">
                <a:solidFill>
                  <a:srgbClr val="000000"/>
                </a:solidFill>
                <a:highlight>
                  <a:srgbClr val="FFFFFF"/>
                </a:highlight>
                <a:latin typeface="Georgia"/>
                <a:ea typeface="Georgia"/>
                <a:cs typeface="Georgia"/>
                <a:sym typeface="Georgia"/>
              </a:rPr>
              <a:t>variance</a:t>
            </a:r>
            <a:r>
              <a:rPr lang="en-GB" sz="1400">
                <a:solidFill>
                  <a:srgbClr val="000000"/>
                </a:solidFill>
                <a:highlight>
                  <a:srgbClr val="FFFFFF"/>
                </a:highlight>
                <a:latin typeface="Georgia"/>
                <a:ea typeface="Georgia"/>
                <a:cs typeface="Georgia"/>
                <a:sym typeface="Georgia"/>
              </a:rPr>
              <a:t> in improving the model performance.</a:t>
            </a:r>
            <a:endParaRPr sz="1400">
              <a:solidFill>
                <a:srgbClr val="000000"/>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000000"/>
              </a:buClr>
              <a:buSzPts val="1400"/>
              <a:buFont typeface="Georgia"/>
              <a:buChar char="●"/>
            </a:pPr>
            <a:r>
              <a:rPr lang="en-GB" sz="1400">
                <a:solidFill>
                  <a:srgbClr val="333333"/>
                </a:solidFill>
                <a:highlight>
                  <a:srgbClr val="FFFFFF"/>
                </a:highlight>
                <a:latin typeface="Georgia"/>
                <a:ea typeface="Georgia"/>
                <a:cs typeface="Georgia"/>
                <a:sym typeface="Georgia"/>
              </a:rPr>
              <a:t>Generally speaking, the idea is that combining multiple models helps to improve the machine learning results.</a:t>
            </a:r>
            <a:endParaRPr sz="1400">
              <a:solidFill>
                <a:srgbClr val="333333"/>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By building several models with different inductive biases and aggregating their outputs, we hope to get a model with better performance.</a:t>
            </a:r>
            <a:endParaRPr sz="1400">
              <a:solidFill>
                <a:srgbClr val="333333"/>
              </a:solidFill>
              <a:highlight>
                <a:srgbClr val="FFFFFF"/>
              </a:highlight>
              <a:latin typeface="Georgia"/>
              <a:ea typeface="Georgia"/>
              <a:cs typeface="Georgia"/>
              <a:sym typeface="Georgia"/>
            </a:endParaRPr>
          </a:p>
          <a:p>
            <a:pPr indent="0" lvl="0" marL="0" rtl="0" algn="just">
              <a:spcBef>
                <a:spcPts val="1600"/>
              </a:spcBef>
              <a:spcAft>
                <a:spcPts val="0"/>
              </a:spcAft>
              <a:buNone/>
            </a:pPr>
            <a:r>
              <a:t/>
            </a:r>
            <a:endParaRPr sz="1500">
              <a:solidFill>
                <a:srgbClr val="000000"/>
              </a:solidFill>
              <a:highlight>
                <a:srgbClr val="FFFFFF"/>
              </a:highlight>
              <a:latin typeface="Georgia"/>
              <a:ea typeface="Georgia"/>
              <a:cs typeface="Georgia"/>
              <a:sym typeface="Georgia"/>
            </a:endParaRPr>
          </a:p>
          <a:p>
            <a:pPr indent="0" lvl="0" marL="0" rtl="0" algn="just">
              <a:spcBef>
                <a:spcPts val="1600"/>
              </a:spcBef>
              <a:spcAft>
                <a:spcPts val="16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164" name="Google Shape;164;p25"/>
          <p:cNvPicPr preferRelativeResize="0"/>
          <p:nvPr/>
        </p:nvPicPr>
        <p:blipFill>
          <a:blip r:embed="rId3">
            <a:alphaModFix/>
          </a:blip>
          <a:stretch>
            <a:fillRect/>
          </a:stretch>
        </p:blipFill>
        <p:spPr>
          <a:xfrm>
            <a:off x="2521174" y="2758800"/>
            <a:ext cx="3176349" cy="195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153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u="sng">
                <a:latin typeface="Georgia"/>
                <a:ea typeface="Georgia"/>
                <a:cs typeface="Georgia"/>
                <a:sym typeface="Georgia"/>
              </a:rPr>
              <a:t>Ensemble method 1 -  Bagging</a:t>
            </a:r>
            <a:endParaRPr sz="2600" u="sng">
              <a:latin typeface="Georgia"/>
              <a:ea typeface="Georgia"/>
              <a:cs typeface="Georgia"/>
              <a:sym typeface="Georgia"/>
            </a:endParaRPr>
          </a:p>
        </p:txBody>
      </p:sp>
      <p:sp>
        <p:nvSpPr>
          <p:cNvPr id="170" name="Google Shape;170;p26"/>
          <p:cNvSpPr txBox="1"/>
          <p:nvPr>
            <p:ph idx="1" type="body"/>
          </p:nvPr>
        </p:nvSpPr>
        <p:spPr>
          <a:xfrm>
            <a:off x="311700" y="714625"/>
            <a:ext cx="8520600" cy="4038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Georgia"/>
              <a:buAutoNum type="arabicPeriod"/>
            </a:pPr>
            <a:r>
              <a:rPr lang="en-GB" sz="1400">
                <a:solidFill>
                  <a:srgbClr val="000000"/>
                </a:solidFill>
                <a:highlight>
                  <a:srgbClr val="FFFFFF"/>
                </a:highlight>
                <a:latin typeface="Georgia"/>
                <a:ea typeface="Georgia"/>
                <a:cs typeface="Georgia"/>
                <a:sym typeface="Georgia"/>
              </a:rPr>
              <a:t>Bagging is a type of </a:t>
            </a:r>
            <a:r>
              <a:rPr b="1" i="1" lang="en-GB" sz="1400">
                <a:solidFill>
                  <a:srgbClr val="000000"/>
                </a:solidFill>
                <a:highlight>
                  <a:srgbClr val="FFFFFF"/>
                </a:highlight>
                <a:latin typeface="Georgia"/>
                <a:ea typeface="Georgia"/>
                <a:cs typeface="Georgia"/>
                <a:sym typeface="Georgia"/>
              </a:rPr>
              <a:t>parallel ensembling</a:t>
            </a:r>
            <a:r>
              <a:rPr lang="en-GB" sz="1400">
                <a:solidFill>
                  <a:srgbClr val="000000"/>
                </a:solidFill>
                <a:highlight>
                  <a:srgbClr val="FFFFFF"/>
                </a:highlight>
                <a:latin typeface="Georgia"/>
                <a:ea typeface="Georgia"/>
                <a:cs typeface="Georgia"/>
                <a:sym typeface="Georgia"/>
              </a:rPr>
              <a:t> method and is used to address </a:t>
            </a:r>
            <a:r>
              <a:rPr b="1" i="1" lang="en-GB" sz="1400">
                <a:solidFill>
                  <a:srgbClr val="000000"/>
                </a:solidFill>
                <a:highlight>
                  <a:srgbClr val="FFFFFF"/>
                </a:highlight>
                <a:latin typeface="Georgia"/>
                <a:ea typeface="Georgia"/>
                <a:cs typeface="Georgia"/>
                <a:sym typeface="Georgia"/>
              </a:rPr>
              <a:t>high variance</a:t>
            </a:r>
            <a:r>
              <a:rPr lang="en-GB" sz="1400">
                <a:solidFill>
                  <a:srgbClr val="000000"/>
                </a:solidFill>
                <a:highlight>
                  <a:srgbClr val="FFFFFF"/>
                </a:highlight>
                <a:latin typeface="Georgia"/>
                <a:ea typeface="Georgia"/>
                <a:cs typeface="Georgia"/>
                <a:sym typeface="Georgia"/>
              </a:rPr>
              <a:t> in machine learning models.</a:t>
            </a:r>
            <a:endParaRPr sz="1400">
              <a:solidFill>
                <a:srgbClr val="000000"/>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000000"/>
              </a:buClr>
              <a:buSzPts val="1400"/>
              <a:buFont typeface="Georgia"/>
              <a:buAutoNum type="arabicPeriod"/>
            </a:pPr>
            <a:r>
              <a:rPr lang="en-GB" sz="1400">
                <a:solidFill>
                  <a:srgbClr val="000000"/>
                </a:solidFill>
                <a:highlight>
                  <a:srgbClr val="FFFFFF"/>
                </a:highlight>
                <a:latin typeface="Georgia"/>
                <a:ea typeface="Georgia"/>
                <a:cs typeface="Georgia"/>
                <a:sym typeface="Georgia"/>
              </a:rPr>
              <a:t>Specifically, if there are </a:t>
            </a:r>
            <a:r>
              <a:rPr b="1" i="1" lang="en-GB" sz="1400">
                <a:solidFill>
                  <a:srgbClr val="000000"/>
                </a:solidFill>
                <a:highlight>
                  <a:srgbClr val="FFFFFF"/>
                </a:highlight>
                <a:latin typeface="Georgia"/>
                <a:ea typeface="Georgia"/>
                <a:cs typeface="Georgia"/>
                <a:sym typeface="Georgia"/>
              </a:rPr>
              <a:t>k submodels</a:t>
            </a:r>
            <a:r>
              <a:rPr lang="en-GB" sz="1400">
                <a:solidFill>
                  <a:srgbClr val="000000"/>
                </a:solidFill>
                <a:highlight>
                  <a:srgbClr val="FFFFFF"/>
                </a:highlight>
                <a:latin typeface="Georgia"/>
                <a:ea typeface="Georgia"/>
                <a:cs typeface="Georgia"/>
                <a:sym typeface="Georgia"/>
              </a:rPr>
              <a:t>, then there are </a:t>
            </a:r>
            <a:r>
              <a:rPr b="1" i="1" lang="en-GB" sz="1400">
                <a:solidFill>
                  <a:srgbClr val="000000"/>
                </a:solidFill>
                <a:highlight>
                  <a:srgbClr val="FFFFFF"/>
                </a:highlight>
                <a:latin typeface="Georgia"/>
                <a:ea typeface="Georgia"/>
                <a:cs typeface="Georgia"/>
                <a:sym typeface="Georgia"/>
              </a:rPr>
              <a:t>k separate datasets</a:t>
            </a:r>
            <a:r>
              <a:rPr lang="en-GB" sz="1400">
                <a:solidFill>
                  <a:srgbClr val="000000"/>
                </a:solidFill>
                <a:highlight>
                  <a:srgbClr val="FFFFFF"/>
                </a:highlight>
                <a:latin typeface="Georgia"/>
                <a:ea typeface="Georgia"/>
                <a:cs typeface="Georgia"/>
                <a:sym typeface="Georgia"/>
              </a:rPr>
              <a:t> used for training each submodel of the ensemble.</a:t>
            </a:r>
            <a:endParaRPr sz="1400">
              <a:solidFill>
                <a:srgbClr val="000000"/>
              </a:solidFill>
              <a:highlight>
                <a:srgbClr val="FFFFFF"/>
              </a:highlight>
              <a:latin typeface="Georgia"/>
              <a:ea typeface="Georgia"/>
              <a:cs typeface="Georgia"/>
              <a:sym typeface="Georgia"/>
            </a:endParaRPr>
          </a:p>
          <a:p>
            <a:pPr indent="0" lvl="0" marL="0" rtl="0" algn="just">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solidFill>
                <a:srgbClr val="000000"/>
              </a:solidFill>
            </a:endParaRPr>
          </a:p>
        </p:txBody>
      </p:sp>
      <p:pic>
        <p:nvPicPr>
          <p:cNvPr id="171" name="Google Shape;171;p26"/>
          <p:cNvPicPr preferRelativeResize="0"/>
          <p:nvPr/>
        </p:nvPicPr>
        <p:blipFill>
          <a:blip r:embed="rId3">
            <a:alphaModFix/>
          </a:blip>
          <a:stretch>
            <a:fillRect/>
          </a:stretch>
        </p:blipFill>
        <p:spPr>
          <a:xfrm>
            <a:off x="5251472" y="1695500"/>
            <a:ext cx="3714952" cy="2077151"/>
          </a:xfrm>
          <a:prstGeom prst="rect">
            <a:avLst/>
          </a:prstGeom>
          <a:noFill/>
          <a:ln>
            <a:noFill/>
          </a:ln>
        </p:spPr>
      </p:pic>
      <p:sp>
        <p:nvSpPr>
          <p:cNvPr id="172" name="Google Shape;172;p26"/>
          <p:cNvSpPr txBox="1"/>
          <p:nvPr/>
        </p:nvSpPr>
        <p:spPr>
          <a:xfrm>
            <a:off x="67175" y="1875000"/>
            <a:ext cx="5087700" cy="27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Example</a:t>
            </a:r>
            <a:r>
              <a:rPr b="1" lang="en-GB">
                <a:latin typeface="Roboto"/>
                <a:ea typeface="Roboto"/>
                <a:cs typeface="Roboto"/>
                <a:sym typeface="Roboto"/>
              </a:rPr>
              <a:t>:</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just">
              <a:spcBef>
                <a:spcPts val="0"/>
              </a:spcBef>
              <a:spcAft>
                <a:spcPts val="0"/>
              </a:spcAft>
              <a:buSzPts val="1400"/>
              <a:buFont typeface="Georgia"/>
              <a:buChar char="●"/>
            </a:pPr>
            <a:r>
              <a:rPr lang="en-GB">
                <a:latin typeface="Georgia"/>
                <a:ea typeface="Georgia"/>
                <a:cs typeface="Georgia"/>
                <a:sym typeface="Georgia"/>
              </a:rPr>
              <a:t>A good example of a bagging ensemble method is the Random Forest.</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Char char="●"/>
            </a:pPr>
            <a:r>
              <a:rPr lang="en-GB">
                <a:latin typeface="Georgia"/>
                <a:ea typeface="Georgia"/>
                <a:cs typeface="Georgia"/>
                <a:sym typeface="Georgia"/>
              </a:rPr>
              <a:t>Multiple Decision Trees are trained on randomly sampled subsets of the entire training data, then the tree predictions are aggregated to produce a prediction.</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23850" lvl="0" marL="457200" rtl="0" algn="just">
              <a:spcBef>
                <a:spcPts val="0"/>
              </a:spcBef>
              <a:spcAft>
                <a:spcPts val="0"/>
              </a:spcAft>
              <a:buSzPts val="1500"/>
              <a:buFont typeface="Georgia"/>
              <a:buChar char="●"/>
            </a:pPr>
            <a:r>
              <a:rPr lang="en-GB" sz="1350">
                <a:highlight>
                  <a:srgbClr val="FFFFFF"/>
                </a:highlight>
                <a:latin typeface="Georgia"/>
                <a:ea typeface="Georgia"/>
                <a:cs typeface="Georgia"/>
                <a:sym typeface="Georgia"/>
              </a:rPr>
              <a:t>With bagging, the model and algorithms are the same. For example, with random forest, the submodels are all short decision trees.</a:t>
            </a:r>
            <a:endParaRPr sz="15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209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latin typeface="Georgia"/>
                <a:ea typeface="Georgia"/>
                <a:cs typeface="Georgia"/>
                <a:sym typeface="Georgia"/>
              </a:rPr>
              <a:t>Ensemble Method 2 - Boosting</a:t>
            </a:r>
            <a:endParaRPr sz="2500">
              <a:latin typeface="Georgia"/>
              <a:ea typeface="Georgia"/>
              <a:cs typeface="Georgia"/>
              <a:sym typeface="Georgia"/>
            </a:endParaRPr>
          </a:p>
        </p:txBody>
      </p:sp>
      <p:sp>
        <p:nvSpPr>
          <p:cNvPr id="178" name="Google Shape;178;p27"/>
          <p:cNvSpPr txBox="1"/>
          <p:nvPr>
            <p:ph idx="1" type="body"/>
          </p:nvPr>
        </p:nvSpPr>
        <p:spPr>
          <a:xfrm>
            <a:off x="311700" y="816975"/>
            <a:ext cx="8520600" cy="37518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Georgia"/>
              <a:buChar char="●"/>
            </a:pPr>
            <a:r>
              <a:rPr lang="en-GB" sz="1350">
                <a:solidFill>
                  <a:srgbClr val="000000"/>
                </a:solidFill>
                <a:highlight>
                  <a:srgbClr val="FFFFFF"/>
                </a:highlight>
                <a:latin typeface="Georgia"/>
                <a:ea typeface="Georgia"/>
                <a:cs typeface="Georgia"/>
                <a:sym typeface="Georgia"/>
              </a:rPr>
              <a:t>The idea behind Boosting is to iteratively build an ensemble of models where each successive model focuses on learning the examples the previous model got wrong.</a:t>
            </a:r>
            <a:endParaRPr sz="1350">
              <a:solidFill>
                <a:srgbClr val="000000"/>
              </a:solidFill>
              <a:highlight>
                <a:srgbClr val="FFFFFF"/>
              </a:highlight>
              <a:latin typeface="Georgia"/>
              <a:ea typeface="Georgia"/>
              <a:cs typeface="Georgia"/>
              <a:sym typeface="Georgia"/>
            </a:endParaRPr>
          </a:p>
          <a:p>
            <a:pPr indent="-346075" lvl="0" marL="457200" rtl="0" algn="just">
              <a:spcBef>
                <a:spcPts val="0"/>
              </a:spcBef>
              <a:spcAft>
                <a:spcPts val="0"/>
              </a:spcAft>
              <a:buClr>
                <a:srgbClr val="000000"/>
              </a:buClr>
              <a:buSzPts val="1850"/>
              <a:buFont typeface="Georgia"/>
              <a:buChar char="●"/>
            </a:pPr>
            <a:r>
              <a:rPr lang="en-GB" sz="1350">
                <a:solidFill>
                  <a:srgbClr val="000000"/>
                </a:solidFill>
                <a:highlight>
                  <a:srgbClr val="FFFFFF"/>
                </a:highlight>
                <a:latin typeface="Georgia"/>
                <a:ea typeface="Georgia"/>
                <a:cs typeface="Georgia"/>
                <a:sym typeface="Georgia"/>
              </a:rPr>
              <a:t>In short, boosting iteratively improves upon a sequence of weak learners taking a weighted average to ultimately yield a strong learner.</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pic>
        <p:nvPicPr>
          <p:cNvPr id="179" name="Google Shape;179;p27"/>
          <p:cNvPicPr preferRelativeResize="0"/>
          <p:nvPr/>
        </p:nvPicPr>
        <p:blipFill>
          <a:blip r:embed="rId3">
            <a:alphaModFix/>
          </a:blip>
          <a:stretch>
            <a:fillRect/>
          </a:stretch>
        </p:blipFill>
        <p:spPr>
          <a:xfrm>
            <a:off x="4666076" y="2155196"/>
            <a:ext cx="4340926" cy="2234475"/>
          </a:xfrm>
          <a:prstGeom prst="rect">
            <a:avLst/>
          </a:prstGeom>
          <a:noFill/>
          <a:ln>
            <a:noFill/>
          </a:ln>
        </p:spPr>
      </p:pic>
      <p:sp>
        <p:nvSpPr>
          <p:cNvPr id="180" name="Google Shape;180;p27"/>
          <p:cNvSpPr txBox="1"/>
          <p:nvPr/>
        </p:nvSpPr>
        <p:spPr>
          <a:xfrm>
            <a:off x="535500" y="2076951"/>
            <a:ext cx="4036500" cy="26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350">
                <a:highlight>
                  <a:srgbClr val="FFFFFF"/>
                </a:highlight>
                <a:latin typeface="Georgia"/>
                <a:ea typeface="Georgia"/>
                <a:cs typeface="Georgia"/>
                <a:sym typeface="Georgia"/>
              </a:rPr>
              <a:t>Some of the more well-known boosting algorithms are </a:t>
            </a:r>
            <a:endParaRPr sz="1350">
              <a:highlight>
                <a:srgbClr val="FFFFFF"/>
              </a:highlight>
              <a:latin typeface="Georgia"/>
              <a:ea typeface="Georgia"/>
              <a:cs typeface="Georgia"/>
              <a:sym typeface="Georgia"/>
            </a:endParaRPr>
          </a:p>
          <a:p>
            <a:pPr indent="-314325" lvl="0" marL="457200" rtl="0" algn="just">
              <a:lnSpc>
                <a:spcPct val="115000"/>
              </a:lnSpc>
              <a:spcBef>
                <a:spcPts val="1600"/>
              </a:spcBef>
              <a:spcAft>
                <a:spcPts val="0"/>
              </a:spcAft>
              <a:buSzPts val="1350"/>
              <a:buFont typeface="Georgia"/>
              <a:buAutoNum type="arabicPeriod"/>
            </a:pPr>
            <a:r>
              <a:rPr lang="en-GB" sz="1350">
                <a:highlight>
                  <a:srgbClr val="FFFFFF"/>
                </a:highlight>
                <a:latin typeface="Georgia"/>
                <a:ea typeface="Georgia"/>
                <a:cs typeface="Georgia"/>
                <a:sym typeface="Georgia"/>
              </a:rPr>
              <a:t>AdaBoost   </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2. Gradient Boosting Machines</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XGBoost</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They have easy-to-use implementations in popular machine learning frameworks like scikit-learn or TensorFlow.</a:t>
            </a:r>
            <a:endParaRPr sz="1350">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sz="1250">
              <a:latin typeface="Georgia"/>
              <a:ea typeface="Georgia"/>
              <a:cs typeface="Georgia"/>
              <a:sym typeface="Georgi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210725"/>
            <a:ext cx="5541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Ensemble Model 3 - Stacking</a:t>
            </a:r>
            <a:endParaRPr>
              <a:latin typeface="Georgia"/>
              <a:ea typeface="Georgia"/>
              <a:cs typeface="Georgia"/>
              <a:sym typeface="Georgia"/>
            </a:endParaRPr>
          </a:p>
        </p:txBody>
      </p:sp>
      <p:sp>
        <p:nvSpPr>
          <p:cNvPr id="186" name="Google Shape;186;p28"/>
          <p:cNvSpPr txBox="1"/>
          <p:nvPr>
            <p:ph idx="1" type="body"/>
          </p:nvPr>
        </p:nvSpPr>
        <p:spPr>
          <a:xfrm>
            <a:off x="311700" y="884875"/>
            <a:ext cx="8520600" cy="38607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Georgia"/>
              <a:buChar char="●"/>
            </a:pPr>
            <a:r>
              <a:rPr lang="en-GB" sz="1350">
                <a:solidFill>
                  <a:srgbClr val="000000"/>
                </a:solidFill>
                <a:highlight>
                  <a:srgbClr val="FFFFFF"/>
                </a:highlight>
                <a:latin typeface="Georgia"/>
                <a:ea typeface="Georgia"/>
                <a:cs typeface="Georgia"/>
                <a:sym typeface="Georgia"/>
              </a:rPr>
              <a:t>Stacking is an ensemble method that combines the outputs of a collection of models to make a prediction.</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pic>
        <p:nvPicPr>
          <p:cNvPr id="187" name="Google Shape;187;p28"/>
          <p:cNvPicPr preferRelativeResize="0"/>
          <p:nvPr/>
        </p:nvPicPr>
        <p:blipFill>
          <a:blip r:embed="rId3">
            <a:alphaModFix/>
          </a:blip>
          <a:stretch>
            <a:fillRect/>
          </a:stretch>
        </p:blipFill>
        <p:spPr>
          <a:xfrm>
            <a:off x="3885700" y="1342200"/>
            <a:ext cx="5098099" cy="1054100"/>
          </a:xfrm>
          <a:prstGeom prst="rect">
            <a:avLst/>
          </a:prstGeom>
          <a:noFill/>
          <a:ln>
            <a:noFill/>
          </a:ln>
        </p:spPr>
      </p:pic>
      <p:pic>
        <p:nvPicPr>
          <p:cNvPr id="188" name="Google Shape;188;p28"/>
          <p:cNvPicPr preferRelativeResize="0"/>
          <p:nvPr/>
        </p:nvPicPr>
        <p:blipFill>
          <a:blip r:embed="rId4">
            <a:alphaModFix/>
          </a:blip>
          <a:stretch>
            <a:fillRect/>
          </a:stretch>
        </p:blipFill>
        <p:spPr>
          <a:xfrm>
            <a:off x="4572000" y="2541462"/>
            <a:ext cx="3898198" cy="1369475"/>
          </a:xfrm>
          <a:prstGeom prst="rect">
            <a:avLst/>
          </a:prstGeom>
          <a:noFill/>
          <a:ln>
            <a:noFill/>
          </a:ln>
        </p:spPr>
      </p:pic>
      <p:sp>
        <p:nvSpPr>
          <p:cNvPr id="189" name="Google Shape;189;p28"/>
          <p:cNvSpPr txBox="1"/>
          <p:nvPr/>
        </p:nvSpPr>
        <p:spPr>
          <a:xfrm>
            <a:off x="436000" y="1744200"/>
            <a:ext cx="3449700" cy="2964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2200"/>
              </a:spcBef>
              <a:spcAft>
                <a:spcPts val="0"/>
              </a:spcAft>
              <a:buSzPts val="1700"/>
              <a:buFont typeface="Georgia"/>
              <a:buChar char="●"/>
            </a:pPr>
            <a:r>
              <a:rPr lang="en-GB" sz="1350">
                <a:highlight>
                  <a:srgbClr val="FFFFFF"/>
                </a:highlight>
                <a:latin typeface="Georgia"/>
                <a:ea typeface="Georgia"/>
                <a:cs typeface="Georgia"/>
                <a:sym typeface="Georgia"/>
              </a:rPr>
              <a:t>Stacking is an ensemble learning technique that combines the outputs of several different ML models as the input to a secondary ML model that makes predictions.</a:t>
            </a:r>
            <a:endParaRPr sz="1350">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02675" y="-56000"/>
            <a:ext cx="797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- 3 - Checkpoints </a:t>
            </a:r>
            <a:endParaRPr sz="2700" u="sng">
              <a:latin typeface="Georgia"/>
              <a:ea typeface="Georgia"/>
              <a:cs typeface="Georgia"/>
              <a:sym typeface="Georgia"/>
            </a:endParaRPr>
          </a:p>
        </p:txBody>
      </p:sp>
      <p:sp>
        <p:nvSpPr>
          <p:cNvPr id="195" name="Google Shape;195;p29"/>
          <p:cNvSpPr txBox="1"/>
          <p:nvPr>
            <p:ph idx="1" type="body"/>
          </p:nvPr>
        </p:nvSpPr>
        <p:spPr>
          <a:xfrm>
            <a:off x="202675" y="237100"/>
            <a:ext cx="8306100" cy="4479300"/>
          </a:xfrm>
          <a:prstGeom prst="rect">
            <a:avLst/>
          </a:prstGeom>
        </p:spPr>
        <p:txBody>
          <a:bodyPr anchorCtr="0" anchor="t" bIns="91425" lIns="91425" spcFirstLastPara="1" rIns="91425" wrap="square" tIns="91425">
            <a:noAutofit/>
          </a:bodyPr>
          <a:lstStyle/>
          <a:p>
            <a:pPr indent="0" lvl="0" marL="0" rtl="0" algn="just">
              <a:lnSpc>
                <a:spcPct val="123529"/>
              </a:lnSpc>
              <a:spcBef>
                <a:spcPts val="1600"/>
              </a:spcBef>
              <a:spcAft>
                <a:spcPts val="0"/>
              </a:spcAft>
              <a:buNone/>
            </a:pPr>
            <a:r>
              <a:rPr lang="en-GB" sz="1300">
                <a:solidFill>
                  <a:srgbClr val="000000"/>
                </a:solidFill>
                <a:highlight>
                  <a:srgbClr val="FFFFFF"/>
                </a:highlight>
                <a:latin typeface="Georgia"/>
                <a:ea typeface="Georgia"/>
                <a:cs typeface="Georgia"/>
                <a:sym typeface="Georgia"/>
              </a:rPr>
              <a:t>Related to: </a:t>
            </a:r>
            <a:r>
              <a:rPr b="1" lang="en-GB" sz="1300" u="sng">
                <a:solidFill>
                  <a:srgbClr val="000000"/>
                </a:solidFill>
                <a:highlight>
                  <a:srgbClr val="FFFFFF"/>
                </a:highlight>
                <a:latin typeface="Georgia"/>
                <a:ea typeface="Georgia"/>
                <a:cs typeface="Georgia"/>
                <a:sym typeface="Georgia"/>
              </a:rPr>
              <a:t>Model Training</a:t>
            </a:r>
            <a:endParaRPr b="1" sz="1300" u="sng">
              <a:solidFill>
                <a:srgbClr val="000000"/>
              </a:solidFill>
              <a:highlight>
                <a:srgbClr val="FFFFFF"/>
              </a:highlight>
              <a:latin typeface="Georgia"/>
              <a:ea typeface="Georgia"/>
              <a:cs typeface="Georgia"/>
              <a:sym typeface="Georgia"/>
            </a:endParaRPr>
          </a:p>
          <a:p>
            <a:pPr indent="-311150" lvl="0" marL="457200" rtl="0" algn="just">
              <a:lnSpc>
                <a:spcPct val="123529"/>
              </a:lnSpc>
              <a:spcBef>
                <a:spcPts val="160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In Checkpoints, we store the </a:t>
            </a:r>
            <a:r>
              <a:rPr b="1" lang="en-GB" sz="1300">
                <a:solidFill>
                  <a:srgbClr val="000000"/>
                </a:solidFill>
                <a:highlight>
                  <a:srgbClr val="FFFFFF"/>
                </a:highlight>
                <a:latin typeface="Georgia"/>
                <a:ea typeface="Georgia"/>
                <a:cs typeface="Georgia"/>
                <a:sym typeface="Georgia"/>
              </a:rPr>
              <a:t>full state </a:t>
            </a:r>
            <a:r>
              <a:rPr lang="en-GB" sz="1300">
                <a:solidFill>
                  <a:srgbClr val="000000"/>
                </a:solidFill>
                <a:highlight>
                  <a:srgbClr val="FFFFFF"/>
                </a:highlight>
                <a:latin typeface="Georgia"/>
                <a:ea typeface="Georgia"/>
                <a:cs typeface="Georgia"/>
                <a:sym typeface="Georgia"/>
              </a:rPr>
              <a:t>of the model periodically so that we have partially trained models available. </a:t>
            </a:r>
            <a:endParaRPr sz="1300">
              <a:solidFill>
                <a:srgbClr val="000000"/>
              </a:solidFill>
              <a:highlight>
                <a:srgbClr val="FFFFFF"/>
              </a:highlight>
              <a:latin typeface="Georgia"/>
              <a:ea typeface="Georgia"/>
              <a:cs typeface="Georgia"/>
              <a:sym typeface="Georgia"/>
            </a:endParaRPr>
          </a:p>
          <a:p>
            <a:pPr indent="-311150" lvl="0" marL="457200" rtl="0" algn="just">
              <a:lnSpc>
                <a:spcPct val="123529"/>
              </a:lnSpc>
              <a:spcBef>
                <a:spcPts val="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These partially trained models can serve as the final model (in the case of early stopping) or as the starting points for continued training (in the cases of machine failure and fine-tuning).</a:t>
            </a:r>
            <a:endParaRPr b="1"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300" u="sng">
                <a:solidFill>
                  <a:srgbClr val="000000"/>
                </a:solidFill>
                <a:highlight>
                  <a:srgbClr val="FFFFFF"/>
                </a:highlight>
                <a:latin typeface="Georgia"/>
                <a:ea typeface="Georgia"/>
                <a:cs typeface="Georgia"/>
                <a:sym typeface="Georgia"/>
              </a:rPr>
              <a:t>Problem</a:t>
            </a:r>
            <a:endParaRPr b="1" sz="1300" u="sng">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The more complex a model is , the larger the dataset that is needed to train it effectively.</a:t>
            </a:r>
            <a:r>
              <a:rPr lang="en-GB" sz="1300">
                <a:solidFill>
                  <a:srgbClr val="000000"/>
                </a:solidFill>
                <a:highlight>
                  <a:srgbClr val="FFFFFF"/>
                </a:highlight>
                <a:latin typeface="Georgia"/>
                <a:ea typeface="Georgia"/>
                <a:cs typeface="Georgia"/>
                <a:sym typeface="Georgia"/>
              </a:rPr>
              <a:t> </a:t>
            </a:r>
            <a:endParaRPr sz="1300">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More Complex Model → More Tunable Parameters </a:t>
            </a:r>
            <a:endParaRPr sz="1300">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Model Size Increases  → Time to fit once batch increases</a:t>
            </a:r>
            <a:endParaRPr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300" u="sng">
                <a:solidFill>
                  <a:srgbClr val="000000"/>
                </a:solidFill>
                <a:highlight>
                  <a:srgbClr val="FFFFFF"/>
                </a:highlight>
                <a:latin typeface="Georgia"/>
                <a:ea typeface="Georgia"/>
                <a:cs typeface="Georgia"/>
                <a:sym typeface="Georgia"/>
              </a:rPr>
              <a:t>Example</a:t>
            </a:r>
            <a:r>
              <a:rPr b="1" lang="en-GB" sz="1300">
                <a:solidFill>
                  <a:srgbClr val="000000"/>
                </a:solidFill>
                <a:highlight>
                  <a:srgbClr val="FFFFFF"/>
                </a:highlight>
                <a:latin typeface="Georgia"/>
                <a:ea typeface="Georgia"/>
                <a:cs typeface="Georgia"/>
                <a:sym typeface="Georgia"/>
              </a:rPr>
              <a:t>: </a:t>
            </a:r>
            <a:r>
              <a:rPr lang="en-GB" sz="1300">
                <a:solidFill>
                  <a:srgbClr val="000000"/>
                </a:solidFill>
                <a:highlight>
                  <a:srgbClr val="FFFFFF"/>
                </a:highlight>
                <a:latin typeface="Georgia"/>
                <a:ea typeface="Georgia"/>
                <a:cs typeface="Georgia"/>
                <a:sym typeface="Georgia"/>
              </a:rPr>
              <a:t>The more layers and nodes a neural network has.</a:t>
            </a:r>
            <a:endParaRPr b="1"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300">
                <a:solidFill>
                  <a:srgbClr val="000000"/>
                </a:solidFill>
                <a:highlight>
                  <a:srgbClr val="FFFFFF"/>
                </a:highlight>
                <a:latin typeface="Georgia"/>
                <a:ea typeface="Georgia"/>
                <a:cs typeface="Georgia"/>
                <a:sym typeface="Georgia"/>
              </a:rPr>
              <a:t>When we train that takes long, the chances of machine failure are uncomfortably high. If there is a problem, we’d like to be able to resume from an intermediate point, instead of from the very beginning.</a:t>
            </a:r>
            <a:endParaRPr sz="13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5350" y="0"/>
            <a:ext cx="143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Georgia"/>
                <a:ea typeface="Georgia"/>
                <a:cs typeface="Georgia"/>
                <a:sym typeface="Georgia"/>
              </a:rPr>
              <a:t>Solution</a:t>
            </a:r>
            <a:r>
              <a:rPr lang="en-GB" sz="2400"/>
              <a:t>:	</a:t>
            </a:r>
            <a:endParaRPr sz="2400"/>
          </a:p>
        </p:txBody>
      </p:sp>
      <p:sp>
        <p:nvSpPr>
          <p:cNvPr id="201" name="Google Shape;201;p30"/>
          <p:cNvSpPr txBox="1"/>
          <p:nvPr>
            <p:ph idx="1" type="body"/>
          </p:nvPr>
        </p:nvSpPr>
        <p:spPr>
          <a:xfrm>
            <a:off x="311700" y="474050"/>
            <a:ext cx="8658600" cy="411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Save the model at the end of every </a:t>
            </a:r>
            <a:r>
              <a:rPr b="1" i="1" lang="en-GB" sz="1400">
                <a:solidFill>
                  <a:srgbClr val="000000"/>
                </a:solidFill>
                <a:latin typeface="Georgia"/>
                <a:ea typeface="Georgia"/>
                <a:cs typeface="Georgia"/>
                <a:sym typeface="Georgia"/>
              </a:rPr>
              <a:t>epoch</a:t>
            </a:r>
            <a:r>
              <a:rPr lang="en-GB" sz="1400">
                <a:solidFill>
                  <a:srgbClr val="000000"/>
                </a:solidFill>
                <a:latin typeface="Georgia"/>
                <a:ea typeface="Georgia"/>
                <a:cs typeface="Georgia"/>
                <a:sym typeface="Georgia"/>
              </a:rPr>
              <a:t>. </a:t>
            </a:r>
            <a:r>
              <a:rPr lang="en-GB" sz="1400">
                <a:solidFill>
                  <a:srgbClr val="000000"/>
                </a:solidFill>
                <a:highlight>
                  <a:srgbClr val="FFFFFF"/>
                </a:highlight>
                <a:latin typeface="Georgia"/>
                <a:ea typeface="Georgia"/>
                <a:cs typeface="Georgia"/>
                <a:sym typeface="Georgia"/>
              </a:rPr>
              <a:t>Then, if the training loop is interrupted for any reason, we can go back to the saved model state and restart.</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However, when doing this, we have to make sure to save the intermediate model state, not just the model.</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Once training is complete, we save or </a:t>
            </a:r>
            <a:r>
              <a:rPr i="1" lang="en-GB" sz="1400">
                <a:solidFill>
                  <a:srgbClr val="000000"/>
                </a:solidFill>
                <a:highlight>
                  <a:srgbClr val="FFFFFF"/>
                </a:highlight>
                <a:latin typeface="Georgia"/>
                <a:ea typeface="Georgia"/>
                <a:cs typeface="Georgia"/>
                <a:sym typeface="Georgia"/>
              </a:rPr>
              <a:t>export</a:t>
            </a:r>
            <a:r>
              <a:rPr lang="en-GB" sz="1400">
                <a:solidFill>
                  <a:srgbClr val="000000"/>
                </a:solidFill>
                <a:highlight>
                  <a:srgbClr val="FFFFFF"/>
                </a:highlight>
                <a:latin typeface="Georgia"/>
                <a:ea typeface="Georgia"/>
                <a:cs typeface="Georgia"/>
                <a:sym typeface="Georgia"/>
              </a:rPr>
              <a:t> the model so that we can deploy it for inference.</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highlight>
                  <a:srgbClr val="FFFFFF"/>
                </a:highlight>
                <a:latin typeface="Georgia"/>
                <a:ea typeface="Georgia"/>
                <a:cs typeface="Georgia"/>
                <a:sym typeface="Georgia"/>
              </a:rPr>
              <a:t>Decision Tree Model</a:t>
            </a:r>
            <a:r>
              <a:rPr lang="en-GB" sz="1400">
                <a:solidFill>
                  <a:srgbClr val="000000"/>
                </a:solidFill>
                <a:highlight>
                  <a:srgbClr val="FFFFFF"/>
                </a:highlight>
                <a:latin typeface="Georgia"/>
                <a:ea typeface="Georgia"/>
                <a:cs typeface="Georgia"/>
                <a:sym typeface="Georgia"/>
              </a:rPr>
              <a:t>: This would be final rules for each intermediate node and the predicted value for each of the leaf node.</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highlight>
                  <a:srgbClr val="FFFFFF"/>
                </a:highlight>
                <a:latin typeface="Georgia"/>
                <a:ea typeface="Georgia"/>
                <a:cs typeface="Georgia"/>
                <a:sym typeface="Georgia"/>
              </a:rPr>
              <a:t>Linear Regression Model: </a:t>
            </a:r>
            <a:r>
              <a:rPr lang="en-GB" sz="1400">
                <a:solidFill>
                  <a:srgbClr val="000000"/>
                </a:solidFill>
                <a:highlight>
                  <a:srgbClr val="FFFFFF"/>
                </a:highlight>
                <a:latin typeface="Georgia"/>
                <a:ea typeface="Georgia"/>
                <a:cs typeface="Georgia"/>
                <a:sym typeface="Georgia"/>
              </a:rPr>
              <a:t>This would be the final values of the weights and biases.</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GB" sz="1400">
                <a:solidFill>
                  <a:srgbClr val="000000"/>
                </a:solidFill>
                <a:highlight>
                  <a:srgbClr val="FFFFFF"/>
                </a:highlight>
                <a:latin typeface="Georgia"/>
                <a:ea typeface="Georgia"/>
                <a:cs typeface="Georgia"/>
                <a:sym typeface="Georgia"/>
              </a:rPr>
              <a:t>Fully Connected Neural Network: </a:t>
            </a:r>
            <a:r>
              <a:rPr lang="en-GB" sz="1400">
                <a:solidFill>
                  <a:srgbClr val="000000"/>
                </a:solidFill>
                <a:highlight>
                  <a:srgbClr val="FFFFFF"/>
                </a:highlight>
                <a:latin typeface="Georgia"/>
                <a:ea typeface="Georgia"/>
                <a:cs typeface="Georgia"/>
                <a:sym typeface="Georgia"/>
              </a:rPr>
              <a:t>Activation functions and the weights of the hidden connections.</a:t>
            </a:r>
            <a:endParaRPr b="1" sz="1400">
              <a:solidFill>
                <a:srgbClr val="000000"/>
              </a:solidFill>
              <a:highlight>
                <a:srgbClr val="FFFFFF"/>
              </a:highlight>
              <a:latin typeface="Georgia"/>
              <a:ea typeface="Georgia"/>
              <a:cs typeface="Georgia"/>
              <a:sym typeface="Georgia"/>
            </a:endParaRPr>
          </a:p>
        </p:txBody>
      </p:sp>
      <p:pic>
        <p:nvPicPr>
          <p:cNvPr id="202" name="Google Shape;202;p30"/>
          <p:cNvPicPr preferRelativeResize="0"/>
          <p:nvPr/>
        </p:nvPicPr>
        <p:blipFill>
          <a:blip r:embed="rId3">
            <a:alphaModFix/>
          </a:blip>
          <a:stretch>
            <a:fillRect/>
          </a:stretch>
        </p:blipFill>
        <p:spPr>
          <a:xfrm>
            <a:off x="1796625" y="3406150"/>
            <a:ext cx="3954801" cy="144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184900"/>
            <a:ext cx="557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CHECKPOINTS IN PYTORCH</a:t>
            </a:r>
            <a:endParaRPr>
              <a:latin typeface="Georgia"/>
              <a:ea typeface="Georgia"/>
              <a:cs typeface="Georgia"/>
              <a:sym typeface="Georgia"/>
            </a:endParaRPr>
          </a:p>
        </p:txBody>
      </p:sp>
      <p:sp>
        <p:nvSpPr>
          <p:cNvPr id="208" name="Google Shape;208;p31"/>
          <p:cNvSpPr txBox="1"/>
          <p:nvPr>
            <p:ph idx="1" type="body"/>
          </p:nvPr>
        </p:nvSpPr>
        <p:spPr>
          <a:xfrm>
            <a:off x="311700" y="792700"/>
            <a:ext cx="8625000" cy="392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i="1" lang="en-GB" sz="1400">
                <a:solidFill>
                  <a:srgbClr val="000000"/>
                </a:solidFill>
                <a:latin typeface="Georgia"/>
                <a:ea typeface="Georgia"/>
                <a:cs typeface="Georgia"/>
                <a:sym typeface="Georgia"/>
              </a:rPr>
              <a:t>PyTorch</a:t>
            </a:r>
            <a:r>
              <a:rPr lang="en-GB" sz="1400">
                <a:solidFill>
                  <a:srgbClr val="000000"/>
                </a:solidFill>
                <a:latin typeface="Georgia"/>
                <a:ea typeface="Georgia"/>
                <a:cs typeface="Georgia"/>
                <a:sym typeface="Georgia"/>
              </a:rPr>
              <a:t> doesn’t support checkpoints directly. But it does by </a:t>
            </a:r>
            <a:r>
              <a:rPr i="1" lang="en-GB" sz="1400">
                <a:solidFill>
                  <a:srgbClr val="000000"/>
                </a:solidFill>
                <a:latin typeface="Georgia"/>
                <a:ea typeface="Georgia"/>
                <a:cs typeface="Georgia"/>
                <a:sym typeface="Georgia"/>
              </a:rPr>
              <a:t>externalizing</a:t>
            </a:r>
            <a:r>
              <a:rPr lang="en-GB" sz="1400">
                <a:solidFill>
                  <a:srgbClr val="000000"/>
                </a:solidFill>
                <a:latin typeface="Georgia"/>
                <a:ea typeface="Georgia"/>
                <a:cs typeface="Georgia"/>
                <a:sym typeface="Georgia"/>
              </a:rPr>
              <a:t> the state of most objects. </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To implement this we need epoch, model state, optimizer state and any other information needed to resume training to be serialized along with model.</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400">
                <a:solidFill>
                  <a:srgbClr val="000000"/>
                </a:solidFill>
                <a:latin typeface="Georgia"/>
                <a:ea typeface="Georgia"/>
                <a:cs typeface="Georgia"/>
                <a:sym typeface="Georgia"/>
              </a:rPr>
              <a:t>Saving the State    →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400">
                <a:solidFill>
                  <a:srgbClr val="000000"/>
                </a:solidFill>
                <a:latin typeface="Georgia"/>
                <a:ea typeface="Georgia"/>
                <a:cs typeface="Georgia"/>
                <a:sym typeface="Georgia"/>
              </a:rPr>
              <a:t> </a:t>
            </a:r>
            <a:r>
              <a:rPr lang="en-GB">
                <a:solidFill>
                  <a:srgbClr val="000000"/>
                </a:solidFill>
                <a:latin typeface="Georgia"/>
                <a:ea typeface="Georgia"/>
                <a:cs typeface="Georgia"/>
                <a:sym typeface="Georgia"/>
              </a:rPr>
              <a:t> </a:t>
            </a:r>
            <a:endParaRPr>
              <a:solidFill>
                <a:srgbClr val="000000"/>
              </a:solidFill>
              <a:latin typeface="Georgia"/>
              <a:ea typeface="Georgia"/>
              <a:cs typeface="Georgia"/>
              <a:sym typeface="Georgia"/>
            </a:endParaRPr>
          </a:p>
          <a:p>
            <a:pPr indent="0" lvl="0" marL="0" rtl="0" algn="l">
              <a:spcBef>
                <a:spcPts val="1600"/>
              </a:spcBef>
              <a:spcAft>
                <a:spcPts val="0"/>
              </a:spcAft>
              <a:buNone/>
            </a:pPr>
            <a:r>
              <a:t/>
            </a:r>
            <a:endParaRPr>
              <a:solidFill>
                <a:srgbClr val="000000"/>
              </a:solidFill>
              <a:latin typeface="Georgia"/>
              <a:ea typeface="Georgia"/>
              <a:cs typeface="Georgia"/>
              <a:sym typeface="Georgia"/>
            </a:endParaRPr>
          </a:p>
          <a:p>
            <a:pPr indent="0" lvl="0" marL="0" rtl="0" algn="l">
              <a:spcBef>
                <a:spcPts val="1600"/>
              </a:spcBef>
              <a:spcAft>
                <a:spcPts val="1600"/>
              </a:spcAft>
              <a:buNone/>
            </a:pPr>
            <a:r>
              <a:rPr lang="en-GB" sz="1400">
                <a:solidFill>
                  <a:srgbClr val="000000"/>
                </a:solidFill>
                <a:latin typeface="Georgia"/>
                <a:ea typeface="Georgia"/>
                <a:cs typeface="Georgia"/>
                <a:sym typeface="Georgia"/>
              </a:rPr>
              <a:t>Retrieve the State → </a:t>
            </a:r>
            <a:endParaRPr sz="1400">
              <a:solidFill>
                <a:srgbClr val="000000"/>
              </a:solidFill>
              <a:latin typeface="Georgia"/>
              <a:ea typeface="Georgia"/>
              <a:cs typeface="Georgia"/>
              <a:sym typeface="Georgia"/>
            </a:endParaRPr>
          </a:p>
        </p:txBody>
      </p:sp>
      <p:pic>
        <p:nvPicPr>
          <p:cNvPr id="209" name="Google Shape;209;p31"/>
          <p:cNvPicPr preferRelativeResize="0"/>
          <p:nvPr/>
        </p:nvPicPr>
        <p:blipFill>
          <a:blip r:embed="rId3">
            <a:alphaModFix/>
          </a:blip>
          <a:stretch>
            <a:fillRect/>
          </a:stretch>
        </p:blipFill>
        <p:spPr>
          <a:xfrm>
            <a:off x="2276625" y="1988950"/>
            <a:ext cx="3770625" cy="1165600"/>
          </a:xfrm>
          <a:prstGeom prst="rect">
            <a:avLst/>
          </a:prstGeom>
          <a:noFill/>
          <a:ln>
            <a:noFill/>
          </a:ln>
        </p:spPr>
      </p:pic>
      <p:pic>
        <p:nvPicPr>
          <p:cNvPr id="210" name="Google Shape;210;p31"/>
          <p:cNvPicPr preferRelativeResize="0"/>
          <p:nvPr/>
        </p:nvPicPr>
        <p:blipFill>
          <a:blip r:embed="rId4">
            <a:alphaModFix/>
          </a:blip>
          <a:stretch>
            <a:fillRect/>
          </a:stretch>
        </p:blipFill>
        <p:spPr>
          <a:xfrm>
            <a:off x="2276625" y="3386473"/>
            <a:ext cx="4469799" cy="132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62225" y="85200"/>
            <a:ext cx="8363100" cy="69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900" u="sng">
                <a:latin typeface="Georgia"/>
                <a:ea typeface="Georgia"/>
                <a:cs typeface="Georgia"/>
                <a:sym typeface="Georgia"/>
              </a:rPr>
              <a:t>Agenda</a:t>
            </a:r>
            <a:endParaRPr sz="2900">
              <a:latin typeface="Georgia"/>
              <a:ea typeface="Georgia"/>
              <a:cs typeface="Georgia"/>
              <a:sym typeface="Georgia"/>
            </a:endParaRPr>
          </a:p>
        </p:txBody>
      </p:sp>
      <p:sp>
        <p:nvSpPr>
          <p:cNvPr id="92" name="Google Shape;92;p14"/>
          <p:cNvSpPr txBox="1"/>
          <p:nvPr>
            <p:ph idx="1" type="subTitle"/>
          </p:nvPr>
        </p:nvSpPr>
        <p:spPr>
          <a:xfrm>
            <a:off x="460950" y="776400"/>
            <a:ext cx="8222100" cy="386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Motivation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Design Patterns in Machine Learning</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Data Representation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Problem Representation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Model Training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Reproducibility Design Patterns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Design Patterns in Internet of Things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IoT Architecture</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IoT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Integration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Communication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Energy Saving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Security Patterns</a:t>
            </a:r>
            <a:endParaRPr sz="1600">
              <a:latin typeface="Georgia"/>
              <a:ea typeface="Georgia"/>
              <a:cs typeface="Georgia"/>
              <a:sym typeface="Georgia"/>
            </a:endParaRPr>
          </a:p>
          <a:p>
            <a:pPr indent="0" lvl="0" marL="457200" rtl="0" algn="l">
              <a:spcBef>
                <a:spcPts val="0"/>
              </a:spcBef>
              <a:spcAft>
                <a:spcPts val="0"/>
              </a:spcAft>
              <a:buNone/>
            </a:pPr>
            <a:r>
              <a:t/>
            </a:r>
            <a:endParaRPr sz="1600">
              <a:latin typeface="Georgia"/>
              <a:ea typeface="Georgia"/>
              <a:cs typeface="Georgia"/>
              <a:sym typeface="Georgia"/>
            </a:endParaRPr>
          </a:p>
        </p:txBody>
      </p:sp>
      <p:pic>
        <p:nvPicPr>
          <p:cNvPr id="93" name="Google Shape;93;p14"/>
          <p:cNvPicPr preferRelativeResize="0"/>
          <p:nvPr/>
        </p:nvPicPr>
        <p:blipFill>
          <a:blip r:embed="rId3">
            <a:alphaModFix/>
          </a:blip>
          <a:stretch>
            <a:fillRect/>
          </a:stretch>
        </p:blipFill>
        <p:spPr>
          <a:xfrm>
            <a:off x="5664950" y="1198887"/>
            <a:ext cx="2892525" cy="24123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02675" y="0"/>
            <a:ext cx="3920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- 4</a:t>
            </a:r>
            <a:endParaRPr sz="2700" u="sng">
              <a:latin typeface="Georgia"/>
              <a:ea typeface="Georgia"/>
              <a:cs typeface="Georgia"/>
              <a:sym typeface="Georgia"/>
            </a:endParaRPr>
          </a:p>
        </p:txBody>
      </p:sp>
      <p:sp>
        <p:nvSpPr>
          <p:cNvPr id="216" name="Google Shape;216;p32"/>
          <p:cNvSpPr txBox="1"/>
          <p:nvPr>
            <p:ph idx="1" type="body"/>
          </p:nvPr>
        </p:nvSpPr>
        <p:spPr>
          <a:xfrm>
            <a:off x="202675" y="517825"/>
            <a:ext cx="8520600" cy="3991500"/>
          </a:xfrm>
          <a:prstGeom prst="rect">
            <a:avLst/>
          </a:prstGeom>
        </p:spPr>
        <p:txBody>
          <a:bodyPr anchorCtr="0" anchor="t" bIns="91425" lIns="91425" spcFirstLastPara="1" rIns="91425" wrap="square" tIns="91425">
            <a:noAutofit/>
          </a:bodyPr>
          <a:lstStyle/>
          <a:p>
            <a:pPr indent="0" lvl="0" marL="0" rtl="0" algn="just">
              <a:lnSpc>
                <a:spcPct val="123529"/>
              </a:lnSpc>
              <a:spcBef>
                <a:spcPts val="1600"/>
              </a:spcBef>
              <a:spcAft>
                <a:spcPts val="0"/>
              </a:spcAft>
              <a:buNone/>
            </a:pPr>
            <a:r>
              <a:rPr b="1" lang="en-GB" sz="1450" u="sng">
                <a:solidFill>
                  <a:srgbClr val="000000"/>
                </a:solidFill>
                <a:highlight>
                  <a:srgbClr val="FFFFFF"/>
                </a:highlight>
                <a:latin typeface="Georgia"/>
                <a:ea typeface="Georgia"/>
                <a:cs typeface="Georgia"/>
                <a:sym typeface="Georgia"/>
              </a:rPr>
              <a:t>Reproducibility</a:t>
            </a:r>
            <a:r>
              <a:rPr lang="en-GB" sz="1450">
                <a:solidFill>
                  <a:srgbClr val="000000"/>
                </a:solidFill>
                <a:highlight>
                  <a:srgbClr val="FFFFFF"/>
                </a:highlight>
                <a:latin typeface="Georgia"/>
                <a:ea typeface="Georgia"/>
                <a:cs typeface="Georgia"/>
                <a:sym typeface="Georgia"/>
              </a:rPr>
              <a:t> - Transform Design Pattern</a:t>
            </a:r>
            <a:endParaRPr sz="145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a:t>
            </a:r>
            <a:r>
              <a:rPr b="1" lang="en-GB" sz="1400">
                <a:solidFill>
                  <a:srgbClr val="000000"/>
                </a:solidFill>
                <a:highlight>
                  <a:srgbClr val="FFFFFF"/>
                </a:highlight>
                <a:latin typeface="Georgia"/>
                <a:ea typeface="Georgia"/>
                <a:cs typeface="Georgia"/>
                <a:sym typeface="Georgia"/>
              </a:rPr>
              <a:t>Transform design pattern</a:t>
            </a:r>
            <a:r>
              <a:rPr lang="en-GB" sz="1400">
                <a:solidFill>
                  <a:srgbClr val="000000"/>
                </a:solidFill>
                <a:highlight>
                  <a:srgbClr val="FFFFFF"/>
                </a:highlight>
                <a:latin typeface="Georgia"/>
                <a:ea typeface="Georgia"/>
                <a:cs typeface="Georgia"/>
                <a:sym typeface="Georgia"/>
              </a:rPr>
              <a:t> makes moving an ML model to production much easier by keeping inputs, features, and transforms carefully separate.</a:t>
            </a:r>
            <a:endParaRPr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Problem: </a:t>
            </a:r>
            <a:r>
              <a:rPr b="1" lang="en-GB" sz="1400">
                <a:solidFill>
                  <a:srgbClr val="000000"/>
                </a:solidFill>
                <a:highlight>
                  <a:srgbClr val="FFFFFF"/>
                </a:highlight>
                <a:latin typeface="Georgia"/>
                <a:ea typeface="Georgia"/>
                <a:cs typeface="Georgia"/>
                <a:sym typeface="Georgia"/>
              </a:rPr>
              <a:t>Features != inputs.</a:t>
            </a:r>
            <a:endParaRPr b="1"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problem is that the inputs to a machine learning model are not the features that the machine learning model uses in its computations. </a:t>
            </a:r>
            <a:endParaRPr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400">
                <a:solidFill>
                  <a:srgbClr val="000000"/>
                </a:solidFill>
                <a:highlight>
                  <a:srgbClr val="FFFFFF"/>
                </a:highlight>
                <a:latin typeface="Georgia"/>
                <a:ea typeface="Georgia"/>
                <a:cs typeface="Georgia"/>
                <a:sym typeface="Georgia"/>
              </a:rPr>
              <a:t>Example:</a:t>
            </a:r>
            <a:endParaRPr b="1"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In a Machine Learning text classification model, for example, the inputs are the </a:t>
            </a:r>
            <a:r>
              <a:rPr b="1" i="1" lang="en-GB" sz="1400">
                <a:solidFill>
                  <a:srgbClr val="000000"/>
                </a:solidFill>
                <a:highlight>
                  <a:srgbClr val="FFFFFF"/>
                </a:highlight>
                <a:latin typeface="Georgia"/>
                <a:ea typeface="Georgia"/>
                <a:cs typeface="Georgia"/>
                <a:sym typeface="Georgia"/>
              </a:rPr>
              <a:t>raw text documents</a:t>
            </a:r>
            <a:r>
              <a:rPr lang="en-GB" sz="1400">
                <a:solidFill>
                  <a:srgbClr val="000000"/>
                </a:solidFill>
                <a:highlight>
                  <a:srgbClr val="FFFFFF"/>
                </a:highlight>
                <a:latin typeface="Georgia"/>
                <a:ea typeface="Georgia"/>
                <a:cs typeface="Georgia"/>
                <a:sym typeface="Georgia"/>
              </a:rPr>
              <a:t> and the features are the </a:t>
            </a:r>
            <a:r>
              <a:rPr b="1" i="1" lang="en-GB" sz="1400">
                <a:solidFill>
                  <a:srgbClr val="000000"/>
                </a:solidFill>
                <a:highlight>
                  <a:srgbClr val="FFFFFF"/>
                </a:highlight>
                <a:latin typeface="Georgia"/>
                <a:ea typeface="Georgia"/>
                <a:cs typeface="Georgia"/>
                <a:sym typeface="Georgia"/>
              </a:rPr>
              <a:t>numerical embedding representations</a:t>
            </a:r>
            <a:r>
              <a:rPr lang="en-GB" sz="1400">
                <a:solidFill>
                  <a:srgbClr val="000000"/>
                </a:solidFill>
                <a:highlight>
                  <a:srgbClr val="FFFFFF"/>
                </a:highlight>
                <a:latin typeface="Georgia"/>
                <a:ea typeface="Georgia"/>
                <a:cs typeface="Georgia"/>
                <a:sym typeface="Georgia"/>
              </a:rPr>
              <a:t> of this text.</a:t>
            </a:r>
            <a:endParaRPr sz="14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221650" y="106100"/>
            <a:ext cx="381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- 4</a:t>
            </a:r>
            <a:endParaRPr sz="2700" u="sng">
              <a:latin typeface="Georgia"/>
              <a:ea typeface="Georgia"/>
              <a:cs typeface="Georgia"/>
              <a:sym typeface="Georgia"/>
            </a:endParaRPr>
          </a:p>
          <a:p>
            <a:pPr indent="0" lvl="0" marL="0" rtl="0" algn="l">
              <a:spcBef>
                <a:spcPts val="0"/>
              </a:spcBef>
              <a:spcAft>
                <a:spcPts val="0"/>
              </a:spcAft>
              <a:buNone/>
            </a:pPr>
            <a:r>
              <a:t/>
            </a:r>
            <a:endParaRPr/>
          </a:p>
        </p:txBody>
      </p:sp>
      <p:sp>
        <p:nvSpPr>
          <p:cNvPr id="222" name="Google Shape;222;p33"/>
          <p:cNvSpPr txBox="1"/>
          <p:nvPr>
            <p:ph idx="1" type="body"/>
          </p:nvPr>
        </p:nvSpPr>
        <p:spPr>
          <a:xfrm>
            <a:off x="311700" y="790925"/>
            <a:ext cx="8520600" cy="38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000">
              <a:solidFill>
                <a:schemeClr val="dk1"/>
              </a:solidFill>
            </a:endParaRPr>
          </a:p>
          <a:p>
            <a:pPr indent="0" lvl="0" marL="0" rtl="0" algn="l">
              <a:spcBef>
                <a:spcPts val="0"/>
              </a:spcBef>
              <a:spcAft>
                <a:spcPts val="1600"/>
              </a:spcAft>
              <a:buNone/>
            </a:pPr>
            <a:r>
              <a:t/>
            </a:r>
            <a:endParaRPr/>
          </a:p>
        </p:txBody>
      </p:sp>
      <p:pic>
        <p:nvPicPr>
          <p:cNvPr id="223" name="Google Shape;223;p33"/>
          <p:cNvPicPr preferRelativeResize="0"/>
          <p:nvPr/>
        </p:nvPicPr>
        <p:blipFill>
          <a:blip r:embed="rId3">
            <a:alphaModFix/>
          </a:blip>
          <a:stretch>
            <a:fillRect/>
          </a:stretch>
        </p:blipFill>
        <p:spPr>
          <a:xfrm>
            <a:off x="221650" y="708050"/>
            <a:ext cx="3579400" cy="1863700"/>
          </a:xfrm>
          <a:prstGeom prst="rect">
            <a:avLst/>
          </a:prstGeom>
          <a:noFill/>
          <a:ln>
            <a:noFill/>
          </a:ln>
        </p:spPr>
      </p:pic>
      <p:pic>
        <p:nvPicPr>
          <p:cNvPr id="224" name="Google Shape;224;p33"/>
          <p:cNvPicPr preferRelativeResize="0"/>
          <p:nvPr/>
        </p:nvPicPr>
        <p:blipFill>
          <a:blip r:embed="rId4">
            <a:alphaModFix/>
          </a:blip>
          <a:stretch>
            <a:fillRect/>
          </a:stretch>
        </p:blipFill>
        <p:spPr>
          <a:xfrm>
            <a:off x="221650" y="2882725"/>
            <a:ext cx="3742950" cy="1443551"/>
          </a:xfrm>
          <a:prstGeom prst="rect">
            <a:avLst/>
          </a:prstGeom>
          <a:noFill/>
          <a:ln>
            <a:noFill/>
          </a:ln>
        </p:spPr>
      </p:pic>
      <p:grpSp>
        <p:nvGrpSpPr>
          <p:cNvPr id="225" name="Google Shape;225;p33"/>
          <p:cNvGrpSpPr/>
          <p:nvPr/>
        </p:nvGrpSpPr>
        <p:grpSpPr>
          <a:xfrm>
            <a:off x="4153225" y="518450"/>
            <a:ext cx="4821900" cy="4074300"/>
            <a:chOff x="4153225" y="518450"/>
            <a:chExt cx="4821900" cy="4074300"/>
          </a:xfrm>
        </p:grpSpPr>
        <p:sp>
          <p:nvSpPr>
            <p:cNvPr id="226" name="Google Shape;226;p33"/>
            <p:cNvSpPr txBox="1"/>
            <p:nvPr/>
          </p:nvSpPr>
          <p:spPr>
            <a:xfrm>
              <a:off x="4153225" y="518450"/>
              <a:ext cx="4821900" cy="407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Georgia"/>
                <a:buChar char="●"/>
              </a:pPr>
              <a:r>
                <a:rPr lang="en-GB" sz="1300">
                  <a:highlight>
                    <a:srgbClr val="FFFFFF"/>
                  </a:highlight>
                  <a:latin typeface="Georgia"/>
                  <a:ea typeface="Georgia"/>
                  <a:cs typeface="Georgia"/>
                  <a:sym typeface="Georgia"/>
                </a:rPr>
                <a:t>But the SQL code mixes up the inputs and features and doesn’t keep track of the transformations that were carried out.</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highlight>
                    <a:srgbClr val="FFFFFF"/>
                  </a:highlight>
                  <a:latin typeface="Georgia"/>
                  <a:ea typeface="Georgia"/>
                  <a:cs typeface="Georgia"/>
                  <a:sym typeface="Georgia"/>
                </a:rPr>
                <a:t>This comes back to bite when we try to predict with this model.</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t/>
              </a:r>
              <a:endParaRPr sz="1300">
                <a:highlight>
                  <a:srgbClr val="FFFFFF"/>
                </a:highlight>
                <a:latin typeface="Georgia"/>
                <a:ea typeface="Georgia"/>
                <a:cs typeface="Georgia"/>
                <a:sym typeface="Georgia"/>
              </a:endParaRPr>
            </a:p>
            <a:p>
              <a:pPr indent="0" lvl="0" marL="457200" rtl="0" algn="l">
                <a:lnSpc>
                  <a:spcPct val="115000"/>
                </a:lnSpc>
                <a:spcBef>
                  <a:spcPts val="1900"/>
                </a:spcBef>
                <a:spcAft>
                  <a:spcPts val="0"/>
                </a:spcAft>
                <a:buNone/>
              </a:pPr>
              <a:r>
                <a:t/>
              </a:r>
              <a:endParaRPr b="1" sz="1300">
                <a:latin typeface="Georgia"/>
                <a:ea typeface="Georgia"/>
                <a:cs typeface="Georgia"/>
                <a:sym typeface="Georgia"/>
              </a:endParaRPr>
            </a:p>
            <a:p>
              <a:pPr indent="0" lvl="0" marL="0" rtl="0" algn="l">
                <a:spcBef>
                  <a:spcPts val="1900"/>
                </a:spcBef>
                <a:spcAft>
                  <a:spcPts val="0"/>
                </a:spcAft>
                <a:buNone/>
              </a:pPr>
              <a:r>
                <a:t/>
              </a:r>
              <a:endParaRPr sz="1300">
                <a:highlight>
                  <a:srgbClr val="FFFFFF"/>
                </a:highlight>
                <a:latin typeface="Georgia"/>
                <a:ea typeface="Georgia"/>
                <a:cs typeface="Georgia"/>
                <a:sym typeface="Georgia"/>
              </a:endParaRPr>
            </a:p>
            <a:p>
              <a:pPr indent="0" lvl="0" marL="0" rtl="0" algn="l">
                <a:spcBef>
                  <a:spcPts val="0"/>
                </a:spcBef>
                <a:spcAft>
                  <a:spcPts val="0"/>
                </a:spcAft>
                <a:buNone/>
              </a:pPr>
              <a:r>
                <a:t/>
              </a:r>
              <a:endParaRPr sz="1300">
                <a:highlight>
                  <a:srgbClr val="FFFFFF"/>
                </a:highlight>
                <a:latin typeface="Georgia"/>
                <a:ea typeface="Georgia"/>
                <a:cs typeface="Georgia"/>
                <a:sym typeface="Georgia"/>
              </a:endParaRPr>
            </a:p>
            <a:p>
              <a:pPr indent="-311150" lvl="0" marL="457200" rtl="0" algn="l">
                <a:lnSpc>
                  <a:spcPct val="115000"/>
                </a:lnSpc>
                <a:spcBef>
                  <a:spcPts val="1000"/>
                </a:spcBef>
                <a:spcAft>
                  <a:spcPts val="0"/>
                </a:spcAft>
                <a:buSzPts val="1300"/>
                <a:buFont typeface="Times New Roman"/>
                <a:buChar char="●"/>
              </a:pPr>
              <a:r>
                <a:rPr lang="en-GB" sz="1300">
                  <a:highlight>
                    <a:srgbClr val="FFFFFF"/>
                  </a:highlight>
                  <a:latin typeface="Georgia"/>
                  <a:ea typeface="Georgia"/>
                  <a:cs typeface="Georgia"/>
                  <a:sym typeface="Georgia"/>
                </a:rPr>
                <a:t>We have to know that we need to send in '3' for dayofweek. That '3' …is that Tuesday or Wednesday? </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highlight>
                    <a:srgbClr val="FFFFFF"/>
                  </a:highlight>
                  <a:latin typeface="Georgia"/>
                  <a:ea typeface="Georgia"/>
                  <a:cs typeface="Georgia"/>
                  <a:sym typeface="Georgia"/>
                </a:rPr>
                <a:t>Depends on which library was used by the model, or what we consider the start of a week!</a:t>
              </a:r>
              <a:endParaRPr sz="1300">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highlight>
                  <a:srgbClr val="FFFFFF"/>
                </a:highlight>
                <a:latin typeface="Georgia"/>
                <a:ea typeface="Georgia"/>
                <a:cs typeface="Georgia"/>
                <a:sym typeface="Georgia"/>
              </a:endParaRPr>
            </a:p>
          </p:txBody>
        </p:sp>
        <p:pic>
          <p:nvPicPr>
            <p:cNvPr id="227" name="Google Shape;227;p33"/>
            <p:cNvPicPr preferRelativeResize="0"/>
            <p:nvPr/>
          </p:nvPicPr>
          <p:blipFill>
            <a:blip r:embed="rId5">
              <a:alphaModFix/>
            </a:blip>
            <a:stretch>
              <a:fillRect/>
            </a:stretch>
          </p:blipFill>
          <p:spPr>
            <a:xfrm>
              <a:off x="4572000" y="1816149"/>
              <a:ext cx="4326725" cy="10665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99325"/>
            <a:ext cx="191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Georgia"/>
                <a:ea typeface="Georgia"/>
                <a:cs typeface="Georgia"/>
                <a:sym typeface="Georgia"/>
              </a:rPr>
              <a:t>Solution</a:t>
            </a:r>
            <a:r>
              <a:rPr lang="en-GB" sz="2400"/>
              <a:t>:</a:t>
            </a:r>
            <a:endParaRPr sz="2400"/>
          </a:p>
        </p:txBody>
      </p:sp>
      <p:sp>
        <p:nvSpPr>
          <p:cNvPr id="233" name="Google Shape;233;p34"/>
          <p:cNvSpPr txBox="1"/>
          <p:nvPr>
            <p:ph idx="1" type="body"/>
          </p:nvPr>
        </p:nvSpPr>
        <p:spPr>
          <a:xfrm>
            <a:off x="311700" y="577350"/>
            <a:ext cx="8520600" cy="398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The solution is to explicitly capture the transformations applied to convert the model inputs into features.</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311150" lvl="0" marL="457200" rtl="0" algn="l">
              <a:spcBef>
                <a:spcPts val="160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In BigQuery ML, this is done using the TRANSFORM clause. Using TRANSFORM ensures that these transformations are automatically applied during ML.PREDICT.</a:t>
            </a:r>
            <a:endParaRPr sz="1300">
              <a:solidFill>
                <a:srgbClr val="000000"/>
              </a:solidFill>
              <a:highlight>
                <a:srgbClr val="FFFFFF"/>
              </a:highlight>
              <a:latin typeface="Georgia"/>
              <a:ea typeface="Georgia"/>
              <a:cs typeface="Georgia"/>
              <a:sym typeface="Georgia"/>
            </a:endParaRPr>
          </a:p>
          <a:p>
            <a:pPr indent="-311150" lvl="0" marL="457200" rtl="0" algn="l">
              <a:spcBef>
                <a:spcPts val="0"/>
              </a:spcBef>
              <a:spcAft>
                <a:spcPts val="0"/>
              </a:spcAft>
              <a:buClr>
                <a:srgbClr val="000000"/>
              </a:buClr>
              <a:buSzPts val="1300"/>
              <a:buFont typeface="Georgia"/>
              <a:buChar char="●"/>
            </a:pPr>
            <a:r>
              <a:t/>
            </a:r>
            <a:endParaRPr sz="1300">
              <a:solidFill>
                <a:srgbClr val="000000"/>
              </a:solidFill>
              <a:highlight>
                <a:srgbClr val="FFFFFF"/>
              </a:highlight>
              <a:latin typeface="Georgia"/>
              <a:ea typeface="Georgia"/>
              <a:cs typeface="Georgia"/>
              <a:sym typeface="Georgia"/>
            </a:endParaRPr>
          </a:p>
        </p:txBody>
      </p:sp>
      <p:pic>
        <p:nvPicPr>
          <p:cNvPr id="234" name="Google Shape;234;p34"/>
          <p:cNvPicPr preferRelativeResize="0"/>
          <p:nvPr/>
        </p:nvPicPr>
        <p:blipFill>
          <a:blip r:embed="rId3">
            <a:alphaModFix/>
          </a:blip>
          <a:stretch>
            <a:fillRect/>
          </a:stretch>
        </p:blipFill>
        <p:spPr>
          <a:xfrm>
            <a:off x="1671025" y="967825"/>
            <a:ext cx="3099174" cy="2139901"/>
          </a:xfrm>
          <a:prstGeom prst="rect">
            <a:avLst/>
          </a:prstGeom>
          <a:noFill/>
          <a:ln>
            <a:noFill/>
          </a:ln>
        </p:spPr>
      </p:pic>
      <p:sp>
        <p:nvSpPr>
          <p:cNvPr id="235" name="Google Shape;235;p34"/>
          <p:cNvSpPr txBox="1"/>
          <p:nvPr/>
        </p:nvSpPr>
        <p:spPr>
          <a:xfrm>
            <a:off x="5075300" y="1296625"/>
            <a:ext cx="3849000" cy="181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Char char="●"/>
            </a:pPr>
            <a:r>
              <a:rPr lang="en-GB" sz="1150">
                <a:highlight>
                  <a:srgbClr val="FFFFFF"/>
                </a:highlight>
                <a:latin typeface="Georgia"/>
                <a:ea typeface="Georgia"/>
                <a:cs typeface="Georgia"/>
                <a:sym typeface="Georgia"/>
              </a:rPr>
              <a:t>We have clearly separated the inputs (in the </a:t>
            </a:r>
            <a:r>
              <a:rPr b="1" lang="en-GB" sz="1150">
                <a:highlight>
                  <a:srgbClr val="FFFFFF"/>
                </a:highlight>
                <a:latin typeface="Georgia"/>
                <a:ea typeface="Georgia"/>
                <a:cs typeface="Georgia"/>
                <a:sym typeface="Georgia"/>
              </a:rPr>
              <a:t>SELECT</a:t>
            </a:r>
            <a:r>
              <a:rPr lang="en-GB" sz="1150">
                <a:highlight>
                  <a:srgbClr val="FFFFFF"/>
                </a:highlight>
                <a:latin typeface="Georgia"/>
                <a:ea typeface="Georgia"/>
                <a:cs typeface="Georgia"/>
                <a:sym typeface="Georgia"/>
              </a:rPr>
              <a:t> clause) from the features (in the </a:t>
            </a:r>
            <a:r>
              <a:rPr b="1" lang="en-GB" sz="1150">
                <a:highlight>
                  <a:srgbClr val="FFFFFF"/>
                </a:highlight>
                <a:latin typeface="Georgia"/>
                <a:ea typeface="Georgia"/>
                <a:cs typeface="Georgia"/>
                <a:sym typeface="Georgia"/>
              </a:rPr>
              <a:t>TRANSFORM</a:t>
            </a:r>
            <a:r>
              <a:rPr lang="en-GB" sz="1150">
                <a:highlight>
                  <a:srgbClr val="FFFFFF"/>
                </a:highlight>
                <a:latin typeface="Georgia"/>
                <a:ea typeface="Georgia"/>
                <a:cs typeface="Georgia"/>
                <a:sym typeface="Georgia"/>
              </a:rPr>
              <a:t> clause).</a:t>
            </a:r>
            <a:r>
              <a:rPr lang="en-GB" sz="1300">
                <a:latin typeface="Georgia"/>
                <a:ea typeface="Georgia"/>
                <a:cs typeface="Georgia"/>
                <a:sym typeface="Georgia"/>
              </a:rPr>
              <a:t> </a:t>
            </a:r>
            <a:endParaRPr sz="1300">
              <a:latin typeface="Georgia"/>
              <a:ea typeface="Georgia"/>
              <a:cs typeface="Georgia"/>
              <a:sym typeface="Georgia"/>
            </a:endParaRPr>
          </a:p>
          <a:p>
            <a:pPr indent="-314325" lvl="0" marL="457200" rtl="0" algn="l">
              <a:spcBef>
                <a:spcPts val="0"/>
              </a:spcBef>
              <a:spcAft>
                <a:spcPts val="0"/>
              </a:spcAft>
              <a:buSzPts val="1350"/>
              <a:buFont typeface="Georgia"/>
              <a:buChar char="●"/>
            </a:pPr>
            <a:r>
              <a:rPr lang="en-GB" sz="1150">
                <a:highlight>
                  <a:srgbClr val="FFFFFF"/>
                </a:highlight>
                <a:latin typeface="Georgia"/>
                <a:ea typeface="Georgia"/>
                <a:cs typeface="Georgia"/>
                <a:sym typeface="Georgia"/>
              </a:rPr>
              <a:t>We can simply send to the model the station name and a timestamp (the inputs):</a:t>
            </a:r>
            <a:endParaRPr sz="1150">
              <a:latin typeface="Georgia"/>
              <a:ea typeface="Georgia"/>
              <a:cs typeface="Georgia"/>
              <a:sym typeface="Georgia"/>
            </a:endParaRPr>
          </a:p>
        </p:txBody>
      </p:sp>
      <p:pic>
        <p:nvPicPr>
          <p:cNvPr id="236" name="Google Shape;236;p34"/>
          <p:cNvPicPr preferRelativeResize="0"/>
          <p:nvPr/>
        </p:nvPicPr>
        <p:blipFill>
          <a:blip r:embed="rId4">
            <a:alphaModFix/>
          </a:blip>
          <a:stretch>
            <a:fillRect/>
          </a:stretch>
        </p:blipFill>
        <p:spPr>
          <a:xfrm>
            <a:off x="1073500" y="3843169"/>
            <a:ext cx="4294225" cy="89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651750" y="345700"/>
            <a:ext cx="4400400" cy="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IoT Architecture</a:t>
            </a:r>
            <a:endParaRPr u="sng">
              <a:latin typeface="Georgia"/>
              <a:ea typeface="Georgia"/>
              <a:cs typeface="Georgia"/>
              <a:sym typeface="Georgia"/>
            </a:endParaRPr>
          </a:p>
        </p:txBody>
      </p:sp>
      <p:sp>
        <p:nvSpPr>
          <p:cNvPr id="242" name="Google Shape;242;p35"/>
          <p:cNvSpPr txBox="1"/>
          <p:nvPr>
            <p:ph idx="1" type="body"/>
          </p:nvPr>
        </p:nvSpPr>
        <p:spPr>
          <a:xfrm>
            <a:off x="311700" y="1663450"/>
            <a:ext cx="8520600" cy="25770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rgbClr val="000000"/>
              </a:buClr>
              <a:buSzPts val="1300"/>
              <a:buFont typeface="Arial"/>
              <a:buChar char="●"/>
            </a:pPr>
            <a:r>
              <a:rPr b="1" lang="en-GB" sz="1300">
                <a:solidFill>
                  <a:srgbClr val="000000"/>
                </a:solidFill>
                <a:latin typeface="Georgia"/>
                <a:ea typeface="Georgia"/>
                <a:cs typeface="Georgia"/>
                <a:sym typeface="Georgia"/>
              </a:rPr>
              <a:t>Sensors </a:t>
            </a:r>
            <a:r>
              <a:rPr lang="en-GB" sz="1300">
                <a:solidFill>
                  <a:srgbClr val="000000"/>
                </a:solidFill>
                <a:highlight>
                  <a:srgbClr val="FFFFFF"/>
                </a:highlight>
                <a:latin typeface="Georgia"/>
                <a:ea typeface="Georgia"/>
                <a:cs typeface="Georgia"/>
                <a:sym typeface="Georgia"/>
              </a:rPr>
              <a:t>will sniff a wide variety of information ranging from Location, Environment conditions, running machine, from the human body, engine maintenance data to health essentials of a vehicle.</a:t>
            </a:r>
            <a:endParaRPr b="1" sz="1300">
              <a:solidFill>
                <a:srgbClr val="000000"/>
              </a:solidFill>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b="1" lang="en-GB" sz="1300">
                <a:solidFill>
                  <a:srgbClr val="000000"/>
                </a:solidFill>
                <a:latin typeface="Georgia"/>
                <a:ea typeface="Georgia"/>
                <a:cs typeface="Georgia"/>
                <a:sym typeface="Georgia"/>
              </a:rPr>
              <a:t>IoT gateway &amp; frameworks </a:t>
            </a:r>
            <a:r>
              <a:rPr lang="en-GB" sz="1300">
                <a:solidFill>
                  <a:srgbClr val="000000"/>
                </a:solidFill>
                <a:highlight>
                  <a:srgbClr val="FFFFFF"/>
                </a:highlight>
                <a:latin typeface="Georgia"/>
                <a:ea typeface="Georgia"/>
                <a:cs typeface="Georgia"/>
                <a:sym typeface="Georgia"/>
              </a:rPr>
              <a:t>is a gateway to the internet for all the devices that we want to interact with. Gateways act as a carrier between the internal network of sensor nodes with the external Internet. </a:t>
            </a:r>
            <a:endParaRPr sz="1300">
              <a:solidFill>
                <a:srgbClr val="000000"/>
              </a:solidFill>
              <a:highlight>
                <a:srgbClr val="FFFFFF"/>
              </a:highlight>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lang="en-GB" sz="1300">
                <a:solidFill>
                  <a:srgbClr val="000000"/>
                </a:solidFill>
                <a:latin typeface="Georgia"/>
                <a:ea typeface="Georgia"/>
                <a:cs typeface="Georgia"/>
                <a:sym typeface="Georgia"/>
              </a:rPr>
              <a:t>In</a:t>
            </a:r>
            <a:r>
              <a:rPr b="1" lang="en-GB" sz="1300">
                <a:solidFill>
                  <a:srgbClr val="000000"/>
                </a:solidFill>
                <a:latin typeface="Georgia"/>
                <a:ea typeface="Georgia"/>
                <a:cs typeface="Georgia"/>
                <a:sym typeface="Georgia"/>
              </a:rPr>
              <a:t> Cloud server</a:t>
            </a:r>
            <a:r>
              <a:rPr lang="en-GB" sz="1300">
                <a:solidFill>
                  <a:srgbClr val="000000"/>
                </a:solidFill>
                <a:latin typeface="Georgia"/>
                <a:ea typeface="Georgia"/>
                <a:cs typeface="Georgia"/>
                <a:sym typeface="Georgia"/>
              </a:rPr>
              <a:t> </a:t>
            </a:r>
            <a:r>
              <a:rPr lang="en-GB" sz="1300">
                <a:solidFill>
                  <a:srgbClr val="000000"/>
                </a:solidFill>
                <a:highlight>
                  <a:srgbClr val="FFFFFF"/>
                </a:highlight>
                <a:latin typeface="Georgia"/>
                <a:ea typeface="Georgia"/>
                <a:cs typeface="Georgia"/>
                <a:sym typeface="Georgia"/>
              </a:rPr>
              <a:t>the data transmitted through the gateway is stored &amp; processed securely within the cloud server. This processed data is then used to perform intelligent actions that make all our devices Smart Devices. </a:t>
            </a:r>
            <a:endParaRPr sz="1300">
              <a:solidFill>
                <a:srgbClr val="000000"/>
              </a:solidFill>
              <a:highlight>
                <a:srgbClr val="FFFFFF"/>
              </a:highlight>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b="1" lang="en-GB" sz="1300">
                <a:solidFill>
                  <a:srgbClr val="000000"/>
                </a:solidFill>
                <a:latin typeface="Georgia"/>
                <a:ea typeface="Georgia"/>
                <a:cs typeface="Georgia"/>
                <a:sym typeface="Georgia"/>
              </a:rPr>
              <a:t>Mobile Apps </a:t>
            </a:r>
            <a:r>
              <a:rPr lang="en-GB" sz="1300">
                <a:solidFill>
                  <a:srgbClr val="000000"/>
                </a:solidFill>
                <a:latin typeface="Georgia"/>
                <a:ea typeface="Georgia"/>
                <a:cs typeface="Georgia"/>
                <a:sym typeface="Georgia"/>
              </a:rPr>
              <a:t>will help end-users to control &amp; monitor their devices and </a:t>
            </a:r>
            <a:r>
              <a:rPr lang="en-GB" sz="1300">
                <a:solidFill>
                  <a:srgbClr val="000000"/>
                </a:solidFill>
                <a:highlight>
                  <a:srgbClr val="FFFFFF"/>
                </a:highlight>
                <a:latin typeface="Georgia"/>
                <a:ea typeface="Georgia"/>
                <a:cs typeface="Georgia"/>
                <a:sym typeface="Georgia"/>
              </a:rPr>
              <a:t>push important information from the cloud on your smartphones. From mobile applications, we can send a command to sensors to change default values.</a:t>
            </a:r>
            <a:endParaRPr sz="1300">
              <a:solidFill>
                <a:srgbClr val="000000"/>
              </a:solidFill>
              <a:highlight>
                <a:srgbClr val="FFFFFF"/>
              </a:highlight>
              <a:latin typeface="Georgia"/>
              <a:ea typeface="Georgia"/>
              <a:cs typeface="Georgia"/>
              <a:sym typeface="Georgia"/>
            </a:endParaRPr>
          </a:p>
          <a:p>
            <a:pPr indent="0" lvl="0" marL="0" rtl="0" algn="just">
              <a:lnSpc>
                <a:spcPct val="115000"/>
              </a:lnSpc>
              <a:spcBef>
                <a:spcPts val="1000"/>
              </a:spcBef>
              <a:spcAft>
                <a:spcPts val="1600"/>
              </a:spcAft>
              <a:buNone/>
            </a:pPr>
            <a:r>
              <a:t/>
            </a:r>
            <a:endParaRPr sz="1300">
              <a:solidFill>
                <a:srgbClr val="000000"/>
              </a:solidFill>
              <a:latin typeface="Georgia"/>
              <a:ea typeface="Georgia"/>
              <a:cs typeface="Georgia"/>
              <a:sym typeface="Georgia"/>
            </a:endParaRPr>
          </a:p>
        </p:txBody>
      </p:sp>
      <p:pic>
        <p:nvPicPr>
          <p:cNvPr id="243" name="Google Shape;243;p35"/>
          <p:cNvPicPr preferRelativeResize="0"/>
          <p:nvPr/>
        </p:nvPicPr>
        <p:blipFill rotWithShape="1">
          <a:blip r:embed="rId3">
            <a:alphaModFix/>
          </a:blip>
          <a:srcRect b="2519" l="1438" r="2027" t="3478"/>
          <a:stretch/>
        </p:blipFill>
        <p:spPr>
          <a:xfrm>
            <a:off x="4503225" y="0"/>
            <a:ext cx="2677949" cy="1658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66900" y="13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Design Patterns in Internet of Things</a:t>
            </a:r>
            <a:endParaRPr u="sng">
              <a:latin typeface="Georgia"/>
              <a:ea typeface="Georgia"/>
              <a:cs typeface="Georgia"/>
              <a:sym typeface="Georgia"/>
            </a:endParaRPr>
          </a:p>
        </p:txBody>
      </p:sp>
      <p:sp>
        <p:nvSpPr>
          <p:cNvPr id="249" name="Google Shape;249;p36"/>
          <p:cNvSpPr txBox="1"/>
          <p:nvPr>
            <p:ph idx="1" type="body"/>
          </p:nvPr>
        </p:nvSpPr>
        <p:spPr>
          <a:xfrm>
            <a:off x="311700" y="899475"/>
            <a:ext cx="8520600" cy="1996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All the patterns which we discuss help IoT architects and developers with understanding and building of IoT products.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The design patterns summarize the experience of specialists and offer the ability to solve some of the systems development problems.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Basing on architecture layers and categories, Researchers have proposed grouping of patterns and use a right pattern in a project situation.</a:t>
            </a:r>
            <a:endParaRPr sz="1500">
              <a:solidFill>
                <a:srgbClr val="000000"/>
              </a:solidFill>
              <a:latin typeface="Georgia"/>
              <a:ea typeface="Georgia"/>
              <a:cs typeface="Georgia"/>
              <a:sym typeface="Georgia"/>
            </a:endParaRPr>
          </a:p>
          <a:p>
            <a:pPr indent="0" lvl="0" marL="457200" rtl="0" algn="just">
              <a:spcBef>
                <a:spcPts val="1000"/>
              </a:spcBef>
              <a:spcAft>
                <a:spcPts val="1000"/>
              </a:spcAft>
              <a:buNone/>
            </a:pPr>
            <a:r>
              <a:t/>
            </a:r>
            <a:endParaRPr sz="1500">
              <a:solidFill>
                <a:srgbClr val="000000"/>
              </a:solidFill>
              <a:latin typeface="Georgia"/>
              <a:ea typeface="Georgia"/>
              <a:cs typeface="Georgia"/>
              <a:sym typeface="Georgia"/>
            </a:endParaRPr>
          </a:p>
        </p:txBody>
      </p:sp>
      <p:sp>
        <p:nvSpPr>
          <p:cNvPr id="250" name="Google Shape;250;p36"/>
          <p:cNvSpPr txBox="1"/>
          <p:nvPr>
            <p:ph type="title"/>
          </p:nvPr>
        </p:nvSpPr>
        <p:spPr>
          <a:xfrm>
            <a:off x="530775" y="2895675"/>
            <a:ext cx="202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u="sng">
                <a:latin typeface="Georgia"/>
                <a:ea typeface="Georgia"/>
                <a:cs typeface="Georgia"/>
                <a:sym typeface="Georgia"/>
              </a:rPr>
              <a:t>Challenges </a:t>
            </a:r>
            <a:endParaRPr sz="2800" u="sng">
              <a:latin typeface="Georgia"/>
              <a:ea typeface="Georgia"/>
              <a:cs typeface="Georgia"/>
              <a:sym typeface="Georgia"/>
            </a:endParaRPr>
          </a:p>
        </p:txBody>
      </p:sp>
      <p:sp>
        <p:nvSpPr>
          <p:cNvPr id="251" name="Google Shape;251;p36"/>
          <p:cNvSpPr txBox="1"/>
          <p:nvPr/>
        </p:nvSpPr>
        <p:spPr>
          <a:xfrm>
            <a:off x="418850" y="3556450"/>
            <a:ext cx="4928400" cy="1134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Georgia"/>
              <a:buChar char="●"/>
            </a:pPr>
            <a:r>
              <a:rPr lang="en-GB">
                <a:latin typeface="Georgia"/>
                <a:ea typeface="Georgia"/>
                <a:cs typeface="Georgia"/>
                <a:sym typeface="Georgia"/>
              </a:rPr>
              <a:t>Communication security and reliability </a:t>
            </a:r>
            <a:endParaRPr>
              <a:latin typeface="Georgia"/>
              <a:ea typeface="Georgia"/>
              <a:cs typeface="Georgia"/>
              <a:sym typeface="Georgia"/>
            </a:endParaRPr>
          </a:p>
          <a:p>
            <a:pPr indent="-317500" lvl="0" marL="457200" rtl="0" algn="just">
              <a:lnSpc>
                <a:spcPct val="115000"/>
              </a:lnSpc>
              <a:spcBef>
                <a:spcPts val="1000"/>
              </a:spcBef>
              <a:spcAft>
                <a:spcPts val="1000"/>
              </a:spcAft>
              <a:buSzPts val="1400"/>
              <a:buFont typeface="Georgia"/>
              <a:buChar char="●"/>
            </a:pPr>
            <a:r>
              <a:rPr lang="en-GB">
                <a:latin typeface="Georgia"/>
                <a:ea typeface="Georgia"/>
                <a:cs typeface="Georgia"/>
                <a:sym typeface="Georgia"/>
              </a:rPr>
              <a:t>Choice of right architecture</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366100"/>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u="sng">
                <a:latin typeface="Georgia"/>
                <a:ea typeface="Georgia"/>
                <a:cs typeface="Georgia"/>
                <a:sym typeface="Georgia"/>
              </a:rPr>
              <a:t>IoT Design Patterns</a:t>
            </a:r>
            <a:endParaRPr sz="3100" u="sng">
              <a:latin typeface="Georgia"/>
              <a:ea typeface="Georgia"/>
              <a:cs typeface="Georgia"/>
              <a:sym typeface="Georgia"/>
            </a:endParaRPr>
          </a:p>
        </p:txBody>
      </p:sp>
      <p:sp>
        <p:nvSpPr>
          <p:cNvPr id="257" name="Google Shape;257;p37"/>
          <p:cNvSpPr txBox="1"/>
          <p:nvPr>
            <p:ph idx="1" type="body"/>
          </p:nvPr>
        </p:nvSpPr>
        <p:spPr>
          <a:xfrm>
            <a:off x="311700" y="10865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600">
                <a:solidFill>
                  <a:srgbClr val="000000"/>
                </a:solidFill>
                <a:latin typeface="Georgia"/>
                <a:ea typeface="Georgia"/>
                <a:cs typeface="Georgia"/>
                <a:sym typeface="Georgia"/>
              </a:rPr>
              <a:t>Based on </a:t>
            </a:r>
            <a:r>
              <a:rPr b="1" lang="en-GB" sz="1600">
                <a:solidFill>
                  <a:srgbClr val="000000"/>
                </a:solidFill>
                <a:latin typeface="Georgia"/>
                <a:ea typeface="Georgia"/>
                <a:cs typeface="Georgia"/>
                <a:sym typeface="Georgia"/>
              </a:rPr>
              <a:t>Level of </a:t>
            </a:r>
            <a:r>
              <a:rPr b="1" lang="en-GB" sz="1600">
                <a:solidFill>
                  <a:srgbClr val="000000"/>
                </a:solidFill>
                <a:latin typeface="Georgia"/>
                <a:ea typeface="Georgia"/>
                <a:cs typeface="Georgia"/>
                <a:sym typeface="Georgia"/>
              </a:rPr>
              <a:t>Abstraction</a:t>
            </a:r>
            <a:r>
              <a:rPr lang="en-GB" sz="1600">
                <a:solidFill>
                  <a:srgbClr val="000000"/>
                </a:solidFill>
                <a:latin typeface="Georgia"/>
                <a:ea typeface="Georgia"/>
                <a:cs typeface="Georgia"/>
                <a:sym typeface="Georgia"/>
              </a:rPr>
              <a:t>, patterns are divided into </a:t>
            </a:r>
            <a:endParaRPr sz="16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600">
                <a:solidFill>
                  <a:srgbClr val="000000"/>
                </a:solidFill>
                <a:latin typeface="Georgia"/>
                <a:ea typeface="Georgia"/>
                <a:cs typeface="Georgia"/>
                <a:sym typeface="Georgia"/>
              </a:rPr>
              <a:t>architecture layers.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High Level or Architecture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Mid-Level or Design Patterns </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Low-Level or Software-dependent Patterns</a:t>
            </a:r>
            <a:endParaRPr sz="1600">
              <a:solidFill>
                <a:srgbClr val="000000"/>
              </a:solidFill>
              <a:latin typeface="Georgia"/>
              <a:ea typeface="Georgia"/>
              <a:cs typeface="Georgia"/>
              <a:sym typeface="Georgia"/>
            </a:endParaRPr>
          </a:p>
          <a:p>
            <a:pPr indent="0" lvl="0" marL="0" rtl="0" algn="just">
              <a:lnSpc>
                <a:spcPct val="100000"/>
              </a:lnSpc>
              <a:spcBef>
                <a:spcPts val="1000"/>
              </a:spcBef>
              <a:spcAft>
                <a:spcPts val="0"/>
              </a:spcAft>
              <a:buNone/>
            </a:pPr>
            <a:r>
              <a:rPr lang="en-GB" sz="1600">
                <a:solidFill>
                  <a:srgbClr val="000000"/>
                </a:solidFill>
                <a:latin typeface="Georgia"/>
                <a:ea typeface="Georgia"/>
                <a:cs typeface="Georgia"/>
                <a:sym typeface="Georgia"/>
              </a:rPr>
              <a:t>Based on </a:t>
            </a:r>
            <a:r>
              <a:rPr b="1" lang="en-GB" sz="1600">
                <a:solidFill>
                  <a:srgbClr val="000000"/>
                </a:solidFill>
                <a:latin typeface="Georgia"/>
                <a:ea typeface="Georgia"/>
                <a:cs typeface="Georgia"/>
                <a:sym typeface="Georgia"/>
              </a:rPr>
              <a:t>Domain specificity</a:t>
            </a:r>
            <a:r>
              <a:rPr lang="en-GB" sz="1600">
                <a:solidFill>
                  <a:srgbClr val="000000"/>
                </a:solidFill>
                <a:latin typeface="Georgia"/>
                <a:ea typeface="Georgia"/>
                <a:cs typeface="Georgia"/>
                <a:sym typeface="Georgia"/>
              </a:rPr>
              <a:t>, patterns are divided into three types.  </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Any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General IoT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Specific IoT Patterns</a:t>
            </a:r>
            <a:endParaRPr sz="16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600">
                <a:solidFill>
                  <a:srgbClr val="000000"/>
                </a:solidFill>
                <a:latin typeface="Georgia"/>
                <a:ea typeface="Georgia"/>
                <a:cs typeface="Georgia"/>
                <a:sym typeface="Georgia"/>
              </a:rPr>
              <a:t>All systems and software design patterns address </a:t>
            </a:r>
            <a:r>
              <a:rPr b="1" lang="en-GB" sz="1600">
                <a:solidFill>
                  <a:srgbClr val="000000"/>
                </a:solidFill>
                <a:latin typeface="Georgia"/>
                <a:ea typeface="Georgia"/>
                <a:cs typeface="Georgia"/>
                <a:sym typeface="Georgia"/>
              </a:rPr>
              <a:t>scalability </a:t>
            </a:r>
            <a:r>
              <a:rPr lang="en-GB" sz="1600">
                <a:solidFill>
                  <a:srgbClr val="000000"/>
                </a:solidFill>
                <a:latin typeface="Georgia"/>
                <a:ea typeface="Georgia"/>
                <a:cs typeface="Georgia"/>
                <a:sym typeface="Georgia"/>
              </a:rPr>
              <a:t>and </a:t>
            </a:r>
            <a:r>
              <a:rPr b="1" lang="en-GB" sz="1600">
                <a:solidFill>
                  <a:srgbClr val="000000"/>
                </a:solidFill>
                <a:latin typeface="Georgia"/>
                <a:ea typeface="Georgia"/>
                <a:cs typeface="Georgia"/>
                <a:sym typeface="Georgia"/>
              </a:rPr>
              <a:t>privacy.</a:t>
            </a:r>
            <a:endParaRPr b="1" sz="16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p:txBody>
      </p:sp>
      <p:pic>
        <p:nvPicPr>
          <p:cNvPr id="258" name="Google Shape;258;p37"/>
          <p:cNvPicPr preferRelativeResize="0"/>
          <p:nvPr/>
        </p:nvPicPr>
        <p:blipFill rotWithShape="1">
          <a:blip r:embed="rId3">
            <a:alphaModFix/>
          </a:blip>
          <a:srcRect b="1526" l="1661" r="1738" t="2495"/>
          <a:stretch/>
        </p:blipFill>
        <p:spPr>
          <a:xfrm>
            <a:off x="5917000" y="272000"/>
            <a:ext cx="2693224" cy="211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294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Architectural Patterns</a:t>
            </a:r>
            <a:endParaRPr u="sng">
              <a:latin typeface="Georgia"/>
              <a:ea typeface="Georgia"/>
              <a:cs typeface="Georgia"/>
              <a:sym typeface="Georgia"/>
            </a:endParaRPr>
          </a:p>
        </p:txBody>
      </p:sp>
      <p:sp>
        <p:nvSpPr>
          <p:cNvPr id="264" name="Google Shape;264;p38"/>
          <p:cNvSpPr txBox="1"/>
          <p:nvPr>
            <p:ph idx="1" type="body"/>
          </p:nvPr>
        </p:nvSpPr>
        <p:spPr>
          <a:xfrm>
            <a:off x="39525" y="983625"/>
            <a:ext cx="8520600" cy="3662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Determines how the elements of the system are organized, interacted and suggest to build a single system in a heterogeneous system.</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C</a:t>
            </a:r>
            <a:r>
              <a:rPr lang="en-GB" sz="1600">
                <a:solidFill>
                  <a:srgbClr val="000000"/>
                </a:solidFill>
                <a:latin typeface="Georgia"/>
                <a:ea typeface="Georgia"/>
                <a:cs typeface="Georgia"/>
                <a:sym typeface="Georgia"/>
              </a:rPr>
              <a:t>omponents are introduced into the system to allow the creation of different types of integration and communication of its components.</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These include Device-to-Device, Network-to-Network, Middleware-to-Middleware, Application &amp; Services-to-Application &amp; Services, and also provide protection on different architecture levels. </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IoT Architecture Pattern provides a three-tier architecture with User I</a:t>
            </a:r>
            <a:r>
              <a:rPr lang="en-GB" sz="1600">
                <a:solidFill>
                  <a:srgbClr val="000000"/>
                </a:solidFill>
                <a:latin typeface="Georgia"/>
                <a:ea typeface="Georgia"/>
                <a:cs typeface="Georgia"/>
                <a:sym typeface="Georgia"/>
              </a:rPr>
              <a:t>nterfacing</a:t>
            </a:r>
            <a:r>
              <a:rPr lang="en-GB" sz="1600">
                <a:solidFill>
                  <a:srgbClr val="000000"/>
                </a:solidFill>
                <a:latin typeface="Georgia"/>
                <a:ea typeface="Georgia"/>
                <a:cs typeface="Georgia"/>
                <a:sym typeface="Georgia"/>
              </a:rPr>
              <a:t> Layer, Interconnection and Logic Layer, Computation and Data Storage Layer.</a:t>
            </a:r>
            <a:endParaRPr sz="1600">
              <a:solidFill>
                <a:srgbClr val="000000"/>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251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Integration Patterns</a:t>
            </a:r>
            <a:endParaRPr u="sng">
              <a:latin typeface="Georgia"/>
              <a:ea typeface="Georgia"/>
              <a:cs typeface="Georgia"/>
              <a:sym typeface="Georgia"/>
            </a:endParaRPr>
          </a:p>
        </p:txBody>
      </p:sp>
      <p:sp>
        <p:nvSpPr>
          <p:cNvPr id="270" name="Google Shape;270;p39"/>
          <p:cNvSpPr txBox="1"/>
          <p:nvPr>
            <p:ph idx="1" type="body"/>
          </p:nvPr>
        </p:nvSpPr>
        <p:spPr>
          <a:xfrm>
            <a:off x="120900" y="955300"/>
            <a:ext cx="8520600" cy="3339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Ensure ways to combine devices located at different end nodes with different protocols in an IoT platform.</a:t>
            </a:r>
            <a:endParaRPr sz="1600">
              <a:solidFill>
                <a:srgbClr val="000000"/>
              </a:solidFill>
              <a:latin typeface="Georgia"/>
              <a:ea typeface="Georgia"/>
              <a:cs typeface="Georgia"/>
              <a:sym typeface="Georgia"/>
            </a:endParaRPr>
          </a:p>
          <a:p>
            <a:pPr indent="-330200" lvl="0" marL="457200" rtl="0" algn="just">
              <a:spcBef>
                <a:spcPts val="100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To solve the physical infrastructure of IoT in different networks and devices we use the following patterns.</a:t>
            </a:r>
            <a:endParaRPr sz="1600">
              <a:solidFill>
                <a:srgbClr val="000000"/>
              </a:solidFill>
              <a:latin typeface="Georgia"/>
              <a:ea typeface="Georgia"/>
              <a:cs typeface="Georgia"/>
              <a:sym typeface="Georgia"/>
            </a:endParaRPr>
          </a:p>
          <a:p>
            <a:pPr indent="-330200" lvl="1" marL="914400" rtl="0" algn="just">
              <a:spcBef>
                <a:spcPts val="100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Provisioning Pattern</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Code Deployment Pattern</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Orchestration Pattern </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Diameter of Things</a:t>
            </a:r>
            <a:endParaRPr sz="1600">
              <a:solidFill>
                <a:srgbClr val="000000"/>
              </a:solidFill>
              <a:latin typeface="Georgia"/>
              <a:ea typeface="Georgia"/>
              <a:cs typeface="Georgia"/>
              <a:sym typeface="Georgia"/>
            </a:endParaRPr>
          </a:p>
          <a:p>
            <a:pPr indent="-330200" lvl="0" marL="457200" rtl="0" algn="just">
              <a:spcBef>
                <a:spcPts val="1000"/>
              </a:spcBef>
              <a:spcAft>
                <a:spcPts val="1000"/>
              </a:spcAft>
              <a:buClr>
                <a:srgbClr val="000000"/>
              </a:buClr>
              <a:buSzPts val="1600"/>
              <a:buFont typeface="Georgia"/>
              <a:buChar char="●"/>
            </a:pPr>
            <a:r>
              <a:rPr lang="en-GB" sz="1600">
                <a:solidFill>
                  <a:srgbClr val="000000"/>
                </a:solidFill>
                <a:latin typeface="Georgia"/>
                <a:ea typeface="Georgia"/>
                <a:cs typeface="Georgia"/>
                <a:sym typeface="Georgia"/>
              </a:rPr>
              <a:t>All the above patterns comes under the category of Low Abstraction Level and General specificity.</a:t>
            </a:r>
            <a:endParaRPr sz="1600">
              <a:solidFill>
                <a:srgbClr val="000000"/>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243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Communication Patterns</a:t>
            </a:r>
            <a:endParaRPr u="sng">
              <a:latin typeface="Georgia"/>
              <a:ea typeface="Georgia"/>
              <a:cs typeface="Georgia"/>
              <a:sym typeface="Georgia"/>
            </a:endParaRPr>
          </a:p>
          <a:p>
            <a:pPr indent="0" lvl="0" marL="0" rtl="0" algn="l">
              <a:spcBef>
                <a:spcPts val="0"/>
              </a:spcBef>
              <a:spcAft>
                <a:spcPts val="0"/>
              </a:spcAft>
              <a:buNone/>
            </a:pPr>
            <a:r>
              <a:t/>
            </a:r>
            <a:endParaRPr/>
          </a:p>
        </p:txBody>
      </p:sp>
      <p:sp>
        <p:nvSpPr>
          <p:cNvPr id="276" name="Google Shape;276;p40"/>
          <p:cNvSpPr txBox="1"/>
          <p:nvPr>
            <p:ph idx="1" type="body"/>
          </p:nvPr>
        </p:nvSpPr>
        <p:spPr>
          <a:xfrm>
            <a:off x="311700" y="992500"/>
            <a:ext cx="8520600" cy="162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Georgia"/>
              <a:buChar char="●"/>
            </a:pPr>
            <a:r>
              <a:rPr b="1" lang="en-GB" sz="1400">
                <a:solidFill>
                  <a:srgbClr val="000000"/>
                </a:solidFill>
                <a:latin typeface="Georgia"/>
                <a:ea typeface="Georgia"/>
                <a:cs typeface="Georgia"/>
                <a:sym typeface="Georgia"/>
              </a:rPr>
              <a:t>Communication patterns</a:t>
            </a:r>
            <a:r>
              <a:rPr lang="en-GB" sz="1400">
                <a:solidFill>
                  <a:srgbClr val="000000"/>
                </a:solidFill>
                <a:highlight>
                  <a:schemeClr val="lt1"/>
                </a:highlight>
                <a:latin typeface="Georgia"/>
                <a:ea typeface="Georgia"/>
                <a:cs typeface="Georgia"/>
                <a:sym typeface="Georgia"/>
              </a:rPr>
              <a:t> are architectural concepts describing how messages are transported in the network to accomplish certain tasks in the devices.</a:t>
            </a:r>
            <a:endParaRPr sz="1400">
              <a:solidFill>
                <a:srgbClr val="000000"/>
              </a:solidFill>
              <a:highlight>
                <a:schemeClr val="lt1"/>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b="1" lang="en-GB" sz="1400">
                <a:solidFill>
                  <a:srgbClr val="000000"/>
                </a:solidFill>
                <a:latin typeface="Georgia"/>
                <a:ea typeface="Georgia"/>
                <a:cs typeface="Georgia"/>
                <a:sym typeface="Georgia"/>
              </a:rPr>
              <a:t>Devices</a:t>
            </a:r>
            <a:r>
              <a:rPr lang="en-GB" sz="1400">
                <a:solidFill>
                  <a:srgbClr val="000000"/>
                </a:solidFill>
                <a:latin typeface="Georgia"/>
                <a:ea typeface="Georgia"/>
                <a:cs typeface="Georgia"/>
                <a:sym typeface="Georgia"/>
              </a:rPr>
              <a:t> in the IoT can be categorized into groups according to their computational and communication capabilities.</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Devices can operate in different </a:t>
            </a:r>
            <a:r>
              <a:rPr b="1" lang="en-GB" sz="1400">
                <a:solidFill>
                  <a:srgbClr val="000000"/>
                </a:solidFill>
                <a:latin typeface="Georgia"/>
                <a:ea typeface="Georgia"/>
                <a:cs typeface="Georgia"/>
                <a:sym typeface="Georgia"/>
              </a:rPr>
              <a:t>modes</a:t>
            </a:r>
            <a:r>
              <a:rPr lang="en-GB" sz="1400">
                <a:solidFill>
                  <a:srgbClr val="000000"/>
                </a:solidFill>
                <a:latin typeface="Georgia"/>
                <a:ea typeface="Georgia"/>
                <a:cs typeface="Georgia"/>
                <a:sym typeface="Georgia"/>
              </a:rPr>
              <a:t> depending on their communication frequency and their need to save energy.</a:t>
            </a:r>
            <a:endParaRPr sz="1400">
              <a:solidFill>
                <a:srgbClr val="000000"/>
              </a:solidFill>
              <a:highlight>
                <a:schemeClr val="lt1"/>
              </a:highlight>
              <a:latin typeface="Georgia"/>
              <a:ea typeface="Georgia"/>
              <a:cs typeface="Georgia"/>
              <a:sym typeface="Georgia"/>
            </a:endParaRPr>
          </a:p>
        </p:txBody>
      </p:sp>
      <p:sp>
        <p:nvSpPr>
          <p:cNvPr id="277" name="Google Shape;277;p40"/>
          <p:cNvSpPr txBox="1"/>
          <p:nvPr/>
        </p:nvSpPr>
        <p:spPr>
          <a:xfrm>
            <a:off x="575675" y="2864325"/>
            <a:ext cx="2853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Device Types</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Unconstrained Devices</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Semi-Constrained Devices</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Constrained Devices</a:t>
            </a:r>
            <a:endParaRPr>
              <a:latin typeface="Georgia"/>
              <a:ea typeface="Georgia"/>
              <a:cs typeface="Georgia"/>
              <a:sym typeface="Georgia"/>
            </a:endParaRPr>
          </a:p>
        </p:txBody>
      </p:sp>
      <p:sp>
        <p:nvSpPr>
          <p:cNvPr id="278" name="Google Shape;278;p40"/>
          <p:cNvSpPr txBox="1"/>
          <p:nvPr/>
        </p:nvSpPr>
        <p:spPr>
          <a:xfrm>
            <a:off x="4220425" y="2864325"/>
            <a:ext cx="25476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Device Operation Modes</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Always-On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Low-Power</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Normally-Off</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311700" y="16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Communication Patterns</a:t>
            </a:r>
            <a:endParaRPr u="sng">
              <a:latin typeface="Georgia"/>
              <a:ea typeface="Georgia"/>
              <a:cs typeface="Georgia"/>
              <a:sym typeface="Georgia"/>
            </a:endParaRPr>
          </a:p>
          <a:p>
            <a:pPr indent="0" lvl="0" marL="0" rtl="0" algn="l">
              <a:spcBef>
                <a:spcPts val="0"/>
              </a:spcBef>
              <a:spcAft>
                <a:spcPts val="0"/>
              </a:spcAft>
              <a:buNone/>
            </a:pPr>
            <a:r>
              <a:t/>
            </a:r>
            <a:endParaRPr/>
          </a:p>
        </p:txBody>
      </p:sp>
      <p:sp>
        <p:nvSpPr>
          <p:cNvPr id="284" name="Google Shape;284;p41"/>
          <p:cNvSpPr txBox="1"/>
          <p:nvPr>
            <p:ph idx="1" type="body"/>
          </p:nvPr>
        </p:nvSpPr>
        <p:spPr>
          <a:xfrm>
            <a:off x="251900" y="707150"/>
            <a:ext cx="8520600" cy="3966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400">
                <a:solidFill>
                  <a:srgbClr val="000000"/>
                </a:solidFill>
                <a:highlight>
                  <a:schemeClr val="lt1"/>
                </a:highlight>
                <a:latin typeface="Georgia"/>
                <a:ea typeface="Georgia"/>
                <a:cs typeface="Georgia"/>
                <a:sym typeface="Georgia"/>
              </a:rPr>
              <a:t>The </a:t>
            </a:r>
            <a:r>
              <a:rPr b="1" lang="en-GB" sz="1400">
                <a:solidFill>
                  <a:srgbClr val="000000"/>
                </a:solidFill>
                <a:highlight>
                  <a:schemeClr val="lt1"/>
                </a:highlight>
                <a:latin typeface="Georgia"/>
                <a:ea typeface="Georgia"/>
                <a:cs typeface="Georgia"/>
                <a:sym typeface="Georgia"/>
              </a:rPr>
              <a:t>Device Wakeup Trigger pattern</a:t>
            </a:r>
            <a:r>
              <a:rPr lang="en-GB" sz="1400">
                <a:solidFill>
                  <a:srgbClr val="000000"/>
                </a:solidFill>
                <a:highlight>
                  <a:schemeClr val="lt1"/>
                </a:highlight>
                <a:latin typeface="Georgia"/>
                <a:ea typeface="Georgia"/>
                <a:cs typeface="Georgia"/>
                <a:sym typeface="Georgia"/>
              </a:rPr>
              <a:t> involves sending a message over a communication channel to a device control unit that is not permanently connected to the network.</a:t>
            </a:r>
            <a:endParaRPr sz="1400">
              <a:solidFill>
                <a:srgbClr val="000000"/>
              </a:solidFill>
              <a:highlight>
                <a:schemeClr val="lt1"/>
              </a:highlight>
              <a:latin typeface="Georgia"/>
              <a:ea typeface="Georgia"/>
              <a:cs typeface="Georgia"/>
              <a:sym typeface="Georgia"/>
            </a:endParaRPr>
          </a:p>
          <a:p>
            <a:pPr indent="-317500" lvl="0" marL="457200" rtl="0" algn="just">
              <a:spcBef>
                <a:spcPts val="1200"/>
              </a:spcBef>
              <a:spcAft>
                <a:spcPts val="0"/>
              </a:spcAft>
              <a:buClr>
                <a:srgbClr val="000000"/>
              </a:buClr>
              <a:buSzPts val="1400"/>
              <a:buFont typeface="Georgia"/>
              <a:buChar char="●"/>
            </a:pPr>
            <a:r>
              <a:rPr lang="en-GB" sz="1400" u="sng">
                <a:solidFill>
                  <a:srgbClr val="000000"/>
                </a:solidFill>
                <a:highlight>
                  <a:schemeClr val="lt1"/>
                </a:highlight>
                <a:latin typeface="Georgia"/>
                <a:ea typeface="Georgia"/>
                <a:cs typeface="Georgia"/>
                <a:sym typeface="Georgia"/>
              </a:rPr>
              <a:t>Problem:</a:t>
            </a:r>
            <a:r>
              <a:rPr lang="en-GB" sz="1400">
                <a:solidFill>
                  <a:srgbClr val="000000"/>
                </a:solidFill>
                <a:highlight>
                  <a:schemeClr val="lt1"/>
                </a:highlight>
                <a:latin typeface="Georgia"/>
                <a:ea typeface="Georgia"/>
                <a:cs typeface="Georgia"/>
                <a:sym typeface="Georgia"/>
              </a:rPr>
              <a:t> </a:t>
            </a:r>
            <a:r>
              <a:rPr lang="en-GB" sz="1400">
                <a:solidFill>
                  <a:srgbClr val="000000"/>
                </a:solidFill>
                <a:latin typeface="Georgia"/>
                <a:ea typeface="Georgia"/>
                <a:cs typeface="Georgia"/>
                <a:sym typeface="Georgia"/>
              </a:rPr>
              <a:t>Some devices might go into a sleep mode to conserve energy and only wake up from time to time to reconnect to the network. During sleep they are not reachable on their regular communication channels.</a:t>
            </a:r>
            <a:endParaRPr sz="1400">
              <a:solidFill>
                <a:srgbClr val="000000"/>
              </a:solidFill>
              <a:latin typeface="Georgia"/>
              <a:ea typeface="Georgia"/>
              <a:cs typeface="Georgia"/>
              <a:sym typeface="Georgia"/>
            </a:endParaRPr>
          </a:p>
          <a:p>
            <a:pPr indent="-317500" lvl="0" marL="457200" rtl="0" algn="just">
              <a:lnSpc>
                <a:spcPct val="100000"/>
              </a:lnSpc>
              <a:spcBef>
                <a:spcPts val="12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mechanism that allows the server to send a trigger message </a:t>
            </a:r>
            <a:endParaRPr sz="1400">
              <a:solidFill>
                <a:srgbClr val="000000"/>
              </a:solidFill>
              <a:latin typeface="Georgia"/>
              <a:ea typeface="Georgia"/>
              <a:cs typeface="Georgia"/>
              <a:sym typeface="Georgia"/>
            </a:endParaRPr>
          </a:p>
          <a:p>
            <a:pPr indent="0" lvl="0" marL="457200" rtl="0" algn="just">
              <a:lnSpc>
                <a:spcPct val="100000"/>
              </a:lnSpc>
              <a:spcBef>
                <a:spcPts val="1200"/>
              </a:spcBef>
              <a:spcAft>
                <a:spcPts val="0"/>
              </a:spcAft>
              <a:buNone/>
            </a:pPr>
            <a:r>
              <a:rPr lang="en-GB" sz="1400">
                <a:solidFill>
                  <a:srgbClr val="000000"/>
                </a:solidFill>
                <a:latin typeface="Georgia"/>
                <a:ea typeface="Georgia"/>
                <a:cs typeface="Georgia"/>
                <a:sym typeface="Georgia"/>
              </a:rPr>
              <a:t>to the device via a low energy communication channel. Have the device receive </a:t>
            </a:r>
            <a:endParaRPr sz="1400">
              <a:solidFill>
                <a:srgbClr val="000000"/>
              </a:solidFill>
              <a:latin typeface="Georgia"/>
              <a:ea typeface="Georgia"/>
              <a:cs typeface="Georgia"/>
              <a:sym typeface="Georgia"/>
            </a:endParaRPr>
          </a:p>
          <a:p>
            <a:pPr indent="0" lvl="0" marL="457200" rtl="0" algn="just">
              <a:lnSpc>
                <a:spcPct val="150000"/>
              </a:lnSpc>
              <a:spcBef>
                <a:spcPts val="1200"/>
              </a:spcBef>
              <a:spcAft>
                <a:spcPts val="0"/>
              </a:spcAft>
              <a:buNone/>
            </a:pPr>
            <a:r>
              <a:rPr lang="en-GB" sz="1400">
                <a:solidFill>
                  <a:srgbClr val="000000"/>
                </a:solidFill>
                <a:latin typeface="Georgia"/>
                <a:ea typeface="Georgia"/>
                <a:cs typeface="Georgia"/>
                <a:sym typeface="Georgia"/>
              </a:rPr>
              <a:t>those triggering messages and immediately establish communication with the server when it receives a message.</a:t>
            </a:r>
            <a:endParaRPr sz="1400">
              <a:solidFill>
                <a:srgbClr val="000000"/>
              </a:solidFill>
              <a:highlight>
                <a:schemeClr val="lt1"/>
              </a:highlight>
              <a:latin typeface="Georgia"/>
              <a:ea typeface="Georgia"/>
              <a:cs typeface="Georgia"/>
              <a:sym typeface="Georgia"/>
            </a:endParaRPr>
          </a:p>
          <a:p>
            <a:pPr indent="0" lvl="0" marL="0" rtl="0" algn="just">
              <a:lnSpc>
                <a:spcPct val="100000"/>
              </a:lnSpc>
              <a:spcBef>
                <a:spcPts val="1000"/>
              </a:spcBef>
              <a:spcAft>
                <a:spcPts val="0"/>
              </a:spcAft>
              <a:buNone/>
            </a:pPr>
            <a:r>
              <a:rPr lang="en-GB" sz="1400">
                <a:solidFill>
                  <a:srgbClr val="000000"/>
                </a:solidFill>
                <a:highlight>
                  <a:schemeClr val="lt1"/>
                </a:highlight>
                <a:latin typeface="Georgia"/>
                <a:ea typeface="Georgia"/>
                <a:cs typeface="Georgia"/>
                <a:sym typeface="Georgia"/>
              </a:rPr>
              <a:t>Other patterns like Device Gateway Pattern, Device Shadow Pattern, Rule Engine </a:t>
            </a:r>
            <a:endParaRPr sz="1400">
              <a:solidFill>
                <a:srgbClr val="000000"/>
              </a:solidFill>
              <a:highlight>
                <a:schemeClr val="lt1"/>
              </a:highlight>
              <a:latin typeface="Georgia"/>
              <a:ea typeface="Georgia"/>
              <a:cs typeface="Georgia"/>
              <a:sym typeface="Georgia"/>
            </a:endParaRPr>
          </a:p>
          <a:p>
            <a:pPr indent="0" lvl="0" marL="0" rtl="0" algn="just">
              <a:lnSpc>
                <a:spcPct val="100000"/>
              </a:lnSpc>
              <a:spcBef>
                <a:spcPts val="1000"/>
              </a:spcBef>
              <a:spcAft>
                <a:spcPts val="0"/>
              </a:spcAft>
              <a:buNone/>
            </a:pPr>
            <a:r>
              <a:rPr lang="en-GB" sz="1400">
                <a:solidFill>
                  <a:srgbClr val="000000"/>
                </a:solidFill>
                <a:highlight>
                  <a:schemeClr val="lt1"/>
                </a:highlight>
                <a:latin typeface="Georgia"/>
                <a:ea typeface="Georgia"/>
                <a:cs typeface="Georgia"/>
                <a:sym typeface="Georgia"/>
              </a:rPr>
              <a:t>Pattern, Delta Update Pattern, etc.</a:t>
            </a:r>
            <a:endParaRPr>
              <a:solidFill>
                <a:srgbClr val="000000"/>
              </a:solidFill>
            </a:endParaRPr>
          </a:p>
        </p:txBody>
      </p:sp>
      <p:pic>
        <p:nvPicPr>
          <p:cNvPr id="285" name="Google Shape;285;p41"/>
          <p:cNvPicPr preferRelativeResize="0"/>
          <p:nvPr/>
        </p:nvPicPr>
        <p:blipFill rotWithShape="1">
          <a:blip r:embed="rId3">
            <a:alphaModFix/>
          </a:blip>
          <a:srcRect b="5110" l="2453" r="3552" t="4112"/>
          <a:stretch/>
        </p:blipFill>
        <p:spPr>
          <a:xfrm>
            <a:off x="7565300" y="2168600"/>
            <a:ext cx="1148175" cy="10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40600" y="102275"/>
            <a:ext cx="890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Motivation behind our Advanced Research</a:t>
            </a:r>
            <a:r>
              <a:rPr lang="en-GB" sz="2700" u="sng">
                <a:latin typeface="Georgia"/>
                <a:ea typeface="Georgia"/>
                <a:cs typeface="Georgia"/>
                <a:sym typeface="Georgia"/>
              </a:rPr>
              <a:t> </a:t>
            </a:r>
            <a:r>
              <a:rPr lang="en-GB" sz="2700" u="sng">
                <a:latin typeface="Georgia"/>
                <a:ea typeface="Georgia"/>
                <a:cs typeface="Georgia"/>
                <a:sym typeface="Georgia"/>
              </a:rPr>
              <a:t>Presentation</a:t>
            </a:r>
            <a:endParaRPr sz="2700" u="sng">
              <a:latin typeface="Georgia"/>
              <a:ea typeface="Georgia"/>
              <a:cs typeface="Georgia"/>
              <a:sym typeface="Georgia"/>
            </a:endParaRPr>
          </a:p>
        </p:txBody>
      </p:sp>
      <p:sp>
        <p:nvSpPr>
          <p:cNvPr id="99" name="Google Shape;99;p15"/>
          <p:cNvSpPr txBox="1"/>
          <p:nvPr>
            <p:ph idx="1" type="body"/>
          </p:nvPr>
        </p:nvSpPr>
        <p:spPr>
          <a:xfrm>
            <a:off x="113850" y="710075"/>
            <a:ext cx="8696100" cy="4078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In the class of Advanced</a:t>
            </a:r>
            <a:r>
              <a:rPr lang="en-GB" sz="1600">
                <a:solidFill>
                  <a:srgbClr val="000000"/>
                </a:solidFill>
                <a:latin typeface="Georgia"/>
                <a:ea typeface="Georgia"/>
                <a:cs typeface="Georgia"/>
                <a:sym typeface="Georgia"/>
              </a:rPr>
              <a:t> Software Engineering we have gone through different patterns in </a:t>
            </a:r>
            <a:r>
              <a:rPr b="1" lang="en-GB" sz="1600">
                <a:solidFill>
                  <a:srgbClr val="000000"/>
                </a:solidFill>
                <a:latin typeface="Georgia"/>
                <a:ea typeface="Georgia"/>
                <a:cs typeface="Georgia"/>
                <a:sym typeface="Georgia"/>
              </a:rPr>
              <a:t>Creational, Behavioural </a:t>
            </a:r>
            <a:r>
              <a:rPr lang="en-GB" sz="1600">
                <a:solidFill>
                  <a:srgbClr val="000000"/>
                </a:solidFill>
                <a:latin typeface="Georgia"/>
                <a:ea typeface="Georgia"/>
                <a:cs typeface="Georgia"/>
                <a:sym typeface="Georgia"/>
              </a:rPr>
              <a:t>and</a:t>
            </a:r>
            <a:r>
              <a:rPr b="1" lang="en-GB" sz="1600">
                <a:solidFill>
                  <a:srgbClr val="000000"/>
                </a:solidFill>
                <a:latin typeface="Georgia"/>
                <a:ea typeface="Georgia"/>
                <a:cs typeface="Georgia"/>
                <a:sym typeface="Georgia"/>
              </a:rPr>
              <a:t> Structural</a:t>
            </a:r>
            <a:r>
              <a:rPr lang="en-GB" sz="1600">
                <a:solidFill>
                  <a:srgbClr val="000000"/>
                </a:solidFill>
                <a:latin typeface="Georgia"/>
                <a:ea typeface="Georgia"/>
                <a:cs typeface="Georgia"/>
                <a:sym typeface="Georgia"/>
              </a:rPr>
              <a:t>. These design patterns helped us to understand when to use and how to use a </a:t>
            </a:r>
            <a:r>
              <a:rPr lang="en-GB" sz="1600">
                <a:solidFill>
                  <a:srgbClr val="000000"/>
                </a:solidFill>
                <a:latin typeface="Georgia"/>
                <a:ea typeface="Georgia"/>
                <a:cs typeface="Georgia"/>
                <a:sym typeface="Georgia"/>
              </a:rPr>
              <a:t>design</a:t>
            </a:r>
            <a:r>
              <a:rPr lang="en-GB" sz="1600">
                <a:solidFill>
                  <a:srgbClr val="000000"/>
                </a:solidFill>
                <a:latin typeface="Georgia"/>
                <a:ea typeface="Georgia"/>
                <a:cs typeface="Georgia"/>
                <a:sym typeface="Georgia"/>
              </a:rPr>
              <a:t> pattern.</a:t>
            </a:r>
            <a:endParaRPr sz="1600">
              <a:solidFill>
                <a:srgbClr val="000000"/>
              </a:solidFill>
              <a:latin typeface="Georgia"/>
              <a:ea typeface="Georgia"/>
              <a:cs typeface="Georgia"/>
              <a:sym typeface="Georgia"/>
            </a:endParaRPr>
          </a:p>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As Computer Science students, We believe, we should have a hands-on </a:t>
            </a:r>
            <a:r>
              <a:rPr lang="en-GB" sz="1600">
                <a:solidFill>
                  <a:srgbClr val="000000"/>
                </a:solidFill>
                <a:latin typeface="Georgia"/>
                <a:ea typeface="Georgia"/>
                <a:cs typeface="Georgia"/>
                <a:sym typeface="Georgia"/>
              </a:rPr>
              <a:t>experience</a:t>
            </a:r>
            <a:r>
              <a:rPr lang="en-GB" sz="1600">
                <a:solidFill>
                  <a:srgbClr val="000000"/>
                </a:solidFill>
                <a:latin typeface="Georgia"/>
                <a:ea typeface="Georgia"/>
                <a:cs typeface="Georgia"/>
                <a:sym typeface="Georgia"/>
              </a:rPr>
              <a:t> on these patterns and also the design patterns that being </a:t>
            </a:r>
            <a:r>
              <a:rPr b="1" i="1" lang="en-GB" sz="1600">
                <a:solidFill>
                  <a:srgbClr val="000000"/>
                </a:solidFill>
                <a:latin typeface="Georgia"/>
                <a:ea typeface="Georgia"/>
                <a:cs typeface="Georgia"/>
                <a:sym typeface="Georgia"/>
              </a:rPr>
              <a:t>researched</a:t>
            </a:r>
            <a:r>
              <a:rPr lang="en-GB" sz="1600">
                <a:solidFill>
                  <a:srgbClr val="000000"/>
                </a:solidFill>
                <a:latin typeface="Georgia"/>
                <a:ea typeface="Georgia"/>
                <a:cs typeface="Georgia"/>
                <a:sym typeface="Georgia"/>
              </a:rPr>
              <a:t> and reported in different emerging technologies.</a:t>
            </a:r>
            <a:endParaRPr sz="1600">
              <a:solidFill>
                <a:srgbClr val="000000"/>
              </a:solidFill>
              <a:latin typeface="Georgia"/>
              <a:ea typeface="Georgia"/>
              <a:cs typeface="Georgia"/>
              <a:sym typeface="Georgia"/>
            </a:endParaRPr>
          </a:p>
          <a:p>
            <a:pPr indent="0" lvl="0" marL="457200" rtl="0" algn="just">
              <a:spcBef>
                <a:spcPts val="1600"/>
              </a:spcBef>
              <a:spcAft>
                <a:spcPts val="1600"/>
              </a:spcAft>
              <a:buNone/>
            </a:pPr>
            <a:r>
              <a:t/>
            </a:r>
            <a:endParaRPr>
              <a:solidFill>
                <a:srgbClr val="000000"/>
              </a:solidFill>
              <a:latin typeface="Georgia"/>
              <a:ea typeface="Georgia"/>
              <a:cs typeface="Georgia"/>
              <a:sym typeface="Georgia"/>
            </a:endParaRPr>
          </a:p>
        </p:txBody>
      </p:sp>
      <p:pic>
        <p:nvPicPr>
          <p:cNvPr id="100" name="Google Shape;100;p15"/>
          <p:cNvPicPr preferRelativeResize="0"/>
          <p:nvPr/>
        </p:nvPicPr>
        <p:blipFill>
          <a:blip r:embed="rId3">
            <a:alphaModFix/>
          </a:blip>
          <a:stretch>
            <a:fillRect/>
          </a:stretch>
        </p:blipFill>
        <p:spPr>
          <a:xfrm>
            <a:off x="2637775" y="2571750"/>
            <a:ext cx="3192487" cy="212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111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Energy Saving Patterns</a:t>
            </a:r>
            <a:endParaRPr u="sng">
              <a:latin typeface="Georgia"/>
              <a:ea typeface="Georgia"/>
              <a:cs typeface="Georgia"/>
              <a:sym typeface="Georgia"/>
            </a:endParaRPr>
          </a:p>
        </p:txBody>
      </p:sp>
      <p:sp>
        <p:nvSpPr>
          <p:cNvPr id="291" name="Google Shape;291;p42"/>
          <p:cNvSpPr txBox="1"/>
          <p:nvPr>
            <p:ph idx="1" type="body"/>
          </p:nvPr>
        </p:nvSpPr>
        <p:spPr>
          <a:xfrm>
            <a:off x="186725" y="580475"/>
            <a:ext cx="8520600" cy="4215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The </a:t>
            </a:r>
            <a:r>
              <a:rPr b="1" lang="en-GB" sz="1400">
                <a:solidFill>
                  <a:srgbClr val="000000"/>
                </a:solidFill>
                <a:latin typeface="Georgia"/>
                <a:ea typeface="Georgia"/>
                <a:cs typeface="Georgia"/>
                <a:sym typeface="Georgia"/>
              </a:rPr>
              <a:t>Always-On Device pattern</a:t>
            </a:r>
            <a:r>
              <a:rPr lang="en-GB" sz="1400">
                <a:solidFill>
                  <a:srgbClr val="000000"/>
                </a:solidFill>
                <a:latin typeface="Georgia"/>
                <a:ea typeface="Georgia"/>
                <a:cs typeface="Georgia"/>
                <a:sym typeface="Georgia"/>
              </a:rPr>
              <a:t> refers to cases where energy saving is inefficient.</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You have a device with an unlimited energy supply and need to have it</a:t>
            </a:r>
            <a:endParaRPr sz="1400">
              <a:solidFill>
                <a:srgbClr val="000000"/>
              </a:solidFill>
              <a:latin typeface="Georgia"/>
              <a:ea typeface="Georgia"/>
              <a:cs typeface="Georgia"/>
              <a:sym typeface="Georgia"/>
            </a:endParaRPr>
          </a:p>
          <a:p>
            <a:pPr indent="45720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available and responsive at all times.</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Leave the device turned on and connected to power at all times.</a:t>
            </a:r>
            <a:endParaRPr sz="1400">
              <a:solidFill>
                <a:srgbClr val="000000"/>
              </a:solidFill>
              <a:latin typeface="Georgia"/>
              <a:ea typeface="Georgia"/>
              <a:cs typeface="Georgia"/>
              <a:sym typeface="Georgia"/>
            </a:endParaRPr>
          </a:p>
          <a:p>
            <a:pPr indent="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The </a:t>
            </a:r>
            <a:r>
              <a:rPr b="1" lang="en-GB" sz="1400">
                <a:solidFill>
                  <a:srgbClr val="000000"/>
                </a:solidFill>
                <a:latin typeface="Georgia"/>
                <a:ea typeface="Georgia"/>
                <a:cs typeface="Georgia"/>
                <a:sym typeface="Georgia"/>
              </a:rPr>
              <a:t>Normally-Sleeping Device pattern</a:t>
            </a:r>
            <a:r>
              <a:rPr lang="en-GB" sz="1400">
                <a:solidFill>
                  <a:srgbClr val="000000"/>
                </a:solidFill>
                <a:latin typeface="Georgia"/>
                <a:ea typeface="Georgia"/>
                <a:cs typeface="Georgia"/>
                <a:sym typeface="Georgia"/>
              </a:rPr>
              <a:t> is used in cases where the device does not need to operate continuously and is implemented by deactivating all its energy elements.</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You have a device with a limited energy supply. You want to minimize the </a:t>
            </a:r>
            <a:endParaRPr sz="1400">
              <a:solidFill>
                <a:srgbClr val="000000"/>
              </a:solidFill>
              <a:latin typeface="Georgia"/>
              <a:ea typeface="Georgia"/>
              <a:cs typeface="Georgia"/>
              <a:sym typeface="Georgia"/>
            </a:endParaRPr>
          </a:p>
          <a:p>
            <a:pPr indent="45720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power used by the device.</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Program the device to disable its main components when they are not needed. Leave a </a:t>
            </a:r>
            <a:endParaRPr sz="1400">
              <a:solidFill>
                <a:srgbClr val="000000"/>
              </a:solidFill>
              <a:latin typeface="Georgia"/>
              <a:ea typeface="Georgia"/>
              <a:cs typeface="Georgia"/>
              <a:sym typeface="Georgia"/>
            </a:endParaRPr>
          </a:p>
          <a:p>
            <a:pPr indent="0" lvl="0" marL="457200" rtl="0" algn="l">
              <a:lnSpc>
                <a:spcPct val="115000"/>
              </a:lnSpc>
              <a:spcBef>
                <a:spcPts val="1000"/>
              </a:spcBef>
              <a:spcAft>
                <a:spcPts val="0"/>
              </a:spcAft>
              <a:buNone/>
            </a:pPr>
            <a:r>
              <a:rPr lang="en-GB" sz="1400">
                <a:solidFill>
                  <a:srgbClr val="000000"/>
                </a:solidFill>
                <a:latin typeface="Georgia"/>
                <a:ea typeface="Georgia"/>
                <a:cs typeface="Georgia"/>
                <a:sym typeface="Georgia"/>
              </a:rPr>
              <a:t>small circuit powered which reactivates the components after a predefined </a:t>
            </a:r>
            <a:endParaRPr sz="1400">
              <a:solidFill>
                <a:srgbClr val="000000"/>
              </a:solidFill>
              <a:latin typeface="Georgia"/>
              <a:ea typeface="Georgia"/>
              <a:cs typeface="Georgia"/>
              <a:sym typeface="Georgia"/>
            </a:endParaRPr>
          </a:p>
          <a:p>
            <a:pPr indent="0" lvl="0" marL="457200" rtl="0" algn="l">
              <a:lnSpc>
                <a:spcPct val="115000"/>
              </a:lnSpc>
              <a:spcBef>
                <a:spcPts val="1000"/>
              </a:spcBef>
              <a:spcAft>
                <a:spcPts val="1000"/>
              </a:spcAft>
              <a:buNone/>
            </a:pPr>
            <a:r>
              <a:rPr lang="en-GB" sz="1400">
                <a:solidFill>
                  <a:srgbClr val="000000"/>
                </a:solidFill>
                <a:latin typeface="Georgia"/>
                <a:ea typeface="Georgia"/>
                <a:cs typeface="Georgia"/>
                <a:sym typeface="Georgia"/>
              </a:rPr>
              <a:t>amount of time has passed.</a:t>
            </a:r>
            <a:endParaRPr sz="1400">
              <a:solidFill>
                <a:srgbClr val="000000"/>
              </a:solidFill>
              <a:latin typeface="Georgia"/>
              <a:ea typeface="Georgia"/>
              <a:cs typeface="Georgia"/>
              <a:sym typeface="Georgia"/>
            </a:endParaRPr>
          </a:p>
        </p:txBody>
      </p:sp>
      <p:pic>
        <p:nvPicPr>
          <p:cNvPr id="292" name="Google Shape;292;p42"/>
          <p:cNvPicPr preferRelativeResize="0"/>
          <p:nvPr/>
        </p:nvPicPr>
        <p:blipFill rotWithShape="1">
          <a:blip r:embed="rId3">
            <a:alphaModFix/>
          </a:blip>
          <a:srcRect b="8034" l="9028" r="10143" t="11130"/>
          <a:stretch/>
        </p:blipFill>
        <p:spPr>
          <a:xfrm>
            <a:off x="7220188" y="778100"/>
            <a:ext cx="1148100" cy="1148100"/>
          </a:xfrm>
          <a:prstGeom prst="rect">
            <a:avLst/>
          </a:prstGeom>
          <a:noFill/>
          <a:ln>
            <a:noFill/>
          </a:ln>
        </p:spPr>
      </p:pic>
      <p:pic>
        <p:nvPicPr>
          <p:cNvPr id="293" name="Google Shape;293;p42"/>
          <p:cNvPicPr preferRelativeResize="0"/>
          <p:nvPr/>
        </p:nvPicPr>
        <p:blipFill rotWithShape="1">
          <a:blip r:embed="rId4">
            <a:alphaModFix/>
          </a:blip>
          <a:srcRect b="6705" l="3317" r="5282" t="5181"/>
          <a:stretch/>
        </p:blipFill>
        <p:spPr>
          <a:xfrm>
            <a:off x="7464225" y="2540470"/>
            <a:ext cx="1104275" cy="1091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243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Security Patterns</a:t>
            </a:r>
            <a:endParaRPr>
              <a:latin typeface="Georgia"/>
              <a:ea typeface="Georgia"/>
              <a:cs typeface="Georgia"/>
              <a:sym typeface="Georgia"/>
            </a:endParaRPr>
          </a:p>
        </p:txBody>
      </p:sp>
      <p:sp>
        <p:nvSpPr>
          <p:cNvPr id="299" name="Google Shape;299;p43"/>
          <p:cNvSpPr txBox="1"/>
          <p:nvPr>
            <p:ph idx="1" type="body"/>
          </p:nvPr>
        </p:nvSpPr>
        <p:spPr>
          <a:xfrm>
            <a:off x="124925" y="799925"/>
            <a:ext cx="8520600" cy="3339000"/>
          </a:xfrm>
          <a:prstGeom prst="rect">
            <a:avLst/>
          </a:prstGeom>
        </p:spPr>
        <p:txBody>
          <a:bodyPr anchorCtr="0" anchor="t" bIns="91425" lIns="91425" spcFirstLastPara="1" rIns="91425" wrap="square" tIns="91425">
            <a:noAutofit/>
          </a:bodyPr>
          <a:lstStyle/>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While developing IoT software system, secure communication between objects is considered.</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Security Patterns as an </a:t>
            </a:r>
            <a:r>
              <a:rPr b="1" i="1" lang="en-GB" sz="1500">
                <a:solidFill>
                  <a:srgbClr val="000000"/>
                </a:solidFill>
                <a:latin typeface="Georgia"/>
                <a:ea typeface="Georgia"/>
                <a:cs typeface="Georgia"/>
                <a:sym typeface="Georgia"/>
              </a:rPr>
              <a:t>architectural pattern</a:t>
            </a:r>
            <a:r>
              <a:rPr lang="en-GB" sz="1500">
                <a:solidFill>
                  <a:srgbClr val="000000"/>
                </a:solidFill>
                <a:latin typeface="Georgia"/>
                <a:ea typeface="Georgia"/>
                <a:cs typeface="Georgia"/>
                <a:sym typeface="Georgia"/>
              </a:rPr>
              <a:t> to </a:t>
            </a:r>
            <a:r>
              <a:rPr lang="en-GB" sz="1500">
                <a:solidFill>
                  <a:srgbClr val="000000"/>
                </a:solidFill>
                <a:highlight>
                  <a:srgbClr val="FFFFFF"/>
                </a:highlight>
                <a:latin typeface="Georgia"/>
                <a:ea typeface="Georgia"/>
                <a:cs typeface="Georgia"/>
                <a:sym typeface="Georgia"/>
              </a:rPr>
              <a:t>describe global software architecture concepts.</a:t>
            </a:r>
            <a:endParaRPr sz="1500">
              <a:solidFill>
                <a:srgbClr val="000000"/>
              </a:solidFill>
              <a:highlight>
                <a:srgbClr val="FFFFFF"/>
              </a:highlight>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Security Patterns as an </a:t>
            </a:r>
            <a:r>
              <a:rPr b="1" i="1" lang="en-GB" sz="1500">
                <a:solidFill>
                  <a:srgbClr val="000000"/>
                </a:solidFill>
                <a:latin typeface="Georgia"/>
                <a:ea typeface="Georgia"/>
                <a:cs typeface="Georgia"/>
                <a:sym typeface="Georgia"/>
              </a:rPr>
              <a:t>design pattern</a:t>
            </a:r>
            <a:r>
              <a:rPr lang="en-GB" sz="1500">
                <a:solidFill>
                  <a:srgbClr val="000000"/>
                </a:solidFill>
                <a:latin typeface="Georgia"/>
                <a:ea typeface="Georgia"/>
                <a:cs typeface="Georgia"/>
                <a:sym typeface="Georgia"/>
              </a:rPr>
              <a:t> in case of building the applications.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highlight>
                  <a:srgbClr val="FFFFFF"/>
                </a:highlight>
                <a:latin typeface="Georgia"/>
                <a:ea typeface="Georgia"/>
                <a:cs typeface="Georgia"/>
                <a:sym typeface="Georgia"/>
              </a:rPr>
              <a:t>A security pattern is not directly related to a vulnerability, but is directly related to a threat. The specific threat may be the result of one or more vulnerabilities, but the pattern is not intended to repair the vulnerability, but to stop or mitigate the threat.</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Some of the security patterns are Trusted Communication Partner, Permission Control, Outbound-only Connection, Personal Zone Hub, Whitelist and Blacklist etc.,</a:t>
            </a:r>
            <a:endParaRPr sz="1500">
              <a:solidFill>
                <a:srgbClr val="000000"/>
              </a:solidFill>
              <a:latin typeface="Georgia"/>
              <a:ea typeface="Georgia"/>
              <a:cs typeface="Georgia"/>
              <a:sym typeface="Georgia"/>
            </a:endParaRPr>
          </a:p>
          <a:p>
            <a:pPr indent="0" lvl="0" marL="0" rtl="0" algn="just">
              <a:spcBef>
                <a:spcPts val="1200"/>
              </a:spcBef>
              <a:spcAft>
                <a:spcPts val="16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270050" y="264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Trusted Communication Partner</a:t>
            </a:r>
            <a:endParaRPr u="sng">
              <a:latin typeface="Georgia"/>
              <a:ea typeface="Georgia"/>
              <a:cs typeface="Georgia"/>
              <a:sym typeface="Georgia"/>
            </a:endParaRPr>
          </a:p>
        </p:txBody>
      </p:sp>
      <p:sp>
        <p:nvSpPr>
          <p:cNvPr id="305" name="Google Shape;305;p44"/>
          <p:cNvSpPr txBox="1"/>
          <p:nvPr>
            <p:ph idx="1" type="body"/>
          </p:nvPr>
        </p:nvSpPr>
        <p:spPr>
          <a:xfrm>
            <a:off x="352850" y="13697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In the IoT, devices may communicate with many other communication partners, such as backend servers, applications, or other devices. Some of these connections may be used regularly while others are used infrequently. </a:t>
            </a:r>
            <a:endParaRPr sz="14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solidFill>
                <a:srgbClr val="000000"/>
              </a:solidFill>
              <a:latin typeface="Georgia"/>
              <a:ea typeface="Georgia"/>
              <a:cs typeface="Georgia"/>
              <a:sym typeface="Georgia"/>
            </a:endParaRPr>
          </a:p>
          <a:p>
            <a:pPr indent="0" lvl="0" marL="0" rtl="0" algn="l">
              <a:spcBef>
                <a:spcPts val="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In a dynamic environment there may be multiple potential communication partners available for a device. These may not be known or trusted and may pose a security risk as attackers may try to use them to get access to devices and their networks.</a:t>
            </a:r>
            <a:endParaRPr sz="14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solidFill>
                <a:srgbClr val="000000"/>
              </a:solidFill>
              <a:latin typeface="Georgia"/>
              <a:ea typeface="Georgia"/>
              <a:cs typeface="Georgia"/>
              <a:sym typeface="Georgia"/>
            </a:endParaRPr>
          </a:p>
          <a:p>
            <a:pPr indent="0" lvl="0" marL="0" rtl="0" algn="l">
              <a:spcBef>
                <a:spcPts val="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Configure the device with a list of communication partners that you trust. Only allow incoming or outgoing communication with these Trusted Communication Partners and block other communication attempts.</a:t>
            </a:r>
            <a:endParaRPr sz="1400">
              <a:solidFill>
                <a:srgbClr val="000000"/>
              </a:solidFill>
              <a:latin typeface="Georgia"/>
              <a:ea typeface="Georgia"/>
              <a:cs typeface="Georgia"/>
              <a:sym typeface="Georgia"/>
            </a:endParaRPr>
          </a:p>
          <a:p>
            <a:pPr indent="0" lvl="0" marL="0" rtl="0" algn="l">
              <a:spcBef>
                <a:spcPts val="0"/>
              </a:spcBef>
              <a:spcAft>
                <a:spcPts val="1600"/>
              </a:spcAft>
              <a:buNone/>
            </a:pPr>
            <a:r>
              <a:t/>
            </a:r>
            <a:endParaRPr sz="1400">
              <a:solidFill>
                <a:srgbClr val="000000"/>
              </a:solidFill>
              <a:latin typeface="Georgia"/>
              <a:ea typeface="Georgia"/>
              <a:cs typeface="Georgia"/>
              <a:sym typeface="Georgia"/>
            </a:endParaRPr>
          </a:p>
        </p:txBody>
      </p:sp>
      <p:pic>
        <p:nvPicPr>
          <p:cNvPr id="306" name="Google Shape;306;p44"/>
          <p:cNvPicPr preferRelativeResize="0"/>
          <p:nvPr/>
        </p:nvPicPr>
        <p:blipFill rotWithShape="1">
          <a:blip r:embed="rId3">
            <a:alphaModFix/>
          </a:blip>
          <a:srcRect b="7646" l="7583" r="6821" t="4665"/>
          <a:stretch/>
        </p:blipFill>
        <p:spPr>
          <a:xfrm>
            <a:off x="6366325" y="157475"/>
            <a:ext cx="1256375" cy="121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311700" y="154625"/>
            <a:ext cx="8662200" cy="4560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700" u="sng">
                <a:solidFill>
                  <a:srgbClr val="000000"/>
                </a:solidFill>
                <a:latin typeface="Georgia"/>
                <a:ea typeface="Georgia"/>
                <a:cs typeface="Georgia"/>
                <a:sym typeface="Georgia"/>
              </a:rPr>
              <a:t>Solution Details:</a:t>
            </a:r>
            <a:endParaRPr sz="1700" u="sng">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Each device is configured to only communicate with a limited selection of Trusted Communication Partners which are placed on the device during bootstrapping.</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Trusted Communication Partners may be implemented in form of single entries in a configuration file.</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On the device, a component checks each incoming and outgoing connection. If the connection source or target connections matches the entry in the configuration file, it is allowed to pass.</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Otherwise, the connection is blocked and logged.</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For some use cases, it make sense to only use Trusted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          Communication Partners for certain </a:t>
            </a:r>
            <a:r>
              <a:rPr b="1" lang="en-GB" sz="1400">
                <a:solidFill>
                  <a:srgbClr val="000000"/>
                </a:solidFill>
                <a:latin typeface="Georgia"/>
                <a:ea typeface="Georgia"/>
                <a:cs typeface="Georgia"/>
                <a:sym typeface="Georgia"/>
              </a:rPr>
              <a:t>functionality</a:t>
            </a:r>
            <a:r>
              <a:rPr lang="en-GB"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700" u="sng">
                <a:solidFill>
                  <a:srgbClr val="000000"/>
                </a:solidFill>
                <a:latin typeface="Georgia"/>
                <a:ea typeface="Georgia"/>
                <a:cs typeface="Georgia"/>
                <a:sym typeface="Georgia"/>
              </a:rPr>
              <a:t>Benefits:</a:t>
            </a:r>
            <a:endParaRPr sz="1700" u="sng">
              <a:solidFill>
                <a:srgbClr val="000000"/>
              </a:solidFill>
              <a:latin typeface="Georgia"/>
              <a:ea typeface="Georgia"/>
              <a:cs typeface="Georgia"/>
              <a:sym typeface="Georgia"/>
            </a:endParaRPr>
          </a:p>
          <a:p>
            <a:pPr indent="-317500" lvl="0" marL="457200" rtl="0" algn="just">
              <a:lnSpc>
                <a:spcPct val="115000"/>
              </a:lnSpc>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Decreased Attack Surface</a:t>
            </a:r>
            <a:endParaRPr sz="1400">
              <a:solidFill>
                <a:srgbClr val="000000"/>
              </a:solidFill>
              <a:latin typeface="Georgia"/>
              <a:ea typeface="Georgia"/>
              <a:cs typeface="Georgia"/>
              <a:sym typeface="Georgia"/>
            </a:endParaRPr>
          </a:p>
          <a:p>
            <a:pPr indent="-317500" lvl="0" marL="457200" rtl="0" algn="just">
              <a:lnSpc>
                <a:spcPct val="115000"/>
              </a:lnSpc>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Explicit Allowance</a:t>
            </a:r>
            <a:endParaRPr sz="1400" u="sng">
              <a:solidFill>
                <a:srgbClr val="000000"/>
              </a:solidFill>
              <a:latin typeface="Georgia"/>
              <a:ea typeface="Georgia"/>
              <a:cs typeface="Georgia"/>
              <a:sym typeface="Georgia"/>
            </a:endParaRPr>
          </a:p>
        </p:txBody>
      </p:sp>
      <p:pic>
        <p:nvPicPr>
          <p:cNvPr id="312" name="Google Shape;312;p45"/>
          <p:cNvPicPr preferRelativeResize="0"/>
          <p:nvPr/>
        </p:nvPicPr>
        <p:blipFill rotWithShape="1">
          <a:blip r:embed="rId3">
            <a:alphaModFix/>
          </a:blip>
          <a:srcRect b="0" l="3171" r="2426" t="6393"/>
          <a:stretch/>
        </p:blipFill>
        <p:spPr>
          <a:xfrm>
            <a:off x="5575125" y="2418925"/>
            <a:ext cx="3568874" cy="247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Outbound-Only Connection </a:t>
            </a:r>
            <a:endParaRPr u="sng">
              <a:latin typeface="Georgia"/>
              <a:ea typeface="Georgia"/>
              <a:cs typeface="Georgia"/>
              <a:sym typeface="Georgia"/>
            </a:endParaRPr>
          </a:p>
        </p:txBody>
      </p:sp>
      <p:sp>
        <p:nvSpPr>
          <p:cNvPr id="318" name="Google Shape;318;p46"/>
          <p:cNvSpPr txBox="1"/>
          <p:nvPr>
            <p:ph idx="1" type="body"/>
          </p:nvPr>
        </p:nvSpPr>
        <p:spPr>
          <a:xfrm>
            <a:off x="276975" y="1060650"/>
            <a:ext cx="8520600" cy="33390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Context:</a:t>
            </a:r>
            <a:r>
              <a:rPr lang="en-GB" sz="1500">
                <a:solidFill>
                  <a:srgbClr val="000000"/>
                </a:solidFill>
                <a:latin typeface="Georgia"/>
                <a:ea typeface="Georgia"/>
                <a:cs typeface="Georgia"/>
                <a:sym typeface="Georgia"/>
              </a:rPr>
              <a:t> Devices send data to other devices for monitoring, analysis, or storage purposes. They also receive commands which control or trigger functionality built into them. This communication poses a security risk as attackers might try to gain access to devices to manipulate them.</a:t>
            </a:r>
            <a:endParaRPr sz="15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Problem:</a:t>
            </a:r>
            <a:r>
              <a:rPr lang="en-GB" sz="1500">
                <a:solidFill>
                  <a:srgbClr val="000000"/>
                </a:solidFill>
                <a:latin typeface="Georgia"/>
                <a:ea typeface="Georgia"/>
                <a:cs typeface="Georgia"/>
                <a:sym typeface="Georgia"/>
              </a:rPr>
              <a:t> Devices are a target for attackers who try to gain access to their network. They may send unsolicited communication requests to the devices to get them to connect to an infected communication partner or to misuse them.</a:t>
            </a:r>
            <a:endParaRPr sz="15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Solution:</a:t>
            </a:r>
            <a:r>
              <a:rPr lang="en-GB" sz="1500">
                <a:solidFill>
                  <a:srgbClr val="000000"/>
                </a:solidFill>
                <a:latin typeface="Georgia"/>
                <a:ea typeface="Georgia"/>
                <a:cs typeface="Georgia"/>
                <a:sym typeface="Georgia"/>
              </a:rPr>
              <a:t> Program devices so that only they initiate connections. Deny all incoming communication requests that are not responses to a connection already created</a:t>
            </a:r>
            <a:endParaRPr sz="15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500">
                <a:solidFill>
                  <a:srgbClr val="000000"/>
                </a:solidFill>
                <a:latin typeface="Georgia"/>
                <a:ea typeface="Georgia"/>
                <a:cs typeface="Georgia"/>
                <a:sym typeface="Georgia"/>
              </a:rPr>
              <a:t> by the device.</a:t>
            </a:r>
            <a:endParaRPr sz="1500">
              <a:solidFill>
                <a:srgbClr val="000000"/>
              </a:solidFill>
              <a:latin typeface="Georgia"/>
              <a:ea typeface="Georgia"/>
              <a:cs typeface="Georgia"/>
              <a:sym typeface="Georgia"/>
            </a:endParaRPr>
          </a:p>
        </p:txBody>
      </p:sp>
      <p:pic>
        <p:nvPicPr>
          <p:cNvPr id="319" name="Google Shape;319;p46"/>
          <p:cNvPicPr preferRelativeResize="0"/>
          <p:nvPr/>
        </p:nvPicPr>
        <p:blipFill rotWithShape="1">
          <a:blip r:embed="rId3">
            <a:alphaModFix/>
          </a:blip>
          <a:srcRect b="6827" l="5484" r="8010" t="6419"/>
          <a:stretch/>
        </p:blipFill>
        <p:spPr>
          <a:xfrm>
            <a:off x="5834550" y="85937"/>
            <a:ext cx="1145300" cy="108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 type="body"/>
          </p:nvPr>
        </p:nvSpPr>
        <p:spPr>
          <a:xfrm>
            <a:off x="311700" y="258750"/>
            <a:ext cx="4335300" cy="4310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600" u="sng">
                <a:solidFill>
                  <a:srgbClr val="000000"/>
                </a:solidFill>
                <a:latin typeface="Georgia"/>
                <a:ea typeface="Georgia"/>
                <a:cs typeface="Georgia"/>
                <a:sym typeface="Georgia"/>
              </a:rPr>
              <a:t>Solution Details:</a:t>
            </a:r>
            <a:endParaRPr sz="1600" u="sng">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All communication partners should be stored in configuration file or database, which is stored on the device during bootstrapping.</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The device may use certain events, such as sensor reading above a threshold or other parameters to work out when it needs to communicate with others.</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Here, it is creating a long lasting session, which allows its communication partner to send messages as long as the connection remains active.</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Outbound-Only Connection does not restrict bidirectional communication once a connection is established but it does restrict the initial creation of a connection from the outside.</a:t>
            </a:r>
            <a:endParaRPr sz="1300">
              <a:solidFill>
                <a:srgbClr val="000000"/>
              </a:solidFill>
              <a:latin typeface="Georgia"/>
              <a:ea typeface="Georgia"/>
              <a:cs typeface="Georgia"/>
              <a:sym typeface="Georgia"/>
            </a:endParaRPr>
          </a:p>
          <a:p>
            <a:pPr indent="0" lvl="0" marL="0" rtl="0" algn="just">
              <a:spcBef>
                <a:spcPts val="1000"/>
              </a:spcBef>
              <a:spcAft>
                <a:spcPts val="0"/>
              </a:spcAft>
              <a:buNone/>
            </a:pPr>
            <a:r>
              <a:t/>
            </a:r>
            <a:endParaRPr sz="1300">
              <a:solidFill>
                <a:srgbClr val="000000"/>
              </a:solidFill>
              <a:latin typeface="Georgia"/>
              <a:ea typeface="Georgia"/>
              <a:cs typeface="Georgia"/>
              <a:sym typeface="Georgia"/>
            </a:endParaRPr>
          </a:p>
          <a:p>
            <a:pPr indent="0" lvl="0" marL="0" rtl="0" algn="just">
              <a:spcBef>
                <a:spcPts val="1000"/>
              </a:spcBef>
              <a:spcAft>
                <a:spcPts val="1000"/>
              </a:spcAft>
              <a:buNone/>
            </a:pPr>
            <a:r>
              <a:t/>
            </a:r>
            <a:endParaRPr sz="1300">
              <a:solidFill>
                <a:srgbClr val="000000"/>
              </a:solidFill>
              <a:latin typeface="Georgia"/>
              <a:ea typeface="Georgia"/>
              <a:cs typeface="Georgia"/>
              <a:sym typeface="Georgia"/>
            </a:endParaRPr>
          </a:p>
        </p:txBody>
      </p:sp>
      <p:sp>
        <p:nvSpPr>
          <p:cNvPr id="325" name="Google Shape;325;p47"/>
          <p:cNvSpPr txBox="1"/>
          <p:nvPr/>
        </p:nvSpPr>
        <p:spPr>
          <a:xfrm>
            <a:off x="5995475" y="2795725"/>
            <a:ext cx="22380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u="sng">
                <a:latin typeface="Georgia"/>
                <a:ea typeface="Georgia"/>
                <a:cs typeface="Georgia"/>
                <a:sym typeface="Georgia"/>
              </a:rPr>
              <a:t>Benefits:</a:t>
            </a:r>
            <a:endParaRPr sz="1700" u="sng">
              <a:latin typeface="Georgia"/>
              <a:ea typeface="Georgia"/>
              <a:cs typeface="Georgia"/>
              <a:sym typeface="Georgia"/>
            </a:endParaRPr>
          </a:p>
          <a:p>
            <a:pPr indent="-311150" lvl="0" marL="457200" rtl="0" algn="l">
              <a:lnSpc>
                <a:spcPct val="115000"/>
              </a:lnSpc>
              <a:spcBef>
                <a:spcPts val="1000"/>
              </a:spcBef>
              <a:spcAft>
                <a:spcPts val="0"/>
              </a:spcAft>
              <a:buSzPts val="1300"/>
              <a:buFont typeface="Georgia"/>
              <a:buChar char="●"/>
            </a:pPr>
            <a:r>
              <a:rPr lang="en-GB" sz="1300">
                <a:latin typeface="Georgia"/>
                <a:ea typeface="Georgia"/>
                <a:cs typeface="Georgia"/>
                <a:sym typeface="Georgia"/>
              </a:rPr>
              <a:t>Security</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Low Energy </a:t>
            </a:r>
            <a:endParaRPr sz="1300">
              <a:latin typeface="Georgia"/>
              <a:ea typeface="Georgia"/>
              <a:cs typeface="Georgia"/>
              <a:sym typeface="Georgia"/>
            </a:endParaRPr>
          </a:p>
        </p:txBody>
      </p:sp>
      <p:pic>
        <p:nvPicPr>
          <p:cNvPr id="326" name="Google Shape;326;p47"/>
          <p:cNvPicPr preferRelativeResize="0"/>
          <p:nvPr/>
        </p:nvPicPr>
        <p:blipFill rotWithShape="1">
          <a:blip r:embed="rId3">
            <a:alphaModFix/>
          </a:blip>
          <a:srcRect b="0" l="2856" r="0" t="0"/>
          <a:stretch/>
        </p:blipFill>
        <p:spPr>
          <a:xfrm>
            <a:off x="4774450" y="258750"/>
            <a:ext cx="4335299" cy="2447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Permission Control</a:t>
            </a:r>
            <a:endParaRPr u="sng">
              <a:latin typeface="Georgia"/>
              <a:ea typeface="Georgia"/>
              <a:cs typeface="Georgia"/>
              <a:sym typeface="Georgia"/>
            </a:endParaRPr>
          </a:p>
        </p:txBody>
      </p:sp>
      <p:sp>
        <p:nvSpPr>
          <p:cNvPr id="332" name="Google Shape;332;p48"/>
          <p:cNvSpPr txBox="1"/>
          <p:nvPr>
            <p:ph idx="1" type="body"/>
          </p:nvPr>
        </p:nvSpPr>
        <p:spPr>
          <a:xfrm>
            <a:off x="311700" y="1125750"/>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In the IoT there are often multiple stakeholders involved, such as owners, and users. Building and using IoT solutions often requires communication between the components of other stakeholders, like communication between devices and a backend server, as data and functionality are shared.</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Device owners are afraid to completely hand over access to their devices and data to third parties without any control. Often, it is unclear what data a device shares with communication partners or what others can access and control.</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When first connecting a device to a backend server, require an explicit choice from the user regarding which functionality and data the backend and other communication partners are allowed to use. Build your backend server so that it adheres to these choices. Require the </a:t>
            </a:r>
            <a:endParaRPr sz="14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400">
                <a:solidFill>
                  <a:srgbClr val="000000"/>
                </a:solidFill>
                <a:latin typeface="Georgia"/>
                <a:ea typeface="Georgia"/>
                <a:cs typeface="Georgia"/>
                <a:sym typeface="Georgia"/>
              </a:rPr>
              <a:t>user to confirm these choices if something on the device or the backend server </a:t>
            </a:r>
            <a:endParaRPr sz="14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400">
                <a:solidFill>
                  <a:srgbClr val="000000"/>
                </a:solidFill>
                <a:latin typeface="Georgia"/>
                <a:ea typeface="Georgia"/>
                <a:cs typeface="Georgia"/>
                <a:sym typeface="Georgia"/>
              </a:rPr>
              <a:t>changes.</a:t>
            </a:r>
            <a:endParaRPr sz="1400">
              <a:solidFill>
                <a:srgbClr val="000000"/>
              </a:solidFill>
              <a:latin typeface="Georgia"/>
              <a:ea typeface="Georgia"/>
              <a:cs typeface="Georgia"/>
              <a:sym typeface="Georgia"/>
            </a:endParaRPr>
          </a:p>
          <a:p>
            <a:pPr indent="0" lvl="0" marL="0" rtl="0" algn="just">
              <a:spcBef>
                <a:spcPts val="1000"/>
              </a:spcBef>
              <a:spcAft>
                <a:spcPts val="1600"/>
              </a:spcAft>
              <a:buNone/>
            </a:pPr>
            <a:r>
              <a:t/>
            </a:r>
            <a:endParaRPr sz="1400">
              <a:solidFill>
                <a:srgbClr val="000000"/>
              </a:solidFill>
              <a:latin typeface="Georgia"/>
              <a:ea typeface="Georgia"/>
              <a:cs typeface="Georgia"/>
              <a:sym typeface="Georgia"/>
            </a:endParaRPr>
          </a:p>
        </p:txBody>
      </p:sp>
      <p:pic>
        <p:nvPicPr>
          <p:cNvPr id="333" name="Google Shape;333;p48"/>
          <p:cNvPicPr preferRelativeResize="0"/>
          <p:nvPr/>
        </p:nvPicPr>
        <p:blipFill rotWithShape="1">
          <a:blip r:embed="rId3">
            <a:alphaModFix/>
          </a:blip>
          <a:srcRect b="11927" l="11571" r="7679" t="9548"/>
          <a:stretch/>
        </p:blipFill>
        <p:spPr>
          <a:xfrm>
            <a:off x="6683250" y="91725"/>
            <a:ext cx="1239875" cy="124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1" type="body"/>
          </p:nvPr>
        </p:nvSpPr>
        <p:spPr>
          <a:xfrm>
            <a:off x="226225" y="147500"/>
            <a:ext cx="5068500" cy="45891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Solution Details:</a:t>
            </a:r>
            <a:endParaRPr sz="1400" u="sng">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Before a device is added to the </a:t>
            </a:r>
            <a:r>
              <a:rPr b="1" lang="en-GB" sz="1400">
                <a:solidFill>
                  <a:srgbClr val="000000"/>
                </a:solidFill>
                <a:latin typeface="Georgia"/>
                <a:ea typeface="Georgia"/>
                <a:cs typeface="Georgia"/>
                <a:sym typeface="Georgia"/>
              </a:rPr>
              <a:t>Backend Server</a:t>
            </a:r>
            <a:r>
              <a:rPr lang="en-GB" sz="1400">
                <a:solidFill>
                  <a:srgbClr val="000000"/>
                </a:solidFill>
                <a:latin typeface="Georgia"/>
                <a:ea typeface="Georgia"/>
                <a:cs typeface="Georgia"/>
                <a:sym typeface="Georgia"/>
              </a:rPr>
              <a:t> or before another communication partner is allowed to access the device, the device owner is presented with a </a:t>
            </a:r>
            <a:r>
              <a:rPr b="1" lang="en-GB" sz="1400">
                <a:solidFill>
                  <a:srgbClr val="000000"/>
                </a:solidFill>
                <a:latin typeface="Georgia"/>
                <a:ea typeface="Georgia"/>
                <a:cs typeface="Georgia"/>
                <a:sym typeface="Georgia"/>
              </a:rPr>
              <a:t>Permission Manager</a:t>
            </a:r>
            <a:r>
              <a:rPr lang="en-GB" sz="1400">
                <a:solidFill>
                  <a:srgbClr val="000000"/>
                </a:solidFill>
                <a:latin typeface="Georgia"/>
                <a:ea typeface="Georgia"/>
                <a:cs typeface="Georgia"/>
                <a:sym typeface="Georgia"/>
              </a:rPr>
              <a:t> interface where he has to explicitly allow or deny the communication partners some rights.</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 job of </a:t>
            </a:r>
            <a:r>
              <a:rPr b="1" lang="en-GB" sz="1400">
                <a:solidFill>
                  <a:srgbClr val="000000"/>
                </a:solidFill>
                <a:latin typeface="Georgia"/>
                <a:ea typeface="Georgia"/>
                <a:cs typeface="Georgia"/>
                <a:sym typeface="Georgia"/>
              </a:rPr>
              <a:t>Permission Controller </a:t>
            </a:r>
            <a:r>
              <a:rPr lang="en-GB" sz="1400">
                <a:solidFill>
                  <a:srgbClr val="000000"/>
                </a:solidFill>
                <a:latin typeface="Georgia"/>
                <a:ea typeface="Georgia"/>
                <a:cs typeface="Georgia"/>
                <a:sym typeface="Georgia"/>
              </a:rPr>
              <a:t>is to grant authorization.</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Granted Authorizations have to be enforced each time if another component wants to access the functionality of a particular device.</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Devices or components can change, every time any  change occurs, you should require the user to confirm or alter his previously granted permissions.</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1000"/>
              </a:spcAft>
              <a:buNone/>
            </a:pPr>
            <a:r>
              <a:t/>
            </a:r>
            <a:endParaRPr sz="1400">
              <a:solidFill>
                <a:srgbClr val="000000"/>
              </a:solidFill>
              <a:latin typeface="Georgia"/>
              <a:ea typeface="Georgia"/>
              <a:cs typeface="Georgia"/>
              <a:sym typeface="Georgia"/>
            </a:endParaRPr>
          </a:p>
        </p:txBody>
      </p:sp>
      <p:pic>
        <p:nvPicPr>
          <p:cNvPr id="339" name="Google Shape;339;p49"/>
          <p:cNvPicPr preferRelativeResize="0"/>
          <p:nvPr/>
        </p:nvPicPr>
        <p:blipFill rotWithShape="1">
          <a:blip r:embed="rId3">
            <a:alphaModFix/>
          </a:blip>
          <a:srcRect b="0" l="3535" r="5339" t="5455"/>
          <a:stretch/>
        </p:blipFill>
        <p:spPr>
          <a:xfrm>
            <a:off x="5337100" y="147500"/>
            <a:ext cx="3763799" cy="2135624"/>
          </a:xfrm>
          <a:prstGeom prst="rect">
            <a:avLst/>
          </a:prstGeom>
          <a:noFill/>
          <a:ln>
            <a:noFill/>
          </a:ln>
        </p:spPr>
      </p:pic>
      <p:sp>
        <p:nvSpPr>
          <p:cNvPr id="340" name="Google Shape;340;p49"/>
          <p:cNvSpPr txBox="1"/>
          <p:nvPr/>
        </p:nvSpPr>
        <p:spPr>
          <a:xfrm>
            <a:off x="6529875" y="2571750"/>
            <a:ext cx="2238000" cy="14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u="sng">
                <a:latin typeface="Georgia"/>
                <a:ea typeface="Georgia"/>
                <a:cs typeface="Georgia"/>
                <a:sym typeface="Georgia"/>
              </a:rPr>
              <a:t>Benefits:</a:t>
            </a:r>
            <a:endParaRPr sz="1700" u="sng">
              <a:latin typeface="Georgia"/>
              <a:ea typeface="Georgia"/>
              <a:cs typeface="Georgia"/>
              <a:sym typeface="Georgia"/>
            </a:endParaRPr>
          </a:p>
          <a:p>
            <a:pPr indent="-311150" lvl="0" marL="457200" rtl="0" algn="l">
              <a:lnSpc>
                <a:spcPct val="150000"/>
              </a:lnSpc>
              <a:spcBef>
                <a:spcPts val="1000"/>
              </a:spcBef>
              <a:spcAft>
                <a:spcPts val="0"/>
              </a:spcAft>
              <a:buSzPts val="1300"/>
              <a:buFont typeface="Georgia"/>
              <a:buChar char="●"/>
            </a:pPr>
            <a:r>
              <a:rPr lang="en-GB" sz="1300">
                <a:latin typeface="Georgia"/>
                <a:ea typeface="Georgia"/>
                <a:cs typeface="Georgia"/>
                <a:sym typeface="Georgia"/>
              </a:rPr>
              <a:t>Explicit Choice</a:t>
            </a:r>
            <a:endParaRPr sz="1300">
              <a:latin typeface="Georgia"/>
              <a:ea typeface="Georgia"/>
              <a:cs typeface="Georgia"/>
              <a:sym typeface="Georgia"/>
            </a:endParaRPr>
          </a:p>
          <a:p>
            <a:pPr indent="-311150" lvl="0" marL="457200" rtl="0" algn="l">
              <a:lnSpc>
                <a:spcPct val="150000"/>
              </a:lnSpc>
              <a:spcBef>
                <a:spcPts val="0"/>
              </a:spcBef>
              <a:spcAft>
                <a:spcPts val="0"/>
              </a:spcAft>
              <a:buSzPts val="1300"/>
              <a:buFont typeface="Georgia"/>
              <a:buChar char="●"/>
            </a:pPr>
            <a:r>
              <a:rPr lang="en-GB" sz="1300">
                <a:latin typeface="Georgia"/>
                <a:ea typeface="Georgia"/>
                <a:cs typeface="Georgia"/>
                <a:sym typeface="Georgia"/>
              </a:rPr>
              <a:t>Transparency</a:t>
            </a:r>
            <a:endParaRPr sz="1300">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Personal Zone Hub</a:t>
            </a:r>
            <a:endParaRPr u="sng">
              <a:latin typeface="Georgia"/>
              <a:ea typeface="Georgia"/>
              <a:cs typeface="Georgia"/>
              <a:sym typeface="Georgia"/>
            </a:endParaRPr>
          </a:p>
        </p:txBody>
      </p:sp>
      <p:sp>
        <p:nvSpPr>
          <p:cNvPr id="346" name="Google Shape;346;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Devices usually have an owner, such as a person or an organization. Together, they create the personal zone of their owner. This personal zone may contain all kinds of devices, applications, and data that may allow others to identify, track, or gain insights about the owner. Thus, the owner is usually interested in controlling and restricting access to his personal zone.</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Users have an increasing number of IoT devices. Managing the permissions, data sharing and control of these devices across multiple gateways and cloud systems is complex.</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Create a Personal Zone Hub which unifies the management and control of all devices, services, apps, and data of one user into a single, trusted system. Make the hub permanently addressable. Allow the user to selectively share access to some or all the data and functionality encompassed by the zone.</a:t>
            </a:r>
            <a:endParaRPr sz="1400">
              <a:solidFill>
                <a:srgbClr val="000000"/>
              </a:solidFill>
              <a:latin typeface="Georgia"/>
              <a:ea typeface="Georgia"/>
              <a:cs typeface="Georgia"/>
              <a:sym typeface="Georgia"/>
            </a:endParaRPr>
          </a:p>
          <a:p>
            <a:pPr indent="0" lvl="0" marL="0" rtl="0" algn="just">
              <a:spcBef>
                <a:spcPts val="1000"/>
              </a:spcBef>
              <a:spcAft>
                <a:spcPts val="1000"/>
              </a:spcAft>
              <a:buNone/>
            </a:pPr>
            <a:r>
              <a:t/>
            </a:r>
            <a:endParaRPr sz="1400">
              <a:solidFill>
                <a:srgbClr val="000000"/>
              </a:solidFill>
              <a:latin typeface="Georgia"/>
              <a:ea typeface="Georgia"/>
              <a:cs typeface="Georgia"/>
              <a:sym typeface="Georgia"/>
            </a:endParaRPr>
          </a:p>
        </p:txBody>
      </p:sp>
      <p:pic>
        <p:nvPicPr>
          <p:cNvPr id="347" name="Google Shape;347;p50"/>
          <p:cNvPicPr preferRelativeResize="0"/>
          <p:nvPr/>
        </p:nvPicPr>
        <p:blipFill rotWithShape="1">
          <a:blip r:embed="rId3">
            <a:alphaModFix/>
          </a:blip>
          <a:srcRect b="10170" l="7857" r="8460" t="7409"/>
          <a:stretch/>
        </p:blipFill>
        <p:spPr>
          <a:xfrm>
            <a:off x="6780475" y="106525"/>
            <a:ext cx="1304950" cy="131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406100" y="207150"/>
            <a:ext cx="5274900" cy="41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rgbClr val="292929"/>
                </a:solidFill>
                <a:latin typeface="Georgia"/>
                <a:ea typeface="Georgia"/>
                <a:cs typeface="Georgia"/>
                <a:sym typeface="Georgia"/>
              </a:rPr>
              <a:t>Solution Details:</a:t>
            </a:r>
            <a:endParaRPr sz="2000" u="sng">
              <a:solidFill>
                <a:srgbClr val="292929"/>
              </a:solidFill>
              <a:latin typeface="Georgia"/>
              <a:ea typeface="Georgia"/>
              <a:cs typeface="Georgia"/>
              <a:sym typeface="Georgia"/>
            </a:endParaRPr>
          </a:p>
          <a:p>
            <a:pPr indent="-317500" lvl="0" marL="457200" rtl="0" algn="just">
              <a:lnSpc>
                <a:spcPct val="100000"/>
              </a:lnSpc>
              <a:spcBef>
                <a:spcPts val="16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A personal zone encompasses the pool of digital resources belonging to one person.</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Conceptually it creates a logical boundary around a person and all of their devices, apps, services, and data.</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Technically, it combines multiple types of devices and networks, connected or disconnected, as well as cloud providers through a virtual network.</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 Personal Zone Hub controls access to the personal zone through a logical Firewall, where the owner may allow different parties to access all components, or data.</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To address each hub uniquely we use a routable URL, by placing the Personal Zone Hub into a cloud, where it is accessible for other communication partners.</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t/>
            </a:r>
            <a:endParaRPr sz="1400">
              <a:solidFill>
                <a:srgbClr val="000000"/>
              </a:solidFill>
              <a:latin typeface="Georgia"/>
              <a:ea typeface="Georgia"/>
              <a:cs typeface="Georgia"/>
              <a:sym typeface="Georgia"/>
            </a:endParaRPr>
          </a:p>
        </p:txBody>
      </p:sp>
      <p:pic>
        <p:nvPicPr>
          <p:cNvPr id="353" name="Google Shape;353;p51"/>
          <p:cNvPicPr preferRelativeResize="0"/>
          <p:nvPr/>
        </p:nvPicPr>
        <p:blipFill rotWithShape="1">
          <a:blip r:embed="rId3">
            <a:alphaModFix/>
          </a:blip>
          <a:srcRect b="0" l="0" r="0" t="4852"/>
          <a:stretch/>
        </p:blipFill>
        <p:spPr>
          <a:xfrm>
            <a:off x="5980975" y="33950"/>
            <a:ext cx="3081375" cy="2342801"/>
          </a:xfrm>
          <a:prstGeom prst="rect">
            <a:avLst/>
          </a:prstGeom>
          <a:noFill/>
          <a:ln>
            <a:noFill/>
          </a:ln>
        </p:spPr>
      </p:pic>
      <p:sp>
        <p:nvSpPr>
          <p:cNvPr id="354" name="Google Shape;354;p51"/>
          <p:cNvSpPr txBox="1"/>
          <p:nvPr/>
        </p:nvSpPr>
        <p:spPr>
          <a:xfrm>
            <a:off x="6250413" y="2461075"/>
            <a:ext cx="2542500" cy="1498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GB" sz="1700" u="sng">
                <a:latin typeface="Georgia"/>
                <a:ea typeface="Georgia"/>
                <a:cs typeface="Georgia"/>
                <a:sym typeface="Georgia"/>
              </a:rPr>
              <a:t>Benefits:</a:t>
            </a:r>
            <a:endParaRPr sz="1800">
              <a:latin typeface="Georgia"/>
              <a:ea typeface="Georgia"/>
              <a:cs typeface="Georgia"/>
              <a:sym typeface="Georgia"/>
            </a:endParaRPr>
          </a:p>
          <a:p>
            <a:pPr indent="-307975" lvl="0" marL="457200" rtl="0" algn="l">
              <a:lnSpc>
                <a:spcPct val="115000"/>
              </a:lnSpc>
              <a:spcBef>
                <a:spcPts val="1000"/>
              </a:spcBef>
              <a:spcAft>
                <a:spcPts val="0"/>
              </a:spcAft>
              <a:buSzPts val="1250"/>
              <a:buFont typeface="Georgia"/>
              <a:buChar char="●"/>
            </a:pPr>
            <a:r>
              <a:rPr lang="en-GB" sz="1250">
                <a:latin typeface="Georgia"/>
                <a:ea typeface="Georgia"/>
                <a:cs typeface="Georgia"/>
                <a:sym typeface="Georgia"/>
              </a:rPr>
              <a:t>User Control</a:t>
            </a:r>
            <a:endParaRPr sz="1250">
              <a:latin typeface="Georgia"/>
              <a:ea typeface="Georgia"/>
              <a:cs typeface="Georgia"/>
              <a:sym typeface="Georgia"/>
            </a:endParaRPr>
          </a:p>
          <a:p>
            <a:pPr indent="-307975" lvl="0" marL="457200" rtl="0" algn="l">
              <a:lnSpc>
                <a:spcPct val="115000"/>
              </a:lnSpc>
              <a:spcBef>
                <a:spcPts val="1000"/>
              </a:spcBef>
              <a:spcAft>
                <a:spcPts val="0"/>
              </a:spcAft>
              <a:buSzPts val="1250"/>
              <a:buFont typeface="Georgia"/>
              <a:buChar char="●"/>
            </a:pPr>
            <a:r>
              <a:rPr lang="en-GB" sz="1250">
                <a:latin typeface="Georgia"/>
                <a:ea typeface="Georgia"/>
                <a:cs typeface="Georgia"/>
                <a:sym typeface="Georgia"/>
              </a:rPr>
              <a:t>Trust</a:t>
            </a:r>
            <a:endParaRPr sz="1250">
              <a:latin typeface="Georgia"/>
              <a:ea typeface="Georgia"/>
              <a:cs typeface="Georgia"/>
              <a:sym typeface="Georgia"/>
            </a:endParaRPr>
          </a:p>
          <a:p>
            <a:pPr indent="0" lvl="0" marL="457200" rtl="0" algn="l">
              <a:lnSpc>
                <a:spcPct val="115000"/>
              </a:lnSpc>
              <a:spcBef>
                <a:spcPts val="0"/>
              </a:spcBef>
              <a:spcAft>
                <a:spcPts val="0"/>
              </a:spcAft>
              <a:buNone/>
            </a:pPr>
            <a:r>
              <a:t/>
            </a:r>
            <a:endParaRPr sz="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06800"/>
            <a:ext cx="8953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How are </a:t>
            </a:r>
            <a:r>
              <a:rPr lang="en-GB" sz="2700" u="sng">
                <a:latin typeface="Georgia"/>
                <a:ea typeface="Georgia"/>
                <a:cs typeface="Georgia"/>
                <a:sym typeface="Georgia"/>
              </a:rPr>
              <a:t>Design Patterns in Machine Learning observed </a:t>
            </a:r>
            <a:endParaRPr sz="2700" u="sng">
              <a:latin typeface="Georgia"/>
              <a:ea typeface="Georgia"/>
              <a:cs typeface="Georgia"/>
              <a:sym typeface="Georgia"/>
            </a:endParaRPr>
          </a:p>
        </p:txBody>
      </p:sp>
      <p:sp>
        <p:nvSpPr>
          <p:cNvPr id="106" name="Google Shape;106;p16"/>
          <p:cNvSpPr txBox="1"/>
          <p:nvPr>
            <p:ph idx="1" type="body"/>
          </p:nvPr>
        </p:nvSpPr>
        <p:spPr>
          <a:xfrm>
            <a:off x="87100" y="784300"/>
            <a:ext cx="8520600" cy="384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Georgia"/>
              <a:buChar char="●"/>
            </a:pPr>
            <a:r>
              <a:rPr lang="en-GB" sz="1700">
                <a:solidFill>
                  <a:srgbClr val="000000"/>
                </a:solidFill>
                <a:latin typeface="Georgia"/>
                <a:ea typeface="Georgia"/>
                <a:cs typeface="Georgia"/>
                <a:sym typeface="Georgia"/>
              </a:rPr>
              <a:t>How are Design Patterns collected and reported in Machine Learning?</a:t>
            </a:r>
            <a:endParaRPr sz="17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 </a:t>
            </a:r>
            <a:r>
              <a:rPr lang="en-GB" sz="1500">
                <a:solidFill>
                  <a:srgbClr val="000000"/>
                </a:solidFill>
                <a:latin typeface="Georgia"/>
                <a:ea typeface="Georgia"/>
                <a:cs typeface="Georgia"/>
                <a:sym typeface="Georgia"/>
              </a:rPr>
              <a:t>systematic</a:t>
            </a:r>
            <a:r>
              <a:rPr lang="en-GB" sz="1500">
                <a:solidFill>
                  <a:srgbClr val="000000"/>
                </a:solidFill>
                <a:latin typeface="Georgia"/>
                <a:ea typeface="Georgia"/>
                <a:cs typeface="Georgia"/>
                <a:sym typeface="Georgia"/>
              </a:rPr>
              <a:t> study is not presented to collect, identify and report how Design Patterns of Software Engineering are useful for Machine Learning. </a:t>
            </a:r>
            <a:endParaRPr sz="15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The researcher do a systematic literature review focusing on method, </a:t>
            </a:r>
            <a:r>
              <a:rPr lang="en-GB" sz="1500">
                <a:solidFill>
                  <a:srgbClr val="000000"/>
                </a:solidFill>
                <a:latin typeface="Georgia"/>
                <a:ea typeface="Georgia"/>
                <a:cs typeface="Georgia"/>
                <a:sym typeface="Georgia"/>
              </a:rPr>
              <a:t>architecture</a:t>
            </a:r>
            <a:r>
              <a:rPr lang="en-GB" sz="1500">
                <a:solidFill>
                  <a:srgbClr val="000000"/>
                </a:solidFill>
                <a:latin typeface="Georgia"/>
                <a:ea typeface="Georgia"/>
                <a:cs typeface="Georgia"/>
                <a:sym typeface="Georgia"/>
              </a:rPr>
              <a:t> and design patterns, </a:t>
            </a:r>
            <a:r>
              <a:rPr lang="en-GB" sz="1500">
                <a:solidFill>
                  <a:srgbClr val="000000"/>
                </a:solidFill>
                <a:latin typeface="Georgia"/>
                <a:ea typeface="Georgia"/>
                <a:cs typeface="Georgia"/>
                <a:sym typeface="Georgia"/>
              </a:rPr>
              <a:t>preliminary</a:t>
            </a:r>
            <a:r>
              <a:rPr lang="en-GB" sz="1500">
                <a:solidFill>
                  <a:srgbClr val="000000"/>
                </a:solidFill>
                <a:latin typeface="Georgia"/>
                <a:ea typeface="Georgia"/>
                <a:cs typeface="Georgia"/>
                <a:sym typeface="Georgia"/>
              </a:rPr>
              <a:t> and quantitative results.</a:t>
            </a:r>
            <a:endParaRPr sz="15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 group of ML developers are asked research questions regarding the Design Pattern in ML.</a:t>
            </a:r>
            <a:endParaRPr sz="1500">
              <a:solidFill>
                <a:srgbClr val="000000"/>
              </a:solidFill>
              <a:latin typeface="Georgia"/>
              <a:ea typeface="Georgia"/>
              <a:cs typeface="Georgia"/>
              <a:sym typeface="Georgia"/>
            </a:endParaRPr>
          </a:p>
          <a:p>
            <a:pPr indent="-323850" lvl="2" marL="13716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For example, </a:t>
            </a:r>
            <a:r>
              <a:rPr i="1" lang="en-GB" sz="1500">
                <a:solidFill>
                  <a:srgbClr val="000000"/>
                </a:solidFill>
                <a:latin typeface="Georgia"/>
                <a:ea typeface="Georgia"/>
                <a:cs typeface="Georgia"/>
                <a:sym typeface="Georgia"/>
              </a:rPr>
              <a:t>How do ML developers perceive or tackle the design of ML System and Software?</a:t>
            </a:r>
            <a:r>
              <a:rPr lang="en-GB" sz="1500">
                <a:solidFill>
                  <a:srgbClr val="000000"/>
                </a:solidFill>
                <a:latin typeface="Georgia"/>
                <a:ea typeface="Georgia"/>
                <a:cs typeface="Georgia"/>
                <a:sym typeface="Georgia"/>
              </a:rPr>
              <a:t> </a:t>
            </a:r>
            <a:endParaRPr sz="1500">
              <a:solidFill>
                <a:srgbClr val="000000"/>
              </a:solidFill>
              <a:latin typeface="Georgia"/>
              <a:ea typeface="Georgia"/>
              <a:cs typeface="Georgia"/>
              <a:sym typeface="Georgia"/>
            </a:endParaRPr>
          </a:p>
          <a:p>
            <a:pPr indent="-323850" lvl="2" marL="1371600" rtl="0" algn="l">
              <a:spcBef>
                <a:spcPts val="0"/>
              </a:spcBef>
              <a:spcAft>
                <a:spcPts val="0"/>
              </a:spcAft>
              <a:buClr>
                <a:srgbClr val="000000"/>
              </a:buClr>
              <a:buSzPts val="1500"/>
              <a:buFont typeface="Georgia"/>
              <a:buChar char="■"/>
            </a:pPr>
            <a:r>
              <a:rPr i="1" lang="en-GB" sz="1500">
                <a:solidFill>
                  <a:srgbClr val="000000"/>
                </a:solidFill>
                <a:latin typeface="Georgia"/>
                <a:ea typeface="Georgia"/>
                <a:cs typeface="Georgia"/>
                <a:sym typeface="Georgia"/>
              </a:rPr>
              <a:t>Does academic and gray literature address the design of ML systems and software?</a:t>
            </a:r>
            <a:endParaRPr i="1" sz="15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640575" y="305875"/>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Whitelist </a:t>
            </a:r>
            <a:endParaRPr u="sng">
              <a:latin typeface="Georgia"/>
              <a:ea typeface="Georgia"/>
              <a:cs typeface="Georgia"/>
              <a:sym typeface="Georgia"/>
            </a:endParaRPr>
          </a:p>
        </p:txBody>
      </p:sp>
      <p:sp>
        <p:nvSpPr>
          <p:cNvPr id="360" name="Google Shape;360;p52"/>
          <p:cNvSpPr txBox="1"/>
          <p:nvPr>
            <p:ph idx="1" type="body"/>
          </p:nvPr>
        </p:nvSpPr>
        <p:spPr>
          <a:xfrm>
            <a:off x="311700" y="122102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For IoT systems to work, communication partners need privileges to access parts of others. To minimize the risk of abuse, add identifiers of all trusted communication partners to a Whitelist. Block the privileges controlled by the Whitelist for those who are not on it.</a:t>
            </a:r>
            <a:endParaRPr sz="1400" u="sng">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Privileges may be abused and attackers may try to overwhelm a system with requests. Using a</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Blacklist to block known abusive communication partners helps, but such a list is never complete. There has to be a mechanism to limit access to known communication partners to minimize the possible range of attacks.</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Whitelist to which identifiers of communication partners may be added with an administrative interface. Implement checks for every privilege which the Whitelist controls. If such a privilege is requested and the requester’s identifier is on the Whitelist, allow it to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proceed. If not, deny the request.</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t/>
            </a:r>
            <a:endParaRPr sz="1400">
              <a:solidFill>
                <a:srgbClr val="000000"/>
              </a:solidFill>
              <a:latin typeface="Georgia"/>
              <a:ea typeface="Georgia"/>
              <a:cs typeface="Georgia"/>
              <a:sym typeface="Georgia"/>
            </a:endParaRPr>
          </a:p>
        </p:txBody>
      </p:sp>
      <p:pic>
        <p:nvPicPr>
          <p:cNvPr id="361" name="Google Shape;361;p52"/>
          <p:cNvPicPr preferRelativeResize="0"/>
          <p:nvPr/>
        </p:nvPicPr>
        <p:blipFill rotWithShape="1">
          <a:blip r:embed="rId3">
            <a:alphaModFix/>
          </a:blip>
          <a:srcRect b="6988" l="5929" r="7505" t="6416"/>
          <a:stretch/>
        </p:blipFill>
        <p:spPr>
          <a:xfrm>
            <a:off x="4950925" y="48475"/>
            <a:ext cx="1251100" cy="125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418000" y="410000"/>
            <a:ext cx="429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Blacklist </a:t>
            </a:r>
            <a:endParaRPr u="sng">
              <a:latin typeface="Georgia"/>
              <a:ea typeface="Georgia"/>
              <a:cs typeface="Georgia"/>
              <a:sym typeface="Georgia"/>
            </a:endParaRPr>
          </a:p>
        </p:txBody>
      </p:sp>
      <p:sp>
        <p:nvSpPr>
          <p:cNvPr id="367" name="Google Shape;367;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a:solidFill>
                  <a:srgbClr val="000000"/>
                </a:solidFill>
                <a:latin typeface="Georgia"/>
                <a:ea typeface="Georgia"/>
                <a:cs typeface="Georgia"/>
                <a:sym typeface="Georgia"/>
              </a:rPr>
              <a:t>Available privileges may be abused. To stop this, implement a Blacklist to which identifiers of abusive communication partners can be added. For each partner that requests a privilege first check this list and deny it if its identifier is found on it.</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Privileges, no matter if freely available or explicitly granted, may be abused. There has to be a mechanism to stop existing abuse and to limit potential future abuse.</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Blacklist to which identifiers of abusive communication partners can be added with an administrative interface. Implement checks for every privilege that the Blacklist controls. If such a privilege is requested and the identifier of the requesting communication partner is on the Blacklist, block it. If not, allow it to proceed.</a:t>
            </a:r>
            <a:endParaRPr sz="1400">
              <a:solidFill>
                <a:srgbClr val="000000"/>
              </a:solidFill>
              <a:latin typeface="Georgia"/>
              <a:ea typeface="Georgia"/>
              <a:cs typeface="Georgia"/>
              <a:sym typeface="Georgia"/>
            </a:endParaRPr>
          </a:p>
          <a:p>
            <a:pPr indent="0" lvl="0" marL="0" rtl="0" algn="just">
              <a:spcBef>
                <a:spcPts val="0"/>
              </a:spcBef>
              <a:spcAft>
                <a:spcPts val="1600"/>
              </a:spcAft>
              <a:buNone/>
            </a:pPr>
            <a:r>
              <a:t/>
            </a:r>
            <a:endParaRPr sz="1400">
              <a:latin typeface="Georgia"/>
              <a:ea typeface="Georgia"/>
              <a:cs typeface="Georgia"/>
              <a:sym typeface="Georgia"/>
            </a:endParaRPr>
          </a:p>
        </p:txBody>
      </p:sp>
      <p:pic>
        <p:nvPicPr>
          <p:cNvPr id="368" name="Google Shape;368;p53"/>
          <p:cNvPicPr preferRelativeResize="0"/>
          <p:nvPr/>
        </p:nvPicPr>
        <p:blipFill rotWithShape="1">
          <a:blip r:embed="rId3">
            <a:alphaModFix/>
          </a:blip>
          <a:srcRect b="4503" l="7543" r="5748" t="4339"/>
          <a:stretch/>
        </p:blipFill>
        <p:spPr>
          <a:xfrm>
            <a:off x="6115200" y="39275"/>
            <a:ext cx="1349275" cy="134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567250" y="2046050"/>
            <a:ext cx="4076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Questions…!!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40600" y="0"/>
            <a:ext cx="5905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latin typeface="Georgia"/>
                <a:ea typeface="Georgia"/>
                <a:cs typeface="Georgia"/>
                <a:sym typeface="Georgia"/>
              </a:rPr>
              <a:t>Common Challenges in Machine Learning</a:t>
            </a:r>
            <a:endParaRPr sz="2400" u="sng">
              <a:latin typeface="Georgia"/>
              <a:ea typeface="Georgia"/>
              <a:cs typeface="Georgia"/>
              <a:sym typeface="Georgia"/>
            </a:endParaRPr>
          </a:p>
        </p:txBody>
      </p:sp>
      <p:sp>
        <p:nvSpPr>
          <p:cNvPr id="112" name="Google Shape;112;p17"/>
          <p:cNvSpPr txBox="1"/>
          <p:nvPr>
            <p:ph idx="1" type="body"/>
          </p:nvPr>
        </p:nvSpPr>
        <p:spPr>
          <a:xfrm>
            <a:off x="162925" y="476500"/>
            <a:ext cx="8696100" cy="4465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444444"/>
              </a:buClr>
              <a:buSzPts val="1800"/>
              <a:buFont typeface="Georgia"/>
              <a:buChar char="●"/>
            </a:pPr>
            <a:r>
              <a:rPr b="1" lang="en-GB" sz="1600" u="sng">
                <a:solidFill>
                  <a:srgbClr val="444444"/>
                </a:solidFill>
                <a:latin typeface="Georgia"/>
                <a:ea typeface="Georgia"/>
                <a:cs typeface="Georgia"/>
                <a:sym typeface="Georgia"/>
              </a:rPr>
              <a:t>Data Quality</a:t>
            </a:r>
            <a:r>
              <a:rPr b="1" lang="en-GB" sz="1600">
                <a:solidFill>
                  <a:srgbClr val="444444"/>
                </a:solidFill>
                <a:latin typeface="Georgia"/>
                <a:ea typeface="Georgia"/>
                <a:cs typeface="Georgia"/>
                <a:sym typeface="Georgia"/>
              </a:rPr>
              <a: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Accuracy</a:t>
            </a:r>
            <a:r>
              <a:rPr lang="en-GB" sz="1600">
                <a:solidFill>
                  <a:srgbClr val="444444"/>
                </a:solidFill>
                <a:latin typeface="Georgia"/>
                <a:ea typeface="Georgia"/>
                <a:cs typeface="Georgia"/>
                <a:sym typeface="Georgia"/>
              </a:rPr>
              <a:t>:</a:t>
            </a:r>
            <a:r>
              <a:rPr lang="en-GB" sz="1250">
                <a:solidFill>
                  <a:srgbClr val="333333"/>
                </a:solidFill>
                <a:highlight>
                  <a:srgbClr val="FFFFFF"/>
                </a:highlight>
                <a:latin typeface="Times New Roman"/>
                <a:ea typeface="Times New Roman"/>
                <a:cs typeface="Times New Roman"/>
                <a:sym typeface="Times New Roman"/>
              </a:rPr>
              <a:t> </a:t>
            </a:r>
            <a:r>
              <a:rPr lang="en-GB" sz="1350">
                <a:solidFill>
                  <a:srgbClr val="333333"/>
                </a:solidFill>
                <a:highlight>
                  <a:srgbClr val="FFFFFF"/>
                </a:highlight>
                <a:latin typeface="Georgia"/>
                <a:ea typeface="Georgia"/>
                <a:cs typeface="Georgia"/>
                <a:sym typeface="Georgia"/>
              </a:rPr>
              <a:t>Understanding where your data came from and any </a:t>
            </a:r>
            <a:r>
              <a:rPr b="1" i="1" lang="en-GB" sz="1350">
                <a:solidFill>
                  <a:srgbClr val="333333"/>
                </a:solidFill>
                <a:highlight>
                  <a:srgbClr val="FFFFFF"/>
                </a:highlight>
                <a:latin typeface="Georgia"/>
                <a:ea typeface="Georgia"/>
                <a:cs typeface="Georgia"/>
                <a:sym typeface="Georgia"/>
              </a:rPr>
              <a:t>potential errors</a:t>
            </a:r>
            <a:r>
              <a:rPr lang="en-GB" sz="1350">
                <a:solidFill>
                  <a:srgbClr val="333333"/>
                </a:solidFill>
                <a:highlight>
                  <a:srgbClr val="FFFFFF"/>
                </a:highlight>
                <a:latin typeface="Georgia"/>
                <a:ea typeface="Georgia"/>
                <a:cs typeface="Georgia"/>
                <a:sym typeface="Georgia"/>
              </a:rPr>
              <a:t> in the data collection process can help ensure feature accuracy.</a:t>
            </a:r>
            <a:endParaRPr sz="17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Completeness</a:t>
            </a:r>
            <a:r>
              <a:rPr lang="en-GB" sz="1600">
                <a:solidFill>
                  <a:srgbClr val="444444"/>
                </a:solidFill>
                <a:latin typeface="Georgia"/>
                <a:ea typeface="Georgia"/>
                <a:cs typeface="Georgia"/>
                <a:sym typeface="Georgia"/>
              </a:rPr>
              <a:t>: </a:t>
            </a:r>
            <a:r>
              <a:rPr lang="en-GB" sz="1350">
                <a:solidFill>
                  <a:srgbClr val="444444"/>
                </a:solidFill>
                <a:latin typeface="Georgia"/>
                <a:ea typeface="Georgia"/>
                <a:cs typeface="Georgia"/>
                <a:sym typeface="Georgia"/>
              </a:rPr>
              <a:t>The data needs to be complete i.e. our data must contains all the scenarios of the attributes</a:t>
            </a:r>
            <a:r>
              <a:rPr lang="en-GB" sz="1600">
                <a:solidFill>
                  <a:srgbClr val="444444"/>
                </a:solidFill>
                <a:latin typeface="Georgia"/>
                <a:ea typeface="Georgia"/>
                <a:cs typeface="Georgia"/>
                <a:sym typeface="Georgia"/>
              </a:rPr>
              <a:t>. </a:t>
            </a:r>
            <a:endParaRPr sz="16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Consistency</a:t>
            </a:r>
            <a:r>
              <a:rPr i="1" lang="en-GB" sz="1600">
                <a:solidFill>
                  <a:srgbClr val="444444"/>
                </a:solidFill>
                <a:latin typeface="Georgia"/>
                <a:ea typeface="Georgia"/>
                <a:cs typeface="Georgia"/>
                <a:sym typeface="Georgia"/>
              </a:rPr>
              <a:t>:</a:t>
            </a:r>
            <a:r>
              <a:rPr lang="en-GB" sz="1600">
                <a:solidFill>
                  <a:srgbClr val="444444"/>
                </a:solidFill>
                <a:latin typeface="Georgia"/>
                <a:ea typeface="Georgia"/>
                <a:cs typeface="Georgia"/>
                <a:sym typeface="Georgia"/>
              </a:rPr>
              <a:t> </a:t>
            </a:r>
            <a:r>
              <a:rPr lang="en-GB" sz="1350">
                <a:solidFill>
                  <a:srgbClr val="444444"/>
                </a:solidFill>
                <a:latin typeface="Georgia"/>
                <a:ea typeface="Georgia"/>
                <a:cs typeface="Georgia"/>
                <a:sym typeface="Georgia"/>
              </a:rPr>
              <a:t>The attributes in its unit has to be consistent. [ Kilometers, Miles]</a:t>
            </a:r>
            <a:endParaRPr sz="135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Timeliness</a:t>
            </a:r>
            <a:r>
              <a:rPr i="1" lang="en-GB" sz="1600">
                <a:solidFill>
                  <a:srgbClr val="444444"/>
                </a:solidFill>
                <a:latin typeface="Georgia"/>
                <a:ea typeface="Georgia"/>
                <a:cs typeface="Georgia"/>
                <a:sym typeface="Georgia"/>
              </a:rPr>
              <a:t>:</a:t>
            </a:r>
            <a:r>
              <a:rPr lang="en-GB" sz="1600">
                <a:solidFill>
                  <a:srgbClr val="444444"/>
                </a:solidFill>
                <a:latin typeface="Georgia"/>
                <a:ea typeface="Georgia"/>
                <a:cs typeface="Georgia"/>
                <a:sym typeface="Georgia"/>
              </a:rPr>
              <a:t> </a:t>
            </a:r>
            <a:r>
              <a:rPr lang="en-GB" sz="1350">
                <a:solidFill>
                  <a:srgbClr val="333333"/>
                </a:solidFill>
                <a:highlight>
                  <a:srgbClr val="FFFFFF"/>
                </a:highlight>
                <a:latin typeface="Georgia"/>
                <a:ea typeface="Georgia"/>
                <a:cs typeface="Georgia"/>
                <a:sym typeface="Georgia"/>
              </a:rPr>
              <a:t>Timeliness in data refers to the latency between when an event occurred and when it was added to your database.</a:t>
            </a:r>
            <a:endParaRPr sz="1700">
              <a:solidFill>
                <a:srgbClr val="444444"/>
              </a:solidFill>
              <a:latin typeface="Georgia"/>
              <a:ea typeface="Georgia"/>
              <a:cs typeface="Georgia"/>
              <a:sym typeface="Georgia"/>
            </a:endParaRPr>
          </a:p>
          <a:p>
            <a:pPr indent="-330200" lvl="0" marL="457200" rtl="0" algn="just">
              <a:spcBef>
                <a:spcPts val="1600"/>
              </a:spcBef>
              <a:spcAft>
                <a:spcPts val="0"/>
              </a:spcAft>
              <a:buClr>
                <a:srgbClr val="444444"/>
              </a:buClr>
              <a:buSzPts val="1600"/>
              <a:buFont typeface="Georgia"/>
              <a:buChar char="●"/>
            </a:pPr>
            <a:r>
              <a:rPr b="1" lang="en-GB" sz="1600" u="sng">
                <a:solidFill>
                  <a:srgbClr val="444444"/>
                </a:solidFill>
                <a:latin typeface="Georgia"/>
                <a:ea typeface="Georgia"/>
                <a:cs typeface="Georgia"/>
                <a:sym typeface="Georgia"/>
              </a:rPr>
              <a:t>Reproducibility</a:t>
            </a:r>
            <a:r>
              <a:rPr b="1" lang="en-GB" sz="1600">
                <a:solidFill>
                  <a:srgbClr val="444444"/>
                </a:solidFill>
                <a:latin typeface="Georgia"/>
                <a:ea typeface="Georgia"/>
                <a:cs typeface="Georgia"/>
                <a:sym typeface="Georgia"/>
              </a:rPr>
              <a: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600">
                <a:solidFill>
                  <a:srgbClr val="444444"/>
                </a:solidFill>
                <a:latin typeface="Georgia"/>
                <a:ea typeface="Georgia"/>
                <a:cs typeface="Georgia"/>
                <a:sym typeface="Georgia"/>
              </a:rPr>
              <a:t>Random Seed:</a:t>
            </a:r>
            <a:r>
              <a:rPr lang="en-GB" sz="1350">
                <a:solidFill>
                  <a:srgbClr val="333333"/>
                </a:solidFill>
                <a:highlight>
                  <a:schemeClr val="lt1"/>
                </a:highlight>
                <a:latin typeface="Georgia"/>
                <a:ea typeface="Georgia"/>
                <a:cs typeface="Georgia"/>
                <a:sym typeface="Georgia"/>
              </a:rPr>
              <a:t>When training a model we need to make sure that we are taking the recent data into our training model.</a:t>
            </a:r>
            <a:endParaRPr sz="1700">
              <a:solidFill>
                <a:srgbClr val="444444"/>
              </a:solidFill>
              <a:highlight>
                <a:schemeClr val="lt1"/>
              </a:highlight>
              <a:latin typeface="Georgia"/>
              <a:ea typeface="Georgia"/>
              <a:cs typeface="Georgia"/>
              <a:sym typeface="Georgia"/>
            </a:endParaRPr>
          </a:p>
          <a:p>
            <a:pPr indent="0" lvl="0" marL="457200" rtl="0" algn="just">
              <a:spcBef>
                <a:spcPts val="1600"/>
              </a:spcBef>
              <a:spcAft>
                <a:spcPts val="0"/>
              </a:spcAft>
              <a:buNone/>
            </a:pPr>
            <a:r>
              <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t/>
            </a:r>
            <a:endParaRPr b="1" sz="1600">
              <a:solidFill>
                <a:srgbClr val="444444"/>
              </a:solidFill>
              <a:latin typeface="Georgia"/>
              <a:ea typeface="Georgia"/>
              <a:cs typeface="Georgia"/>
              <a:sym typeface="Georgia"/>
            </a:endParaRPr>
          </a:p>
          <a:p>
            <a:pPr indent="0" lvl="0" marL="0" rtl="0" algn="just">
              <a:spcBef>
                <a:spcPts val="1600"/>
              </a:spcBef>
              <a:spcAft>
                <a:spcPts val="1600"/>
              </a:spcAft>
              <a:buNone/>
            </a:pPr>
            <a:r>
              <a:t/>
            </a:r>
            <a:endParaRPr>
              <a:solidFill>
                <a:srgbClr val="444444"/>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50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latin typeface="Georgia"/>
                <a:ea typeface="Georgia"/>
                <a:cs typeface="Georgia"/>
                <a:sym typeface="Georgia"/>
              </a:rPr>
              <a:t>Common Challenges in Machine Learning</a:t>
            </a:r>
            <a:endParaRPr/>
          </a:p>
        </p:txBody>
      </p:sp>
      <p:sp>
        <p:nvSpPr>
          <p:cNvPr id="118" name="Google Shape;118;p18"/>
          <p:cNvSpPr txBox="1"/>
          <p:nvPr>
            <p:ph idx="1" type="body"/>
          </p:nvPr>
        </p:nvSpPr>
        <p:spPr>
          <a:xfrm>
            <a:off x="311700" y="658425"/>
            <a:ext cx="8520600" cy="4149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444444"/>
              </a:buClr>
              <a:buSzPts val="1600"/>
              <a:buFont typeface="Georgia"/>
              <a:buChar char="●"/>
            </a:pPr>
            <a:r>
              <a:rPr b="1" lang="en-GB" sz="1600">
                <a:solidFill>
                  <a:srgbClr val="444444"/>
                </a:solidFill>
                <a:latin typeface="Georgia"/>
                <a:ea typeface="Georgia"/>
                <a:cs typeface="Georgia"/>
                <a:sym typeface="Georgia"/>
              </a:rPr>
              <a:t>Data Drift: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400">
                <a:solidFill>
                  <a:srgbClr val="333333"/>
                </a:solidFill>
                <a:highlight>
                  <a:schemeClr val="lt1"/>
                </a:highlight>
                <a:latin typeface="Georgia"/>
                <a:ea typeface="Georgia"/>
                <a:cs typeface="Georgia"/>
                <a:sym typeface="Georgia"/>
              </a:rPr>
              <a:t>It’s important to continually update your training dataset, retrain your model, and modify the    weight your model assigns to particular groups of input data.</a:t>
            </a:r>
            <a:endParaRPr sz="1400">
              <a:solidFill>
                <a:srgbClr val="333333"/>
              </a:solidFill>
              <a:highlight>
                <a:schemeClr val="lt1"/>
              </a:highlight>
              <a:latin typeface="Georgia"/>
              <a:ea typeface="Georgia"/>
              <a:cs typeface="Georgia"/>
              <a:sym typeface="Georgia"/>
            </a:endParaRPr>
          </a:p>
          <a:p>
            <a:pPr indent="-330200" lvl="0" marL="457200" rtl="0" algn="just">
              <a:spcBef>
                <a:spcPts val="1600"/>
              </a:spcBef>
              <a:spcAft>
                <a:spcPts val="0"/>
              </a:spcAft>
              <a:buClr>
                <a:srgbClr val="444444"/>
              </a:buClr>
              <a:buSzPts val="1600"/>
              <a:buFont typeface="Georgia"/>
              <a:buChar char="●"/>
            </a:pPr>
            <a:r>
              <a:rPr b="1" lang="en-GB" sz="1600">
                <a:solidFill>
                  <a:srgbClr val="444444"/>
                </a:solidFill>
                <a:latin typeface="Georgia"/>
                <a:ea typeface="Georgia"/>
                <a:cs typeface="Georgia"/>
                <a:sym typeface="Georgia"/>
              </a:rPr>
              <a:t>Scale:</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400">
                <a:solidFill>
                  <a:srgbClr val="333333"/>
                </a:solidFill>
                <a:highlight>
                  <a:schemeClr val="lt1"/>
                </a:highlight>
                <a:latin typeface="Georgia"/>
                <a:ea typeface="Georgia"/>
                <a:cs typeface="Georgia"/>
                <a:sym typeface="Georgia"/>
              </a:rPr>
              <a:t>Data Collection , Preprocessing,  Training and Serving</a:t>
            </a:r>
            <a:r>
              <a:rPr lang="en-GB" sz="1050">
                <a:solidFill>
                  <a:srgbClr val="333333"/>
                </a:solidFill>
                <a:highlight>
                  <a:schemeClr val="lt1"/>
                </a:highlight>
                <a:latin typeface="Georgia"/>
                <a:ea typeface="Georgia"/>
                <a:cs typeface="Georgia"/>
                <a:sym typeface="Georgia"/>
              </a:rPr>
              <a:t>.</a:t>
            </a:r>
            <a:endParaRPr sz="1050">
              <a:solidFill>
                <a:srgbClr val="333333"/>
              </a:solidFill>
              <a:highlight>
                <a:schemeClr val="lt1"/>
              </a:highlight>
              <a:latin typeface="Georgia"/>
              <a:ea typeface="Georgia"/>
              <a:cs typeface="Georgia"/>
              <a:sym typeface="Georgia"/>
            </a:endParaRPr>
          </a:p>
          <a:p>
            <a:pPr indent="0" lvl="0" marL="457200" rtl="0" algn="just">
              <a:spcBef>
                <a:spcPts val="1600"/>
              </a:spcBef>
              <a:spcAft>
                <a:spcPts val="1600"/>
              </a:spcAft>
              <a:buNone/>
            </a:pPr>
            <a:r>
              <a:rPr lang="en-GB" sz="1400">
                <a:solidFill>
                  <a:srgbClr val="333333"/>
                </a:solidFill>
                <a:highlight>
                  <a:srgbClr val="FFFFFF"/>
                </a:highlight>
                <a:latin typeface="Georgia"/>
                <a:ea typeface="Georgia"/>
                <a:cs typeface="Georgia"/>
                <a:sym typeface="Georgia"/>
              </a:rPr>
              <a:t>When ingesting and preparing data for a machine learning model, the size of the dataset will dictate the </a:t>
            </a:r>
            <a:r>
              <a:rPr b="1" i="1" lang="en-GB" sz="1400">
                <a:solidFill>
                  <a:srgbClr val="333333"/>
                </a:solidFill>
                <a:highlight>
                  <a:srgbClr val="FFFFFF"/>
                </a:highlight>
                <a:latin typeface="Georgia"/>
                <a:ea typeface="Georgia"/>
                <a:cs typeface="Georgia"/>
                <a:sym typeface="Georgia"/>
              </a:rPr>
              <a:t>tooling required for your solution</a:t>
            </a:r>
            <a:r>
              <a:rPr lang="en-GB" sz="1400">
                <a:solidFill>
                  <a:srgbClr val="333333"/>
                </a:solidFill>
                <a:highlight>
                  <a:srgbClr val="FFFFFF"/>
                </a:highlight>
                <a:latin typeface="Georgia"/>
                <a:ea typeface="Georgia"/>
                <a:cs typeface="Georgia"/>
                <a:sym typeface="Georgia"/>
              </a:rPr>
              <a:t>.</a:t>
            </a:r>
            <a:endParaRPr sz="1400">
              <a:solidFill>
                <a:srgbClr val="333333"/>
              </a:solidFill>
              <a:highlight>
                <a:schemeClr val="lt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18000"/>
            <a:ext cx="734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Machine Learning Design Patterns	</a:t>
            </a:r>
            <a:endParaRPr u="sng">
              <a:latin typeface="Georgia"/>
              <a:ea typeface="Georgia"/>
              <a:cs typeface="Georgia"/>
              <a:sym typeface="Georgia"/>
            </a:endParaRPr>
          </a:p>
        </p:txBody>
      </p:sp>
      <p:sp>
        <p:nvSpPr>
          <p:cNvPr id="124" name="Google Shape;124;p19"/>
          <p:cNvSpPr txBox="1"/>
          <p:nvPr>
            <p:ph idx="1" type="body"/>
          </p:nvPr>
        </p:nvSpPr>
        <p:spPr>
          <a:xfrm>
            <a:off x="247175" y="809325"/>
            <a:ext cx="6805500" cy="39420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Georgia"/>
              <a:buAutoNum type="arabicPeriod"/>
            </a:pPr>
            <a:r>
              <a:rPr b="1" lang="en-GB" sz="2000">
                <a:latin typeface="Georgia"/>
                <a:ea typeface="Georgia"/>
                <a:cs typeface="Georgia"/>
                <a:sym typeface="Georgia"/>
              </a:rPr>
              <a:t>Data Representation Design Patterns</a:t>
            </a:r>
            <a:endParaRPr b="1" sz="2000">
              <a:latin typeface="Georgia"/>
              <a:ea typeface="Georgia"/>
              <a:cs typeface="Georgia"/>
              <a:sym typeface="Georgia"/>
            </a:endParaRPr>
          </a:p>
          <a:p>
            <a:pPr indent="0" lvl="0" marL="457200" rtl="0" algn="just">
              <a:spcBef>
                <a:spcPts val="1600"/>
              </a:spcBef>
              <a:spcAft>
                <a:spcPts val="0"/>
              </a:spcAft>
              <a:buNone/>
            </a:pPr>
            <a:r>
              <a:t/>
            </a:r>
            <a:endParaRPr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Problem Representation Design Patterns</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Model Training Design Patterns</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Reproducibility Design Patterns</a:t>
            </a:r>
            <a:r>
              <a:rPr b="1" lang="en-GB" sz="2000">
                <a:latin typeface="Georgia"/>
                <a:ea typeface="Georgia"/>
                <a:cs typeface="Georgia"/>
                <a:sym typeface="Georgia"/>
              </a:rPr>
              <a:t> </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Design Patterns for Resilient Serving</a:t>
            </a:r>
            <a:endParaRPr b="1" sz="20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55425" y="94875"/>
            <a:ext cx="5629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u="sng">
                <a:latin typeface="Georgia"/>
                <a:ea typeface="Georgia"/>
                <a:cs typeface="Georgia"/>
                <a:sym typeface="Georgia"/>
              </a:rPr>
              <a:t>Design Pattern 1- Hashed Feature</a:t>
            </a:r>
            <a:endParaRPr sz="2600" u="sng">
              <a:latin typeface="Georgia"/>
              <a:ea typeface="Georgia"/>
              <a:cs typeface="Georgia"/>
              <a:sym typeface="Georgia"/>
            </a:endParaRPr>
          </a:p>
        </p:txBody>
      </p:sp>
      <p:sp>
        <p:nvSpPr>
          <p:cNvPr id="130" name="Google Shape;130;p20"/>
          <p:cNvSpPr txBox="1"/>
          <p:nvPr>
            <p:ph idx="1" type="body"/>
          </p:nvPr>
        </p:nvSpPr>
        <p:spPr>
          <a:xfrm>
            <a:off x="255425" y="626325"/>
            <a:ext cx="8520600" cy="39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u="sng">
                <a:solidFill>
                  <a:srgbClr val="000000"/>
                </a:solidFill>
                <a:latin typeface="Georgia"/>
                <a:ea typeface="Georgia"/>
                <a:cs typeface="Georgia"/>
                <a:sym typeface="Georgia"/>
              </a:rPr>
              <a:t>Related to:</a:t>
            </a:r>
            <a:r>
              <a:rPr lang="en-GB" sz="1400">
                <a:solidFill>
                  <a:srgbClr val="000000"/>
                </a:solidFill>
                <a:latin typeface="Georgia"/>
                <a:ea typeface="Georgia"/>
                <a:cs typeface="Georgia"/>
                <a:sym typeface="Georgia"/>
              </a:rPr>
              <a:t> Data Representations design pattern in particular about the </a:t>
            </a:r>
            <a:r>
              <a:rPr b="1" i="1" lang="en-GB" sz="1400">
                <a:solidFill>
                  <a:srgbClr val="000000"/>
                </a:solidFill>
                <a:latin typeface="Georgia"/>
                <a:ea typeface="Georgia"/>
                <a:cs typeface="Georgia"/>
                <a:sym typeface="Georgia"/>
              </a:rPr>
              <a:t>CATEGORICAL</a:t>
            </a:r>
            <a:r>
              <a:rPr lang="en-GB" sz="1400">
                <a:solidFill>
                  <a:srgbClr val="000000"/>
                </a:solidFill>
                <a:latin typeface="Georgia"/>
                <a:ea typeface="Georgia"/>
                <a:cs typeface="Georgia"/>
                <a:sym typeface="Georgia"/>
              </a:rPr>
              <a:t> data.</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latin typeface="Georgia"/>
                <a:ea typeface="Georgia"/>
                <a:cs typeface="Georgia"/>
                <a:sym typeface="Georgia"/>
              </a:rPr>
              <a:t>Problem: </a:t>
            </a:r>
            <a:r>
              <a:rPr lang="en-GB" sz="1400">
                <a:solidFill>
                  <a:srgbClr val="000000"/>
                </a:solidFill>
                <a:latin typeface="Georgia"/>
                <a:ea typeface="Georgia"/>
                <a:cs typeface="Georgia"/>
                <a:sym typeface="Georgia"/>
              </a:rPr>
              <a:t>The </a:t>
            </a:r>
            <a:r>
              <a:rPr b="1" i="1" lang="en-GB" sz="1400">
                <a:solidFill>
                  <a:srgbClr val="000000"/>
                </a:solidFill>
                <a:latin typeface="Georgia"/>
                <a:ea typeface="Georgia"/>
                <a:cs typeface="Georgia"/>
                <a:sym typeface="Georgia"/>
              </a:rPr>
              <a:t>Hashed Feature</a:t>
            </a:r>
            <a:r>
              <a:rPr lang="en-GB" sz="1400">
                <a:solidFill>
                  <a:srgbClr val="000000"/>
                </a:solidFill>
                <a:latin typeface="Georgia"/>
                <a:ea typeface="Georgia"/>
                <a:cs typeface="Georgia"/>
                <a:sym typeface="Georgia"/>
              </a:rPr>
              <a:t> design pattern addresses three possible problems</a:t>
            </a:r>
            <a:endParaRPr b="1" sz="1400">
              <a:solidFill>
                <a:srgbClr val="000000"/>
              </a:solidFill>
              <a:latin typeface="Georgia"/>
              <a:ea typeface="Georgia"/>
              <a:cs typeface="Georgia"/>
              <a:sym typeface="Georgia"/>
            </a:endParaRPr>
          </a:p>
          <a:p>
            <a:pPr indent="-317500" lvl="0" marL="457200" rtl="0" algn="l">
              <a:spcBef>
                <a:spcPts val="16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Incomplete Vocabulary. 	  	[ Due to random sampling we miss features in training data.]</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Model size due to Cardinality. 	[ A feature with thousands of millions entries.]</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Cold Start. 					[ New entries missing in the training set]</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b="1" i="1" lang="en-GB" sz="1400">
                <a:solidFill>
                  <a:srgbClr val="000000"/>
                </a:solidFill>
                <a:highlight>
                  <a:srgbClr val="FFFFFF"/>
                </a:highlight>
                <a:latin typeface="Georgia"/>
                <a:ea typeface="Georgia"/>
                <a:cs typeface="Georgia"/>
                <a:sym typeface="Georgia"/>
              </a:rPr>
              <a:t>One-hot encoding</a:t>
            </a:r>
            <a:r>
              <a:rPr lang="en-GB" sz="1400">
                <a:solidFill>
                  <a:srgbClr val="000000"/>
                </a:solidFill>
                <a:highlight>
                  <a:srgbClr val="FFFFFF"/>
                </a:highlight>
                <a:latin typeface="Georgia"/>
                <a:ea typeface="Georgia"/>
                <a:cs typeface="Georgia"/>
                <a:sym typeface="Georgia"/>
              </a:rPr>
              <a:t> a categorical input variable requires knowing the </a:t>
            </a:r>
            <a:r>
              <a:rPr b="1" i="1" lang="en-GB" sz="1400">
                <a:solidFill>
                  <a:srgbClr val="000000"/>
                </a:solidFill>
                <a:highlight>
                  <a:srgbClr val="FFFFFF"/>
                </a:highlight>
                <a:latin typeface="Georgia"/>
                <a:ea typeface="Georgia"/>
                <a:cs typeface="Georgia"/>
                <a:sym typeface="Georgia"/>
              </a:rPr>
              <a:t>vocabulary</a:t>
            </a:r>
            <a:r>
              <a:rPr lang="en-GB" sz="1400">
                <a:solidFill>
                  <a:srgbClr val="000000"/>
                </a:solidFill>
                <a:highlight>
                  <a:srgbClr val="FFFFFF"/>
                </a:highlight>
                <a:latin typeface="Georgia"/>
                <a:ea typeface="Georgia"/>
                <a:cs typeface="Georgia"/>
                <a:sym typeface="Georgia"/>
              </a:rPr>
              <a:t> beforehand.</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400">
                <a:solidFill>
                  <a:srgbClr val="000000"/>
                </a:solidFill>
                <a:highlight>
                  <a:srgbClr val="FFFFFF"/>
                </a:highlight>
                <a:latin typeface="Georgia"/>
                <a:ea typeface="Georgia"/>
                <a:cs typeface="Georgia"/>
                <a:sym typeface="Georgia"/>
              </a:rPr>
              <a:t>This is not a problem if the input variable is something like the </a:t>
            </a:r>
            <a:r>
              <a:rPr b="1" i="1" lang="en-GB" sz="1400">
                <a:solidFill>
                  <a:srgbClr val="000000"/>
                </a:solidFill>
                <a:highlight>
                  <a:srgbClr val="FFFFFF"/>
                </a:highlight>
                <a:latin typeface="Georgia"/>
                <a:ea typeface="Georgia"/>
                <a:cs typeface="Georgia"/>
                <a:sym typeface="Georgia"/>
              </a:rPr>
              <a:t>language a book is written</a:t>
            </a:r>
            <a:r>
              <a:rPr lang="en-GB" sz="1400">
                <a:solidFill>
                  <a:srgbClr val="000000"/>
                </a:solidFill>
                <a:highlight>
                  <a:srgbClr val="FFFFFF"/>
                </a:highlight>
                <a:latin typeface="Georgia"/>
                <a:ea typeface="Georgia"/>
                <a:cs typeface="Georgia"/>
                <a:sym typeface="Georgia"/>
              </a:rPr>
              <a:t> in or the </a:t>
            </a:r>
            <a:r>
              <a:rPr b="1" i="1" lang="en-GB" sz="1400">
                <a:solidFill>
                  <a:srgbClr val="000000"/>
                </a:solidFill>
                <a:highlight>
                  <a:srgbClr val="FFFFFF"/>
                </a:highlight>
                <a:latin typeface="Georgia"/>
                <a:ea typeface="Georgia"/>
                <a:cs typeface="Georgia"/>
                <a:sym typeface="Georgia"/>
              </a:rPr>
              <a:t>day of the week</a:t>
            </a:r>
            <a:r>
              <a:rPr lang="en-GB" sz="1400">
                <a:solidFill>
                  <a:srgbClr val="000000"/>
                </a:solidFill>
                <a:highlight>
                  <a:srgbClr val="FFFFFF"/>
                </a:highlight>
                <a:latin typeface="Georgia"/>
                <a:ea typeface="Georgia"/>
                <a:cs typeface="Georgia"/>
                <a:sym typeface="Georgia"/>
              </a:rPr>
              <a:t> that traffic level is being predicted.</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GB" sz="1400">
                <a:solidFill>
                  <a:srgbClr val="000000"/>
                </a:solidFill>
                <a:highlight>
                  <a:srgbClr val="FFFFFF"/>
                </a:highlight>
                <a:latin typeface="Georgia"/>
                <a:ea typeface="Georgia"/>
                <a:cs typeface="Georgia"/>
                <a:sym typeface="Georgia"/>
              </a:rPr>
              <a:t>What if the categorical variable in question is something like the </a:t>
            </a:r>
            <a:r>
              <a:rPr b="1" i="1" lang="en-GB" sz="1400">
                <a:solidFill>
                  <a:srgbClr val="000000"/>
                </a:solidFill>
                <a:highlight>
                  <a:srgbClr val="FFFFFF"/>
                </a:highlight>
                <a:latin typeface="Georgia"/>
                <a:ea typeface="Georgia"/>
                <a:cs typeface="Georgia"/>
                <a:sym typeface="Georgia"/>
              </a:rPr>
              <a:t>hospital_id</a:t>
            </a:r>
            <a:r>
              <a:rPr lang="en-GB" sz="1400">
                <a:solidFill>
                  <a:srgbClr val="000000"/>
                </a:solidFill>
                <a:highlight>
                  <a:srgbClr val="FFFFFF"/>
                </a:highlight>
                <a:latin typeface="Georgia"/>
                <a:ea typeface="Georgia"/>
                <a:cs typeface="Georgia"/>
                <a:sym typeface="Georgia"/>
              </a:rPr>
              <a:t> of where the baby is born??</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54125" y="162400"/>
            <a:ext cx="731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u="sng">
                <a:latin typeface="Georgia"/>
                <a:ea typeface="Georgia"/>
                <a:cs typeface="Georgia"/>
                <a:sym typeface="Georgia"/>
              </a:rPr>
              <a:t>Example</a:t>
            </a:r>
            <a:r>
              <a:rPr lang="en-GB" sz="2500">
                <a:latin typeface="Georgia"/>
                <a:ea typeface="Georgia"/>
                <a:cs typeface="Georgia"/>
                <a:sym typeface="Georgia"/>
              </a:rPr>
              <a:t>: Predicting the Arrival delay of a Flight:</a:t>
            </a:r>
            <a:endParaRPr sz="2500">
              <a:latin typeface="Georgia"/>
              <a:ea typeface="Georgia"/>
              <a:cs typeface="Georgia"/>
              <a:sym typeface="Georgia"/>
            </a:endParaRPr>
          </a:p>
        </p:txBody>
      </p:sp>
      <p:sp>
        <p:nvSpPr>
          <p:cNvPr id="136" name="Google Shape;136;p21"/>
          <p:cNvSpPr txBox="1"/>
          <p:nvPr>
            <p:ph idx="1" type="body"/>
          </p:nvPr>
        </p:nvSpPr>
        <p:spPr>
          <a:xfrm>
            <a:off x="244150" y="835950"/>
            <a:ext cx="8520600" cy="38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highlight>
                  <a:srgbClr val="FFFFFF"/>
                </a:highlight>
                <a:latin typeface="Georgia"/>
                <a:ea typeface="Georgia"/>
                <a:cs typeface="Georgia"/>
                <a:sym typeface="Georgia"/>
              </a:rPr>
              <a:t>One of the inputs to the model is the “</a:t>
            </a:r>
            <a:r>
              <a:rPr b="1" i="1" lang="en-GB" sz="1400">
                <a:solidFill>
                  <a:srgbClr val="000000"/>
                </a:solidFill>
                <a:highlight>
                  <a:srgbClr val="FFFFFF"/>
                </a:highlight>
                <a:latin typeface="Georgia"/>
                <a:ea typeface="Georgia"/>
                <a:cs typeface="Georgia"/>
                <a:sym typeface="Georgia"/>
              </a:rPr>
              <a:t>departure airport</a:t>
            </a:r>
            <a:r>
              <a:rPr lang="en-GB" sz="1400">
                <a:solidFill>
                  <a:srgbClr val="000000"/>
                </a:solidFill>
                <a:highlight>
                  <a:srgbClr val="FFFFFF"/>
                </a:highlight>
                <a:latin typeface="Georgia"/>
                <a:ea typeface="Georgia"/>
                <a:cs typeface="Georgia"/>
                <a:sym typeface="Georgia"/>
              </a:rPr>
              <a:t>”. Let us say at the time the dataset was collected, 347 airports in the United States:</a:t>
            </a:r>
            <a:endParaRPr sz="1400">
              <a:solidFill>
                <a:srgbClr val="000000"/>
              </a:solidFill>
              <a:highlight>
                <a:srgbClr val="FFFFFF"/>
              </a:highlight>
              <a:latin typeface="Georgia"/>
              <a:ea typeface="Georgia"/>
              <a:cs typeface="Georgia"/>
              <a:sym typeface="Georgia"/>
            </a:endParaRPr>
          </a:p>
          <a:p>
            <a:pPr indent="-317500" lvl="0" marL="457200" rtl="0" algn="l">
              <a:spcBef>
                <a:spcPts val="1600"/>
              </a:spcBef>
              <a:spcAft>
                <a:spcPts val="0"/>
              </a:spcAft>
              <a:buClr>
                <a:srgbClr val="000000"/>
              </a:buClr>
              <a:buSzPts val="1400"/>
              <a:buFont typeface="Georgia"/>
              <a:buChar char="●"/>
            </a:pPr>
            <a:r>
              <a:rPr lang="en-GB" sz="1450">
                <a:solidFill>
                  <a:srgbClr val="000000"/>
                </a:solidFill>
                <a:highlight>
                  <a:srgbClr val="FFFFFF"/>
                </a:highlight>
                <a:latin typeface="Georgia"/>
                <a:ea typeface="Georgia"/>
                <a:cs typeface="Georgia"/>
                <a:sym typeface="Georgia"/>
              </a:rPr>
              <a:t>Some airports had as few as one to three flights over the entire time period, and so we expect that the training data vocabulary will be incomplete.</a:t>
            </a:r>
            <a:r>
              <a:rPr lang="en-GB" sz="1600">
                <a:solidFill>
                  <a:srgbClr val="000000"/>
                </a:solidFill>
                <a:highlight>
                  <a:srgbClr val="FFFFFF"/>
                </a:highlight>
                <a:latin typeface="Georgia"/>
                <a:ea typeface="Georgia"/>
                <a:cs typeface="Georgia"/>
                <a:sym typeface="Georgia"/>
              </a:rPr>
              <a:t>   			[Incomplete Vocab]</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450">
                <a:solidFill>
                  <a:srgbClr val="000000"/>
                </a:solidFill>
                <a:highlight>
                  <a:srgbClr val="FFFFFF"/>
                </a:highlight>
                <a:latin typeface="Georgia"/>
                <a:ea typeface="Georgia"/>
                <a:cs typeface="Georgia"/>
                <a:sym typeface="Georgia"/>
              </a:rPr>
              <a:t>347 is large enough that the feature will be quite sparse.   	[ High Cardinality]</a:t>
            </a:r>
            <a:endParaRPr sz="1450">
              <a:solidFill>
                <a:srgbClr val="000000"/>
              </a:solidFill>
              <a:highlight>
                <a:srgbClr val="FFFFFF"/>
              </a:highlight>
              <a:latin typeface="Georgia"/>
              <a:ea typeface="Georgia"/>
              <a:cs typeface="Georgia"/>
              <a:sym typeface="Georgia"/>
            </a:endParaRPr>
          </a:p>
          <a:p>
            <a:pPr indent="-333375" lvl="0" marL="457200" rtl="0" algn="l">
              <a:spcBef>
                <a:spcPts val="0"/>
              </a:spcBef>
              <a:spcAft>
                <a:spcPts val="0"/>
              </a:spcAft>
              <a:buClr>
                <a:srgbClr val="000000"/>
              </a:buClr>
              <a:buSzPts val="1650"/>
              <a:buFont typeface="Georgia"/>
              <a:buChar char="●"/>
            </a:pPr>
            <a:r>
              <a:rPr lang="en-GB" sz="1450">
                <a:solidFill>
                  <a:srgbClr val="000000"/>
                </a:solidFill>
                <a:highlight>
                  <a:srgbClr val="FFFFFF"/>
                </a:highlight>
                <a:latin typeface="Georgia"/>
                <a:ea typeface="Georgia"/>
                <a:cs typeface="Georgia"/>
                <a:sym typeface="Georgia"/>
              </a:rPr>
              <a:t>It is certainly the case that new airports will get built.		[ Cold Start]</a:t>
            </a:r>
            <a:endParaRPr sz="14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50">
                <a:solidFill>
                  <a:srgbClr val="000000"/>
                </a:solidFill>
                <a:highlight>
                  <a:srgbClr val="FFFFFF"/>
                </a:highlight>
                <a:latin typeface="Georgia"/>
                <a:ea typeface="Georgia"/>
                <a:cs typeface="Georgia"/>
                <a:sym typeface="Georgia"/>
              </a:rPr>
              <a:t>Solution:</a:t>
            </a:r>
            <a:endParaRPr b="1" sz="1450">
              <a:solidFill>
                <a:srgbClr val="000000"/>
              </a:solidFill>
              <a:highlight>
                <a:srgbClr val="FFFFFF"/>
              </a:highlight>
              <a:latin typeface="Georgia"/>
              <a:ea typeface="Georgia"/>
              <a:cs typeface="Georgia"/>
              <a:sym typeface="Georgia"/>
            </a:endParaRPr>
          </a:p>
          <a:p>
            <a:pPr indent="-333375" lvl="0" marL="457200" rtl="0" algn="l">
              <a:spcBef>
                <a:spcPts val="1600"/>
              </a:spcBef>
              <a:spcAft>
                <a:spcPts val="0"/>
              </a:spcAft>
              <a:buClr>
                <a:srgbClr val="000000"/>
              </a:buClr>
              <a:buSzPts val="1650"/>
              <a:buFont typeface="Georgia"/>
              <a:buAutoNum type="arabicPeriod"/>
            </a:pPr>
            <a:r>
              <a:rPr lang="en-GB" sz="1450">
                <a:solidFill>
                  <a:srgbClr val="000000"/>
                </a:solidFill>
                <a:highlight>
                  <a:srgbClr val="FFFFFF"/>
                </a:highlight>
                <a:latin typeface="Georgia"/>
                <a:ea typeface="Georgia"/>
                <a:cs typeface="Georgia"/>
                <a:sym typeface="Georgia"/>
              </a:rPr>
              <a:t>Converting the categorical input into a unique string. Using</a:t>
            </a:r>
            <a:r>
              <a:rPr lang="en-GB" sz="1450">
                <a:solidFill>
                  <a:srgbClr val="00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 three-letter IATA [ </a:t>
            </a:r>
            <a:r>
              <a:rPr i="1" lang="en-GB" sz="1400">
                <a:solidFill>
                  <a:srgbClr val="222222"/>
                </a:solidFill>
                <a:highlight>
                  <a:srgbClr val="FFFFFF"/>
                </a:highlight>
                <a:uFill>
                  <a:noFill/>
                </a:uFill>
                <a:latin typeface="Georgia"/>
                <a:ea typeface="Georgia"/>
                <a:cs typeface="Georgia"/>
                <a:sym typeface="Georgia"/>
                <a:hlinkClick r:id="rId4">
                  <a:extLst>
                    <a:ext uri="{A12FA001-AC4F-418D-AE19-62706E023703}">
                      <ahyp:hlinkClr val="tx"/>
                    </a:ext>
                  </a:extLst>
                </a:hlinkClick>
              </a:rPr>
              <a:t>International Air Transport Association </a:t>
            </a:r>
            <a:r>
              <a:rPr lang="en-GB" sz="1450">
                <a:solidFill>
                  <a:srgbClr val="000000"/>
                </a:solidFill>
                <a:highlight>
                  <a:srgbClr val="FFFFFF"/>
                </a:highlight>
                <a:uFill>
                  <a:noFill/>
                </a:uFill>
                <a:latin typeface="Georgia"/>
                <a:ea typeface="Georgia"/>
                <a:cs typeface="Georgia"/>
                <a:sym typeface="Georgia"/>
                <a:hlinkClick r:id="rId5">
                  <a:extLst>
                    <a:ext uri="{A12FA001-AC4F-418D-AE19-62706E023703}">
                      <ahyp:hlinkClr val="tx"/>
                    </a:ext>
                  </a:extLst>
                </a:hlinkClick>
              </a:rPr>
              <a:t>]code</a:t>
            </a:r>
            <a:r>
              <a:rPr lang="en-GB" sz="1450">
                <a:solidFill>
                  <a:srgbClr val="000000"/>
                </a:solidFill>
                <a:highlight>
                  <a:srgbClr val="FFFFFF"/>
                </a:highlight>
                <a:latin typeface="Georgia"/>
                <a:ea typeface="Georgia"/>
                <a:cs typeface="Georgia"/>
                <a:sym typeface="Georgia"/>
              </a:rPr>
              <a:t> for the airport.</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AutoNum type="arabicPeriod"/>
            </a:pPr>
            <a:r>
              <a:rPr lang="en-GB" sz="1450">
                <a:solidFill>
                  <a:srgbClr val="000000"/>
                </a:solidFill>
                <a:highlight>
                  <a:srgbClr val="FFFFFF"/>
                </a:highlight>
                <a:latin typeface="Georgia"/>
                <a:ea typeface="Georgia"/>
                <a:cs typeface="Georgia"/>
                <a:sym typeface="Georgia"/>
              </a:rPr>
              <a:t>Invoking deterministic[ no random seeds ] and portable hashing algorithm [same algo for both training and serving]</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AutoNum type="arabicPeriod"/>
            </a:pPr>
            <a:r>
              <a:rPr lang="en-GB" sz="1450">
                <a:solidFill>
                  <a:srgbClr val="000000"/>
                </a:solidFill>
                <a:highlight>
                  <a:srgbClr val="FFFFFF"/>
                </a:highlight>
                <a:latin typeface="Georgia"/>
                <a:ea typeface="Georgia"/>
                <a:cs typeface="Georgia"/>
                <a:sym typeface="Georgia"/>
              </a:rPr>
              <a:t>Taking the remainder when the hash result is divided by the desired number of buckets.</a:t>
            </a:r>
            <a:endParaRPr sz="1400">
              <a:solidFill>
                <a:srgbClr val="000000"/>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