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56" r:id="rId2"/>
    <p:sldId id="257" r:id="rId3"/>
    <p:sldId id="269" r:id="rId4"/>
    <p:sldId id="258" r:id="rId5"/>
    <p:sldId id="260" r:id="rId6"/>
    <p:sldId id="259" r:id="rId7"/>
    <p:sldId id="266" r:id="rId8"/>
    <p:sldId id="270" r:id="rId9"/>
    <p:sldId id="268" r:id="rId10"/>
    <p:sldId id="262" r:id="rId11"/>
    <p:sldId id="261" r:id="rId12"/>
    <p:sldId id="263" r:id="rId13"/>
    <p:sldId id="271" r:id="rId14"/>
    <p:sldId id="272" r:id="rId15"/>
    <p:sldId id="265" r:id="rId16"/>
    <p:sldId id="273" r:id="rId17"/>
    <p:sldId id="274" r:id="rId18"/>
    <p:sldId id="275" r:id="rId19"/>
    <p:sldId id="276"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avanthi Malepati" initials="SM" lastIdx="1" clrIdx="0">
    <p:extLst>
      <p:ext uri="{19B8F6BF-5375-455C-9EA6-DF929625EA0E}">
        <p15:presenceInfo xmlns:p15="http://schemas.microsoft.com/office/powerpoint/2012/main" userId="S::smalepati1@student.gsu.edu::41eab597-1691-428d-be66-1cc6df5feb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5E946D-1792-F54A-83D9-18419C98B0BF}" v="856" dt="2020-04-05T02:16:03.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7"/>
  </p:normalViewPr>
  <p:slideViewPr>
    <p:cSldViewPr snapToGrid="0">
      <p:cViewPr>
        <p:scale>
          <a:sx n="110" d="100"/>
          <a:sy n="110" d="100"/>
        </p:scale>
        <p:origin x="632" y="18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4F275-5688-489E-9C9F-DA2C51DDE2E6}"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2D5A43E-7987-4FF8-9A16-1DFA50E82FFD}">
      <dgm:prSet phldrT="[Text]" phldr="0"/>
      <dgm:spPr/>
      <dgm:t>
        <a:bodyPr/>
        <a:lstStyle/>
        <a:p>
          <a:pPr>
            <a:lnSpc>
              <a:spcPct val="100000"/>
            </a:lnSpc>
            <a:defRPr b="1"/>
          </a:pPr>
          <a:r>
            <a:rPr lang="en-US" dirty="0">
              <a:latin typeface="Plantagenet Cherokee"/>
            </a:rPr>
            <a:t>CUDA Processing</a:t>
          </a:r>
          <a:endParaRPr lang="en-US" dirty="0"/>
        </a:p>
      </dgm:t>
    </dgm:pt>
    <dgm:pt modelId="{0AC80474-6FE5-4E99-BC9A-84F7666BECD1}" type="parTrans" cxnId="{037ED1EA-5CAB-4B18-9603-A0DDC3C20EFF}">
      <dgm:prSet/>
      <dgm:spPr/>
      <dgm:t>
        <a:bodyPr/>
        <a:lstStyle/>
        <a:p>
          <a:endParaRPr lang="en-US"/>
        </a:p>
      </dgm:t>
    </dgm:pt>
    <dgm:pt modelId="{97F81627-F9F1-4821-8C28-8DECC7910641}" type="sibTrans" cxnId="{037ED1EA-5CAB-4B18-9603-A0DDC3C20EFF}">
      <dgm:prSet/>
      <dgm:spPr/>
      <dgm:t>
        <a:bodyPr/>
        <a:lstStyle/>
        <a:p>
          <a:endParaRPr lang="en-US"/>
        </a:p>
      </dgm:t>
    </dgm:pt>
    <dgm:pt modelId="{5D82D72D-78B3-4028-80A2-1E5F207F25CF}">
      <dgm:prSet phldrT="[Text]" phldr="0"/>
      <dgm:spPr/>
      <dgm:t>
        <a:bodyPr/>
        <a:lstStyle/>
        <a:p>
          <a:pPr>
            <a:lnSpc>
              <a:spcPct val="100000"/>
            </a:lnSpc>
          </a:pPr>
          <a:r>
            <a:rPr lang="en-US" dirty="0">
              <a:latin typeface="Plantagenet Cherokee"/>
            </a:rPr>
            <a:t>CUDA processing flow is described</a:t>
          </a:r>
          <a:endParaRPr lang="en-US" dirty="0"/>
        </a:p>
      </dgm:t>
    </dgm:pt>
    <dgm:pt modelId="{F3A6D1EC-0D43-47B7-94DE-CA85F94942D4}" type="parTrans" cxnId="{67A68142-7F3A-4D24-AC50-736C69CF22BB}">
      <dgm:prSet/>
      <dgm:spPr/>
      <dgm:t>
        <a:bodyPr/>
        <a:lstStyle/>
        <a:p>
          <a:endParaRPr lang="en-US"/>
        </a:p>
      </dgm:t>
    </dgm:pt>
    <dgm:pt modelId="{F21A2225-557F-4F0C-9926-4E5870B25774}" type="sibTrans" cxnId="{67A68142-7F3A-4D24-AC50-736C69CF22BB}">
      <dgm:prSet/>
      <dgm:spPr/>
      <dgm:t>
        <a:bodyPr/>
        <a:lstStyle/>
        <a:p>
          <a:endParaRPr lang="en-US"/>
        </a:p>
      </dgm:t>
    </dgm:pt>
    <dgm:pt modelId="{B33EF7A1-90D2-4800-8220-A2213263451F}">
      <dgm:prSet phldr="0"/>
      <dgm:spPr/>
      <dgm:t>
        <a:bodyPr/>
        <a:lstStyle/>
        <a:p>
          <a:pPr>
            <a:lnSpc>
              <a:spcPct val="100000"/>
            </a:lnSpc>
            <a:defRPr b="1"/>
          </a:pPr>
          <a:r>
            <a:rPr lang="en-US"/>
            <a:t>Sobel edge</a:t>
          </a:r>
          <a:r>
            <a:rPr lang="en-US" b="0" i="0" u="none" strike="noStrike" cap="none" baseline="0" noProof="0">
              <a:latin typeface="Plantagenet Cherokee"/>
            </a:rPr>
            <a:t> operator</a:t>
          </a:r>
          <a:endParaRPr lang="en-US">
            <a:latin typeface="Plantagenet Cherokee"/>
          </a:endParaRPr>
        </a:p>
      </dgm:t>
    </dgm:pt>
    <dgm:pt modelId="{89C71BB4-3EAA-4002-832E-B165B5D87F5E}" type="parTrans" cxnId="{4AC38126-8B56-4683-96E0-6200F9B4C150}">
      <dgm:prSet/>
      <dgm:spPr/>
      <dgm:t>
        <a:bodyPr/>
        <a:lstStyle/>
        <a:p>
          <a:endParaRPr lang="en-US"/>
        </a:p>
      </dgm:t>
    </dgm:pt>
    <dgm:pt modelId="{C54EA202-5870-4D71-BF22-2EED55EB3DAF}" type="sibTrans" cxnId="{4AC38126-8B56-4683-96E0-6200F9B4C150}">
      <dgm:prSet/>
      <dgm:spPr/>
      <dgm:t>
        <a:bodyPr/>
        <a:lstStyle/>
        <a:p>
          <a:endParaRPr lang="en-US"/>
        </a:p>
      </dgm:t>
    </dgm:pt>
    <dgm:pt modelId="{9684D7AA-ABB1-42E5-8FC6-DC56B3C1F3BD}">
      <dgm:prSet phldr="0"/>
      <dgm:spPr/>
      <dgm:t>
        <a:bodyPr/>
        <a:lstStyle/>
        <a:p>
          <a:pPr>
            <a:lnSpc>
              <a:spcPct val="100000"/>
            </a:lnSpc>
          </a:pPr>
          <a:r>
            <a:rPr lang="en-US">
              <a:latin typeface="Plantagenet Cherokee"/>
            </a:rPr>
            <a:t>The</a:t>
          </a:r>
          <a:r>
            <a:rPr lang="en-US"/>
            <a:t> Sobel edge detection operator is discussed</a:t>
          </a:r>
          <a:endParaRPr lang="en-US">
            <a:latin typeface="Plantagenet Cherokee"/>
          </a:endParaRPr>
        </a:p>
      </dgm:t>
    </dgm:pt>
    <dgm:pt modelId="{4BD3238A-63F7-4F44-86B9-FD5B1DEDE037}" type="parTrans" cxnId="{8FE33DBA-A59C-40D7-AD4C-147261675F64}">
      <dgm:prSet/>
      <dgm:spPr/>
      <dgm:t>
        <a:bodyPr/>
        <a:lstStyle/>
        <a:p>
          <a:endParaRPr lang="en-US"/>
        </a:p>
      </dgm:t>
    </dgm:pt>
    <dgm:pt modelId="{B6BB1BB5-A045-4BFF-9650-AC2DF7B57458}" type="sibTrans" cxnId="{8FE33DBA-A59C-40D7-AD4C-147261675F64}">
      <dgm:prSet/>
      <dgm:spPr/>
      <dgm:t>
        <a:bodyPr/>
        <a:lstStyle/>
        <a:p>
          <a:endParaRPr lang="en-US"/>
        </a:p>
      </dgm:t>
    </dgm:pt>
    <dgm:pt modelId="{156FEF6A-1A8B-49B9-BE22-2D4FC89BE34F}">
      <dgm:prSet phldr="0"/>
      <dgm:spPr/>
      <dgm:t>
        <a:bodyPr/>
        <a:lstStyle/>
        <a:p>
          <a:pPr>
            <a:lnSpc>
              <a:spcPct val="100000"/>
            </a:lnSpc>
            <a:defRPr b="1"/>
          </a:pPr>
          <a:r>
            <a:rPr lang="en-US">
              <a:latin typeface="Plantagenet Cherokee"/>
            </a:rPr>
            <a:t>CUDA Concepts</a:t>
          </a:r>
        </a:p>
      </dgm:t>
    </dgm:pt>
    <dgm:pt modelId="{B268D8A7-CAA6-40AB-9E7E-A006E55E6E4D}" type="parTrans" cxnId="{63334C93-95D6-4C3C-AA59-916D6F92B001}">
      <dgm:prSet/>
      <dgm:spPr/>
      <dgm:t>
        <a:bodyPr/>
        <a:lstStyle/>
        <a:p>
          <a:endParaRPr lang="en-US"/>
        </a:p>
      </dgm:t>
    </dgm:pt>
    <dgm:pt modelId="{B983081F-B06E-4B21-BB32-2A473260EF70}" type="sibTrans" cxnId="{63334C93-95D6-4C3C-AA59-916D6F92B001}">
      <dgm:prSet/>
      <dgm:spPr/>
      <dgm:t>
        <a:bodyPr/>
        <a:lstStyle/>
        <a:p>
          <a:endParaRPr lang="en-US"/>
        </a:p>
      </dgm:t>
    </dgm:pt>
    <dgm:pt modelId="{342A8B62-3BEC-4A57-A77D-26CE0A36DA44}">
      <dgm:prSet phldr="0"/>
      <dgm:spPr/>
      <dgm:t>
        <a:bodyPr/>
        <a:lstStyle/>
        <a:p>
          <a:pPr>
            <a:lnSpc>
              <a:spcPct val="100000"/>
            </a:lnSpc>
            <a:defRPr b="1"/>
          </a:pPr>
          <a:r>
            <a:rPr lang="en-US">
              <a:latin typeface="Plantagenet Cherokee"/>
            </a:rPr>
            <a:t>Outcome</a:t>
          </a:r>
        </a:p>
      </dgm:t>
    </dgm:pt>
    <dgm:pt modelId="{737FFF2F-FAF1-4D7B-AD92-422F358A270B}" type="parTrans" cxnId="{2F4ED2F4-3509-4A4D-9190-67ACBC3E0F11}">
      <dgm:prSet/>
      <dgm:spPr/>
      <dgm:t>
        <a:bodyPr/>
        <a:lstStyle/>
        <a:p>
          <a:endParaRPr lang="en-US"/>
        </a:p>
      </dgm:t>
    </dgm:pt>
    <dgm:pt modelId="{572F8DB2-D0CC-407D-A457-E9C80BFFA573}" type="sibTrans" cxnId="{2F4ED2F4-3509-4A4D-9190-67ACBC3E0F11}">
      <dgm:prSet/>
      <dgm:spPr/>
      <dgm:t>
        <a:bodyPr/>
        <a:lstStyle/>
        <a:p>
          <a:endParaRPr lang="en-US"/>
        </a:p>
      </dgm:t>
    </dgm:pt>
    <dgm:pt modelId="{9D2AD9C3-86DA-4A42-8215-F83A91611720}">
      <dgm:prSet phldr="0"/>
      <dgm:spPr/>
      <dgm:t>
        <a:bodyPr/>
        <a:lstStyle/>
        <a:p>
          <a:pPr>
            <a:lnSpc>
              <a:spcPct val="100000"/>
            </a:lnSpc>
          </a:pPr>
          <a:r>
            <a:rPr lang="en-US"/>
            <a:t>CUDA thread hierarchy and CUDA kernel is introduced, detailed algorithm to be implemented is explained in section</a:t>
          </a:r>
          <a:endParaRPr lang="en-US">
            <a:latin typeface="Plantagenet Cherokee"/>
          </a:endParaRPr>
        </a:p>
      </dgm:t>
    </dgm:pt>
    <dgm:pt modelId="{D3837B5F-DBA3-41BC-B570-05C3080F43F6}" type="parTrans" cxnId="{398933E3-60C1-4049-8ED8-4005BE2EE10B}">
      <dgm:prSet/>
      <dgm:spPr/>
      <dgm:t>
        <a:bodyPr/>
        <a:lstStyle/>
        <a:p>
          <a:endParaRPr lang="en-US"/>
        </a:p>
      </dgm:t>
    </dgm:pt>
    <dgm:pt modelId="{4A17FA2C-DF08-4D42-ADF0-8A37B1B9CFED}" type="sibTrans" cxnId="{398933E3-60C1-4049-8ED8-4005BE2EE10B}">
      <dgm:prSet/>
      <dgm:spPr/>
      <dgm:t>
        <a:bodyPr/>
        <a:lstStyle/>
        <a:p>
          <a:endParaRPr lang="en-US"/>
        </a:p>
      </dgm:t>
    </dgm:pt>
    <dgm:pt modelId="{2C1C62DE-A268-41C5-A15B-9197794BFEDC}">
      <dgm:prSet phldr="0"/>
      <dgm:spPr/>
      <dgm:t>
        <a:bodyPr/>
        <a:lstStyle/>
        <a:p>
          <a:pPr>
            <a:lnSpc>
              <a:spcPct val="100000"/>
            </a:lnSpc>
            <a:defRPr b="1"/>
          </a:pPr>
          <a:r>
            <a:rPr lang="en-US"/>
            <a:t>GPU programming in MATLAB</a:t>
          </a:r>
          <a:endParaRPr lang="en-US">
            <a:latin typeface="Plantagenet Cherokee"/>
          </a:endParaRPr>
        </a:p>
      </dgm:t>
    </dgm:pt>
    <dgm:pt modelId="{82D22B63-7A4C-4E4B-B6B3-F13D6C865A43}" type="parTrans" cxnId="{3AC0E428-9ED0-472D-91F0-008A666150B2}">
      <dgm:prSet/>
      <dgm:spPr/>
      <dgm:t>
        <a:bodyPr/>
        <a:lstStyle/>
        <a:p>
          <a:endParaRPr lang="en-US"/>
        </a:p>
      </dgm:t>
    </dgm:pt>
    <dgm:pt modelId="{C351BD2F-686F-4A3D-947B-44CE1BF86BF0}" type="sibTrans" cxnId="{3AC0E428-9ED0-472D-91F0-008A666150B2}">
      <dgm:prSet/>
      <dgm:spPr/>
      <dgm:t>
        <a:bodyPr/>
        <a:lstStyle/>
        <a:p>
          <a:endParaRPr lang="en-US"/>
        </a:p>
      </dgm:t>
    </dgm:pt>
    <dgm:pt modelId="{B2AD8130-354A-4830-B6FB-2B40AF1C0ABA}">
      <dgm:prSet phldr="0"/>
      <dgm:spPr/>
      <dgm:t>
        <a:bodyPr/>
        <a:lstStyle/>
        <a:p>
          <a:pPr>
            <a:lnSpc>
              <a:spcPct val="100000"/>
            </a:lnSpc>
          </a:pPr>
          <a:r>
            <a:rPr lang="en-US"/>
            <a:t>GPU programming in MATLAB is presented.</a:t>
          </a:r>
          <a:endParaRPr lang="en-US">
            <a:latin typeface="Plantagenet Cherokee"/>
          </a:endParaRPr>
        </a:p>
      </dgm:t>
    </dgm:pt>
    <dgm:pt modelId="{9E451923-C38B-4B84-A026-CD915BB2A05D}" type="parTrans" cxnId="{AC6331D7-6974-4932-A1BE-02819B650E0B}">
      <dgm:prSet/>
      <dgm:spPr/>
      <dgm:t>
        <a:bodyPr/>
        <a:lstStyle/>
        <a:p>
          <a:endParaRPr lang="en-US"/>
        </a:p>
      </dgm:t>
    </dgm:pt>
    <dgm:pt modelId="{D903DD01-42FB-41C0-B90D-93A501AAD327}" type="sibTrans" cxnId="{AC6331D7-6974-4932-A1BE-02819B650E0B}">
      <dgm:prSet/>
      <dgm:spPr/>
      <dgm:t>
        <a:bodyPr/>
        <a:lstStyle/>
        <a:p>
          <a:endParaRPr lang="en-US"/>
        </a:p>
      </dgm:t>
    </dgm:pt>
    <dgm:pt modelId="{43E933E7-E46B-425D-8050-5C50E0C20014}">
      <dgm:prSet phldr="0"/>
      <dgm:spPr/>
      <dgm:t>
        <a:bodyPr/>
        <a:lstStyle/>
        <a:p>
          <a:pPr>
            <a:lnSpc>
              <a:spcPct val="100000"/>
            </a:lnSpc>
            <a:defRPr b="1"/>
          </a:pPr>
          <a:r>
            <a:rPr lang="en-US">
              <a:latin typeface="Plantagenet Cherokee"/>
            </a:rPr>
            <a:t>Graphs</a:t>
          </a:r>
        </a:p>
      </dgm:t>
    </dgm:pt>
    <dgm:pt modelId="{5B2E785D-51BB-488D-972A-36F5A1221D0E}" type="parTrans" cxnId="{CAC9A156-3975-4B54-9730-FF31B669B372}">
      <dgm:prSet/>
      <dgm:spPr/>
      <dgm:t>
        <a:bodyPr/>
        <a:lstStyle/>
        <a:p>
          <a:endParaRPr lang="en-US"/>
        </a:p>
      </dgm:t>
    </dgm:pt>
    <dgm:pt modelId="{855F7941-441E-4E7B-B143-83C5B3127761}" type="sibTrans" cxnId="{CAC9A156-3975-4B54-9730-FF31B669B372}">
      <dgm:prSet/>
      <dgm:spPr/>
      <dgm:t>
        <a:bodyPr/>
        <a:lstStyle/>
        <a:p>
          <a:endParaRPr lang="en-US"/>
        </a:p>
      </dgm:t>
    </dgm:pt>
    <dgm:pt modelId="{81ADF017-3633-4DE3-A16D-AA60A878AC5A}">
      <dgm:prSet phldr="0"/>
      <dgm:spPr/>
      <dgm:t>
        <a:bodyPr/>
        <a:lstStyle/>
        <a:p>
          <a:pPr>
            <a:lnSpc>
              <a:spcPct val="100000"/>
            </a:lnSpc>
          </a:pPr>
          <a:r>
            <a:rPr lang="en-US"/>
            <a:t>Outcomes and results are shown</a:t>
          </a:r>
          <a:endParaRPr lang="en-US">
            <a:latin typeface="Plantagenet Cherokee"/>
          </a:endParaRPr>
        </a:p>
      </dgm:t>
    </dgm:pt>
    <dgm:pt modelId="{C80AF860-9FFB-4D87-8935-8EC8AE88DF67}" type="parTrans" cxnId="{D739C755-6949-4641-8870-758D4445177E}">
      <dgm:prSet/>
      <dgm:spPr/>
      <dgm:t>
        <a:bodyPr/>
        <a:lstStyle/>
        <a:p>
          <a:endParaRPr lang="en-US"/>
        </a:p>
      </dgm:t>
    </dgm:pt>
    <dgm:pt modelId="{4ED42E41-FF89-4B4D-9867-C54C7E055F68}" type="sibTrans" cxnId="{D739C755-6949-4641-8870-758D4445177E}">
      <dgm:prSet/>
      <dgm:spPr/>
      <dgm:t>
        <a:bodyPr/>
        <a:lstStyle/>
        <a:p>
          <a:endParaRPr lang="en-US"/>
        </a:p>
      </dgm:t>
    </dgm:pt>
    <dgm:pt modelId="{45A8D322-6BB2-4E8B-A1AA-CF34DE288024}">
      <dgm:prSet phldr="0"/>
      <dgm:spPr/>
      <dgm:t>
        <a:bodyPr/>
        <a:lstStyle/>
        <a:p>
          <a:pPr>
            <a:lnSpc>
              <a:spcPct val="100000"/>
            </a:lnSpc>
            <a:defRPr b="1"/>
          </a:pPr>
          <a:r>
            <a:rPr lang="en-US">
              <a:latin typeface="Plantagenet Cherokee"/>
            </a:rPr>
            <a:t>Conclusions</a:t>
          </a:r>
        </a:p>
      </dgm:t>
    </dgm:pt>
    <dgm:pt modelId="{E4ED6AC8-C313-49BB-8623-05FB35E37BA9}" type="parTrans" cxnId="{70370EB7-4864-4205-B39A-7A77F9A1B865}">
      <dgm:prSet/>
      <dgm:spPr/>
      <dgm:t>
        <a:bodyPr/>
        <a:lstStyle/>
        <a:p>
          <a:endParaRPr lang="en-US"/>
        </a:p>
      </dgm:t>
    </dgm:pt>
    <dgm:pt modelId="{12FECE9F-8FCB-425D-8186-6860BF8899BE}" type="sibTrans" cxnId="{70370EB7-4864-4205-B39A-7A77F9A1B865}">
      <dgm:prSet/>
      <dgm:spPr/>
      <dgm:t>
        <a:bodyPr/>
        <a:lstStyle/>
        <a:p>
          <a:endParaRPr lang="en-US"/>
        </a:p>
      </dgm:t>
    </dgm:pt>
    <dgm:pt modelId="{523B8023-A2DF-486C-B32B-78C749EDDE02}">
      <dgm:prSet phldr="0"/>
      <dgm:spPr/>
      <dgm:t>
        <a:bodyPr/>
        <a:lstStyle/>
        <a:p>
          <a:pPr>
            <a:lnSpc>
              <a:spcPct val="100000"/>
            </a:lnSpc>
          </a:pPr>
          <a:r>
            <a:rPr lang="en-US">
              <a:latin typeface="Plantagenet Cherokee"/>
            </a:rPr>
            <a:t>Graphs</a:t>
          </a:r>
          <a:r>
            <a:rPr lang="en-US"/>
            <a:t> are analysed along with some observations.</a:t>
          </a:r>
          <a:endParaRPr lang="en-US">
            <a:latin typeface="Plantagenet Cherokee"/>
          </a:endParaRPr>
        </a:p>
      </dgm:t>
    </dgm:pt>
    <dgm:pt modelId="{1052298D-E8B5-4B56-9CE9-5A2C23D012E4}" type="parTrans" cxnId="{800D6862-6624-4F77-BCA9-1D8EC4B57A22}">
      <dgm:prSet/>
      <dgm:spPr/>
      <dgm:t>
        <a:bodyPr/>
        <a:lstStyle/>
        <a:p>
          <a:endParaRPr lang="en-US"/>
        </a:p>
      </dgm:t>
    </dgm:pt>
    <dgm:pt modelId="{11134A7C-060F-47FE-BCD9-50EB23A0E0E8}" type="sibTrans" cxnId="{800D6862-6624-4F77-BCA9-1D8EC4B57A22}">
      <dgm:prSet/>
      <dgm:spPr/>
      <dgm:t>
        <a:bodyPr/>
        <a:lstStyle/>
        <a:p>
          <a:endParaRPr lang="en-US"/>
        </a:p>
      </dgm:t>
    </dgm:pt>
    <dgm:pt modelId="{5A9514D2-4317-4F52-89DB-735E54EF8017}">
      <dgm:prSet phldr="0"/>
      <dgm:spPr/>
      <dgm:t>
        <a:bodyPr/>
        <a:lstStyle/>
        <a:p>
          <a:pPr>
            <a:lnSpc>
              <a:spcPct val="100000"/>
            </a:lnSpc>
          </a:pPr>
          <a:r>
            <a:rPr lang="en-US"/>
            <a:t>Finally, the conclusions are stated</a:t>
          </a:r>
          <a:endParaRPr lang="en-US">
            <a:latin typeface="Plantagenet Cherokee"/>
          </a:endParaRPr>
        </a:p>
      </dgm:t>
    </dgm:pt>
    <dgm:pt modelId="{A172E68D-7068-4F0A-A840-9A3B8DDF0D76}" type="parTrans" cxnId="{3057DD88-7957-441F-9A32-8502E7D43C55}">
      <dgm:prSet/>
      <dgm:spPr/>
      <dgm:t>
        <a:bodyPr/>
        <a:lstStyle/>
        <a:p>
          <a:endParaRPr lang="en-US"/>
        </a:p>
      </dgm:t>
    </dgm:pt>
    <dgm:pt modelId="{E3A8B1A9-DA4B-429B-9925-8BBA93205701}" type="sibTrans" cxnId="{3057DD88-7957-441F-9A32-8502E7D43C55}">
      <dgm:prSet/>
      <dgm:spPr/>
      <dgm:t>
        <a:bodyPr/>
        <a:lstStyle/>
        <a:p>
          <a:endParaRPr lang="en-US"/>
        </a:p>
      </dgm:t>
    </dgm:pt>
    <dgm:pt modelId="{F5463AFA-FB89-46DF-8A9F-5A58F69710F8}" type="pres">
      <dgm:prSet presAssocID="{2D14F275-5688-489E-9C9F-DA2C51DDE2E6}" presName="root" presStyleCnt="0">
        <dgm:presLayoutVars>
          <dgm:dir/>
          <dgm:resizeHandles val="exact"/>
        </dgm:presLayoutVars>
      </dgm:prSet>
      <dgm:spPr/>
    </dgm:pt>
    <dgm:pt modelId="{8AD8C7DF-799D-498A-BB3E-DFCD12F4A936}" type="pres">
      <dgm:prSet presAssocID="{B33EF7A1-90D2-4800-8220-A2213263451F}" presName="compNode" presStyleCnt="0"/>
      <dgm:spPr/>
    </dgm:pt>
    <dgm:pt modelId="{00D4A10B-8751-4BCE-BF1C-33A87BF403A8}" type="pres">
      <dgm:prSet presAssocID="{B33EF7A1-90D2-4800-8220-A2213263451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D73199F1-56B9-424A-9DB6-71F8E93CCCE0}" type="pres">
      <dgm:prSet presAssocID="{B33EF7A1-90D2-4800-8220-A2213263451F}" presName="iconSpace" presStyleCnt="0"/>
      <dgm:spPr/>
    </dgm:pt>
    <dgm:pt modelId="{8EC9BAB6-6156-4426-9F49-D27992AC910B}" type="pres">
      <dgm:prSet presAssocID="{B33EF7A1-90D2-4800-8220-A2213263451F}" presName="parTx" presStyleLbl="revTx" presStyleIdx="0" presStyleCnt="14">
        <dgm:presLayoutVars>
          <dgm:chMax val="0"/>
          <dgm:chPref val="0"/>
        </dgm:presLayoutVars>
      </dgm:prSet>
      <dgm:spPr/>
    </dgm:pt>
    <dgm:pt modelId="{0B128D7E-7CB4-40C8-BB1E-562275CBA3BF}" type="pres">
      <dgm:prSet presAssocID="{B33EF7A1-90D2-4800-8220-A2213263451F}" presName="txSpace" presStyleCnt="0"/>
      <dgm:spPr/>
    </dgm:pt>
    <dgm:pt modelId="{2BE6E2E9-7B36-445C-A83E-1FF185051BB3}" type="pres">
      <dgm:prSet presAssocID="{B33EF7A1-90D2-4800-8220-A2213263451F}" presName="desTx" presStyleLbl="revTx" presStyleIdx="1" presStyleCnt="14">
        <dgm:presLayoutVars/>
      </dgm:prSet>
      <dgm:spPr/>
    </dgm:pt>
    <dgm:pt modelId="{68C1C776-2353-4593-B9C3-F57D6E6CB81A}" type="pres">
      <dgm:prSet presAssocID="{C54EA202-5870-4D71-BF22-2EED55EB3DAF}" presName="sibTrans" presStyleCnt="0"/>
      <dgm:spPr/>
    </dgm:pt>
    <dgm:pt modelId="{838474C6-03ED-4F20-9F12-A4B8C1A018E4}" type="pres">
      <dgm:prSet presAssocID="{02D5A43E-7987-4FF8-9A16-1DFA50E82FFD}" presName="compNode" presStyleCnt="0"/>
      <dgm:spPr/>
    </dgm:pt>
    <dgm:pt modelId="{27C8AE4C-3BD6-4852-9CFB-D9F37B85395D}" type="pres">
      <dgm:prSet presAssocID="{02D5A43E-7987-4FF8-9A16-1DFA50E82FF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Fi"/>
        </a:ext>
      </dgm:extLst>
    </dgm:pt>
    <dgm:pt modelId="{D984DE88-1BD4-4DE7-8124-95E736D1E7C8}" type="pres">
      <dgm:prSet presAssocID="{02D5A43E-7987-4FF8-9A16-1DFA50E82FFD}" presName="iconSpace" presStyleCnt="0"/>
      <dgm:spPr/>
    </dgm:pt>
    <dgm:pt modelId="{6A8D4F4D-4CE4-4993-8B1B-5BF01CBACC14}" type="pres">
      <dgm:prSet presAssocID="{02D5A43E-7987-4FF8-9A16-1DFA50E82FFD}" presName="parTx" presStyleLbl="revTx" presStyleIdx="2" presStyleCnt="14">
        <dgm:presLayoutVars>
          <dgm:chMax val="0"/>
          <dgm:chPref val="0"/>
        </dgm:presLayoutVars>
      </dgm:prSet>
      <dgm:spPr/>
    </dgm:pt>
    <dgm:pt modelId="{9CB6DDA5-2552-4F89-9323-FD6C822D1E4B}" type="pres">
      <dgm:prSet presAssocID="{02D5A43E-7987-4FF8-9A16-1DFA50E82FFD}" presName="txSpace" presStyleCnt="0"/>
      <dgm:spPr/>
    </dgm:pt>
    <dgm:pt modelId="{7E46F6C1-41FE-4D1C-8839-BF6FD2BCA1DB}" type="pres">
      <dgm:prSet presAssocID="{02D5A43E-7987-4FF8-9A16-1DFA50E82FFD}" presName="desTx" presStyleLbl="revTx" presStyleIdx="3" presStyleCnt="14">
        <dgm:presLayoutVars/>
      </dgm:prSet>
      <dgm:spPr/>
    </dgm:pt>
    <dgm:pt modelId="{AD17F9A8-7CAA-40F4-B3F5-22F2B9738E83}" type="pres">
      <dgm:prSet presAssocID="{97F81627-F9F1-4821-8C28-8DECC7910641}" presName="sibTrans" presStyleCnt="0"/>
      <dgm:spPr/>
    </dgm:pt>
    <dgm:pt modelId="{BC7C3A75-0AA4-44C2-8AA2-94BB5E6DD44F}" type="pres">
      <dgm:prSet presAssocID="{156FEF6A-1A8B-49B9-BE22-2D4FC89BE34F}" presName="compNode" presStyleCnt="0"/>
      <dgm:spPr/>
    </dgm:pt>
    <dgm:pt modelId="{50B9C9E2-B574-45E0-847D-27459895F985}" type="pres">
      <dgm:prSet presAssocID="{156FEF6A-1A8B-49B9-BE22-2D4FC89BE34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981FB38-32EC-4AA9-9013-9F3DEEDBE7ED}" type="pres">
      <dgm:prSet presAssocID="{156FEF6A-1A8B-49B9-BE22-2D4FC89BE34F}" presName="iconSpace" presStyleCnt="0"/>
      <dgm:spPr/>
    </dgm:pt>
    <dgm:pt modelId="{CE677E96-FF38-4659-A5FF-059D300D1AED}" type="pres">
      <dgm:prSet presAssocID="{156FEF6A-1A8B-49B9-BE22-2D4FC89BE34F}" presName="parTx" presStyleLbl="revTx" presStyleIdx="4" presStyleCnt="14">
        <dgm:presLayoutVars>
          <dgm:chMax val="0"/>
          <dgm:chPref val="0"/>
        </dgm:presLayoutVars>
      </dgm:prSet>
      <dgm:spPr/>
    </dgm:pt>
    <dgm:pt modelId="{492F19F3-7E7A-45C6-A4D1-2B0E9B101B59}" type="pres">
      <dgm:prSet presAssocID="{156FEF6A-1A8B-49B9-BE22-2D4FC89BE34F}" presName="txSpace" presStyleCnt="0"/>
      <dgm:spPr/>
    </dgm:pt>
    <dgm:pt modelId="{A6C3DBFC-E1F3-4CE1-A75A-1DDAD1DE69C1}" type="pres">
      <dgm:prSet presAssocID="{156FEF6A-1A8B-49B9-BE22-2D4FC89BE34F}" presName="desTx" presStyleLbl="revTx" presStyleIdx="5" presStyleCnt="14">
        <dgm:presLayoutVars/>
      </dgm:prSet>
      <dgm:spPr/>
    </dgm:pt>
    <dgm:pt modelId="{A754EB97-8300-4A0F-8DDA-7872CF02A516}" type="pres">
      <dgm:prSet presAssocID="{B983081F-B06E-4B21-BB32-2A473260EF70}" presName="sibTrans" presStyleCnt="0"/>
      <dgm:spPr/>
    </dgm:pt>
    <dgm:pt modelId="{16B19014-6550-4368-86C6-EF0718B5D695}" type="pres">
      <dgm:prSet presAssocID="{2C1C62DE-A268-41C5-A15B-9197794BFEDC}" presName="compNode" presStyleCnt="0"/>
      <dgm:spPr/>
    </dgm:pt>
    <dgm:pt modelId="{20D00DB7-D0DE-458B-8A74-DC2C07735998}" type="pres">
      <dgm:prSet presAssocID="{2C1C62DE-A268-41C5-A15B-9197794BFED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0DF10CEC-C2E7-43C2-B4EB-90E408EF6823}" type="pres">
      <dgm:prSet presAssocID="{2C1C62DE-A268-41C5-A15B-9197794BFEDC}" presName="iconSpace" presStyleCnt="0"/>
      <dgm:spPr/>
    </dgm:pt>
    <dgm:pt modelId="{F679D3BA-3072-4A5D-A671-9DD3DDC25455}" type="pres">
      <dgm:prSet presAssocID="{2C1C62DE-A268-41C5-A15B-9197794BFEDC}" presName="parTx" presStyleLbl="revTx" presStyleIdx="6" presStyleCnt="14">
        <dgm:presLayoutVars>
          <dgm:chMax val="0"/>
          <dgm:chPref val="0"/>
        </dgm:presLayoutVars>
      </dgm:prSet>
      <dgm:spPr/>
    </dgm:pt>
    <dgm:pt modelId="{388D6BB8-3E6A-4428-8AF6-283AA1AC8229}" type="pres">
      <dgm:prSet presAssocID="{2C1C62DE-A268-41C5-A15B-9197794BFEDC}" presName="txSpace" presStyleCnt="0"/>
      <dgm:spPr/>
    </dgm:pt>
    <dgm:pt modelId="{64118E9E-F471-4A80-B5EF-D291110B8A1E}" type="pres">
      <dgm:prSet presAssocID="{2C1C62DE-A268-41C5-A15B-9197794BFEDC}" presName="desTx" presStyleLbl="revTx" presStyleIdx="7" presStyleCnt="14">
        <dgm:presLayoutVars/>
      </dgm:prSet>
      <dgm:spPr/>
    </dgm:pt>
    <dgm:pt modelId="{FE4DE795-9748-4D95-BECB-1B80E44845F3}" type="pres">
      <dgm:prSet presAssocID="{C351BD2F-686F-4A3D-947B-44CE1BF86BF0}" presName="sibTrans" presStyleCnt="0"/>
      <dgm:spPr/>
    </dgm:pt>
    <dgm:pt modelId="{76579230-4E4A-4A23-9C49-0C50B2BD832D}" type="pres">
      <dgm:prSet presAssocID="{342A8B62-3BEC-4A57-A77D-26CE0A36DA44}" presName="compNode" presStyleCnt="0"/>
      <dgm:spPr/>
    </dgm:pt>
    <dgm:pt modelId="{DB55F8E3-3FA4-4C0B-8302-603411C14515}" type="pres">
      <dgm:prSet presAssocID="{342A8B62-3BEC-4A57-A77D-26CE0A36DA4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4D8528CD-E2B9-41AB-8DF4-B8343B79D294}" type="pres">
      <dgm:prSet presAssocID="{342A8B62-3BEC-4A57-A77D-26CE0A36DA44}" presName="iconSpace" presStyleCnt="0"/>
      <dgm:spPr/>
    </dgm:pt>
    <dgm:pt modelId="{001B0283-105E-43A2-AD23-FFFB8FA4819F}" type="pres">
      <dgm:prSet presAssocID="{342A8B62-3BEC-4A57-A77D-26CE0A36DA44}" presName="parTx" presStyleLbl="revTx" presStyleIdx="8" presStyleCnt="14">
        <dgm:presLayoutVars>
          <dgm:chMax val="0"/>
          <dgm:chPref val="0"/>
        </dgm:presLayoutVars>
      </dgm:prSet>
      <dgm:spPr/>
    </dgm:pt>
    <dgm:pt modelId="{3ED2A39A-1084-4C30-AFD9-080B3153CEA8}" type="pres">
      <dgm:prSet presAssocID="{342A8B62-3BEC-4A57-A77D-26CE0A36DA44}" presName="txSpace" presStyleCnt="0"/>
      <dgm:spPr/>
    </dgm:pt>
    <dgm:pt modelId="{DB45D118-F799-4223-93E1-6FB71403F42A}" type="pres">
      <dgm:prSet presAssocID="{342A8B62-3BEC-4A57-A77D-26CE0A36DA44}" presName="desTx" presStyleLbl="revTx" presStyleIdx="9" presStyleCnt="14">
        <dgm:presLayoutVars/>
      </dgm:prSet>
      <dgm:spPr/>
    </dgm:pt>
    <dgm:pt modelId="{7F56E415-5A7B-487D-AD1D-420F39F596BD}" type="pres">
      <dgm:prSet presAssocID="{572F8DB2-D0CC-407D-A457-E9C80BFFA573}" presName="sibTrans" presStyleCnt="0"/>
      <dgm:spPr/>
    </dgm:pt>
    <dgm:pt modelId="{389873EE-EBBA-4410-B575-52F0C088D1B4}" type="pres">
      <dgm:prSet presAssocID="{43E933E7-E46B-425D-8050-5C50E0C20014}" presName="compNode" presStyleCnt="0"/>
      <dgm:spPr/>
    </dgm:pt>
    <dgm:pt modelId="{B528B728-9119-4E48-BE37-BABFAAF54742}" type="pres">
      <dgm:prSet presAssocID="{43E933E7-E46B-425D-8050-5C50E0C2001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esentation with Bar Chart"/>
        </a:ext>
      </dgm:extLst>
    </dgm:pt>
    <dgm:pt modelId="{0036DF90-4361-4B76-912B-27B17721E310}" type="pres">
      <dgm:prSet presAssocID="{43E933E7-E46B-425D-8050-5C50E0C20014}" presName="iconSpace" presStyleCnt="0"/>
      <dgm:spPr/>
    </dgm:pt>
    <dgm:pt modelId="{EFD254EC-121B-435F-826F-C7857C3746E7}" type="pres">
      <dgm:prSet presAssocID="{43E933E7-E46B-425D-8050-5C50E0C20014}" presName="parTx" presStyleLbl="revTx" presStyleIdx="10" presStyleCnt="14">
        <dgm:presLayoutVars>
          <dgm:chMax val="0"/>
          <dgm:chPref val="0"/>
        </dgm:presLayoutVars>
      </dgm:prSet>
      <dgm:spPr/>
    </dgm:pt>
    <dgm:pt modelId="{BB3ED3AF-8262-416E-B4CA-B503AE851C2B}" type="pres">
      <dgm:prSet presAssocID="{43E933E7-E46B-425D-8050-5C50E0C20014}" presName="txSpace" presStyleCnt="0"/>
      <dgm:spPr/>
    </dgm:pt>
    <dgm:pt modelId="{2B1369A8-B53E-4AC4-BA5A-37F12C391A2B}" type="pres">
      <dgm:prSet presAssocID="{43E933E7-E46B-425D-8050-5C50E0C20014}" presName="desTx" presStyleLbl="revTx" presStyleIdx="11" presStyleCnt="14">
        <dgm:presLayoutVars/>
      </dgm:prSet>
      <dgm:spPr/>
    </dgm:pt>
    <dgm:pt modelId="{4F9FA278-1F46-4DC5-B29D-D628A3221F43}" type="pres">
      <dgm:prSet presAssocID="{855F7941-441E-4E7B-B143-83C5B3127761}" presName="sibTrans" presStyleCnt="0"/>
      <dgm:spPr/>
    </dgm:pt>
    <dgm:pt modelId="{53B804A3-A5FD-4C53-9CBF-C354E706620C}" type="pres">
      <dgm:prSet presAssocID="{45A8D322-6BB2-4E8B-A1AA-CF34DE288024}" presName="compNode" presStyleCnt="0"/>
      <dgm:spPr/>
    </dgm:pt>
    <dgm:pt modelId="{53E251EA-3F70-4EBB-8375-5EAB383EC1BF}" type="pres">
      <dgm:prSet presAssocID="{45A8D322-6BB2-4E8B-A1AA-CF34DE28802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Thumbs Up Sign"/>
        </a:ext>
      </dgm:extLst>
    </dgm:pt>
    <dgm:pt modelId="{A689D325-1123-4611-A39D-C8DDF3EB6302}" type="pres">
      <dgm:prSet presAssocID="{45A8D322-6BB2-4E8B-A1AA-CF34DE288024}" presName="iconSpace" presStyleCnt="0"/>
      <dgm:spPr/>
    </dgm:pt>
    <dgm:pt modelId="{8C25C034-5B89-4F5E-97E6-90437238D4F7}" type="pres">
      <dgm:prSet presAssocID="{45A8D322-6BB2-4E8B-A1AA-CF34DE288024}" presName="parTx" presStyleLbl="revTx" presStyleIdx="12" presStyleCnt="14">
        <dgm:presLayoutVars>
          <dgm:chMax val="0"/>
          <dgm:chPref val="0"/>
        </dgm:presLayoutVars>
      </dgm:prSet>
      <dgm:spPr/>
    </dgm:pt>
    <dgm:pt modelId="{FE0F53B5-D112-4971-979F-D2646660CDFF}" type="pres">
      <dgm:prSet presAssocID="{45A8D322-6BB2-4E8B-A1AA-CF34DE288024}" presName="txSpace" presStyleCnt="0"/>
      <dgm:spPr/>
    </dgm:pt>
    <dgm:pt modelId="{47D1AA15-6675-4233-A56B-04C0197FD051}" type="pres">
      <dgm:prSet presAssocID="{45A8D322-6BB2-4E8B-A1AA-CF34DE288024}" presName="desTx" presStyleLbl="revTx" presStyleIdx="13" presStyleCnt="14">
        <dgm:presLayoutVars/>
      </dgm:prSet>
      <dgm:spPr/>
    </dgm:pt>
  </dgm:ptLst>
  <dgm:cxnLst>
    <dgm:cxn modelId="{16846C01-C58C-4610-9CBE-882D9F0BC574}" type="presOf" srcId="{5D82D72D-78B3-4028-80A2-1E5F207F25CF}" destId="{7E46F6C1-41FE-4D1C-8839-BF6FD2BCA1DB}" srcOrd="0" destOrd="0" presId="urn:microsoft.com/office/officeart/2018/2/layout/IconLabelDescriptionList"/>
    <dgm:cxn modelId="{7D0B6926-8320-4BBA-AE6B-B3C89B988329}" type="presOf" srcId="{9D2AD9C3-86DA-4A42-8215-F83A91611720}" destId="{A6C3DBFC-E1F3-4CE1-A75A-1DDAD1DE69C1}" srcOrd="0" destOrd="0" presId="urn:microsoft.com/office/officeart/2018/2/layout/IconLabelDescriptionList"/>
    <dgm:cxn modelId="{4AC38126-8B56-4683-96E0-6200F9B4C150}" srcId="{2D14F275-5688-489E-9C9F-DA2C51DDE2E6}" destId="{B33EF7A1-90D2-4800-8220-A2213263451F}" srcOrd="0" destOrd="0" parTransId="{89C71BB4-3EAA-4002-832E-B165B5D87F5E}" sibTransId="{C54EA202-5870-4D71-BF22-2EED55EB3DAF}"/>
    <dgm:cxn modelId="{3AC0E428-9ED0-472D-91F0-008A666150B2}" srcId="{2D14F275-5688-489E-9C9F-DA2C51DDE2E6}" destId="{2C1C62DE-A268-41C5-A15B-9197794BFEDC}" srcOrd="3" destOrd="0" parTransId="{82D22B63-7A4C-4E4B-B6B3-F13D6C865A43}" sibTransId="{C351BD2F-686F-4A3D-947B-44CE1BF86BF0}"/>
    <dgm:cxn modelId="{BD454C38-FAD8-4AB3-AA0D-8C55663D1BCD}" type="presOf" srcId="{2C1C62DE-A268-41C5-A15B-9197794BFEDC}" destId="{F679D3BA-3072-4A5D-A671-9DD3DDC25455}" srcOrd="0" destOrd="0" presId="urn:microsoft.com/office/officeart/2018/2/layout/IconLabelDescriptionList"/>
    <dgm:cxn modelId="{6D8BDE39-02E3-4EED-8097-4921F14E495B}" type="presOf" srcId="{43E933E7-E46B-425D-8050-5C50E0C20014}" destId="{EFD254EC-121B-435F-826F-C7857C3746E7}" srcOrd="0" destOrd="0" presId="urn:microsoft.com/office/officeart/2018/2/layout/IconLabelDescriptionList"/>
    <dgm:cxn modelId="{67A68142-7F3A-4D24-AC50-736C69CF22BB}" srcId="{02D5A43E-7987-4FF8-9A16-1DFA50E82FFD}" destId="{5D82D72D-78B3-4028-80A2-1E5F207F25CF}" srcOrd="0" destOrd="0" parTransId="{F3A6D1EC-0D43-47B7-94DE-CA85F94942D4}" sibTransId="{F21A2225-557F-4F0C-9926-4E5870B25774}"/>
    <dgm:cxn modelId="{D739C755-6949-4641-8870-758D4445177E}" srcId="{342A8B62-3BEC-4A57-A77D-26CE0A36DA44}" destId="{81ADF017-3633-4DE3-A16D-AA60A878AC5A}" srcOrd="0" destOrd="0" parTransId="{C80AF860-9FFB-4D87-8935-8EC8AE88DF67}" sibTransId="{4ED42E41-FF89-4B4D-9867-C54C7E055F68}"/>
    <dgm:cxn modelId="{CAC9A156-3975-4B54-9730-FF31B669B372}" srcId="{2D14F275-5688-489E-9C9F-DA2C51DDE2E6}" destId="{43E933E7-E46B-425D-8050-5C50E0C20014}" srcOrd="5" destOrd="0" parTransId="{5B2E785D-51BB-488D-972A-36F5A1221D0E}" sibTransId="{855F7941-441E-4E7B-B143-83C5B3127761}"/>
    <dgm:cxn modelId="{8820F556-FF89-4272-A22B-523D6FB36A84}" type="presOf" srcId="{523B8023-A2DF-486C-B32B-78C749EDDE02}" destId="{2B1369A8-B53E-4AC4-BA5A-37F12C391A2B}" srcOrd="0" destOrd="0" presId="urn:microsoft.com/office/officeart/2018/2/layout/IconLabelDescriptionList"/>
    <dgm:cxn modelId="{33A84B5F-F0D7-4417-B858-12A7D22C1A51}" type="presOf" srcId="{2D14F275-5688-489E-9C9F-DA2C51DDE2E6}" destId="{F5463AFA-FB89-46DF-8A9F-5A58F69710F8}" srcOrd="0" destOrd="0" presId="urn:microsoft.com/office/officeart/2018/2/layout/IconLabelDescriptionList"/>
    <dgm:cxn modelId="{800D6862-6624-4F77-BCA9-1D8EC4B57A22}" srcId="{43E933E7-E46B-425D-8050-5C50E0C20014}" destId="{523B8023-A2DF-486C-B32B-78C749EDDE02}" srcOrd="0" destOrd="0" parTransId="{1052298D-E8B5-4B56-9CE9-5A2C23D012E4}" sibTransId="{11134A7C-060F-47FE-BCD9-50EB23A0E0E8}"/>
    <dgm:cxn modelId="{33AC7B74-C85B-4673-B480-03A225EEC086}" type="presOf" srcId="{B2AD8130-354A-4830-B6FB-2B40AF1C0ABA}" destId="{64118E9E-F471-4A80-B5EF-D291110B8A1E}" srcOrd="0" destOrd="0" presId="urn:microsoft.com/office/officeart/2018/2/layout/IconLabelDescriptionList"/>
    <dgm:cxn modelId="{F8352C79-7110-4425-AB46-0569A7F0977B}" type="presOf" srcId="{81ADF017-3633-4DE3-A16D-AA60A878AC5A}" destId="{DB45D118-F799-4223-93E1-6FB71403F42A}" srcOrd="0" destOrd="0" presId="urn:microsoft.com/office/officeart/2018/2/layout/IconLabelDescriptionList"/>
    <dgm:cxn modelId="{CFACFD84-A91F-404F-AD00-740D1BCE2E81}" type="presOf" srcId="{02D5A43E-7987-4FF8-9A16-1DFA50E82FFD}" destId="{6A8D4F4D-4CE4-4993-8B1B-5BF01CBACC14}" srcOrd="0" destOrd="0" presId="urn:microsoft.com/office/officeart/2018/2/layout/IconLabelDescriptionList"/>
    <dgm:cxn modelId="{3057DD88-7957-441F-9A32-8502E7D43C55}" srcId="{45A8D322-6BB2-4E8B-A1AA-CF34DE288024}" destId="{5A9514D2-4317-4F52-89DB-735E54EF8017}" srcOrd="0" destOrd="0" parTransId="{A172E68D-7068-4F0A-A840-9A3B8DDF0D76}" sibTransId="{E3A8B1A9-DA4B-429B-9925-8BBA93205701}"/>
    <dgm:cxn modelId="{63334C93-95D6-4C3C-AA59-916D6F92B001}" srcId="{2D14F275-5688-489E-9C9F-DA2C51DDE2E6}" destId="{156FEF6A-1A8B-49B9-BE22-2D4FC89BE34F}" srcOrd="2" destOrd="0" parTransId="{B268D8A7-CAA6-40AB-9E7E-A006E55E6E4D}" sibTransId="{B983081F-B06E-4B21-BB32-2A473260EF70}"/>
    <dgm:cxn modelId="{70370EB7-4864-4205-B39A-7A77F9A1B865}" srcId="{2D14F275-5688-489E-9C9F-DA2C51DDE2E6}" destId="{45A8D322-6BB2-4E8B-A1AA-CF34DE288024}" srcOrd="6" destOrd="0" parTransId="{E4ED6AC8-C313-49BB-8623-05FB35E37BA9}" sibTransId="{12FECE9F-8FCB-425D-8186-6860BF8899BE}"/>
    <dgm:cxn modelId="{8FE33DBA-A59C-40D7-AD4C-147261675F64}" srcId="{B33EF7A1-90D2-4800-8220-A2213263451F}" destId="{9684D7AA-ABB1-42E5-8FC6-DC56B3C1F3BD}" srcOrd="0" destOrd="0" parTransId="{4BD3238A-63F7-4F44-86B9-FD5B1DEDE037}" sibTransId="{B6BB1BB5-A045-4BFF-9650-AC2DF7B57458}"/>
    <dgm:cxn modelId="{493B5ABF-49F6-4A02-88F3-F2F4A144FF62}" type="presOf" srcId="{B33EF7A1-90D2-4800-8220-A2213263451F}" destId="{8EC9BAB6-6156-4426-9F49-D27992AC910B}" srcOrd="0" destOrd="0" presId="urn:microsoft.com/office/officeart/2018/2/layout/IconLabelDescriptionList"/>
    <dgm:cxn modelId="{3102C2BF-3EA1-44E8-BC22-8DC2DA1E0855}" type="presOf" srcId="{9684D7AA-ABB1-42E5-8FC6-DC56B3C1F3BD}" destId="{2BE6E2E9-7B36-445C-A83E-1FF185051BB3}" srcOrd="0" destOrd="0" presId="urn:microsoft.com/office/officeart/2018/2/layout/IconLabelDescriptionList"/>
    <dgm:cxn modelId="{D985DCD6-0101-408B-83AA-9C5A517FA0FB}" type="presOf" srcId="{5A9514D2-4317-4F52-89DB-735E54EF8017}" destId="{47D1AA15-6675-4233-A56B-04C0197FD051}" srcOrd="0" destOrd="0" presId="urn:microsoft.com/office/officeart/2018/2/layout/IconLabelDescriptionList"/>
    <dgm:cxn modelId="{AC6331D7-6974-4932-A1BE-02819B650E0B}" srcId="{2C1C62DE-A268-41C5-A15B-9197794BFEDC}" destId="{B2AD8130-354A-4830-B6FB-2B40AF1C0ABA}" srcOrd="0" destOrd="0" parTransId="{9E451923-C38B-4B84-A026-CD915BB2A05D}" sibTransId="{D903DD01-42FB-41C0-B90D-93A501AAD327}"/>
    <dgm:cxn modelId="{398933E3-60C1-4049-8ED8-4005BE2EE10B}" srcId="{156FEF6A-1A8B-49B9-BE22-2D4FC89BE34F}" destId="{9D2AD9C3-86DA-4A42-8215-F83A91611720}" srcOrd="0" destOrd="0" parTransId="{D3837B5F-DBA3-41BC-B570-05C3080F43F6}" sibTransId="{4A17FA2C-DF08-4D42-ADF0-8A37B1B9CFED}"/>
    <dgm:cxn modelId="{037ED1EA-5CAB-4B18-9603-A0DDC3C20EFF}" srcId="{2D14F275-5688-489E-9C9F-DA2C51DDE2E6}" destId="{02D5A43E-7987-4FF8-9A16-1DFA50E82FFD}" srcOrd="1" destOrd="0" parTransId="{0AC80474-6FE5-4E99-BC9A-84F7666BECD1}" sibTransId="{97F81627-F9F1-4821-8C28-8DECC7910641}"/>
    <dgm:cxn modelId="{30BE77F0-917B-4E3A-BEE0-5822E1ACAA95}" type="presOf" srcId="{342A8B62-3BEC-4A57-A77D-26CE0A36DA44}" destId="{001B0283-105E-43A2-AD23-FFFB8FA4819F}" srcOrd="0" destOrd="0" presId="urn:microsoft.com/office/officeart/2018/2/layout/IconLabelDescriptionList"/>
    <dgm:cxn modelId="{2F4ED2F4-3509-4A4D-9190-67ACBC3E0F11}" srcId="{2D14F275-5688-489E-9C9F-DA2C51DDE2E6}" destId="{342A8B62-3BEC-4A57-A77D-26CE0A36DA44}" srcOrd="4" destOrd="0" parTransId="{737FFF2F-FAF1-4D7B-AD92-422F358A270B}" sibTransId="{572F8DB2-D0CC-407D-A457-E9C80BFFA573}"/>
    <dgm:cxn modelId="{E2F579F5-381B-4C16-B4AD-7E3A233DABA2}" type="presOf" srcId="{156FEF6A-1A8B-49B9-BE22-2D4FC89BE34F}" destId="{CE677E96-FF38-4659-A5FF-059D300D1AED}" srcOrd="0" destOrd="0" presId="urn:microsoft.com/office/officeart/2018/2/layout/IconLabelDescriptionList"/>
    <dgm:cxn modelId="{495E20FC-5D2C-4829-A32A-1A2B95BFEFEC}" type="presOf" srcId="{45A8D322-6BB2-4E8B-A1AA-CF34DE288024}" destId="{8C25C034-5B89-4F5E-97E6-90437238D4F7}" srcOrd="0" destOrd="0" presId="urn:microsoft.com/office/officeart/2018/2/layout/IconLabelDescriptionList"/>
    <dgm:cxn modelId="{86C388B5-985F-4BFB-A90F-609261CABCC3}" type="presParOf" srcId="{F5463AFA-FB89-46DF-8A9F-5A58F69710F8}" destId="{8AD8C7DF-799D-498A-BB3E-DFCD12F4A936}" srcOrd="0" destOrd="0" presId="urn:microsoft.com/office/officeart/2018/2/layout/IconLabelDescriptionList"/>
    <dgm:cxn modelId="{BDBA6305-5A6A-46D0-88A5-252604635AE2}" type="presParOf" srcId="{8AD8C7DF-799D-498A-BB3E-DFCD12F4A936}" destId="{00D4A10B-8751-4BCE-BF1C-33A87BF403A8}" srcOrd="0" destOrd="0" presId="urn:microsoft.com/office/officeart/2018/2/layout/IconLabelDescriptionList"/>
    <dgm:cxn modelId="{DB8A9118-28C2-47EB-8D0B-76EC574C6FE4}" type="presParOf" srcId="{8AD8C7DF-799D-498A-BB3E-DFCD12F4A936}" destId="{D73199F1-56B9-424A-9DB6-71F8E93CCCE0}" srcOrd="1" destOrd="0" presId="urn:microsoft.com/office/officeart/2018/2/layout/IconLabelDescriptionList"/>
    <dgm:cxn modelId="{B17C0391-4670-4893-8BB3-E13FF8132640}" type="presParOf" srcId="{8AD8C7DF-799D-498A-BB3E-DFCD12F4A936}" destId="{8EC9BAB6-6156-4426-9F49-D27992AC910B}" srcOrd="2" destOrd="0" presId="urn:microsoft.com/office/officeart/2018/2/layout/IconLabelDescriptionList"/>
    <dgm:cxn modelId="{E6731BD1-5474-4E4F-8BDF-57EF0CA3B8D1}" type="presParOf" srcId="{8AD8C7DF-799D-498A-BB3E-DFCD12F4A936}" destId="{0B128D7E-7CB4-40C8-BB1E-562275CBA3BF}" srcOrd="3" destOrd="0" presId="urn:microsoft.com/office/officeart/2018/2/layout/IconLabelDescriptionList"/>
    <dgm:cxn modelId="{C5CD3668-910A-4C0E-AA43-CD10DECC72E3}" type="presParOf" srcId="{8AD8C7DF-799D-498A-BB3E-DFCD12F4A936}" destId="{2BE6E2E9-7B36-445C-A83E-1FF185051BB3}" srcOrd="4" destOrd="0" presId="urn:microsoft.com/office/officeart/2018/2/layout/IconLabelDescriptionList"/>
    <dgm:cxn modelId="{F3F59089-E287-4CB8-B245-E21FB9D5C36E}" type="presParOf" srcId="{F5463AFA-FB89-46DF-8A9F-5A58F69710F8}" destId="{68C1C776-2353-4593-B9C3-F57D6E6CB81A}" srcOrd="1" destOrd="0" presId="urn:microsoft.com/office/officeart/2018/2/layout/IconLabelDescriptionList"/>
    <dgm:cxn modelId="{D8BEF8A3-EE11-4E75-9BE7-A226EA98F809}" type="presParOf" srcId="{F5463AFA-FB89-46DF-8A9F-5A58F69710F8}" destId="{838474C6-03ED-4F20-9F12-A4B8C1A018E4}" srcOrd="2" destOrd="0" presId="urn:microsoft.com/office/officeart/2018/2/layout/IconLabelDescriptionList"/>
    <dgm:cxn modelId="{380F43BF-D8AB-45F4-B293-C48062C11C84}" type="presParOf" srcId="{838474C6-03ED-4F20-9F12-A4B8C1A018E4}" destId="{27C8AE4C-3BD6-4852-9CFB-D9F37B85395D}" srcOrd="0" destOrd="0" presId="urn:microsoft.com/office/officeart/2018/2/layout/IconLabelDescriptionList"/>
    <dgm:cxn modelId="{33F98DFC-756E-46A6-85D0-731BA4D3D756}" type="presParOf" srcId="{838474C6-03ED-4F20-9F12-A4B8C1A018E4}" destId="{D984DE88-1BD4-4DE7-8124-95E736D1E7C8}" srcOrd="1" destOrd="0" presId="urn:microsoft.com/office/officeart/2018/2/layout/IconLabelDescriptionList"/>
    <dgm:cxn modelId="{6B6F84A7-CDE1-40B5-A8D5-4A17BE2598A2}" type="presParOf" srcId="{838474C6-03ED-4F20-9F12-A4B8C1A018E4}" destId="{6A8D4F4D-4CE4-4993-8B1B-5BF01CBACC14}" srcOrd="2" destOrd="0" presId="urn:microsoft.com/office/officeart/2018/2/layout/IconLabelDescriptionList"/>
    <dgm:cxn modelId="{A730BE78-B100-4EDE-87DF-B008F3CD4CF9}" type="presParOf" srcId="{838474C6-03ED-4F20-9F12-A4B8C1A018E4}" destId="{9CB6DDA5-2552-4F89-9323-FD6C822D1E4B}" srcOrd="3" destOrd="0" presId="urn:microsoft.com/office/officeart/2018/2/layout/IconLabelDescriptionList"/>
    <dgm:cxn modelId="{00C18D9C-6823-4D7B-AEAF-764F592C5C20}" type="presParOf" srcId="{838474C6-03ED-4F20-9F12-A4B8C1A018E4}" destId="{7E46F6C1-41FE-4D1C-8839-BF6FD2BCA1DB}" srcOrd="4" destOrd="0" presId="urn:microsoft.com/office/officeart/2018/2/layout/IconLabelDescriptionList"/>
    <dgm:cxn modelId="{D6FF608F-893E-4B53-ADFE-47D8F5819380}" type="presParOf" srcId="{F5463AFA-FB89-46DF-8A9F-5A58F69710F8}" destId="{AD17F9A8-7CAA-40F4-B3F5-22F2B9738E83}" srcOrd="3" destOrd="0" presId="urn:microsoft.com/office/officeart/2018/2/layout/IconLabelDescriptionList"/>
    <dgm:cxn modelId="{450F1761-9520-4F6F-8B24-B38B83118C44}" type="presParOf" srcId="{F5463AFA-FB89-46DF-8A9F-5A58F69710F8}" destId="{BC7C3A75-0AA4-44C2-8AA2-94BB5E6DD44F}" srcOrd="4" destOrd="0" presId="urn:microsoft.com/office/officeart/2018/2/layout/IconLabelDescriptionList"/>
    <dgm:cxn modelId="{C8CC8FAC-E384-4B4B-8112-0B2E560EFC30}" type="presParOf" srcId="{BC7C3A75-0AA4-44C2-8AA2-94BB5E6DD44F}" destId="{50B9C9E2-B574-45E0-847D-27459895F985}" srcOrd="0" destOrd="0" presId="urn:microsoft.com/office/officeart/2018/2/layout/IconLabelDescriptionList"/>
    <dgm:cxn modelId="{CE42C7AE-1315-4679-9D75-77A0158E4F1A}" type="presParOf" srcId="{BC7C3A75-0AA4-44C2-8AA2-94BB5E6DD44F}" destId="{2981FB38-32EC-4AA9-9013-9F3DEEDBE7ED}" srcOrd="1" destOrd="0" presId="urn:microsoft.com/office/officeart/2018/2/layout/IconLabelDescriptionList"/>
    <dgm:cxn modelId="{E1CDFD24-C342-40CD-B28E-36D6A040C313}" type="presParOf" srcId="{BC7C3A75-0AA4-44C2-8AA2-94BB5E6DD44F}" destId="{CE677E96-FF38-4659-A5FF-059D300D1AED}" srcOrd="2" destOrd="0" presId="urn:microsoft.com/office/officeart/2018/2/layout/IconLabelDescriptionList"/>
    <dgm:cxn modelId="{224D4C47-5E56-4743-8F26-939AC13EDE4E}" type="presParOf" srcId="{BC7C3A75-0AA4-44C2-8AA2-94BB5E6DD44F}" destId="{492F19F3-7E7A-45C6-A4D1-2B0E9B101B59}" srcOrd="3" destOrd="0" presId="urn:microsoft.com/office/officeart/2018/2/layout/IconLabelDescriptionList"/>
    <dgm:cxn modelId="{545254CF-8506-4225-BBCB-ADA30F0B5D7C}" type="presParOf" srcId="{BC7C3A75-0AA4-44C2-8AA2-94BB5E6DD44F}" destId="{A6C3DBFC-E1F3-4CE1-A75A-1DDAD1DE69C1}" srcOrd="4" destOrd="0" presId="urn:microsoft.com/office/officeart/2018/2/layout/IconLabelDescriptionList"/>
    <dgm:cxn modelId="{88E2C3D8-2938-4C83-9E4B-46929DEDA3B1}" type="presParOf" srcId="{F5463AFA-FB89-46DF-8A9F-5A58F69710F8}" destId="{A754EB97-8300-4A0F-8DDA-7872CF02A516}" srcOrd="5" destOrd="0" presId="urn:microsoft.com/office/officeart/2018/2/layout/IconLabelDescriptionList"/>
    <dgm:cxn modelId="{6A4E064B-9AED-4517-B1D9-D8333603027F}" type="presParOf" srcId="{F5463AFA-FB89-46DF-8A9F-5A58F69710F8}" destId="{16B19014-6550-4368-86C6-EF0718B5D695}" srcOrd="6" destOrd="0" presId="urn:microsoft.com/office/officeart/2018/2/layout/IconLabelDescriptionList"/>
    <dgm:cxn modelId="{7961B7F3-5499-43D5-8911-E22DCD6628B1}" type="presParOf" srcId="{16B19014-6550-4368-86C6-EF0718B5D695}" destId="{20D00DB7-D0DE-458B-8A74-DC2C07735998}" srcOrd="0" destOrd="0" presId="urn:microsoft.com/office/officeart/2018/2/layout/IconLabelDescriptionList"/>
    <dgm:cxn modelId="{7D5A235A-BA2F-441F-A2A1-03853E95064A}" type="presParOf" srcId="{16B19014-6550-4368-86C6-EF0718B5D695}" destId="{0DF10CEC-C2E7-43C2-B4EB-90E408EF6823}" srcOrd="1" destOrd="0" presId="urn:microsoft.com/office/officeart/2018/2/layout/IconLabelDescriptionList"/>
    <dgm:cxn modelId="{39AB7907-0280-4215-897F-8ADE5E9F4172}" type="presParOf" srcId="{16B19014-6550-4368-86C6-EF0718B5D695}" destId="{F679D3BA-3072-4A5D-A671-9DD3DDC25455}" srcOrd="2" destOrd="0" presId="urn:microsoft.com/office/officeart/2018/2/layout/IconLabelDescriptionList"/>
    <dgm:cxn modelId="{1BD9F044-4AF6-4305-BBE6-DC240D726962}" type="presParOf" srcId="{16B19014-6550-4368-86C6-EF0718B5D695}" destId="{388D6BB8-3E6A-4428-8AF6-283AA1AC8229}" srcOrd="3" destOrd="0" presId="urn:microsoft.com/office/officeart/2018/2/layout/IconLabelDescriptionList"/>
    <dgm:cxn modelId="{33B68DE1-6955-40B1-8CAF-074FD0475E1B}" type="presParOf" srcId="{16B19014-6550-4368-86C6-EF0718B5D695}" destId="{64118E9E-F471-4A80-B5EF-D291110B8A1E}" srcOrd="4" destOrd="0" presId="urn:microsoft.com/office/officeart/2018/2/layout/IconLabelDescriptionList"/>
    <dgm:cxn modelId="{E618D984-5C8D-4638-8CB6-A0B6554BDA54}" type="presParOf" srcId="{F5463AFA-FB89-46DF-8A9F-5A58F69710F8}" destId="{FE4DE795-9748-4D95-BECB-1B80E44845F3}" srcOrd="7" destOrd="0" presId="urn:microsoft.com/office/officeart/2018/2/layout/IconLabelDescriptionList"/>
    <dgm:cxn modelId="{64607530-C630-48DC-8F2D-9AC0794971EF}" type="presParOf" srcId="{F5463AFA-FB89-46DF-8A9F-5A58F69710F8}" destId="{76579230-4E4A-4A23-9C49-0C50B2BD832D}" srcOrd="8" destOrd="0" presId="urn:microsoft.com/office/officeart/2018/2/layout/IconLabelDescriptionList"/>
    <dgm:cxn modelId="{8DA30570-3108-4C0F-AC2E-7FC73F8ED8FA}" type="presParOf" srcId="{76579230-4E4A-4A23-9C49-0C50B2BD832D}" destId="{DB55F8E3-3FA4-4C0B-8302-603411C14515}" srcOrd="0" destOrd="0" presId="urn:microsoft.com/office/officeart/2018/2/layout/IconLabelDescriptionList"/>
    <dgm:cxn modelId="{BEC348C7-9FD6-4964-BE71-2052DCED9F16}" type="presParOf" srcId="{76579230-4E4A-4A23-9C49-0C50B2BD832D}" destId="{4D8528CD-E2B9-41AB-8DF4-B8343B79D294}" srcOrd="1" destOrd="0" presId="urn:microsoft.com/office/officeart/2018/2/layout/IconLabelDescriptionList"/>
    <dgm:cxn modelId="{DA8F67B2-EE81-4B9E-B723-64729E92FEFE}" type="presParOf" srcId="{76579230-4E4A-4A23-9C49-0C50B2BD832D}" destId="{001B0283-105E-43A2-AD23-FFFB8FA4819F}" srcOrd="2" destOrd="0" presId="urn:microsoft.com/office/officeart/2018/2/layout/IconLabelDescriptionList"/>
    <dgm:cxn modelId="{6780418B-7BB2-4DEF-B539-505F48593A6F}" type="presParOf" srcId="{76579230-4E4A-4A23-9C49-0C50B2BD832D}" destId="{3ED2A39A-1084-4C30-AFD9-080B3153CEA8}" srcOrd="3" destOrd="0" presId="urn:microsoft.com/office/officeart/2018/2/layout/IconLabelDescriptionList"/>
    <dgm:cxn modelId="{0BE455A4-8CA7-4AC5-822A-C82240041382}" type="presParOf" srcId="{76579230-4E4A-4A23-9C49-0C50B2BD832D}" destId="{DB45D118-F799-4223-93E1-6FB71403F42A}" srcOrd="4" destOrd="0" presId="urn:microsoft.com/office/officeart/2018/2/layout/IconLabelDescriptionList"/>
    <dgm:cxn modelId="{4D4E7982-9F87-411F-8A19-4E4FB9499A7C}" type="presParOf" srcId="{F5463AFA-FB89-46DF-8A9F-5A58F69710F8}" destId="{7F56E415-5A7B-487D-AD1D-420F39F596BD}" srcOrd="9" destOrd="0" presId="urn:microsoft.com/office/officeart/2018/2/layout/IconLabelDescriptionList"/>
    <dgm:cxn modelId="{6D13AB5F-334E-41F5-85FE-498C11A3B902}" type="presParOf" srcId="{F5463AFA-FB89-46DF-8A9F-5A58F69710F8}" destId="{389873EE-EBBA-4410-B575-52F0C088D1B4}" srcOrd="10" destOrd="0" presId="urn:microsoft.com/office/officeart/2018/2/layout/IconLabelDescriptionList"/>
    <dgm:cxn modelId="{2673CCED-8A85-437E-91B4-2894BAC16478}" type="presParOf" srcId="{389873EE-EBBA-4410-B575-52F0C088D1B4}" destId="{B528B728-9119-4E48-BE37-BABFAAF54742}" srcOrd="0" destOrd="0" presId="urn:microsoft.com/office/officeart/2018/2/layout/IconLabelDescriptionList"/>
    <dgm:cxn modelId="{3A727A0D-FCB1-4591-B5DE-08764D318336}" type="presParOf" srcId="{389873EE-EBBA-4410-B575-52F0C088D1B4}" destId="{0036DF90-4361-4B76-912B-27B17721E310}" srcOrd="1" destOrd="0" presId="urn:microsoft.com/office/officeart/2018/2/layout/IconLabelDescriptionList"/>
    <dgm:cxn modelId="{A8F80871-2F6B-42D3-832C-2593744909DF}" type="presParOf" srcId="{389873EE-EBBA-4410-B575-52F0C088D1B4}" destId="{EFD254EC-121B-435F-826F-C7857C3746E7}" srcOrd="2" destOrd="0" presId="urn:microsoft.com/office/officeart/2018/2/layout/IconLabelDescriptionList"/>
    <dgm:cxn modelId="{A383867D-B562-494F-8AB6-73265BA1D34E}" type="presParOf" srcId="{389873EE-EBBA-4410-B575-52F0C088D1B4}" destId="{BB3ED3AF-8262-416E-B4CA-B503AE851C2B}" srcOrd="3" destOrd="0" presId="urn:microsoft.com/office/officeart/2018/2/layout/IconLabelDescriptionList"/>
    <dgm:cxn modelId="{23D2F226-9DEF-4255-A363-AA64A96064A4}" type="presParOf" srcId="{389873EE-EBBA-4410-B575-52F0C088D1B4}" destId="{2B1369A8-B53E-4AC4-BA5A-37F12C391A2B}" srcOrd="4" destOrd="0" presId="urn:microsoft.com/office/officeart/2018/2/layout/IconLabelDescriptionList"/>
    <dgm:cxn modelId="{DC0D4817-1963-4FF9-B2D6-F9A47A50A72E}" type="presParOf" srcId="{F5463AFA-FB89-46DF-8A9F-5A58F69710F8}" destId="{4F9FA278-1F46-4DC5-B29D-D628A3221F43}" srcOrd="11" destOrd="0" presId="urn:microsoft.com/office/officeart/2018/2/layout/IconLabelDescriptionList"/>
    <dgm:cxn modelId="{AF8FFFCC-FE02-47AC-8A99-B39C7396E7EF}" type="presParOf" srcId="{F5463AFA-FB89-46DF-8A9F-5A58F69710F8}" destId="{53B804A3-A5FD-4C53-9CBF-C354E706620C}" srcOrd="12" destOrd="0" presId="urn:microsoft.com/office/officeart/2018/2/layout/IconLabelDescriptionList"/>
    <dgm:cxn modelId="{F2DFACB9-AE23-445D-A76A-730DD6B74295}" type="presParOf" srcId="{53B804A3-A5FD-4C53-9CBF-C354E706620C}" destId="{53E251EA-3F70-4EBB-8375-5EAB383EC1BF}" srcOrd="0" destOrd="0" presId="urn:microsoft.com/office/officeart/2018/2/layout/IconLabelDescriptionList"/>
    <dgm:cxn modelId="{ABE666D8-79ED-4A92-96A2-F3AE0C7E425F}" type="presParOf" srcId="{53B804A3-A5FD-4C53-9CBF-C354E706620C}" destId="{A689D325-1123-4611-A39D-C8DDF3EB6302}" srcOrd="1" destOrd="0" presId="urn:microsoft.com/office/officeart/2018/2/layout/IconLabelDescriptionList"/>
    <dgm:cxn modelId="{587CAA84-8D50-47EF-88C5-C488F1354846}" type="presParOf" srcId="{53B804A3-A5FD-4C53-9CBF-C354E706620C}" destId="{8C25C034-5B89-4F5E-97E6-90437238D4F7}" srcOrd="2" destOrd="0" presId="urn:microsoft.com/office/officeart/2018/2/layout/IconLabelDescriptionList"/>
    <dgm:cxn modelId="{CF39698D-558A-4398-9701-61328CC2C003}" type="presParOf" srcId="{53B804A3-A5FD-4C53-9CBF-C354E706620C}" destId="{FE0F53B5-D112-4971-979F-D2646660CDFF}" srcOrd="3" destOrd="0" presId="urn:microsoft.com/office/officeart/2018/2/layout/IconLabelDescriptionList"/>
    <dgm:cxn modelId="{842392C6-E9F5-46CF-9074-8D029A5BAA03}" type="presParOf" srcId="{53B804A3-A5FD-4C53-9CBF-C354E706620C}" destId="{47D1AA15-6675-4233-A56B-04C0197FD051}"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4A10B-8751-4BCE-BF1C-33A87BF403A8}">
      <dsp:nvSpPr>
        <dsp:cNvPr id="0" name=""/>
        <dsp:cNvSpPr/>
      </dsp:nvSpPr>
      <dsp:spPr>
        <a:xfrm>
          <a:off x="3014" y="842678"/>
          <a:ext cx="473976" cy="4739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8EC9BAB6-6156-4426-9F49-D27992AC910B}">
      <dsp:nvSpPr>
        <dsp:cNvPr id="0" name=""/>
        <dsp:cNvSpPr/>
      </dsp:nvSpPr>
      <dsp:spPr>
        <a:xfrm>
          <a:off x="3014" y="1420266"/>
          <a:ext cx="1354218" cy="7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Sobel edge</a:t>
          </a:r>
          <a:r>
            <a:rPr lang="en-US" sz="1400" b="0" i="0" u="none" strike="noStrike" kern="1200" cap="none" baseline="0" noProof="0">
              <a:latin typeface="Plantagenet Cherokee"/>
            </a:rPr>
            <a:t> operator</a:t>
          </a:r>
          <a:endParaRPr lang="en-US" sz="1400" kern="1200">
            <a:latin typeface="Plantagenet Cherokee"/>
          </a:endParaRPr>
        </a:p>
      </dsp:txBody>
      <dsp:txXfrm>
        <a:off x="3014" y="1420266"/>
        <a:ext cx="1354218" cy="719296"/>
      </dsp:txXfrm>
    </dsp:sp>
    <dsp:sp modelId="{2BE6E2E9-7B36-445C-A83E-1FF185051BB3}">
      <dsp:nvSpPr>
        <dsp:cNvPr id="0" name=""/>
        <dsp:cNvSpPr/>
      </dsp:nvSpPr>
      <dsp:spPr>
        <a:xfrm>
          <a:off x="3014" y="2187754"/>
          <a:ext cx="1354218" cy="1064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Plantagenet Cherokee"/>
            </a:rPr>
            <a:t>The</a:t>
          </a:r>
          <a:r>
            <a:rPr lang="en-US" sz="1100" kern="1200"/>
            <a:t> Sobel edge detection operator is discussed</a:t>
          </a:r>
          <a:endParaRPr lang="en-US" sz="1100" kern="1200">
            <a:latin typeface="Plantagenet Cherokee"/>
          </a:endParaRPr>
        </a:p>
      </dsp:txBody>
      <dsp:txXfrm>
        <a:off x="3014" y="2187754"/>
        <a:ext cx="1354218" cy="1064490"/>
      </dsp:txXfrm>
    </dsp:sp>
    <dsp:sp modelId="{27C8AE4C-3BD6-4852-9CFB-D9F37B85395D}">
      <dsp:nvSpPr>
        <dsp:cNvPr id="0" name=""/>
        <dsp:cNvSpPr/>
      </dsp:nvSpPr>
      <dsp:spPr>
        <a:xfrm>
          <a:off x="1594221" y="842678"/>
          <a:ext cx="473976" cy="4739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6A8D4F4D-4CE4-4993-8B1B-5BF01CBACC14}">
      <dsp:nvSpPr>
        <dsp:cNvPr id="0" name=""/>
        <dsp:cNvSpPr/>
      </dsp:nvSpPr>
      <dsp:spPr>
        <a:xfrm>
          <a:off x="1594221" y="1420266"/>
          <a:ext cx="1354218" cy="7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latin typeface="Plantagenet Cherokee"/>
            </a:rPr>
            <a:t>CUDA Processing</a:t>
          </a:r>
          <a:endParaRPr lang="en-US" sz="1400" kern="1200" dirty="0"/>
        </a:p>
      </dsp:txBody>
      <dsp:txXfrm>
        <a:off x="1594221" y="1420266"/>
        <a:ext cx="1354218" cy="719296"/>
      </dsp:txXfrm>
    </dsp:sp>
    <dsp:sp modelId="{7E46F6C1-41FE-4D1C-8839-BF6FD2BCA1DB}">
      <dsp:nvSpPr>
        <dsp:cNvPr id="0" name=""/>
        <dsp:cNvSpPr/>
      </dsp:nvSpPr>
      <dsp:spPr>
        <a:xfrm>
          <a:off x="1594221" y="2187754"/>
          <a:ext cx="1354218" cy="1064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latin typeface="Plantagenet Cherokee"/>
            </a:rPr>
            <a:t>CUDA processing flow is described</a:t>
          </a:r>
          <a:endParaRPr lang="en-US" sz="1100" kern="1200" dirty="0"/>
        </a:p>
      </dsp:txBody>
      <dsp:txXfrm>
        <a:off x="1594221" y="2187754"/>
        <a:ext cx="1354218" cy="1064490"/>
      </dsp:txXfrm>
    </dsp:sp>
    <dsp:sp modelId="{50B9C9E2-B574-45E0-847D-27459895F985}">
      <dsp:nvSpPr>
        <dsp:cNvPr id="0" name=""/>
        <dsp:cNvSpPr/>
      </dsp:nvSpPr>
      <dsp:spPr>
        <a:xfrm>
          <a:off x="3185428" y="712537"/>
          <a:ext cx="473976" cy="4739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CE677E96-FF38-4659-A5FF-059D300D1AED}">
      <dsp:nvSpPr>
        <dsp:cNvPr id="0" name=""/>
        <dsp:cNvSpPr/>
      </dsp:nvSpPr>
      <dsp:spPr>
        <a:xfrm>
          <a:off x="3185428" y="1301317"/>
          <a:ext cx="1354218" cy="7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Plantagenet Cherokee"/>
            </a:rPr>
            <a:t>CUDA Concepts</a:t>
          </a:r>
        </a:p>
      </dsp:txBody>
      <dsp:txXfrm>
        <a:off x="3185428" y="1301317"/>
        <a:ext cx="1354218" cy="719296"/>
      </dsp:txXfrm>
    </dsp:sp>
    <dsp:sp modelId="{A6C3DBFC-E1F3-4CE1-A75A-1DDAD1DE69C1}">
      <dsp:nvSpPr>
        <dsp:cNvPr id="0" name=""/>
        <dsp:cNvSpPr/>
      </dsp:nvSpPr>
      <dsp:spPr>
        <a:xfrm>
          <a:off x="3185428" y="2074010"/>
          <a:ext cx="1354218" cy="130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CUDA thread hierarchy and CUDA kernel is introduced, detailed algorithm to be implemented is explained in section</a:t>
          </a:r>
          <a:endParaRPr lang="en-US" sz="1100" kern="1200">
            <a:latin typeface="Plantagenet Cherokee"/>
          </a:endParaRPr>
        </a:p>
      </dsp:txBody>
      <dsp:txXfrm>
        <a:off x="3185428" y="2074010"/>
        <a:ext cx="1354218" cy="1308374"/>
      </dsp:txXfrm>
    </dsp:sp>
    <dsp:sp modelId="{20D00DB7-D0DE-458B-8A74-DC2C07735998}">
      <dsp:nvSpPr>
        <dsp:cNvPr id="0" name=""/>
        <dsp:cNvSpPr/>
      </dsp:nvSpPr>
      <dsp:spPr>
        <a:xfrm>
          <a:off x="4776635" y="712537"/>
          <a:ext cx="473976" cy="4739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F679D3BA-3072-4A5D-A671-9DD3DDC25455}">
      <dsp:nvSpPr>
        <dsp:cNvPr id="0" name=""/>
        <dsp:cNvSpPr/>
      </dsp:nvSpPr>
      <dsp:spPr>
        <a:xfrm>
          <a:off x="4776635" y="1301317"/>
          <a:ext cx="1354218" cy="7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GPU programming in MATLAB</a:t>
          </a:r>
          <a:endParaRPr lang="en-US" sz="1400" kern="1200">
            <a:latin typeface="Plantagenet Cherokee"/>
          </a:endParaRPr>
        </a:p>
      </dsp:txBody>
      <dsp:txXfrm>
        <a:off x="4776635" y="1301317"/>
        <a:ext cx="1354218" cy="719296"/>
      </dsp:txXfrm>
    </dsp:sp>
    <dsp:sp modelId="{64118E9E-F471-4A80-B5EF-D291110B8A1E}">
      <dsp:nvSpPr>
        <dsp:cNvPr id="0" name=""/>
        <dsp:cNvSpPr/>
      </dsp:nvSpPr>
      <dsp:spPr>
        <a:xfrm>
          <a:off x="4776635" y="2074010"/>
          <a:ext cx="1354218" cy="130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GPU programming in MATLAB is presented.</a:t>
          </a:r>
          <a:endParaRPr lang="en-US" sz="1100" kern="1200">
            <a:latin typeface="Plantagenet Cherokee"/>
          </a:endParaRPr>
        </a:p>
      </dsp:txBody>
      <dsp:txXfrm>
        <a:off x="4776635" y="2074010"/>
        <a:ext cx="1354218" cy="1308374"/>
      </dsp:txXfrm>
    </dsp:sp>
    <dsp:sp modelId="{DB55F8E3-3FA4-4C0B-8302-603411C14515}">
      <dsp:nvSpPr>
        <dsp:cNvPr id="0" name=""/>
        <dsp:cNvSpPr/>
      </dsp:nvSpPr>
      <dsp:spPr>
        <a:xfrm>
          <a:off x="6367842" y="712537"/>
          <a:ext cx="473976" cy="4739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001B0283-105E-43A2-AD23-FFFB8FA4819F}">
      <dsp:nvSpPr>
        <dsp:cNvPr id="0" name=""/>
        <dsp:cNvSpPr/>
      </dsp:nvSpPr>
      <dsp:spPr>
        <a:xfrm>
          <a:off x="6367842" y="1301317"/>
          <a:ext cx="1354218" cy="7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Plantagenet Cherokee"/>
            </a:rPr>
            <a:t>Outcome</a:t>
          </a:r>
        </a:p>
      </dsp:txBody>
      <dsp:txXfrm>
        <a:off x="6367842" y="1301317"/>
        <a:ext cx="1354218" cy="719296"/>
      </dsp:txXfrm>
    </dsp:sp>
    <dsp:sp modelId="{DB45D118-F799-4223-93E1-6FB71403F42A}">
      <dsp:nvSpPr>
        <dsp:cNvPr id="0" name=""/>
        <dsp:cNvSpPr/>
      </dsp:nvSpPr>
      <dsp:spPr>
        <a:xfrm>
          <a:off x="6367842" y="2074010"/>
          <a:ext cx="1354218" cy="130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Outcomes and results are shown</a:t>
          </a:r>
          <a:endParaRPr lang="en-US" sz="1100" kern="1200">
            <a:latin typeface="Plantagenet Cherokee"/>
          </a:endParaRPr>
        </a:p>
      </dsp:txBody>
      <dsp:txXfrm>
        <a:off x="6367842" y="2074010"/>
        <a:ext cx="1354218" cy="1308374"/>
      </dsp:txXfrm>
    </dsp:sp>
    <dsp:sp modelId="{B528B728-9119-4E48-BE37-BABFAAF54742}">
      <dsp:nvSpPr>
        <dsp:cNvPr id="0" name=""/>
        <dsp:cNvSpPr/>
      </dsp:nvSpPr>
      <dsp:spPr>
        <a:xfrm>
          <a:off x="7959049" y="712537"/>
          <a:ext cx="473976" cy="4739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EFD254EC-121B-435F-826F-C7857C3746E7}">
      <dsp:nvSpPr>
        <dsp:cNvPr id="0" name=""/>
        <dsp:cNvSpPr/>
      </dsp:nvSpPr>
      <dsp:spPr>
        <a:xfrm>
          <a:off x="7959049" y="1301317"/>
          <a:ext cx="1354218" cy="7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Plantagenet Cherokee"/>
            </a:rPr>
            <a:t>Graphs</a:t>
          </a:r>
        </a:p>
      </dsp:txBody>
      <dsp:txXfrm>
        <a:off x="7959049" y="1301317"/>
        <a:ext cx="1354218" cy="719296"/>
      </dsp:txXfrm>
    </dsp:sp>
    <dsp:sp modelId="{2B1369A8-B53E-4AC4-BA5A-37F12C391A2B}">
      <dsp:nvSpPr>
        <dsp:cNvPr id="0" name=""/>
        <dsp:cNvSpPr/>
      </dsp:nvSpPr>
      <dsp:spPr>
        <a:xfrm>
          <a:off x="7959049" y="2074010"/>
          <a:ext cx="1354218" cy="130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Plantagenet Cherokee"/>
            </a:rPr>
            <a:t>Graphs</a:t>
          </a:r>
          <a:r>
            <a:rPr lang="en-US" sz="1100" kern="1200"/>
            <a:t> are analysed along with some observations.</a:t>
          </a:r>
          <a:endParaRPr lang="en-US" sz="1100" kern="1200">
            <a:latin typeface="Plantagenet Cherokee"/>
          </a:endParaRPr>
        </a:p>
      </dsp:txBody>
      <dsp:txXfrm>
        <a:off x="7959049" y="2074010"/>
        <a:ext cx="1354218" cy="1308374"/>
      </dsp:txXfrm>
    </dsp:sp>
    <dsp:sp modelId="{53E251EA-3F70-4EBB-8375-5EAB383EC1BF}">
      <dsp:nvSpPr>
        <dsp:cNvPr id="0" name=""/>
        <dsp:cNvSpPr/>
      </dsp:nvSpPr>
      <dsp:spPr>
        <a:xfrm>
          <a:off x="9550256" y="712537"/>
          <a:ext cx="473976" cy="47397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8C25C034-5B89-4F5E-97E6-90437238D4F7}">
      <dsp:nvSpPr>
        <dsp:cNvPr id="0" name=""/>
        <dsp:cNvSpPr/>
      </dsp:nvSpPr>
      <dsp:spPr>
        <a:xfrm>
          <a:off x="9550256" y="1301317"/>
          <a:ext cx="1354218" cy="7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Plantagenet Cherokee"/>
            </a:rPr>
            <a:t>Conclusions</a:t>
          </a:r>
        </a:p>
      </dsp:txBody>
      <dsp:txXfrm>
        <a:off x="9550256" y="1301317"/>
        <a:ext cx="1354218" cy="719296"/>
      </dsp:txXfrm>
    </dsp:sp>
    <dsp:sp modelId="{47D1AA15-6675-4233-A56B-04C0197FD051}">
      <dsp:nvSpPr>
        <dsp:cNvPr id="0" name=""/>
        <dsp:cNvSpPr/>
      </dsp:nvSpPr>
      <dsp:spPr>
        <a:xfrm>
          <a:off x="9550256" y="2074010"/>
          <a:ext cx="1354218" cy="130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Finally, the conclusions are stated</a:t>
          </a:r>
          <a:endParaRPr lang="en-US" sz="1100" kern="1200">
            <a:latin typeface="Plantagenet Cherokee"/>
          </a:endParaRPr>
        </a:p>
      </dsp:txBody>
      <dsp:txXfrm>
        <a:off x="9550256" y="2074010"/>
        <a:ext cx="1354218" cy="130837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3/31/20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3/31/20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cs typeface="Arial" pitchFamily="34" charset="0"/>
              </a:rPr>
              <a:t>NOTE: </a:t>
            </a:r>
            <a:r>
              <a:rPr lang="en-US" sz="120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11</a:t>
            </a:fld>
            <a:endParaRPr lang="en-US"/>
          </a:p>
        </p:txBody>
      </p:sp>
    </p:spTree>
    <p:extLst>
      <p:ext uri="{BB962C8B-B14F-4D97-AF65-F5344CB8AC3E}">
        <p14:creationId xmlns:p14="http://schemas.microsoft.com/office/powerpoint/2010/main" val="275009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12</a:t>
            </a:fld>
            <a:endParaRPr lang="en-US"/>
          </a:p>
        </p:txBody>
      </p:sp>
    </p:spTree>
    <p:extLst>
      <p:ext uri="{BB962C8B-B14F-4D97-AF65-F5344CB8AC3E}">
        <p14:creationId xmlns:p14="http://schemas.microsoft.com/office/powerpoint/2010/main" val="3424689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13</a:t>
            </a:fld>
            <a:endParaRPr lang="en-US"/>
          </a:p>
        </p:txBody>
      </p:sp>
    </p:spTree>
    <p:extLst>
      <p:ext uri="{BB962C8B-B14F-4D97-AF65-F5344CB8AC3E}">
        <p14:creationId xmlns:p14="http://schemas.microsoft.com/office/powerpoint/2010/main" val="3829237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14</a:t>
            </a:fld>
            <a:endParaRPr lang="en-US"/>
          </a:p>
        </p:txBody>
      </p:sp>
    </p:spTree>
    <p:extLst>
      <p:ext uri="{BB962C8B-B14F-4D97-AF65-F5344CB8AC3E}">
        <p14:creationId xmlns:p14="http://schemas.microsoft.com/office/powerpoint/2010/main" val="572537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15</a:t>
            </a:fld>
            <a:endParaRPr lang="en-US"/>
          </a:p>
        </p:txBody>
      </p:sp>
    </p:spTree>
    <p:extLst>
      <p:ext uri="{BB962C8B-B14F-4D97-AF65-F5344CB8AC3E}">
        <p14:creationId xmlns:p14="http://schemas.microsoft.com/office/powerpoint/2010/main" val="31861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16</a:t>
            </a:fld>
            <a:endParaRPr lang="en-US"/>
          </a:p>
        </p:txBody>
      </p:sp>
    </p:spTree>
    <p:extLst>
      <p:ext uri="{BB962C8B-B14F-4D97-AF65-F5344CB8AC3E}">
        <p14:creationId xmlns:p14="http://schemas.microsoft.com/office/powerpoint/2010/main" val="123566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17</a:t>
            </a:fld>
            <a:endParaRPr lang="en-US"/>
          </a:p>
        </p:txBody>
      </p:sp>
    </p:spTree>
    <p:extLst>
      <p:ext uri="{BB962C8B-B14F-4D97-AF65-F5344CB8AC3E}">
        <p14:creationId xmlns:p14="http://schemas.microsoft.com/office/powerpoint/2010/main" val="3966602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18</a:t>
            </a:fld>
            <a:endParaRPr lang="en-US"/>
          </a:p>
        </p:txBody>
      </p:sp>
    </p:spTree>
    <p:extLst>
      <p:ext uri="{BB962C8B-B14F-4D97-AF65-F5344CB8AC3E}">
        <p14:creationId xmlns:p14="http://schemas.microsoft.com/office/powerpoint/2010/main" val="1356080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20</a:t>
            </a:fld>
            <a:endParaRPr lang="en-US"/>
          </a:p>
        </p:txBody>
      </p:sp>
    </p:spTree>
    <p:extLst>
      <p:ext uri="{BB962C8B-B14F-4D97-AF65-F5344CB8AC3E}">
        <p14:creationId xmlns:p14="http://schemas.microsoft.com/office/powerpoint/2010/main" val="9849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a:t>
            </a:fld>
            <a:endParaRPr lang="en-US"/>
          </a:p>
        </p:txBody>
      </p:sp>
    </p:spTree>
    <p:extLst>
      <p:ext uri="{BB962C8B-B14F-4D97-AF65-F5344CB8AC3E}">
        <p14:creationId xmlns:p14="http://schemas.microsoft.com/office/powerpoint/2010/main" val="1149196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a:t>
            </a:fld>
            <a:endParaRPr lang="en-US"/>
          </a:p>
        </p:txBody>
      </p:sp>
    </p:spTree>
    <p:extLst>
      <p:ext uri="{BB962C8B-B14F-4D97-AF65-F5344CB8AC3E}">
        <p14:creationId xmlns:p14="http://schemas.microsoft.com/office/powerpoint/2010/main" val="194381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4070891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a:t>
            </a:fld>
            <a:endParaRPr lang="en-US"/>
          </a:p>
        </p:txBody>
      </p:sp>
    </p:spTree>
    <p:extLst>
      <p:ext uri="{BB962C8B-B14F-4D97-AF65-F5344CB8AC3E}">
        <p14:creationId xmlns:p14="http://schemas.microsoft.com/office/powerpoint/2010/main" val="1160024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a:t>
            </a:fld>
            <a:endParaRPr lang="en-US"/>
          </a:p>
        </p:txBody>
      </p:sp>
    </p:spTree>
    <p:extLst>
      <p:ext uri="{BB962C8B-B14F-4D97-AF65-F5344CB8AC3E}">
        <p14:creationId xmlns:p14="http://schemas.microsoft.com/office/powerpoint/2010/main" val="931467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a:t>
            </a:fld>
            <a:endParaRPr lang="en-US"/>
          </a:p>
        </p:txBody>
      </p:sp>
    </p:spTree>
    <p:extLst>
      <p:ext uri="{BB962C8B-B14F-4D97-AF65-F5344CB8AC3E}">
        <p14:creationId xmlns:p14="http://schemas.microsoft.com/office/powerpoint/2010/main" val="806556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a:t>
            </a:fld>
            <a:endParaRPr lang="en-US"/>
          </a:p>
        </p:txBody>
      </p:sp>
    </p:spTree>
    <p:extLst>
      <p:ext uri="{BB962C8B-B14F-4D97-AF65-F5344CB8AC3E}">
        <p14:creationId xmlns:p14="http://schemas.microsoft.com/office/powerpoint/2010/main" val="7317996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3/31/20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3/31/20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3/31/20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3/31/20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3/31/20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3/31/20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3/31/20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3/31/20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3/31/20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3/31/20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3/31/20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3/31/20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31.jpe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1968" y="2635855"/>
            <a:ext cx="5734050" cy="2414487"/>
          </a:xfrm>
        </p:spPr>
        <p:txBody>
          <a:bodyPr anchor="ctr">
            <a:normAutofit/>
          </a:bodyPr>
          <a:lstStyle/>
          <a:p>
            <a:r>
              <a:rPr lang="en-US" sz="3600" dirty="0">
                <a:ea typeface="+mj-lt"/>
                <a:cs typeface="+mj-lt"/>
              </a:rPr>
              <a:t>PARALLEL EDGE </a:t>
            </a:r>
            <a:br>
              <a:rPr lang="en-US" sz="3600" dirty="0">
                <a:ea typeface="+mj-lt"/>
                <a:cs typeface="+mj-lt"/>
              </a:rPr>
            </a:br>
            <a:r>
              <a:rPr lang="en-US" sz="3600" dirty="0">
                <a:ea typeface="+mj-lt"/>
                <a:cs typeface="+mj-lt"/>
              </a:rPr>
              <a:t>DETECTION BY SOBEL ALGORITHM USING CUDA C</a:t>
            </a:r>
            <a:endParaRPr lang="en-US" sz="3600" dirty="0"/>
          </a:p>
          <a:p>
            <a:endParaRPr lang="en-US" dirty="0"/>
          </a:p>
        </p:txBody>
      </p:sp>
      <p:pic>
        <p:nvPicPr>
          <p:cNvPr id="4" name="Picture Placeholder 3" title="Open book on table, blurred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p:pic>
      <p:sp>
        <p:nvSpPr>
          <p:cNvPr id="7" name="Subtitle 6"/>
          <p:cNvSpPr>
            <a:spLocks noGrp="1"/>
          </p:cNvSpPr>
          <p:nvPr>
            <p:ph type="subTitle" idx="1"/>
          </p:nvPr>
        </p:nvSpPr>
        <p:spPr/>
        <p:txBody>
          <a:bodyPr vert="horz" lIns="0" tIns="45720" rIns="0" bIns="45720" rtlCol="0" anchor="t">
            <a:normAutofit/>
          </a:bodyPr>
          <a:lstStyle/>
          <a:p>
            <a:endParaRPr lang="en-US" dirty="0"/>
          </a:p>
          <a:p>
            <a:pPr algn="r"/>
            <a:r>
              <a:rPr lang="en-US" dirty="0" err="1"/>
              <a:t>Sravanthi</a:t>
            </a:r>
            <a:endParaRPr lang="en-US" dirty="0"/>
          </a:p>
          <a:p>
            <a:pPr algn="r"/>
            <a:r>
              <a:rPr lang="en-US" dirty="0" err="1"/>
              <a:t>Varaprasad</a:t>
            </a:r>
            <a:endParaRPr lang="en-US" dirty="0"/>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69">
            <a:extLst>
              <a:ext uri="{FF2B5EF4-FFF2-40B4-BE49-F238E27FC236}">
                <a16:creationId xmlns:a16="http://schemas.microsoft.com/office/drawing/2014/main" id="{5A92BC41-5AE1-432E-87C7-12BF9E03D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01415" y="476778"/>
            <a:ext cx="7212450" cy="5920653"/>
          </a:xfrm>
          <a:prstGeom prst="rect">
            <a:avLst/>
          </a:prstGeom>
          <a:solidFill>
            <a:srgbClr val="868932">
              <a:alpha val="9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109873" y="1309174"/>
            <a:ext cx="5956353" cy="3404488"/>
          </a:xfrm>
        </p:spPr>
        <p:txBody>
          <a:bodyPr vert="horz" lIns="91440" tIns="45720" rIns="91440" bIns="45720" rtlCol="0" anchor="b">
            <a:normAutofit/>
          </a:bodyPr>
          <a:lstStyle/>
          <a:p>
            <a:r>
              <a:rPr lang="en-US" sz="5500" dirty="0">
                <a:solidFill>
                  <a:srgbClr val="FFFFFF"/>
                </a:solidFill>
                <a:latin typeface="Bradley Hand" pitchFamily="2" charset="77"/>
              </a:rPr>
              <a:t>CUDA processing  Steps</a:t>
            </a:r>
          </a:p>
        </p:txBody>
      </p:sp>
      <p:cxnSp>
        <p:nvCxnSpPr>
          <p:cNvPr id="1030" name="Straight Connector 71">
            <a:extLst>
              <a:ext uri="{FF2B5EF4-FFF2-40B4-BE49-F238E27FC236}">
                <a16:creationId xmlns:a16="http://schemas.microsoft.com/office/drawing/2014/main" id="{DC0E1208-0B30-4396-AE7C-AEBFFAEE6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478" y="4713662"/>
            <a:ext cx="36576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025" name="Picture 1" descr="page2image54293504">
            <a:extLst>
              <a:ext uri="{FF2B5EF4-FFF2-40B4-BE49-F238E27FC236}">
                <a16:creationId xmlns:a16="http://schemas.microsoft.com/office/drawing/2014/main" id="{B37696D7-D036-DB43-8FEE-7B9E0C67D9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2325"/>
          <a:stretch/>
        </p:blipFill>
        <p:spPr bwMode="auto">
          <a:xfrm>
            <a:off x="475487" y="476777"/>
            <a:ext cx="5491413" cy="5920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fade">
                                      <p:cBhvr>
                                        <p:cTn id="7"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Detailed Algorithm </a:t>
            </a:r>
          </a:p>
        </p:txBody>
      </p:sp>
      <p:sp>
        <p:nvSpPr>
          <p:cNvPr id="3" name="Text Placeholder 2"/>
          <p:cNvSpPr>
            <a:spLocks noGrp="1"/>
          </p:cNvSpPr>
          <p:nvPr>
            <p:ph type="body" idx="1"/>
          </p:nvPr>
        </p:nvSpPr>
        <p:spPr>
          <a:xfrm>
            <a:off x="1104899" y="4343341"/>
            <a:ext cx="10071099" cy="509750"/>
          </a:xfrm>
        </p:spPr>
        <p:txBody>
          <a:bodyPr vert="horz" lIns="0" tIns="45720" rIns="0" bIns="45720" rtlCol="0" anchor="t">
            <a:normAutofit/>
          </a:bodyPr>
          <a:lstStyle/>
          <a:p>
            <a:r>
              <a:rPr lang="en-US"/>
              <a:t>For Implementing Sobel Operator for Edge Detection</a:t>
            </a: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#edit</a:t>
            </a:r>
          </a:p>
        </p:txBody>
      </p:sp>
      <p:sp>
        <p:nvSpPr>
          <p:cNvPr id="3" name="TextBox 2">
            <a:extLst>
              <a:ext uri="{FF2B5EF4-FFF2-40B4-BE49-F238E27FC236}">
                <a16:creationId xmlns:a16="http://schemas.microsoft.com/office/drawing/2014/main" id="{7872C68D-89EF-42DC-BC8F-5988DD7A8938}"/>
              </a:ext>
            </a:extLst>
          </p:cNvPr>
          <p:cNvSpPr txBox="1"/>
          <p:nvPr/>
        </p:nvSpPr>
        <p:spPr>
          <a:xfrm>
            <a:off x="1100016" y="1559170"/>
            <a:ext cx="10623360" cy="4801314"/>
          </a:xfrm>
          <a:prstGeom prst="rect">
            <a:avLst/>
          </a:prstGeom>
          <a:noFill/>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algn="just"/>
            <a:r>
              <a:rPr lang="en-US" b="1" dirty="0"/>
              <a:t>Step I</a:t>
            </a:r>
            <a:r>
              <a:rPr lang="en-US" dirty="0"/>
              <a:t> : </a:t>
            </a:r>
            <a:r>
              <a:rPr lang="en-US" dirty="0">
                <a:ea typeface="+mn-lt"/>
                <a:cs typeface="+mn-lt"/>
              </a:rPr>
              <a:t>Fetch the red(R(</a:t>
            </a:r>
            <a:r>
              <a:rPr lang="en-US" dirty="0" err="1">
                <a:ea typeface="+mn-lt"/>
                <a:cs typeface="+mn-lt"/>
              </a:rPr>
              <a:t>i,j</a:t>
            </a:r>
            <a:r>
              <a:rPr lang="en-US" dirty="0">
                <a:ea typeface="+mn-lt"/>
                <a:cs typeface="+mn-lt"/>
              </a:rPr>
              <a:t>)), green(G(</a:t>
            </a:r>
            <a:r>
              <a:rPr lang="en-US" dirty="0" err="1">
                <a:ea typeface="+mn-lt"/>
                <a:cs typeface="+mn-lt"/>
              </a:rPr>
              <a:t>i,j</a:t>
            </a:r>
            <a:r>
              <a:rPr lang="en-US" dirty="0">
                <a:ea typeface="+mn-lt"/>
                <a:cs typeface="+mn-lt"/>
              </a:rPr>
              <a:t>)) and blue(B(</a:t>
            </a:r>
            <a:r>
              <a:rPr lang="en-US" dirty="0" err="1">
                <a:ea typeface="+mn-lt"/>
                <a:cs typeface="+mn-lt"/>
              </a:rPr>
              <a:t>i,j</a:t>
            </a:r>
            <a:r>
              <a:rPr lang="en-US" dirty="0">
                <a:ea typeface="+mn-lt"/>
                <a:cs typeface="+mn-lt"/>
              </a:rPr>
              <a:t>)) components</a:t>
            </a:r>
            <a:endParaRPr lang="en-US" dirty="0"/>
          </a:p>
          <a:p>
            <a:pPr algn="just"/>
            <a:r>
              <a:rPr lang="en-US" dirty="0">
                <a:ea typeface="+mn-lt"/>
                <a:cs typeface="+mn-lt"/>
              </a:rPr>
              <a:t>       of the input </a:t>
            </a:r>
            <a:r>
              <a:rPr lang="en-US" dirty="0" err="1">
                <a:ea typeface="+mn-lt"/>
                <a:cs typeface="+mn-lt"/>
              </a:rPr>
              <a:t>colour</a:t>
            </a:r>
            <a:r>
              <a:rPr lang="en-US" dirty="0">
                <a:ea typeface="+mn-lt"/>
                <a:cs typeface="+mn-lt"/>
              </a:rPr>
              <a:t> image.</a:t>
            </a:r>
          </a:p>
          <a:p>
            <a:endParaRPr lang="en-US" dirty="0">
              <a:ea typeface="+mn-lt"/>
              <a:cs typeface="+mn-lt"/>
            </a:endParaRPr>
          </a:p>
          <a:p>
            <a:pPr algn="just"/>
            <a:r>
              <a:rPr lang="en-US" b="1" dirty="0">
                <a:ea typeface="+mn-lt"/>
                <a:cs typeface="+mn-lt"/>
              </a:rPr>
              <a:t>Step II</a:t>
            </a:r>
            <a:r>
              <a:rPr lang="en-US" dirty="0">
                <a:ea typeface="+mn-lt"/>
                <a:cs typeface="+mn-lt"/>
              </a:rPr>
              <a:t> : Go to step 3 directly if the image is already in grayscale format. Otherwise,         		convert the input image into the grayscale [8] image using the formula:</a:t>
            </a:r>
          </a:p>
          <a:p>
            <a:endParaRPr lang="en-US" dirty="0">
              <a:ea typeface="+mn-lt"/>
              <a:cs typeface="+mn-lt"/>
            </a:endParaRPr>
          </a:p>
          <a:p>
            <a:pPr algn="just"/>
            <a:r>
              <a:rPr lang="en-US" dirty="0">
                <a:ea typeface="+mn-lt"/>
                <a:cs typeface="+mn-lt"/>
              </a:rPr>
              <a:t>        gray(</a:t>
            </a:r>
            <a:r>
              <a:rPr lang="en-US" dirty="0" err="1">
                <a:ea typeface="+mn-lt"/>
                <a:cs typeface="+mn-lt"/>
              </a:rPr>
              <a:t>i,j</a:t>
            </a:r>
            <a:r>
              <a:rPr lang="en-US" dirty="0">
                <a:ea typeface="+mn-lt"/>
                <a:cs typeface="+mn-lt"/>
              </a:rPr>
              <a:t>) = 0:2989R(</a:t>
            </a:r>
            <a:r>
              <a:rPr lang="en-US" dirty="0" err="1">
                <a:ea typeface="+mn-lt"/>
                <a:cs typeface="+mn-lt"/>
              </a:rPr>
              <a:t>i,j</a:t>
            </a:r>
            <a:r>
              <a:rPr lang="en-US" dirty="0">
                <a:ea typeface="+mn-lt"/>
                <a:cs typeface="+mn-lt"/>
              </a:rPr>
              <a:t>)+0:5870G(</a:t>
            </a:r>
            <a:r>
              <a:rPr lang="en-US" dirty="0" err="1">
                <a:ea typeface="+mn-lt"/>
                <a:cs typeface="+mn-lt"/>
              </a:rPr>
              <a:t>i,j</a:t>
            </a:r>
            <a:r>
              <a:rPr lang="en-US" dirty="0">
                <a:ea typeface="+mn-lt"/>
                <a:cs typeface="+mn-lt"/>
              </a:rPr>
              <a:t>)+0:1140B(</a:t>
            </a:r>
            <a:r>
              <a:rPr lang="en-US" dirty="0" err="1">
                <a:ea typeface="+mn-lt"/>
                <a:cs typeface="+mn-lt"/>
              </a:rPr>
              <a:t>i,j</a:t>
            </a:r>
            <a:r>
              <a:rPr lang="en-US" dirty="0">
                <a:ea typeface="+mn-lt"/>
                <a:cs typeface="+mn-lt"/>
              </a:rPr>
              <a:t>)</a:t>
            </a:r>
          </a:p>
          <a:p>
            <a:endParaRPr lang="en-US" dirty="0"/>
          </a:p>
          <a:p>
            <a:r>
              <a:rPr lang="en-US" b="1" dirty="0"/>
              <a:t>Step III </a:t>
            </a:r>
            <a:r>
              <a:rPr lang="en-US" dirty="0"/>
              <a:t>: </a:t>
            </a:r>
            <a:r>
              <a:rPr lang="en-US" dirty="0">
                <a:ea typeface="+mn-lt"/>
                <a:cs typeface="+mn-lt"/>
              </a:rPr>
              <a:t>Apply Sobel‘s operator in both the horizontal and vertical direction to 	calculate  horizontal     	and vertical gradient.</a:t>
            </a:r>
          </a:p>
          <a:p>
            <a:endParaRPr lang="en-US" dirty="0"/>
          </a:p>
          <a:p>
            <a:r>
              <a:rPr lang="en-US" b="1" dirty="0"/>
              <a:t>Step IV</a:t>
            </a:r>
            <a:r>
              <a:rPr lang="en-US" dirty="0"/>
              <a:t> : </a:t>
            </a:r>
            <a:r>
              <a:rPr lang="en-US" dirty="0">
                <a:ea typeface="+mn-lt"/>
                <a:cs typeface="+mn-lt"/>
              </a:rPr>
              <a:t>Calculate </a:t>
            </a:r>
            <a:r>
              <a:rPr lang="en-US" b="1" dirty="0">
                <a:ea typeface="+mn-lt"/>
                <a:cs typeface="+mn-lt"/>
              </a:rPr>
              <a:t>net gradient</a:t>
            </a:r>
            <a:r>
              <a:rPr lang="en-US" dirty="0">
                <a:ea typeface="+mn-lt"/>
                <a:cs typeface="+mn-lt"/>
              </a:rPr>
              <a:t> and call that image as gradient image.</a:t>
            </a:r>
          </a:p>
          <a:p>
            <a:endParaRPr lang="en-US" dirty="0"/>
          </a:p>
          <a:p>
            <a:r>
              <a:rPr lang="en-US" b="1" dirty="0"/>
              <a:t>Step V </a:t>
            </a:r>
            <a:r>
              <a:rPr lang="en-US" dirty="0"/>
              <a:t>: </a:t>
            </a:r>
            <a:r>
              <a:rPr lang="en-US" dirty="0">
                <a:ea typeface="+mn-lt"/>
                <a:cs typeface="+mn-lt"/>
              </a:rPr>
              <a:t>Finally take input from user through a slider depicting the different threshold values </a:t>
            </a:r>
          </a:p>
          <a:p>
            <a:r>
              <a:rPr lang="en-US" dirty="0">
                <a:ea typeface="+mn-lt"/>
                <a:cs typeface="+mn-lt"/>
              </a:rPr>
              <a:t>	and apply on the gradient image.</a:t>
            </a:r>
          </a:p>
          <a:p>
            <a:endParaRPr lang="en-US" dirty="0"/>
          </a:p>
          <a:p>
            <a:endParaRPr lang="en-US"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2" end="12"/>
                                            </p:txEl>
                                          </p:spTgt>
                                        </p:tgtEl>
                                        <p:attrNameLst>
                                          <p:attrName>style.visibility</p:attrName>
                                        </p:attrNameLst>
                                      </p:cBhvr>
                                      <p:to>
                                        <p:strVal val="visible"/>
                                      </p:to>
                                    </p:set>
                                    <p:animEffect transition="in" filter="fade">
                                      <p:cBhvr>
                                        <p:cTn id="3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a:t>
            </a:r>
          </a:p>
        </p:txBody>
      </p:sp>
      <p:sp>
        <p:nvSpPr>
          <p:cNvPr id="3" name="TextBox 2">
            <a:extLst>
              <a:ext uri="{FF2B5EF4-FFF2-40B4-BE49-F238E27FC236}">
                <a16:creationId xmlns:a16="http://schemas.microsoft.com/office/drawing/2014/main" id="{7872C68D-89EF-42DC-BC8F-5988DD7A8938}"/>
              </a:ext>
            </a:extLst>
          </p:cNvPr>
          <p:cNvSpPr txBox="1"/>
          <p:nvPr/>
        </p:nvSpPr>
        <p:spPr>
          <a:xfrm>
            <a:off x="1100016" y="1559170"/>
            <a:ext cx="1006035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above algorithm is implemented both, serially on CPU and parallelly on GPU. In this paper, three sections of the algorithm have been identified for executing in parallel which are as follows:</a:t>
            </a:r>
          </a:p>
          <a:p>
            <a:endParaRPr lang="en-US" dirty="0"/>
          </a:p>
          <a:p>
            <a:r>
              <a:rPr lang="en-US" dirty="0">
                <a:ea typeface="+mn-lt"/>
                <a:cs typeface="+mn-lt"/>
              </a:rPr>
              <a:t>(a) Fetching red, blue and green components from color image.</a:t>
            </a:r>
            <a:endParaRPr lang="en-US" dirty="0"/>
          </a:p>
          <a:p>
            <a:endParaRPr lang="en-US" dirty="0">
              <a:ea typeface="+mn-lt"/>
              <a:cs typeface="+mn-lt"/>
            </a:endParaRPr>
          </a:p>
          <a:p>
            <a:r>
              <a:rPr lang="en-US" dirty="0">
                <a:ea typeface="+mn-lt"/>
                <a:cs typeface="+mn-lt"/>
              </a:rPr>
              <a:t>(b) Conversion of Colored (RGB) image to GRAYSCALE image.</a:t>
            </a:r>
            <a:endParaRPr lang="en-US" dirty="0"/>
          </a:p>
          <a:p>
            <a:endParaRPr lang="en-US" dirty="0">
              <a:ea typeface="+mn-lt"/>
              <a:cs typeface="+mn-lt"/>
            </a:endParaRPr>
          </a:p>
          <a:p>
            <a:r>
              <a:rPr lang="en-US" dirty="0">
                <a:ea typeface="+mn-lt"/>
                <a:cs typeface="+mn-lt"/>
              </a:rPr>
              <a:t>(c) Applying Sobel‘s mask and calculation of gradient image.</a:t>
            </a:r>
            <a:endParaRPr lang="en-US" dirty="0"/>
          </a:p>
          <a:p>
            <a:endParaRPr lang="en-US" dirty="0"/>
          </a:p>
          <a:p>
            <a:pPr marL="285750" indent="-285750">
              <a:buFont typeface="Wingdings"/>
              <a:buChar char="Ø"/>
            </a:pPr>
            <a:r>
              <a:rPr lang="en-US" dirty="0">
                <a:ea typeface="+mn-lt"/>
                <a:cs typeface="+mn-lt"/>
              </a:rPr>
              <a:t>First by defining 2 kernels by parallelizing only points (b) and (c).</a:t>
            </a:r>
            <a:endParaRPr lang="en-US" dirty="0"/>
          </a:p>
          <a:p>
            <a:pPr marL="285750" indent="-285750">
              <a:buFont typeface="Wingdings"/>
              <a:buChar char="Ø"/>
            </a:pPr>
            <a:endParaRPr lang="en-US" dirty="0"/>
          </a:p>
          <a:p>
            <a:pPr marL="285750" indent="-285750">
              <a:buFont typeface="Wingdings"/>
              <a:buChar char="Ø"/>
            </a:pPr>
            <a:r>
              <a:rPr lang="en-US" dirty="0">
                <a:ea typeface="+mn-lt"/>
                <a:cs typeface="+mn-lt"/>
              </a:rPr>
              <a:t>Secondly, by defining 3 kernels by parallelizing all the above points.</a:t>
            </a:r>
            <a:endParaRPr lang="en-US" dirty="0"/>
          </a:p>
          <a:p>
            <a:pPr marL="285750" indent="-285750">
              <a:buFont typeface="Wingdings"/>
              <a:buChar char="Ø"/>
            </a:pPr>
            <a:endParaRPr lang="en-US" dirty="0">
              <a:ea typeface="+mn-lt"/>
              <a:cs typeface="+mn-lt"/>
            </a:endParaRPr>
          </a:p>
          <a:p>
            <a:r>
              <a:rPr lang="en-US" dirty="0">
                <a:ea typeface="+mn-lt"/>
                <a:cs typeface="+mn-lt"/>
              </a:rPr>
              <a:t>Finally the results are compared regarding speedup on two machines GeForce and Tesla.</a:t>
            </a:r>
            <a:endParaRPr lang="en-US" dirty="0"/>
          </a:p>
          <a:p>
            <a:pPr marL="285750" indent="-285750">
              <a:buFont typeface="Wingdings"/>
              <a:buChar char="Ø"/>
            </a:pPr>
            <a:endParaRPr lang="en-US" dirty="0"/>
          </a:p>
        </p:txBody>
      </p:sp>
    </p:spTree>
    <p:extLst>
      <p:ext uri="{BB962C8B-B14F-4D97-AF65-F5344CB8AC3E}">
        <p14:creationId xmlns:p14="http://schemas.microsoft.com/office/powerpoint/2010/main" val="378394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Keynote about Parallelization of the code</a:t>
            </a:r>
          </a:p>
        </p:txBody>
      </p:sp>
      <p:sp>
        <p:nvSpPr>
          <p:cNvPr id="3" name="TextBox 2">
            <a:extLst>
              <a:ext uri="{FF2B5EF4-FFF2-40B4-BE49-F238E27FC236}">
                <a16:creationId xmlns:a16="http://schemas.microsoft.com/office/drawing/2014/main" id="{7872C68D-89EF-42DC-BC8F-5988DD7A8938}"/>
              </a:ext>
            </a:extLst>
          </p:cNvPr>
          <p:cNvSpPr txBox="1"/>
          <p:nvPr/>
        </p:nvSpPr>
        <p:spPr>
          <a:xfrm>
            <a:off x="1100016" y="1559170"/>
            <a:ext cx="1006035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The decision about which section of the code to be </a:t>
            </a:r>
            <a:r>
              <a:rPr lang="en-US" b="1" dirty="0" err="1">
                <a:ea typeface="+mn-lt"/>
                <a:cs typeface="+mn-lt"/>
              </a:rPr>
              <a:t>parallelised</a:t>
            </a:r>
            <a:r>
              <a:rPr lang="en-US" b="1" dirty="0">
                <a:ea typeface="+mn-lt"/>
                <a:cs typeface="+mn-lt"/>
              </a:rPr>
              <a:t> should be taken wisely. </a:t>
            </a:r>
            <a:endParaRPr lang="en-US" b="1" dirty="0"/>
          </a:p>
          <a:p>
            <a:endParaRPr lang="en-US" b="1" dirty="0"/>
          </a:p>
          <a:p>
            <a:pPr marL="285750" indent="-285750">
              <a:buFont typeface="Wingdings"/>
              <a:buChar char="q"/>
            </a:pPr>
            <a:r>
              <a:rPr lang="en-US" dirty="0">
                <a:ea typeface="+mn-lt"/>
                <a:cs typeface="+mn-lt"/>
              </a:rPr>
              <a:t>As the parallelism in a code increases the speedup increases till an image size limit only, after that any more parallelism in the code results in the overall reduction of the speedup.</a:t>
            </a:r>
            <a:endParaRPr lang="en-US" dirty="0"/>
          </a:p>
          <a:p>
            <a:pPr marL="285750" indent="-285750">
              <a:buFont typeface="Wingdings"/>
              <a:buChar char="q"/>
            </a:pPr>
            <a:endParaRPr lang="en-US" dirty="0"/>
          </a:p>
          <a:p>
            <a:pPr marL="285750" indent="-285750">
              <a:buFont typeface="Wingdings"/>
              <a:buChar char="q"/>
            </a:pPr>
            <a:r>
              <a:rPr lang="en-US" dirty="0"/>
              <a:t>The main reason being transfer of huge data from CPU to GPU for execution and vice versa from GPU to CPU for results.</a:t>
            </a:r>
          </a:p>
          <a:p>
            <a:pPr marL="285750" indent="-285750">
              <a:buFont typeface="Wingdings"/>
              <a:buChar char="q"/>
            </a:pPr>
            <a:endParaRPr lang="en-US" dirty="0"/>
          </a:p>
          <a:p>
            <a:pPr marL="285750" indent="-285750">
              <a:buFont typeface="Wingdings"/>
              <a:buChar char="q"/>
            </a:pPr>
            <a:r>
              <a:rPr lang="en-US" dirty="0">
                <a:ea typeface="+mn-lt"/>
                <a:cs typeface="+mn-lt"/>
              </a:rPr>
              <a:t>Now as the image size increases, both execution time and communication time increases due to more pixel calculations but communication time i.e. overhead increases at a higher rate.</a:t>
            </a:r>
            <a:endParaRPr lang="en-US" dirty="0"/>
          </a:p>
          <a:p>
            <a:pPr marL="285750" indent="-285750">
              <a:buFont typeface="Wingdings"/>
              <a:buChar char="q"/>
            </a:pPr>
            <a:endParaRPr lang="en-US" dirty="0"/>
          </a:p>
          <a:p>
            <a:pPr marL="285750" indent="-285750">
              <a:buFont typeface="Wingdings"/>
              <a:buChar char="q"/>
            </a:pPr>
            <a:r>
              <a:rPr lang="en-US" dirty="0">
                <a:ea typeface="+mn-lt"/>
                <a:cs typeface="+mn-lt"/>
              </a:rPr>
              <a:t>Thus ratio of execution time and communication time decreases with increase in image resolution resulting in the reduction of the overall speedup.</a:t>
            </a:r>
            <a:endParaRPr lang="en-US" dirty="0"/>
          </a:p>
          <a:p>
            <a:pPr marL="285750" indent="-285750">
              <a:buFont typeface="Wingdings"/>
              <a:buChar char="Ø"/>
            </a:pPr>
            <a:endParaRPr lang="en-US" b="1" dirty="0"/>
          </a:p>
        </p:txBody>
      </p:sp>
    </p:spTree>
    <p:extLst>
      <p:ext uri="{BB962C8B-B14F-4D97-AF65-F5344CB8AC3E}">
        <p14:creationId xmlns:p14="http://schemas.microsoft.com/office/powerpoint/2010/main" val="318977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 Flow</a:t>
            </a:r>
          </a:p>
        </p:txBody>
      </p:sp>
      <p:pic>
        <p:nvPicPr>
          <p:cNvPr id="5" name="Picture 5" descr="A close up of text on a black background&#10;&#10;Description generated with very high confidence">
            <a:extLst>
              <a:ext uri="{FF2B5EF4-FFF2-40B4-BE49-F238E27FC236}">
                <a16:creationId xmlns:a16="http://schemas.microsoft.com/office/drawing/2014/main" id="{1F9BB6B8-055B-4EEC-AE80-4FD818A6B692}"/>
              </a:ext>
            </a:extLst>
          </p:cNvPr>
          <p:cNvPicPr>
            <a:picLocks noGrp="1" noChangeAspect="1"/>
          </p:cNvPicPr>
          <p:nvPr>
            <p:ph idx="1"/>
          </p:nvPr>
        </p:nvPicPr>
        <p:blipFill>
          <a:blip r:embed="rId3"/>
          <a:stretch>
            <a:fillRect/>
          </a:stretch>
        </p:blipFill>
        <p:spPr>
          <a:xfrm>
            <a:off x="3415852" y="1482968"/>
            <a:ext cx="4950483" cy="509953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a typeface="+mj-lt"/>
                <a:cs typeface="+mj-lt"/>
              </a:rPr>
              <a:t>GPU PROGRAMMING</a:t>
            </a:r>
            <a:endParaRPr lang="en-US" dirty="0"/>
          </a:p>
        </p:txBody>
      </p:sp>
      <p:sp>
        <p:nvSpPr>
          <p:cNvPr id="4" name="Text Placeholder 3"/>
          <p:cNvSpPr>
            <a:spLocks noGrp="1"/>
          </p:cNvSpPr>
          <p:nvPr>
            <p:ph type="body" sz="half" idx="2"/>
          </p:nvPr>
        </p:nvSpPr>
        <p:spPr>
          <a:xfrm>
            <a:off x="786582" y="1522141"/>
            <a:ext cx="10617317" cy="5001846"/>
          </a:xfrm>
        </p:spPr>
        <p:txBody>
          <a:bodyPr vert="horz" lIns="0" tIns="45720" rIns="0" bIns="45720" rtlCol="0" anchor="t">
            <a:normAutofit/>
          </a:bodyPr>
          <a:lstStyle/>
          <a:p>
            <a:pPr marL="285750" indent="-285750" algn="just">
              <a:buFont typeface="Wingdings"/>
              <a:buChar char="q"/>
            </a:pPr>
            <a:r>
              <a:rPr lang="en-US" dirty="0">
                <a:ea typeface="+mn-lt"/>
                <a:cs typeface="+mn-lt"/>
              </a:rPr>
              <a:t>GPUs are increasingly applied to scientific calculations. Unlike a traditional CPU, which includes no more than a handful of cores, a GPU has a massively parallel array of integer and floating-point processors, as well as dedicated, high-speed memory.</a:t>
            </a:r>
          </a:p>
          <a:p>
            <a:pPr marL="285750" indent="-285750" algn="just">
              <a:buFont typeface="Wingdings"/>
              <a:buChar char="q"/>
            </a:pPr>
            <a:r>
              <a:rPr lang="en-US" dirty="0">
                <a:ea typeface="+mn-lt"/>
                <a:cs typeface="+mn-lt"/>
              </a:rPr>
              <a:t>The increased </a:t>
            </a:r>
            <a:r>
              <a:rPr lang="en-US" b="1" dirty="0">
                <a:ea typeface="+mn-lt"/>
                <a:cs typeface="+mn-lt"/>
              </a:rPr>
              <a:t>throughput </a:t>
            </a:r>
            <a:r>
              <a:rPr lang="en-US" dirty="0">
                <a:ea typeface="+mn-lt"/>
                <a:cs typeface="+mn-lt"/>
              </a:rPr>
              <a:t>made possible by a GPU comes at a </a:t>
            </a:r>
            <a:r>
              <a:rPr lang="en-US" b="1" dirty="0">
                <a:ea typeface="+mn-lt"/>
                <a:cs typeface="+mn-lt"/>
              </a:rPr>
              <a:t>cost</a:t>
            </a:r>
            <a:r>
              <a:rPr lang="en-US" dirty="0">
                <a:ea typeface="+mn-lt"/>
                <a:cs typeface="+mn-lt"/>
              </a:rPr>
              <a:t>. </a:t>
            </a:r>
            <a:endParaRPr lang="en-US" dirty="0"/>
          </a:p>
          <a:p>
            <a:pPr marL="285750" indent="-285750" algn="just">
              <a:buChar char="q"/>
            </a:pPr>
            <a:r>
              <a:rPr lang="en-US" dirty="0">
                <a:ea typeface="+mn-lt"/>
                <a:cs typeface="+mn-lt"/>
              </a:rPr>
              <a:t>Firstly, for computations to be fast enough data must be sent from the </a:t>
            </a:r>
            <a:r>
              <a:rPr lang="en-US" b="1" dirty="0">
                <a:ea typeface="+mn-lt"/>
                <a:cs typeface="+mn-lt"/>
              </a:rPr>
              <a:t>CPU to the GPU</a:t>
            </a:r>
            <a:r>
              <a:rPr lang="en-US" dirty="0">
                <a:ea typeface="+mn-lt"/>
                <a:cs typeface="+mn-lt"/>
              </a:rPr>
              <a:t> before calculation and then retrieved from it afterwards. CPU is connected to GPU; This means that our overall computational speedup is limited by the amount of data transfer that occurs in our algorithm.</a:t>
            </a:r>
          </a:p>
          <a:p>
            <a:pPr marL="285750" indent="-285750" algn="just">
              <a:buFont typeface="Wingdings" panose="05000000000000000000" pitchFamily="2" charset="2"/>
              <a:buChar char="q"/>
            </a:pPr>
            <a:r>
              <a:rPr lang="en-US" dirty="0">
                <a:ea typeface="+mn-lt"/>
                <a:cs typeface="+mn-lt"/>
              </a:rPr>
              <a:t>Secondly, programming for GPUs requires a different model and a skill set that can be difficult and time-consuming to acquire. </a:t>
            </a:r>
            <a:endParaRPr lang="en-US" dirty="0"/>
          </a:p>
          <a:p>
            <a:pPr marL="285750" indent="-285750" algn="just">
              <a:buChar char="q"/>
            </a:pPr>
            <a:r>
              <a:rPr lang="en-US" dirty="0">
                <a:ea typeface="+mn-lt"/>
                <a:cs typeface="+mn-lt"/>
              </a:rPr>
              <a:t>Programmers can write the CUDA code and can use the CUDA Kernel interface in </a:t>
            </a:r>
            <a:r>
              <a:rPr lang="en-US" b="1" dirty="0">
                <a:ea typeface="+mn-lt"/>
                <a:cs typeface="+mn-lt"/>
              </a:rPr>
              <a:t>Parallel Computing Toolbox</a:t>
            </a:r>
            <a:r>
              <a:rPr lang="en-US" dirty="0">
                <a:ea typeface="+mn-lt"/>
                <a:cs typeface="+mn-lt"/>
              </a:rPr>
              <a:t> of MATLAB to integrate the with MATLAB.</a:t>
            </a:r>
          </a:p>
          <a:p>
            <a:pPr marL="285750" indent="-285750" algn="just">
              <a:buChar char="q"/>
            </a:pPr>
            <a:r>
              <a:rPr lang="en-US" dirty="0">
                <a:ea typeface="+mn-lt"/>
                <a:cs typeface="+mn-lt"/>
              </a:rPr>
              <a:t>Creating a </a:t>
            </a:r>
            <a:r>
              <a:rPr lang="en-US" b="1" dirty="0">
                <a:ea typeface="+mn-lt"/>
                <a:cs typeface="+mn-lt"/>
              </a:rPr>
              <a:t>MATLAB object</a:t>
            </a:r>
            <a:r>
              <a:rPr lang="en-US" dirty="0">
                <a:ea typeface="+mn-lt"/>
                <a:cs typeface="+mn-lt"/>
              </a:rPr>
              <a:t> that provides access to the existing CUDA kernel which is already converted into PTX code (PTX is a low-level </a:t>
            </a:r>
            <a:r>
              <a:rPr lang="en-US" b="1" dirty="0">
                <a:ea typeface="+mn-lt"/>
                <a:cs typeface="+mn-lt"/>
              </a:rPr>
              <a:t>Parallel Threaded </a:t>
            </a:r>
            <a:r>
              <a:rPr lang="en-US" b="1" dirty="0" err="1">
                <a:ea typeface="+mn-lt"/>
                <a:cs typeface="+mn-lt"/>
              </a:rPr>
              <a:t>eXecution</a:t>
            </a:r>
            <a:r>
              <a:rPr lang="en-US" dirty="0">
                <a:ea typeface="+mn-lt"/>
                <a:cs typeface="+mn-lt"/>
              </a:rPr>
              <a:t> instruction set). They then invoke the </a:t>
            </a:r>
            <a:r>
              <a:rPr lang="en-US" dirty="0" err="1">
                <a:ea typeface="+mn-lt"/>
                <a:cs typeface="+mn-lt"/>
              </a:rPr>
              <a:t>feval</a:t>
            </a:r>
            <a:r>
              <a:rPr lang="en-US" dirty="0">
                <a:ea typeface="+mn-lt"/>
                <a:cs typeface="+mn-lt"/>
              </a:rPr>
              <a:t> command to evaluate the kernel on the GPU, using MATLAB arrays as input and output.</a:t>
            </a:r>
            <a:endParaRPr lang="en-US" dirty="0"/>
          </a:p>
          <a:p>
            <a:pPr algn="just"/>
            <a:endParaRPr lang="en-US" dirty="0">
              <a:ea typeface="+mn-lt"/>
              <a:cs typeface="+mn-lt"/>
            </a:endParaRPr>
          </a:p>
          <a:p>
            <a:pPr algn="just"/>
            <a:endParaRPr lang="en-US" dirty="0">
              <a:ea typeface="+mn-lt"/>
              <a:cs typeface="+mn-lt"/>
            </a:endParaRPr>
          </a:p>
          <a:p>
            <a:pPr marL="285750" indent="-285750" algn="just">
              <a:buFont typeface="Wingdings"/>
              <a:buChar char="q"/>
            </a:pPr>
            <a:endParaRPr lang="en-US" dirty="0">
              <a:ea typeface="+mn-lt"/>
              <a:cs typeface="+mn-lt"/>
            </a:endParaRPr>
          </a:p>
          <a:p>
            <a:pPr marL="285750" indent="-285750" algn="just">
              <a:buFont typeface="Wingdings"/>
              <a:buChar char="q"/>
            </a:pPr>
            <a:endParaRPr lang="en-US" dirty="0">
              <a:ea typeface="+mn-lt"/>
              <a:cs typeface="+mn-lt"/>
            </a:endParaRPr>
          </a:p>
        </p:txBody>
      </p:sp>
    </p:spTree>
    <p:extLst>
      <p:ext uri="{BB962C8B-B14F-4D97-AF65-F5344CB8AC3E}">
        <p14:creationId xmlns:p14="http://schemas.microsoft.com/office/powerpoint/2010/main" val="428210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a:t>
            </a:r>
            <a:r>
              <a:rPr lang="en-US" dirty="0">
                <a:ea typeface="+mj-lt"/>
                <a:cs typeface="+mj-lt"/>
              </a:rPr>
              <a:t>64bit .</a:t>
            </a:r>
            <a:r>
              <a:rPr lang="en-US" dirty="0" err="1">
                <a:ea typeface="+mj-lt"/>
                <a:cs typeface="+mj-lt"/>
              </a:rPr>
              <a:t>ptx</a:t>
            </a:r>
            <a:r>
              <a:rPr lang="en-US" dirty="0">
                <a:ea typeface="+mj-lt"/>
                <a:cs typeface="+mj-lt"/>
              </a:rPr>
              <a:t> generation</a:t>
            </a:r>
            <a:endParaRPr lang="en-US" dirty="0"/>
          </a:p>
        </p:txBody>
      </p:sp>
      <p:sp>
        <p:nvSpPr>
          <p:cNvPr id="4" name="Text Placeholder 3"/>
          <p:cNvSpPr>
            <a:spLocks noGrp="1"/>
          </p:cNvSpPr>
          <p:nvPr>
            <p:ph type="body" sz="half" idx="2"/>
          </p:nvPr>
        </p:nvSpPr>
        <p:spPr>
          <a:xfrm>
            <a:off x="1104900" y="1600200"/>
            <a:ext cx="10617317" cy="5113904"/>
          </a:xfrm>
        </p:spPr>
        <p:txBody>
          <a:bodyPr vert="horz" lIns="0" tIns="45720" rIns="0" bIns="45720" rtlCol="0" anchor="t">
            <a:normAutofit/>
          </a:bodyPr>
          <a:lstStyle/>
          <a:p>
            <a:pPr marL="285750" indent="-285750" algn="just">
              <a:buFont typeface="Wingdings"/>
              <a:buChar char="Ø"/>
            </a:pPr>
            <a:r>
              <a:rPr lang="en-US" dirty="0">
                <a:ea typeface="+mn-lt"/>
                <a:cs typeface="+mn-lt"/>
              </a:rPr>
              <a:t>The CUDA kernel code which is written separately cannot be directly run in MATLAB, hence it is converted to </a:t>
            </a:r>
            <a:r>
              <a:rPr lang="en-US" dirty="0" err="1">
                <a:ea typeface="+mn-lt"/>
                <a:cs typeface="+mn-lt"/>
              </a:rPr>
              <a:t>ptx</a:t>
            </a:r>
            <a:r>
              <a:rPr lang="en-US" dirty="0">
                <a:ea typeface="+mn-lt"/>
                <a:cs typeface="+mn-lt"/>
              </a:rPr>
              <a:t> code which is then executed from MATLAB commands by creating an object of the created </a:t>
            </a:r>
            <a:r>
              <a:rPr lang="en-US" dirty="0" err="1">
                <a:ea typeface="+mn-lt"/>
                <a:cs typeface="+mn-lt"/>
              </a:rPr>
              <a:t>ptx</a:t>
            </a:r>
            <a:r>
              <a:rPr lang="en-US" dirty="0">
                <a:ea typeface="+mn-lt"/>
                <a:cs typeface="+mn-lt"/>
              </a:rPr>
              <a:t> file.</a:t>
            </a:r>
            <a:endParaRPr lang="en-US" dirty="0"/>
          </a:p>
          <a:p>
            <a:pPr marL="285750" indent="-285750" algn="just">
              <a:buFont typeface="Wingdings"/>
              <a:buChar char="Ø"/>
            </a:pPr>
            <a:r>
              <a:rPr lang="en-US" dirty="0">
                <a:ea typeface="+mn-lt"/>
                <a:cs typeface="+mn-lt"/>
              </a:rPr>
              <a:t>This can be done by running CMD as administrator and typing in the required command.</a:t>
            </a:r>
            <a:endParaRPr lang="en-US" dirty="0"/>
          </a:p>
          <a:p>
            <a:pPr marL="285750" indent="-285750" algn="just">
              <a:buFont typeface="Wingdings"/>
              <a:buChar char="Ø"/>
            </a:pPr>
            <a:endParaRPr lang="en-US" dirty="0">
              <a:ea typeface="+mn-lt"/>
              <a:cs typeface="+mn-lt"/>
            </a:endParaRPr>
          </a:p>
          <a:p>
            <a:pPr marL="285750" indent="-285750" algn="just">
              <a:buFont typeface="Wingdings"/>
              <a:buChar char="Ø"/>
            </a:pPr>
            <a:endParaRPr lang="en-US" dirty="0">
              <a:ea typeface="+mn-lt"/>
              <a:cs typeface="+mn-lt"/>
            </a:endParaRPr>
          </a:p>
          <a:p>
            <a:pPr algn="just"/>
            <a:endParaRPr lang="en-US" dirty="0">
              <a:ea typeface="+mn-lt"/>
              <a:cs typeface="+mn-lt"/>
            </a:endParaRPr>
          </a:p>
          <a:p>
            <a:pPr algn="just"/>
            <a:endParaRPr lang="en-US" dirty="0">
              <a:ea typeface="+mn-lt"/>
              <a:cs typeface="+mn-lt"/>
            </a:endParaRPr>
          </a:p>
          <a:p>
            <a:pPr marL="285750" indent="-285750" algn="just">
              <a:buFont typeface="Wingdings"/>
              <a:buChar char="q"/>
            </a:pPr>
            <a:endParaRPr lang="en-US" dirty="0">
              <a:ea typeface="+mn-lt"/>
              <a:cs typeface="+mn-lt"/>
            </a:endParaRPr>
          </a:p>
          <a:p>
            <a:pPr marL="285750" indent="-285750" algn="just">
              <a:buFont typeface="Wingdings"/>
              <a:buChar char="q"/>
            </a:pPr>
            <a:endParaRPr lang="en-US" dirty="0">
              <a:ea typeface="+mn-lt"/>
              <a:cs typeface="+mn-lt"/>
            </a:endParaRPr>
          </a:p>
        </p:txBody>
      </p:sp>
      <p:pic>
        <p:nvPicPr>
          <p:cNvPr id="3" name="Picture 4" descr="A screenshot of a cell phone&#10;&#10;Description generated with very high confidence">
            <a:extLst>
              <a:ext uri="{FF2B5EF4-FFF2-40B4-BE49-F238E27FC236}">
                <a16:creationId xmlns:a16="http://schemas.microsoft.com/office/drawing/2014/main" id="{04E3B584-DDF5-4716-844B-1B21028099B2}"/>
              </a:ext>
            </a:extLst>
          </p:cNvPr>
          <p:cNvPicPr>
            <a:picLocks noChangeAspect="1"/>
          </p:cNvPicPr>
          <p:nvPr/>
        </p:nvPicPr>
        <p:blipFill>
          <a:blip r:embed="rId3"/>
          <a:stretch>
            <a:fillRect/>
          </a:stretch>
        </p:blipFill>
        <p:spPr>
          <a:xfrm>
            <a:off x="2438400" y="3074405"/>
            <a:ext cx="7055740" cy="3030531"/>
          </a:xfrm>
          <a:prstGeom prst="rect">
            <a:avLst/>
          </a:prstGeom>
        </p:spPr>
      </p:pic>
      <p:sp>
        <p:nvSpPr>
          <p:cNvPr id="6" name="TextBox 5">
            <a:extLst>
              <a:ext uri="{FF2B5EF4-FFF2-40B4-BE49-F238E27FC236}">
                <a16:creationId xmlns:a16="http://schemas.microsoft.com/office/drawing/2014/main" id="{1AA2AE17-5CBC-4D5B-A045-AB3C94FDFAC6}"/>
              </a:ext>
            </a:extLst>
          </p:cNvPr>
          <p:cNvSpPr txBox="1"/>
          <p:nvPr/>
        </p:nvSpPr>
        <p:spPr>
          <a:xfrm>
            <a:off x="3615018" y="6225988"/>
            <a:ext cx="59929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Command</a:t>
            </a:r>
            <a:r>
              <a:rPr lang="en-US" dirty="0">
                <a:ea typeface="+mn-lt"/>
                <a:cs typeface="+mn-lt"/>
              </a:rPr>
              <a:t> to generate </a:t>
            </a:r>
            <a:r>
              <a:rPr lang="en-US" dirty="0" err="1">
                <a:ea typeface="+mn-lt"/>
                <a:cs typeface="+mn-lt"/>
              </a:rPr>
              <a:t>ptx</a:t>
            </a:r>
            <a:r>
              <a:rPr lang="en-US" dirty="0">
                <a:ea typeface="+mn-lt"/>
                <a:cs typeface="+mn-lt"/>
              </a:rPr>
              <a:t> </a:t>
            </a:r>
            <a:r>
              <a:rPr lang="en-US" dirty="0" err="1">
                <a:ea typeface="+mn-lt"/>
                <a:cs typeface="+mn-lt"/>
              </a:rPr>
              <a:t>file</a:t>
            </a:r>
            <a:r>
              <a:rPr lang="en-US" dirty="0" err="1"/>
              <a:t>k</a:t>
            </a:r>
            <a:r>
              <a:rPr lang="en-US" dirty="0"/>
              <a:t> to add text</a:t>
            </a:r>
          </a:p>
        </p:txBody>
      </p:sp>
    </p:spTree>
    <p:extLst>
      <p:ext uri="{BB962C8B-B14F-4D97-AF65-F5344CB8AC3E}">
        <p14:creationId xmlns:p14="http://schemas.microsoft.com/office/powerpoint/2010/main" val="267735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 </a:t>
            </a:r>
            <a:r>
              <a:rPr lang="en-US" dirty="0">
                <a:ea typeface="+mj-lt"/>
                <a:cs typeface="+mj-lt"/>
              </a:rPr>
              <a:t>Evaluating the CUDA Kernel in MATLAB</a:t>
            </a:r>
            <a:endParaRPr lang="en-US" dirty="0"/>
          </a:p>
        </p:txBody>
      </p:sp>
      <p:sp>
        <p:nvSpPr>
          <p:cNvPr id="4" name="Text Placeholder 3"/>
          <p:cNvSpPr>
            <a:spLocks noGrp="1"/>
          </p:cNvSpPr>
          <p:nvPr>
            <p:ph type="body" sz="half" idx="2"/>
          </p:nvPr>
        </p:nvSpPr>
        <p:spPr>
          <a:xfrm>
            <a:off x="1104900" y="1600200"/>
            <a:ext cx="10617317" cy="5113904"/>
          </a:xfrm>
        </p:spPr>
        <p:txBody>
          <a:bodyPr vert="horz" lIns="0" tIns="45720" rIns="0" bIns="45720" rtlCol="0" anchor="t">
            <a:normAutofit/>
          </a:bodyPr>
          <a:lstStyle/>
          <a:p>
            <a:pPr marL="285750" indent="-285750" algn="just">
              <a:buFont typeface="Wingdings"/>
              <a:buChar char="ü"/>
            </a:pPr>
            <a:r>
              <a:rPr lang="en-US" dirty="0">
                <a:ea typeface="+mn-lt"/>
                <a:cs typeface="+mn-lt"/>
              </a:rPr>
              <a:t>To load the kernel into MATLAB, path is provided to the compiled PTX file and source code: </a:t>
            </a:r>
            <a:endParaRPr lang="en-US" dirty="0"/>
          </a:p>
          <a:p>
            <a:pPr algn="ctr"/>
            <a:r>
              <a:rPr lang="en-US" b="1" dirty="0" err="1">
                <a:ea typeface="+mn-lt"/>
                <a:cs typeface="+mn-lt"/>
              </a:rPr>
              <a:t>ptx</a:t>
            </a:r>
            <a:r>
              <a:rPr lang="en-US" b="1" dirty="0">
                <a:ea typeface="+mn-lt"/>
                <a:cs typeface="+mn-lt"/>
              </a:rPr>
              <a:t> object = </a:t>
            </a:r>
            <a:r>
              <a:rPr lang="en-US" b="1" dirty="0" err="1">
                <a:ea typeface="+mn-lt"/>
                <a:cs typeface="+mn-lt"/>
              </a:rPr>
              <a:t>parallel.gpu.CUDAKernel</a:t>
            </a:r>
            <a:r>
              <a:rPr lang="en-US" b="1" dirty="0">
                <a:ea typeface="+mn-lt"/>
                <a:cs typeface="+mn-lt"/>
              </a:rPr>
              <a:t>(‘</a:t>
            </a:r>
            <a:r>
              <a:rPr lang="en-US" b="1" dirty="0" err="1">
                <a:ea typeface="+mn-lt"/>
                <a:cs typeface="+mn-lt"/>
              </a:rPr>
              <a:t>Kernel.ptx</a:t>
            </a:r>
            <a:r>
              <a:rPr lang="en-US" b="1" dirty="0">
                <a:ea typeface="+mn-lt"/>
                <a:cs typeface="+mn-lt"/>
              </a:rPr>
              <a:t>‘, ‘</a:t>
            </a:r>
            <a:r>
              <a:rPr lang="en-US" b="1" dirty="0" err="1">
                <a:ea typeface="+mn-lt"/>
                <a:cs typeface="+mn-lt"/>
              </a:rPr>
              <a:t>Kernel.cu</a:t>
            </a:r>
            <a:r>
              <a:rPr lang="en-US" b="1" dirty="0">
                <a:ea typeface="+mn-lt"/>
                <a:cs typeface="+mn-lt"/>
              </a:rPr>
              <a:t>‘)</a:t>
            </a:r>
            <a:endParaRPr lang="en-US" b="1" dirty="0"/>
          </a:p>
          <a:p>
            <a:pPr marL="285750" indent="-285750">
              <a:buFont typeface="Wingdings" panose="05000000000000000000" pitchFamily="2" charset="2"/>
              <a:buChar char="ü"/>
            </a:pPr>
            <a:r>
              <a:rPr lang="en-US" dirty="0">
                <a:ea typeface="+mn-lt"/>
                <a:cs typeface="+mn-lt"/>
              </a:rPr>
              <a:t>Once the </a:t>
            </a:r>
            <a:r>
              <a:rPr lang="en-US" b="1" dirty="0" err="1">
                <a:ea typeface="+mn-lt"/>
                <a:cs typeface="+mn-lt"/>
              </a:rPr>
              <a:t>ptx</a:t>
            </a:r>
            <a:r>
              <a:rPr lang="en-US" b="1" dirty="0">
                <a:ea typeface="+mn-lt"/>
                <a:cs typeface="+mn-lt"/>
              </a:rPr>
              <a:t> object </a:t>
            </a:r>
            <a:r>
              <a:rPr lang="en-US" dirty="0">
                <a:ea typeface="+mn-lt"/>
                <a:cs typeface="+mn-lt"/>
              </a:rPr>
              <a:t>is created a few setup task must be completed before one can launch it, such as </a:t>
            </a:r>
            <a:r>
              <a:rPr lang="en-US" b="1" dirty="0">
                <a:ea typeface="+mn-lt"/>
                <a:cs typeface="+mn-lt"/>
              </a:rPr>
              <a:t>initializing return data</a:t>
            </a:r>
            <a:r>
              <a:rPr lang="en-US" dirty="0">
                <a:ea typeface="+mn-lt"/>
                <a:cs typeface="+mn-lt"/>
              </a:rPr>
              <a:t> and setting the sizes of the </a:t>
            </a:r>
            <a:r>
              <a:rPr lang="en-US" b="1" dirty="0">
                <a:ea typeface="+mn-lt"/>
                <a:cs typeface="+mn-lt"/>
              </a:rPr>
              <a:t>thread blocks and grid</a:t>
            </a:r>
            <a:r>
              <a:rPr lang="en-US" dirty="0">
                <a:ea typeface="+mn-lt"/>
                <a:cs typeface="+mn-lt"/>
              </a:rPr>
              <a:t>.</a:t>
            </a:r>
            <a:endParaRPr lang="en-US" dirty="0"/>
          </a:p>
          <a:p>
            <a:pPr marL="285750" indent="-285750">
              <a:buFont typeface="Wingdings" panose="05000000000000000000" pitchFamily="2" charset="2"/>
              <a:buChar char="ü"/>
            </a:pPr>
            <a:r>
              <a:rPr lang="en-US" dirty="0">
                <a:ea typeface="+mn-lt"/>
                <a:cs typeface="+mn-lt"/>
              </a:rPr>
              <a:t>The kernel can then be used just like any other MATLAB function, except that the kernel is launched using the </a:t>
            </a:r>
            <a:r>
              <a:rPr lang="en-US" dirty="0" err="1">
                <a:ea typeface="+mn-lt"/>
                <a:cs typeface="+mn-lt"/>
              </a:rPr>
              <a:t>feval</a:t>
            </a:r>
            <a:r>
              <a:rPr lang="en-US" dirty="0">
                <a:ea typeface="+mn-lt"/>
                <a:cs typeface="+mn-lt"/>
              </a:rPr>
              <a:t> command, with the following syntax: </a:t>
            </a:r>
          </a:p>
          <a:p>
            <a:pPr algn="ctr"/>
            <a:r>
              <a:rPr lang="en-US" b="1" dirty="0">
                <a:ea typeface="+mn-lt"/>
                <a:cs typeface="+mn-lt"/>
              </a:rPr>
              <a:t>output = </a:t>
            </a:r>
            <a:r>
              <a:rPr lang="en-US" b="1" dirty="0" err="1">
                <a:ea typeface="+mn-lt"/>
                <a:cs typeface="+mn-lt"/>
              </a:rPr>
              <a:t>feval</a:t>
            </a:r>
            <a:r>
              <a:rPr lang="en-US" b="1" dirty="0">
                <a:ea typeface="+mn-lt"/>
                <a:cs typeface="+mn-lt"/>
              </a:rPr>
              <a:t>(</a:t>
            </a:r>
            <a:r>
              <a:rPr lang="en-US" b="1" dirty="0" err="1">
                <a:ea typeface="+mn-lt"/>
                <a:cs typeface="+mn-lt"/>
              </a:rPr>
              <a:t>ptx</a:t>
            </a:r>
            <a:r>
              <a:rPr lang="en-US" b="1" dirty="0">
                <a:ea typeface="+mn-lt"/>
                <a:cs typeface="+mn-lt"/>
              </a:rPr>
              <a:t> object, input Arguments)</a:t>
            </a:r>
            <a:endParaRPr lang="en-US" b="1" dirty="0"/>
          </a:p>
          <a:p>
            <a:pPr marL="285750" indent="-285750" algn="just">
              <a:buFont typeface="Wingdings"/>
              <a:buChar char="Ø"/>
            </a:pPr>
            <a:endParaRPr lang="en-US" dirty="0">
              <a:ea typeface="+mn-lt"/>
              <a:cs typeface="+mn-lt"/>
            </a:endParaRPr>
          </a:p>
          <a:p>
            <a:pPr marL="285750" indent="-285750" algn="just">
              <a:buFont typeface="Wingdings"/>
              <a:buChar char="Ø"/>
            </a:pPr>
            <a:endParaRPr lang="en-US" dirty="0">
              <a:ea typeface="+mn-lt"/>
              <a:cs typeface="+mn-lt"/>
            </a:endParaRPr>
          </a:p>
          <a:p>
            <a:pPr algn="just"/>
            <a:endParaRPr lang="en-US" dirty="0">
              <a:ea typeface="+mn-lt"/>
              <a:cs typeface="+mn-lt"/>
            </a:endParaRPr>
          </a:p>
          <a:p>
            <a:pPr algn="just"/>
            <a:endParaRPr lang="en-US" dirty="0">
              <a:ea typeface="+mn-lt"/>
              <a:cs typeface="+mn-lt"/>
            </a:endParaRPr>
          </a:p>
          <a:p>
            <a:pPr marL="285750" indent="-285750" algn="just">
              <a:buFont typeface="Wingdings"/>
              <a:buChar char="q"/>
            </a:pPr>
            <a:endParaRPr lang="en-US" dirty="0">
              <a:ea typeface="+mn-lt"/>
              <a:cs typeface="+mn-lt"/>
            </a:endParaRPr>
          </a:p>
          <a:p>
            <a:pPr marL="285750" indent="-285750" algn="just">
              <a:buFont typeface="Wingdings"/>
              <a:buChar char="q"/>
            </a:pPr>
            <a:endParaRPr lang="en-US" dirty="0">
              <a:ea typeface="+mn-lt"/>
              <a:cs typeface="+mn-lt"/>
            </a:endParaRPr>
          </a:p>
        </p:txBody>
      </p:sp>
    </p:spTree>
    <p:extLst>
      <p:ext uri="{BB962C8B-B14F-4D97-AF65-F5344CB8AC3E}">
        <p14:creationId xmlns:p14="http://schemas.microsoft.com/office/powerpoint/2010/main" val="277668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10AA6DC-0622-4FE9-B189-8AF8E3A95289}"/>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4400" kern="1200">
                <a:solidFill>
                  <a:srgbClr val="000000"/>
                </a:solidFill>
                <a:latin typeface="+mj-lt"/>
                <a:ea typeface="+mj-ea"/>
                <a:cs typeface="+mj-cs"/>
              </a:rPr>
              <a:t>VII. OUTCOMES AND RESULTS</a:t>
            </a:r>
          </a:p>
        </p:txBody>
      </p:sp>
      <p:sp>
        <p:nvSpPr>
          <p:cNvPr id="3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A picture containing photo, different, room&#10;&#10;Description generated with very high confidence">
            <a:extLst>
              <a:ext uri="{FF2B5EF4-FFF2-40B4-BE49-F238E27FC236}">
                <a16:creationId xmlns:a16="http://schemas.microsoft.com/office/drawing/2014/main" id="{0B67DBF9-4444-4CF5-A856-E572910915F6}"/>
              </a:ext>
            </a:extLst>
          </p:cNvPr>
          <p:cNvPicPr>
            <a:picLocks noGrp="1" noChangeAspect="1"/>
          </p:cNvPicPr>
          <p:nvPr>
            <p:ph idx="1"/>
          </p:nvPr>
        </p:nvPicPr>
        <p:blipFill rotWithShape="1">
          <a:blip r:embed="rId3"/>
          <a:srcRect l="968" r="-1" b="-1"/>
          <a:stretch/>
        </p:blipFill>
        <p:spPr>
          <a:xfrm>
            <a:off x="429349" y="1664240"/>
            <a:ext cx="3661831" cy="3549718"/>
          </a:xfrm>
          <a:prstGeom prst="rect">
            <a:avLst/>
          </a:prstGeom>
        </p:spPr>
      </p:pic>
      <p:sp>
        <p:nvSpPr>
          <p:cNvPr id="7" name="TextBox 6">
            <a:extLst>
              <a:ext uri="{FF2B5EF4-FFF2-40B4-BE49-F238E27FC236}">
                <a16:creationId xmlns:a16="http://schemas.microsoft.com/office/drawing/2014/main" id="{8843A9C8-1237-453D-964D-3BBE60359801}"/>
              </a:ext>
            </a:extLst>
          </p:cNvPr>
          <p:cNvSpPr txBox="1"/>
          <p:nvPr/>
        </p:nvSpPr>
        <p:spPr>
          <a:xfrm>
            <a:off x="6090574" y="2421682"/>
            <a:ext cx="4977578" cy="363928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000" dirty="0">
                <a:solidFill>
                  <a:srgbClr val="000000"/>
                </a:solidFill>
              </a:rPr>
              <a:t>The above four figures are the outcomes of the experiment done with parallel algorithm for Sobel‘s edge detection.</a:t>
            </a:r>
          </a:p>
          <a:p>
            <a:pPr>
              <a:lnSpc>
                <a:spcPct val="90000"/>
              </a:lnSpc>
              <a:spcAft>
                <a:spcPts val="600"/>
              </a:spcAft>
            </a:pPr>
            <a:endParaRPr lang="en-US" sz="2000" dirty="0">
              <a:solidFill>
                <a:srgbClr val="000000"/>
              </a:solidFill>
            </a:endParaRPr>
          </a:p>
          <a:p>
            <a:pPr indent="-228600">
              <a:lnSpc>
                <a:spcPct val="90000"/>
              </a:lnSpc>
              <a:spcAft>
                <a:spcPts val="600"/>
              </a:spcAft>
              <a:buFont typeface="Arial" panose="020B0604020202020204" pitchFamily="34" charset="0"/>
              <a:buChar char="•"/>
            </a:pPr>
            <a:r>
              <a:rPr lang="en-US" sz="2000" dirty="0">
                <a:solidFill>
                  <a:srgbClr val="000000"/>
                </a:solidFill>
              </a:rPr>
              <a:t>(a) original image Thunderbird   	of size 1500x1500 pixels,</a:t>
            </a:r>
          </a:p>
          <a:p>
            <a:pPr indent="-228600">
              <a:lnSpc>
                <a:spcPct val="90000"/>
              </a:lnSpc>
              <a:spcAft>
                <a:spcPts val="600"/>
              </a:spcAft>
              <a:buFont typeface="Arial" panose="020B0604020202020204" pitchFamily="34" charset="0"/>
              <a:buChar char="•"/>
            </a:pPr>
            <a:r>
              <a:rPr lang="en-US" sz="2000" dirty="0">
                <a:solidFill>
                  <a:srgbClr val="000000"/>
                </a:solidFill>
              </a:rPr>
              <a:t>(b) is greyscale converted image.</a:t>
            </a:r>
          </a:p>
          <a:p>
            <a:pPr indent="-228600">
              <a:lnSpc>
                <a:spcPct val="90000"/>
              </a:lnSpc>
              <a:spcAft>
                <a:spcPts val="600"/>
              </a:spcAft>
              <a:buFont typeface="Arial" panose="020B0604020202020204" pitchFamily="34" charset="0"/>
              <a:buChar char="•"/>
            </a:pPr>
            <a:r>
              <a:rPr lang="en-US" sz="2000" dirty="0">
                <a:solidFill>
                  <a:srgbClr val="000000"/>
                </a:solidFill>
              </a:rPr>
              <a:t>(c) is gradient image and image.</a:t>
            </a:r>
          </a:p>
          <a:p>
            <a:pPr indent="-228600">
              <a:lnSpc>
                <a:spcPct val="90000"/>
              </a:lnSpc>
              <a:spcAft>
                <a:spcPts val="600"/>
              </a:spcAft>
              <a:buFont typeface="Arial" panose="020B0604020202020204" pitchFamily="34" charset="0"/>
              <a:buChar char="•"/>
            </a:pPr>
            <a:r>
              <a:rPr lang="en-US" sz="2000" dirty="0">
                <a:solidFill>
                  <a:srgbClr val="000000"/>
                </a:solidFill>
              </a:rPr>
              <a:t>(d) is final edge detected image.</a:t>
            </a:r>
          </a:p>
        </p:txBody>
      </p:sp>
    </p:spTree>
    <p:extLst>
      <p:ext uri="{BB962C8B-B14F-4D97-AF65-F5344CB8AC3E}">
        <p14:creationId xmlns:p14="http://schemas.microsoft.com/office/powerpoint/2010/main" val="208132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Abstract</a:t>
            </a:r>
          </a:p>
        </p:txBody>
      </p:sp>
      <p:sp>
        <p:nvSpPr>
          <p:cNvPr id="14" name="Content Placeholder 13"/>
          <p:cNvSpPr>
            <a:spLocks noGrp="1"/>
          </p:cNvSpPr>
          <p:nvPr>
            <p:ph idx="1"/>
          </p:nvPr>
        </p:nvSpPr>
        <p:spPr>
          <a:xfrm>
            <a:off x="1104900" y="1393944"/>
            <a:ext cx="9982200" cy="4572000"/>
          </a:xfrm>
        </p:spPr>
        <p:txBody>
          <a:bodyPr vert="horz" lIns="0" tIns="45720" rIns="0" bIns="45720" rtlCol="0" anchor="t">
            <a:normAutofit/>
          </a:bodyPr>
          <a:lstStyle/>
          <a:p>
            <a:r>
              <a:rPr lang="en-US" sz="1800" b="1" dirty="0">
                <a:ea typeface="+mn-lt"/>
                <a:cs typeface="+mn-lt"/>
              </a:rPr>
              <a:t>Edge detection</a:t>
            </a:r>
            <a:r>
              <a:rPr lang="en-US" sz="1800" dirty="0">
                <a:ea typeface="+mn-lt"/>
                <a:cs typeface="+mn-lt"/>
              </a:rPr>
              <a:t> is one of the most important areas of Image processing. </a:t>
            </a:r>
            <a:endParaRPr lang="en-US" sz="1800" dirty="0"/>
          </a:p>
          <a:p>
            <a:r>
              <a:rPr lang="en-US" sz="1800" dirty="0">
                <a:ea typeface="+mn-lt"/>
                <a:cs typeface="+mn-lt"/>
              </a:rPr>
              <a:t>This paper tests the capability of </a:t>
            </a:r>
            <a:r>
              <a:rPr lang="en-US" sz="1800" b="1" dirty="0">
                <a:ea typeface="+mn-lt"/>
                <a:cs typeface="+mn-lt"/>
              </a:rPr>
              <a:t>Graphics Processing Unit</a:t>
            </a:r>
            <a:r>
              <a:rPr lang="en-US" sz="1800" dirty="0">
                <a:ea typeface="+mn-lt"/>
                <a:cs typeface="+mn-lt"/>
              </a:rPr>
              <a:t> (GPU) to compute in parallel against the millions of pixel calculations involved in image processing.</a:t>
            </a:r>
            <a:endParaRPr lang="en-US" sz="1800" dirty="0"/>
          </a:p>
          <a:p>
            <a:r>
              <a:rPr lang="en-US" sz="1800" dirty="0">
                <a:ea typeface="+mn-lt"/>
                <a:cs typeface="+mn-lt"/>
              </a:rPr>
              <a:t>More specifically, this paper focuses on </a:t>
            </a:r>
            <a:r>
              <a:rPr lang="en-US" sz="1800" b="1" dirty="0">
                <a:ea typeface="+mn-lt"/>
                <a:cs typeface="+mn-lt"/>
              </a:rPr>
              <a:t>Compute Unified Device Architecture (CUDA)</a:t>
            </a:r>
            <a:r>
              <a:rPr lang="en-US" sz="1800" dirty="0">
                <a:ea typeface="+mn-lt"/>
                <a:cs typeface="+mn-lt"/>
              </a:rPr>
              <a:t> as its parallel programming platform and examines the possible</a:t>
            </a:r>
            <a:r>
              <a:rPr lang="en-US" sz="1800" i="1" dirty="0">
                <a:ea typeface="+mn-lt"/>
                <a:cs typeface="+mn-lt"/>
              </a:rPr>
              <a:t> gain in time </a:t>
            </a:r>
            <a:r>
              <a:rPr lang="en-US" sz="1800" dirty="0">
                <a:ea typeface="+mn-lt"/>
                <a:cs typeface="+mn-lt"/>
              </a:rPr>
              <a:t>which can be attained for edge detection in images.</a:t>
            </a:r>
          </a:p>
          <a:p>
            <a:r>
              <a:rPr lang="en-US" sz="1800" dirty="0">
                <a:ea typeface="+mn-lt"/>
                <a:cs typeface="+mn-lt"/>
              </a:rPr>
              <a:t>A well-known algorithm </a:t>
            </a:r>
            <a:r>
              <a:rPr lang="en-US" sz="1800" b="1" dirty="0">
                <a:ea typeface="+mn-lt"/>
                <a:cs typeface="+mn-lt"/>
              </a:rPr>
              <a:t>SOBEL </a:t>
            </a:r>
            <a:r>
              <a:rPr lang="en-US" sz="1800" dirty="0">
                <a:ea typeface="+mn-lt"/>
                <a:cs typeface="+mn-lt"/>
              </a:rPr>
              <a:t>for edge detection is used in the experiment.</a:t>
            </a:r>
            <a:endParaRPr lang="en-US" sz="1800" dirty="0"/>
          </a:p>
          <a:p>
            <a:r>
              <a:rPr lang="en-US" sz="1800" dirty="0">
                <a:ea typeface="+mn-lt"/>
                <a:cs typeface="+mn-lt"/>
              </a:rPr>
              <a:t>Results showed that parallel implementation is about 262 times and 943 times faster when 2 kernel functions were implemented in parallel on GeForce and Tesla machine’s, respectively.</a:t>
            </a:r>
            <a:endParaRPr lang="en-US" sz="1800" dirty="0"/>
          </a:p>
          <a:p>
            <a:r>
              <a:rPr lang="en-US" sz="1800" dirty="0">
                <a:ea typeface="+mn-lt"/>
                <a:cs typeface="+mn-lt"/>
              </a:rPr>
              <a:t>Hence, an analysis came out that the decision regarding which sections of the algorithm to be parallelized, should be taken wisely.</a:t>
            </a:r>
            <a:endParaRPr lang="en-US" sz="1800" dirty="0"/>
          </a:p>
          <a:p>
            <a:endParaRPr lang="en-US" sz="1800" dirty="0"/>
          </a:p>
          <a:p>
            <a:endParaRPr lang="en-US" sz="1800" dirty="0"/>
          </a:p>
          <a:p>
            <a:pPr marL="0" indent="0">
              <a:buNone/>
            </a:pPr>
            <a:endParaRPr lang="en-US" sz="18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fade">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fade">
                                      <p:cBhvr>
                                        <p:cTn id="22" dur="500"/>
                                        <p:tgtEl>
                                          <p:spTgt spid="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Effect transition="in" filter="fade">
                                      <p:cBhvr>
                                        <p:cTn id="27"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ea typeface="+mj-lt"/>
                <a:cs typeface="+mj-lt"/>
              </a:rPr>
              <a:t>RUNNING TIME AND SPEEDUP</a:t>
            </a:r>
            <a:endParaRPr lang="en-US"/>
          </a:p>
        </p:txBody>
      </p:sp>
      <p:sp>
        <p:nvSpPr>
          <p:cNvPr id="4" name="Text Placeholder 3"/>
          <p:cNvSpPr>
            <a:spLocks noGrp="1"/>
          </p:cNvSpPr>
          <p:nvPr>
            <p:ph type="body" sz="half" idx="2"/>
          </p:nvPr>
        </p:nvSpPr>
        <p:spPr>
          <a:xfrm>
            <a:off x="141194" y="1600200"/>
            <a:ext cx="11663082" cy="5113904"/>
          </a:xfrm>
        </p:spPr>
        <p:txBody>
          <a:bodyPr vert="horz" lIns="0" tIns="45720" rIns="0" bIns="45720" rtlCol="0" anchor="t">
            <a:normAutofit/>
          </a:bodyPr>
          <a:lstStyle/>
          <a:p>
            <a:pPr algn="just"/>
            <a:endParaRPr lang="en-US" dirty="0"/>
          </a:p>
          <a:p>
            <a:pPr marL="285750" indent="-285750" algn="just">
              <a:buFont typeface="Wingdings"/>
              <a:buChar char="Ø"/>
            </a:pPr>
            <a:endParaRPr lang="en-US" dirty="0">
              <a:ea typeface="+mn-lt"/>
              <a:cs typeface="+mn-lt"/>
            </a:endParaRPr>
          </a:p>
          <a:p>
            <a:pPr marL="285750" indent="-285750" algn="just">
              <a:buFont typeface="Wingdings"/>
              <a:buChar char="Ø"/>
            </a:pPr>
            <a:endParaRPr lang="en-US" dirty="0">
              <a:ea typeface="+mn-lt"/>
              <a:cs typeface="+mn-lt"/>
            </a:endParaRPr>
          </a:p>
          <a:p>
            <a:pPr algn="just"/>
            <a:endParaRPr lang="en-US" dirty="0">
              <a:ea typeface="+mn-lt"/>
              <a:cs typeface="+mn-lt"/>
            </a:endParaRPr>
          </a:p>
          <a:p>
            <a:pPr algn="just"/>
            <a:endParaRPr lang="en-US" dirty="0">
              <a:ea typeface="+mn-lt"/>
              <a:cs typeface="+mn-lt"/>
            </a:endParaRPr>
          </a:p>
          <a:p>
            <a:pPr marL="285750" indent="-285750" algn="just">
              <a:buFont typeface="Wingdings"/>
              <a:buChar char="q"/>
            </a:pPr>
            <a:endParaRPr lang="en-US" dirty="0">
              <a:ea typeface="+mn-lt"/>
              <a:cs typeface="+mn-lt"/>
            </a:endParaRPr>
          </a:p>
          <a:p>
            <a:pPr marL="285750" indent="-285750" algn="just">
              <a:buFont typeface="Wingdings"/>
              <a:buChar char="q"/>
            </a:pPr>
            <a:endParaRPr lang="en-US" dirty="0">
              <a:ea typeface="+mn-lt"/>
              <a:cs typeface="+mn-lt"/>
            </a:endParaRPr>
          </a:p>
        </p:txBody>
      </p:sp>
      <p:pic>
        <p:nvPicPr>
          <p:cNvPr id="3" name="Picture 4" descr="A picture containing clock&#10;&#10;Description generated with very high confidence">
            <a:extLst>
              <a:ext uri="{FF2B5EF4-FFF2-40B4-BE49-F238E27FC236}">
                <a16:creationId xmlns:a16="http://schemas.microsoft.com/office/drawing/2014/main" id="{D31F70C9-A77D-4C6D-9955-BD452C0E4C8A}"/>
              </a:ext>
            </a:extLst>
          </p:cNvPr>
          <p:cNvPicPr>
            <a:picLocks noChangeAspect="1"/>
          </p:cNvPicPr>
          <p:nvPr/>
        </p:nvPicPr>
        <p:blipFill>
          <a:blip r:embed="rId3"/>
          <a:stretch>
            <a:fillRect/>
          </a:stretch>
        </p:blipFill>
        <p:spPr>
          <a:xfrm>
            <a:off x="141194" y="1662056"/>
            <a:ext cx="6205819" cy="1718537"/>
          </a:xfrm>
          <a:prstGeom prst="rect">
            <a:avLst/>
          </a:prstGeom>
        </p:spPr>
      </p:pic>
      <p:pic>
        <p:nvPicPr>
          <p:cNvPr id="6" name="Picture 6" descr="A picture containing clock, drawing&#10;&#10;Description generated with very high confidence">
            <a:extLst>
              <a:ext uri="{FF2B5EF4-FFF2-40B4-BE49-F238E27FC236}">
                <a16:creationId xmlns:a16="http://schemas.microsoft.com/office/drawing/2014/main" id="{42CA4681-FC58-4C58-B6EE-A1766008F2BF}"/>
              </a:ext>
            </a:extLst>
          </p:cNvPr>
          <p:cNvPicPr>
            <a:picLocks noChangeAspect="1"/>
          </p:cNvPicPr>
          <p:nvPr/>
        </p:nvPicPr>
        <p:blipFill>
          <a:blip r:embed="rId4"/>
          <a:stretch>
            <a:fillRect/>
          </a:stretch>
        </p:blipFill>
        <p:spPr>
          <a:xfrm>
            <a:off x="5419165" y="4806976"/>
            <a:ext cx="6385111" cy="1625547"/>
          </a:xfrm>
          <a:prstGeom prst="rect">
            <a:avLst/>
          </a:prstGeom>
        </p:spPr>
      </p:pic>
      <p:sp>
        <p:nvSpPr>
          <p:cNvPr id="8" name="TextBox 7">
            <a:extLst>
              <a:ext uri="{FF2B5EF4-FFF2-40B4-BE49-F238E27FC236}">
                <a16:creationId xmlns:a16="http://schemas.microsoft.com/office/drawing/2014/main" id="{27827D31-D879-4C04-B255-3947CB7B0801}"/>
              </a:ext>
            </a:extLst>
          </p:cNvPr>
          <p:cNvSpPr txBox="1"/>
          <p:nvPr/>
        </p:nvSpPr>
        <p:spPr>
          <a:xfrm>
            <a:off x="141194" y="3346077"/>
            <a:ext cx="639631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u="sng">
                <a:ea typeface="+mn-lt"/>
                <a:cs typeface="+mn-lt"/>
              </a:rPr>
              <a:t>ALGORITHM RUNNING TIME AND SPEEDUP ON GEFORCE MACHINE (SLOW)</a:t>
            </a:r>
            <a:endParaRPr lang="en-US" sz="1400" b="1" i="1" u="sng"/>
          </a:p>
        </p:txBody>
      </p:sp>
      <p:sp>
        <p:nvSpPr>
          <p:cNvPr id="9" name="TextBox 8">
            <a:extLst>
              <a:ext uri="{FF2B5EF4-FFF2-40B4-BE49-F238E27FC236}">
                <a16:creationId xmlns:a16="http://schemas.microsoft.com/office/drawing/2014/main" id="{88EAAC1F-BBA3-4EDE-B1A3-72BC3E9E1CF2}"/>
              </a:ext>
            </a:extLst>
          </p:cNvPr>
          <p:cNvSpPr txBox="1"/>
          <p:nvPr/>
        </p:nvSpPr>
        <p:spPr>
          <a:xfrm>
            <a:off x="5618069" y="6424893"/>
            <a:ext cx="778584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u="sng">
                <a:ea typeface="+mn-lt"/>
                <a:cs typeface="+mn-lt"/>
              </a:rPr>
              <a:t>ALGORITHM RUNNING TIME AND SPEEDUP ON TESLA MACHINE (FAST)</a:t>
            </a:r>
            <a:endParaRPr lang="en-US" sz="1400" b="1" i="1" u="sng"/>
          </a:p>
        </p:txBody>
      </p:sp>
      <p:sp>
        <p:nvSpPr>
          <p:cNvPr id="10" name="TextBox 9">
            <a:extLst>
              <a:ext uri="{FF2B5EF4-FFF2-40B4-BE49-F238E27FC236}">
                <a16:creationId xmlns:a16="http://schemas.microsoft.com/office/drawing/2014/main" id="{8F060DF1-116F-4ED2-94C3-B11EE830C9FF}"/>
              </a:ext>
            </a:extLst>
          </p:cNvPr>
          <p:cNvSpPr txBox="1"/>
          <p:nvPr/>
        </p:nvSpPr>
        <p:spPr>
          <a:xfrm>
            <a:off x="6926356" y="1738033"/>
            <a:ext cx="479387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IR= Image Resolution in pixel2</a:t>
            </a:r>
            <a:endParaRPr lang="en-US" b="1"/>
          </a:p>
          <a:p>
            <a:endParaRPr lang="en-US" b="1">
              <a:ea typeface="+mn-lt"/>
              <a:cs typeface="+mn-lt"/>
            </a:endParaRPr>
          </a:p>
          <a:p>
            <a:r>
              <a:rPr lang="en-US" b="1">
                <a:ea typeface="+mn-lt"/>
                <a:cs typeface="+mn-lt"/>
              </a:rPr>
              <a:t>ST = Serial Time in seconds</a:t>
            </a:r>
            <a:endParaRPr lang="en-US" b="1"/>
          </a:p>
          <a:p>
            <a:endParaRPr lang="en-US" b="1">
              <a:ea typeface="+mn-lt"/>
              <a:cs typeface="+mn-lt"/>
            </a:endParaRPr>
          </a:p>
          <a:p>
            <a:r>
              <a:rPr lang="en-US" b="1">
                <a:ea typeface="+mn-lt"/>
                <a:cs typeface="+mn-lt"/>
              </a:rPr>
              <a:t>PT(2k)= Parallel Time when two kernels were used in seconds</a:t>
            </a:r>
            <a:endParaRPr lang="en-US" b="1"/>
          </a:p>
        </p:txBody>
      </p:sp>
      <p:sp>
        <p:nvSpPr>
          <p:cNvPr id="11" name="TextBox 10">
            <a:extLst>
              <a:ext uri="{FF2B5EF4-FFF2-40B4-BE49-F238E27FC236}">
                <a16:creationId xmlns:a16="http://schemas.microsoft.com/office/drawing/2014/main" id="{820A7A4D-19EA-4DCD-83AA-C3F61E1EF90C}"/>
              </a:ext>
            </a:extLst>
          </p:cNvPr>
          <p:cNvSpPr txBox="1"/>
          <p:nvPr/>
        </p:nvSpPr>
        <p:spPr>
          <a:xfrm>
            <a:off x="146797" y="4427445"/>
            <a:ext cx="501799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S(2k)= Speedup when two kernels were used</a:t>
            </a:r>
            <a:endParaRPr lang="en-US" b="1"/>
          </a:p>
          <a:p>
            <a:endParaRPr lang="en-US" b="1">
              <a:ea typeface="+mn-lt"/>
              <a:cs typeface="+mn-lt"/>
            </a:endParaRPr>
          </a:p>
          <a:p>
            <a:r>
              <a:rPr lang="en-US" b="1">
                <a:ea typeface="+mn-lt"/>
                <a:cs typeface="+mn-lt"/>
              </a:rPr>
              <a:t>PT(3k)= Parallel Time when three kernels were used in seconds</a:t>
            </a:r>
            <a:endParaRPr lang="en-US" b="1"/>
          </a:p>
          <a:p>
            <a:endParaRPr lang="en-US" b="1">
              <a:ea typeface="+mn-lt"/>
              <a:cs typeface="+mn-lt"/>
            </a:endParaRPr>
          </a:p>
          <a:p>
            <a:r>
              <a:rPr lang="en-US" b="1">
                <a:ea typeface="+mn-lt"/>
                <a:cs typeface="+mn-lt"/>
              </a:rPr>
              <a:t>S(3k)= Speedup when three kernels were used</a:t>
            </a:r>
            <a:endParaRPr lang="en-US" b="1"/>
          </a:p>
          <a:p>
            <a:endParaRPr lang="en-US" b="1">
              <a:ea typeface="+mn-lt"/>
              <a:cs typeface="+mn-lt"/>
            </a:endParaRPr>
          </a:p>
          <a:p>
            <a:r>
              <a:rPr lang="en-US" b="1">
                <a:ea typeface="+mn-lt"/>
                <a:cs typeface="+mn-lt"/>
              </a:rPr>
              <a:t>(2k,3k)= Percentage decrease in speedup</a:t>
            </a:r>
            <a:endParaRPr lang="en-US" b="1"/>
          </a:p>
        </p:txBody>
      </p:sp>
      <p:sp>
        <p:nvSpPr>
          <p:cNvPr id="12" name="TextBox 11">
            <a:extLst>
              <a:ext uri="{FF2B5EF4-FFF2-40B4-BE49-F238E27FC236}">
                <a16:creationId xmlns:a16="http://schemas.microsoft.com/office/drawing/2014/main" id="{6798A187-776E-46E6-B802-5A5A1F1AC4F8}"/>
              </a:ext>
            </a:extLst>
          </p:cNvPr>
          <p:cNvSpPr txBox="1"/>
          <p:nvPr/>
        </p:nvSpPr>
        <p:spPr>
          <a:xfrm>
            <a:off x="2654113" y="128699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Table 1</a:t>
            </a:r>
          </a:p>
        </p:txBody>
      </p:sp>
      <p:sp>
        <p:nvSpPr>
          <p:cNvPr id="13" name="TextBox 12">
            <a:extLst>
              <a:ext uri="{FF2B5EF4-FFF2-40B4-BE49-F238E27FC236}">
                <a16:creationId xmlns:a16="http://schemas.microsoft.com/office/drawing/2014/main" id="{1CAE1523-F3C9-485C-8EF8-973836AA30EF}"/>
              </a:ext>
            </a:extLst>
          </p:cNvPr>
          <p:cNvSpPr txBox="1"/>
          <p:nvPr/>
        </p:nvSpPr>
        <p:spPr>
          <a:xfrm>
            <a:off x="7954495" y="44806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Table 2</a:t>
            </a:r>
          </a:p>
        </p:txBody>
      </p:sp>
      <p:sp>
        <p:nvSpPr>
          <p:cNvPr id="7" name="TextBox 6">
            <a:extLst>
              <a:ext uri="{FF2B5EF4-FFF2-40B4-BE49-F238E27FC236}">
                <a16:creationId xmlns:a16="http://schemas.microsoft.com/office/drawing/2014/main" id="{13155F53-F2FC-7B4D-93F2-5E157BC2D258}"/>
              </a:ext>
            </a:extLst>
          </p:cNvPr>
          <p:cNvSpPr txBox="1"/>
          <p:nvPr/>
        </p:nvSpPr>
        <p:spPr>
          <a:xfrm>
            <a:off x="1449659" y="4326673"/>
            <a:ext cx="184731" cy="369332"/>
          </a:xfrm>
          <a:prstGeom prst="rect">
            <a:avLst/>
          </a:prstGeom>
          <a:noFill/>
        </p:spPr>
        <p:txBody>
          <a:bodyPr wrap="none" rtlCol="0">
            <a:spAutoFit/>
          </a:bodyPr>
          <a:lstStyle/>
          <a:p>
            <a:endParaRPr lang="en-US" dirty="0"/>
          </a:p>
        </p:txBody>
      </p:sp>
      <p:sp>
        <p:nvSpPr>
          <p:cNvPr id="14" name="TextBox 13">
            <a:extLst>
              <a:ext uri="{FF2B5EF4-FFF2-40B4-BE49-F238E27FC236}">
                <a16:creationId xmlns:a16="http://schemas.microsoft.com/office/drawing/2014/main" id="{B6E6CC6F-E47A-1F45-B146-F8B46192513A}"/>
              </a:ext>
            </a:extLst>
          </p:cNvPr>
          <p:cNvSpPr txBox="1"/>
          <p:nvPr/>
        </p:nvSpPr>
        <p:spPr>
          <a:xfrm>
            <a:off x="2196790" y="401443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7667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79B13A9-3EA0-4FA5-8E0C-94A386250CB4}"/>
              </a:ext>
            </a:extLst>
          </p:cNvPr>
          <p:cNvSpPr>
            <a:spLocks noGrp="1"/>
          </p:cNvSpPr>
          <p:nvPr>
            <p:ph type="title"/>
          </p:nvPr>
        </p:nvSpPr>
        <p:spPr>
          <a:xfrm>
            <a:off x="561638" y="1179582"/>
            <a:ext cx="3669161" cy="2760098"/>
          </a:xfrm>
        </p:spPr>
        <p:txBody>
          <a:bodyPr>
            <a:normAutofit/>
          </a:bodyPr>
          <a:lstStyle/>
          <a:p>
            <a:r>
              <a:rPr lang="en-US">
                <a:solidFill>
                  <a:srgbClr val="FFFFFF"/>
                </a:solidFill>
              </a:rPr>
              <a:t>Running Time and Speedup explained</a:t>
            </a:r>
          </a:p>
        </p:txBody>
      </p:sp>
      <p:sp>
        <p:nvSpPr>
          <p:cNvPr id="3" name="Content Placeholder 2">
            <a:extLst>
              <a:ext uri="{FF2B5EF4-FFF2-40B4-BE49-F238E27FC236}">
                <a16:creationId xmlns:a16="http://schemas.microsoft.com/office/drawing/2014/main" id="{041352CA-FA4E-4831-AA7E-8F6D823C6ED6}"/>
              </a:ext>
            </a:extLst>
          </p:cNvPr>
          <p:cNvSpPr>
            <a:spLocks noGrp="1"/>
          </p:cNvSpPr>
          <p:nvPr>
            <p:ph idx="1"/>
          </p:nvPr>
        </p:nvSpPr>
        <p:spPr>
          <a:xfrm>
            <a:off x="6090574" y="801866"/>
            <a:ext cx="5306084" cy="5230634"/>
          </a:xfrm>
        </p:spPr>
        <p:txBody>
          <a:bodyPr vert="horz" lIns="0" tIns="45720" rIns="0" bIns="45720" rtlCol="0" anchor="ctr">
            <a:normAutofit/>
          </a:bodyPr>
          <a:lstStyle/>
          <a:p>
            <a:pPr marL="0" indent="0">
              <a:buNone/>
            </a:pPr>
            <a:r>
              <a:rPr lang="en-US" sz="1700" b="1" dirty="0">
                <a:solidFill>
                  <a:srgbClr val="000000"/>
                </a:solidFill>
                <a:ea typeface="+mn-lt"/>
                <a:cs typeface="+mn-lt"/>
              </a:rPr>
              <a:t>Table 1 and Table 2 show the results of image datasets.</a:t>
            </a:r>
            <a:endParaRPr lang="en-US" sz="1700" dirty="0">
              <a:solidFill>
                <a:srgbClr val="000000"/>
              </a:solidFill>
            </a:endParaRPr>
          </a:p>
          <a:p>
            <a:r>
              <a:rPr lang="en-US" sz="1700" dirty="0">
                <a:solidFill>
                  <a:srgbClr val="000000"/>
                </a:solidFill>
                <a:ea typeface="+mn-lt"/>
                <a:cs typeface="+mn-lt"/>
              </a:rPr>
              <a:t>The same experiment was performed on around 25 image dataset with their resolution ranging from 256x256 to 10000x10000.</a:t>
            </a:r>
            <a:endParaRPr lang="en-US" sz="1700" dirty="0">
              <a:solidFill>
                <a:srgbClr val="000000"/>
              </a:solidFill>
            </a:endParaRPr>
          </a:p>
          <a:p>
            <a:r>
              <a:rPr lang="en-US" sz="1700" dirty="0">
                <a:solidFill>
                  <a:srgbClr val="000000"/>
                </a:solidFill>
                <a:ea typeface="+mn-lt"/>
                <a:cs typeface="+mn-lt"/>
              </a:rPr>
              <a:t>The experiment was performed on two machines GeForce and Tesla. </a:t>
            </a:r>
          </a:p>
          <a:p>
            <a:r>
              <a:rPr lang="en-US" sz="1700" dirty="0">
                <a:solidFill>
                  <a:srgbClr val="000000"/>
                </a:solidFill>
                <a:ea typeface="+mn-lt"/>
                <a:cs typeface="+mn-lt"/>
              </a:rPr>
              <a:t>The experiment results showed that on an average there was about 52% decrease in speedup when 3 kernels were used as compared to when 2 kernels were used. </a:t>
            </a:r>
          </a:p>
          <a:p>
            <a:r>
              <a:rPr lang="en-US" sz="1700" dirty="0">
                <a:solidFill>
                  <a:srgbClr val="000000"/>
                </a:solidFill>
                <a:ea typeface="+mn-lt"/>
                <a:cs typeface="+mn-lt"/>
              </a:rPr>
              <a:t>Hence it is not always required to impose parallelism unnecessarily as it comes more with a cost of communication time as explained above in the paper.</a:t>
            </a:r>
            <a:endParaRPr lang="en-US" sz="1700" dirty="0">
              <a:solidFill>
                <a:srgbClr val="000000"/>
              </a:solidFill>
            </a:endParaRPr>
          </a:p>
        </p:txBody>
      </p:sp>
    </p:spTree>
    <p:extLst>
      <p:ext uri="{BB962C8B-B14F-4D97-AF65-F5344CB8AC3E}">
        <p14:creationId xmlns:p14="http://schemas.microsoft.com/office/powerpoint/2010/main" val="350481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8F1E-7680-47A8-BA33-66F6CAA316D9}"/>
              </a:ext>
            </a:extLst>
          </p:cNvPr>
          <p:cNvSpPr>
            <a:spLocks noGrp="1"/>
          </p:cNvSpPr>
          <p:nvPr>
            <p:ph type="title"/>
          </p:nvPr>
        </p:nvSpPr>
        <p:spPr/>
        <p:txBody>
          <a:bodyPr/>
          <a:lstStyle/>
          <a:p>
            <a:pPr algn="ctr"/>
            <a:r>
              <a:rPr lang="en-US">
                <a:ea typeface="+mj-lt"/>
                <a:cs typeface="+mj-lt"/>
              </a:rPr>
              <a:t>VIII. GRAPHS AND OBSERVATIONS – Comparitive Study</a:t>
            </a:r>
            <a:endParaRPr lang="en-US"/>
          </a:p>
        </p:txBody>
      </p:sp>
      <p:pic>
        <p:nvPicPr>
          <p:cNvPr id="4" name="Picture 4" descr="A close up of a map&#10;&#10;Description generated with high confidence">
            <a:extLst>
              <a:ext uri="{FF2B5EF4-FFF2-40B4-BE49-F238E27FC236}">
                <a16:creationId xmlns:a16="http://schemas.microsoft.com/office/drawing/2014/main" id="{787CFC25-3077-42D9-A83A-8388500AE33D}"/>
              </a:ext>
            </a:extLst>
          </p:cNvPr>
          <p:cNvPicPr>
            <a:picLocks noGrp="1" noChangeAspect="1"/>
          </p:cNvPicPr>
          <p:nvPr>
            <p:ph idx="1"/>
          </p:nvPr>
        </p:nvPicPr>
        <p:blipFill>
          <a:blip r:embed="rId2"/>
          <a:stretch>
            <a:fillRect/>
          </a:stretch>
        </p:blipFill>
        <p:spPr>
          <a:xfrm>
            <a:off x="3219450" y="1982601"/>
            <a:ext cx="5372101" cy="2955552"/>
          </a:xfrm>
        </p:spPr>
      </p:pic>
      <p:sp>
        <p:nvSpPr>
          <p:cNvPr id="6" name="TextBox 5">
            <a:extLst>
              <a:ext uri="{FF2B5EF4-FFF2-40B4-BE49-F238E27FC236}">
                <a16:creationId xmlns:a16="http://schemas.microsoft.com/office/drawing/2014/main" id="{E00E4A88-0F87-44B9-8D56-2D2A3B0EBB56}"/>
              </a:ext>
            </a:extLst>
          </p:cNvPr>
          <p:cNvSpPr txBox="1"/>
          <p:nvPr/>
        </p:nvSpPr>
        <p:spPr>
          <a:xfrm>
            <a:off x="544606" y="4970929"/>
            <a:ext cx="1111399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From the graph it can be seen that as the image resolution </a:t>
            </a:r>
            <a:r>
              <a:rPr lang="en-US" b="1" dirty="0">
                <a:ea typeface="+mn-lt"/>
                <a:cs typeface="+mn-lt"/>
              </a:rPr>
              <a:t>increases, the speedup increases</a:t>
            </a:r>
            <a:r>
              <a:rPr lang="en-US" dirty="0">
                <a:ea typeface="+mn-lt"/>
                <a:cs typeface="+mn-lt"/>
              </a:rPr>
              <a:t> but the increase in the speedup is observed only up to a resolution value of 6500, that is any further increase in the size of the image results in the decrease of the speedup.</a:t>
            </a:r>
          </a:p>
          <a:p>
            <a:endParaRPr lang="en-US" dirty="0">
              <a:ea typeface="+mn-lt"/>
              <a:cs typeface="+mn-lt"/>
            </a:endParaRPr>
          </a:p>
          <a:p>
            <a:r>
              <a:rPr lang="en-US" dirty="0">
                <a:ea typeface="+mn-lt"/>
                <a:cs typeface="+mn-lt"/>
              </a:rPr>
              <a:t>This huge decrease in speedup was mainly due to the </a:t>
            </a:r>
            <a:r>
              <a:rPr lang="en-US" b="1" dirty="0">
                <a:ea typeface="+mn-lt"/>
                <a:cs typeface="+mn-lt"/>
              </a:rPr>
              <a:t>communication time</a:t>
            </a:r>
            <a:r>
              <a:rPr lang="en-US" dirty="0">
                <a:ea typeface="+mn-lt"/>
                <a:cs typeface="+mn-lt"/>
              </a:rPr>
              <a:t> i.e. it consists of first </a:t>
            </a:r>
            <a:r>
              <a:rPr lang="en-US" b="1" dirty="0">
                <a:ea typeface="+mn-lt"/>
                <a:cs typeface="+mn-lt"/>
              </a:rPr>
              <a:t>copying </a:t>
            </a:r>
            <a:r>
              <a:rPr lang="en-US" dirty="0">
                <a:ea typeface="+mn-lt"/>
                <a:cs typeface="+mn-lt"/>
              </a:rPr>
              <a:t>the data on the GPU side and then </a:t>
            </a:r>
            <a:r>
              <a:rPr lang="en-US" b="1" dirty="0">
                <a:ea typeface="+mn-lt"/>
                <a:cs typeface="+mn-lt"/>
              </a:rPr>
              <a:t>executing</a:t>
            </a:r>
            <a:r>
              <a:rPr lang="en-US" dirty="0">
                <a:ea typeface="+mn-lt"/>
                <a:cs typeface="+mn-lt"/>
              </a:rPr>
              <a:t> the data over device side.</a:t>
            </a:r>
            <a:endParaRPr lang="en-US" dirty="0"/>
          </a:p>
        </p:txBody>
      </p:sp>
      <p:sp>
        <p:nvSpPr>
          <p:cNvPr id="7" name="TextBox 6">
            <a:extLst>
              <a:ext uri="{FF2B5EF4-FFF2-40B4-BE49-F238E27FC236}">
                <a16:creationId xmlns:a16="http://schemas.microsoft.com/office/drawing/2014/main" id="{302478CA-CD26-46E8-A235-20419DE043FB}"/>
              </a:ext>
            </a:extLst>
          </p:cNvPr>
          <p:cNvSpPr txBox="1"/>
          <p:nvPr/>
        </p:nvSpPr>
        <p:spPr>
          <a:xfrm>
            <a:off x="967628" y="1337422"/>
            <a:ext cx="98029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mn-lt"/>
                <a:cs typeface="+mn-lt"/>
              </a:rPr>
              <a:t>Graph that has been plotted against image resolution (in pixel2) and the speedup on both machines using 2 kernel functions.</a:t>
            </a:r>
            <a:endParaRPr lang="en-US" b="1"/>
          </a:p>
        </p:txBody>
      </p:sp>
    </p:spTree>
    <p:extLst>
      <p:ext uri="{BB962C8B-B14F-4D97-AF65-F5344CB8AC3E}">
        <p14:creationId xmlns:p14="http://schemas.microsoft.com/office/powerpoint/2010/main" val="2590196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8F1E-7680-47A8-BA33-66F6CAA316D9}"/>
              </a:ext>
            </a:extLst>
          </p:cNvPr>
          <p:cNvSpPr>
            <a:spLocks noGrp="1"/>
          </p:cNvSpPr>
          <p:nvPr>
            <p:ph type="title"/>
          </p:nvPr>
        </p:nvSpPr>
        <p:spPr/>
        <p:txBody>
          <a:bodyPr/>
          <a:lstStyle/>
          <a:p>
            <a:pPr algn="ctr"/>
            <a:r>
              <a:rPr lang="en-US">
                <a:ea typeface="+mj-lt"/>
                <a:cs typeface="+mj-lt"/>
              </a:rPr>
              <a:t>VIII. GRAPHS AND OBSERVATIONS – Comparitive Study</a:t>
            </a:r>
            <a:endParaRPr lang="en-US"/>
          </a:p>
        </p:txBody>
      </p:sp>
      <p:sp>
        <p:nvSpPr>
          <p:cNvPr id="6" name="TextBox 5">
            <a:extLst>
              <a:ext uri="{FF2B5EF4-FFF2-40B4-BE49-F238E27FC236}">
                <a16:creationId xmlns:a16="http://schemas.microsoft.com/office/drawing/2014/main" id="{E00E4A88-0F87-44B9-8D56-2D2A3B0EBB56}"/>
              </a:ext>
            </a:extLst>
          </p:cNvPr>
          <p:cNvSpPr txBox="1"/>
          <p:nvPr/>
        </p:nvSpPr>
        <p:spPr>
          <a:xfrm>
            <a:off x="96371" y="4814047"/>
            <a:ext cx="1201046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dirty="0">
                <a:ea typeface="+mn-lt"/>
                <a:cs typeface="+mn-lt"/>
              </a:rPr>
              <a:t>One extra kernel was added in order to produce </a:t>
            </a:r>
            <a:r>
              <a:rPr lang="en-US" b="1" dirty="0">
                <a:ea typeface="+mn-lt"/>
                <a:cs typeface="+mn-lt"/>
              </a:rPr>
              <a:t>maximum parallelism</a:t>
            </a:r>
            <a:r>
              <a:rPr lang="en-US" dirty="0">
                <a:ea typeface="+mn-lt"/>
                <a:cs typeface="+mn-lt"/>
              </a:rPr>
              <a:t> in the code and the results were then analyzed.</a:t>
            </a:r>
            <a:endParaRPr lang="en-US" dirty="0"/>
          </a:p>
          <a:p>
            <a:pPr marL="285750" indent="-285750">
              <a:buFont typeface="Wingdings"/>
              <a:buChar char="Ø"/>
            </a:pPr>
            <a:r>
              <a:rPr lang="en-US" dirty="0">
                <a:ea typeface="+mn-lt"/>
                <a:cs typeface="+mn-lt"/>
              </a:rPr>
              <a:t>From the graph it can be clearly observed that the </a:t>
            </a:r>
            <a:r>
              <a:rPr lang="en-US" b="1" dirty="0">
                <a:ea typeface="+mn-lt"/>
                <a:cs typeface="+mn-lt"/>
              </a:rPr>
              <a:t>speed up decreased</a:t>
            </a:r>
            <a:r>
              <a:rPr lang="en-US" dirty="0">
                <a:ea typeface="+mn-lt"/>
                <a:cs typeface="+mn-lt"/>
              </a:rPr>
              <a:t> in comparison to the earlier GPU code with 2 kernels.</a:t>
            </a:r>
          </a:p>
          <a:p>
            <a:pPr marL="285750" indent="-285750">
              <a:buFont typeface="Wingdings"/>
              <a:buChar char="Ø"/>
            </a:pPr>
            <a:r>
              <a:rPr lang="en-US" dirty="0">
                <a:ea typeface="+mn-lt"/>
                <a:cs typeface="+mn-lt"/>
              </a:rPr>
              <a:t>The reason being the increase in communication overhead due to that extra kernel which also involved transferring the whole data on the GPU side and then executing the kernel on the GPU side.</a:t>
            </a:r>
            <a:endParaRPr lang="en-US" dirty="0"/>
          </a:p>
          <a:p>
            <a:pPr marL="285750" indent="-285750">
              <a:buFont typeface="Wingdings"/>
              <a:buChar char="Ø"/>
            </a:pPr>
            <a:endParaRPr lang="en-US" dirty="0"/>
          </a:p>
        </p:txBody>
      </p:sp>
      <p:sp>
        <p:nvSpPr>
          <p:cNvPr id="7" name="TextBox 6">
            <a:extLst>
              <a:ext uri="{FF2B5EF4-FFF2-40B4-BE49-F238E27FC236}">
                <a16:creationId xmlns:a16="http://schemas.microsoft.com/office/drawing/2014/main" id="{302478CA-CD26-46E8-A235-20419DE043FB}"/>
              </a:ext>
            </a:extLst>
          </p:cNvPr>
          <p:cNvSpPr txBox="1"/>
          <p:nvPr/>
        </p:nvSpPr>
        <p:spPr>
          <a:xfrm>
            <a:off x="721099" y="1281393"/>
            <a:ext cx="109234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mn-lt"/>
                <a:cs typeface="+mn-lt"/>
              </a:rPr>
              <a:t>Graph which has been drawn against test cases when GPU code consisted of 3 kernels.</a:t>
            </a:r>
            <a:endParaRPr lang="en-US" b="1"/>
          </a:p>
        </p:txBody>
      </p:sp>
      <p:pic>
        <p:nvPicPr>
          <p:cNvPr id="8" name="Picture 8" descr="A close up of a map&#10;&#10;Description generated with high confidence">
            <a:extLst>
              <a:ext uri="{FF2B5EF4-FFF2-40B4-BE49-F238E27FC236}">
                <a16:creationId xmlns:a16="http://schemas.microsoft.com/office/drawing/2014/main" id="{1F628FB7-BFAF-4BCE-8A26-60B90C0DDFBF}"/>
              </a:ext>
            </a:extLst>
          </p:cNvPr>
          <p:cNvPicPr>
            <a:picLocks noGrp="1" noChangeAspect="1"/>
          </p:cNvPicPr>
          <p:nvPr>
            <p:ph idx="1"/>
          </p:nvPr>
        </p:nvPicPr>
        <p:blipFill>
          <a:blip r:embed="rId2"/>
          <a:stretch>
            <a:fillRect/>
          </a:stretch>
        </p:blipFill>
        <p:spPr>
          <a:xfrm>
            <a:off x="3433203" y="1711138"/>
            <a:ext cx="5303184" cy="2994212"/>
          </a:xfrm>
        </p:spPr>
      </p:pic>
    </p:spTree>
    <p:extLst>
      <p:ext uri="{BB962C8B-B14F-4D97-AF65-F5344CB8AC3E}">
        <p14:creationId xmlns:p14="http://schemas.microsoft.com/office/powerpoint/2010/main" val="3956949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1000" fill="hold"/>
                                        <p:tgtEl>
                                          <p:spTgt spid="6">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6">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 calcmode="lin" valueType="num">
                                      <p:cBhvr>
                                        <p:cTn id="26" dur="1000" fill="hold"/>
                                        <p:tgtEl>
                                          <p:spTgt spid="6">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6">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3116-AF42-4890-818E-9112BDEB3D54}"/>
              </a:ext>
            </a:extLst>
          </p:cNvPr>
          <p:cNvSpPr>
            <a:spLocks noGrp="1"/>
          </p:cNvSpPr>
          <p:nvPr>
            <p:ph type="title"/>
          </p:nvPr>
        </p:nvSpPr>
        <p:spPr/>
        <p:txBody>
          <a:bodyPr/>
          <a:lstStyle/>
          <a:p>
            <a:pPr algn="ctr"/>
            <a:r>
              <a:rPr lang="en-US" dirty="0">
                <a:ea typeface="+mj-lt"/>
                <a:cs typeface="+mj-lt"/>
              </a:rPr>
              <a:t>VIII. GRAPHS AND OBSERVATIONS – Comparative Study</a:t>
            </a:r>
            <a:endParaRPr lang="en-US" dirty="0"/>
          </a:p>
        </p:txBody>
      </p:sp>
      <p:sp>
        <p:nvSpPr>
          <p:cNvPr id="3" name="Content Placeholder 2">
            <a:extLst>
              <a:ext uri="{FF2B5EF4-FFF2-40B4-BE49-F238E27FC236}">
                <a16:creationId xmlns:a16="http://schemas.microsoft.com/office/drawing/2014/main" id="{8DACF491-8320-47A0-AC3B-A80EB172D144}"/>
              </a:ext>
            </a:extLst>
          </p:cNvPr>
          <p:cNvSpPr>
            <a:spLocks noGrp="1"/>
          </p:cNvSpPr>
          <p:nvPr>
            <p:ph idx="1"/>
          </p:nvPr>
        </p:nvSpPr>
        <p:spPr/>
        <p:txBody>
          <a:bodyPr vert="horz" lIns="0" tIns="45720" rIns="0" bIns="45720" rtlCol="0" anchor="t">
            <a:normAutofit/>
          </a:bodyPr>
          <a:lstStyle/>
          <a:p>
            <a:pPr marL="342900" indent="-342900">
              <a:buChar char="q"/>
            </a:pPr>
            <a:r>
              <a:rPr lang="en-US" dirty="0">
                <a:ea typeface="+mn-lt"/>
                <a:cs typeface="+mn-lt"/>
              </a:rPr>
              <a:t>This simply adds to the total time. </a:t>
            </a:r>
            <a:endParaRPr lang="en-US" dirty="0"/>
          </a:p>
          <a:p>
            <a:pPr marL="342900" indent="-342900">
              <a:buChar char="q"/>
            </a:pPr>
            <a:r>
              <a:rPr lang="en-US" dirty="0">
                <a:ea typeface="+mn-lt"/>
                <a:cs typeface="+mn-lt"/>
              </a:rPr>
              <a:t>The graph has been plotted up to a resolution of 7000 on the faster machine while up to a resolution of 5000 on the slower machine, as memory was insufficient to store the huge arrays of the image on the GPU side.</a:t>
            </a:r>
            <a:endParaRPr lang="en-US" dirty="0"/>
          </a:p>
          <a:p>
            <a:pPr marL="342900" indent="-342900">
              <a:buChar char="q"/>
            </a:pPr>
            <a:r>
              <a:rPr lang="en-US" dirty="0">
                <a:ea typeface="+mn-lt"/>
                <a:cs typeface="+mn-lt"/>
              </a:rPr>
              <a:t>The graph also shows that the speed up gradually decreases after a resolution of 6500 because of the extra added burden of the communication time of the 3 kernels.</a:t>
            </a:r>
            <a:endParaRPr lang="en-US" dirty="0"/>
          </a:p>
        </p:txBody>
      </p:sp>
    </p:spTree>
    <p:extLst>
      <p:ext uri="{BB962C8B-B14F-4D97-AF65-F5344CB8AC3E}">
        <p14:creationId xmlns:p14="http://schemas.microsoft.com/office/powerpoint/2010/main" val="1576873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728187-DD76-470F-93CA-80669834F87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IX Conclusion</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3359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F1EDE8-DA55-4A4E-B638-C7625CFAD475}"/>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Comic Sans MS" panose="030F0902030302020204" pitchFamily="66" charset="0"/>
              </a:rPr>
              <a:t>Conclusion</a:t>
            </a:r>
          </a:p>
        </p:txBody>
      </p:sp>
      <p:sp>
        <p:nvSpPr>
          <p:cNvPr id="3" name="Content Placeholder 2">
            <a:extLst>
              <a:ext uri="{FF2B5EF4-FFF2-40B4-BE49-F238E27FC236}">
                <a16:creationId xmlns:a16="http://schemas.microsoft.com/office/drawing/2014/main" id="{060CEDBF-AD9E-4C5F-8A23-9AB02E375D41}"/>
              </a:ext>
            </a:extLst>
          </p:cNvPr>
          <p:cNvSpPr>
            <a:spLocks noGrp="1"/>
          </p:cNvSpPr>
          <p:nvPr>
            <p:ph idx="1"/>
          </p:nvPr>
        </p:nvSpPr>
        <p:spPr>
          <a:xfrm>
            <a:off x="977520" y="2756794"/>
            <a:ext cx="10539518" cy="2772417"/>
          </a:xfrm>
        </p:spPr>
        <p:txBody>
          <a:bodyPr vert="horz" lIns="0" tIns="45720" rIns="0" bIns="45720" rtlCol="0" anchor="t">
            <a:noAutofit/>
          </a:bodyPr>
          <a:lstStyle/>
          <a:p>
            <a:pPr marL="457200" indent="-457200" algn="just">
              <a:buAutoNum type="romanLcPeriod"/>
            </a:pPr>
            <a:r>
              <a:rPr lang="en-US" sz="1800" dirty="0">
                <a:solidFill>
                  <a:srgbClr val="000000"/>
                </a:solidFill>
                <a:latin typeface="Calibri"/>
                <a:ea typeface="+mn-lt"/>
                <a:cs typeface="+mn-lt"/>
              </a:rPr>
              <a:t>This project work now concludes that if parallelism is used optimally then one can achieve higher speedups, even 1000 times or 10000 times faster.</a:t>
            </a:r>
            <a:endParaRPr lang="en-US" sz="1800" dirty="0">
              <a:solidFill>
                <a:srgbClr val="000000"/>
              </a:solidFill>
              <a:latin typeface="Calibri"/>
              <a:cs typeface="Calibri"/>
            </a:endParaRPr>
          </a:p>
          <a:p>
            <a:pPr marL="457200" indent="-457200" algn="just">
              <a:buAutoNum type="romanLcPeriod"/>
            </a:pPr>
            <a:r>
              <a:rPr lang="en-US" sz="1800" dirty="0">
                <a:solidFill>
                  <a:srgbClr val="000000"/>
                </a:solidFill>
                <a:latin typeface="Calibri"/>
                <a:ea typeface="+mn-lt"/>
                <a:cs typeface="+mn-lt"/>
              </a:rPr>
              <a:t>The implementation contains both the sequential version and the parallel version. This research paper allows the reader to compare the performance differences between the two executions.</a:t>
            </a:r>
          </a:p>
          <a:p>
            <a:pPr marL="457200" indent="-457200" algn="just">
              <a:buAutoNum type="romanLcPeriod"/>
            </a:pPr>
            <a:r>
              <a:rPr lang="en-US" sz="1800" dirty="0">
                <a:solidFill>
                  <a:srgbClr val="000000"/>
                </a:solidFill>
                <a:latin typeface="Calibri"/>
                <a:ea typeface="+mn-lt"/>
                <a:cs typeface="+mn-lt"/>
              </a:rPr>
              <a:t>This project explains the two separate speedups one with (2 kernels) and the other with (3 kernels) and the observation comes out to be that speed up reduced by around 52% on both machines : one GeForce with 96 CUDA cores and the other Tesla with 448 CUDA cores.</a:t>
            </a:r>
            <a:endParaRPr lang="en-US" sz="1800" dirty="0">
              <a:solidFill>
                <a:srgbClr val="000000"/>
              </a:solidFill>
              <a:latin typeface="Calibri"/>
              <a:cs typeface="Calibri"/>
            </a:endParaRPr>
          </a:p>
          <a:p>
            <a:pPr marL="457200" indent="-457200" algn="just">
              <a:buAutoNum type="romanLcPeriod"/>
            </a:pPr>
            <a:r>
              <a:rPr lang="en-US" sz="1800" dirty="0">
                <a:solidFill>
                  <a:srgbClr val="000000"/>
                </a:solidFill>
                <a:latin typeface="Calibri"/>
                <a:ea typeface="+mn-lt"/>
                <a:cs typeface="+mn-lt"/>
              </a:rPr>
              <a:t>So one thing is clear that proper and efficient use of CUDA programming or parallelism can perform complex computations in much less time and provide you with higher speedups.</a:t>
            </a:r>
          </a:p>
          <a:p>
            <a:pPr marL="342900" indent="-342900" algn="just">
              <a:buAutoNum type="romanLcPeriod"/>
            </a:pPr>
            <a:r>
              <a:rPr lang="en-US" sz="1800" dirty="0">
                <a:solidFill>
                  <a:srgbClr val="000000"/>
                </a:solidFill>
                <a:latin typeface="Calibri"/>
                <a:ea typeface="+mn-lt"/>
                <a:cs typeface="+mn-lt"/>
              </a:rPr>
              <a:t>Future work will involve the edge detection of images with resolution greater than 10000x10000 with the help of Image Segmentation as GPU memory becomes insufficient to store large arrays for high resolution images.</a:t>
            </a:r>
            <a:endParaRPr lang="en-US" sz="1800" dirty="0">
              <a:solidFill>
                <a:srgbClr val="000000"/>
              </a:solidFill>
              <a:latin typeface="Calibri"/>
              <a:cs typeface="Calibri"/>
            </a:endParaRPr>
          </a:p>
        </p:txBody>
      </p:sp>
    </p:spTree>
    <p:extLst>
      <p:ext uri="{BB962C8B-B14F-4D97-AF65-F5344CB8AC3E}">
        <p14:creationId xmlns:p14="http://schemas.microsoft.com/office/powerpoint/2010/main" val="3803069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Title 12"/>
          <p:cNvSpPr>
            <a:spLocks noGrp="1"/>
          </p:cNvSpPr>
          <p:nvPr>
            <p:ph type="title"/>
          </p:nvPr>
        </p:nvSpPr>
        <p:spPr>
          <a:xfrm>
            <a:off x="1047280" y="759805"/>
            <a:ext cx="10306520" cy="1325563"/>
          </a:xfrm>
        </p:spPr>
        <p:txBody>
          <a:bodyPr>
            <a:normAutofit/>
          </a:bodyPr>
          <a:lstStyle/>
          <a:p>
            <a:r>
              <a:rPr lang="en-US" sz="4000">
                <a:solidFill>
                  <a:srgbClr val="FFFFFF"/>
                </a:solidFill>
              </a:rPr>
              <a:t>Keywords</a:t>
            </a:r>
          </a:p>
        </p:txBody>
      </p:sp>
      <p:sp>
        <p:nvSpPr>
          <p:cNvPr id="14" name="Content Placeholder 13"/>
          <p:cNvSpPr>
            <a:spLocks noGrp="1"/>
          </p:cNvSpPr>
          <p:nvPr>
            <p:ph idx="1"/>
          </p:nvPr>
        </p:nvSpPr>
        <p:spPr>
          <a:xfrm>
            <a:off x="1424904" y="2494450"/>
            <a:ext cx="4053545" cy="3563159"/>
          </a:xfrm>
        </p:spPr>
        <p:txBody>
          <a:bodyPr vert="horz" lIns="0" tIns="45720" rIns="0" bIns="45720" rtlCol="0" anchor="t">
            <a:noAutofit/>
          </a:bodyPr>
          <a:lstStyle/>
          <a:p>
            <a:r>
              <a:rPr lang="en-US" sz="1600" i="1" dirty="0">
                <a:ea typeface="+mn-lt"/>
                <a:cs typeface="+mn-lt"/>
              </a:rPr>
              <a:t>Parallel Edge Detection</a:t>
            </a:r>
            <a:endParaRPr lang="en-US" sz="1600" dirty="0">
              <a:ea typeface="+mn-lt"/>
              <a:cs typeface="+mn-lt"/>
            </a:endParaRPr>
          </a:p>
          <a:p>
            <a:r>
              <a:rPr lang="en-US" sz="1600" i="1" dirty="0">
                <a:ea typeface="+mn-lt"/>
                <a:cs typeface="+mn-lt"/>
              </a:rPr>
              <a:t>Parallel Computing</a:t>
            </a:r>
            <a:endParaRPr lang="en-US" sz="1600" dirty="0">
              <a:ea typeface="+mn-lt"/>
              <a:cs typeface="+mn-lt"/>
            </a:endParaRPr>
          </a:p>
          <a:p>
            <a:r>
              <a:rPr lang="en-US" sz="1600" i="1" dirty="0">
                <a:ea typeface="+mn-lt"/>
                <a:cs typeface="+mn-lt"/>
              </a:rPr>
              <a:t>CUDA</a:t>
            </a:r>
            <a:endParaRPr lang="en-US" sz="1600" dirty="0">
              <a:ea typeface="+mn-lt"/>
              <a:cs typeface="+mn-lt"/>
            </a:endParaRPr>
          </a:p>
          <a:p>
            <a:r>
              <a:rPr lang="en-US" sz="1600" i="1" dirty="0">
                <a:ea typeface="+mn-lt"/>
                <a:cs typeface="+mn-lt"/>
              </a:rPr>
              <a:t>Kernel</a:t>
            </a:r>
            <a:endParaRPr lang="en-US" sz="1600" dirty="0">
              <a:ea typeface="+mn-lt"/>
              <a:cs typeface="+mn-lt"/>
            </a:endParaRPr>
          </a:p>
          <a:p>
            <a:r>
              <a:rPr lang="en-US" sz="1600" i="1" dirty="0">
                <a:ea typeface="+mn-lt"/>
                <a:cs typeface="+mn-lt"/>
              </a:rPr>
              <a:t>Sobel Operator</a:t>
            </a:r>
            <a:endParaRPr lang="en-US" sz="1600" dirty="0">
              <a:ea typeface="+mn-lt"/>
              <a:cs typeface="+mn-lt"/>
            </a:endParaRPr>
          </a:p>
          <a:p>
            <a:r>
              <a:rPr lang="en-US" sz="1600" i="1" dirty="0">
                <a:ea typeface="+mn-lt"/>
                <a:cs typeface="+mn-lt"/>
              </a:rPr>
              <a:t>Speedup</a:t>
            </a:r>
            <a:endParaRPr lang="en-US" sz="1600" dirty="0">
              <a:ea typeface="+mn-lt"/>
              <a:cs typeface="+mn-lt"/>
            </a:endParaRPr>
          </a:p>
          <a:p>
            <a:r>
              <a:rPr lang="en-US" sz="1600" i="1" dirty="0">
                <a:ea typeface="+mn-lt"/>
                <a:cs typeface="+mn-lt"/>
              </a:rPr>
              <a:t>Image Processing</a:t>
            </a:r>
            <a:endParaRPr lang="en-US" sz="1600" dirty="0">
              <a:ea typeface="+mn-lt"/>
              <a:cs typeface="+mn-lt"/>
            </a:endParaRPr>
          </a:p>
          <a:p>
            <a:r>
              <a:rPr lang="en-US" sz="1600" i="1" dirty="0">
                <a:ea typeface="+mn-lt"/>
                <a:cs typeface="+mn-lt"/>
              </a:rPr>
              <a:t>MATLAB</a:t>
            </a:r>
            <a:endParaRPr lang="en-US" sz="1600" dirty="0">
              <a:ea typeface="+mn-lt"/>
              <a:cs typeface="+mn-lt"/>
            </a:endParaRPr>
          </a:p>
          <a:p>
            <a:r>
              <a:rPr lang="en-US" sz="1600" i="1" dirty="0">
                <a:ea typeface="+mn-lt"/>
                <a:cs typeface="+mn-lt"/>
              </a:rPr>
              <a:t>Parallelism v/s Speedup</a:t>
            </a:r>
            <a:endParaRPr lang="en-US" sz="1600" dirty="0"/>
          </a:p>
          <a:p>
            <a:endParaRPr lang="en-US" sz="1300" dirty="0"/>
          </a:p>
          <a:p>
            <a:endParaRPr lang="en-US" sz="1300" dirty="0"/>
          </a:p>
          <a:p>
            <a:endParaRPr lang="en-US" sz="1300" dirty="0"/>
          </a:p>
          <a:p>
            <a:endParaRPr lang="en-US" sz="1300" dirty="0"/>
          </a:p>
          <a:p>
            <a:endParaRPr lang="en-US" sz="1300" dirty="0"/>
          </a:p>
          <a:p>
            <a:endParaRPr lang="en-US" sz="1300" dirty="0"/>
          </a:p>
          <a:p>
            <a:endParaRPr lang="en-US" sz="1300" dirty="0"/>
          </a:p>
          <a:p>
            <a:endParaRPr lang="en-US" sz="1300" dirty="0"/>
          </a:p>
        </p:txBody>
      </p:sp>
      <p:pic>
        <p:nvPicPr>
          <p:cNvPr id="4" name="Picture 4" descr="A screen shot of a building&#10;&#10;Description generated with high confidence">
            <a:extLst>
              <a:ext uri="{FF2B5EF4-FFF2-40B4-BE49-F238E27FC236}">
                <a16:creationId xmlns:a16="http://schemas.microsoft.com/office/drawing/2014/main" id="{14665A97-E50D-4176-8804-DFE2C31F3931}"/>
              </a:ext>
            </a:extLst>
          </p:cNvPr>
          <p:cNvPicPr>
            <a:picLocks noChangeAspect="1"/>
          </p:cNvPicPr>
          <p:nvPr/>
        </p:nvPicPr>
        <p:blipFill>
          <a:blip r:embed="rId3"/>
          <a:stretch>
            <a:fillRect/>
          </a:stretch>
        </p:blipFill>
        <p:spPr>
          <a:xfrm>
            <a:off x="8678397" y="2553620"/>
            <a:ext cx="2358572" cy="1410058"/>
          </a:xfrm>
          <a:prstGeom prst="rect">
            <a:avLst/>
          </a:prstGeom>
        </p:spPr>
      </p:pic>
      <p:pic>
        <p:nvPicPr>
          <p:cNvPr id="6" name="Picture 6" descr="A close up of a sign&#10;&#10;Description generated with very high confidence">
            <a:extLst>
              <a:ext uri="{FF2B5EF4-FFF2-40B4-BE49-F238E27FC236}">
                <a16:creationId xmlns:a16="http://schemas.microsoft.com/office/drawing/2014/main" id="{2DFAC735-0AB8-42C1-9019-D9001710C68F}"/>
              </a:ext>
            </a:extLst>
          </p:cNvPr>
          <p:cNvPicPr>
            <a:picLocks noChangeAspect="1"/>
          </p:cNvPicPr>
          <p:nvPr/>
        </p:nvPicPr>
        <p:blipFill>
          <a:blip r:embed="rId4"/>
          <a:stretch>
            <a:fillRect/>
          </a:stretch>
        </p:blipFill>
        <p:spPr>
          <a:xfrm>
            <a:off x="5325979" y="2425016"/>
            <a:ext cx="2743200" cy="1664208"/>
          </a:xfrm>
          <a:prstGeom prst="rect">
            <a:avLst/>
          </a:prstGeom>
        </p:spPr>
      </p:pic>
      <p:pic>
        <p:nvPicPr>
          <p:cNvPr id="8" name="Picture 8" descr="A close up of a clock&#10;&#10;Description generated with high confidence">
            <a:extLst>
              <a:ext uri="{FF2B5EF4-FFF2-40B4-BE49-F238E27FC236}">
                <a16:creationId xmlns:a16="http://schemas.microsoft.com/office/drawing/2014/main" id="{23E7F58B-793D-4A74-8161-51FDC3A0178A}"/>
              </a:ext>
            </a:extLst>
          </p:cNvPr>
          <p:cNvPicPr>
            <a:picLocks noChangeAspect="1"/>
          </p:cNvPicPr>
          <p:nvPr/>
        </p:nvPicPr>
        <p:blipFill>
          <a:blip r:embed="rId5"/>
          <a:stretch>
            <a:fillRect/>
          </a:stretch>
        </p:blipFill>
        <p:spPr>
          <a:xfrm>
            <a:off x="5326432" y="4276700"/>
            <a:ext cx="1726293" cy="2247901"/>
          </a:xfrm>
          <a:prstGeom prst="rect">
            <a:avLst/>
          </a:prstGeom>
        </p:spPr>
      </p:pic>
      <p:pic>
        <p:nvPicPr>
          <p:cNvPr id="12" name="Picture 14" descr="A close up of a sign&#10;&#10;Description generated with very high confidence">
            <a:extLst>
              <a:ext uri="{FF2B5EF4-FFF2-40B4-BE49-F238E27FC236}">
                <a16:creationId xmlns:a16="http://schemas.microsoft.com/office/drawing/2014/main" id="{F5227DAB-9156-48EA-A938-1036A0B636D5}"/>
              </a:ext>
            </a:extLst>
          </p:cNvPr>
          <p:cNvPicPr>
            <a:picLocks noChangeAspect="1"/>
          </p:cNvPicPr>
          <p:nvPr/>
        </p:nvPicPr>
        <p:blipFill>
          <a:blip r:embed="rId6"/>
          <a:stretch>
            <a:fillRect/>
          </a:stretch>
        </p:blipFill>
        <p:spPr>
          <a:xfrm>
            <a:off x="8484365" y="4508368"/>
            <a:ext cx="2743200" cy="1545465"/>
          </a:xfrm>
          <a:prstGeom prst="rect">
            <a:avLst/>
          </a:prstGeom>
        </p:spPr>
      </p:pic>
    </p:spTree>
    <p:extLst>
      <p:ext uri="{BB962C8B-B14F-4D97-AF65-F5344CB8AC3E}">
        <p14:creationId xmlns:p14="http://schemas.microsoft.com/office/powerpoint/2010/main" val="74370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fade">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fade">
                                      <p:cBhvr>
                                        <p:cTn id="22" dur="500"/>
                                        <p:tgtEl>
                                          <p:spTgt spid="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Effect transition="in" filter="fade">
                                      <p:cBhvr>
                                        <p:cTn id="27" dur="500"/>
                                        <p:tgtEl>
                                          <p:spTgt spid="1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fade">
                                      <p:cBhvr>
                                        <p:cTn id="32" dur="500"/>
                                        <p:tgtEl>
                                          <p:spTgt spid="1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animEffect transition="in" filter="fade">
                                      <p:cBhvr>
                                        <p:cTn id="37" dur="500"/>
                                        <p:tgtEl>
                                          <p:spTgt spid="1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8" end="8"/>
                                            </p:txEl>
                                          </p:spTgt>
                                        </p:tgtEl>
                                        <p:attrNameLst>
                                          <p:attrName>style.visibility</p:attrName>
                                        </p:attrNameLst>
                                      </p:cBhvr>
                                      <p:to>
                                        <p:strVal val="visible"/>
                                      </p:to>
                                    </p:set>
                                    <p:animEffect transition="in" filter="fade">
                                      <p:cBhvr>
                                        <p:cTn id="42"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57408C98-7F72-4804-85DF-3E21433245E0}"/>
              </a:ext>
            </a:extLst>
          </p:cNvPr>
          <p:cNvSpPr>
            <a:spLocks noGrp="1"/>
          </p:cNvSpPr>
          <p:nvPr>
            <p:ph idx="1"/>
          </p:nvPr>
        </p:nvSpPr>
        <p:spPr>
          <a:xfrm>
            <a:off x="715306" y="1371028"/>
            <a:ext cx="10975124" cy="5110795"/>
          </a:xfrm>
        </p:spPr>
        <p:txBody>
          <a:bodyPr vert="horz" lIns="0" tIns="45720" rIns="0" bIns="45720" rtlCol="0" anchor="t">
            <a:normAutofit/>
          </a:bodyPr>
          <a:lstStyle/>
          <a:p>
            <a:r>
              <a:rPr lang="en-US" dirty="0">
                <a:ea typeface="+mn-lt"/>
                <a:cs typeface="+mn-lt"/>
              </a:rPr>
              <a:t>The human vision has the capability to easily </a:t>
            </a:r>
            <a:r>
              <a:rPr lang="en-US" b="1" dirty="0">
                <a:ea typeface="+mn-lt"/>
                <a:cs typeface="+mn-lt"/>
              </a:rPr>
              <a:t>acquire, understand </a:t>
            </a:r>
            <a:r>
              <a:rPr lang="en-US" dirty="0">
                <a:ea typeface="+mn-lt"/>
                <a:cs typeface="+mn-lt"/>
              </a:rPr>
              <a:t>and </a:t>
            </a:r>
            <a:r>
              <a:rPr lang="en-US" b="1" dirty="0">
                <a:ea typeface="+mn-lt"/>
                <a:cs typeface="+mn-lt"/>
              </a:rPr>
              <a:t>interpret</a:t>
            </a:r>
            <a:r>
              <a:rPr lang="en-US" dirty="0">
                <a:ea typeface="+mn-lt"/>
                <a:cs typeface="+mn-lt"/>
              </a:rPr>
              <a:t> the information store in the form of images. </a:t>
            </a:r>
          </a:p>
          <a:p>
            <a:r>
              <a:rPr lang="en-US" dirty="0">
                <a:ea typeface="+mn-lt"/>
                <a:cs typeface="+mn-lt"/>
              </a:rPr>
              <a:t>On the other hand it is a challenging task to make the machine understand, acquire these information to automate the task without human intervention.</a:t>
            </a:r>
            <a:endParaRPr lang="en-US" dirty="0"/>
          </a:p>
          <a:p>
            <a:r>
              <a:rPr lang="en-US" b="1" dirty="0">
                <a:ea typeface="+mn-lt"/>
                <a:cs typeface="+mn-lt"/>
              </a:rPr>
              <a:t>Image edges </a:t>
            </a:r>
            <a:r>
              <a:rPr lang="en-US" dirty="0">
                <a:ea typeface="+mn-lt"/>
                <a:cs typeface="+mn-lt"/>
              </a:rPr>
              <a:t>are the most basic features of an image. Edges are the set of connected pixel that forms the boundary between two disjoint regions.</a:t>
            </a:r>
          </a:p>
          <a:p>
            <a:r>
              <a:rPr lang="en-US" b="1" dirty="0">
                <a:ea typeface="+mn-lt"/>
                <a:cs typeface="+mn-lt"/>
              </a:rPr>
              <a:t>Edge detection</a:t>
            </a:r>
            <a:r>
              <a:rPr lang="en-US" dirty="0">
                <a:ea typeface="+mn-lt"/>
                <a:cs typeface="+mn-lt"/>
              </a:rPr>
              <a:t> has several important applications in digital image processing like pattern recognition, medical field, etc.</a:t>
            </a:r>
            <a:endParaRPr lang="en-US" dirty="0"/>
          </a:p>
          <a:p>
            <a:r>
              <a:rPr lang="en-US" b="1" dirty="0">
                <a:ea typeface="+mn-lt"/>
                <a:cs typeface="+mn-lt"/>
              </a:rPr>
              <a:t>Sobel operator</a:t>
            </a:r>
            <a:r>
              <a:rPr lang="en-US" dirty="0">
                <a:ea typeface="+mn-lt"/>
                <a:cs typeface="+mn-lt"/>
              </a:rPr>
              <a:t> is one of the classic operator used in edge detection as it is a simple operator, insensitive to noise and requires less computations in comparison to other operators.</a:t>
            </a:r>
            <a:endParaRPr lang="en-US" dirty="0"/>
          </a:p>
          <a:p>
            <a:r>
              <a:rPr lang="en-US" dirty="0">
                <a:ea typeface="+mn-lt"/>
                <a:cs typeface="+mn-lt"/>
              </a:rPr>
              <a:t>This paper compares the performance differences between program code that are run on a </a:t>
            </a:r>
            <a:r>
              <a:rPr lang="en-US" b="1" dirty="0">
                <a:ea typeface="+mn-lt"/>
                <a:cs typeface="+mn-lt"/>
              </a:rPr>
              <a:t>sequential processor (CPU)</a:t>
            </a:r>
            <a:r>
              <a:rPr lang="en-US" dirty="0">
                <a:ea typeface="+mn-lt"/>
                <a:cs typeface="+mn-lt"/>
              </a:rPr>
              <a:t> and a </a:t>
            </a:r>
            <a:r>
              <a:rPr lang="en-US" b="1" dirty="0">
                <a:ea typeface="+mn-lt"/>
                <a:cs typeface="+mn-lt"/>
              </a:rPr>
              <a:t>parallel processor (GPU)</a:t>
            </a:r>
            <a:r>
              <a:rPr lang="en-US" dirty="0">
                <a:ea typeface="+mn-lt"/>
                <a:cs typeface="+mn-lt"/>
              </a:rPr>
              <a:t>.</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12897" y="518649"/>
            <a:ext cx="9882278" cy="1067634"/>
          </a:xfrm>
        </p:spPr>
        <p:txBody>
          <a:bodyPr anchor="ctr">
            <a:normAutofit/>
          </a:bodyPr>
          <a:lstStyle/>
          <a:p>
            <a:r>
              <a:rPr lang="en-US">
                <a:ea typeface="+mj-lt"/>
                <a:cs typeface="+mj-lt"/>
              </a:rPr>
              <a:t>The organization of this paper</a:t>
            </a:r>
            <a:endParaRPr lang="en-US"/>
          </a:p>
        </p:txBody>
      </p:sp>
      <p:grpSp>
        <p:nvGrpSpPr>
          <p:cNvPr id="106" name="Group 105">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107"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08"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291" name="Diagram 291">
            <a:extLst>
              <a:ext uri="{FF2B5EF4-FFF2-40B4-BE49-F238E27FC236}">
                <a16:creationId xmlns:a16="http://schemas.microsoft.com/office/drawing/2014/main" id="{1EB15410-8071-4519-86C9-8D027D3610DC}"/>
              </a:ext>
            </a:extLst>
          </p:cNvPr>
          <p:cNvGraphicFramePr>
            <a:graphicFrameLocks noGrp="1"/>
          </p:cNvGraphicFramePr>
          <p:nvPr>
            <p:ph idx="1"/>
            <p:extLst>
              <p:ext uri="{D42A27DB-BD31-4B8C-83A1-F6EECF244321}">
                <p14:modId xmlns:p14="http://schemas.microsoft.com/office/powerpoint/2010/main" val="235036838"/>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4200" kern="1200" dirty="0">
                <a:solidFill>
                  <a:srgbClr val="FFFFFF"/>
                </a:solidFill>
                <a:latin typeface="+mj-lt"/>
                <a:ea typeface="+mj-ea"/>
                <a:cs typeface="+mj-cs"/>
              </a:rPr>
              <a:t>SOBEL EDGE DETECTION OPERATOR</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504172"/>
            <a:ext cx="9980682" cy="1096962"/>
          </a:xfrm>
        </p:spPr>
        <p:txBody>
          <a:bodyPr/>
          <a:lstStyle/>
          <a:p>
            <a:br>
              <a:rPr lang="en-US" dirty="0">
                <a:ea typeface="+mj-lt"/>
                <a:cs typeface="+mj-lt"/>
              </a:rPr>
            </a:br>
            <a:r>
              <a:rPr lang="en-US" dirty="0">
                <a:ea typeface="+mj-lt"/>
                <a:cs typeface="+mj-lt"/>
              </a:rPr>
              <a:t>The Sobel edge detection operator is discussed - I</a:t>
            </a:r>
          </a:p>
          <a:p>
            <a:endParaRPr lang="en-US" dirty="0"/>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571500" y="1449659"/>
                <a:ext cx="10836021" cy="5104371"/>
              </a:xfrm>
            </p:spPr>
            <p:txBody>
              <a:bodyPr vert="horz" lIns="0" tIns="45720" rIns="0" bIns="45720" rtlCol="0" anchor="t">
                <a:normAutofit fontScale="85000" lnSpcReduction="10000"/>
              </a:bodyPr>
              <a:lstStyle/>
              <a:p>
                <a:pPr marL="285750" indent="-285750" algn="just">
                  <a:buFont typeface="Wingdings" panose="05000000000000000000" pitchFamily="2" charset="2"/>
                  <a:buChar char="ü"/>
                </a:pPr>
                <a:r>
                  <a:rPr lang="en-US" dirty="0">
                    <a:ea typeface="+mn-lt"/>
                    <a:cs typeface="+mn-lt"/>
                  </a:rPr>
                  <a:t>Edge detection is a common image processing technique used in feature </a:t>
                </a:r>
                <a:r>
                  <a:rPr lang="en-US" b="1" dirty="0">
                    <a:ea typeface="+mn-lt"/>
                    <a:cs typeface="+mn-lt"/>
                  </a:rPr>
                  <a:t>detection </a:t>
                </a:r>
                <a:r>
                  <a:rPr lang="en-US" dirty="0">
                    <a:ea typeface="+mn-lt"/>
                    <a:cs typeface="+mn-lt"/>
                  </a:rPr>
                  <a:t>and </a:t>
                </a:r>
                <a:r>
                  <a:rPr lang="en-US" b="1" dirty="0">
                    <a:ea typeface="+mn-lt"/>
                    <a:cs typeface="+mn-lt"/>
                  </a:rPr>
                  <a:t>extraction.</a:t>
                </a:r>
                <a:endParaRPr lang="en-US" b="1" dirty="0"/>
              </a:p>
              <a:p>
                <a:pPr marL="285750" indent="-285750">
                  <a:buFont typeface="Wingdings" panose="05000000000000000000" pitchFamily="2" charset="2"/>
                  <a:buChar char="ü"/>
                </a:pPr>
                <a:r>
                  <a:rPr lang="en-US" dirty="0">
                    <a:ea typeface="+mn-lt"/>
                    <a:cs typeface="+mn-lt"/>
                  </a:rPr>
                  <a:t>The idea is to </a:t>
                </a:r>
                <a:r>
                  <a:rPr lang="en-US" b="1" dirty="0">
                    <a:ea typeface="+mn-lt"/>
                    <a:cs typeface="+mn-lt"/>
                  </a:rPr>
                  <a:t>remove </a:t>
                </a:r>
                <a:r>
                  <a:rPr lang="en-US" dirty="0">
                    <a:ea typeface="+mn-lt"/>
                    <a:cs typeface="+mn-lt"/>
                  </a:rPr>
                  <a:t>everything from the image except the pixels that are part of an edge. These edges have special properties, such as </a:t>
                </a:r>
                <a:r>
                  <a:rPr lang="en-US" b="1" dirty="0">
                    <a:ea typeface="+mn-lt"/>
                    <a:cs typeface="+mn-lt"/>
                  </a:rPr>
                  <a:t>corners</a:t>
                </a:r>
                <a:r>
                  <a:rPr lang="en-US" dirty="0">
                    <a:ea typeface="+mn-lt"/>
                    <a:cs typeface="+mn-lt"/>
                  </a:rPr>
                  <a:t>, </a:t>
                </a:r>
                <a:r>
                  <a:rPr lang="en-US" b="1" dirty="0">
                    <a:ea typeface="+mn-lt"/>
                    <a:cs typeface="+mn-lt"/>
                  </a:rPr>
                  <a:t>lines </a:t>
                </a:r>
                <a:r>
                  <a:rPr lang="en-US" dirty="0">
                    <a:ea typeface="+mn-lt"/>
                    <a:cs typeface="+mn-lt"/>
                  </a:rPr>
                  <a:t>and </a:t>
                </a:r>
                <a:r>
                  <a:rPr lang="en-US" b="1" dirty="0">
                    <a:ea typeface="+mn-lt"/>
                    <a:cs typeface="+mn-lt"/>
                  </a:rPr>
                  <a:t>curves</a:t>
                </a:r>
                <a:r>
                  <a:rPr lang="en-US" dirty="0">
                    <a:ea typeface="+mn-lt"/>
                    <a:cs typeface="+mn-lt"/>
                  </a:rPr>
                  <a:t>, etc.</a:t>
                </a:r>
                <a:endParaRPr lang="en-US" dirty="0"/>
              </a:p>
              <a:p>
                <a:pPr marL="285750" indent="-285750">
                  <a:buFont typeface="Wingdings" panose="05000000000000000000" pitchFamily="2" charset="2"/>
                  <a:buChar char="ü"/>
                </a:pPr>
                <a:r>
                  <a:rPr lang="en-US" dirty="0">
                    <a:ea typeface="+mn-lt"/>
                    <a:cs typeface="+mn-lt"/>
                  </a:rPr>
                  <a:t>An edge can be identified by significant local </a:t>
                </a:r>
                <a:r>
                  <a:rPr lang="en-US" b="1" dirty="0">
                    <a:ea typeface="+mn-lt"/>
                    <a:cs typeface="+mn-lt"/>
                  </a:rPr>
                  <a:t>changes of intensity</a:t>
                </a:r>
                <a:r>
                  <a:rPr lang="en-US" dirty="0">
                    <a:ea typeface="+mn-lt"/>
                    <a:cs typeface="+mn-lt"/>
                  </a:rPr>
                  <a:t> in an image. An edge usually </a:t>
                </a:r>
                <a:r>
                  <a:rPr lang="en-US" b="1" dirty="0">
                    <a:ea typeface="+mn-lt"/>
                    <a:cs typeface="+mn-lt"/>
                  </a:rPr>
                  <a:t>divides two different regions</a:t>
                </a:r>
                <a:r>
                  <a:rPr lang="en-US" dirty="0">
                    <a:ea typeface="+mn-lt"/>
                    <a:cs typeface="+mn-lt"/>
                  </a:rPr>
                  <a:t> of an image. Most edge detection algorithms work best on an image that has the </a:t>
                </a:r>
                <a:r>
                  <a:rPr lang="en-US" b="1" dirty="0">
                    <a:ea typeface="+mn-lt"/>
                    <a:cs typeface="+mn-lt"/>
                  </a:rPr>
                  <a:t>noise removal</a:t>
                </a:r>
                <a:r>
                  <a:rPr lang="en-US" dirty="0">
                    <a:ea typeface="+mn-lt"/>
                    <a:cs typeface="+mn-lt"/>
                  </a:rPr>
                  <a:t> procedure already applied.</a:t>
                </a:r>
                <a:endParaRPr lang="en-US" dirty="0"/>
              </a:p>
              <a:p>
                <a:pPr marL="285750" indent="-285750">
                  <a:buFont typeface="Wingdings" panose="05000000000000000000" pitchFamily="2" charset="2"/>
                  <a:buChar char="ü"/>
                </a:pPr>
                <a:r>
                  <a:rPr lang="en-US" dirty="0">
                    <a:ea typeface="+mn-lt"/>
                    <a:cs typeface="+mn-lt"/>
                  </a:rPr>
                  <a:t>The Sobel operator is widely used in image processing, particularly within edge detection algorithms. The Sobel’s operator find the </a:t>
                </a:r>
                <a:r>
                  <a:rPr lang="en-US" b="1" dirty="0">
                    <a:ea typeface="+mn-lt"/>
                    <a:cs typeface="+mn-lt"/>
                  </a:rPr>
                  <a:t>approximate derivative in horizontal </a:t>
                </a:r>
                <a:r>
                  <a:rPr lang="en-US" dirty="0">
                    <a:ea typeface="+mn-lt"/>
                    <a:cs typeface="+mn-lt"/>
                  </a:rPr>
                  <a:t>and </a:t>
                </a:r>
                <a:r>
                  <a:rPr lang="en-US" b="1" dirty="0">
                    <a:ea typeface="+mn-lt"/>
                    <a:cs typeface="+mn-lt"/>
                  </a:rPr>
                  <a:t>vertical direction</a:t>
                </a:r>
                <a:r>
                  <a:rPr lang="en-US" dirty="0">
                    <a:ea typeface="+mn-lt"/>
                    <a:cs typeface="+mn-lt"/>
                  </a:rPr>
                  <a:t>.</a:t>
                </a:r>
                <a:endParaRPr lang="en-US" dirty="0"/>
              </a:p>
              <a:p>
                <a:r>
                  <a:rPr lang="en-US" dirty="0">
                    <a:ea typeface="+mn-lt"/>
                    <a:cs typeface="+mn-lt"/>
                  </a:rPr>
                  <a:t>     </a:t>
                </a:r>
                <a:r>
                  <a:rPr lang="en-US" dirty="0" err="1">
                    <a:ea typeface="+mn-lt"/>
                    <a:cs typeface="+mn-lt"/>
                  </a:rPr>
                  <a:t>G</a:t>
                </a:r>
                <a:r>
                  <a:rPr lang="en-US" baseline="-25000" dirty="0" err="1">
                    <a:ea typeface="+mn-lt"/>
                    <a:cs typeface="+mn-lt"/>
                  </a:rPr>
                  <a:t>x</a:t>
                </a:r>
                <a:r>
                  <a:rPr lang="en-US" baseline="-25000" dirty="0">
                    <a:ea typeface="+mn-lt"/>
                    <a:cs typeface="+mn-lt"/>
                  </a:rPr>
                  <a:t>  </a:t>
                </a:r>
                <a:r>
                  <a:rPr lang="en-US" dirty="0">
                    <a:ea typeface="+mn-lt"/>
                    <a:cs typeface="+mn-lt"/>
                  </a:rPr>
                  <a:t>= { f(x+1, y−1) + 2f(x+ 1, y) + f(x+1, y+1) } − { f(x−1, y−1) + 2f(x−1, y) + f(x−1, y+1) }</a:t>
                </a:r>
              </a:p>
              <a:p>
                <a:r>
                  <a:rPr lang="en-US" dirty="0">
                    <a:ea typeface="+mn-lt"/>
                    <a:cs typeface="+mn-lt"/>
                  </a:rPr>
                  <a:t>     </a:t>
                </a:r>
                <a:r>
                  <a:rPr lang="en-US" dirty="0" err="1">
                    <a:ea typeface="+mn-lt"/>
                    <a:cs typeface="+mn-lt"/>
                  </a:rPr>
                  <a:t>G</a:t>
                </a:r>
                <a:r>
                  <a:rPr lang="en-US" baseline="-25000" dirty="0" err="1">
                    <a:ea typeface="+mn-lt"/>
                    <a:cs typeface="+mn-lt"/>
                  </a:rPr>
                  <a:t>y</a:t>
                </a:r>
                <a:r>
                  <a:rPr lang="en-US" dirty="0">
                    <a:ea typeface="+mn-lt"/>
                    <a:cs typeface="+mn-lt"/>
                  </a:rPr>
                  <a:t> = { f(x−1, y+1) + 2f(x, y+1) + f(x+1, y+1) } − { f(x−1, y−1) + 2f(x, y−1) + f(x+1, y−1) }</a:t>
                </a:r>
              </a:p>
              <a:p>
                <a:pPr marL="285750" indent="-285750">
                  <a:buFont typeface="Wingdings" pitchFamily="2" charset="2"/>
                  <a:buChar char="ü"/>
                </a:pPr>
                <a:r>
                  <a:rPr lang="en-US" dirty="0">
                    <a:ea typeface="+mn-lt"/>
                    <a:cs typeface="+mn-lt"/>
                  </a:rPr>
                  <a:t>Net gradient is:   g(x, y) = </a:t>
                </a:r>
                <a14:m>
                  <m:oMath xmlns:m="http://schemas.openxmlformats.org/officeDocument/2006/math">
                    <m:rad>
                      <m:radPr>
                        <m:degHide m:val="on"/>
                        <m:ctrlPr>
                          <a:rPr lang="en-US" b="0" i="1" smtClean="0">
                            <a:latin typeface="Cambria Math" panose="02040503050406030204" pitchFamily="18" charset="0"/>
                            <a:ea typeface="Cambria Math" panose="02040503050406030204" pitchFamily="18" charset="0"/>
                            <a:cs typeface="+mn-lt"/>
                          </a:rPr>
                        </m:ctrlPr>
                      </m:radPr>
                      <m:deg/>
                      <m:e>
                        <m:sSup>
                          <m:sSupPr>
                            <m:ctrlPr>
                              <a:rPr lang="en-US" i="1">
                                <a:latin typeface="Cambria Math" panose="02040503050406030204" pitchFamily="18" charset="0"/>
                                <a:ea typeface="+mn-lt"/>
                                <a:cs typeface="+mn-lt"/>
                              </a:rPr>
                            </m:ctrlPr>
                          </m:sSupPr>
                          <m:e>
                            <m:sSub>
                              <m:sSubPr>
                                <m:ctrlPr>
                                  <a:rPr lang="en-US" i="1">
                                    <a:latin typeface="Cambria Math" panose="02040503050406030204" pitchFamily="18" charset="0"/>
                                    <a:ea typeface="+mn-lt"/>
                                    <a:cs typeface="+mn-lt"/>
                                  </a:rPr>
                                </m:ctrlPr>
                              </m:sSubPr>
                              <m:e>
                                <m:r>
                                  <a:rPr lang="en-US" i="1">
                                    <a:latin typeface="Cambria Math" panose="02040503050406030204" pitchFamily="18" charset="0"/>
                                    <a:ea typeface="+mn-lt"/>
                                    <a:cs typeface="+mn-lt"/>
                                  </a:rPr>
                                  <m:t>𝐺</m:t>
                                </m:r>
                              </m:e>
                              <m:sub>
                                <m:r>
                                  <a:rPr lang="en-US" i="1">
                                    <a:latin typeface="Cambria Math" panose="02040503050406030204" pitchFamily="18" charset="0"/>
                                    <a:ea typeface="+mn-lt"/>
                                    <a:cs typeface="+mn-lt"/>
                                  </a:rPr>
                                  <m:t>𝑥</m:t>
                                </m:r>
                              </m:sub>
                            </m:sSub>
                          </m:e>
                          <m:sup>
                            <m:r>
                              <a:rPr lang="en-US" i="1">
                                <a:latin typeface="Cambria Math" panose="02040503050406030204" pitchFamily="18" charset="0"/>
                                <a:ea typeface="+mn-lt"/>
                                <a:cs typeface="+mn-lt"/>
                              </a:rPr>
                              <m:t>2</m:t>
                            </m:r>
                          </m:sup>
                        </m:sSup>
                        <m:r>
                          <a:rPr lang="en-US" i="1">
                            <a:latin typeface="Cambria Math" panose="02040503050406030204" pitchFamily="18" charset="0"/>
                            <a:ea typeface="+mn-lt"/>
                            <a:cs typeface="+mn-lt"/>
                          </a:rPr>
                          <m:t>+</m:t>
                        </m:r>
                        <m:sSup>
                          <m:sSupPr>
                            <m:ctrlPr>
                              <a:rPr lang="en-US" i="1">
                                <a:latin typeface="Cambria Math" panose="02040503050406030204" pitchFamily="18" charset="0"/>
                                <a:ea typeface="+mn-lt"/>
                                <a:cs typeface="+mn-lt"/>
                              </a:rPr>
                            </m:ctrlPr>
                          </m:sSupPr>
                          <m:e>
                            <m:sSub>
                              <m:sSubPr>
                                <m:ctrlPr>
                                  <a:rPr lang="en-US" i="1">
                                    <a:latin typeface="Cambria Math" panose="02040503050406030204" pitchFamily="18" charset="0"/>
                                    <a:ea typeface="+mn-lt"/>
                                    <a:cs typeface="+mn-lt"/>
                                  </a:rPr>
                                </m:ctrlPr>
                              </m:sSubPr>
                              <m:e>
                                <m:r>
                                  <a:rPr lang="en-US" i="1">
                                    <a:latin typeface="Cambria Math" panose="02040503050406030204" pitchFamily="18" charset="0"/>
                                    <a:ea typeface="+mn-lt"/>
                                    <a:cs typeface="+mn-lt"/>
                                  </a:rPr>
                                  <m:t>𝐺</m:t>
                                </m:r>
                              </m:e>
                              <m:sub>
                                <m:r>
                                  <a:rPr lang="en-US" i="1">
                                    <a:latin typeface="Cambria Math" panose="02040503050406030204" pitchFamily="18" charset="0"/>
                                    <a:ea typeface="+mn-lt"/>
                                    <a:cs typeface="+mn-lt"/>
                                  </a:rPr>
                                  <m:t>𝑦</m:t>
                                </m:r>
                              </m:sub>
                            </m:sSub>
                          </m:e>
                          <m:sup>
                            <m:r>
                              <a:rPr lang="en-US" i="1">
                                <a:latin typeface="Cambria Math" panose="02040503050406030204" pitchFamily="18" charset="0"/>
                                <a:ea typeface="+mn-lt"/>
                                <a:cs typeface="+mn-lt"/>
                              </a:rPr>
                              <m:t>2</m:t>
                            </m:r>
                          </m:sup>
                        </m:sSup>
                      </m:e>
                    </m:rad>
                  </m:oMath>
                </a14:m>
                <a:endParaRPr lang="en-US" dirty="0">
                  <a:ea typeface="+mn-lt"/>
                  <a:cs typeface="+mn-lt"/>
                </a:endParaRPr>
              </a:p>
              <a:p>
                <a:pPr marL="285750" indent="-285750">
                  <a:buFont typeface="Wingdings" pitchFamily="2" charset="2"/>
                  <a:buChar char="ü"/>
                </a:pPr>
                <a:r>
                  <a:rPr lang="en-US" dirty="0"/>
                  <a:t>Sobel operator  is used to detect the edge of image M, then horizontal template Tx and vertical template Ty are used to convolute with the image without considering the border conditions. </a:t>
                </a:r>
                <a:r>
                  <a:rPr lang="en-US" b="0" dirty="0">
                    <a:ea typeface="+mn-lt"/>
                    <a:cs typeface="+mn-lt"/>
                  </a:rPr>
                  <a:t>	</a:t>
                </a:r>
              </a:p>
              <a:p>
                <a:pPr algn="ctr"/>
                <a14:m>
                  <m:oMath xmlns:m="http://schemas.openxmlformats.org/officeDocument/2006/math">
                    <m:r>
                      <m:rPr>
                        <m:nor/>
                      </m:rPr>
                      <a:rPr lang="en-US" b="0" i="0" dirty="0" smtClean="0"/>
                      <m:t>T</m:t>
                    </m:r>
                    <m:r>
                      <a:rPr lang="en-US" b="0" i="1" baseline="-25000" smtClean="0">
                        <a:latin typeface="Cambria Math" panose="02040503050406030204" pitchFamily="18" charset="0"/>
                        <a:ea typeface="+mn-lt"/>
                        <a:cs typeface="+mn-lt"/>
                      </a:rPr>
                      <m:t>𝑥</m:t>
                    </m:r>
                    <m:d>
                      <m:dPr>
                        <m:begChr m:val="["/>
                        <m:endChr m:val="]"/>
                        <m:ctrlPr>
                          <a:rPr lang="en-US" i="1" smtClean="0">
                            <a:latin typeface="Cambria Math" panose="02040503050406030204" pitchFamily="18" charset="0"/>
                            <a:ea typeface="+mn-lt"/>
                            <a:cs typeface="+mn-lt"/>
                          </a:rPr>
                        </m:ctrlPr>
                      </m:dPr>
                      <m:e>
                        <m:m>
                          <m:mPr>
                            <m:mcs>
                              <m:mc>
                                <m:mcPr>
                                  <m:count m:val="3"/>
                                  <m:mcJc m:val="center"/>
                                </m:mcPr>
                              </m:mc>
                            </m:mcs>
                            <m:ctrlPr>
                              <a:rPr lang="en-US" i="1" smtClean="0">
                                <a:latin typeface="Cambria Math" panose="02040503050406030204" pitchFamily="18" charset="0"/>
                                <a:ea typeface="+mn-lt"/>
                                <a:cs typeface="+mn-lt"/>
                              </a:rPr>
                            </m:ctrlPr>
                          </m:mPr>
                          <m:mr>
                            <m:e>
                              <m:r>
                                <m:rPr>
                                  <m:brk m:alnAt="7"/>
                                </m:rPr>
                                <a:rPr lang="en-US" b="0" i="1" smtClean="0">
                                  <a:latin typeface="Cambria Math" panose="02040503050406030204" pitchFamily="18" charset="0"/>
                                  <a:ea typeface="+mn-lt"/>
                                  <a:cs typeface="+mn-lt"/>
                                </a:rPr>
                                <m:t>−1</m:t>
                              </m:r>
                            </m:e>
                            <m:e>
                              <m:r>
                                <a:rPr lang="en-US" b="0" i="1" smtClean="0">
                                  <a:latin typeface="Cambria Math" panose="02040503050406030204" pitchFamily="18" charset="0"/>
                                  <a:ea typeface="+mn-lt"/>
                                  <a:cs typeface="+mn-lt"/>
                                </a:rPr>
                                <m:t>0</m:t>
                              </m:r>
                            </m:e>
                            <m:e>
                              <m:r>
                                <a:rPr lang="en-US" b="0" i="1" smtClean="0">
                                  <a:latin typeface="Cambria Math" panose="02040503050406030204" pitchFamily="18" charset="0"/>
                                  <a:ea typeface="+mn-lt"/>
                                  <a:cs typeface="+mn-lt"/>
                                </a:rPr>
                                <m:t>1</m:t>
                              </m:r>
                            </m:e>
                          </m:mr>
                          <m:mr>
                            <m:e>
                              <m:r>
                                <a:rPr lang="en-US" b="0" i="1" smtClean="0">
                                  <a:latin typeface="Cambria Math" panose="02040503050406030204" pitchFamily="18" charset="0"/>
                                  <a:ea typeface="+mn-lt"/>
                                  <a:cs typeface="+mn-lt"/>
                                </a:rPr>
                                <m:t>−2</m:t>
                              </m:r>
                            </m:e>
                            <m:e>
                              <m:r>
                                <a:rPr lang="en-US" b="0" i="1" smtClean="0">
                                  <a:latin typeface="Cambria Math" panose="02040503050406030204" pitchFamily="18" charset="0"/>
                                  <a:ea typeface="+mn-lt"/>
                                  <a:cs typeface="+mn-lt"/>
                                </a:rPr>
                                <m:t>0</m:t>
                              </m:r>
                            </m:e>
                            <m:e>
                              <m:r>
                                <a:rPr lang="en-US" b="0" i="1" smtClean="0">
                                  <a:latin typeface="Cambria Math" panose="02040503050406030204" pitchFamily="18" charset="0"/>
                                  <a:ea typeface="+mn-lt"/>
                                  <a:cs typeface="+mn-lt"/>
                                </a:rPr>
                                <m:t>2</m:t>
                              </m:r>
                            </m:e>
                          </m:mr>
                          <m:mr>
                            <m:e>
                              <m:r>
                                <a:rPr lang="en-US" b="0" i="1" smtClean="0">
                                  <a:latin typeface="Cambria Math" panose="02040503050406030204" pitchFamily="18" charset="0"/>
                                  <a:ea typeface="+mn-lt"/>
                                  <a:cs typeface="+mn-lt"/>
                                </a:rPr>
                                <m:t>−1</m:t>
                              </m:r>
                            </m:e>
                            <m:e>
                              <m:r>
                                <a:rPr lang="en-US" b="0" i="1" smtClean="0">
                                  <a:latin typeface="Cambria Math" panose="02040503050406030204" pitchFamily="18" charset="0"/>
                                  <a:ea typeface="+mn-lt"/>
                                  <a:cs typeface="+mn-lt"/>
                                </a:rPr>
                                <m:t>0</m:t>
                              </m:r>
                            </m:e>
                            <m:e>
                              <m:r>
                                <a:rPr lang="en-US" b="0" i="1" smtClean="0">
                                  <a:latin typeface="Cambria Math" panose="02040503050406030204" pitchFamily="18" charset="0"/>
                                  <a:ea typeface="+mn-lt"/>
                                  <a:cs typeface="+mn-lt"/>
                                </a:rPr>
                                <m:t>1</m:t>
                              </m:r>
                            </m:e>
                          </m:mr>
                        </m:m>
                      </m:e>
                    </m:d>
                    <m:r>
                      <a:rPr lang="en-US" b="0" i="1" smtClean="0">
                        <a:latin typeface="Cambria Math" panose="02040503050406030204" pitchFamily="18" charset="0"/>
                        <a:ea typeface="+mn-lt"/>
                        <a:cs typeface="+mn-lt"/>
                      </a:rPr>
                      <m:t> </m:t>
                    </m:r>
                  </m:oMath>
                </a14:m>
                <a:r>
                  <a:rPr lang="en-US" dirty="0"/>
                  <a:t>     T</a:t>
                </a:r>
                <a:r>
                  <a:rPr lang="en-US" baseline="-25000" dirty="0"/>
                  <a:t>y </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3"/>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−2</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0</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2</m:t>
                              </m:r>
                            </m:e>
                            <m:e>
                              <m:r>
                                <a:rPr lang="en-US" b="0" i="1" dirty="0" smtClean="0">
                                  <a:latin typeface="Cambria Math" panose="02040503050406030204" pitchFamily="18" charset="0"/>
                                </a:rPr>
                                <m:t>1</m:t>
                              </m:r>
                            </m:e>
                          </m:mr>
                        </m:m>
                      </m:e>
                    </m:d>
                    <m:r>
                      <a:rPr lang="en-US" b="0" i="0" dirty="0" smtClean="0">
                        <a:latin typeface="Cambria Math" panose="02040503050406030204" pitchFamily="18" charset="0"/>
                      </a:rPr>
                      <m:t> </m:t>
                    </m:r>
                  </m:oMath>
                </a14:m>
                <a:endParaRPr lang="en-US" dirty="0"/>
              </a:p>
              <a:p>
                <a:pPr marL="342900" indent="-342900">
                  <a:buFont typeface="Wingdings" panose="05000000000000000000" pitchFamily="2" charset="2"/>
                  <a:buChar char="ü"/>
                </a:pPr>
                <a:r>
                  <a:rPr lang="en-US" dirty="0"/>
                  <a:t>Then the total gradient value G may get by adding the two gradient matrices. This G is called as the gradient image. Finally, edge can be detected by applying threshold to gradient image.</a:t>
                </a:r>
              </a:p>
              <a:p>
                <a:pPr marL="342900" indent="-342900">
                  <a:buChar char="ü"/>
                </a:pPr>
                <a:endParaRPr lang="en-US" dirty="0"/>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571500" y="1449659"/>
                <a:ext cx="10836021" cy="5104371"/>
              </a:xfrm>
              <a:blipFill>
                <a:blip r:embed="rId3"/>
                <a:stretch>
                  <a:fillRect l="-937" t="-1241" r="-234"/>
                </a:stretch>
              </a:blipFill>
            </p:spPr>
            <p:txBody>
              <a:bodyPr/>
              <a:lstStyle/>
              <a:p>
                <a:r>
                  <a:rPr lang="en-US">
                    <a:noFill/>
                  </a:rPr>
                  <a:t> </a:t>
                </a:r>
              </a:p>
            </p:txBody>
          </p:sp>
        </mc:Fallback>
      </mc:AlternateContent>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504172"/>
            <a:ext cx="9980682" cy="1096962"/>
          </a:xfrm>
        </p:spPr>
        <p:txBody>
          <a:bodyPr/>
          <a:lstStyle/>
          <a:p>
            <a:br>
              <a:rPr lang="en-US">
                <a:ea typeface="+mj-lt"/>
                <a:cs typeface="+mj-lt"/>
              </a:rPr>
            </a:br>
            <a:r>
              <a:rPr lang="en-US">
                <a:ea typeface="+mj-lt"/>
                <a:cs typeface="+mj-lt"/>
              </a:rPr>
              <a:t>The Sobel edge detection operator is discussed - II</a:t>
            </a:r>
          </a:p>
          <a:p>
            <a:endParaRPr lang="en-US"/>
          </a:p>
        </p:txBody>
      </p:sp>
      <p:sp>
        <p:nvSpPr>
          <p:cNvPr id="4" name="Text Placeholder 3"/>
          <p:cNvSpPr>
            <a:spLocks noGrp="1"/>
          </p:cNvSpPr>
          <p:nvPr>
            <p:ph type="body" sz="half" idx="2"/>
          </p:nvPr>
        </p:nvSpPr>
        <p:spPr>
          <a:xfrm>
            <a:off x="571500" y="1409700"/>
            <a:ext cx="10836021" cy="5412441"/>
          </a:xfrm>
        </p:spPr>
        <p:txBody>
          <a:bodyPr vert="horz" lIns="0" tIns="45720" rIns="0" bIns="45720" rtlCol="0" anchor="t">
            <a:normAutofit/>
          </a:bodyPr>
          <a:lstStyle/>
          <a:p>
            <a:pPr marL="285750" indent="-285750" algn="just">
              <a:buFont typeface="Wingdings,Sans-Serif" panose="05000000000000000000" pitchFamily="2" charset="2"/>
              <a:buChar char="ü"/>
            </a:pPr>
            <a:r>
              <a:rPr lang="en-US" dirty="0">
                <a:ea typeface="+mn-lt"/>
                <a:cs typeface="+mn-lt"/>
              </a:rPr>
              <a:t>Sobel operator is used to detect the edge of </a:t>
            </a:r>
            <a:r>
              <a:rPr lang="en-US" b="1" dirty="0">
                <a:ea typeface="+mn-lt"/>
                <a:cs typeface="+mn-lt"/>
              </a:rPr>
              <a:t>IMAGE M,</a:t>
            </a:r>
            <a:r>
              <a:rPr lang="en-US" dirty="0">
                <a:ea typeface="+mn-lt"/>
                <a:cs typeface="+mn-lt"/>
              </a:rPr>
              <a:t> then horizontal template </a:t>
            </a:r>
            <a:r>
              <a:rPr lang="en-US" b="1" dirty="0">
                <a:ea typeface="+mn-lt"/>
                <a:cs typeface="+mn-lt"/>
              </a:rPr>
              <a:t>Tx </a:t>
            </a:r>
            <a:r>
              <a:rPr lang="en-US" dirty="0">
                <a:ea typeface="+mn-lt"/>
                <a:cs typeface="+mn-lt"/>
              </a:rPr>
              <a:t>and vertical template </a:t>
            </a:r>
            <a:r>
              <a:rPr lang="en-US" b="1" dirty="0">
                <a:ea typeface="+mn-lt"/>
                <a:cs typeface="+mn-lt"/>
              </a:rPr>
              <a:t>Ty </a:t>
            </a:r>
            <a:r>
              <a:rPr lang="en-US" dirty="0">
                <a:ea typeface="+mn-lt"/>
                <a:cs typeface="+mn-lt"/>
              </a:rPr>
              <a:t>are used to convolute with the image without considering the border conditions.</a:t>
            </a:r>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ea typeface="+mn-lt"/>
              <a:cs typeface="+mn-lt"/>
            </a:endParaRPr>
          </a:p>
          <a:p>
            <a:pPr marL="285750" indent="-285750" algn="just">
              <a:buChar char="ü"/>
            </a:pPr>
            <a:r>
              <a:rPr lang="en-US" dirty="0">
                <a:ea typeface="+mn-lt"/>
                <a:cs typeface="+mn-lt"/>
              </a:rPr>
              <a:t>Then the total gradient value G may get by adding the two gradient matrices. This G is called as the gradient image. Finally, edge can be detected by applying threshold to gradient image.</a:t>
            </a: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a:p>
            <a:pPr marL="285750" indent="-285750">
              <a:buFont typeface="Wingdings,Sans-Serif" panose="05000000000000000000" pitchFamily="2" charset="2"/>
              <a:buChar char="ü"/>
            </a:pPr>
            <a:endParaRPr lang="en-US" dirty="0"/>
          </a:p>
        </p:txBody>
      </p:sp>
      <p:pic>
        <p:nvPicPr>
          <p:cNvPr id="3" name="Picture 4" descr="A person wearing a hat&#10;&#10;Description generated with very high confidence">
            <a:extLst>
              <a:ext uri="{FF2B5EF4-FFF2-40B4-BE49-F238E27FC236}">
                <a16:creationId xmlns:a16="http://schemas.microsoft.com/office/drawing/2014/main" id="{6F7C46F9-59F1-4066-AF70-19E30561B8F6}"/>
              </a:ext>
            </a:extLst>
          </p:cNvPr>
          <p:cNvPicPr>
            <a:picLocks noChangeAspect="1"/>
          </p:cNvPicPr>
          <p:nvPr/>
        </p:nvPicPr>
        <p:blipFill>
          <a:blip r:embed="rId3"/>
          <a:stretch>
            <a:fillRect/>
          </a:stretch>
        </p:blipFill>
        <p:spPr>
          <a:xfrm>
            <a:off x="2697398" y="2315651"/>
            <a:ext cx="6432303" cy="3138160"/>
          </a:xfrm>
          <a:prstGeom prst="rect">
            <a:avLst/>
          </a:prstGeom>
        </p:spPr>
      </p:pic>
    </p:spTree>
    <p:extLst>
      <p:ext uri="{BB962C8B-B14F-4D97-AF65-F5344CB8AC3E}">
        <p14:creationId xmlns:p14="http://schemas.microsoft.com/office/powerpoint/2010/main" val="319424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186" y="1633222"/>
            <a:ext cx="10096500" cy="2345736"/>
          </a:xfrm>
        </p:spPr>
        <p:txBody>
          <a:bodyPr/>
          <a:lstStyle/>
          <a:p>
            <a:r>
              <a:rPr lang="en-US" dirty="0">
                <a:ea typeface="+mj-lt"/>
                <a:cs typeface="+mj-lt"/>
              </a:rPr>
              <a:t>III. CUDA PROCESSING FLOW</a:t>
            </a:r>
            <a:endParaRPr lang="en-US" dirty="0"/>
          </a:p>
        </p:txBody>
      </p:sp>
      <p:sp>
        <p:nvSpPr>
          <p:cNvPr id="3" name="Subtitle 2"/>
          <p:cNvSpPr>
            <a:spLocks noGrp="1"/>
          </p:cNvSpPr>
          <p:nvPr>
            <p:ph type="subTitle" idx="1"/>
          </p:nvPr>
        </p:nvSpPr>
        <p:spPr>
          <a:xfrm>
            <a:off x="944477" y="3412429"/>
            <a:ext cx="10626716" cy="1774773"/>
          </a:xfrm>
        </p:spPr>
        <p:txBody>
          <a:bodyPr vert="horz" lIns="0" tIns="45720" rIns="0" bIns="45720" rtlCol="0" anchor="t">
            <a:normAutofit/>
          </a:bodyPr>
          <a:lstStyle/>
          <a:p>
            <a:r>
              <a:rPr lang="en-US" sz="1700" b="1" dirty="0"/>
              <a:t>Let us in depth look at the steps involved in the CUDA processing.</a:t>
            </a:r>
          </a:p>
          <a:p>
            <a:endParaRPr lang="en-US" sz="1700" b="1" dirty="0"/>
          </a:p>
          <a:p>
            <a:pPr marL="285750" indent="-285750">
              <a:buChar char="Ø"/>
            </a:pPr>
            <a:r>
              <a:rPr lang="en-US" sz="1700" dirty="0"/>
              <a:t>Copying image from CPU to GPU.</a:t>
            </a:r>
          </a:p>
          <a:p>
            <a:pPr marL="285750" indent="-285750">
              <a:buChar char="Ø"/>
            </a:pPr>
            <a:endParaRPr lang="en-US" sz="1700" dirty="0"/>
          </a:p>
          <a:p>
            <a:pPr marL="285750" indent="-285750">
              <a:buChar char="Ø"/>
            </a:pPr>
            <a:r>
              <a:rPr lang="en-US" sz="1700" dirty="0"/>
              <a:t>Loading and Executing the GPU program.</a:t>
            </a:r>
          </a:p>
          <a:p>
            <a:pPr marL="285750" indent="-285750">
              <a:buChar char="Ø"/>
            </a:pPr>
            <a:endParaRPr lang="en-US" sz="1700" dirty="0"/>
          </a:p>
          <a:p>
            <a:pPr marL="285750" indent="-285750">
              <a:buChar char="Ø"/>
            </a:pPr>
            <a:r>
              <a:rPr lang="en-US" sz="1700" dirty="0"/>
              <a:t>Copying Results back to CPU.  </a:t>
            </a:r>
            <a:r>
              <a:rPr lang="en-US" dirty="0"/>
              <a:t>    </a:t>
            </a:r>
          </a:p>
          <a:p>
            <a:endParaRPr lang="en-US"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2543</Words>
  <Application>Microsoft Macintosh PowerPoint</Application>
  <PresentationFormat>Widescreen</PresentationFormat>
  <Paragraphs>244</Paragraphs>
  <Slides>26</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Bradley Hand</vt:lpstr>
      <vt:lpstr>Calibri</vt:lpstr>
      <vt:lpstr>Cambria Math</vt:lpstr>
      <vt:lpstr>Comic Sans MS</vt:lpstr>
      <vt:lpstr>Euphemia</vt:lpstr>
      <vt:lpstr>Plantagenet Cherokee</vt:lpstr>
      <vt:lpstr>Wingdings</vt:lpstr>
      <vt:lpstr>Wingdings,Sans-Serif</vt:lpstr>
      <vt:lpstr>Academic Literature 16x9</vt:lpstr>
      <vt:lpstr>PARALLEL EDGE  DETECTION BY SOBEL ALGORITHM USING CUDA C </vt:lpstr>
      <vt:lpstr>Abstract</vt:lpstr>
      <vt:lpstr>Keywords</vt:lpstr>
      <vt:lpstr>Introduction</vt:lpstr>
      <vt:lpstr>The organization of this paper</vt:lpstr>
      <vt:lpstr>SOBEL EDGE DETECTION OPERATOR</vt:lpstr>
      <vt:lpstr> The Sobel edge detection operator is discussed - I </vt:lpstr>
      <vt:lpstr> The Sobel edge detection operator is discussed - II </vt:lpstr>
      <vt:lpstr>III. CUDA PROCESSING FLOW</vt:lpstr>
      <vt:lpstr>CUDA processing  Steps</vt:lpstr>
      <vt:lpstr>Detailed Algorithm </vt:lpstr>
      <vt:lpstr>Algorithm #edit</vt:lpstr>
      <vt:lpstr>Algorithm</vt:lpstr>
      <vt:lpstr>Keynote about Parallelization of the code</vt:lpstr>
      <vt:lpstr>Algorithm Flow</vt:lpstr>
      <vt:lpstr>GPU PROGRAMMING</vt:lpstr>
      <vt:lpstr>A. 64bit .ptx generation</vt:lpstr>
      <vt:lpstr>B. Evaluating the CUDA Kernel in MATLAB</vt:lpstr>
      <vt:lpstr>VII. OUTCOMES AND RESULTS</vt:lpstr>
      <vt:lpstr>RUNNING TIME AND SPEEDUP</vt:lpstr>
      <vt:lpstr>Running Time and Speedup explained</vt:lpstr>
      <vt:lpstr>VIII. GRAPHS AND OBSERVATIONS – Comparitive Study</vt:lpstr>
      <vt:lpstr>VIII. GRAPHS AND OBSERVATIONS – Comparitive Study</vt:lpstr>
      <vt:lpstr>VIII. GRAPHS AND OBSERVATIONS – Comparative Study</vt:lpstr>
      <vt:lpstr>IX 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lastModifiedBy>Sravanthi Malepati</cp:lastModifiedBy>
  <cp:revision>98</cp:revision>
  <dcterms:created xsi:type="dcterms:W3CDTF">2020-03-25T21:37:22Z</dcterms:created>
  <dcterms:modified xsi:type="dcterms:W3CDTF">2020-04-05T02:33:16Z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