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C83F5-8880-4394-85A5-C07439DDAFF2}">
  <a:tblStyle styleId="{029C83F5-8880-4394-85A5-C07439DDA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3d2c32f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3d2c32f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3d2c32f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3d2c32f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3d2c32f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3d2c32f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e9aaee9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e9aaee9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40c66f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40c66f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2369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Dopamine neurons are clustered in the midbrain, there are relationship between reward and firing of these neurons, and changed as the animals became more experienced in a given task.</a:t>
            </a:r>
            <a:endParaRPr sz="1200">
              <a:solidFill>
                <a:srgbClr val="12369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40c66f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40c66f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40c66ff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40c66ff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amplify their negative reward prediction errors and so learn more </a:t>
            </a:r>
            <a:r>
              <a:rPr i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pessimistic</a:t>
            </a: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predictions.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40c66ff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40c66ff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23693"/>
                </a:solidFill>
                <a:highlight>
                  <a:srgbClr val="FFFFFF"/>
                </a:highlight>
              </a:rPr>
              <a:t>agent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40c66ff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40c66ff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40c66ffb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40c66ffb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TD predicts no diversity in optimism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rgbClr val="12369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MICE ARE GIVEN WATER REWARDS OF A RANDOMLY DETERMINED, VARIABLE AMOUNT, RANGING IN MAGNITUDE FROM 0.1 UL TO 20 UL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d0b342e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d0b342e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40c66ff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40c66ff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40c66ff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40c66ff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Blue trace: reconstruct a reward distribution using only firing rates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40c66ffb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40c66ff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40c66ff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40c66ff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d0b342eb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d0b342eb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3c86064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3c86064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d0b342eb2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d0b342eb2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d0b342eb2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d0b342eb2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d0b342eb2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d0b342eb2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d0b342eb2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d0b342eb2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d1568a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d1568a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ebmd.com/drugs/2/drug-6226/dopamine+intravenous/detail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99neBZ0mz6al2xh6aB3coqfGiNh_w73-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1812.07069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8625" y="694975"/>
            <a:ext cx="69495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Reinforcement Learning</a:t>
            </a:r>
            <a:r>
              <a:rPr lang="en-GB" sz="3700"/>
              <a:t> </a:t>
            </a:r>
            <a:endParaRPr sz="3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816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Yutong Gao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Varaprasad Kurra</a:t>
            </a:r>
            <a:endParaRPr sz="19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0" y="2101700"/>
            <a:ext cx="4663776" cy="2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861275" y="92500"/>
            <a:ext cx="8227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Reinforcement Learning in </a:t>
            </a:r>
            <a:r>
              <a:rPr lang="en-GB" u="sng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Dynamic</a:t>
            </a:r>
            <a:r>
              <a:rPr lang="en-GB" u="sng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 Brain</a:t>
            </a:r>
            <a:endParaRPr u="sng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155950" y="632175"/>
            <a:ext cx="70305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n-GB" sz="150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odel-free vs Model-based RL</a:t>
            </a:r>
            <a:endParaRPr b="1" sz="15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spcBef>
                <a:spcPts val="180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Georgia"/>
              <a:buChar char="●"/>
            </a:pPr>
            <a:r>
              <a:rPr b="1" lang="en-GB" sz="150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What is Model-free RL?</a:t>
            </a:r>
            <a:endParaRPr b="1" sz="15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This algorithm does not learn a model of the structure of the world, but instead learns about the value of actions on the basis of past reinforcement.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spcBef>
                <a:spcPts val="1800"/>
              </a:spcBef>
              <a:spcAft>
                <a:spcPts val="0"/>
              </a:spcAft>
              <a:buClr>
                <a:srgbClr val="2E2E2E"/>
              </a:buClr>
              <a:buSzPts val="1350"/>
              <a:buFont typeface="Georgia"/>
              <a:buChar char="●"/>
            </a:pPr>
            <a:r>
              <a:rPr b="1" lang="en-GB" sz="150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What is Model-based RL?</a:t>
            </a:r>
            <a:endParaRPr b="1" sz="15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By contrast MB  RL, the agent encodes an internal model of the world, that is, the relationship between </a:t>
            </a:r>
            <a:r>
              <a:rPr b="1" i="1"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states</a:t>
            </a:r>
            <a:r>
              <a:rPr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1"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1"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subsequent states</a:t>
            </a:r>
            <a:r>
              <a:rPr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, and the outcomes experienced in those states, and then computes values on-line by searching prospectively through that internal model.</a:t>
            </a:r>
            <a:endParaRPr b="1" sz="15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16875" y="236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MF RL vs MB RL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190400" y="878650"/>
            <a:ext cx="795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i="1"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Model-based RL</a:t>
            </a:r>
            <a:r>
              <a:rPr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i="1"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deductive approach</a:t>
            </a:r>
            <a:r>
              <a:rPr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 for solving a problem. Agent uses its general understanding of the system to derive a best action. </a:t>
            </a:r>
            <a:r>
              <a:rPr b="1" i="1"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Model-free RL</a:t>
            </a:r>
            <a:r>
              <a:rPr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 is an </a:t>
            </a:r>
            <a:r>
              <a:rPr i="1"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inductive approach</a:t>
            </a:r>
            <a:r>
              <a:rPr lang="en-GB" sz="1350">
                <a:solidFill>
                  <a:srgbClr val="282829"/>
                </a:solidFill>
                <a:latin typeface="Georgia"/>
                <a:ea typeface="Georgia"/>
                <a:cs typeface="Georgia"/>
                <a:sym typeface="Georgia"/>
              </a:rPr>
              <a:t> for solving a problem. Agent uses its past experience as empirical evidence and use frequency statistics to estimate the value of its action.</a:t>
            </a:r>
            <a:endParaRPr sz="135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425" y="2179200"/>
            <a:ext cx="2957525" cy="28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280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950" u="sng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 of Reinforcement Learning in Real World</a:t>
            </a:r>
            <a:endParaRPr sz="1950" u="sng">
              <a:solidFill>
                <a:srgbClr val="134F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045200"/>
            <a:ext cx="74463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Georgia"/>
              <a:buChar char="➔"/>
            </a:pP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While Convolution Neural Network (CNN) and Recurrent Neural Network (RNN) are becoming more important for businesses due to their applications in Computer Vision (CV) and Natural Language Processing (NLP).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Georgia"/>
              <a:buChar char="➔"/>
            </a:pP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(RL) as a framework for </a:t>
            </a:r>
            <a:r>
              <a:rPr b="1" i="1"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computational neuroscience</a:t>
            </a: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model decision making process seems to be undervalued. (</a:t>
            </a:r>
            <a:r>
              <a:rPr lang="en-GB" sz="1350">
                <a:solidFill>
                  <a:srgbClr val="187AAB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Dopamine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type of neurotransmitter.</a:t>
            </a: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 management in computer clusters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Designing algorithms to allocate limited resources to different tasks is challenging and requires human-generated heuristics. The paper “</a:t>
            </a:r>
            <a:r>
              <a:rPr b="1" i="1"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Management with Deep Reinforcement Learning</a:t>
            </a: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” showed how to use RL to automatically learn to allocate and schedule computer resources to waiting jobs, with the objective to minimize the average job slowdown.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109850" y="496925"/>
            <a:ext cx="72243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34F5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Traffic Light Control</a:t>
            </a:r>
            <a:endParaRPr b="1" sz="1600">
              <a:solidFill>
                <a:srgbClr val="134F5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the paper “</a:t>
            </a:r>
            <a:r>
              <a:rPr b="1" i="1"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learning-based multi-agent system for network traffic signal control</a:t>
            </a: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”, researchers tried to design a traffic light controller to solve the congestion problem. Tested only on simulated environment though, their methods showed superior results than traditional methods and shed a light on the potential uses of multi-agent RL in designing traffic system.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34F5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Robotics</a:t>
            </a:r>
            <a:endParaRPr sz="1350">
              <a:solidFill>
                <a:srgbClr val="134F5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tremendous work on applying RL in Robotics. Readers are referred to for a survey of RL in Robotics. In particular  trained a robot to learn policies to map raw video images to robot’s actions. The RGB images were fed to a CNN and outputs were the motor torques. The RL component was the guided policy search to generate training data that came from its own state distribution.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209000" y="598575"/>
            <a:ext cx="7726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Georgia"/>
                <a:ea typeface="Georgia"/>
                <a:cs typeface="Georgia"/>
                <a:sym typeface="Georgia"/>
              </a:rPr>
              <a:t>A distributional  code for value in dopamine-based reinforcement learning (Dabney et al. 2020)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1393800" y="1751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Distributional reinforcement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A spectrum of pessimistic and optimistic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A distributional code in dopamine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Conclusion - Evidence it might be implemented in the brain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 txBox="1"/>
          <p:nvPr/>
        </p:nvSpPr>
        <p:spPr>
          <a:xfrm>
            <a:off x="2190000" y="4696500"/>
            <a:ext cx="6867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Dabney, W., Kurth-Nelson, Z., Uchida, N. </a:t>
            </a:r>
            <a:r>
              <a:rPr i="1" lang="en-GB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distributional code for value in dopamine-based reinforcement learning. </a:t>
            </a:r>
            <a:r>
              <a:rPr i="1" lang="en-GB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Nature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577, 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671–675 (2020). https://doi.org/10.1038/s41586-019-1924-6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rgia"/>
                <a:ea typeface="Georgia"/>
                <a:cs typeface="Georgia"/>
                <a:sym typeface="Georgia"/>
              </a:rPr>
              <a:t>Distributional reinforcement learning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4300500" y="1722000"/>
            <a:ext cx="46890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Temporal </a:t>
            </a: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Difference</a:t>
            </a: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 learning algorithm is an algorithm of reinforcement learning.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Problem Statement: trained to traverse an obstacle course, jumps across a gap, the agent is unclear about whether it will fall, or reach the other side.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Classic TD learning: learn to predict the future reward received on average.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Distributional TD learning: learns to predict the full spectrum of future reward. [possibility of falling, possibility of successfully reaching]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5" y="1859550"/>
            <a:ext cx="3581151" cy="213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Georgia"/>
                <a:ea typeface="Georgia"/>
                <a:cs typeface="Georgia"/>
                <a:sym typeface="Georgia"/>
              </a:rPr>
              <a:t>A spectrum of pessimistic and optimistic prediction</a:t>
            </a:r>
            <a:endParaRPr/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1235775" y="201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 standard TD learns a single prediction-the average expected reward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 distributional TD learns a set of distinct prediction, and each predictor applies a different transformation to its reward prediction errors(RPE)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Some predictors "amplify" or "overweight" their reward prediction errors (RPE) selectively when the reward prediction error is positive. </a:t>
            </a:r>
            <a:r>
              <a:rPr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causes the predictor to learn a more </a:t>
            </a:r>
            <a:r>
              <a:rPr i="1"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optimistic</a:t>
            </a:r>
            <a:r>
              <a:rPr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reward prediction, corresponding to a higher part of the reward distribution.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Other predictors amplify their negative reward prediction errors and so learn more </a:t>
            </a:r>
            <a:r>
              <a:rPr i="1"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pessimistic</a:t>
            </a:r>
            <a:r>
              <a:rPr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predictions.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together, a set of predictors with a diverse set of pessimistic and optimistic weightings map out the full reward distribution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7" name="Google Shape;377;p28" title="v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750" y="4437200"/>
            <a:ext cx="1423250" cy="1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4856650" y="598575"/>
            <a:ext cx="3477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Powerful of Distributional RL</a:t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4818875" y="1990050"/>
            <a:ext cx="351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Human-normalised score: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key ingredient is that learning about the distribution of rewards gives the neural network a more powerful signal for </a:t>
            </a:r>
            <a:r>
              <a:rPr lang="en-GB" sz="12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shaping its representation</a:t>
            </a:r>
            <a:r>
              <a:rPr lang="en-GB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a way that’s robust to changes in the environment or changes in the policy.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50" y="244525"/>
            <a:ext cx="4144224" cy="40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425" y="2450850"/>
            <a:ext cx="3778499" cy="5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Georgia"/>
                <a:ea typeface="Georgia"/>
                <a:cs typeface="Georgia"/>
                <a:sym typeface="Georgia"/>
              </a:rPr>
              <a:t>A distributional code in dopamine 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500">
                <a:latin typeface="Georgia"/>
                <a:ea typeface="Georgia"/>
                <a:cs typeface="Georgia"/>
                <a:sym typeface="Georgia"/>
              </a:rPr>
              <a:t>Is distributional TD used in the brain?</a:t>
            </a:r>
            <a:endParaRPr b="0" i="1"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511375" y="1597875"/>
            <a:ext cx="7534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Purpose</a:t>
            </a:r>
            <a:r>
              <a:rPr lang="en-GB"/>
              <a:t>: whether the activity of dopamine neurons was more consistent with standard TD or distributional TD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Neuronal data and </a:t>
            </a:r>
            <a:r>
              <a:rPr lang="en-GB"/>
              <a:t>analysis</a:t>
            </a:r>
            <a:r>
              <a:rPr lang="en-GB"/>
              <a:t>: single-unit recordings on the ventral tegmental area (VTA)neurons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electrophysiological responses of cells to a brief blue light pulse train, which stimulates only dopamine transporter(DAT)-expressing cell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Variable-probability task</a:t>
            </a:r>
            <a:r>
              <a:rPr lang="en-GB"/>
              <a:t>: 31 cells were recorded from five animal.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Variable-magnitude task:</a:t>
            </a:r>
            <a:r>
              <a:rPr lang="en-GB"/>
              <a:t> 40 cells were recorded from five animals</a:t>
            </a:r>
            <a:endParaRPr/>
          </a:p>
        </p:txBody>
      </p:sp>
      <p:pic>
        <p:nvPicPr>
          <p:cNvPr id="392" name="Google Shape;392;p30"/>
          <p:cNvPicPr preferRelativeResize="0"/>
          <p:nvPr/>
        </p:nvPicPr>
        <p:blipFill rotWithShape="1">
          <a:blip r:embed="rId3">
            <a:alphaModFix/>
          </a:blip>
          <a:srcRect b="47633" l="0" r="0" t="0"/>
          <a:stretch/>
        </p:blipFill>
        <p:spPr>
          <a:xfrm>
            <a:off x="5475425" y="3408200"/>
            <a:ext cx="1633200" cy="117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500" y="3471150"/>
            <a:ext cx="1633200" cy="105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distributional code in dopamine </a:t>
            </a:r>
            <a:endParaRPr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distributional TD used in the brain?</a:t>
            </a:r>
            <a:endParaRPr b="0" i="1"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4516575" y="1990050"/>
            <a:ext cx="3817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Dopamine cells change their firing rate to </a:t>
            </a:r>
            <a:r>
              <a:rPr lang="en-GB"/>
              <a:t>indicate</a:t>
            </a:r>
            <a:r>
              <a:rPr lang="en-GB"/>
              <a:t> a prediction error. For each </a:t>
            </a:r>
            <a:r>
              <a:rPr lang="en-GB"/>
              <a:t>dopamine</a:t>
            </a:r>
            <a:r>
              <a:rPr lang="en-GB"/>
              <a:t> cell, the reversal size was determined for which it didn’t change its baseline firing rate, the size call reverse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?Whether these reversal points were different between cells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?</a:t>
            </a:r>
            <a:r>
              <a:rPr lang="en-GB"/>
              <a:t>whether the activity of dopamine neurons was more consistent with standard TD or distributional TD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5" y="1597875"/>
            <a:ext cx="4211775" cy="240315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1017650" y="4456075"/>
            <a:ext cx="2607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Simulated dopamine cells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13" y="4037325"/>
            <a:ext cx="4093187" cy="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24250" y="197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34F5C"/>
                </a:solidFill>
              </a:rPr>
              <a:t>Learning Types</a:t>
            </a:r>
            <a:endParaRPr u="sng">
              <a:solidFill>
                <a:srgbClr val="134F5C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6" y="1087175"/>
            <a:ext cx="6088250" cy="37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7173"/>
            <a:ext cx="3348023" cy="11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25" y="3726600"/>
            <a:ext cx="2958375" cy="11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34100" y="386975"/>
            <a:ext cx="209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Dopamine cell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744575" y="1990050"/>
            <a:ext cx="268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were marked </a:t>
            </a:r>
            <a:r>
              <a:rPr lang="en-GB"/>
              <a:t>differences</a:t>
            </a:r>
            <a:r>
              <a:rPr lang="en-GB"/>
              <a:t> between cells, some cell predicting very large amounts of reward, and other cells predicting very little reward.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-&gt; difference reverse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Optimistic cells, amplified their positive reward prediction error, also have higher reverse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196" y="0"/>
            <a:ext cx="56156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266000" y="674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Georgia"/>
                <a:ea typeface="Georgia"/>
                <a:cs typeface="Georgia"/>
                <a:sym typeface="Georgia"/>
              </a:rPr>
              <a:t>A distributional code in dopamine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5121125" y="1881975"/>
            <a:ext cx="3710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Decode</a:t>
            </a:r>
            <a:r>
              <a:rPr lang="en-GB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 reward distribution from the firing rates of dopamine cells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reconstruction relied on interpreting the firing rates of dopamine cells as the reward prediction errors of a distributional TD model, and performing inference to determine what distribution that model had learned about.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55" y="1526800"/>
            <a:ext cx="4404025" cy="300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22" name="Google Shape;422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Dopamine neurons in the brain were each tuned to different levels of pessimism or optimism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artificial reinforcement learning systems, this diverse tuning creates a richer training signal that greatly speeds learning in neural networks, and speculate that the brain might use it for the same reason.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Discovery validates distributional reinforcement learning – it gives us increased confidence that AI research is on the right track, since this algorithm is already being used in the most intelligent entity we're aware of: the brain.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work/</a:t>
            </a:r>
            <a:r>
              <a:rPr lang="en-GB"/>
              <a:t>question</a:t>
            </a:r>
            <a:r>
              <a:rPr lang="en-GB"/>
              <a:t> </a:t>
            </a:r>
            <a:endParaRPr/>
          </a:p>
        </p:txBody>
      </p:sp>
      <p:sp>
        <p:nvSpPr>
          <p:cNvPr id="428" name="Google Shape;428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2369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an individual's brain “listens” selectively to optimistic versus pessimistic dopamine neurons? Does this give rise to impulsivity, or depression? </a:t>
            </a:r>
            <a:endParaRPr sz="1400">
              <a:solidFill>
                <a:srgbClr val="12369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12369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255975" y="179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34F5C"/>
                </a:solidFill>
              </a:rPr>
              <a:t>What is Reinforcement Learning?</a:t>
            </a:r>
            <a:endParaRPr u="sng">
              <a:solidFill>
                <a:srgbClr val="134F5C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675" y="739425"/>
            <a:ext cx="4176900" cy="23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665775" y="2851300"/>
            <a:ext cx="68898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Agent.</a:t>
            </a:r>
            <a:r>
              <a:rPr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program you train, with the aim of doing a job you specify.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Environment. </a:t>
            </a:r>
            <a:r>
              <a:rPr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world, real or virtual, in which the agent performs actions.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Action.</a:t>
            </a:r>
            <a:r>
              <a:rPr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move made by the agent, which causes a status change in the environment.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b="1"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Rewards. </a:t>
            </a:r>
            <a:r>
              <a:rPr lang="en-GB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evaluation of an action, which can be positive or negative.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34F5C"/>
                </a:solidFill>
              </a:rPr>
              <a:t>What is Reinforcement Learning?</a:t>
            </a:r>
            <a:endParaRPr u="sng">
              <a:solidFill>
                <a:srgbClr val="134F5C"/>
              </a:solidFill>
            </a:endParaRPr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032750" y="1376075"/>
            <a:ext cx="75726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is an area of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Machine Learning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It is about taking suitable action to maximize reward in a particular situation. </a:t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➔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employed by various software and machines to find the best possible behavior or path it should take in a specific situation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Reinforcement Learning differs: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➔"/>
            </a:pPr>
            <a:r>
              <a:rPr lang="en-GB" sz="16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Difference #1: Static Vs Dynamic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➔"/>
            </a:pPr>
            <a:r>
              <a:rPr lang="en-GB" sz="16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Difference #2: No Explicit Right Answer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just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50"/>
              <a:buFont typeface="Georgia"/>
              <a:buChar char="➔"/>
            </a:pPr>
            <a:r>
              <a:rPr lang="en-GB" sz="16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Difference #3: RL Requires Exploration -&gt; </a:t>
            </a:r>
            <a:r>
              <a:rPr b="1" i="1" lang="en-GB" sz="16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Explore and Exploit</a:t>
            </a:r>
            <a:endParaRPr b="1" i="1" sz="16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just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50"/>
              <a:buFont typeface="Georgia"/>
              <a:buChar char="➔"/>
            </a:pPr>
            <a:r>
              <a:rPr lang="en-GB" sz="16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Difference #4: RL is a Multiple-Decision Process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➔"/>
            </a:pPr>
            <a:r>
              <a:t/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251000" y="133850"/>
            <a:ext cx="7030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34F5C"/>
                </a:solidFill>
              </a:rPr>
              <a:t>An Example of Reinforcement Learning</a:t>
            </a:r>
            <a:endParaRPr u="sng">
              <a:solidFill>
                <a:srgbClr val="134F5C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3633200" y="1394125"/>
            <a:ext cx="5206800" cy="3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image shows the robot, diamond, and fire.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goal of the robot is to get the reward that is the diamond and avoid the hurdles that are fire.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robot learns by trying all the possible paths and then choosing the path which gives him the reward with the least hurdles.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right step will give the robot a reward and each wrong step will subtract the reward of the robot.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total reward will be calculated when it reaches the final reward that is the diamond.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5" y="1632500"/>
            <a:ext cx="3198975" cy="22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562025" y="271175"/>
            <a:ext cx="8582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Difference between Reinforcement learning and Supervised learning:</a:t>
            </a:r>
            <a:endParaRPr sz="3600" u="sng">
              <a:solidFill>
                <a:srgbClr val="134F5C"/>
              </a:solidFill>
            </a:endParaRPr>
          </a:p>
        </p:txBody>
      </p:sp>
      <p:graphicFrame>
        <p:nvGraphicFramePr>
          <p:cNvPr id="313" name="Google Shape;313;p18"/>
          <p:cNvGraphicFramePr/>
          <p:nvPr/>
        </p:nvGraphicFramePr>
        <p:xfrm>
          <a:off x="373650" y="80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{029C83F5-8880-4394-85A5-C07439DDAFF2}</a:tableStyleId>
              </a:tblPr>
              <a:tblGrid>
                <a:gridCol w="1727425"/>
                <a:gridCol w="3438250"/>
                <a:gridCol w="3231025"/>
              </a:tblGrid>
              <a:tr h="71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</a:rPr>
                        <a:t>Parameter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</a:rPr>
                        <a:t>Reinforcement Learning 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</a:rPr>
                        <a:t>Supervised Learning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</a:tr>
              <a:tr h="750250">
                <a:tc>
                  <a:txBody>
                    <a:bodyPr/>
                    <a:lstStyle/>
                    <a:p>
                      <a:pPr indent="-3143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Font typeface="Roboto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Decision style</a:t>
                      </a:r>
                      <a:endParaRPr sz="135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Roboto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Reinforcement learning helps you to take your decisions sequentially.</a:t>
                      </a:r>
                      <a:endParaRPr sz="115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Roboto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 this method, a decision is made on the input given at the beginning.</a:t>
                      </a:r>
                      <a:endParaRPr sz="115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850">
                <a:tc>
                  <a:txBody>
                    <a:bodyPr/>
                    <a:lstStyle/>
                    <a:p>
                      <a:pPr indent="-3143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5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9F9F9"/>
                          </a:highlight>
                        </a:rPr>
                        <a:t>Works on</a:t>
                      </a:r>
                      <a:endParaRPr sz="135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Font typeface="Roboto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9F9F9"/>
                          </a:highlight>
                        </a:rPr>
                        <a:t>Works on interacting with the environment.</a:t>
                      </a:r>
                      <a:endParaRPr sz="11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9F9F9"/>
                          </a:highlight>
                        </a:rPr>
                        <a:t>Works on examples or given sample data.</a:t>
                      </a:r>
                      <a:endParaRPr sz="115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000">
                <a:tc>
                  <a:txBody>
                    <a:bodyPr/>
                    <a:lstStyle/>
                    <a:p>
                      <a:pPr indent="-3143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Font typeface="Roboto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Dependency on decision</a:t>
                      </a:r>
                      <a:endParaRPr sz="135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5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 RL method learning decision is dependent. Therefore, you should give labels to all the dependent decisions.</a:t>
                      </a:r>
                      <a:endParaRPr sz="115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Supervised learning the decisions which are independent of each other, so labels are given for every decision.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250">
                <a:tc>
                  <a:txBody>
                    <a:bodyPr/>
                    <a:lstStyle/>
                    <a:p>
                      <a:pPr indent="-3143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5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9F9F9"/>
                          </a:highlight>
                        </a:rPr>
                        <a:t>Best suited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5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9F9F9"/>
                          </a:highlight>
                        </a:rPr>
                        <a:t>Supports and work better in AI, where human interaction is prevalent.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50"/>
                        <a:buChar char="●"/>
                      </a:pPr>
                      <a:r>
                        <a:rPr lang="en-GB" sz="1350">
                          <a:solidFill>
                            <a:srgbClr val="222222"/>
                          </a:solidFill>
                          <a:highlight>
                            <a:srgbClr val="F9F9F9"/>
                          </a:highlight>
                        </a:rPr>
                        <a:t>It is mostly operated with an interactive software system or applications.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91725" y="363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Reinforcement Learnings: </a:t>
            </a:r>
            <a:r>
              <a:rPr lang="en-GB" sz="2200" u="sng">
                <a:solidFill>
                  <a:srgbClr val="134F5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b="0" lang="en-GB" sz="1600">
                <a:latin typeface="Georgia"/>
                <a:ea typeface="Georgia"/>
                <a:cs typeface="Georgia"/>
                <a:sym typeface="Georgia"/>
              </a:rPr>
              <a:t>They are of two types</a:t>
            </a:r>
            <a:endParaRPr b="0"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Positive Learning </a:t>
            </a:r>
            <a:r>
              <a:rPr b="0" lang="en-GB" sz="1600">
                <a:latin typeface="Nunito"/>
                <a:ea typeface="Nunito"/>
                <a:cs typeface="Nunito"/>
                <a:sym typeface="Nunito"/>
              </a:rPr>
              <a:t>				2. 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Negative Learning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411900" y="918875"/>
            <a:ext cx="85416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latin typeface="Georgia"/>
                <a:ea typeface="Georgia"/>
                <a:cs typeface="Georgia"/>
                <a:sym typeface="Georgia"/>
              </a:rPr>
              <a:t>Positive</a:t>
            </a:r>
            <a:r>
              <a:rPr b="1" lang="en-GB" sz="1700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Georgia"/>
              <a:buChar char="★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defined as an event, that occurs because of specific behavior. It increases the strength and the frequency of the behavior and impacts positively on the action taken by the agent.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Georgia"/>
              <a:buChar char="★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type of Reinforcement helps you to maximize performance and sustain change for a more extended period. However, too much Reinforcement may lead to over-optimization of state, which can affect the results.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Negative: 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Georgia"/>
              <a:buChar char="★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Negative Reinforcement is defined as strengthening of behavior that occurs because of a negative condition which should have stopped or avoided. It helps you to define the minimum </a:t>
            </a: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standard</a:t>
            </a: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performance. However, the drawback of this method is that it provides enough to meet up the minimum behavior.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258975" y="25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134F5C"/>
                </a:solidFill>
              </a:rPr>
              <a:t>Pros and Cons of RL:</a:t>
            </a:r>
            <a:r>
              <a:rPr lang="en-GB"/>
              <a:t>	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1030075" y="887175"/>
            <a:ext cx="7488300" cy="4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Georgia"/>
                <a:ea typeface="Georgia"/>
                <a:cs typeface="Georgia"/>
                <a:sym typeface="Georgia"/>
              </a:rPr>
              <a:t>Pros</a:t>
            </a:r>
            <a:r>
              <a:rPr lang="en-GB" sz="17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models can outperform humans in many tasks. DeepMind’s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AlphaGo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program, a reinforcement learning model, defeated the world champion </a:t>
            </a:r>
            <a:r>
              <a:rPr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Lee Sedol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at the game of </a:t>
            </a:r>
            <a:r>
              <a:rPr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March 2016. 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technique is preferred to achieve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results,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which are very difficult to achieve.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can be used to solve very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complex problems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cannot be solved by conventional techniques.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is intended to achieve the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ideal behavior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model within a specific context, to maximize its performance.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can be useful when the only way to collect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information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the environment is to interact with it.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451" y="103150"/>
            <a:ext cx="1174025" cy="129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124250" y="802675"/>
            <a:ext cx="70305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</a:t>
            </a:r>
            <a:r>
              <a:rPr b="1" lang="en-GB" sz="1800">
                <a:latin typeface="Georgia"/>
                <a:ea typeface="Georgia"/>
                <a:cs typeface="Georgia"/>
                <a:sym typeface="Georgia"/>
              </a:rPr>
              <a:t>ons</a:t>
            </a:r>
            <a:r>
              <a:rPr b="1" lang="en-GB" sz="1600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 as a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framework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wrong in many different ways, but it is precisely the quality that makes it useful.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 much reinforcement learning can lead to an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overload of states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which can diminish the results.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learning is not preferable to use for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simple problems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learning model assumes the world is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Markovian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which it is not. The Markovian model describes a sequence of possible events in which the probability of each </a:t>
            </a:r>
            <a:r>
              <a:rPr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event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depends only on the state attained in the </a:t>
            </a:r>
            <a:r>
              <a:rPr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previous event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3639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Georgia"/>
              <a:buAutoNum type="arabicPeriod"/>
            </a:pP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i="1"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curse of dimensionality</a:t>
            </a:r>
            <a:r>
              <a:rPr lang="en-GB" sz="1350">
                <a:solidFill>
                  <a:srgbClr val="3639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limits reinforcement learning heavily for real physical systems.</a:t>
            </a:r>
            <a:endParaRPr sz="135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975" y="126450"/>
            <a:ext cx="1880075" cy="11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