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EB Garamon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bold.fntdata"/><Relationship Id="rId20" Type="http://schemas.openxmlformats.org/officeDocument/2006/relationships/slide" Target="slides/slide15.xml"/><Relationship Id="rId42" Type="http://schemas.openxmlformats.org/officeDocument/2006/relationships/font" Target="fonts/EBGaramond-boldItalic.fntdata"/><Relationship Id="rId41" Type="http://schemas.openxmlformats.org/officeDocument/2006/relationships/font" Target="fonts/EBGaramon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EBGaramon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60fe3a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60fe3a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60fe3a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60fe3a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ba0075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aba0075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cb895c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cb895c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In neuroscience, signals of interest are often collected in the form of multiple simultaneous time series.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cb895c6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cb895c6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cb895c6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cb895c6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Clr>
                <a:schemeClr val="dk1"/>
              </a:buClr>
              <a:buSzPts val="1100"/>
              <a:buFont typeface="Arial"/>
              <a:buNone/>
            </a:pPr>
            <a:r>
              <a:rPr b="1" lang="en-GB">
                <a:solidFill>
                  <a:srgbClr val="595959"/>
                </a:solidFill>
                <a:latin typeface="Georgia"/>
                <a:ea typeface="Georgia"/>
                <a:cs typeface="Georgia"/>
                <a:sym typeface="Georgia"/>
              </a:rPr>
              <a:t>Approach 1: </a:t>
            </a:r>
            <a:r>
              <a:rPr lang="en-GB">
                <a:solidFill>
                  <a:srgbClr val="595959"/>
                </a:solidFill>
                <a:latin typeface="Georgia"/>
                <a:ea typeface="Georgia"/>
                <a:cs typeface="Georgia"/>
                <a:sym typeface="Georgia"/>
              </a:rPr>
              <a:t>conders a specific seed region of interest and computes connectivity between it and every brain voxel using a bivariate model in each case</a:t>
            </a:r>
            <a:endParaRPr>
              <a:solidFill>
                <a:srgbClr val="595959"/>
              </a:solidFill>
              <a:latin typeface="Georgia"/>
              <a:ea typeface="Georgia"/>
              <a:cs typeface="Georgia"/>
              <a:sym typeface="Georgia"/>
            </a:endParaRPr>
          </a:p>
          <a:p>
            <a:pPr indent="0" lvl="0" marL="0" marR="114300" rtl="0" algn="l">
              <a:lnSpc>
                <a:spcPct val="115000"/>
              </a:lnSpc>
              <a:spcBef>
                <a:spcPts val="0"/>
              </a:spcBef>
              <a:spcAft>
                <a:spcPts val="0"/>
              </a:spcAft>
              <a:buClr>
                <a:schemeClr val="dk1"/>
              </a:buClr>
              <a:buSzPts val="1100"/>
              <a:buFont typeface="Arial"/>
              <a:buNone/>
            </a:pPr>
            <a:r>
              <a:t/>
            </a:r>
            <a:endParaRPr b="1">
              <a:solidFill>
                <a:srgbClr val="595959"/>
              </a:solidFill>
              <a:latin typeface="Georgia"/>
              <a:ea typeface="Georgia"/>
              <a:cs typeface="Georgia"/>
              <a:sym typeface="Georgia"/>
            </a:endParaRPr>
          </a:p>
          <a:p>
            <a:pPr indent="0" lvl="0" marL="0" marR="114300" rtl="0" algn="l">
              <a:lnSpc>
                <a:spcPct val="115000"/>
              </a:lnSpc>
              <a:spcBef>
                <a:spcPts val="0"/>
              </a:spcBef>
              <a:spcAft>
                <a:spcPts val="0"/>
              </a:spcAft>
              <a:buClr>
                <a:schemeClr val="dk1"/>
              </a:buClr>
              <a:buSzPts val="1100"/>
              <a:buFont typeface="Arial"/>
              <a:buNone/>
            </a:pPr>
            <a:r>
              <a:rPr b="1" lang="en-GB">
                <a:solidFill>
                  <a:srgbClr val="595959"/>
                </a:solidFill>
                <a:latin typeface="Georgia"/>
                <a:ea typeface="Georgia"/>
                <a:cs typeface="Georgia"/>
                <a:sym typeface="Georgia"/>
              </a:rPr>
              <a:t>Approach 2</a:t>
            </a:r>
            <a:r>
              <a:rPr lang="en-GB">
                <a:solidFill>
                  <a:srgbClr val="595959"/>
                </a:solidFill>
                <a:latin typeface="Georgia"/>
                <a:ea typeface="Georgia"/>
                <a:cs typeface="Georgia"/>
                <a:sym typeface="Georgia"/>
              </a:rPr>
              <a:t>: a number of regions of interest may be included in the same multivariate AR model, and all pairwise connectivity measure calculated</a:t>
            </a:r>
            <a:endParaRPr>
              <a:solidFill>
                <a:srgbClr val="595959"/>
              </a:solidFill>
              <a:latin typeface="Georgia"/>
              <a:ea typeface="Georgia"/>
              <a:cs typeface="Georgia"/>
              <a:sym typeface="Georgia"/>
            </a:endParaRPr>
          </a:p>
          <a:p>
            <a:pPr indent="0" lvl="0" marL="0" marR="114300" rtl="0" algn="l">
              <a:lnSpc>
                <a:spcPct val="115000"/>
              </a:lnSpc>
              <a:spcBef>
                <a:spcPts val="0"/>
              </a:spcBef>
              <a:spcAft>
                <a:spcPts val="0"/>
              </a:spcAft>
              <a:buClr>
                <a:schemeClr val="dk1"/>
              </a:buClr>
              <a:buSzPts val="1100"/>
              <a:buFont typeface="Arial"/>
              <a:buNone/>
            </a:pPr>
            <a:r>
              <a:t/>
            </a:r>
            <a:endParaRPr>
              <a:solidFill>
                <a:srgbClr val="595959"/>
              </a:solidFill>
              <a:latin typeface="Georgia"/>
              <a:ea typeface="Georgia"/>
              <a:cs typeface="Georgia"/>
              <a:sym typeface="Georgia"/>
            </a:endParaRPr>
          </a:p>
          <a:p>
            <a:pPr indent="0" lvl="0" marL="0" marR="114300" rtl="0" algn="l">
              <a:lnSpc>
                <a:spcPct val="115000"/>
              </a:lnSpc>
              <a:spcBef>
                <a:spcPts val="0"/>
              </a:spcBef>
              <a:spcAft>
                <a:spcPts val="0"/>
              </a:spcAft>
              <a:buClr>
                <a:schemeClr val="dk1"/>
              </a:buClr>
              <a:buSzPts val="1100"/>
              <a:buFont typeface="Arial"/>
              <a:buNone/>
            </a:pPr>
            <a:r>
              <a:rPr b="1" lang="en-GB">
                <a:solidFill>
                  <a:srgbClr val="595959"/>
                </a:solidFill>
                <a:latin typeface="Georgia"/>
                <a:ea typeface="Georgia"/>
                <a:cs typeface="Georgia"/>
                <a:sym typeface="Georgia"/>
              </a:rPr>
              <a:t>Approach 3</a:t>
            </a:r>
            <a:r>
              <a:rPr lang="en-GB">
                <a:solidFill>
                  <a:srgbClr val="595959"/>
                </a:solidFill>
                <a:latin typeface="Georgia"/>
                <a:ea typeface="Georgia"/>
                <a:cs typeface="Georgia"/>
                <a:sym typeface="Georgia"/>
              </a:rPr>
              <a:t>: apply ICA to separate the source and perform multivariate AR model between separate components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d9551b71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d9551b71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cb895c62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cb895c6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9f71b7edd_4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9f71b7edd_4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Clr>
                <a:schemeClr val="dk1"/>
              </a:buClr>
              <a:buSzPts val="1100"/>
              <a:buFont typeface="Arial"/>
              <a:buNone/>
            </a:pPr>
            <a:r>
              <a:rPr lang="en-GB" sz="900">
                <a:solidFill>
                  <a:srgbClr val="444444"/>
                </a:solidFill>
                <a:latin typeface="Courier New"/>
                <a:ea typeface="Courier New"/>
                <a:cs typeface="Courier New"/>
                <a:sym typeface="Courier New"/>
              </a:rPr>
              <a:t>spm_hrf.m in SPM toolbox to</a:t>
            </a:r>
            <a:endParaRPr sz="900">
              <a:solidFill>
                <a:srgbClr val="444444"/>
              </a:solidFill>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GB">
                <a:solidFill>
                  <a:srgbClr val="444444"/>
                </a:solidFill>
                <a:latin typeface="Courier New"/>
                <a:ea typeface="Courier New"/>
                <a:cs typeface="Courier New"/>
                <a:sym typeface="Courier New"/>
              </a:rPr>
              <a:t>% produce HRF</a:t>
            </a:r>
            <a:endParaRPr>
              <a:solidFill>
                <a:srgbClr val="444444"/>
              </a:solidFill>
              <a:latin typeface="Courier New"/>
              <a:ea typeface="Courier New"/>
              <a:cs typeface="Courier New"/>
              <a:sym typeface="Courier New"/>
            </a:endParaRPr>
          </a:p>
          <a:p>
            <a:pPr indent="0" lvl="0" marL="139700" marR="139700" rtl="0" algn="l">
              <a:lnSpc>
                <a:spcPct val="115000"/>
              </a:lnSpc>
              <a:spcBef>
                <a:spcPts val="0"/>
              </a:spcBef>
              <a:spcAft>
                <a:spcPts val="0"/>
              </a:spcAft>
              <a:buNone/>
            </a:pPr>
            <a:r>
              <a:rPr lang="en-GB">
                <a:solidFill>
                  <a:srgbClr val="444444"/>
                </a:solidFill>
                <a:latin typeface="Courier New"/>
                <a:ea typeface="Courier New"/>
                <a:cs typeface="Courier New"/>
                <a:sym typeface="Courier New"/>
              </a:rPr>
              <a:t>Convolution kernel-time-to-peak</a:t>
            </a:r>
            <a:endParaRPr>
              <a:solidFill>
                <a:srgbClr val="444444"/>
              </a:solidFill>
              <a:latin typeface="Courier New"/>
              <a:ea typeface="Courier New"/>
              <a:cs typeface="Courier New"/>
              <a:sym typeface="Courier New"/>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cb895c6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cb895c6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Clr>
                <a:schemeClr val="dk1"/>
              </a:buClr>
              <a:buSzPts val="1100"/>
              <a:buFont typeface="Arial"/>
              <a:buNone/>
            </a:pPr>
            <a:r>
              <a:rPr lang="en-GB" sz="1000">
                <a:solidFill>
                  <a:srgbClr val="595959"/>
                </a:solidFill>
                <a:latin typeface="Georgia"/>
                <a:ea typeface="Georgia"/>
                <a:cs typeface="Georgia"/>
                <a:sym typeface="Georgia"/>
              </a:rPr>
              <a:t>apply to time series from a multivoxel region of interest to separate the difference neural response to improve the spatial specificity of fMRI activation maps. </a:t>
            </a:r>
            <a:endParaRPr sz="1000">
              <a:solidFill>
                <a:srgbClr val="595959"/>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9f71b7ed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9f71b7ed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d9551b71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d9551b71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d9551b71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d9551b71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9913d016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9913d01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8bb522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c8bb522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222222"/>
                </a:solidFill>
              </a:rPr>
              <a:t>Autocorrelation</a:t>
            </a:r>
            <a:r>
              <a:rPr lang="en-GB" sz="1200">
                <a:solidFill>
                  <a:srgbClr val="222222"/>
                </a:solidFill>
                <a:highlight>
                  <a:srgbClr val="FFFFFF"/>
                </a:highlight>
              </a:rPr>
              <a:t>, also known as serial </a:t>
            </a:r>
            <a:r>
              <a:rPr b="1" lang="en-GB" sz="1200">
                <a:solidFill>
                  <a:srgbClr val="222222"/>
                </a:solidFill>
              </a:rPr>
              <a:t>correlation</a:t>
            </a:r>
            <a:r>
              <a:rPr lang="en-GB" sz="1200">
                <a:solidFill>
                  <a:srgbClr val="222222"/>
                </a:solidFill>
                <a:highlight>
                  <a:srgbClr val="FFFFFF"/>
                </a:highlight>
              </a:rPr>
              <a:t>, is the </a:t>
            </a:r>
            <a:r>
              <a:rPr b="1" lang="en-GB" sz="1200">
                <a:solidFill>
                  <a:srgbClr val="222222"/>
                </a:solidFill>
              </a:rPr>
              <a:t>correlation</a:t>
            </a:r>
            <a:r>
              <a:rPr lang="en-GB" sz="1200">
                <a:solidFill>
                  <a:srgbClr val="222222"/>
                </a:solidFill>
                <a:highlight>
                  <a:srgbClr val="FFFFFF"/>
                </a:highlight>
              </a:rPr>
              <a:t> of a signal with a delayed copy of itself as a function of delay.It is often </a:t>
            </a:r>
            <a:r>
              <a:rPr b="1" lang="en-GB" sz="1200">
                <a:solidFill>
                  <a:srgbClr val="222222"/>
                </a:solidFill>
              </a:rPr>
              <a:t>used</a:t>
            </a:r>
            <a:r>
              <a:rPr lang="en-GB" sz="1200">
                <a:solidFill>
                  <a:srgbClr val="222222"/>
                </a:solidFill>
                <a:highlight>
                  <a:srgbClr val="FFFFFF"/>
                </a:highlight>
              </a:rPr>
              <a:t> in signal processing for analyzing functions or series of values, such as time domain signals.</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b="1" lang="en-GB" sz="1200">
                <a:solidFill>
                  <a:srgbClr val="222222"/>
                </a:solidFill>
              </a:rPr>
              <a:t>Cross</a:t>
            </a:r>
            <a:r>
              <a:rPr lang="en-GB" sz="1200">
                <a:solidFill>
                  <a:srgbClr val="222222"/>
                </a:solidFill>
                <a:highlight>
                  <a:srgbClr val="FFFFFF"/>
                </a:highlight>
              </a:rPr>
              <a:t>-</a:t>
            </a:r>
            <a:r>
              <a:rPr b="1" lang="en-GB" sz="1200">
                <a:solidFill>
                  <a:srgbClr val="222222"/>
                </a:solidFill>
              </a:rPr>
              <a:t>correlation</a:t>
            </a:r>
            <a:r>
              <a:rPr lang="en-GB" sz="1200">
                <a:solidFill>
                  <a:srgbClr val="222222"/>
                </a:solidFill>
                <a:highlight>
                  <a:srgbClr val="FFFFFF"/>
                </a:highlight>
              </a:rPr>
              <a:t> is generally </a:t>
            </a:r>
            <a:r>
              <a:rPr b="1" lang="en-GB" sz="1200">
                <a:solidFill>
                  <a:srgbClr val="222222"/>
                </a:solidFill>
              </a:rPr>
              <a:t>used</a:t>
            </a:r>
            <a:r>
              <a:rPr lang="en-GB" sz="1200">
                <a:solidFill>
                  <a:srgbClr val="222222"/>
                </a:solidFill>
                <a:highlight>
                  <a:srgbClr val="FFFFFF"/>
                </a:highlight>
              </a:rPr>
              <a:t> when measuring information between two different time series. The range of the data is -1 to 1 such that the closer the </a:t>
            </a:r>
            <a:r>
              <a:rPr b="1" lang="en-GB" sz="1200">
                <a:solidFill>
                  <a:srgbClr val="222222"/>
                </a:solidFill>
              </a:rPr>
              <a:t>cross</a:t>
            </a:r>
            <a:r>
              <a:rPr lang="en-GB" sz="1200">
                <a:solidFill>
                  <a:srgbClr val="222222"/>
                </a:solidFill>
                <a:highlight>
                  <a:srgbClr val="FFFFFF"/>
                </a:highlight>
              </a:rPr>
              <a:t>-</a:t>
            </a:r>
            <a:r>
              <a:rPr b="1" lang="en-GB" sz="1200">
                <a:solidFill>
                  <a:srgbClr val="222222"/>
                </a:solidFill>
              </a:rPr>
              <a:t>correlation</a:t>
            </a:r>
            <a:r>
              <a:rPr lang="en-GB" sz="1200">
                <a:solidFill>
                  <a:srgbClr val="222222"/>
                </a:solidFill>
                <a:highlight>
                  <a:srgbClr val="FFFFFF"/>
                </a:highlight>
              </a:rPr>
              <a:t> value is to 1, the more closely the information sets are. ... </a:t>
            </a:r>
            <a:r>
              <a:rPr b="1" lang="en-GB" sz="1200">
                <a:solidFill>
                  <a:srgbClr val="222222"/>
                </a:solidFill>
              </a:rPr>
              <a:t>Cross</a:t>
            </a:r>
            <a:r>
              <a:rPr lang="en-GB" sz="1200">
                <a:solidFill>
                  <a:srgbClr val="222222"/>
                </a:solidFill>
                <a:highlight>
                  <a:srgbClr val="FFFFFF"/>
                </a:highlight>
              </a:rPr>
              <a:t>-</a:t>
            </a:r>
            <a:r>
              <a:rPr b="1" lang="en-GB" sz="1200">
                <a:solidFill>
                  <a:srgbClr val="222222"/>
                </a:solidFill>
              </a:rPr>
              <a:t>correlation</a:t>
            </a:r>
            <a:r>
              <a:rPr lang="en-GB" sz="1200">
                <a:solidFill>
                  <a:srgbClr val="222222"/>
                </a:solidFill>
                <a:highlight>
                  <a:srgbClr val="FFFFFF"/>
                </a:highlight>
              </a:rPr>
              <a:t> can also occur with sets and time series of data.</a:t>
            </a:r>
            <a:endParaRPr sz="120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942a041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942a041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22222"/>
                </a:solidFill>
                <a:highlight>
                  <a:srgbClr val="FFFFFF"/>
                </a:highlight>
              </a:rPr>
              <a:t>A </a:t>
            </a:r>
            <a:r>
              <a:rPr b="1" lang="en-GB" sz="1200">
                <a:solidFill>
                  <a:srgbClr val="222222"/>
                </a:solidFill>
              </a:rPr>
              <a:t>univariate time series</a:t>
            </a:r>
            <a:r>
              <a:rPr lang="en-GB" sz="1200">
                <a:solidFill>
                  <a:srgbClr val="222222"/>
                </a:solidFill>
                <a:highlight>
                  <a:srgbClr val="FFFFFF"/>
                </a:highlight>
              </a:rPr>
              <a:t> is a sequence of measurements of the same variable collected over </a:t>
            </a:r>
            <a:r>
              <a:rPr b="1" lang="en-GB" sz="1200">
                <a:solidFill>
                  <a:srgbClr val="222222"/>
                </a:solidFill>
              </a:rPr>
              <a:t>time</a:t>
            </a:r>
            <a:r>
              <a:rPr lang="en-GB" sz="1200">
                <a:solidFill>
                  <a:srgbClr val="222222"/>
                </a:solidFill>
                <a:highlight>
                  <a:srgbClr val="FFFFFF"/>
                </a:highlight>
              </a:rPr>
              <a:t>. Most often, the measurements are made at regular </a:t>
            </a:r>
            <a:r>
              <a:rPr b="1" lang="en-GB" sz="1200">
                <a:solidFill>
                  <a:srgbClr val="222222"/>
                </a:solidFill>
              </a:rPr>
              <a:t>time</a:t>
            </a:r>
            <a:r>
              <a:rPr lang="en-GB" sz="1200">
                <a:solidFill>
                  <a:srgbClr val="222222"/>
                </a:solidFill>
                <a:highlight>
                  <a:srgbClr val="FFFFFF"/>
                </a:highlight>
              </a:rPr>
              <a:t> intervals. One difference from standard linear regression is that the data are not necessarily independent and not necessarily identically distributed.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942a041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942a041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22222"/>
                </a:solidFill>
                <a:highlight>
                  <a:srgbClr val="FFFFFF"/>
                </a:highlight>
              </a:rPr>
              <a:t>A </a:t>
            </a:r>
            <a:r>
              <a:rPr b="1" lang="en-GB" sz="1200">
                <a:solidFill>
                  <a:srgbClr val="222222"/>
                </a:solidFill>
              </a:rPr>
              <a:t>Multivariate time series</a:t>
            </a:r>
            <a:r>
              <a:rPr lang="en-GB" sz="1200">
                <a:solidFill>
                  <a:srgbClr val="222222"/>
                </a:solidFill>
                <a:highlight>
                  <a:srgbClr val="FFFFFF"/>
                </a:highlight>
              </a:rPr>
              <a:t> has more than one </a:t>
            </a:r>
            <a:r>
              <a:rPr b="1" lang="en-GB" sz="1200">
                <a:solidFill>
                  <a:srgbClr val="222222"/>
                </a:solidFill>
              </a:rPr>
              <a:t>time</a:t>
            </a:r>
            <a:r>
              <a:rPr lang="en-GB" sz="1200">
                <a:solidFill>
                  <a:srgbClr val="222222"/>
                </a:solidFill>
                <a:highlight>
                  <a:srgbClr val="FFFFFF"/>
                </a:highlight>
              </a:rPr>
              <a:t>-dependent variable. Each variable depends not only on its past values but also has some dependency on other variables. This dependency is used for forecasting future values. In this case, there are multiple variables to be considered to optimally predict temperature.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60fe3a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60fe3a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942a041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942a041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60fe3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60fe3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marR="114300">
              <a:spcBef>
                <a:spcPts val="0"/>
              </a:spcBef>
              <a:spcAft>
                <a:spcPts val="0"/>
              </a:spcAft>
              <a:buSzPts val="1300"/>
              <a:buChar char="●"/>
              <a:defRPr sz="900">
                <a:latin typeface="Courier New"/>
                <a:ea typeface="Courier New"/>
                <a:cs typeface="Courier New"/>
                <a:sym typeface="Courier New"/>
              </a:defRPr>
            </a:lvl1pPr>
            <a:lvl2pPr indent="-298450" lvl="1" marL="914400">
              <a:spcBef>
                <a:spcPts val="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Linear_prediction" TargetMode="External"/><Relationship Id="rId4" Type="http://schemas.openxmlformats.org/officeDocument/2006/relationships/hyperlink" Target="https://en.wikipedia.org/wiki/Stochastic_vari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gif"/><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647525" y="1375775"/>
            <a:ext cx="5783400" cy="158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300"/>
              <a:t>Time Series Analysis: </a:t>
            </a:r>
            <a:endParaRPr sz="3300"/>
          </a:p>
          <a:p>
            <a:pPr indent="0" lvl="0" marL="0" rtl="0" algn="ctr">
              <a:spcBef>
                <a:spcPts val="0"/>
              </a:spcBef>
              <a:spcAft>
                <a:spcPts val="0"/>
              </a:spcAft>
              <a:buNone/>
            </a:pPr>
            <a:r>
              <a:rPr lang="en-GB" sz="3300"/>
              <a:t>Multivariate </a:t>
            </a:r>
            <a:r>
              <a:rPr lang="en-GB" sz="3300"/>
              <a:t>Autoregression</a:t>
            </a:r>
            <a:r>
              <a:rPr lang="en-GB" sz="3300"/>
              <a:t> and Granger Causality</a:t>
            </a:r>
            <a:endParaRPr sz="3300"/>
          </a:p>
        </p:txBody>
      </p:sp>
      <p:sp>
        <p:nvSpPr>
          <p:cNvPr id="87" name="Google Shape;87;p13"/>
          <p:cNvSpPr txBox="1"/>
          <p:nvPr>
            <p:ph idx="1" type="subTitle"/>
          </p:nvPr>
        </p:nvSpPr>
        <p:spPr>
          <a:xfrm>
            <a:off x="1680300" y="2959775"/>
            <a:ext cx="5783400" cy="142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2200">
              <a:solidFill>
                <a:srgbClr val="F4CCCC"/>
              </a:solidFill>
            </a:endParaRPr>
          </a:p>
          <a:p>
            <a:pPr indent="0" lvl="0" marL="0" rtl="0" algn="r">
              <a:spcBef>
                <a:spcPts val="0"/>
              </a:spcBef>
              <a:spcAft>
                <a:spcPts val="0"/>
              </a:spcAft>
              <a:buNone/>
            </a:pPr>
            <a:r>
              <a:t/>
            </a:r>
            <a:endParaRPr sz="2200">
              <a:solidFill>
                <a:srgbClr val="F4CCCC"/>
              </a:solidFill>
            </a:endParaRPr>
          </a:p>
          <a:p>
            <a:pPr indent="0" lvl="0" marL="0" rtl="0" algn="r">
              <a:spcBef>
                <a:spcPts val="0"/>
              </a:spcBef>
              <a:spcAft>
                <a:spcPts val="0"/>
              </a:spcAft>
              <a:buNone/>
            </a:pPr>
            <a:r>
              <a:rPr lang="en-GB" sz="2000"/>
              <a:t>Yutong Gao</a:t>
            </a:r>
            <a:endParaRPr sz="2000"/>
          </a:p>
          <a:p>
            <a:pPr indent="0" lvl="0" marL="0" rtl="0" algn="r">
              <a:spcBef>
                <a:spcPts val="0"/>
              </a:spcBef>
              <a:spcAft>
                <a:spcPts val="0"/>
              </a:spcAft>
              <a:buNone/>
            </a:pPr>
            <a:r>
              <a:rPr lang="en-GB" sz="2000"/>
              <a:t>Varaprasad Kurra</a:t>
            </a:r>
            <a:endParaRPr sz="2000"/>
          </a:p>
        </p:txBody>
      </p:sp>
      <p:sp>
        <p:nvSpPr>
          <p:cNvPr id="88" name="Google Shape;88;p13"/>
          <p:cNvSpPr txBox="1"/>
          <p:nvPr/>
        </p:nvSpPr>
        <p:spPr>
          <a:xfrm>
            <a:off x="758950" y="865125"/>
            <a:ext cx="15042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CSC8980</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78350" y="599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do we need VAR?		</a:t>
            </a:r>
            <a:endParaRPr/>
          </a:p>
        </p:txBody>
      </p:sp>
      <p:sp>
        <p:nvSpPr>
          <p:cNvPr id="156" name="Google Shape;156;p22"/>
          <p:cNvSpPr txBox="1"/>
          <p:nvPr>
            <p:ph idx="1" type="body"/>
          </p:nvPr>
        </p:nvSpPr>
        <p:spPr>
          <a:xfrm>
            <a:off x="272875" y="1236375"/>
            <a:ext cx="7996200" cy="3769800"/>
          </a:xfrm>
          <a:prstGeom prst="rect">
            <a:avLst/>
          </a:prstGeom>
        </p:spPr>
        <p:txBody>
          <a:bodyPr anchorCtr="0" anchor="t" bIns="91425" lIns="91425" spcFirstLastPara="1" rIns="91425" wrap="square" tIns="91425">
            <a:noAutofit/>
          </a:bodyPr>
          <a:lstStyle/>
          <a:p>
            <a:pPr indent="-304800" lvl="0" marL="457200" marR="0" rtl="0" algn="l">
              <a:spcBef>
                <a:spcPts val="1200"/>
              </a:spcBef>
              <a:spcAft>
                <a:spcPts val="0"/>
              </a:spcAft>
              <a:buClr>
                <a:srgbClr val="000000"/>
              </a:buClr>
              <a:buSzPts val="1200"/>
              <a:buFont typeface="Courier New"/>
              <a:buAutoNum type="arabicPeriod"/>
            </a:pPr>
            <a:r>
              <a:rPr lang="en-GB" sz="1200">
                <a:solidFill>
                  <a:srgbClr val="000000"/>
                </a:solidFill>
              </a:rPr>
              <a:t>Vector Autoregressive (VAR) model to characterize  interactions between hemodynamic activity at different ROIs.</a:t>
            </a:r>
            <a:endParaRPr sz="1200">
              <a:solidFill>
                <a:srgbClr val="000000"/>
              </a:solidFill>
            </a:endParaRPr>
          </a:p>
          <a:p>
            <a:pPr indent="0" lvl="0" marL="0" marR="0" rtl="0" algn="l">
              <a:spcBef>
                <a:spcPts val="1200"/>
              </a:spcBef>
              <a:spcAft>
                <a:spcPts val="0"/>
              </a:spcAft>
              <a:buNone/>
            </a:pPr>
            <a:r>
              <a:t/>
            </a:r>
            <a:endParaRPr sz="100">
              <a:solidFill>
                <a:srgbClr val="000000"/>
              </a:solidFill>
            </a:endParaRPr>
          </a:p>
          <a:p>
            <a:pPr indent="-304800" lvl="0" marL="457200" marR="0" rtl="0" algn="l">
              <a:spcBef>
                <a:spcPts val="1200"/>
              </a:spcBef>
              <a:spcAft>
                <a:spcPts val="0"/>
              </a:spcAft>
              <a:buClr>
                <a:srgbClr val="000000"/>
              </a:buClr>
              <a:buSzPts val="1200"/>
              <a:buFont typeface="Courier New"/>
              <a:buAutoNum type="arabicPeriod"/>
            </a:pPr>
            <a:r>
              <a:rPr lang="en-GB" sz="1200"/>
              <a:t>Time-series data is autoregressive in nature (serially correlated).</a:t>
            </a:r>
            <a:endParaRPr sz="1200"/>
          </a:p>
          <a:p>
            <a:pPr indent="0" lvl="0" marL="457200" marR="0" rtl="0" algn="l">
              <a:spcBef>
                <a:spcPts val="1200"/>
              </a:spcBef>
              <a:spcAft>
                <a:spcPts val="0"/>
              </a:spcAft>
              <a:buNone/>
            </a:pPr>
            <a:r>
              <a:t/>
            </a:r>
            <a:endParaRPr sz="100"/>
          </a:p>
          <a:p>
            <a:pPr indent="-304800" lvl="0" marL="457200" marR="0" rtl="0" algn="l">
              <a:spcBef>
                <a:spcPts val="1200"/>
              </a:spcBef>
              <a:spcAft>
                <a:spcPts val="0"/>
              </a:spcAft>
              <a:buClr>
                <a:srgbClr val="000000"/>
              </a:buClr>
              <a:buSzPts val="1200"/>
              <a:buFont typeface="Courier New"/>
              <a:buAutoNum type="arabicPeriod"/>
            </a:pPr>
            <a:r>
              <a:rPr lang="en-GB" sz="1200"/>
              <a:t>VAR model is one of the most successful and flexible models for the analysis of multivariate time series.</a:t>
            </a:r>
            <a:endParaRPr sz="1200"/>
          </a:p>
          <a:p>
            <a:pPr indent="0" lvl="0" marL="457200" marR="0" rtl="0" algn="l">
              <a:spcBef>
                <a:spcPts val="1200"/>
              </a:spcBef>
              <a:spcAft>
                <a:spcPts val="0"/>
              </a:spcAft>
              <a:buNone/>
            </a:pPr>
            <a:r>
              <a:t/>
            </a:r>
            <a:endParaRPr sz="100"/>
          </a:p>
          <a:p>
            <a:pPr indent="-304800" lvl="0" marL="457200" marR="0" rtl="0" algn="l">
              <a:spcBef>
                <a:spcPts val="1200"/>
              </a:spcBef>
              <a:spcAft>
                <a:spcPts val="0"/>
              </a:spcAft>
              <a:buClr>
                <a:srgbClr val="000000"/>
              </a:buClr>
              <a:buSzPts val="1200"/>
              <a:buFont typeface="Courier New"/>
              <a:buAutoNum type="arabicPeriod"/>
            </a:pPr>
            <a:r>
              <a:rPr lang="en-GB" sz="1200"/>
              <a:t>Especially useful for describing the dynamic behavior of neural(dynamic) time series.</a:t>
            </a:r>
            <a:endParaRPr sz="1200"/>
          </a:p>
          <a:p>
            <a:pPr indent="0" lvl="0" marL="457200" marR="0" rtl="0" algn="l">
              <a:spcBef>
                <a:spcPts val="1200"/>
              </a:spcBef>
              <a:spcAft>
                <a:spcPts val="0"/>
              </a:spcAft>
              <a:buNone/>
            </a:pPr>
            <a:r>
              <a:rPr b="1" lang="en-GB" sz="1200"/>
              <a:t>Model-based forecast.</a:t>
            </a:r>
            <a:r>
              <a:rPr lang="en-GB" sz="1200"/>
              <a:t> In general VAR encompasses correlation information of the observed data and use this correlation information to forecast future movements or changes of the variable of interest.</a:t>
            </a:r>
            <a:endParaRPr sz="1200"/>
          </a:p>
          <a:p>
            <a:pPr indent="0" lvl="0" marL="457200" marR="0" rtl="0" algn="l">
              <a:spcBef>
                <a:spcPts val="1200"/>
              </a:spcBef>
              <a:spcAft>
                <a:spcPts val="0"/>
              </a:spcAft>
              <a:buNone/>
            </a:pPr>
            <a:r>
              <a:t/>
            </a:r>
            <a:endParaRPr sz="1100"/>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04675" y="5147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GB" sz="2300">
                <a:solidFill>
                  <a:srgbClr val="000000"/>
                </a:solidFill>
                <a:highlight>
                  <a:srgbClr val="FFFFFF"/>
                </a:highlight>
                <a:latin typeface="Arial"/>
                <a:ea typeface="Arial"/>
                <a:cs typeface="Arial"/>
                <a:sym typeface="Arial"/>
              </a:rPr>
              <a:t>VAR models in Neuroscience</a:t>
            </a:r>
            <a:endParaRPr b="0" sz="23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3000"/>
          </a:p>
        </p:txBody>
      </p:sp>
      <p:sp>
        <p:nvSpPr>
          <p:cNvPr id="162" name="Google Shape;162;p23"/>
          <p:cNvSpPr txBox="1"/>
          <p:nvPr>
            <p:ph idx="1" type="body"/>
          </p:nvPr>
        </p:nvSpPr>
        <p:spPr>
          <a:xfrm>
            <a:off x="504675" y="12942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200"/>
              <a:t>I</a:t>
            </a:r>
            <a:r>
              <a:rPr lang="en-GB" sz="1200"/>
              <a:t>dentify connectivity among brain regions from time course fMRI data.</a:t>
            </a:r>
            <a:endParaRPr sz="1200"/>
          </a:p>
          <a:p>
            <a:pPr indent="-304800" lvl="0" marL="457200" rtl="0" algn="l">
              <a:spcBef>
                <a:spcPts val="0"/>
              </a:spcBef>
              <a:spcAft>
                <a:spcPts val="0"/>
              </a:spcAft>
              <a:buSzPts val="1200"/>
              <a:buChar char="●"/>
            </a:pPr>
            <a:r>
              <a:rPr lang="en-GB" sz="1100">
                <a:solidFill>
                  <a:srgbClr val="3E3D40"/>
                </a:solidFill>
                <a:highlight>
                  <a:srgbClr val="FFFFFF"/>
                </a:highlight>
              </a:rPr>
              <a:t>Vector </a:t>
            </a:r>
            <a:r>
              <a:rPr lang="en-GB" sz="1100">
                <a:solidFill>
                  <a:srgbClr val="3E3D40"/>
                </a:solidFill>
                <a:highlight>
                  <a:srgbClr val="FFFFFF"/>
                </a:highlight>
              </a:rPr>
              <a:t>autoregressive</a:t>
            </a:r>
            <a:r>
              <a:rPr lang="en-GB" sz="1100">
                <a:solidFill>
                  <a:srgbClr val="3E3D40"/>
                </a:solidFill>
                <a:highlight>
                  <a:srgbClr val="FFFFFF"/>
                </a:highlight>
              </a:rPr>
              <a:t> (VAR) models typically form the basis for constructing directed graphical models for investigating connectivity in a brain network with brain regions of interest (ROIs) as nodes.</a:t>
            </a:r>
            <a:endParaRPr sz="700"/>
          </a:p>
          <a:p>
            <a:pPr indent="0" lvl="0" marL="0" rtl="0" algn="l">
              <a:spcBef>
                <a:spcPts val="0"/>
              </a:spcBef>
              <a:spcAft>
                <a:spcPts val="0"/>
              </a:spcAft>
              <a:buNone/>
            </a:pPr>
            <a:r>
              <a:t/>
            </a:r>
            <a:endParaRPr sz="500"/>
          </a:p>
        </p:txBody>
      </p:sp>
      <p:pic>
        <p:nvPicPr>
          <p:cNvPr id="163" name="Google Shape;163;p23"/>
          <p:cNvPicPr preferRelativeResize="0"/>
          <p:nvPr/>
        </p:nvPicPr>
        <p:blipFill>
          <a:blip r:embed="rId3">
            <a:alphaModFix/>
          </a:blip>
          <a:stretch>
            <a:fillRect/>
          </a:stretch>
        </p:blipFill>
        <p:spPr>
          <a:xfrm>
            <a:off x="2839975" y="2251925"/>
            <a:ext cx="3464051" cy="270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72100" y="589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Advances in VAR</a:t>
            </a:r>
            <a:endParaRPr/>
          </a:p>
        </p:txBody>
      </p:sp>
      <p:sp>
        <p:nvSpPr>
          <p:cNvPr id="169" name="Google Shape;169;p24"/>
          <p:cNvSpPr txBox="1"/>
          <p:nvPr>
            <p:ph idx="1" type="body"/>
          </p:nvPr>
        </p:nvSpPr>
        <p:spPr>
          <a:xfrm>
            <a:off x="727650" y="1300500"/>
            <a:ext cx="7688700" cy="350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GB" sz="1200"/>
              <a:t>VAR has its own limitations.</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rPr lang="en-GB" sz="1200">
                <a:solidFill>
                  <a:srgbClr val="222222"/>
                </a:solidFill>
                <a:highlight>
                  <a:srgbClr val="FFFFFF"/>
                </a:highlight>
              </a:rPr>
              <a:t>One </a:t>
            </a:r>
            <a:r>
              <a:rPr b="1" lang="en-GB" sz="1200">
                <a:solidFill>
                  <a:srgbClr val="222222"/>
                </a:solidFill>
              </a:rPr>
              <a:t>limitation</a:t>
            </a:r>
            <a:r>
              <a:rPr lang="en-GB" sz="1200">
                <a:solidFill>
                  <a:srgbClr val="222222"/>
                </a:solidFill>
                <a:highlight>
                  <a:srgbClr val="FFFFFF"/>
                </a:highlight>
              </a:rPr>
              <a:t> of the </a:t>
            </a:r>
            <a:r>
              <a:rPr b="1" lang="en-GB" sz="1200">
                <a:solidFill>
                  <a:srgbClr val="222222"/>
                </a:solidFill>
              </a:rPr>
              <a:t>models</a:t>
            </a:r>
            <a:r>
              <a:rPr lang="en-GB" sz="1200">
                <a:solidFill>
                  <a:srgbClr val="222222"/>
                </a:solidFill>
                <a:highlight>
                  <a:srgbClr val="FFFFFF"/>
                </a:highlight>
              </a:rPr>
              <a:t> that we have considered so far is that they impose a unidirectional relationship — the forecast variable is influenced by the predictor variables, but not vice versa.</a:t>
            </a:r>
            <a:endParaRPr sz="1200">
              <a:solidFill>
                <a:srgbClr val="222222"/>
              </a:solidFill>
              <a:highlight>
                <a:srgbClr val="FFFFFF"/>
              </a:highlight>
            </a:endParaRPr>
          </a:p>
          <a:p>
            <a:pPr indent="0" lvl="0" marL="457200" rtl="0" algn="l">
              <a:spcBef>
                <a:spcPts val="0"/>
              </a:spcBef>
              <a:spcAft>
                <a:spcPts val="0"/>
              </a:spcAft>
              <a:buNone/>
            </a:pPr>
            <a:r>
              <a:t/>
            </a:r>
            <a:endParaRPr sz="1200">
              <a:solidFill>
                <a:srgbClr val="222222"/>
              </a:solidFill>
              <a:highlight>
                <a:srgbClr val="FFFFFF"/>
              </a:highlight>
            </a:endParaRPr>
          </a:p>
          <a:p>
            <a:pPr indent="0" lvl="0" marL="457200" rtl="0" algn="l">
              <a:spcBef>
                <a:spcPts val="0"/>
              </a:spcBef>
              <a:spcAft>
                <a:spcPts val="0"/>
              </a:spcAft>
              <a:buNone/>
            </a:pPr>
            <a:r>
              <a:rPr lang="en-GB" sz="1200">
                <a:solidFill>
                  <a:srgbClr val="222222"/>
                </a:solidFill>
                <a:highlight>
                  <a:srgbClr val="FFFFFF"/>
                </a:highlight>
              </a:rPr>
              <a:t>VAR is </a:t>
            </a:r>
            <a:r>
              <a:rPr lang="en-GB" sz="1200">
                <a:solidFill>
                  <a:srgbClr val="222222"/>
                </a:solidFill>
                <a:highlight>
                  <a:srgbClr val="FFFFFF"/>
                </a:highlight>
              </a:rPr>
              <a:t>overparameterized</a:t>
            </a:r>
            <a:r>
              <a:rPr lang="en-GB" sz="1200">
                <a:solidFill>
                  <a:srgbClr val="222222"/>
                </a:solidFill>
                <a:highlight>
                  <a:srgbClr val="FFFFFF"/>
                </a:highlight>
              </a:rPr>
              <a:t>.</a:t>
            </a:r>
            <a:endParaRPr sz="1200">
              <a:solidFill>
                <a:srgbClr val="222222"/>
              </a:solidFill>
              <a:highlight>
                <a:srgbClr val="FFFFFF"/>
              </a:highlight>
            </a:endParaRPr>
          </a:p>
          <a:p>
            <a:pPr indent="0" lvl="0" marL="457200" rtl="0" algn="l">
              <a:spcBef>
                <a:spcPts val="0"/>
              </a:spcBef>
              <a:spcAft>
                <a:spcPts val="0"/>
              </a:spcAft>
              <a:buNone/>
            </a:pPr>
            <a:r>
              <a:t/>
            </a:r>
            <a:endParaRPr sz="1200">
              <a:solidFill>
                <a:srgbClr val="222222"/>
              </a:solidFill>
              <a:highlight>
                <a:srgbClr val="FFFFFF"/>
              </a:highlight>
            </a:endParaRPr>
          </a:p>
          <a:p>
            <a:pPr indent="-311150" lvl="0" marL="457200" rtl="0" algn="l">
              <a:spcBef>
                <a:spcPts val="0"/>
              </a:spcBef>
              <a:spcAft>
                <a:spcPts val="0"/>
              </a:spcAft>
              <a:buClr>
                <a:srgbClr val="333333"/>
              </a:buClr>
              <a:buSzPts val="1300"/>
              <a:buChar char="★"/>
            </a:pPr>
            <a:r>
              <a:rPr lang="en-GB" sz="1300">
                <a:solidFill>
                  <a:srgbClr val="333333"/>
                </a:solidFill>
                <a:highlight>
                  <a:srgbClr val="FAFAFA"/>
                </a:highlight>
              </a:rPr>
              <a:t>The unifying model, structural vector autoregression (SVAR), may improve statistical and explanatory power, and avoid some prevalent pitfalls that can occur when VAR.</a:t>
            </a:r>
            <a:endParaRPr sz="1300">
              <a:solidFill>
                <a:srgbClr val="333333"/>
              </a:solidFill>
              <a:highlight>
                <a:srgbClr val="FAFAFA"/>
              </a:highlight>
            </a:endParaRPr>
          </a:p>
          <a:p>
            <a:pPr indent="0" lvl="0" marL="0" rtl="0" algn="l">
              <a:spcBef>
                <a:spcPts val="0"/>
              </a:spcBef>
              <a:spcAft>
                <a:spcPts val="0"/>
              </a:spcAft>
              <a:buNone/>
            </a:pPr>
            <a:r>
              <a:t/>
            </a:r>
            <a:endParaRPr sz="1300">
              <a:solidFill>
                <a:srgbClr val="333333"/>
              </a:solidFill>
              <a:highlight>
                <a:srgbClr val="FAFAFA"/>
              </a:highlight>
            </a:endParaRPr>
          </a:p>
          <a:p>
            <a:pPr indent="-311150" lvl="0" marL="457200" rtl="0" algn="l">
              <a:spcBef>
                <a:spcPts val="0"/>
              </a:spcBef>
              <a:spcAft>
                <a:spcPts val="0"/>
              </a:spcAft>
              <a:buClr>
                <a:srgbClr val="333333"/>
              </a:buClr>
              <a:buSzPts val="1300"/>
              <a:buChar char="★"/>
            </a:pPr>
            <a:r>
              <a:rPr lang="en-GB" sz="1300">
                <a:solidFill>
                  <a:srgbClr val="333333"/>
                </a:solidFill>
                <a:highlight>
                  <a:srgbClr val="FAFAFA"/>
                </a:highlight>
              </a:rPr>
              <a:t>Bayesian Vector Autoregressive Model.</a:t>
            </a:r>
            <a:endParaRPr sz="1300">
              <a:solidFill>
                <a:srgbClr val="333333"/>
              </a:solidFill>
              <a:highlight>
                <a:srgbClr val="FAFA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7650" y="686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Granger Causality(GC)</a:t>
            </a:r>
            <a:endParaRPr/>
          </a:p>
        </p:txBody>
      </p:sp>
      <p:sp>
        <p:nvSpPr>
          <p:cNvPr id="175" name="Google Shape;175;p25"/>
          <p:cNvSpPr txBox="1"/>
          <p:nvPr>
            <p:ph idx="1" type="body"/>
          </p:nvPr>
        </p:nvSpPr>
        <p:spPr>
          <a:xfrm>
            <a:off x="673875" y="1259000"/>
            <a:ext cx="7688700" cy="3405300"/>
          </a:xfrm>
          <a:prstGeom prst="rect">
            <a:avLst/>
          </a:prstGeom>
        </p:spPr>
        <p:txBody>
          <a:bodyPr anchorCtr="0" anchor="t" bIns="91425" lIns="91425" spcFirstLastPara="1" rIns="91425" wrap="square" tIns="91425">
            <a:noAutofit/>
          </a:bodyPr>
          <a:lstStyle/>
          <a:p>
            <a:pPr indent="0" lvl="0" marL="0" marR="0" rtl="0" algn="l">
              <a:spcBef>
                <a:spcPts val="1200"/>
              </a:spcBef>
              <a:spcAft>
                <a:spcPts val="0"/>
              </a:spcAft>
              <a:buNone/>
            </a:pPr>
            <a:r>
              <a:rPr lang="en-GB" sz="1200">
                <a:solidFill>
                  <a:srgbClr val="000000"/>
                </a:solidFill>
                <a:latin typeface="Georgia"/>
                <a:ea typeface="Georgia"/>
                <a:cs typeface="Georgia"/>
                <a:sym typeface="Georgia"/>
              </a:rPr>
              <a:t>To consider the causal influence one neural time series can exert on another, if the prediction of one time series could be improved by incorporating the knowledge of a second one, then the second series is said to have a causal influence on the first</a:t>
            </a:r>
            <a:endParaRPr sz="1200">
              <a:solidFill>
                <a:srgbClr val="000000"/>
              </a:solidFill>
              <a:latin typeface="Georgia"/>
              <a:ea typeface="Georgia"/>
              <a:cs typeface="Georgia"/>
              <a:sym typeface="Georgia"/>
            </a:endParaRPr>
          </a:p>
          <a:p>
            <a:pPr indent="0" lvl="0" marL="0" marR="0" rtl="0" algn="l">
              <a:spcBef>
                <a:spcPts val="1200"/>
              </a:spcBef>
              <a:spcAft>
                <a:spcPts val="0"/>
              </a:spcAft>
              <a:buNone/>
            </a:pPr>
            <a:r>
              <a:rPr lang="en-GB" sz="1200">
                <a:solidFill>
                  <a:srgbClr val="000000"/>
                </a:solidFill>
                <a:latin typeface="Georgia"/>
                <a:ea typeface="Georgia"/>
                <a:cs typeface="Georgia"/>
                <a:sym typeface="Georgia"/>
              </a:rPr>
              <a:t>if the variance of the autoregressive prediction error of the first time series at the present time is reduced by inclusion of past measurements from the second time series, then the second time series is said to have a causal influence on the first one.</a:t>
            </a:r>
            <a:endParaRPr sz="1200">
              <a:solidFill>
                <a:srgbClr val="000000"/>
              </a:solidFill>
              <a:latin typeface="Georgia"/>
              <a:ea typeface="Georgia"/>
              <a:cs typeface="Georgia"/>
              <a:sym typeface="Georgia"/>
            </a:endParaRPr>
          </a:p>
          <a:p>
            <a:pPr indent="0" lvl="0" marL="0" marR="0" rtl="0" algn="l">
              <a:spcBef>
                <a:spcPts val="1200"/>
              </a:spcBef>
              <a:spcAft>
                <a:spcPts val="0"/>
              </a:spcAft>
              <a:buNone/>
            </a:pPr>
            <a:r>
              <a:rPr lang="en-GB" sz="1200">
                <a:solidFill>
                  <a:srgbClr val="000000"/>
                </a:solidFill>
                <a:latin typeface="Arial"/>
                <a:ea typeface="Arial"/>
                <a:cs typeface="Arial"/>
                <a:sym typeface="Arial"/>
              </a:rPr>
              <a:t>Fit the univariate model for X alone: 			Calculate the Granger causality: in range of [0,</a:t>
            </a:r>
            <a:r>
              <a:rPr lang="en-GB" sz="1300">
                <a:solidFill>
                  <a:srgbClr val="000000"/>
                </a:solidFill>
                <a:latin typeface="Arial"/>
                <a:ea typeface="Arial"/>
                <a:cs typeface="Arial"/>
                <a:sym typeface="Arial"/>
              </a:rPr>
              <a:t>∞</a:t>
            </a: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marR="0" rtl="0" algn="l">
              <a:spcBef>
                <a:spcPts val="1200"/>
              </a:spcBef>
              <a:spcAft>
                <a:spcPts val="0"/>
              </a:spcAft>
              <a:buNone/>
            </a:pPr>
            <a:r>
              <a:t/>
            </a:r>
            <a:endParaRPr sz="1200">
              <a:solidFill>
                <a:srgbClr val="000000"/>
              </a:solidFill>
              <a:latin typeface="Arial"/>
              <a:ea typeface="Arial"/>
              <a:cs typeface="Arial"/>
              <a:sym typeface="Arial"/>
            </a:endParaRPr>
          </a:p>
          <a:p>
            <a:pPr indent="0" lvl="0" marL="0" marR="0" rtl="0" algn="l">
              <a:spcBef>
                <a:spcPts val="1200"/>
              </a:spcBef>
              <a:spcAft>
                <a:spcPts val="0"/>
              </a:spcAft>
              <a:buNone/>
            </a:pPr>
            <a:r>
              <a:rPr lang="en-GB" sz="1200">
                <a:solidFill>
                  <a:srgbClr val="000000"/>
                </a:solidFill>
                <a:latin typeface="Arial"/>
                <a:ea typeface="Arial"/>
                <a:cs typeface="Arial"/>
                <a:sym typeface="Arial"/>
              </a:rPr>
              <a:t>Fit the bivariate model:</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76" name="Google Shape;176;p25"/>
          <p:cNvPicPr preferRelativeResize="0"/>
          <p:nvPr/>
        </p:nvPicPr>
        <p:blipFill>
          <a:blip r:embed="rId3">
            <a:alphaModFix/>
          </a:blip>
          <a:stretch>
            <a:fillRect/>
          </a:stretch>
        </p:blipFill>
        <p:spPr>
          <a:xfrm>
            <a:off x="4572000" y="3287600"/>
            <a:ext cx="2952750" cy="1143000"/>
          </a:xfrm>
          <a:prstGeom prst="rect">
            <a:avLst/>
          </a:prstGeom>
          <a:noFill/>
          <a:ln>
            <a:noFill/>
          </a:ln>
        </p:spPr>
      </p:pic>
      <p:pic>
        <p:nvPicPr>
          <p:cNvPr id="177" name="Google Shape;177;p25"/>
          <p:cNvPicPr preferRelativeResize="0"/>
          <p:nvPr/>
        </p:nvPicPr>
        <p:blipFill>
          <a:blip r:embed="rId4">
            <a:alphaModFix/>
          </a:blip>
          <a:stretch>
            <a:fillRect/>
          </a:stretch>
        </p:blipFill>
        <p:spPr>
          <a:xfrm>
            <a:off x="818824" y="3287600"/>
            <a:ext cx="2166325" cy="479875"/>
          </a:xfrm>
          <a:prstGeom prst="rect">
            <a:avLst/>
          </a:prstGeom>
          <a:noFill/>
          <a:ln>
            <a:noFill/>
          </a:ln>
        </p:spPr>
      </p:pic>
      <p:pic>
        <p:nvPicPr>
          <p:cNvPr id="178" name="Google Shape;178;p25"/>
          <p:cNvPicPr preferRelativeResize="0"/>
          <p:nvPr/>
        </p:nvPicPr>
        <p:blipFill>
          <a:blip r:embed="rId5">
            <a:alphaModFix/>
          </a:blip>
          <a:stretch>
            <a:fillRect/>
          </a:stretch>
        </p:blipFill>
        <p:spPr>
          <a:xfrm>
            <a:off x="776925" y="4052750"/>
            <a:ext cx="3335970" cy="535200"/>
          </a:xfrm>
          <a:prstGeom prst="rect">
            <a:avLst/>
          </a:prstGeom>
          <a:noFill/>
          <a:ln>
            <a:noFill/>
          </a:ln>
        </p:spPr>
      </p:pic>
      <p:cxnSp>
        <p:nvCxnSpPr>
          <p:cNvPr id="179" name="Google Shape;179;p25"/>
          <p:cNvCxnSpPr/>
          <p:nvPr/>
        </p:nvCxnSpPr>
        <p:spPr>
          <a:xfrm flipH="1" rot="10800000">
            <a:off x="2861549" y="3450512"/>
            <a:ext cx="206100" cy="240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5"/>
          <p:cNvSpPr txBox="1"/>
          <p:nvPr/>
        </p:nvSpPr>
        <p:spPr>
          <a:xfrm>
            <a:off x="3067650" y="3232400"/>
            <a:ext cx="2829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u</a:t>
            </a:r>
            <a:endParaRPr>
              <a:latin typeface="Georgia"/>
              <a:ea typeface="Georgia"/>
              <a:cs typeface="Georgia"/>
              <a:sym typeface="Georgia"/>
            </a:endParaRPr>
          </a:p>
        </p:txBody>
      </p:sp>
      <p:cxnSp>
        <p:nvCxnSpPr>
          <p:cNvPr id="181" name="Google Shape;181;p25"/>
          <p:cNvCxnSpPr/>
          <p:nvPr/>
        </p:nvCxnSpPr>
        <p:spPr>
          <a:xfrm flipH="1" rot="10800000">
            <a:off x="3986099" y="4308362"/>
            <a:ext cx="206100" cy="240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5"/>
          <p:cNvSpPr txBox="1"/>
          <p:nvPr/>
        </p:nvSpPr>
        <p:spPr>
          <a:xfrm>
            <a:off x="4201000" y="4090250"/>
            <a:ext cx="2829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Georgia"/>
                <a:ea typeface="Georgia"/>
                <a:cs typeface="Georgia"/>
                <a:sym typeface="Georgia"/>
              </a:rPr>
              <a:t>w</a:t>
            </a:r>
            <a:endParaRPr>
              <a:latin typeface="Georgia"/>
              <a:ea typeface="Georgia"/>
              <a:cs typeface="Georgia"/>
              <a:sym typeface="Georgia"/>
            </a:endParaRPr>
          </a:p>
        </p:txBody>
      </p:sp>
      <p:cxnSp>
        <p:nvCxnSpPr>
          <p:cNvPr id="183" name="Google Shape;183;p25"/>
          <p:cNvCxnSpPr/>
          <p:nvPr/>
        </p:nvCxnSpPr>
        <p:spPr>
          <a:xfrm>
            <a:off x="2480175" y="3619950"/>
            <a:ext cx="339000" cy="0"/>
          </a:xfrm>
          <a:prstGeom prst="straightConnector1">
            <a:avLst/>
          </a:prstGeom>
          <a:noFill/>
          <a:ln cap="flat" cmpd="sng" w="9525">
            <a:solidFill>
              <a:srgbClr val="980000"/>
            </a:solidFill>
            <a:prstDash val="solid"/>
            <a:round/>
            <a:headEnd len="med" w="med" type="none"/>
            <a:tailEnd len="med" w="med" type="none"/>
          </a:ln>
          <a:effectLst>
            <a:outerShdw blurRad="57150" rotWithShape="0" algn="bl" dir="5400000" dist="19050">
              <a:srgbClr val="FF0000">
                <a:alpha val="50000"/>
              </a:srgbClr>
            </a:outerShdw>
          </a:effectLst>
        </p:spPr>
      </p:cxnSp>
      <p:cxnSp>
        <p:nvCxnSpPr>
          <p:cNvPr id="184" name="Google Shape;184;p25"/>
          <p:cNvCxnSpPr/>
          <p:nvPr/>
        </p:nvCxnSpPr>
        <p:spPr>
          <a:xfrm>
            <a:off x="3647100" y="4400775"/>
            <a:ext cx="339000" cy="0"/>
          </a:xfrm>
          <a:prstGeom prst="straightConnector1">
            <a:avLst/>
          </a:prstGeom>
          <a:noFill/>
          <a:ln cap="flat" cmpd="sng" w="9525">
            <a:solidFill>
              <a:srgbClr val="980000"/>
            </a:solidFill>
            <a:prstDash val="solid"/>
            <a:round/>
            <a:headEnd len="med" w="med" type="none"/>
            <a:tailEnd len="med" w="med" type="none"/>
          </a:ln>
          <a:effectLst>
            <a:outerShdw blurRad="57150" rotWithShape="0" algn="bl" dir="5400000" dist="19050">
              <a:srgbClr val="FF0000">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96775" y="65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Assumptions of GC - Weak Stationary</a:t>
            </a:r>
            <a:endParaRPr/>
          </a:p>
        </p:txBody>
      </p:sp>
      <p:sp>
        <p:nvSpPr>
          <p:cNvPr id="190" name="Google Shape;190;p26"/>
          <p:cNvSpPr txBox="1"/>
          <p:nvPr>
            <p:ph idx="1" type="body"/>
          </p:nvPr>
        </p:nvSpPr>
        <p:spPr>
          <a:xfrm>
            <a:off x="535025" y="1423850"/>
            <a:ext cx="5584500" cy="3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202122"/>
                </a:solidFill>
                <a:latin typeface="Georgia"/>
                <a:ea typeface="Georgia"/>
                <a:cs typeface="Georgia"/>
                <a:sym typeface="Georgia"/>
              </a:rPr>
              <a:t>Stationarity is that the </a:t>
            </a:r>
            <a:r>
              <a:rPr b="1" lang="en-GB" sz="1100">
                <a:solidFill>
                  <a:srgbClr val="202122"/>
                </a:solidFill>
                <a:latin typeface="Georgia"/>
                <a:ea typeface="Georgia"/>
                <a:cs typeface="Georgia"/>
                <a:sym typeface="Georgia"/>
              </a:rPr>
              <a:t>probability</a:t>
            </a:r>
            <a:r>
              <a:rPr b="1" lang="en-GB" sz="1100">
                <a:solidFill>
                  <a:srgbClr val="202122"/>
                </a:solidFill>
                <a:latin typeface="Georgia"/>
                <a:ea typeface="Georgia"/>
                <a:cs typeface="Georgia"/>
                <a:sym typeface="Georgia"/>
              </a:rPr>
              <a:t> laws that govern the behavior of the process do not change over time. Consequently, parameters such as mean and variance also do not change over time</a:t>
            </a:r>
            <a:endParaRPr b="1" sz="1100">
              <a:solidFill>
                <a:srgbClr val="202122"/>
              </a:solidFill>
              <a:latin typeface="Georgia"/>
              <a:ea typeface="Georgia"/>
              <a:cs typeface="Georgia"/>
              <a:sym typeface="Georgia"/>
            </a:endParaRPr>
          </a:p>
          <a:p>
            <a:pPr indent="0" lvl="0" marL="0" rtl="0" algn="l">
              <a:spcBef>
                <a:spcPts val="0"/>
              </a:spcBef>
              <a:spcAft>
                <a:spcPts val="0"/>
              </a:spcAft>
              <a:buNone/>
            </a:pPr>
            <a:r>
              <a:t/>
            </a:r>
            <a:endParaRPr b="1" sz="1100">
              <a:solidFill>
                <a:srgbClr val="202122"/>
              </a:solidFill>
              <a:latin typeface="Georgia"/>
              <a:ea typeface="Georgia"/>
              <a:cs typeface="Georgia"/>
              <a:sym typeface="Georgia"/>
            </a:endParaRPr>
          </a:p>
          <a:p>
            <a:pPr indent="0" lvl="0" marL="0" rtl="0" algn="l">
              <a:spcBef>
                <a:spcPts val="0"/>
              </a:spcBef>
              <a:spcAft>
                <a:spcPts val="0"/>
              </a:spcAft>
              <a:buNone/>
            </a:pPr>
            <a:r>
              <a:rPr b="1" lang="en-GB" sz="1100">
                <a:solidFill>
                  <a:srgbClr val="202122"/>
                </a:solidFill>
                <a:latin typeface="Georgia"/>
                <a:ea typeface="Georgia"/>
                <a:cs typeface="Georgia"/>
                <a:sym typeface="Georgia"/>
              </a:rPr>
              <a:t>Weak Stationarity</a:t>
            </a:r>
            <a:r>
              <a:rPr lang="en-GB" sz="1100">
                <a:solidFill>
                  <a:srgbClr val="202122"/>
                </a:solidFill>
                <a:latin typeface="Georgia"/>
                <a:ea typeface="Georgia"/>
                <a:cs typeface="Georgia"/>
                <a:sym typeface="Georgia"/>
              </a:rPr>
              <a:t>, also known as covariance stationarity has its mean function and correlation function do not change by shifts in time</a:t>
            </a:r>
            <a:endParaRPr sz="1100">
              <a:solidFill>
                <a:srgbClr val="202122"/>
              </a:solidFill>
              <a:latin typeface="Georgia"/>
              <a:ea typeface="Georgia"/>
              <a:cs typeface="Georgia"/>
              <a:sym typeface="Georgia"/>
            </a:endParaRPr>
          </a:p>
          <a:p>
            <a:pPr indent="0" lvl="0" marL="0" rtl="0" algn="l">
              <a:spcBef>
                <a:spcPts val="0"/>
              </a:spcBef>
              <a:spcAft>
                <a:spcPts val="0"/>
              </a:spcAft>
              <a:buNone/>
            </a:pPr>
            <a:r>
              <a:t/>
            </a:r>
            <a:endParaRPr b="1" sz="1100">
              <a:solidFill>
                <a:srgbClr val="202122"/>
              </a:solidFill>
              <a:latin typeface="Georgia"/>
              <a:ea typeface="Georgia"/>
              <a:cs typeface="Georgia"/>
              <a:sym typeface="Georgia"/>
            </a:endParaRPr>
          </a:p>
          <a:p>
            <a:pPr indent="0" lvl="0" marL="0" rtl="0" algn="l">
              <a:spcBef>
                <a:spcPts val="0"/>
              </a:spcBef>
              <a:spcAft>
                <a:spcPts val="0"/>
              </a:spcAft>
              <a:buNone/>
            </a:pPr>
            <a:r>
              <a:rPr lang="en-GB" sz="1100">
                <a:solidFill>
                  <a:srgbClr val="222222"/>
                </a:solidFill>
                <a:highlight>
                  <a:srgbClr val="FFFFFF"/>
                </a:highlight>
                <a:latin typeface="Georgia"/>
                <a:ea typeface="Georgia"/>
                <a:cs typeface="Georgia"/>
                <a:sym typeface="Georgia"/>
              </a:rPr>
              <a:t>Prerequisite</a:t>
            </a:r>
            <a:r>
              <a:rPr lang="en-GB" sz="1100">
                <a:solidFill>
                  <a:srgbClr val="222222"/>
                </a:solidFill>
                <a:highlight>
                  <a:srgbClr val="FFFFFF"/>
                </a:highlight>
                <a:latin typeface="Georgia"/>
                <a:ea typeface="Georgia"/>
                <a:cs typeface="Georgia"/>
                <a:sym typeface="Georgia"/>
              </a:rPr>
              <a:t> of the Granger </a:t>
            </a:r>
            <a:r>
              <a:rPr lang="en-GB" sz="1100">
                <a:solidFill>
                  <a:srgbClr val="222222"/>
                </a:solidFill>
                <a:highlight>
                  <a:srgbClr val="FFFFFF"/>
                </a:highlight>
                <a:latin typeface="Georgia"/>
                <a:ea typeface="Georgia"/>
                <a:cs typeface="Georgia"/>
                <a:sym typeface="Georgia"/>
              </a:rPr>
              <a:t>Causality</a:t>
            </a:r>
            <a:r>
              <a:rPr lang="en-GB" sz="1100">
                <a:solidFill>
                  <a:srgbClr val="222222"/>
                </a:solidFill>
                <a:highlight>
                  <a:srgbClr val="FFFFFF"/>
                </a:highlight>
                <a:latin typeface="Georgia"/>
                <a:ea typeface="Georgia"/>
                <a:cs typeface="Georgia"/>
                <a:sym typeface="Georgia"/>
              </a:rPr>
              <a:t>: Each block ended with a </a:t>
            </a:r>
            <a:r>
              <a:rPr lang="en-GB" sz="1100">
                <a:latin typeface="Georgia"/>
                <a:ea typeface="Georgia"/>
                <a:cs typeface="Georgia"/>
                <a:sym typeface="Georgia"/>
              </a:rPr>
              <a:t>“</a:t>
            </a:r>
            <a:r>
              <a:rPr b="1" lang="en-GB" sz="1100">
                <a:latin typeface="Georgia"/>
                <a:ea typeface="Georgia"/>
                <a:cs typeface="Georgia"/>
                <a:sym typeface="Georgia"/>
              </a:rPr>
              <a:t>weak stationary</a:t>
            </a:r>
            <a:r>
              <a:rPr lang="en-GB" sz="1100">
                <a:latin typeface="Georgia"/>
                <a:ea typeface="Georgia"/>
                <a:cs typeface="Georgia"/>
                <a:sym typeface="Georgia"/>
              </a:rPr>
              <a:t>” condition </a:t>
            </a:r>
            <a:endParaRPr b="1" sz="1100">
              <a:solidFill>
                <a:srgbClr val="202122"/>
              </a:solidFill>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To check the stationary: Augmented Dickey-Fuller test, or phillips-Perron test or KPSS test (unit root test)</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If not stationary, we can preprocessing the data: shorten the windows; detrending, differencing, smoothing</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*not too strict on stationarity, non-stationarity can be the informative part in fMRI </a:t>
            </a:r>
            <a:endParaRPr sz="1100">
              <a:latin typeface="Georgia"/>
              <a:ea typeface="Georgia"/>
              <a:cs typeface="Georgia"/>
              <a:sym typeface="Georgia"/>
            </a:endParaRPr>
          </a:p>
        </p:txBody>
      </p:sp>
      <p:pic>
        <p:nvPicPr>
          <p:cNvPr id="191" name="Google Shape;191;p26"/>
          <p:cNvPicPr preferRelativeResize="0"/>
          <p:nvPr/>
        </p:nvPicPr>
        <p:blipFill>
          <a:blip r:embed="rId3">
            <a:alphaModFix/>
          </a:blip>
          <a:stretch>
            <a:fillRect/>
          </a:stretch>
        </p:blipFill>
        <p:spPr>
          <a:xfrm>
            <a:off x="6119525" y="1356100"/>
            <a:ext cx="2891400" cy="279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39125" y="540175"/>
            <a:ext cx="76887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testing on more variables…</a:t>
            </a:r>
            <a:endParaRPr/>
          </a:p>
          <a:p>
            <a:pPr indent="0" lvl="0" marL="0" rtl="0" algn="l">
              <a:spcBef>
                <a:spcPts val="0"/>
              </a:spcBef>
              <a:spcAft>
                <a:spcPts val="0"/>
              </a:spcAft>
              <a:buNone/>
            </a:pPr>
            <a:r>
              <a:rPr lang="en-GB"/>
              <a:t>			</a:t>
            </a:r>
            <a:r>
              <a:rPr b="0" lang="en-GB" sz="1400">
                <a:solidFill>
                  <a:srgbClr val="000000"/>
                </a:solidFill>
                <a:latin typeface="Lato"/>
                <a:ea typeface="Lato"/>
                <a:cs typeface="Lato"/>
                <a:sym typeface="Lato"/>
              </a:rPr>
              <a:t>pairwise connectivity/causal among different ROI(manually selected/ICA)</a:t>
            </a:r>
            <a:endParaRPr/>
          </a:p>
        </p:txBody>
      </p:sp>
      <p:sp>
        <p:nvSpPr>
          <p:cNvPr id="197" name="Google Shape;197;p27"/>
          <p:cNvSpPr txBox="1"/>
          <p:nvPr>
            <p:ph idx="1" type="body"/>
          </p:nvPr>
        </p:nvSpPr>
        <p:spPr>
          <a:xfrm>
            <a:off x="553550" y="1502150"/>
            <a:ext cx="5065200" cy="33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Estimating and comparing two VAR models to find the G-causes</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Full AR model: </a:t>
            </a:r>
            <a:endParaRPr b="1" sz="1100">
              <a:latin typeface="Georgia"/>
              <a:ea typeface="Georgia"/>
              <a:cs typeface="Georgia"/>
              <a:sym typeface="Georgia"/>
            </a:endParaRPr>
          </a:p>
          <a:p>
            <a:pPr indent="0" lvl="0" marL="0" rtl="0" algn="ctr">
              <a:spcBef>
                <a:spcPts val="0"/>
              </a:spcBef>
              <a:spcAft>
                <a:spcPts val="0"/>
              </a:spcAft>
              <a:buNone/>
            </a:pPr>
            <a:r>
              <a:rPr lang="en-GB" sz="1100">
                <a:latin typeface="Georgia"/>
                <a:ea typeface="Georgia"/>
                <a:cs typeface="Georgia"/>
                <a:sym typeface="Georgia"/>
              </a:rPr>
              <a:t>estimated jointly for all the variables</a:t>
            </a:r>
            <a:endParaRPr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Reduced AR model: </a:t>
            </a:r>
            <a:endParaRPr b="1" sz="1100">
              <a:latin typeface="Georgia"/>
              <a:ea typeface="Georgia"/>
              <a:cs typeface="Georgia"/>
              <a:sym typeface="Georgia"/>
            </a:endParaRPr>
          </a:p>
          <a:p>
            <a:pPr indent="0" lvl="0" marL="0" rtl="0" algn="ctr">
              <a:spcBef>
                <a:spcPts val="0"/>
              </a:spcBef>
              <a:spcAft>
                <a:spcPts val="0"/>
              </a:spcAft>
              <a:buNone/>
            </a:pPr>
            <a:r>
              <a:rPr lang="en-GB" sz="1100">
                <a:latin typeface="Georgia"/>
                <a:ea typeface="Georgia"/>
                <a:cs typeface="Georgia"/>
                <a:sym typeface="Georgia"/>
              </a:rPr>
              <a:t>estimated jointly but omit the potential factor</a:t>
            </a:r>
            <a:endParaRPr sz="1100">
              <a:latin typeface="Georgia"/>
              <a:ea typeface="Georgia"/>
              <a:cs typeface="Georgia"/>
              <a:sym typeface="Georgia"/>
            </a:endParaRPr>
          </a:p>
          <a:p>
            <a:pPr indent="0" lvl="0" marL="0" rtl="0" algn="ctr">
              <a:spcBef>
                <a:spcPts val="0"/>
              </a:spcBef>
              <a:spcAft>
                <a:spcPts val="0"/>
              </a:spcAft>
              <a:buNone/>
            </a:pPr>
            <a:r>
              <a:t/>
            </a:r>
            <a:endParaRPr sz="1100">
              <a:latin typeface="Georgia"/>
              <a:ea typeface="Georgia"/>
              <a:cs typeface="Georgia"/>
              <a:sym typeface="Georgia"/>
            </a:endParaRPr>
          </a:p>
          <a:p>
            <a:pPr indent="0" lvl="0" marL="0" marR="0" rtl="0" algn="l">
              <a:lnSpc>
                <a:spcPct val="100000"/>
              </a:lnSpc>
              <a:spcBef>
                <a:spcPts val="0"/>
              </a:spcBef>
              <a:spcAft>
                <a:spcPts val="0"/>
              </a:spcAft>
              <a:buNone/>
            </a:pPr>
            <a:r>
              <a:rPr b="1" lang="en-GB" sz="1100">
                <a:solidFill>
                  <a:srgbClr val="666666"/>
                </a:solidFill>
                <a:latin typeface="Georgia"/>
                <a:ea typeface="Georgia"/>
                <a:cs typeface="Georgia"/>
                <a:sym typeface="Georgia"/>
              </a:rPr>
              <a:t>Eg. find the G-causes of X to Y </a:t>
            </a:r>
            <a:endParaRPr b="1"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b="1" lang="en-GB" sz="1100">
                <a:solidFill>
                  <a:srgbClr val="666666"/>
                </a:solidFill>
                <a:latin typeface="Georgia"/>
                <a:ea typeface="Georgia"/>
                <a:cs typeface="Georgia"/>
                <a:sym typeface="Georgia"/>
              </a:rPr>
              <a:t>Full VAR model: </a:t>
            </a:r>
            <a:endParaRPr b="1"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lang="en-GB" sz="1100">
                <a:solidFill>
                  <a:srgbClr val="666666"/>
                </a:solidFill>
                <a:latin typeface="Georgia"/>
                <a:ea typeface="Georgia"/>
                <a:cs typeface="Georgia"/>
                <a:sym typeface="Georgia"/>
              </a:rPr>
              <a:t>X</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 Y</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 Z</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 A</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,...jointly predict Y</a:t>
            </a:r>
            <a:r>
              <a:rPr baseline="-25000" lang="en-GB" sz="1100">
                <a:solidFill>
                  <a:srgbClr val="666666"/>
                </a:solidFill>
                <a:latin typeface="Georgia"/>
                <a:ea typeface="Georgia"/>
                <a:cs typeface="Georgia"/>
                <a:sym typeface="Georgia"/>
              </a:rPr>
              <a:t>t </a:t>
            </a:r>
            <a:r>
              <a:rPr lang="en-GB" sz="1100">
                <a:solidFill>
                  <a:srgbClr val="666666"/>
                </a:solidFill>
                <a:latin typeface="Georgia"/>
                <a:ea typeface="Georgia"/>
                <a:cs typeface="Georgia"/>
                <a:sym typeface="Georgia"/>
              </a:rPr>
              <a:t>with prediction error u</a:t>
            </a:r>
            <a:endParaRPr baseline="-25000"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t/>
            </a:r>
            <a:endParaRPr baseline="-25000"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b="1" lang="en-GB" sz="1100">
                <a:solidFill>
                  <a:srgbClr val="666666"/>
                </a:solidFill>
                <a:latin typeface="Georgia"/>
                <a:ea typeface="Georgia"/>
                <a:cs typeface="Georgia"/>
                <a:sym typeface="Georgia"/>
              </a:rPr>
              <a:t>Reduced VAR model: </a:t>
            </a:r>
            <a:endParaRPr b="1"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lang="en-GB" sz="1100">
                <a:solidFill>
                  <a:srgbClr val="666666"/>
                </a:solidFill>
                <a:latin typeface="Georgia"/>
                <a:ea typeface="Georgia"/>
                <a:cs typeface="Georgia"/>
                <a:sym typeface="Georgia"/>
              </a:rPr>
              <a:t>Y</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 Z</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 A</a:t>
            </a:r>
            <a:r>
              <a:rPr baseline="-25000" lang="en-GB" sz="1100">
                <a:solidFill>
                  <a:srgbClr val="666666"/>
                </a:solidFill>
                <a:latin typeface="Georgia"/>
                <a:ea typeface="Georgia"/>
                <a:cs typeface="Georgia"/>
                <a:sym typeface="Georgia"/>
              </a:rPr>
              <a:t>t-1</a:t>
            </a:r>
            <a:r>
              <a:rPr lang="en-GB" sz="1100">
                <a:solidFill>
                  <a:srgbClr val="666666"/>
                </a:solidFill>
                <a:latin typeface="Georgia"/>
                <a:ea typeface="Georgia"/>
                <a:cs typeface="Georgia"/>
                <a:sym typeface="Georgia"/>
              </a:rPr>
              <a:t>,...jointly predict Y</a:t>
            </a:r>
            <a:r>
              <a:rPr baseline="-25000" lang="en-GB" sz="1100">
                <a:solidFill>
                  <a:srgbClr val="666666"/>
                </a:solidFill>
                <a:latin typeface="Georgia"/>
                <a:ea typeface="Georgia"/>
                <a:cs typeface="Georgia"/>
                <a:sym typeface="Georgia"/>
              </a:rPr>
              <a:t>t </a:t>
            </a:r>
            <a:r>
              <a:rPr lang="en-GB" sz="1100">
                <a:solidFill>
                  <a:srgbClr val="666666"/>
                </a:solidFill>
                <a:latin typeface="Georgia"/>
                <a:ea typeface="Georgia"/>
                <a:cs typeface="Georgia"/>
                <a:sym typeface="Georgia"/>
              </a:rPr>
              <a:t>with prediction error v</a:t>
            </a:r>
            <a:endParaRPr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b="1" lang="en-GB" sz="1100">
                <a:solidFill>
                  <a:srgbClr val="666666"/>
                </a:solidFill>
                <a:latin typeface="Georgia"/>
                <a:ea typeface="Georgia"/>
                <a:cs typeface="Georgia"/>
                <a:sym typeface="Georgia"/>
              </a:rPr>
              <a:t>Conclusion: </a:t>
            </a:r>
            <a:endParaRPr b="1" sz="1100">
              <a:solidFill>
                <a:srgbClr val="666666"/>
              </a:solidFill>
              <a:latin typeface="Georgia"/>
              <a:ea typeface="Georgia"/>
              <a:cs typeface="Georgia"/>
              <a:sym typeface="Georgia"/>
            </a:endParaRPr>
          </a:p>
          <a:p>
            <a:pPr indent="0" lvl="0" marL="0" marR="0" rtl="0" algn="l">
              <a:lnSpc>
                <a:spcPct val="100000"/>
              </a:lnSpc>
              <a:spcBef>
                <a:spcPts val="0"/>
              </a:spcBef>
              <a:spcAft>
                <a:spcPts val="0"/>
              </a:spcAft>
              <a:buNone/>
            </a:pPr>
            <a:r>
              <a:rPr lang="en-GB" sz="1100">
                <a:solidFill>
                  <a:srgbClr val="666666"/>
                </a:solidFill>
                <a:latin typeface="Georgia"/>
                <a:ea typeface="Georgia"/>
                <a:cs typeface="Georgia"/>
                <a:sym typeface="Georgia"/>
              </a:rPr>
              <a:t>X has G-causes to Y under the condition of Z, A, ...</a:t>
            </a:r>
            <a:endParaRPr sz="1100">
              <a:solidFill>
                <a:srgbClr val="666666"/>
              </a:solidFill>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p:txBody>
      </p:sp>
      <p:sp>
        <p:nvSpPr>
          <p:cNvPr id="198" name="Google Shape;198;p27"/>
          <p:cNvSpPr txBox="1"/>
          <p:nvPr/>
        </p:nvSpPr>
        <p:spPr>
          <a:xfrm>
            <a:off x="5097750" y="2158625"/>
            <a:ext cx="4009200" cy="25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The best number of lag to perform VAR(MAR): </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Model order(lag) selection:</a:t>
            </a:r>
            <a:endParaRPr b="1"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 </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Bayesian estimation</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Akaike information criterion</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Rule of thumb</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Rest on data instead of underlying physical mechanism</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High sampling rate need larger number of order and vice </a:t>
            </a:r>
            <a:endParaRPr sz="1100">
              <a:latin typeface="Georgia"/>
              <a:ea typeface="Georgia"/>
              <a:cs typeface="Georgia"/>
              <a:sym typeface="Georgia"/>
            </a:endParaRPr>
          </a:p>
          <a:p>
            <a:pPr indent="0" lvl="0" marL="457200" rtl="0" algn="l">
              <a:spcBef>
                <a:spcPts val="0"/>
              </a:spcBef>
              <a:spcAft>
                <a:spcPts val="0"/>
              </a:spcAft>
              <a:buNone/>
            </a:pPr>
            <a:r>
              <a:t/>
            </a:r>
            <a:endParaRPr sz="11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7650" y="612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Relationship of Causality</a:t>
            </a:r>
            <a:endParaRPr/>
          </a:p>
        </p:txBody>
      </p:sp>
      <p:sp>
        <p:nvSpPr>
          <p:cNvPr id="204" name="Google Shape;204;p28"/>
          <p:cNvSpPr txBox="1"/>
          <p:nvPr>
            <p:ph idx="1" type="body"/>
          </p:nvPr>
        </p:nvSpPr>
        <p:spPr>
          <a:xfrm>
            <a:off x="729450" y="1332175"/>
            <a:ext cx="7688700" cy="30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Linear Relationship:</a:t>
            </a:r>
            <a:endParaRPr b="1"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Non-linear Relationship: Bilinear term</a:t>
            </a:r>
            <a:endParaRPr b="1"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457200" lvl="0" marL="457200" rtl="0" algn="l">
              <a:spcBef>
                <a:spcPts val="0"/>
              </a:spcBef>
              <a:spcAft>
                <a:spcPts val="0"/>
              </a:spcAft>
              <a:buNone/>
            </a:pPr>
            <a:r>
              <a:rPr lang="en-GB" sz="1100">
                <a:latin typeface="Georgia"/>
                <a:ea typeface="Georgia"/>
                <a:cs typeface="Georgia"/>
                <a:sym typeface="Georgia"/>
              </a:rPr>
              <a:t>model a hypothesized interaction between variables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457200" lvl="0" marL="457200" rtl="0" algn="l">
              <a:spcBef>
                <a:spcPts val="0"/>
              </a:spcBef>
              <a:spcAft>
                <a:spcPts val="0"/>
              </a:spcAft>
              <a:buNone/>
            </a:pPr>
            <a:r>
              <a:rPr lang="en-GB" sz="1100">
                <a:latin typeface="Georgia"/>
                <a:ea typeface="Georgia"/>
                <a:cs typeface="Georgia"/>
                <a:sym typeface="Georgia"/>
              </a:rPr>
              <a:t>form an augmented MAR model with an extra time series and augmented connectivity matrices</a:t>
            </a:r>
            <a:endParaRPr sz="1100">
              <a:latin typeface="Georgia"/>
              <a:ea typeface="Georgia"/>
              <a:cs typeface="Georgia"/>
              <a:sym typeface="Georgia"/>
            </a:endParaRPr>
          </a:p>
          <a:p>
            <a:pPr indent="457200" lvl="0" marL="457200" rtl="0" algn="l">
              <a:spcBef>
                <a:spcPts val="0"/>
              </a:spcBef>
              <a:spcAft>
                <a:spcPts val="0"/>
              </a:spcAft>
              <a:buNone/>
            </a:pPr>
            <a:r>
              <a:t/>
            </a:r>
            <a:endParaRPr sz="1100">
              <a:latin typeface="Georgia"/>
              <a:ea typeface="Georgia"/>
              <a:cs typeface="Georgia"/>
              <a:sym typeface="Georgia"/>
            </a:endParaRPr>
          </a:p>
          <a:p>
            <a:pPr indent="457200" lvl="0" marL="457200" rtl="0" algn="l">
              <a:spcBef>
                <a:spcPts val="0"/>
              </a:spcBef>
              <a:spcAft>
                <a:spcPts val="0"/>
              </a:spcAft>
              <a:buNone/>
            </a:pPr>
            <a:r>
              <a:t/>
            </a:r>
            <a:endParaRPr sz="1100">
              <a:latin typeface="Georgia"/>
              <a:ea typeface="Georgia"/>
              <a:cs typeface="Georgia"/>
              <a:sym typeface="Georgia"/>
            </a:endParaRPr>
          </a:p>
          <a:p>
            <a:pPr indent="457200" lvl="0" marL="45720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        reflect modulatory influences: a change of the connection strength between y(j) and other time series due to the influence of y(k)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p:txBody>
      </p:sp>
      <p:pic>
        <p:nvPicPr>
          <p:cNvPr id="205" name="Google Shape;205;p28"/>
          <p:cNvPicPr preferRelativeResize="0"/>
          <p:nvPr/>
        </p:nvPicPr>
        <p:blipFill>
          <a:blip r:embed="rId3">
            <a:alphaModFix/>
          </a:blip>
          <a:stretch>
            <a:fillRect/>
          </a:stretch>
        </p:blipFill>
        <p:spPr>
          <a:xfrm>
            <a:off x="1901575" y="1687325"/>
            <a:ext cx="3335970" cy="535200"/>
          </a:xfrm>
          <a:prstGeom prst="rect">
            <a:avLst/>
          </a:prstGeom>
          <a:noFill/>
          <a:ln>
            <a:noFill/>
          </a:ln>
        </p:spPr>
      </p:pic>
      <p:pic>
        <p:nvPicPr>
          <p:cNvPr id="206" name="Google Shape;206;p28"/>
          <p:cNvPicPr preferRelativeResize="0"/>
          <p:nvPr/>
        </p:nvPicPr>
        <p:blipFill rotWithShape="1">
          <a:blip r:embed="rId4">
            <a:alphaModFix/>
          </a:blip>
          <a:srcRect b="0" l="0" r="0" t="53176"/>
          <a:stretch/>
        </p:blipFill>
        <p:spPr>
          <a:xfrm>
            <a:off x="2299350" y="3042900"/>
            <a:ext cx="2436950" cy="344050"/>
          </a:xfrm>
          <a:prstGeom prst="rect">
            <a:avLst/>
          </a:prstGeom>
          <a:noFill/>
          <a:ln>
            <a:noFill/>
          </a:ln>
        </p:spPr>
      </p:pic>
      <p:pic>
        <p:nvPicPr>
          <p:cNvPr id="207" name="Google Shape;207;p28"/>
          <p:cNvPicPr preferRelativeResize="0"/>
          <p:nvPr/>
        </p:nvPicPr>
        <p:blipFill>
          <a:blip r:embed="rId5">
            <a:alphaModFix/>
          </a:blip>
          <a:stretch>
            <a:fillRect/>
          </a:stretch>
        </p:blipFill>
        <p:spPr>
          <a:xfrm>
            <a:off x="2269700" y="3809300"/>
            <a:ext cx="3488526" cy="583352"/>
          </a:xfrm>
          <a:prstGeom prst="rect">
            <a:avLst/>
          </a:prstGeom>
          <a:noFill/>
          <a:ln>
            <a:noFill/>
          </a:ln>
        </p:spPr>
      </p:pic>
      <p:pic>
        <p:nvPicPr>
          <p:cNvPr id="208" name="Google Shape;208;p28"/>
          <p:cNvPicPr preferRelativeResize="0"/>
          <p:nvPr/>
        </p:nvPicPr>
        <p:blipFill>
          <a:blip r:embed="rId6">
            <a:alphaModFix/>
          </a:blip>
          <a:stretch>
            <a:fillRect/>
          </a:stretch>
        </p:blipFill>
        <p:spPr>
          <a:xfrm>
            <a:off x="7750000" y="3514150"/>
            <a:ext cx="360750" cy="215075"/>
          </a:xfrm>
          <a:prstGeom prst="rect">
            <a:avLst/>
          </a:prstGeom>
          <a:noFill/>
          <a:ln>
            <a:noFill/>
          </a:ln>
        </p:spPr>
      </p:pic>
      <p:pic>
        <p:nvPicPr>
          <p:cNvPr id="209" name="Google Shape;209;p28"/>
          <p:cNvPicPr preferRelativeResize="0"/>
          <p:nvPr/>
        </p:nvPicPr>
        <p:blipFill>
          <a:blip r:embed="rId6">
            <a:alphaModFix/>
          </a:blip>
          <a:stretch>
            <a:fillRect/>
          </a:stretch>
        </p:blipFill>
        <p:spPr>
          <a:xfrm>
            <a:off x="729450" y="4464400"/>
            <a:ext cx="360750" cy="21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639125" y="714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Property</a:t>
            </a:r>
            <a:endParaRPr/>
          </a:p>
        </p:txBody>
      </p:sp>
      <p:sp>
        <p:nvSpPr>
          <p:cNvPr id="215" name="Google Shape;215;p29"/>
          <p:cNvSpPr txBox="1"/>
          <p:nvPr>
            <p:ph idx="1" type="body"/>
          </p:nvPr>
        </p:nvSpPr>
        <p:spPr>
          <a:xfrm>
            <a:off x="243050" y="1571625"/>
            <a:ext cx="5111700" cy="32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Simulation </a:t>
            </a:r>
            <a:r>
              <a:rPr b="1" lang="en-GB" sz="1100">
                <a:latin typeface="Georgia"/>
                <a:ea typeface="Georgia"/>
                <a:cs typeface="Georgia"/>
                <a:sym typeface="Georgia"/>
              </a:rPr>
              <a:t>Experiment</a:t>
            </a:r>
            <a:r>
              <a:rPr b="1" lang="en-GB" sz="1100">
                <a:latin typeface="Georgia"/>
                <a:ea typeface="Georgia"/>
                <a:cs typeface="Georgia"/>
                <a:sym typeface="Georgia"/>
              </a:rPr>
              <a:t>:</a:t>
            </a:r>
            <a:r>
              <a:rPr lang="en-GB" sz="1100">
                <a:latin typeface="Georgia"/>
                <a:ea typeface="Georgia"/>
                <a:cs typeface="Georgia"/>
                <a:sym typeface="Georgia"/>
              </a:rPr>
              <a:t> Five minutes BOLD time series were simulated for two regions of interest X and Y. The neural event for Y was delayed relative to that for X by a value between 0 ms to 5s.(</a:t>
            </a:r>
            <a:r>
              <a:rPr lang="en-GB" sz="1100">
                <a:latin typeface="Georgia"/>
                <a:ea typeface="Georgia"/>
                <a:cs typeface="Georgia"/>
                <a:sym typeface="Georgia"/>
              </a:rPr>
              <a:t>Gaussian</a:t>
            </a:r>
            <a:r>
              <a:rPr lang="en-GB" sz="1100">
                <a:latin typeface="Georgia"/>
                <a:ea typeface="Georgia"/>
                <a:cs typeface="Georgia"/>
                <a:sym typeface="Georgia"/>
              </a:rPr>
              <a:t> noise was added to make the SNR=6)</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As Y’s onset delay increased, the causality difference increased up to an onset delay around 2s.</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Decreasing sensitivity of Granger Causality when time difference were too large. </a:t>
            </a:r>
            <a:endParaRPr sz="1100">
              <a:latin typeface="Georgia"/>
              <a:ea typeface="Georgia"/>
              <a:cs typeface="Georgia"/>
              <a:sym typeface="Georgia"/>
            </a:endParaRPr>
          </a:p>
          <a:p>
            <a:pPr indent="-298450" lvl="0" marL="457200" rtl="0" algn="l">
              <a:spcBef>
                <a:spcPts val="0"/>
              </a:spcBef>
              <a:spcAft>
                <a:spcPts val="0"/>
              </a:spcAft>
              <a:buSzPts val="1100"/>
              <a:buFont typeface="Georgia"/>
              <a:buChar char="●"/>
            </a:pPr>
            <a:r>
              <a:rPr lang="en-GB" sz="1100">
                <a:latin typeface="Georgia"/>
                <a:ea typeface="Georgia"/>
                <a:cs typeface="Georgia"/>
                <a:sym typeface="Georgia"/>
              </a:rPr>
              <a:t>A faster sampling rate gave better sensitivity to small onset difference</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Limitation in real-case:</a:t>
            </a:r>
            <a:r>
              <a:rPr lang="en-GB" sz="1100">
                <a:latin typeface="Georgia"/>
                <a:ea typeface="Georgia"/>
                <a:cs typeface="Georgia"/>
                <a:sym typeface="Georgia"/>
              </a:rPr>
              <a:t> typical whole-brain fMRI sampling rate of 1-2s, the sensitivity of GC decreases.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(but works on study much slower effect, eg motor task-motor fatigue)</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Concern</a:t>
            </a:r>
            <a:r>
              <a:rPr lang="en-GB" sz="1100">
                <a:latin typeface="Georgia"/>
                <a:ea typeface="Georgia"/>
                <a:cs typeface="Georgia"/>
                <a:sym typeface="Georgia"/>
              </a:rPr>
              <a:t>: slice timing -(slice timing correction, PRESTO)</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p:txBody>
      </p:sp>
      <p:pic>
        <p:nvPicPr>
          <p:cNvPr id="216" name="Google Shape;216;p29"/>
          <p:cNvPicPr preferRelativeResize="0"/>
          <p:nvPr/>
        </p:nvPicPr>
        <p:blipFill rotWithShape="1">
          <a:blip r:embed="rId3">
            <a:alphaModFix/>
          </a:blip>
          <a:srcRect b="0" l="0" r="0" t="9264"/>
          <a:stretch/>
        </p:blipFill>
        <p:spPr>
          <a:xfrm>
            <a:off x="5294500" y="887075"/>
            <a:ext cx="3423324" cy="2222550"/>
          </a:xfrm>
          <a:prstGeom prst="rect">
            <a:avLst/>
          </a:prstGeom>
          <a:noFill/>
          <a:ln>
            <a:noFill/>
          </a:ln>
        </p:spPr>
      </p:pic>
      <p:pic>
        <p:nvPicPr>
          <p:cNvPr id="217" name="Google Shape;217;p29"/>
          <p:cNvPicPr preferRelativeResize="0"/>
          <p:nvPr/>
        </p:nvPicPr>
        <p:blipFill>
          <a:blip r:embed="rId4">
            <a:alphaModFix/>
          </a:blip>
          <a:stretch>
            <a:fillRect/>
          </a:stretch>
        </p:blipFill>
        <p:spPr>
          <a:xfrm>
            <a:off x="5448500" y="3054025"/>
            <a:ext cx="3171425" cy="212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479325" y="65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Hemodynamic Response Function </a:t>
            </a:r>
            <a:r>
              <a:rPr lang="en-GB" sz="2500"/>
              <a:t>variability</a:t>
            </a:r>
            <a:endParaRPr sz="2500"/>
          </a:p>
        </p:txBody>
      </p:sp>
      <p:sp>
        <p:nvSpPr>
          <p:cNvPr id="223" name="Google Shape;223;p30"/>
          <p:cNvSpPr txBox="1"/>
          <p:nvPr>
            <p:ph idx="1" type="body"/>
          </p:nvPr>
        </p:nvSpPr>
        <p:spPr>
          <a:xfrm>
            <a:off x="218025" y="1370350"/>
            <a:ext cx="5175600" cy="22611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GB" sz="1500">
                <a:solidFill>
                  <a:srgbClr val="444444"/>
                </a:solidFill>
                <a:latin typeface="EB Garamond"/>
                <a:ea typeface="EB Garamond"/>
                <a:cs typeface="EB Garamond"/>
                <a:sym typeface="EB Garamond"/>
              </a:rPr>
              <a:t>BOLD signal has stereotyped shape every time a stimulus hits it. </a:t>
            </a:r>
            <a:endParaRPr sz="1500">
              <a:latin typeface="EB Garamond"/>
              <a:ea typeface="EB Garamond"/>
              <a:cs typeface="EB Garamond"/>
              <a:sym typeface="EB Garamond"/>
            </a:endParaRPr>
          </a:p>
        </p:txBody>
      </p:sp>
      <p:pic>
        <p:nvPicPr>
          <p:cNvPr id="224" name="Google Shape;224;p30"/>
          <p:cNvPicPr preferRelativeResize="0"/>
          <p:nvPr/>
        </p:nvPicPr>
        <p:blipFill>
          <a:blip r:embed="rId3">
            <a:alphaModFix/>
          </a:blip>
          <a:stretch>
            <a:fillRect/>
          </a:stretch>
        </p:blipFill>
        <p:spPr>
          <a:xfrm>
            <a:off x="479325" y="1682374"/>
            <a:ext cx="4433501" cy="2038351"/>
          </a:xfrm>
          <a:prstGeom prst="rect">
            <a:avLst/>
          </a:prstGeom>
          <a:noFill/>
          <a:ln>
            <a:noFill/>
          </a:ln>
        </p:spPr>
      </p:pic>
      <p:sp>
        <p:nvSpPr>
          <p:cNvPr id="225" name="Google Shape;225;p30"/>
          <p:cNvSpPr txBox="1"/>
          <p:nvPr/>
        </p:nvSpPr>
        <p:spPr>
          <a:xfrm>
            <a:off x="104175" y="4846800"/>
            <a:ext cx="19572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Lindquist et al. , 2008</a:t>
            </a:r>
            <a:endParaRPr>
              <a:latin typeface="Lato"/>
              <a:ea typeface="Lato"/>
              <a:cs typeface="Lato"/>
              <a:sym typeface="Lato"/>
            </a:endParaRPr>
          </a:p>
        </p:txBody>
      </p:sp>
      <p:sp>
        <p:nvSpPr>
          <p:cNvPr id="226" name="Google Shape;226;p30"/>
          <p:cNvSpPr txBox="1"/>
          <p:nvPr/>
        </p:nvSpPr>
        <p:spPr>
          <a:xfrm>
            <a:off x="564550" y="3808050"/>
            <a:ext cx="4609800" cy="26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Georgia"/>
                <a:ea typeface="Georgia"/>
                <a:cs typeface="Georgia"/>
                <a:sym typeface="Georgia"/>
              </a:rPr>
              <a:t>BOLD response are delayed and dispersed relative to neural activity</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Peaks at 4-6s </a:t>
            </a:r>
            <a:r>
              <a:rPr lang="en-GB" sz="1100">
                <a:latin typeface="Georgia"/>
                <a:ea typeface="Georgia"/>
                <a:cs typeface="Georgia"/>
                <a:sym typeface="Georgia"/>
              </a:rPr>
              <a:t>poststimulus</a:t>
            </a:r>
            <a:r>
              <a:rPr lang="en-GB" sz="1100">
                <a:latin typeface="Georgia"/>
                <a:ea typeface="Georgia"/>
                <a:cs typeface="Georgia"/>
                <a:sym typeface="Georgia"/>
              </a:rPr>
              <a:t>; baseline after 20-30s</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Pattern similar across brain regions, but still exception</a:t>
            </a:r>
            <a:endParaRPr sz="1100">
              <a:latin typeface="Georgia"/>
              <a:ea typeface="Georgia"/>
              <a:cs typeface="Georgia"/>
              <a:sym typeface="Georgia"/>
            </a:endParaRPr>
          </a:p>
        </p:txBody>
      </p:sp>
      <p:sp>
        <p:nvSpPr>
          <p:cNvPr id="227" name="Google Shape;227;p30"/>
          <p:cNvSpPr txBox="1"/>
          <p:nvPr/>
        </p:nvSpPr>
        <p:spPr>
          <a:xfrm>
            <a:off x="5132500" y="1442925"/>
            <a:ext cx="3967500" cy="3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Scenario:</a:t>
            </a:r>
            <a:r>
              <a:rPr lang="en-GB" sz="1100">
                <a:latin typeface="Georgia"/>
                <a:ea typeface="Georgia"/>
                <a:cs typeface="Georgia"/>
                <a:sym typeface="Georgia"/>
              </a:rPr>
              <a:t> region X causally influence region Y at the region Y at the neuronal level, but HRF for X has a longer time-to-peak than the HRF for Y.</a:t>
            </a:r>
            <a:r>
              <a:rPr lang="en-GB" sz="1100">
                <a:latin typeface="Georgia"/>
                <a:ea typeface="Georgia"/>
                <a:cs typeface="Georgia"/>
                <a:sym typeface="Georgia"/>
              </a:rPr>
              <a:t>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Will the inter-regional HRF differences conformed results?</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Eg. inference Y G-causes X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No, GC inferences are robust to a wide variety of changes in HRF properties including notably their time-to-peak. (</a:t>
            </a:r>
            <a:r>
              <a:rPr lang="en-GB" sz="1100">
                <a:latin typeface="Georgia"/>
                <a:ea typeface="Georgia"/>
                <a:cs typeface="Georgia"/>
                <a:sym typeface="Georgia"/>
              </a:rPr>
              <a:t>Seth et al.,2013)</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lang="en-GB" sz="1100">
                <a:latin typeface="Georgia"/>
                <a:ea typeface="Georgia"/>
                <a:cs typeface="Georgia"/>
                <a:sym typeface="Georgia"/>
              </a:rPr>
              <a:t>Exception:</a:t>
            </a:r>
            <a:r>
              <a:rPr lang="en-GB" sz="1100">
                <a:latin typeface="Georgia"/>
                <a:ea typeface="Georgia"/>
                <a:cs typeface="Georgia"/>
                <a:sym typeface="Georgia"/>
              </a:rPr>
              <a:t> in some cases: HRF changes are rest on severe downsampling(focus on hemodynamics rather than the neural mechanisms), or excessive measurement noise</a:t>
            </a:r>
            <a:endParaRPr sz="1100">
              <a:latin typeface="Georgia"/>
              <a:ea typeface="Georgia"/>
              <a:cs typeface="Georgia"/>
              <a:sym typeface="Georgia"/>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514050" y="623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 and other..</a:t>
            </a:r>
            <a:endParaRPr/>
          </a:p>
        </p:txBody>
      </p:sp>
      <p:sp>
        <p:nvSpPr>
          <p:cNvPr id="233" name="Google Shape;233;p31"/>
          <p:cNvSpPr txBox="1"/>
          <p:nvPr>
            <p:ph idx="1" type="body"/>
          </p:nvPr>
        </p:nvSpPr>
        <p:spPr>
          <a:xfrm>
            <a:off x="687775" y="1661975"/>
            <a:ext cx="7688700" cy="29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Georgia"/>
                <a:ea typeface="Georgia"/>
                <a:cs typeface="Georgia"/>
                <a:sym typeface="Georgia"/>
              </a:rPr>
              <a:t>Autoregression can be the methods to investigate the causality relationship between time series data, also forecasting</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GC as distance metric for clustering: GC is more sensitive in small difference BOLD response than Euclidean distance, correlation coefficient</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Granger </a:t>
            </a:r>
            <a:r>
              <a:rPr b="1" lang="en-GB" sz="1100">
                <a:latin typeface="Georgia"/>
                <a:ea typeface="Georgia"/>
                <a:cs typeface="Georgia"/>
                <a:sym typeface="Georgia"/>
              </a:rPr>
              <a:t>Causality performs better to</a:t>
            </a:r>
            <a:r>
              <a:rPr b="1" lang="en-GB" sz="1100">
                <a:latin typeface="Georgia"/>
                <a:ea typeface="Georgia"/>
                <a:cs typeface="Georgia"/>
                <a:sym typeface="Georgia"/>
              </a:rPr>
              <a:t> find G-causes under short sampling rate and little noise</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Use carefully: on the experiment setting and data acquisition method with respect to the assumption</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rPr b="1" lang="en-GB" sz="1100">
                <a:latin typeface="Georgia"/>
                <a:ea typeface="Georgia"/>
                <a:cs typeface="Georgia"/>
                <a:sym typeface="Georgia"/>
              </a:rPr>
              <a:t>Interpret the result carefully: GC does not make direct claims about underlying physical-causal mechanisms; fundamentally about describing observed data in terms of directed functional interactions or information flow (some authors prefer term “Granger Prediction” Cohen, 2014)</a:t>
            </a:r>
            <a:endParaRPr b="1" sz="1100">
              <a:latin typeface="Georgia"/>
              <a:ea typeface="Georgia"/>
              <a:cs typeface="Georgia"/>
              <a:sym typeface="Georgia"/>
            </a:endParaRPr>
          </a:p>
          <a:p>
            <a:pPr indent="0" lvl="0" marL="0" rtl="0" algn="l">
              <a:spcBef>
                <a:spcPts val="0"/>
              </a:spcBef>
              <a:spcAft>
                <a:spcPts val="0"/>
              </a:spcAft>
              <a:buNone/>
            </a:pPr>
            <a:r>
              <a:t/>
            </a:r>
            <a:endParaRPr b="1" sz="1100">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44400" y="1385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Time Series Data?</a:t>
            </a:r>
            <a:endParaRPr/>
          </a:p>
        </p:txBody>
      </p:sp>
      <p:sp>
        <p:nvSpPr>
          <p:cNvPr id="94" name="Google Shape;94;p14"/>
          <p:cNvSpPr txBox="1"/>
          <p:nvPr>
            <p:ph idx="1" type="body"/>
          </p:nvPr>
        </p:nvSpPr>
        <p:spPr>
          <a:xfrm>
            <a:off x="523450" y="2049450"/>
            <a:ext cx="76887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GB" sz="1200"/>
              <a:t>Time series</a:t>
            </a:r>
            <a:r>
              <a:rPr lang="en-GB" sz="1200"/>
              <a:t> data is a collection of observations obtained through repeated measurements over the time. Plot the points on a graph, and one of your axes would always be time.  </a:t>
            </a:r>
            <a:endParaRPr sz="1200"/>
          </a:p>
          <a:p>
            <a:pPr indent="-330200" lvl="0" marL="457200" rtl="0" algn="just">
              <a:spcBef>
                <a:spcPts val="0"/>
              </a:spcBef>
              <a:spcAft>
                <a:spcPts val="0"/>
              </a:spcAft>
              <a:buSzPts val="1600"/>
              <a:buChar char="●"/>
            </a:pPr>
            <a:r>
              <a:rPr lang="en-GB" sz="1200"/>
              <a:t>Dependending on the number of dependent variables. We have two types of Times Series data.</a:t>
            </a:r>
            <a:endParaRPr sz="1200"/>
          </a:p>
          <a:p>
            <a:pPr indent="-330200" lvl="0" marL="457200" rtl="0" algn="just">
              <a:spcBef>
                <a:spcPts val="0"/>
              </a:spcBef>
              <a:spcAft>
                <a:spcPts val="0"/>
              </a:spcAft>
              <a:buSzPts val="1600"/>
              <a:buChar char="●"/>
            </a:pPr>
            <a:r>
              <a:rPr lang="en-GB" sz="1200"/>
              <a:t>Types:</a:t>
            </a:r>
            <a:endParaRPr sz="1200"/>
          </a:p>
          <a:p>
            <a:pPr indent="-317500" lvl="1" marL="914400" rtl="0" algn="just">
              <a:spcBef>
                <a:spcPts val="0"/>
              </a:spcBef>
              <a:spcAft>
                <a:spcPts val="0"/>
              </a:spcAft>
              <a:buSzPts val="1400"/>
              <a:buChar char="○"/>
            </a:pPr>
            <a:r>
              <a:rPr b="1" lang="en-GB" sz="1400"/>
              <a:t>Univariate Time Series</a:t>
            </a:r>
            <a:endParaRPr b="1" sz="1400"/>
          </a:p>
          <a:p>
            <a:pPr indent="-317500" lvl="1" marL="914400" rtl="0" algn="just">
              <a:spcBef>
                <a:spcPts val="0"/>
              </a:spcBef>
              <a:spcAft>
                <a:spcPts val="0"/>
              </a:spcAft>
              <a:buSzPts val="1400"/>
              <a:buChar char="○"/>
            </a:pPr>
            <a:r>
              <a:rPr b="1" lang="en-GB" sz="1400"/>
              <a:t>Multivariate</a:t>
            </a:r>
            <a:r>
              <a:rPr b="1" lang="en-GB" sz="1400"/>
              <a:t> Time Series</a:t>
            </a:r>
            <a:endParaRPr b="1" sz="1400"/>
          </a:p>
          <a:p>
            <a:pPr indent="0" lvl="0" marL="457200" rtl="0" algn="l">
              <a:spcBef>
                <a:spcPts val="160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5244975" y="577000"/>
            <a:ext cx="3495124" cy="151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687850" y="66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39" name="Google Shape;239;p32"/>
          <p:cNvSpPr txBox="1"/>
          <p:nvPr>
            <p:ph idx="1" type="body"/>
          </p:nvPr>
        </p:nvSpPr>
        <p:spPr>
          <a:xfrm>
            <a:off x="618525"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000000"/>
                </a:solidFill>
                <a:latin typeface="Georgia"/>
                <a:ea typeface="Georgia"/>
                <a:cs typeface="Georgia"/>
                <a:sym typeface="Georgia"/>
              </a:rPr>
              <a:t>Rogers, Baxter P et al. “Functional MRI and multivariate autoregressive models.” </a:t>
            </a:r>
            <a:r>
              <a:rPr i="1" lang="en-GB" sz="1100">
                <a:solidFill>
                  <a:srgbClr val="000000"/>
                </a:solidFill>
                <a:latin typeface="Georgia"/>
                <a:ea typeface="Georgia"/>
                <a:cs typeface="Georgia"/>
                <a:sym typeface="Georgia"/>
              </a:rPr>
              <a:t>Magnetic resonance imaging</a:t>
            </a:r>
            <a:r>
              <a:rPr lang="en-GB" sz="1100">
                <a:solidFill>
                  <a:srgbClr val="000000"/>
                </a:solidFill>
                <a:latin typeface="Georgia"/>
                <a:ea typeface="Georgia"/>
                <a:cs typeface="Georgia"/>
                <a:sym typeface="Georgia"/>
              </a:rPr>
              <a:t> vol. 28,8 (2010): 1058-65. doi:10.1016/j.mri.2010.03.002</a:t>
            </a:r>
            <a:endParaRPr sz="1100">
              <a:solidFill>
                <a:srgbClr val="000000"/>
              </a:solidFill>
              <a:latin typeface="Georgia"/>
              <a:ea typeface="Georgia"/>
              <a:cs typeface="Georgia"/>
              <a:sym typeface="Georgia"/>
            </a:endParaRPr>
          </a:p>
          <a:p>
            <a:pPr indent="0" lvl="0" marL="0" rtl="0" algn="l">
              <a:spcBef>
                <a:spcPts val="0"/>
              </a:spcBef>
              <a:spcAft>
                <a:spcPts val="0"/>
              </a:spcAft>
              <a:buNone/>
            </a:pPr>
            <a:r>
              <a:t/>
            </a:r>
            <a:endParaRPr sz="1100">
              <a:solidFill>
                <a:srgbClr val="000000"/>
              </a:solidFill>
              <a:latin typeface="Georgia"/>
              <a:ea typeface="Georgia"/>
              <a:cs typeface="Georgia"/>
              <a:sym typeface="Georgia"/>
            </a:endParaRPr>
          </a:p>
          <a:p>
            <a:pPr indent="0" lvl="0" marL="0" marR="0" rtl="0" algn="l">
              <a:lnSpc>
                <a:spcPct val="125000"/>
              </a:lnSpc>
              <a:spcBef>
                <a:spcPts val="0"/>
              </a:spcBef>
              <a:spcAft>
                <a:spcPts val="0"/>
              </a:spcAft>
              <a:buNone/>
            </a:pPr>
            <a:r>
              <a:rPr lang="en-GB" sz="1100">
                <a:solidFill>
                  <a:srgbClr val="000000"/>
                </a:solidFill>
                <a:latin typeface="Georgia"/>
                <a:ea typeface="Georgia"/>
                <a:cs typeface="Georgia"/>
                <a:sym typeface="Georgia"/>
              </a:rPr>
              <a:t>Seth, Anil K., et al. “Granger Causality Analysis in Neuroscience and Neuroimaging.” </a:t>
            </a:r>
            <a:r>
              <a:rPr i="1" lang="en-GB" sz="1100">
                <a:solidFill>
                  <a:srgbClr val="000000"/>
                </a:solidFill>
                <a:latin typeface="Georgia"/>
                <a:ea typeface="Georgia"/>
                <a:cs typeface="Georgia"/>
                <a:sym typeface="Georgia"/>
              </a:rPr>
              <a:t>Journal of Neuroscience</a:t>
            </a:r>
            <a:r>
              <a:rPr lang="en-GB" sz="1100">
                <a:solidFill>
                  <a:srgbClr val="000000"/>
                </a:solidFill>
                <a:latin typeface="Georgia"/>
                <a:ea typeface="Georgia"/>
                <a:cs typeface="Georgia"/>
                <a:sym typeface="Georgia"/>
              </a:rPr>
              <a:t>, vol. 35, no. 8, Feb. 2015, p. 3293. </a:t>
            </a:r>
            <a:r>
              <a:rPr i="1" lang="en-GB" sz="1100">
                <a:solidFill>
                  <a:srgbClr val="000000"/>
                </a:solidFill>
                <a:latin typeface="Georgia"/>
                <a:ea typeface="Georgia"/>
                <a:cs typeface="Georgia"/>
                <a:sym typeface="Georgia"/>
              </a:rPr>
              <a:t>EBSCOhost</a:t>
            </a:r>
            <a:r>
              <a:rPr lang="en-GB" sz="1100">
                <a:solidFill>
                  <a:srgbClr val="000000"/>
                </a:solidFill>
                <a:latin typeface="Georgia"/>
                <a:ea typeface="Georgia"/>
                <a:cs typeface="Georgia"/>
                <a:sym typeface="Georgia"/>
              </a:rPr>
              <a:t>, search.ebscohost.com/login.aspx?direct=true&amp;AuthType=ip,shib&amp;db=edb&amp;AN=101201935&amp;site=eds-live&amp;scope=site.</a:t>
            </a:r>
            <a:endParaRPr sz="1100">
              <a:solidFill>
                <a:srgbClr val="000000"/>
              </a:solidFill>
              <a:latin typeface="Georgia"/>
              <a:ea typeface="Georgia"/>
              <a:cs typeface="Georgia"/>
              <a:sym typeface="Georgia"/>
            </a:endParaRPr>
          </a:p>
          <a:p>
            <a:pPr indent="0" lvl="0" marL="0" marR="0" rtl="0" algn="l">
              <a:lnSpc>
                <a:spcPct val="125000"/>
              </a:lnSpc>
              <a:spcBef>
                <a:spcPts val="400"/>
              </a:spcBef>
              <a:spcAft>
                <a:spcPts val="0"/>
              </a:spcAft>
              <a:buNone/>
            </a:pPr>
            <a:r>
              <a:t/>
            </a:r>
            <a:endParaRPr sz="1100">
              <a:solidFill>
                <a:srgbClr val="000000"/>
              </a:solidFill>
              <a:latin typeface="Georgia"/>
              <a:ea typeface="Georgia"/>
              <a:cs typeface="Georgia"/>
              <a:sym typeface="Georgia"/>
            </a:endParaRPr>
          </a:p>
          <a:p>
            <a:pPr indent="0" lvl="0" marL="0" marR="0" rtl="0" algn="l">
              <a:lnSpc>
                <a:spcPct val="125000"/>
              </a:lnSpc>
              <a:spcBef>
                <a:spcPts val="400"/>
              </a:spcBef>
              <a:spcAft>
                <a:spcPts val="0"/>
              </a:spcAft>
              <a:buNone/>
            </a:pPr>
            <a:r>
              <a:rPr lang="en-GB" sz="1100">
                <a:solidFill>
                  <a:srgbClr val="000000"/>
                </a:solidFill>
                <a:latin typeface="Georgia"/>
                <a:ea typeface="Georgia"/>
                <a:cs typeface="Georgia"/>
                <a:sym typeface="Georgia"/>
              </a:rPr>
              <a:t>Harrison, L., et al. “Multivariate Autoregressive Modeling of FMRI Time Series.” </a:t>
            </a:r>
            <a:r>
              <a:rPr i="1" lang="en-GB" sz="1100">
                <a:solidFill>
                  <a:srgbClr val="000000"/>
                </a:solidFill>
                <a:latin typeface="Georgia"/>
                <a:ea typeface="Georgia"/>
                <a:cs typeface="Georgia"/>
                <a:sym typeface="Georgia"/>
              </a:rPr>
              <a:t>Neuroimage</a:t>
            </a:r>
            <a:r>
              <a:rPr lang="en-GB" sz="1100">
                <a:solidFill>
                  <a:srgbClr val="000000"/>
                </a:solidFill>
                <a:latin typeface="Georgia"/>
                <a:ea typeface="Georgia"/>
                <a:cs typeface="Georgia"/>
                <a:sym typeface="Georgia"/>
              </a:rPr>
              <a:t>, vol. 19, no. 4, Jan. 2003, pp. 1477–1491. </a:t>
            </a:r>
            <a:r>
              <a:rPr i="1" lang="en-GB" sz="1100">
                <a:solidFill>
                  <a:srgbClr val="000000"/>
                </a:solidFill>
                <a:latin typeface="Georgia"/>
                <a:ea typeface="Georgia"/>
                <a:cs typeface="Georgia"/>
                <a:sym typeface="Georgia"/>
              </a:rPr>
              <a:t>EBSCOhost</a:t>
            </a:r>
            <a:r>
              <a:rPr lang="en-GB" sz="1100">
                <a:solidFill>
                  <a:srgbClr val="000000"/>
                </a:solidFill>
                <a:latin typeface="Georgia"/>
                <a:ea typeface="Georgia"/>
                <a:cs typeface="Georgia"/>
                <a:sym typeface="Georgia"/>
              </a:rPr>
              <a:t>, doi:10.1016/S1053-8119(03)00160-5.</a:t>
            </a:r>
            <a:endParaRPr sz="1100">
              <a:solidFill>
                <a:srgbClr val="000000"/>
              </a:solidFill>
              <a:latin typeface="Georgia"/>
              <a:ea typeface="Georgia"/>
              <a:cs typeface="Georgia"/>
              <a:sym typeface="Georgia"/>
            </a:endParaRPr>
          </a:p>
          <a:p>
            <a:pPr indent="0" lvl="0" marL="0" marR="0" rtl="0" algn="l">
              <a:lnSpc>
                <a:spcPct val="125000"/>
              </a:lnSpc>
              <a:spcBef>
                <a:spcPts val="400"/>
              </a:spcBef>
              <a:spcAft>
                <a:spcPts val="0"/>
              </a:spcAft>
              <a:buNone/>
            </a:pPr>
            <a:r>
              <a:t/>
            </a:r>
            <a:endParaRPr sz="1100">
              <a:solidFill>
                <a:srgbClr val="000000"/>
              </a:solidFill>
              <a:latin typeface="Georgia"/>
              <a:ea typeface="Georgia"/>
              <a:cs typeface="Georgia"/>
              <a:sym typeface="Georgia"/>
            </a:endParaRPr>
          </a:p>
          <a:p>
            <a:pPr indent="0" lvl="0" marL="0" marR="0" rtl="0" algn="l">
              <a:lnSpc>
                <a:spcPct val="125000"/>
              </a:lnSpc>
              <a:spcBef>
                <a:spcPts val="400"/>
              </a:spcBef>
              <a:spcAft>
                <a:spcPts val="0"/>
              </a:spcAft>
              <a:buNone/>
            </a:pPr>
            <a:r>
              <a:rPr lang="en-GB" sz="1100">
                <a:solidFill>
                  <a:srgbClr val="000000"/>
                </a:solidFill>
                <a:latin typeface="Georgia"/>
                <a:ea typeface="Georgia"/>
                <a:cs typeface="Georgia"/>
                <a:sym typeface="Georgia"/>
              </a:rPr>
              <a:t>Seth, Anil K., et al. “Granger Causality Analysis of FMRI BOLD Signals Is Invariant to Hemodynamic Convolution but Not Downsampling.” </a:t>
            </a:r>
            <a:r>
              <a:rPr i="1" lang="en-GB" sz="1100">
                <a:solidFill>
                  <a:srgbClr val="000000"/>
                </a:solidFill>
                <a:latin typeface="Georgia"/>
                <a:ea typeface="Georgia"/>
                <a:cs typeface="Georgia"/>
                <a:sym typeface="Georgia"/>
              </a:rPr>
              <a:t>NeuroImage</a:t>
            </a:r>
            <a:r>
              <a:rPr lang="en-GB" sz="1100">
                <a:solidFill>
                  <a:srgbClr val="000000"/>
                </a:solidFill>
                <a:latin typeface="Georgia"/>
                <a:ea typeface="Georgia"/>
                <a:cs typeface="Georgia"/>
                <a:sym typeface="Georgia"/>
              </a:rPr>
              <a:t>, vol. 65, Jan. 2013, pp. 540–555. </a:t>
            </a:r>
            <a:r>
              <a:rPr i="1" lang="en-GB" sz="1100">
                <a:solidFill>
                  <a:srgbClr val="000000"/>
                </a:solidFill>
                <a:latin typeface="Georgia"/>
                <a:ea typeface="Georgia"/>
                <a:cs typeface="Georgia"/>
                <a:sym typeface="Georgia"/>
              </a:rPr>
              <a:t>EBSCOhost</a:t>
            </a:r>
            <a:r>
              <a:rPr lang="en-GB" sz="1100">
                <a:solidFill>
                  <a:srgbClr val="000000"/>
                </a:solidFill>
                <a:latin typeface="Georgia"/>
                <a:ea typeface="Georgia"/>
                <a:cs typeface="Georgia"/>
                <a:sym typeface="Georgia"/>
              </a:rPr>
              <a:t>, doi:10.1016/j.neuroimage.2012.09.049.</a:t>
            </a:r>
            <a:endParaRPr sz="1100">
              <a:solidFill>
                <a:srgbClr val="000000"/>
              </a:solidFill>
              <a:latin typeface="Georgia"/>
              <a:ea typeface="Georgia"/>
              <a:cs typeface="Georgia"/>
              <a:sym typeface="Georgia"/>
            </a:endParaRPr>
          </a:p>
          <a:p>
            <a:pPr indent="0" lvl="0" marL="0" rtl="0" algn="l">
              <a:spcBef>
                <a:spcPts val="400"/>
              </a:spcBef>
              <a:spcAft>
                <a:spcPts val="0"/>
              </a:spcAft>
              <a:buNone/>
            </a:pPr>
            <a:r>
              <a:t/>
            </a:r>
            <a:endParaRPr sz="1000">
              <a:solidFill>
                <a:srgbClr val="30303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30303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2174150" y="1935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95200" y="55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Time Series Analysis?</a:t>
            </a:r>
            <a:endParaRPr/>
          </a:p>
        </p:txBody>
      </p:sp>
      <p:sp>
        <p:nvSpPr>
          <p:cNvPr id="101" name="Google Shape;101;p15"/>
          <p:cNvSpPr txBox="1"/>
          <p:nvPr>
            <p:ph idx="1" type="body"/>
          </p:nvPr>
        </p:nvSpPr>
        <p:spPr>
          <a:xfrm>
            <a:off x="256525" y="1377975"/>
            <a:ext cx="7688700" cy="2736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GB" sz="1200"/>
              <a:t>Time Series Analysis</a:t>
            </a:r>
            <a:r>
              <a:rPr lang="en-GB" sz="1200"/>
              <a:t> comprises of methods for analyzing time-series in order to extract meaningful statistics and other characteristics of the data.</a:t>
            </a:r>
            <a:endParaRPr sz="1200"/>
          </a:p>
          <a:p>
            <a:pPr indent="-330200" lvl="0" marL="457200" rtl="0" algn="just">
              <a:spcBef>
                <a:spcPts val="0"/>
              </a:spcBef>
              <a:spcAft>
                <a:spcPts val="0"/>
              </a:spcAft>
              <a:buSzPts val="1600"/>
              <a:buChar char="➔"/>
            </a:pPr>
            <a:r>
              <a:rPr lang="en-GB" sz="1200"/>
              <a:t>Time Series forecasting is to use a model to predict the future values based on the </a:t>
            </a:r>
            <a:r>
              <a:rPr lang="en-GB" sz="1200"/>
              <a:t>previously</a:t>
            </a:r>
            <a:r>
              <a:rPr lang="en-GB" sz="1200"/>
              <a:t> observed values.</a:t>
            </a:r>
            <a:endParaRPr sz="1200"/>
          </a:p>
          <a:p>
            <a:pPr indent="-330200" lvl="0" marL="457200" rtl="0" algn="just">
              <a:spcBef>
                <a:spcPts val="0"/>
              </a:spcBef>
              <a:spcAft>
                <a:spcPts val="0"/>
              </a:spcAft>
              <a:buSzPts val="1600"/>
              <a:buChar char="➔"/>
            </a:pPr>
            <a:r>
              <a:rPr lang="en-GB" sz="1150">
                <a:solidFill>
                  <a:srgbClr val="202122"/>
                </a:solidFill>
                <a:highlight>
                  <a:srgbClr val="FFFFFF"/>
                </a:highlight>
              </a:rPr>
              <a:t>Methods for time series analysis may be divided into two classes:</a:t>
            </a:r>
            <a:endParaRPr sz="1150">
              <a:solidFill>
                <a:srgbClr val="202122"/>
              </a:solidFill>
              <a:highlight>
                <a:srgbClr val="FFFFFF"/>
              </a:highlight>
            </a:endParaRPr>
          </a:p>
          <a:p>
            <a:pPr indent="-301625" lvl="1" marL="914400" rtl="0" algn="just">
              <a:spcBef>
                <a:spcPts val="0"/>
              </a:spcBef>
              <a:spcAft>
                <a:spcPts val="0"/>
              </a:spcAft>
              <a:buClr>
                <a:srgbClr val="202122"/>
              </a:buClr>
              <a:buSzPts val="1150"/>
              <a:buFont typeface="Courier New"/>
              <a:buChar char="◆"/>
            </a:pPr>
            <a:r>
              <a:rPr b="1" i="1" lang="en-GB" sz="1150">
                <a:solidFill>
                  <a:srgbClr val="202122"/>
                </a:solidFill>
                <a:highlight>
                  <a:srgbClr val="FFFFFF"/>
                </a:highlight>
                <a:latin typeface="Courier New"/>
                <a:ea typeface="Courier New"/>
                <a:cs typeface="Courier New"/>
                <a:sym typeface="Courier New"/>
              </a:rPr>
              <a:t>Frequency Domain</a:t>
            </a:r>
            <a:endParaRPr b="1" i="1" sz="1150">
              <a:solidFill>
                <a:srgbClr val="202122"/>
              </a:solidFill>
              <a:highlight>
                <a:srgbClr val="FFFFFF"/>
              </a:highlight>
              <a:latin typeface="Courier New"/>
              <a:ea typeface="Courier New"/>
              <a:cs typeface="Courier New"/>
              <a:sym typeface="Courier New"/>
            </a:endParaRPr>
          </a:p>
          <a:p>
            <a:pPr indent="-301625" lvl="2" marL="1371600" rtl="0" algn="just">
              <a:spcBef>
                <a:spcPts val="0"/>
              </a:spcBef>
              <a:spcAft>
                <a:spcPts val="0"/>
              </a:spcAft>
              <a:buClr>
                <a:srgbClr val="202122"/>
              </a:buClr>
              <a:buSzPts val="1150"/>
              <a:buFont typeface="Courier New"/>
              <a:buChar char="●"/>
            </a:pPr>
            <a:r>
              <a:rPr lang="en-GB" sz="1150">
                <a:solidFill>
                  <a:srgbClr val="202122"/>
                </a:solidFill>
                <a:highlight>
                  <a:srgbClr val="FFFFFF"/>
                </a:highlight>
                <a:latin typeface="Courier New"/>
                <a:ea typeface="Courier New"/>
                <a:cs typeface="Courier New"/>
                <a:sym typeface="Courier New"/>
              </a:rPr>
              <a:t>Spectral Analysis</a:t>
            </a:r>
            <a:endParaRPr sz="1150">
              <a:solidFill>
                <a:srgbClr val="202122"/>
              </a:solidFill>
              <a:highlight>
                <a:srgbClr val="FFFFFF"/>
              </a:highlight>
              <a:latin typeface="Courier New"/>
              <a:ea typeface="Courier New"/>
              <a:cs typeface="Courier New"/>
              <a:sym typeface="Courier New"/>
            </a:endParaRPr>
          </a:p>
          <a:p>
            <a:pPr indent="-301625" lvl="2" marL="1371600" rtl="0" algn="just">
              <a:spcBef>
                <a:spcPts val="0"/>
              </a:spcBef>
              <a:spcAft>
                <a:spcPts val="0"/>
              </a:spcAft>
              <a:buClr>
                <a:srgbClr val="202122"/>
              </a:buClr>
              <a:buSzPts val="1150"/>
              <a:buFont typeface="Courier New"/>
              <a:buChar char="●"/>
            </a:pPr>
            <a:r>
              <a:rPr lang="en-GB" sz="1150">
                <a:solidFill>
                  <a:srgbClr val="202122"/>
                </a:solidFill>
                <a:highlight>
                  <a:srgbClr val="FFFFFF"/>
                </a:highlight>
                <a:latin typeface="Courier New"/>
                <a:ea typeface="Courier New"/>
                <a:cs typeface="Courier New"/>
                <a:sym typeface="Courier New"/>
              </a:rPr>
              <a:t>Wavelet Analysis</a:t>
            </a:r>
            <a:endParaRPr sz="1150">
              <a:solidFill>
                <a:srgbClr val="202122"/>
              </a:solidFill>
              <a:highlight>
                <a:srgbClr val="FFFFFF"/>
              </a:highlight>
              <a:latin typeface="Courier New"/>
              <a:ea typeface="Courier New"/>
              <a:cs typeface="Courier New"/>
              <a:sym typeface="Courier New"/>
            </a:endParaRPr>
          </a:p>
          <a:p>
            <a:pPr indent="-301625" lvl="1" marL="914400" rtl="0" algn="just">
              <a:spcBef>
                <a:spcPts val="0"/>
              </a:spcBef>
              <a:spcAft>
                <a:spcPts val="0"/>
              </a:spcAft>
              <a:buClr>
                <a:srgbClr val="202122"/>
              </a:buClr>
              <a:buSzPts val="1150"/>
              <a:buFont typeface="Courier New"/>
              <a:buChar char="◆"/>
            </a:pPr>
            <a:r>
              <a:rPr b="1" i="1" lang="en-GB" sz="1150">
                <a:solidFill>
                  <a:srgbClr val="202122"/>
                </a:solidFill>
                <a:highlight>
                  <a:srgbClr val="FFFFFF"/>
                </a:highlight>
                <a:latin typeface="Courier New"/>
                <a:ea typeface="Courier New"/>
                <a:cs typeface="Courier New"/>
                <a:sym typeface="Courier New"/>
              </a:rPr>
              <a:t>Time Domain</a:t>
            </a:r>
            <a:endParaRPr b="1" i="1" sz="1150">
              <a:solidFill>
                <a:srgbClr val="202122"/>
              </a:solidFill>
              <a:highlight>
                <a:srgbClr val="FFFFFF"/>
              </a:highlight>
              <a:latin typeface="Courier New"/>
              <a:ea typeface="Courier New"/>
              <a:cs typeface="Courier New"/>
              <a:sym typeface="Courier New"/>
            </a:endParaRPr>
          </a:p>
          <a:p>
            <a:pPr indent="-301625" lvl="2" marL="1371600" rtl="0" algn="just">
              <a:spcBef>
                <a:spcPts val="0"/>
              </a:spcBef>
              <a:spcAft>
                <a:spcPts val="0"/>
              </a:spcAft>
              <a:buClr>
                <a:srgbClr val="202122"/>
              </a:buClr>
              <a:buSzPts val="1150"/>
              <a:buFont typeface="Courier New"/>
              <a:buChar char="●"/>
            </a:pPr>
            <a:r>
              <a:rPr lang="en-GB" sz="1150">
                <a:solidFill>
                  <a:srgbClr val="202122"/>
                </a:solidFill>
                <a:highlight>
                  <a:srgbClr val="FFFFFF"/>
                </a:highlight>
                <a:latin typeface="Courier New"/>
                <a:ea typeface="Courier New"/>
                <a:cs typeface="Courier New"/>
                <a:sym typeface="Courier New"/>
              </a:rPr>
              <a:t>Autocorrelation</a:t>
            </a:r>
            <a:endParaRPr sz="1150">
              <a:solidFill>
                <a:srgbClr val="202122"/>
              </a:solidFill>
              <a:highlight>
                <a:srgbClr val="FFFFFF"/>
              </a:highlight>
              <a:latin typeface="Courier New"/>
              <a:ea typeface="Courier New"/>
              <a:cs typeface="Courier New"/>
              <a:sym typeface="Courier New"/>
            </a:endParaRPr>
          </a:p>
          <a:p>
            <a:pPr indent="-301625" lvl="2" marL="1371600" rtl="0" algn="just">
              <a:spcBef>
                <a:spcPts val="0"/>
              </a:spcBef>
              <a:spcAft>
                <a:spcPts val="0"/>
              </a:spcAft>
              <a:buClr>
                <a:srgbClr val="202122"/>
              </a:buClr>
              <a:buSzPts val="1150"/>
              <a:buFont typeface="Courier New"/>
              <a:buChar char="●"/>
            </a:pPr>
            <a:r>
              <a:rPr lang="en-GB" sz="1150">
                <a:solidFill>
                  <a:srgbClr val="202122"/>
                </a:solidFill>
                <a:highlight>
                  <a:srgbClr val="FFFFFF"/>
                </a:highlight>
                <a:latin typeface="Courier New"/>
                <a:ea typeface="Courier New"/>
                <a:cs typeface="Courier New"/>
                <a:sym typeface="Courier New"/>
              </a:rPr>
              <a:t>Cross Correlation</a:t>
            </a:r>
            <a:endParaRPr sz="1150">
              <a:solidFill>
                <a:srgbClr val="202122"/>
              </a:solidFill>
              <a:highlight>
                <a:srgbClr val="FFFFFF"/>
              </a:highlight>
              <a:latin typeface="Courier New"/>
              <a:ea typeface="Courier New"/>
              <a:cs typeface="Courier New"/>
              <a:sym typeface="Courier New"/>
            </a:endParaRPr>
          </a:p>
          <a:p>
            <a:pPr indent="0" lvl="0" marL="457200" rtl="0" algn="l">
              <a:spcBef>
                <a:spcPts val="1600"/>
              </a:spcBef>
              <a:spcAft>
                <a:spcPts val="0"/>
              </a:spcAft>
              <a:buNone/>
            </a:pPr>
            <a:r>
              <a:t/>
            </a:r>
            <a:endParaRPr sz="1050">
              <a:solidFill>
                <a:srgbClr val="202122"/>
              </a:solidFill>
              <a:highlight>
                <a:srgbClr val="FFFFFF"/>
              </a:highlight>
            </a:endParaRPr>
          </a:p>
          <a:p>
            <a:pPr indent="0" lvl="0" marL="457200" rtl="0" algn="l">
              <a:spcBef>
                <a:spcPts val="0"/>
              </a:spcBef>
              <a:spcAft>
                <a:spcPts val="0"/>
              </a:spcAft>
              <a:buNone/>
            </a:pPr>
            <a:r>
              <a:t/>
            </a:r>
            <a:endParaRPr sz="1100"/>
          </a:p>
        </p:txBody>
      </p:sp>
      <p:pic>
        <p:nvPicPr>
          <p:cNvPr id="102" name="Google Shape;102;p15"/>
          <p:cNvPicPr preferRelativeResize="0"/>
          <p:nvPr/>
        </p:nvPicPr>
        <p:blipFill rotWithShape="1">
          <a:blip r:embed="rId3">
            <a:alphaModFix/>
          </a:blip>
          <a:srcRect b="0" l="3010" r="-3009" t="0"/>
          <a:stretch/>
        </p:blipFill>
        <p:spPr>
          <a:xfrm>
            <a:off x="3404650" y="3088076"/>
            <a:ext cx="5518949" cy="187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6"/>
          <p:cNvPicPr preferRelativeResize="0"/>
          <p:nvPr/>
        </p:nvPicPr>
        <p:blipFill>
          <a:blip r:embed="rId3">
            <a:alphaModFix/>
          </a:blip>
          <a:stretch>
            <a:fillRect/>
          </a:stretch>
        </p:blipFill>
        <p:spPr>
          <a:xfrm>
            <a:off x="574725" y="635875"/>
            <a:ext cx="2744874" cy="3655261"/>
          </a:xfrm>
          <a:prstGeom prst="rect">
            <a:avLst/>
          </a:prstGeom>
          <a:noFill/>
          <a:ln>
            <a:noFill/>
          </a:ln>
        </p:spPr>
      </p:pic>
      <p:pic>
        <p:nvPicPr>
          <p:cNvPr id="108" name="Google Shape;108;p16"/>
          <p:cNvPicPr preferRelativeResize="0"/>
          <p:nvPr/>
        </p:nvPicPr>
        <p:blipFill>
          <a:blip r:embed="rId4">
            <a:alphaModFix/>
          </a:blip>
          <a:stretch>
            <a:fillRect/>
          </a:stretch>
        </p:blipFill>
        <p:spPr>
          <a:xfrm>
            <a:off x="4738725" y="671188"/>
            <a:ext cx="3891374" cy="3584625"/>
          </a:xfrm>
          <a:prstGeom prst="rect">
            <a:avLst/>
          </a:prstGeom>
          <a:noFill/>
          <a:ln>
            <a:noFill/>
          </a:ln>
        </p:spPr>
      </p:pic>
      <p:sp>
        <p:nvSpPr>
          <p:cNvPr id="109" name="Google Shape;109;p16"/>
          <p:cNvSpPr txBox="1"/>
          <p:nvPr/>
        </p:nvSpPr>
        <p:spPr>
          <a:xfrm>
            <a:off x="821200" y="4340600"/>
            <a:ext cx="2498400" cy="3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Autocorrelation</a:t>
            </a:r>
            <a:endParaRPr>
              <a:latin typeface="Lato"/>
              <a:ea typeface="Lato"/>
              <a:cs typeface="Lato"/>
              <a:sym typeface="Lato"/>
            </a:endParaRPr>
          </a:p>
        </p:txBody>
      </p:sp>
      <p:sp>
        <p:nvSpPr>
          <p:cNvPr id="110" name="Google Shape;110;p16"/>
          <p:cNvSpPr txBox="1"/>
          <p:nvPr/>
        </p:nvSpPr>
        <p:spPr>
          <a:xfrm>
            <a:off x="5442825" y="4235800"/>
            <a:ext cx="3314100" cy="3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Cross Correlation ( Two Times Series)</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sp>
        <p:nvSpPr>
          <p:cNvPr id="111" name="Google Shape;111;p16"/>
          <p:cNvSpPr txBox="1"/>
          <p:nvPr/>
        </p:nvSpPr>
        <p:spPr>
          <a:xfrm>
            <a:off x="341325" y="4616200"/>
            <a:ext cx="3682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222222"/>
                </a:solidFill>
                <a:highlight>
                  <a:srgbClr val="FFFFFF"/>
                </a:highlight>
                <a:latin typeface="Courier New"/>
                <a:ea typeface="Courier New"/>
                <a:cs typeface="Courier New"/>
                <a:sym typeface="Courier New"/>
              </a:rPr>
              <a:t>s</a:t>
            </a:r>
            <a:r>
              <a:rPr lang="en-GB" sz="1200">
                <a:solidFill>
                  <a:srgbClr val="222222"/>
                </a:solidFill>
                <a:highlight>
                  <a:srgbClr val="FFFFFF"/>
                </a:highlight>
                <a:latin typeface="Courier New"/>
                <a:ea typeface="Courier New"/>
                <a:cs typeface="Courier New"/>
                <a:sym typeface="Courier New"/>
              </a:rPr>
              <a:t>imilarity between a given time series and a lagged version of itself</a:t>
            </a:r>
            <a:endParaRPr sz="1200">
              <a:latin typeface="Courier New"/>
              <a:ea typeface="Courier New"/>
              <a:cs typeface="Courier New"/>
              <a:sym typeface="Courier New"/>
            </a:endParaRPr>
          </a:p>
        </p:txBody>
      </p:sp>
      <p:sp>
        <p:nvSpPr>
          <p:cNvPr id="112" name="Google Shape;112;p16"/>
          <p:cNvSpPr txBox="1"/>
          <p:nvPr/>
        </p:nvSpPr>
        <p:spPr>
          <a:xfrm>
            <a:off x="5074425" y="4504800"/>
            <a:ext cx="36825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50">
                <a:solidFill>
                  <a:srgbClr val="4D5156"/>
                </a:solidFill>
                <a:highlight>
                  <a:srgbClr val="FFFFFF"/>
                </a:highlight>
                <a:latin typeface="Courier New"/>
                <a:ea typeface="Courier New"/>
                <a:cs typeface="Courier New"/>
                <a:sym typeface="Courier New"/>
              </a:rPr>
              <a:t>similarity of two series as a function of the displacement of one relative to the other.</a:t>
            </a:r>
            <a:endParaRPr sz="15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01625" y="558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Univariate Time Series?</a:t>
            </a:r>
            <a:endParaRPr/>
          </a:p>
        </p:txBody>
      </p:sp>
      <p:sp>
        <p:nvSpPr>
          <p:cNvPr id="118" name="Google Shape;118;p17"/>
          <p:cNvSpPr txBox="1"/>
          <p:nvPr>
            <p:ph idx="1" type="body"/>
          </p:nvPr>
        </p:nvSpPr>
        <p:spPr>
          <a:xfrm>
            <a:off x="401625" y="1405175"/>
            <a:ext cx="7688700" cy="2261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777777"/>
              </a:buClr>
              <a:buSzPts val="1200"/>
              <a:buAutoNum type="arabicPeriod"/>
            </a:pPr>
            <a:r>
              <a:rPr b="1" lang="en-GB" sz="1200">
                <a:solidFill>
                  <a:srgbClr val="777777"/>
                </a:solidFill>
              </a:rPr>
              <a:t>Univariate analysis</a:t>
            </a:r>
            <a:r>
              <a:rPr lang="en-GB" sz="1200">
                <a:solidFill>
                  <a:srgbClr val="777777"/>
                </a:solidFill>
                <a:highlight>
                  <a:srgbClr val="FFFFFF"/>
                </a:highlight>
              </a:rPr>
              <a:t> is the simplest form of analyzing data. “Uni” means “one”, so in other words your data has only one variable. </a:t>
            </a:r>
            <a:endParaRPr sz="1200">
              <a:solidFill>
                <a:srgbClr val="777777"/>
              </a:solidFill>
              <a:highlight>
                <a:srgbClr val="FFFFFF"/>
              </a:highlight>
            </a:endParaRPr>
          </a:p>
          <a:p>
            <a:pPr indent="-304800" lvl="0" marL="457200" rtl="0" algn="just">
              <a:spcBef>
                <a:spcPts val="0"/>
              </a:spcBef>
              <a:spcAft>
                <a:spcPts val="0"/>
              </a:spcAft>
              <a:buClr>
                <a:srgbClr val="777777"/>
              </a:buClr>
              <a:buSzPts val="1200"/>
              <a:buAutoNum type="arabicPeriod"/>
            </a:pPr>
            <a:r>
              <a:rPr lang="en-GB" sz="1200">
                <a:solidFill>
                  <a:srgbClr val="777777"/>
                </a:solidFill>
                <a:highlight>
                  <a:srgbClr val="FFFFFF"/>
                </a:highlight>
              </a:rPr>
              <a:t>It doesn’t deal with causes or relationships (unlike </a:t>
            </a:r>
            <a:r>
              <a:rPr b="1" i="1" lang="en-GB" sz="1200">
                <a:solidFill>
                  <a:srgbClr val="777777"/>
                </a:solidFill>
              </a:rPr>
              <a:t>regression</a:t>
            </a:r>
            <a:r>
              <a:rPr lang="en-GB" sz="1200">
                <a:solidFill>
                  <a:srgbClr val="777777"/>
                </a:solidFill>
              </a:rPr>
              <a:t>)</a:t>
            </a:r>
            <a:r>
              <a:rPr lang="en-GB" sz="1200">
                <a:solidFill>
                  <a:srgbClr val="777777"/>
                </a:solidFill>
                <a:highlight>
                  <a:srgbClr val="FFFFFF"/>
                </a:highlight>
              </a:rPr>
              <a:t> and it’s major purpose is to describe.</a:t>
            </a:r>
            <a:endParaRPr sz="1200">
              <a:solidFill>
                <a:srgbClr val="777777"/>
              </a:solidFill>
              <a:highlight>
                <a:srgbClr val="FFFFFF"/>
              </a:highlight>
            </a:endParaRPr>
          </a:p>
          <a:p>
            <a:pPr indent="-304800" lvl="0" marL="457200" rtl="0" algn="just">
              <a:spcBef>
                <a:spcPts val="0"/>
              </a:spcBef>
              <a:spcAft>
                <a:spcPts val="0"/>
              </a:spcAft>
              <a:buClr>
                <a:srgbClr val="777777"/>
              </a:buClr>
              <a:buSzPts val="1200"/>
              <a:buAutoNum type="arabicPeriod"/>
            </a:pPr>
            <a:r>
              <a:rPr lang="en-GB" sz="1200">
                <a:solidFill>
                  <a:srgbClr val="777777"/>
                </a:solidFill>
                <a:highlight>
                  <a:srgbClr val="FFFFFF"/>
                </a:highlight>
              </a:rPr>
              <a:t>It takes data, summarizes that data and finds patterns in the data.</a:t>
            </a:r>
            <a:endParaRPr sz="1200">
              <a:solidFill>
                <a:srgbClr val="777777"/>
              </a:solidFill>
              <a:highlight>
                <a:srgbClr val="FFFFFF"/>
              </a:highlight>
            </a:endParaRPr>
          </a:p>
          <a:p>
            <a:pPr indent="0" lvl="0" marL="0" rtl="0" algn="just">
              <a:spcBef>
                <a:spcPts val="0"/>
              </a:spcBef>
              <a:spcAft>
                <a:spcPts val="0"/>
              </a:spcAft>
              <a:buNone/>
            </a:pPr>
            <a:r>
              <a:t/>
            </a:r>
            <a:endParaRPr sz="1100">
              <a:solidFill>
                <a:srgbClr val="777777"/>
              </a:solidFill>
              <a:highlight>
                <a:srgbClr val="FFFFFF"/>
              </a:highlight>
            </a:endParaRPr>
          </a:p>
          <a:p>
            <a:pPr indent="0" lvl="0" marL="0" rtl="0" algn="just">
              <a:spcBef>
                <a:spcPts val="0"/>
              </a:spcBef>
              <a:spcAft>
                <a:spcPts val="0"/>
              </a:spcAft>
              <a:buNone/>
            </a:pPr>
            <a:r>
              <a:t/>
            </a:r>
            <a:endParaRPr sz="1100">
              <a:solidFill>
                <a:srgbClr val="777777"/>
              </a:solidFill>
              <a:highlight>
                <a:srgbClr val="FFFFFF"/>
              </a:highlight>
            </a:endParaRPr>
          </a:p>
        </p:txBody>
      </p:sp>
      <p:pic>
        <p:nvPicPr>
          <p:cNvPr id="119" name="Google Shape;119;p17"/>
          <p:cNvPicPr preferRelativeResize="0"/>
          <p:nvPr/>
        </p:nvPicPr>
        <p:blipFill>
          <a:blip r:embed="rId3">
            <a:alphaModFix/>
          </a:blip>
          <a:stretch>
            <a:fillRect/>
          </a:stretch>
        </p:blipFill>
        <p:spPr>
          <a:xfrm>
            <a:off x="2987975" y="2679850"/>
            <a:ext cx="3168050" cy="216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814825" y="817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Multivariate</a:t>
            </a:r>
            <a:r>
              <a:rPr lang="en-GB"/>
              <a:t> Time Series</a:t>
            </a:r>
            <a:endParaRPr/>
          </a:p>
        </p:txBody>
      </p:sp>
      <p:sp>
        <p:nvSpPr>
          <p:cNvPr id="125" name="Google Shape;125;p18"/>
          <p:cNvSpPr txBox="1"/>
          <p:nvPr>
            <p:ph idx="1" type="body"/>
          </p:nvPr>
        </p:nvSpPr>
        <p:spPr>
          <a:xfrm>
            <a:off x="557250" y="1441200"/>
            <a:ext cx="7688700" cy="2261100"/>
          </a:xfrm>
          <a:prstGeom prst="rect">
            <a:avLst/>
          </a:prstGeom>
        </p:spPr>
        <p:txBody>
          <a:bodyPr anchorCtr="0" anchor="t" bIns="91425" lIns="91425" spcFirstLastPara="1" rIns="91425" wrap="square" tIns="91425">
            <a:noAutofit/>
          </a:bodyPr>
          <a:lstStyle/>
          <a:p>
            <a:pPr indent="-304800" lvl="0" marL="457200" marR="0" rtl="0" algn="l">
              <a:spcBef>
                <a:spcPts val="0"/>
              </a:spcBef>
              <a:spcAft>
                <a:spcPts val="0"/>
              </a:spcAft>
              <a:buClr>
                <a:srgbClr val="595858"/>
              </a:buClr>
              <a:buSzPts val="1200"/>
              <a:buAutoNum type="arabicPeriod"/>
            </a:pPr>
            <a:r>
              <a:rPr lang="en-GB" sz="1200">
                <a:solidFill>
                  <a:srgbClr val="595858"/>
                </a:solidFill>
              </a:rPr>
              <a:t>A Multivariate time series has more than one time-dependent variable. </a:t>
            </a:r>
            <a:endParaRPr sz="1200">
              <a:solidFill>
                <a:srgbClr val="595858"/>
              </a:solidFill>
            </a:endParaRPr>
          </a:p>
          <a:p>
            <a:pPr indent="-304800" lvl="0" marL="457200" marR="0" rtl="0" algn="l">
              <a:spcBef>
                <a:spcPts val="0"/>
              </a:spcBef>
              <a:spcAft>
                <a:spcPts val="0"/>
              </a:spcAft>
              <a:buClr>
                <a:srgbClr val="595858"/>
              </a:buClr>
              <a:buSzPts val="1200"/>
              <a:buAutoNum type="arabicPeriod"/>
            </a:pPr>
            <a:r>
              <a:rPr lang="en-GB" sz="1200">
                <a:solidFill>
                  <a:srgbClr val="595858"/>
                </a:solidFill>
              </a:rPr>
              <a:t>Each variable depends not only on its past values but also has some dependency on other variables. </a:t>
            </a:r>
            <a:endParaRPr sz="1200">
              <a:solidFill>
                <a:srgbClr val="595858"/>
              </a:solidFill>
            </a:endParaRPr>
          </a:p>
          <a:p>
            <a:pPr indent="-304800" lvl="0" marL="457200" marR="0" rtl="0" algn="l">
              <a:spcBef>
                <a:spcPts val="0"/>
              </a:spcBef>
              <a:spcAft>
                <a:spcPts val="0"/>
              </a:spcAft>
              <a:buClr>
                <a:srgbClr val="595858"/>
              </a:buClr>
              <a:buSzPts val="1200"/>
              <a:buAutoNum type="arabicPeriod"/>
            </a:pPr>
            <a:r>
              <a:rPr lang="en-GB" sz="1200">
                <a:solidFill>
                  <a:srgbClr val="595858"/>
                </a:solidFill>
              </a:rPr>
              <a:t>This dependency is used for forecasting future values.</a:t>
            </a:r>
            <a:endParaRPr sz="1200">
              <a:solidFill>
                <a:srgbClr val="595858"/>
              </a:solidFill>
            </a:endParaRPr>
          </a:p>
          <a:p>
            <a:pPr indent="0" lvl="0" marL="0" marR="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26" name="Google Shape;126;p18"/>
          <p:cNvPicPr preferRelativeResize="0"/>
          <p:nvPr/>
        </p:nvPicPr>
        <p:blipFill>
          <a:blip r:embed="rId3">
            <a:alphaModFix/>
          </a:blip>
          <a:stretch>
            <a:fillRect/>
          </a:stretch>
        </p:blipFill>
        <p:spPr>
          <a:xfrm>
            <a:off x="2296200" y="2645225"/>
            <a:ext cx="4019750" cy="226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55600" y="597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400">
                <a:solidFill>
                  <a:srgbClr val="000000"/>
                </a:solidFill>
                <a:latin typeface="Times New Roman"/>
                <a:ea typeface="Times New Roman"/>
                <a:cs typeface="Times New Roman"/>
                <a:sym typeface="Times New Roman"/>
              </a:rPr>
              <a:t>The Multivariate Autoregressive Models</a:t>
            </a:r>
            <a:endParaRPr sz="2400"/>
          </a:p>
        </p:txBody>
      </p:sp>
      <p:sp>
        <p:nvSpPr>
          <p:cNvPr id="132" name="Google Shape;132;p19"/>
          <p:cNvSpPr txBox="1"/>
          <p:nvPr>
            <p:ph idx="1" type="body"/>
          </p:nvPr>
        </p:nvSpPr>
        <p:spPr>
          <a:xfrm>
            <a:off x="379800" y="1132375"/>
            <a:ext cx="8629200" cy="3904200"/>
          </a:xfrm>
          <a:prstGeom prst="rect">
            <a:avLst/>
          </a:prstGeom>
        </p:spPr>
        <p:txBody>
          <a:bodyPr anchorCtr="0" anchor="t" bIns="91425" lIns="91425" spcFirstLastPara="1" rIns="91425" wrap="square" tIns="91425">
            <a:noAutofit/>
          </a:bodyPr>
          <a:lstStyle/>
          <a:p>
            <a:pPr indent="-304800" lvl="0" marL="457200" marR="0" rtl="0" algn="l">
              <a:spcBef>
                <a:spcPts val="1200"/>
              </a:spcBef>
              <a:spcAft>
                <a:spcPts val="0"/>
              </a:spcAft>
              <a:buClr>
                <a:srgbClr val="000000"/>
              </a:buClr>
              <a:buSzPts val="1200"/>
              <a:buChar char="●"/>
            </a:pPr>
            <a:r>
              <a:rPr b="1" lang="en-GB" sz="1200">
                <a:solidFill>
                  <a:srgbClr val="222222"/>
                </a:solidFill>
              </a:rPr>
              <a:t>Autoregression</a:t>
            </a:r>
            <a:r>
              <a:rPr lang="en-GB" sz="1200">
                <a:solidFill>
                  <a:srgbClr val="222222"/>
                </a:solidFill>
                <a:highlight>
                  <a:srgbClr val="FFFFFF"/>
                </a:highlight>
              </a:rPr>
              <a:t> is a time series model that uses observations from previous time steps as input to a regression equation to predict the value at the next time step.</a:t>
            </a:r>
            <a:endParaRPr sz="1200">
              <a:solidFill>
                <a:srgbClr val="222222"/>
              </a:solidFill>
              <a:highlight>
                <a:srgbClr val="FFFFFF"/>
              </a:highlight>
            </a:endParaRPr>
          </a:p>
          <a:p>
            <a:pPr indent="0" lvl="0" marL="457200" marR="0" rtl="0" algn="l">
              <a:spcBef>
                <a:spcPts val="1200"/>
              </a:spcBef>
              <a:spcAft>
                <a:spcPts val="0"/>
              </a:spcAft>
              <a:buNone/>
            </a:pPr>
            <a:r>
              <a:t/>
            </a:r>
            <a:endParaRPr sz="100">
              <a:solidFill>
                <a:srgbClr val="222222"/>
              </a:solidFill>
              <a:highlight>
                <a:srgbClr val="FFFFFF"/>
              </a:highlight>
            </a:endParaRPr>
          </a:p>
          <a:p>
            <a:pPr indent="-304800" lvl="0" marL="457200" marR="0" rtl="0" algn="l">
              <a:spcBef>
                <a:spcPts val="1200"/>
              </a:spcBef>
              <a:spcAft>
                <a:spcPts val="0"/>
              </a:spcAft>
              <a:buClr>
                <a:srgbClr val="000000"/>
              </a:buClr>
              <a:buSzPts val="1200"/>
              <a:buChar char="●"/>
            </a:pPr>
            <a:r>
              <a:rPr lang="en-GB" sz="1200">
                <a:solidFill>
                  <a:srgbClr val="000000"/>
                </a:solidFill>
              </a:rPr>
              <a:t>Given a univariate time series, its consecutive measurements contain information about the process that generated it. </a:t>
            </a:r>
            <a:r>
              <a:rPr b="1" lang="en-GB" sz="1200">
                <a:solidFill>
                  <a:srgbClr val="000000"/>
                </a:solidFill>
              </a:rPr>
              <a:t>Autoregressive</a:t>
            </a:r>
            <a:r>
              <a:rPr lang="en-GB" sz="1200">
                <a:solidFill>
                  <a:srgbClr val="000000"/>
                </a:solidFill>
              </a:rPr>
              <a:t>(</a:t>
            </a:r>
            <a:r>
              <a:rPr b="1" lang="en-GB" sz="1200">
                <a:solidFill>
                  <a:srgbClr val="000000"/>
                </a:solidFill>
              </a:rPr>
              <a:t>AR</a:t>
            </a:r>
            <a:r>
              <a:rPr lang="en-GB" sz="1200">
                <a:solidFill>
                  <a:srgbClr val="000000"/>
                </a:solidFill>
              </a:rPr>
              <a:t>) is a simple, yet effective, approach to time series characterisation. </a:t>
            </a:r>
            <a:r>
              <a:rPr lang="en-GB" sz="1200">
                <a:solidFill>
                  <a:srgbClr val="202122"/>
                </a:solidFill>
                <a:highlight>
                  <a:srgbClr val="FFFFFF"/>
                </a:highlight>
              </a:rPr>
              <a:t>Output variable depends </a:t>
            </a:r>
            <a:r>
              <a:rPr lang="en-GB" sz="1200">
                <a:solidFill>
                  <a:srgbClr val="0B0080"/>
                </a:solidFill>
                <a:uFill>
                  <a:noFill/>
                </a:uFill>
                <a:hlinkClick r:id="rId3">
                  <a:extLst>
                    <a:ext uri="{A12FA001-AC4F-418D-AE19-62706E023703}">
                      <ahyp:hlinkClr val="tx"/>
                    </a:ext>
                  </a:extLst>
                </a:hlinkClick>
              </a:rPr>
              <a:t>linearly</a:t>
            </a:r>
            <a:r>
              <a:rPr lang="en-GB" sz="1200">
                <a:solidFill>
                  <a:srgbClr val="202122"/>
                </a:solidFill>
                <a:highlight>
                  <a:srgbClr val="FFFFFF"/>
                </a:highlight>
              </a:rPr>
              <a:t> on its own previous values and on a </a:t>
            </a:r>
            <a:r>
              <a:rPr lang="en-GB" sz="1200">
                <a:solidFill>
                  <a:srgbClr val="0B0080"/>
                </a:solidFill>
                <a:uFill>
                  <a:noFill/>
                </a:uFill>
                <a:hlinkClick r:id="rId4">
                  <a:extLst>
                    <a:ext uri="{A12FA001-AC4F-418D-AE19-62706E023703}">
                      <ahyp:hlinkClr val="tx"/>
                    </a:ext>
                  </a:extLst>
                </a:hlinkClick>
              </a:rPr>
              <a:t>stochastic</a:t>
            </a:r>
            <a:r>
              <a:rPr lang="en-GB" sz="1200">
                <a:solidFill>
                  <a:srgbClr val="202122"/>
                </a:solidFill>
                <a:highlight>
                  <a:srgbClr val="FFFFFF"/>
                </a:highlight>
              </a:rPr>
              <a:t> term.</a:t>
            </a:r>
            <a:endParaRPr sz="1200">
              <a:solidFill>
                <a:srgbClr val="202122"/>
              </a:solidFill>
              <a:highlight>
                <a:srgbClr val="FFFFFF"/>
              </a:highlight>
            </a:endParaRPr>
          </a:p>
          <a:p>
            <a:pPr indent="0" lvl="0" marL="0" marR="0" rtl="0" algn="l">
              <a:spcBef>
                <a:spcPts val="1200"/>
              </a:spcBef>
              <a:spcAft>
                <a:spcPts val="0"/>
              </a:spcAft>
              <a:buNone/>
            </a:pPr>
            <a:r>
              <a:t/>
            </a:r>
            <a:endParaRPr sz="200">
              <a:solidFill>
                <a:srgbClr val="202122"/>
              </a:solidFill>
              <a:highlight>
                <a:srgbClr val="FFFFFF"/>
              </a:highlight>
            </a:endParaRPr>
          </a:p>
          <a:p>
            <a:pPr indent="-304800" lvl="0" marL="457200" rtl="0" algn="just">
              <a:spcBef>
                <a:spcPts val="1200"/>
              </a:spcBef>
              <a:spcAft>
                <a:spcPts val="0"/>
              </a:spcAft>
              <a:buClr>
                <a:srgbClr val="000000"/>
              </a:buClr>
              <a:buSzPts val="1200"/>
              <a:buChar char="●"/>
            </a:pPr>
            <a:r>
              <a:rPr lang="en-GB" sz="1200">
                <a:solidFill>
                  <a:srgbClr val="000000"/>
                </a:solidFill>
              </a:rPr>
              <a:t>Multivariate autoregressive modeling (</a:t>
            </a:r>
            <a:r>
              <a:rPr b="1" lang="en-GB" sz="1200">
                <a:solidFill>
                  <a:srgbClr val="000000"/>
                </a:solidFill>
              </a:rPr>
              <a:t>MAR modeling</a:t>
            </a:r>
            <a:r>
              <a:rPr lang="en-GB" sz="1200">
                <a:solidFill>
                  <a:srgbClr val="000000"/>
                </a:solidFill>
              </a:rPr>
              <a:t>) is  a  time  series  analysis  procedure  often  used  to characterize </a:t>
            </a:r>
            <a:r>
              <a:rPr i="1" lang="en-GB" sz="1200" u="sng">
                <a:solidFill>
                  <a:srgbClr val="000000"/>
                </a:solidFill>
              </a:rPr>
              <a:t>dynamic systems</a:t>
            </a:r>
            <a:r>
              <a:rPr lang="en-GB" sz="1200">
                <a:solidFill>
                  <a:srgbClr val="000000"/>
                </a:solidFill>
              </a:rPr>
              <a:t> because of its simplicity. </a:t>
            </a:r>
            <a:endParaRPr sz="12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rPr b="1" lang="en-GB" sz="1300" u="sng">
                <a:solidFill>
                  <a:srgbClr val="000000"/>
                </a:solidFill>
              </a:rPr>
              <a:t>How MAR works</a:t>
            </a:r>
            <a:endParaRPr b="1" sz="1300" u="sng">
              <a:solidFill>
                <a:srgbClr val="000000"/>
              </a:solidFill>
            </a:endParaRPr>
          </a:p>
          <a:p>
            <a:pPr indent="-304800" lvl="0" marL="457200" marR="0" rtl="0" algn="l">
              <a:spcBef>
                <a:spcPts val="1200"/>
              </a:spcBef>
              <a:spcAft>
                <a:spcPts val="0"/>
              </a:spcAft>
              <a:buClr>
                <a:srgbClr val="000000"/>
              </a:buClr>
              <a:buSzPts val="1200"/>
              <a:buFont typeface="Courier New"/>
              <a:buChar char="●"/>
            </a:pPr>
            <a:r>
              <a:rPr lang="en-GB" sz="1200">
                <a:solidFill>
                  <a:srgbClr val="000000"/>
                </a:solidFill>
              </a:rPr>
              <a:t>Consider </a:t>
            </a:r>
            <a:r>
              <a:rPr b="1" i="1" lang="en-GB" sz="1200">
                <a:solidFill>
                  <a:srgbClr val="000000"/>
                </a:solidFill>
              </a:rPr>
              <a:t>d time series</a:t>
            </a:r>
            <a:r>
              <a:rPr lang="en-GB" sz="1200">
                <a:solidFill>
                  <a:srgbClr val="000000"/>
                </a:solidFill>
              </a:rPr>
              <a:t> generated from </a:t>
            </a:r>
            <a:r>
              <a:rPr b="1" i="1" lang="en-GB" sz="1200">
                <a:solidFill>
                  <a:srgbClr val="000000"/>
                </a:solidFill>
              </a:rPr>
              <a:t>d variables</a:t>
            </a:r>
            <a:r>
              <a:rPr lang="en-GB" sz="1200">
                <a:solidFill>
                  <a:srgbClr val="000000"/>
                </a:solidFill>
              </a:rPr>
              <a:t> within a system such as a functional network in the brain. A MAR model predicts the next value in a d-dimensional time series, yn as a linear combination of the m previous vector values.</a:t>
            </a:r>
            <a:endParaRPr sz="1200">
              <a:solidFill>
                <a:srgbClr val="000000"/>
              </a:solidFill>
            </a:endParaRPr>
          </a:p>
          <a:p>
            <a:pPr indent="0" lvl="0" marL="0" rtl="0" algn="just">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86575" y="422100"/>
            <a:ext cx="7688700" cy="5352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None/>
            </a:pPr>
            <a:r>
              <a:rPr lang="en-GB">
                <a:solidFill>
                  <a:srgbClr val="333333"/>
                </a:solidFill>
                <a:latin typeface="Arial"/>
                <a:ea typeface="Arial"/>
                <a:cs typeface="Arial"/>
                <a:sym typeface="Arial"/>
              </a:rPr>
              <a:t>Dealing with a Multivariate Time Series – VAR</a:t>
            </a:r>
            <a:endParaRPr>
              <a:solidFill>
                <a:srgbClr val="333333"/>
              </a:solidFill>
              <a:latin typeface="Arial"/>
              <a:ea typeface="Arial"/>
              <a:cs typeface="Arial"/>
              <a:sym typeface="Arial"/>
            </a:endParaRPr>
          </a:p>
          <a:p>
            <a:pPr indent="0" lvl="0" marL="0" rtl="0" algn="l">
              <a:spcBef>
                <a:spcPts val="1500"/>
              </a:spcBef>
              <a:spcAft>
                <a:spcPts val="0"/>
              </a:spcAft>
              <a:buNone/>
            </a:pPr>
            <a:r>
              <a:t/>
            </a:r>
            <a:endParaRPr/>
          </a:p>
        </p:txBody>
      </p:sp>
      <p:sp>
        <p:nvSpPr>
          <p:cNvPr id="138" name="Google Shape;138;p20"/>
          <p:cNvSpPr txBox="1"/>
          <p:nvPr>
            <p:ph idx="1" type="body"/>
          </p:nvPr>
        </p:nvSpPr>
        <p:spPr>
          <a:xfrm>
            <a:off x="482675" y="1307050"/>
            <a:ext cx="7880400" cy="30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95858"/>
                </a:solidFill>
                <a:highlight>
                  <a:srgbClr val="FFFFFF"/>
                </a:highlight>
                <a:latin typeface="Roboto"/>
                <a:ea typeface="Roboto"/>
                <a:cs typeface="Roboto"/>
                <a:sym typeface="Roboto"/>
              </a:rPr>
              <a:t>Assumption</a:t>
            </a:r>
            <a:r>
              <a:rPr lang="en-GB" sz="1200">
                <a:solidFill>
                  <a:srgbClr val="595858"/>
                </a:solidFill>
                <a:highlight>
                  <a:srgbClr val="FFFFFF"/>
                </a:highlight>
                <a:latin typeface="Roboto"/>
                <a:ea typeface="Roboto"/>
                <a:cs typeface="Roboto"/>
                <a:sym typeface="Roboto"/>
              </a:rPr>
              <a:t>:</a:t>
            </a:r>
            <a:endParaRPr sz="1200">
              <a:solidFill>
                <a:srgbClr val="595858"/>
              </a:solidFill>
              <a:highlight>
                <a:srgbClr val="FFFFFF"/>
              </a:highlight>
              <a:latin typeface="Roboto"/>
              <a:ea typeface="Roboto"/>
              <a:cs typeface="Roboto"/>
              <a:sym typeface="Roboto"/>
            </a:endParaRPr>
          </a:p>
          <a:p>
            <a:pPr indent="0" lvl="0" marL="0" rtl="0" algn="l">
              <a:spcBef>
                <a:spcPts val="0"/>
              </a:spcBef>
              <a:spcAft>
                <a:spcPts val="0"/>
              </a:spcAft>
              <a:buNone/>
            </a:pPr>
            <a:r>
              <a:rPr lang="en-GB" sz="1150">
                <a:solidFill>
                  <a:srgbClr val="494949"/>
                </a:solidFill>
                <a:highlight>
                  <a:srgbClr val="FFFFFF"/>
                </a:highlight>
              </a:rPr>
              <a:t>VAR is a </a:t>
            </a:r>
            <a:r>
              <a:rPr i="1" lang="en-GB" sz="1150">
                <a:solidFill>
                  <a:srgbClr val="494949"/>
                </a:solidFill>
              </a:rPr>
              <a:t>data-driven</a:t>
            </a:r>
            <a:r>
              <a:rPr lang="en-GB" sz="1150">
                <a:solidFill>
                  <a:srgbClr val="494949"/>
                </a:solidFill>
                <a:highlight>
                  <a:srgbClr val="FFFFFF"/>
                </a:highlight>
              </a:rPr>
              <a:t> approach, assumes that connected regions exert time-lagged influences on one another.</a:t>
            </a:r>
            <a:endParaRPr sz="1150">
              <a:solidFill>
                <a:srgbClr val="494949"/>
              </a:solidFill>
              <a:highlight>
                <a:srgbClr val="FFFFFF"/>
              </a:highlight>
            </a:endParaRPr>
          </a:p>
          <a:p>
            <a:pPr indent="0" lvl="0" marL="0" rtl="0" algn="l">
              <a:spcBef>
                <a:spcPts val="0"/>
              </a:spcBef>
              <a:spcAft>
                <a:spcPts val="0"/>
              </a:spcAft>
              <a:buNone/>
            </a:pPr>
            <a:r>
              <a:t/>
            </a:r>
            <a:endParaRPr sz="1150">
              <a:solidFill>
                <a:srgbClr val="494949"/>
              </a:solidFill>
              <a:highlight>
                <a:srgbClr val="FFFFFF"/>
              </a:highlight>
            </a:endParaRPr>
          </a:p>
          <a:p>
            <a:pPr indent="-304800" lvl="0" marL="457200" rtl="0" algn="l">
              <a:spcBef>
                <a:spcPts val="0"/>
              </a:spcBef>
              <a:spcAft>
                <a:spcPts val="0"/>
              </a:spcAft>
              <a:buClr>
                <a:srgbClr val="595858"/>
              </a:buClr>
              <a:buSzPts val="1200"/>
              <a:buFont typeface="Roboto"/>
              <a:buChar char="●"/>
            </a:pPr>
            <a:r>
              <a:rPr lang="en-GB" sz="1200">
                <a:solidFill>
                  <a:srgbClr val="595858"/>
                </a:solidFill>
                <a:highlight>
                  <a:srgbClr val="FFFFFF"/>
                </a:highlight>
                <a:latin typeface="Roboto"/>
                <a:ea typeface="Roboto"/>
                <a:cs typeface="Roboto"/>
                <a:sym typeface="Roboto"/>
              </a:rPr>
              <a:t>In a VAR model, each variable is a linear function of the past values of itself and the past values of all the other variables.</a:t>
            </a:r>
            <a:endParaRPr sz="1200">
              <a:solidFill>
                <a:srgbClr val="595858"/>
              </a:solidFill>
              <a:highlight>
                <a:srgbClr val="FFFFFF"/>
              </a:highlight>
              <a:latin typeface="Roboto"/>
              <a:ea typeface="Roboto"/>
              <a:cs typeface="Roboto"/>
              <a:sym typeface="Roboto"/>
            </a:endParaRPr>
          </a:p>
          <a:p>
            <a:pPr indent="-304800" lvl="0" marL="457200" marR="0" rtl="0" algn="l">
              <a:spcBef>
                <a:spcPts val="0"/>
              </a:spcBef>
              <a:spcAft>
                <a:spcPts val="0"/>
              </a:spcAft>
              <a:buClr>
                <a:srgbClr val="595858"/>
              </a:buClr>
              <a:buSzPts val="1200"/>
              <a:buFont typeface="Roboto"/>
              <a:buChar char="●"/>
            </a:pPr>
            <a:r>
              <a:rPr lang="en-GB" sz="1250">
                <a:solidFill>
                  <a:srgbClr val="595858"/>
                </a:solidFill>
                <a:latin typeface="Roboto"/>
                <a:ea typeface="Roboto"/>
                <a:cs typeface="Roboto"/>
                <a:sym typeface="Roboto"/>
              </a:rPr>
              <a:t>We have two variables, y1 and y2. We need to forecast the value of these two variables at time t, from the given data for past n values. For simplicity, I have considered the lag value to be 1.</a:t>
            </a:r>
            <a:endParaRPr sz="1250">
              <a:solidFill>
                <a:srgbClr val="595858"/>
              </a:solidFill>
              <a:latin typeface="Roboto"/>
              <a:ea typeface="Roboto"/>
              <a:cs typeface="Roboto"/>
              <a:sym typeface="Roboto"/>
            </a:endParaRPr>
          </a:p>
          <a:p>
            <a:pPr indent="0" lvl="0" marL="457200" marR="0" rtl="0" algn="l">
              <a:spcBef>
                <a:spcPts val="1600"/>
              </a:spcBef>
              <a:spcAft>
                <a:spcPts val="0"/>
              </a:spcAft>
              <a:buNone/>
            </a:pPr>
            <a:r>
              <a:t/>
            </a:r>
            <a:endParaRPr sz="1100">
              <a:solidFill>
                <a:srgbClr val="595858"/>
              </a:solidFill>
              <a:highlight>
                <a:srgbClr val="FFFFFF"/>
              </a:highlight>
              <a:latin typeface="Roboto"/>
              <a:ea typeface="Roboto"/>
              <a:cs typeface="Roboto"/>
              <a:sym typeface="Roboto"/>
            </a:endParaRPr>
          </a:p>
        </p:txBody>
      </p:sp>
      <p:grpSp>
        <p:nvGrpSpPr>
          <p:cNvPr id="139" name="Google Shape;139;p20"/>
          <p:cNvGrpSpPr/>
          <p:nvPr/>
        </p:nvGrpSpPr>
        <p:grpSpPr>
          <a:xfrm>
            <a:off x="2536823" y="3145300"/>
            <a:ext cx="3661752" cy="1846725"/>
            <a:chOff x="2573198" y="3093700"/>
            <a:chExt cx="3661752" cy="1846725"/>
          </a:xfrm>
        </p:grpSpPr>
        <p:pic>
          <p:nvPicPr>
            <p:cNvPr id="140" name="Google Shape;140;p20"/>
            <p:cNvPicPr preferRelativeResize="0"/>
            <p:nvPr/>
          </p:nvPicPr>
          <p:blipFill>
            <a:blip r:embed="rId3">
              <a:alphaModFix/>
            </a:blip>
            <a:stretch>
              <a:fillRect/>
            </a:stretch>
          </p:blipFill>
          <p:spPr>
            <a:xfrm>
              <a:off x="2573198" y="3093700"/>
              <a:ext cx="1369375" cy="1846725"/>
            </a:xfrm>
            <a:prstGeom prst="rect">
              <a:avLst/>
            </a:prstGeom>
            <a:noFill/>
            <a:ln>
              <a:noFill/>
            </a:ln>
          </p:spPr>
        </p:pic>
        <p:pic>
          <p:nvPicPr>
            <p:cNvPr id="141" name="Google Shape;141;p20"/>
            <p:cNvPicPr preferRelativeResize="0"/>
            <p:nvPr/>
          </p:nvPicPr>
          <p:blipFill>
            <a:blip r:embed="rId4">
              <a:alphaModFix/>
            </a:blip>
            <a:stretch>
              <a:fillRect/>
            </a:stretch>
          </p:blipFill>
          <p:spPr>
            <a:xfrm>
              <a:off x="4865575" y="3095075"/>
              <a:ext cx="1369375" cy="18439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54125" y="607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595858"/>
                </a:solidFill>
                <a:latin typeface="Roboto"/>
                <a:ea typeface="Roboto"/>
                <a:cs typeface="Roboto"/>
                <a:sym typeface="Roboto"/>
              </a:rPr>
              <a:t>Vector </a:t>
            </a:r>
            <a:r>
              <a:rPr lang="en-GB" sz="2400">
                <a:solidFill>
                  <a:srgbClr val="595858"/>
                </a:solidFill>
                <a:latin typeface="Roboto"/>
                <a:ea typeface="Roboto"/>
                <a:cs typeface="Roboto"/>
                <a:sym typeface="Roboto"/>
              </a:rPr>
              <a:t>Autoregression</a:t>
            </a:r>
            <a:r>
              <a:rPr lang="en-GB" sz="2400">
                <a:solidFill>
                  <a:srgbClr val="595858"/>
                </a:solidFill>
                <a:latin typeface="Roboto"/>
                <a:ea typeface="Roboto"/>
                <a:cs typeface="Roboto"/>
                <a:sym typeface="Roboto"/>
              </a:rPr>
              <a:t> (VAR)</a:t>
            </a:r>
            <a:r>
              <a:rPr b="0" lang="en-GB" sz="2400">
                <a:solidFill>
                  <a:srgbClr val="595858"/>
                </a:solidFill>
                <a:highlight>
                  <a:srgbClr val="FFFFFF"/>
                </a:highlight>
                <a:latin typeface="Roboto"/>
                <a:ea typeface="Roboto"/>
                <a:cs typeface="Roboto"/>
                <a:sym typeface="Roboto"/>
              </a:rPr>
              <a:t>.</a:t>
            </a:r>
            <a:endParaRPr sz="2400"/>
          </a:p>
        </p:txBody>
      </p:sp>
      <p:sp>
        <p:nvSpPr>
          <p:cNvPr id="147" name="Google Shape;147;p21"/>
          <p:cNvSpPr txBox="1"/>
          <p:nvPr>
            <p:ph idx="1" type="body"/>
          </p:nvPr>
        </p:nvSpPr>
        <p:spPr>
          <a:xfrm>
            <a:off x="727650" y="1742950"/>
            <a:ext cx="7688700" cy="22611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t/>
            </a:r>
            <a:endParaRPr sz="1150">
              <a:solidFill>
                <a:srgbClr val="595858"/>
              </a:solidFill>
              <a:latin typeface="Roboto"/>
              <a:ea typeface="Roboto"/>
              <a:cs typeface="Roboto"/>
              <a:sym typeface="Roboto"/>
            </a:endParaRPr>
          </a:p>
          <a:p>
            <a:pPr indent="0" lvl="0" marL="0" marR="0" rtl="0" algn="l">
              <a:spcBef>
                <a:spcPts val="1600"/>
              </a:spcBef>
              <a:spcAft>
                <a:spcPts val="0"/>
              </a:spcAft>
              <a:buNone/>
            </a:pPr>
            <a:r>
              <a:rPr lang="en-GB" sz="1250">
                <a:solidFill>
                  <a:srgbClr val="595858"/>
                </a:solidFill>
              </a:rPr>
              <a:t>For calculating y1(t), we will use the past value of y1 and y2. Similarly, to calculate y2(t), past values of both y1 and y2 will be used. Below is a simple mathematical way of representing this relation:</a:t>
            </a:r>
            <a:endParaRPr sz="1250">
              <a:solidFill>
                <a:srgbClr val="595858"/>
              </a:solidFill>
            </a:endParaRPr>
          </a:p>
          <a:p>
            <a:pPr indent="0" lvl="0" marL="0" marR="0" rtl="0" algn="l">
              <a:spcBef>
                <a:spcPts val="1600"/>
              </a:spcBef>
              <a:spcAft>
                <a:spcPts val="0"/>
              </a:spcAft>
              <a:buNone/>
            </a:pPr>
            <a:r>
              <a:rPr lang="en-GB" sz="1250">
                <a:solidFill>
                  <a:srgbClr val="595858"/>
                </a:solidFill>
              </a:rPr>
              <a:t>Here,</a:t>
            </a:r>
            <a:endParaRPr sz="1250">
              <a:solidFill>
                <a:srgbClr val="595858"/>
              </a:solidFill>
            </a:endParaRPr>
          </a:p>
          <a:p>
            <a:pPr indent="-301625" lvl="0" marL="457200" marR="0" rtl="0" algn="l">
              <a:spcBef>
                <a:spcPts val="1600"/>
              </a:spcBef>
              <a:spcAft>
                <a:spcPts val="0"/>
              </a:spcAft>
              <a:buClr>
                <a:srgbClr val="595858"/>
              </a:buClr>
              <a:buSzPts val="1150"/>
              <a:buFont typeface="Roboto"/>
              <a:buChar char="●"/>
            </a:pPr>
            <a:r>
              <a:rPr lang="en-GB" sz="1250">
                <a:solidFill>
                  <a:srgbClr val="595858"/>
                </a:solidFill>
              </a:rPr>
              <a:t>a1 and a2 are the constant terms,</a:t>
            </a:r>
            <a:r>
              <a:rPr lang="en-GB" sz="1150">
                <a:solidFill>
                  <a:srgbClr val="595858"/>
                </a:solidFill>
              </a:rPr>
              <a:t> </a:t>
            </a:r>
            <a:r>
              <a:rPr lang="en-GB" sz="1200">
                <a:solidFill>
                  <a:srgbClr val="222222"/>
                </a:solidFill>
                <a:highlight>
                  <a:srgbClr val="FFFFFF"/>
                </a:highlight>
              </a:rPr>
              <a:t>because this makes them better able to model the systems they represent.</a:t>
            </a:r>
            <a:endParaRPr sz="1150">
              <a:solidFill>
                <a:srgbClr val="595858"/>
              </a:solidFill>
            </a:endParaRPr>
          </a:p>
          <a:p>
            <a:pPr indent="-307975" lvl="0" marL="457200" marR="0" rtl="0" algn="l">
              <a:spcBef>
                <a:spcPts val="0"/>
              </a:spcBef>
              <a:spcAft>
                <a:spcPts val="0"/>
              </a:spcAft>
              <a:buClr>
                <a:srgbClr val="595858"/>
              </a:buClr>
              <a:buSzPts val="1250"/>
              <a:buFont typeface="Courier New"/>
              <a:buChar char="●"/>
            </a:pPr>
            <a:r>
              <a:rPr lang="en-GB" sz="1250">
                <a:solidFill>
                  <a:srgbClr val="595858"/>
                </a:solidFill>
              </a:rPr>
              <a:t>w11, w12, w21, and w22 are the coefficients,</a:t>
            </a:r>
            <a:endParaRPr sz="1250">
              <a:solidFill>
                <a:srgbClr val="595858"/>
              </a:solidFill>
            </a:endParaRPr>
          </a:p>
          <a:p>
            <a:pPr indent="-307975" lvl="0" marL="457200" marR="0" rtl="0" algn="l">
              <a:spcBef>
                <a:spcPts val="0"/>
              </a:spcBef>
              <a:spcAft>
                <a:spcPts val="0"/>
              </a:spcAft>
              <a:buClr>
                <a:srgbClr val="595858"/>
              </a:buClr>
              <a:buSzPts val="1250"/>
              <a:buFont typeface="Courier New"/>
              <a:buChar char="●"/>
            </a:pPr>
            <a:r>
              <a:rPr lang="en-GB" sz="1250">
                <a:solidFill>
                  <a:srgbClr val="595858"/>
                </a:solidFill>
              </a:rPr>
              <a:t>e1 and e2 are the error terms</a:t>
            </a:r>
            <a:endParaRPr sz="1250">
              <a:solidFill>
                <a:srgbClr val="595858"/>
              </a:solidFill>
            </a:endParaRPr>
          </a:p>
          <a:p>
            <a:pPr indent="0" lvl="0" marL="0" marR="0" rtl="0" algn="l">
              <a:spcBef>
                <a:spcPts val="1600"/>
              </a:spcBef>
              <a:spcAft>
                <a:spcPts val="1600"/>
              </a:spcAft>
              <a:buNone/>
            </a:pPr>
            <a:r>
              <a:t/>
            </a:r>
            <a:endParaRPr sz="1150">
              <a:solidFill>
                <a:srgbClr val="595858"/>
              </a:solidFill>
              <a:latin typeface="Roboto"/>
              <a:ea typeface="Roboto"/>
              <a:cs typeface="Roboto"/>
              <a:sym typeface="Roboto"/>
            </a:endParaRPr>
          </a:p>
        </p:txBody>
      </p:sp>
      <p:grpSp>
        <p:nvGrpSpPr>
          <p:cNvPr id="148" name="Google Shape;148;p21"/>
          <p:cNvGrpSpPr/>
          <p:nvPr/>
        </p:nvGrpSpPr>
        <p:grpSpPr>
          <a:xfrm>
            <a:off x="1854925" y="1466050"/>
            <a:ext cx="4333875" cy="495300"/>
            <a:chOff x="2036925" y="1853850"/>
            <a:chExt cx="4333875" cy="495300"/>
          </a:xfrm>
        </p:grpSpPr>
        <p:pic>
          <p:nvPicPr>
            <p:cNvPr id="149" name="Google Shape;149;p21"/>
            <p:cNvPicPr preferRelativeResize="0"/>
            <p:nvPr/>
          </p:nvPicPr>
          <p:blipFill>
            <a:blip r:embed="rId3">
              <a:alphaModFix/>
            </a:blip>
            <a:stretch>
              <a:fillRect/>
            </a:stretch>
          </p:blipFill>
          <p:spPr>
            <a:xfrm>
              <a:off x="2036925" y="1853850"/>
              <a:ext cx="4333875" cy="171450"/>
            </a:xfrm>
            <a:prstGeom prst="rect">
              <a:avLst/>
            </a:prstGeom>
            <a:noFill/>
            <a:ln>
              <a:noFill/>
            </a:ln>
          </p:spPr>
        </p:pic>
        <p:pic>
          <p:nvPicPr>
            <p:cNvPr id="150" name="Google Shape;150;p21"/>
            <p:cNvPicPr preferRelativeResize="0"/>
            <p:nvPr/>
          </p:nvPicPr>
          <p:blipFill>
            <a:blip r:embed="rId4">
              <a:alphaModFix/>
            </a:blip>
            <a:stretch>
              <a:fillRect/>
            </a:stretch>
          </p:blipFill>
          <p:spPr>
            <a:xfrm>
              <a:off x="2036925" y="2177700"/>
              <a:ext cx="4333875" cy="1714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