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9" r:id="rId16"/>
    <p:sldId id="303" r:id="rId17"/>
    <p:sldId id="277" r:id="rId18"/>
    <p:sldId id="276" r:id="rId19"/>
    <p:sldId id="275" r:id="rId20"/>
    <p:sldId id="274" r:id="rId21"/>
    <p:sldId id="273" r:id="rId22"/>
    <p:sldId id="272" r:id="rId23"/>
    <p:sldId id="280" r:id="rId24"/>
    <p:sldId id="281" r:id="rId25"/>
    <p:sldId id="283" r:id="rId26"/>
    <p:sldId id="271" r:id="rId27"/>
    <p:sldId id="284" r:id="rId28"/>
    <p:sldId id="285" r:id="rId29"/>
    <p:sldId id="286" r:id="rId30"/>
    <p:sldId id="287" r:id="rId31"/>
    <p:sldId id="270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8" r:id="rId41"/>
    <p:sldId id="296" r:id="rId42"/>
    <p:sldId id="299" r:id="rId43"/>
    <p:sldId id="300" r:id="rId44"/>
    <p:sldId id="301" r:id="rId4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E3AEA-ED0E-4927-8E1C-FE640B35C916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457A1-7D24-4390-912D-087057284EA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57A1-7D24-4390-912D-087057284EA0}" type="slidenum">
              <a:rPr lang="fr-FR" smtClean="0"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Vec</a:t>
            </a:r>
            <a:r>
              <a:rPr lang="fr-FR" dirty="0"/>
              <a:t> valeur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57A1-7D24-4390-912D-087057284EA0}" type="slidenum">
              <a:rPr lang="fr-FR" smtClean="0"/>
              <a:t>27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BD9-4DC5-469A-9445-D68BD1F84B9D}" type="datetime1">
              <a:rPr lang="fr-FR" smtClean="0"/>
              <a:t>03/03/2025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856B-F9FB-4EFE-BE2B-1994206D0E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75F3-0A7E-45DA-B665-5917E64D8BDD}" type="datetime1">
              <a:rPr lang="fr-FR" smtClean="0"/>
              <a:t>03/03/2025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856B-F9FB-4EFE-BE2B-1994206D0E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5A46-8ADD-45A1-8032-11AB4578D4C7}" type="datetime1">
              <a:rPr lang="fr-FR" smtClean="0"/>
              <a:t>03/03/2025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856B-F9FB-4EFE-BE2B-1994206D0E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467F-AED5-4000-B289-6E694E00A896}" type="datetime1">
              <a:rPr lang="fr-FR" smtClean="0"/>
              <a:t>03/03/2025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856B-F9FB-4EFE-BE2B-1994206D0E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9F97-C641-41AE-B2E0-E898FF6455BD}" type="datetime1">
              <a:rPr lang="fr-FR" smtClean="0"/>
              <a:t>03/03/2025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856B-F9FB-4EFE-BE2B-1994206D0E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E20C-909F-44B7-9AC3-75E63CFE91C0}" type="datetime1">
              <a:rPr lang="fr-FR" smtClean="0"/>
              <a:t>03/03/2025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856B-F9FB-4EFE-BE2B-1994206D0E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4231-9A9D-409F-B21C-996FDC7384B0}" type="datetime1">
              <a:rPr lang="fr-FR" smtClean="0"/>
              <a:t>03/03/2025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856B-F9FB-4EFE-BE2B-1994206D0E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8433-E400-4E67-9166-4A40407C9DDF}" type="datetime1">
              <a:rPr lang="fr-FR" smtClean="0"/>
              <a:t>03/03/2025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856B-F9FB-4EFE-BE2B-1994206D0E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AF79-A248-4E14-B70F-B952C5E7F3E4}" type="datetime1">
              <a:rPr lang="fr-FR" smtClean="0"/>
              <a:t>03/03/2025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856B-F9FB-4EFE-BE2B-1994206D0E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BDD-8DE5-46C1-9098-DB8B74B569B9}" type="datetime1">
              <a:rPr lang="fr-FR" smtClean="0"/>
              <a:t>03/03/2025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856B-F9FB-4EFE-BE2B-1994206D0E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DBBD-79F2-4EAF-9AF9-D335B1C63091}" type="datetime1">
              <a:rPr lang="fr-FR" smtClean="0"/>
              <a:t>03/03/2025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856B-F9FB-4EFE-BE2B-1994206D0E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9C55C-71A7-4346-A781-67549CFB526A}" type="datetime1">
              <a:rPr lang="fr-FR" smtClean="0"/>
              <a:t>03/03/2025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8856B-F9FB-4EFE-BE2B-1994206D0E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4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483185" y="548680"/>
            <a:ext cx="1481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SEMESTRE 2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14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213323"/>
            <a:ext cx="6182295" cy="4636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ZoneTexte 20"/>
          <p:cNvSpPr txBox="1"/>
          <p:nvPr/>
        </p:nvSpPr>
        <p:spPr>
          <a:xfrm>
            <a:off x="4211960" y="6093296"/>
            <a:ext cx="4655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ROBOT SUIVEUR DE LIGNE</a:t>
            </a:r>
            <a:endParaRPr lang="fr-FR" sz="3200" dirty="0"/>
          </a:p>
        </p:txBody>
      </p:sp>
      <p:sp>
        <p:nvSpPr>
          <p:cNvPr id="23" name="ZoneTexte 22"/>
          <p:cNvSpPr txBox="1"/>
          <p:nvPr/>
        </p:nvSpPr>
        <p:spPr>
          <a:xfrm>
            <a:off x="6084168" y="1136605"/>
            <a:ext cx="2946486" cy="1464231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MODULES CONCERNES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>
                <a:solidFill>
                  <a:srgbClr val="FF0000"/>
                </a:solidFill>
              </a:rPr>
              <a:t> SAE Robot </a:t>
            </a:r>
            <a:r>
              <a:rPr lang="fr-FR" sz="2000" dirty="0" err="1">
                <a:solidFill>
                  <a:srgbClr val="FF0000"/>
                </a:solidFill>
              </a:rPr>
              <a:t>coef</a:t>
            </a:r>
            <a:r>
              <a:rPr lang="fr-FR" sz="2000" dirty="0">
                <a:solidFill>
                  <a:srgbClr val="FF0000"/>
                </a:solidFill>
              </a:rPr>
              <a:t> 2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>
                <a:solidFill>
                  <a:srgbClr val="FF0000"/>
                </a:solidFill>
              </a:rPr>
              <a:t>Portfolio </a:t>
            </a:r>
            <a:r>
              <a:rPr lang="fr-FR" sz="2000" dirty="0" err="1">
                <a:solidFill>
                  <a:srgbClr val="FF0000"/>
                </a:solidFill>
              </a:rPr>
              <a:t>coef</a:t>
            </a:r>
            <a:r>
              <a:rPr lang="fr-FR" sz="2000" dirty="0">
                <a:solidFill>
                  <a:srgbClr val="FF0000"/>
                </a:solidFill>
              </a:rPr>
              <a:t> 1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>
                <a:solidFill>
                  <a:srgbClr val="FF0000"/>
                </a:solidFill>
              </a:rPr>
              <a:t> dans les 2 compétences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56826" y="3217075"/>
            <a:ext cx="3312367" cy="3424365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000" b="1" dirty="0"/>
              <a:t>Enseignants 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/>
              <a:t> T CONTARET : 1 groupe </a:t>
            </a:r>
            <a:endParaRPr lang="fr-FR" sz="8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/>
              <a:t> R. MAMBERTI : 1 groupe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/>
              <a:t> F. MELUL : 1 groupe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/>
              <a:t> W. VERVISCH : 1 groupe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/>
              <a:t> J. URSET : 1 groupe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/>
              <a:t> K. BEREST : 1 groupe 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6222019" y="2788651"/>
            <a:ext cx="2670462" cy="78319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000" dirty="0">
                <a:sym typeface="Wingdings" pitchFamily="2" charset="2"/>
              </a:rPr>
              <a:t> </a:t>
            </a:r>
            <a:r>
              <a:rPr lang="fr-FR" sz="2000" dirty="0" err="1">
                <a:sym typeface="Wingdings" pitchFamily="2" charset="2"/>
              </a:rPr>
              <a:t>SAE</a:t>
            </a:r>
            <a:r>
              <a:rPr lang="fr-FR" sz="2000" b="1" dirty="0" err="1">
                <a:sym typeface="Wingdings" pitchFamily="2" charset="2"/>
              </a:rPr>
              <a:t>s</a:t>
            </a:r>
            <a:r>
              <a:rPr lang="fr-FR" sz="2000" dirty="0">
                <a:sym typeface="Wingdings" pitchFamily="2" charset="2"/>
              </a:rPr>
              <a:t> + portfolio </a:t>
            </a:r>
            <a:r>
              <a:rPr lang="fr-FR" sz="2000" dirty="0" err="1">
                <a:solidFill>
                  <a:srgbClr val="FF0000"/>
                </a:solidFill>
                <a:sym typeface="Wingdings" pitchFamily="2" charset="2"/>
              </a:rPr>
              <a:t>Coeff</a:t>
            </a:r>
            <a:r>
              <a:rPr lang="fr-FR" sz="2000" dirty="0">
                <a:solidFill>
                  <a:srgbClr val="FF0000"/>
                </a:solidFill>
                <a:sym typeface="Wingdings" pitchFamily="2" charset="2"/>
              </a:rPr>
              <a:t>. 6/15 (40%)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848911" y="6385683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>
                <a:solidFill>
                  <a:schemeClr val="bg2">
                    <a:lumMod val="90000"/>
                  </a:schemeClr>
                </a:solidFill>
              </a:rPr>
              <a:pPr/>
              <a:t>1</a:t>
            </a:fld>
            <a:endParaRPr lang="fr-FR" sz="20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55158" y="476672"/>
            <a:ext cx="54373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5. Etude de la réalisation</a:t>
            </a:r>
            <a:br>
              <a:rPr lang="fr-FR" sz="4000" b="1" dirty="0">
                <a:solidFill>
                  <a:schemeClr val="bg1"/>
                </a:solidFill>
              </a:rPr>
            </a:br>
            <a:r>
              <a:rPr lang="fr-FR" sz="2000" b="1" dirty="0">
                <a:solidFill>
                  <a:schemeClr val="bg1"/>
                </a:solidFill>
              </a:rPr>
              <a:t>(bureau d’étude)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51520" y="1688891"/>
            <a:ext cx="8640960" cy="296251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lvl="2" indent="-360000">
              <a:buFont typeface="Arial" pitchFamily="34" charset="0"/>
              <a:buChar char="•"/>
            </a:pPr>
            <a:r>
              <a:rPr lang="fr-FR" sz="2400" dirty="0"/>
              <a:t>Rappeler le rôle de la fonction ou sous-fonction</a:t>
            </a:r>
          </a:p>
          <a:p>
            <a:pPr marL="457200" lvl="2" indent="-360000">
              <a:buFont typeface="Arial" pitchFamily="34" charset="0"/>
              <a:buChar char="•"/>
            </a:pPr>
            <a:r>
              <a:rPr lang="fr-FR" sz="2400" dirty="0"/>
              <a:t>Donner le schéma de celle-ci (ou son organigramme ou son algorithme en programmation)</a:t>
            </a:r>
          </a:p>
          <a:p>
            <a:pPr marL="457200" lvl="2" indent="-360000">
              <a:buFont typeface="Arial" pitchFamily="34" charset="0"/>
              <a:buChar char="•"/>
            </a:pPr>
            <a:r>
              <a:rPr lang="fr-FR" sz="2400" dirty="0"/>
              <a:t>Expliquer le choix de cette structure</a:t>
            </a:r>
          </a:p>
          <a:p>
            <a:pPr marL="457200" lvl="2" indent="-360000">
              <a:buFont typeface="Arial" pitchFamily="34" charset="0"/>
              <a:buChar char="•"/>
            </a:pPr>
            <a:r>
              <a:rPr lang="fr-FR" sz="2400" dirty="0"/>
              <a:t>Expliquer son fonctionnement</a:t>
            </a:r>
          </a:p>
          <a:p>
            <a:pPr marL="457200" lvl="2" indent="-360000">
              <a:buFont typeface="Arial" pitchFamily="34" charset="0"/>
              <a:buChar char="•"/>
            </a:pPr>
            <a:r>
              <a:rPr lang="fr-FR" sz="2400" dirty="0"/>
              <a:t>Calculer les valeurs des composants</a:t>
            </a:r>
          </a:p>
          <a:p>
            <a:pPr marL="457200" lvl="2" indent="-360000">
              <a:buFont typeface="Arial" pitchFamily="34" charset="0"/>
              <a:buChar char="•"/>
            </a:pPr>
            <a:r>
              <a:rPr lang="fr-FR" sz="2400" dirty="0"/>
              <a:t>Proposer une méthode de test de la fonction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876256" y="6360024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10</a:t>
            </a:fld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841067" y="476672"/>
            <a:ext cx="30514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6. Réalisation</a:t>
            </a:r>
          </a:p>
          <a:p>
            <a:pPr algn="r"/>
            <a:endParaRPr lang="fr-FR" sz="2000" b="1" dirty="0">
              <a:solidFill>
                <a:schemeClr val="bg1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23528" y="1688891"/>
            <a:ext cx="8424936" cy="187760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lvl="2" indent="-514350">
              <a:lnSpc>
                <a:spcPct val="150000"/>
              </a:lnSpc>
              <a:buAutoNum type="arabicParenR"/>
            </a:pPr>
            <a:r>
              <a:rPr lang="fr-FR" sz="2400" dirty="0"/>
              <a:t>Donner la procédure de test de chaque sous fonction</a:t>
            </a:r>
          </a:p>
          <a:p>
            <a:pPr marL="457200" lvl="2" indent="-514350">
              <a:lnSpc>
                <a:spcPct val="150000"/>
              </a:lnSpc>
              <a:buAutoNum type="arabicParenR"/>
            </a:pPr>
            <a:r>
              <a:rPr lang="fr-FR" sz="2400" dirty="0"/>
              <a:t>Donner les résultats (courbes, mesures)</a:t>
            </a:r>
          </a:p>
          <a:p>
            <a:pPr marL="457200" lvl="2" indent="-514350">
              <a:lnSpc>
                <a:spcPct val="150000"/>
              </a:lnSpc>
              <a:buAutoNum type="arabicParenR"/>
            </a:pPr>
            <a:r>
              <a:rPr lang="fr-FR" sz="2400" dirty="0"/>
              <a:t>Comparer aux valeurs théoriques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876256" y="6309320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11</a:t>
            </a:fld>
            <a:endParaRPr lang="fr-FR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034966" y="476672"/>
            <a:ext cx="28575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7. Validation</a:t>
            </a:r>
            <a:endParaRPr lang="fr-FR" sz="2000" b="1" dirty="0">
              <a:solidFill>
                <a:schemeClr val="bg1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23528" y="1688891"/>
            <a:ext cx="8424936" cy="1736646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611550" lvl="2" indent="-514350">
              <a:buAutoNum type="arabicParenR"/>
            </a:pPr>
            <a:r>
              <a:rPr lang="fr-FR" sz="2400" dirty="0"/>
              <a:t>Relier les sous-fonctions (2 puis 3, puis 4, …) : refaire les tests</a:t>
            </a:r>
          </a:p>
          <a:p>
            <a:pPr marL="611550" lvl="2" indent="-514350">
              <a:buAutoNum type="arabicParenR"/>
            </a:pPr>
            <a:r>
              <a:rPr lang="fr-FR" sz="2400" dirty="0"/>
              <a:t>…</a:t>
            </a:r>
          </a:p>
          <a:p>
            <a:pPr marL="611550" lvl="2" indent="-514350">
              <a:buAutoNum type="arabicParenR"/>
            </a:pPr>
            <a:r>
              <a:rPr lang="fr-FR" sz="2400" dirty="0"/>
              <a:t>Valider l’ensemble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12</a:t>
            </a:fld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615686" y="476672"/>
            <a:ext cx="327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8. Les livrables</a:t>
            </a:r>
            <a:endParaRPr lang="fr-FR" sz="2000" b="1" dirty="0">
              <a:solidFill>
                <a:schemeClr val="bg1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23528" y="1556792"/>
            <a:ext cx="8424936" cy="405217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buNone/>
            </a:pPr>
            <a:r>
              <a:rPr lang="fr-FR" sz="2400" dirty="0"/>
              <a:t>Définir tout ce qui doit être livrés au client à la fin et prévoir à quelle date:</a:t>
            </a:r>
          </a:p>
          <a:p>
            <a:pPr marL="457200" lvl="3">
              <a:buFont typeface="Arial" pitchFamily="34" charset="0"/>
              <a:buChar char="•"/>
            </a:pPr>
            <a:r>
              <a:rPr lang="fr-FR" sz="2400" dirty="0"/>
              <a:t> Système (réalisé ou juste l’étude)</a:t>
            </a:r>
          </a:p>
          <a:p>
            <a:pPr marL="457200" lvl="3">
              <a:buFont typeface="Arial" pitchFamily="34" charset="0"/>
              <a:buChar char="•"/>
            </a:pPr>
            <a:r>
              <a:rPr lang="fr-FR" sz="2400" dirty="0"/>
              <a:t> Mode d’emploi</a:t>
            </a:r>
          </a:p>
          <a:p>
            <a:pPr marL="457200" lvl="3">
              <a:buFont typeface="Arial" pitchFamily="34" charset="0"/>
              <a:buChar char="•"/>
            </a:pPr>
            <a:r>
              <a:rPr lang="fr-FR" sz="2400" dirty="0"/>
              <a:t> Documentation technique</a:t>
            </a:r>
          </a:p>
          <a:p>
            <a:pPr marL="457200" lvl="3">
              <a:buFont typeface="Arial" pitchFamily="34" charset="0"/>
              <a:buChar char="•"/>
            </a:pPr>
            <a:r>
              <a:rPr lang="fr-FR" sz="2400" dirty="0"/>
              <a:t> Schémas, circuits imprimés</a:t>
            </a:r>
          </a:p>
          <a:p>
            <a:pPr marL="457200" lvl="3">
              <a:buFont typeface="Arial" pitchFamily="34" charset="0"/>
              <a:buChar char="•"/>
            </a:pPr>
            <a:r>
              <a:rPr lang="fr-FR" sz="2400" dirty="0"/>
              <a:t> Document de dépannage …</a:t>
            </a:r>
          </a:p>
          <a:p>
            <a:pPr marL="457200" lvl="3"/>
            <a:endParaRPr lang="fr-FR" sz="3200" dirty="0"/>
          </a:p>
          <a:p>
            <a:pPr marL="0" lvl="1">
              <a:buNone/>
            </a:pPr>
            <a:r>
              <a:rPr lang="fr-FR" sz="3200" dirty="0"/>
              <a:t>Attention : </a:t>
            </a:r>
            <a:r>
              <a:rPr lang="fr-FR" sz="3200" b="1" i="1" dirty="0">
                <a:solidFill>
                  <a:srgbClr val="C00000"/>
                </a:solidFill>
              </a:rPr>
              <a:t>bien se mettre d’accord au début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876256" y="6379855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13</a:t>
            </a:fld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4516" y="476672"/>
            <a:ext cx="6377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Exemple : Testeur de batterie</a:t>
            </a:r>
            <a:endParaRPr lang="fr-FR" sz="2000" b="1" dirty="0">
              <a:solidFill>
                <a:schemeClr val="bg1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67544" y="2143397"/>
            <a:ext cx="8424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spcBef>
                <a:spcPct val="20000"/>
              </a:spcBef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Création d’un </a:t>
            </a:r>
            <a:r>
              <a:rPr lang="fr-FR" sz="2400" dirty="0">
                <a:solidFill>
                  <a:schemeClr val="bg1"/>
                </a:solidFill>
              </a:rPr>
              <a:t>Testeur de batterie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4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Cahier des charges</a:t>
            </a:r>
          </a:p>
          <a:p>
            <a:pPr lvl="1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2400" dirty="0">
                <a:solidFill>
                  <a:schemeClr val="bg1"/>
                </a:solidFill>
              </a:rPr>
              <a:t> Niveau de charge de batterie indiqué par un voyant lumineux. </a:t>
            </a:r>
          </a:p>
          <a:p>
            <a:pPr lvl="1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2400" dirty="0">
                <a:solidFill>
                  <a:schemeClr val="bg1"/>
                </a:solidFill>
              </a:rPr>
              <a:t> Batteries testées : batterie 12V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4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Contraintes :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Temporelles : réalisé en 10 séances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Technologiques : composants standards, carte à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wrapper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39552" y="1527175"/>
            <a:ext cx="42645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400" b="1" dirty="0"/>
              <a:t>Définition du cahier des charges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758880" y="6304235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14</a:t>
            </a:fld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4451" y="476672"/>
            <a:ext cx="6378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Exemple : Testeur de batterie</a:t>
            </a:r>
            <a:endParaRPr lang="fr-FR" sz="2000" b="1" dirty="0">
              <a:solidFill>
                <a:schemeClr val="bg1"/>
              </a:solidFill>
            </a:endParaRPr>
          </a:p>
          <a:p>
            <a:pPr algn="r"/>
            <a:endParaRPr lang="fr-FR" sz="2000" b="1" dirty="0">
              <a:solidFill>
                <a:schemeClr val="bg1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6" name="Ellipse 5"/>
          <p:cNvSpPr/>
          <p:nvPr/>
        </p:nvSpPr>
        <p:spPr>
          <a:xfrm>
            <a:off x="3203848" y="3746649"/>
            <a:ext cx="3456384" cy="17281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Testeur de Batterie</a:t>
            </a:r>
          </a:p>
        </p:txBody>
      </p:sp>
      <p:cxnSp>
        <p:nvCxnSpPr>
          <p:cNvPr id="7" name="Connecteur droit avec flèche 6"/>
          <p:cNvCxnSpPr>
            <a:stCxn id="6" idx="6"/>
          </p:cNvCxnSpPr>
          <p:nvPr/>
        </p:nvCxnSpPr>
        <p:spPr>
          <a:xfrm>
            <a:off x="6660232" y="4610745"/>
            <a:ext cx="72008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804248" y="3530625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Indication lumineuse</a:t>
            </a: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1753578" y="4725144"/>
            <a:ext cx="144016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519550" y="4087525"/>
            <a:ext cx="2528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Batterie à tester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15859" y="3170585"/>
            <a:ext cx="2487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Utilisé à l’intérieur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39552" y="1527175"/>
            <a:ext cx="3773277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400" b="1" dirty="0"/>
              <a:t>Définition des spécifications</a:t>
            </a:r>
          </a:p>
          <a:p>
            <a:r>
              <a:rPr lang="fr-FR" sz="2400" b="1" i="1" dirty="0">
                <a:solidFill>
                  <a:srgbClr val="C00000"/>
                </a:solidFill>
              </a:rPr>
              <a:t>Environnement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804248" y="6309320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15</a:t>
            </a:fld>
            <a:endParaRPr lang="fr-FR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4516" y="476672"/>
            <a:ext cx="6377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Exemple : Testeur de batterie</a:t>
            </a:r>
            <a:endParaRPr lang="fr-FR" sz="2000" b="1" dirty="0">
              <a:solidFill>
                <a:schemeClr val="bg1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39552" y="1527175"/>
            <a:ext cx="3890552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400" b="1" dirty="0"/>
              <a:t>Définition des spécifications</a:t>
            </a:r>
          </a:p>
          <a:p>
            <a:r>
              <a:rPr lang="fr-FR" sz="2400" b="1" i="1" dirty="0">
                <a:solidFill>
                  <a:srgbClr val="C00000"/>
                </a:solidFill>
              </a:rPr>
              <a:t>Spécifications fonctionnelles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11560" y="2617528"/>
            <a:ext cx="8208912" cy="354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3200" noProof="0" dirty="0">
                <a:solidFill>
                  <a:schemeClr val="bg1"/>
                </a:solidFill>
              </a:rPr>
              <a:t>Test de différents niveaux de charge de batterie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3200" dirty="0">
                <a:solidFill>
                  <a:schemeClr val="bg1"/>
                </a:solidFill>
              </a:rPr>
              <a:t> Protection du montage si par mégarde on branche une batterie avec une tension trop élevée</a:t>
            </a:r>
            <a:endParaRPr lang="fr-FR" sz="320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758880" y="6309320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16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9239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4516" y="476672"/>
            <a:ext cx="6377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Exemple : Testeur de batterie</a:t>
            </a:r>
            <a:endParaRPr lang="fr-FR" sz="2000" b="1" dirty="0">
              <a:solidFill>
                <a:schemeClr val="bg1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39552" y="1527175"/>
            <a:ext cx="398615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400" b="1" dirty="0"/>
              <a:t>Définition des spécifications</a:t>
            </a:r>
          </a:p>
          <a:p>
            <a:r>
              <a:rPr lang="fr-FR" sz="2400" b="1" i="1" dirty="0">
                <a:solidFill>
                  <a:srgbClr val="C00000"/>
                </a:solidFill>
              </a:rPr>
              <a:t>Spécifications opérationnelles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11560" y="2604968"/>
            <a:ext cx="82809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 Test de différents niveaux de charge de batterie: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en dessous de 12.3V : voyant rouge – batterie déchargée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entre 12.3 et 12.5V : voyant jaune – batterie déjà utilisée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entre 12.5 et 12.8V : voyant vert – batterie ok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au dessus de 12.8V : voyant bleu – batterie chargée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 Protection du montage si par mégarde on branche une batterie avec une tension trop élevée</a:t>
            </a:r>
          </a:p>
          <a:p>
            <a:pPr marL="457200" lvl="2">
              <a:buFont typeface="Arial" pitchFamily="34" charset="0"/>
              <a:buChar char="•"/>
            </a:pPr>
            <a:r>
              <a:rPr lang="fr-FR" sz="2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fr-FR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Protection du montage si tension batterie &gt; 15V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836252" y="6381328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17</a:t>
            </a:fld>
            <a:endParaRPr lang="fr-FR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4451" y="476672"/>
            <a:ext cx="6378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Exemple : Testeur de batterie</a:t>
            </a:r>
            <a:endParaRPr lang="fr-FR" sz="2000" b="1" dirty="0">
              <a:solidFill>
                <a:schemeClr val="bg1"/>
              </a:solidFill>
            </a:endParaRPr>
          </a:p>
          <a:p>
            <a:pPr algn="r"/>
            <a:endParaRPr lang="fr-FR" sz="2000" b="1" dirty="0">
              <a:solidFill>
                <a:schemeClr val="bg1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39552" y="1527175"/>
            <a:ext cx="393697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400" b="1" dirty="0"/>
              <a:t>Définition des spécifications</a:t>
            </a:r>
          </a:p>
          <a:p>
            <a:r>
              <a:rPr lang="fr-FR" sz="2400" b="1" i="1" dirty="0">
                <a:solidFill>
                  <a:srgbClr val="C00000"/>
                </a:solidFill>
              </a:rPr>
              <a:t>Spécifications technologiques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17240" y="2636912"/>
            <a:ext cx="7643192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Alimentation 0-15V</a:t>
            </a:r>
          </a:p>
          <a:p>
            <a:pPr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2400" dirty="0">
                <a:solidFill>
                  <a:schemeClr val="bg1"/>
                </a:solidFill>
              </a:rPr>
              <a:t> Simulation sous Micro-Cap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Prototype sur carte à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wrapper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Schéma et routage sous EAGLE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Composants courants (coût, remplaçables)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801822" y="6381328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18</a:t>
            </a:fld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4516" y="476672"/>
            <a:ext cx="6377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Exemple : Testeur de batterie</a:t>
            </a:r>
            <a:endParaRPr lang="fr-FR" sz="2000" b="1" dirty="0">
              <a:solidFill>
                <a:schemeClr val="bg1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2780928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 Explication de ce qu’est </a:t>
            </a:r>
            <a:r>
              <a:rPr lang="fr-FR" sz="2400" dirty="0" err="1">
                <a:solidFill>
                  <a:schemeClr val="bg1"/>
                </a:solidFill>
              </a:rPr>
              <a:t>Eagle</a:t>
            </a:r>
            <a:r>
              <a:rPr lang="fr-FR" sz="2400" dirty="0">
                <a:solidFill>
                  <a:schemeClr val="bg1"/>
                </a:solidFill>
              </a:rPr>
              <a:t>, le </a:t>
            </a:r>
            <a:r>
              <a:rPr lang="fr-FR" sz="2400" dirty="0" err="1">
                <a:solidFill>
                  <a:schemeClr val="bg1"/>
                </a:solidFill>
              </a:rPr>
              <a:t>wrapping</a:t>
            </a:r>
            <a:r>
              <a:rPr lang="fr-FR" sz="2400" dirty="0">
                <a:solidFill>
                  <a:schemeClr val="bg1"/>
                </a:solidFill>
              </a:rPr>
              <a:t> (son principe et ses règles)</a:t>
            </a:r>
          </a:p>
          <a:p>
            <a:pPr lvl="1"/>
            <a:endParaRPr lang="fr-FR" sz="800" dirty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 Étude de la LED RVB</a:t>
            </a:r>
            <a:endParaRPr lang="fr-FR" sz="2400" i="1" dirty="0">
              <a:solidFill>
                <a:schemeClr val="bg1"/>
              </a:solidFill>
            </a:endParaRPr>
          </a:p>
          <a:p>
            <a:pPr lvl="1"/>
            <a:endParaRPr lang="fr-FR" sz="800" dirty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 Étude des différentes technologies de CI logique</a:t>
            </a:r>
          </a:p>
          <a:p>
            <a:pPr lvl="1"/>
            <a:endParaRPr lang="fr-FR" sz="800" dirty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 Étude des montages transistors en commutation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39552" y="1527175"/>
            <a:ext cx="5499904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400" b="1" dirty="0"/>
              <a:t>Définition des spécifications</a:t>
            </a:r>
          </a:p>
          <a:p>
            <a:r>
              <a:rPr lang="fr-FR" sz="2400" b="1" i="1" dirty="0">
                <a:solidFill>
                  <a:srgbClr val="C00000"/>
                </a:solidFill>
              </a:rPr>
              <a:t>Cahier des spécifications (technologiques)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876256" y="6309320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19</a:t>
            </a:fld>
            <a:endParaRPr lang="fr-FR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483185" y="548680"/>
            <a:ext cx="1481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SEMESTRE 2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14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032956"/>
            <a:ext cx="4886151" cy="366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ZoneTexte 20"/>
          <p:cNvSpPr txBox="1"/>
          <p:nvPr/>
        </p:nvSpPr>
        <p:spPr>
          <a:xfrm>
            <a:off x="395536" y="6093296"/>
            <a:ext cx="4655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ROBOT SUIVEUR DE LIGNE</a:t>
            </a:r>
            <a:endParaRPr lang="fr-FR" sz="3200" dirty="0"/>
          </a:p>
        </p:txBody>
      </p:sp>
      <p:sp>
        <p:nvSpPr>
          <p:cNvPr id="9" name="ZoneTexte 8"/>
          <p:cNvSpPr txBox="1"/>
          <p:nvPr/>
        </p:nvSpPr>
        <p:spPr>
          <a:xfrm>
            <a:off x="3923928" y="1027375"/>
            <a:ext cx="4968552" cy="5164395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000" b="1" dirty="0"/>
              <a:t>OBJECTIFS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/>
              <a:t> Appliquer une méthodologie de Projet sur un projet technique, simple, faisable et valorisant</a:t>
            </a:r>
          </a:p>
          <a:p>
            <a:endParaRPr lang="fr-FR" sz="800" dirty="0"/>
          </a:p>
          <a:p>
            <a:pPr>
              <a:buFont typeface="Arial" pitchFamily="34" charset="0"/>
              <a:buChar char="•"/>
            </a:pPr>
            <a:r>
              <a:rPr lang="fr-FR" sz="2000" dirty="0"/>
              <a:t> Apprendre la rigueur</a:t>
            </a:r>
          </a:p>
          <a:p>
            <a:endParaRPr lang="fr-FR" sz="800" dirty="0"/>
          </a:p>
          <a:p>
            <a:pPr>
              <a:buFont typeface="Arial" pitchFamily="34" charset="0"/>
              <a:buChar char="•"/>
            </a:pPr>
            <a:r>
              <a:rPr lang="fr-FR" sz="2000" dirty="0"/>
              <a:t> Travailler en équipe</a:t>
            </a:r>
          </a:p>
          <a:p>
            <a:endParaRPr lang="fr-FR" sz="800" dirty="0"/>
          </a:p>
          <a:p>
            <a:pPr>
              <a:buFont typeface="Arial" pitchFamily="34" charset="0"/>
              <a:buChar char="•"/>
            </a:pPr>
            <a:r>
              <a:rPr lang="fr-FR" sz="2000" dirty="0"/>
              <a:t> Produire et transmettre des documentations techniques</a:t>
            </a:r>
          </a:p>
          <a:p>
            <a:endParaRPr lang="fr-FR" sz="800" dirty="0"/>
          </a:p>
          <a:p>
            <a:pPr>
              <a:buFont typeface="Arial" pitchFamily="34" charset="0"/>
              <a:buChar char="•"/>
            </a:pPr>
            <a:r>
              <a:rPr lang="fr-FR" sz="2000" dirty="0"/>
              <a:t> Soutenir un oral technique en équipe</a:t>
            </a:r>
          </a:p>
          <a:p>
            <a:endParaRPr lang="fr-FR" sz="800" dirty="0"/>
          </a:p>
          <a:p>
            <a:pPr>
              <a:buFont typeface="Arial" pitchFamily="34" charset="0"/>
              <a:buChar char="•"/>
            </a:pPr>
            <a:r>
              <a:rPr lang="fr-FR" sz="2000" dirty="0"/>
              <a:t> Réaliser un produit fini présentable à la fête de la science</a:t>
            </a:r>
          </a:p>
          <a:p>
            <a:pPr>
              <a:buFont typeface="Arial" pitchFamily="34" charset="0"/>
              <a:buChar char="•"/>
            </a:pPr>
            <a:r>
              <a:rPr lang="fr-FR" sz="2000" b="1" dirty="0">
                <a:solidFill>
                  <a:srgbClr val="C00000"/>
                </a:solidFill>
              </a:rPr>
              <a:t> concourir face à l’autre équipe de votre groupe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830888" y="6363076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2</a:t>
            </a:fld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4516" y="476672"/>
            <a:ext cx="6377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Exemple : Testeur de batterie</a:t>
            </a:r>
            <a:endParaRPr lang="fr-FR" sz="2000" b="1" dirty="0">
              <a:solidFill>
                <a:schemeClr val="bg1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18923" y="1484784"/>
            <a:ext cx="340721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400" b="1" dirty="0"/>
              <a:t>Description fonctionnelle</a:t>
            </a:r>
            <a:endParaRPr lang="fr-FR" sz="2400" b="1" i="1" dirty="0">
              <a:solidFill>
                <a:srgbClr val="C00000"/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755576" y="1988840"/>
            <a:ext cx="7239000" cy="1099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Schéma fonctionnel d’ordre 1 + explications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Schéma fonctionnel d’ordre 2 + explications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475656" y="3717032"/>
            <a:ext cx="6480720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Explications du schéma structurel (pourquoi ce choix, comment ça marche…)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Calculs pour justifier les valeurs des composants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Choix des valeurs normalisées et calculs des valeurs théoriques (fréquence, amplitude,…)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Simulation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Procédure de test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11560" y="3183359"/>
            <a:ext cx="302877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400" b="1" dirty="0"/>
              <a:t>Etude de la réalisation</a:t>
            </a:r>
            <a:endParaRPr lang="fr-FR" sz="2400" b="1" i="1" dirty="0">
              <a:solidFill>
                <a:srgbClr val="C000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889576" y="6376243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20</a:t>
            </a:fld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4516" y="476672"/>
            <a:ext cx="6377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Exemple : Testeur de batterie</a:t>
            </a:r>
            <a:endParaRPr lang="fr-FR" sz="2000" b="1" dirty="0">
              <a:solidFill>
                <a:schemeClr val="bg1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27584" y="2060848"/>
            <a:ext cx="7239000" cy="1891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Conditions de test de chaque fonction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Résultats (courbes, mesures, comparaison à la théorie)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Schéma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Typon 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27584" y="5065800"/>
            <a:ext cx="7239000" cy="1459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Rapport final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Schéma, routage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Carte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wrappée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testée, validée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18923" y="1484784"/>
            <a:ext cx="148085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400" b="1" dirty="0"/>
              <a:t>Validation</a:t>
            </a:r>
            <a:endParaRPr lang="fr-FR" sz="2400" b="1" i="1" dirty="0">
              <a:solidFill>
                <a:srgbClr val="C0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18923" y="4479503"/>
            <a:ext cx="173284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400" b="1" dirty="0"/>
              <a:t>Les livrables</a:t>
            </a:r>
            <a:endParaRPr lang="fr-FR" sz="2400" b="1" i="1" dirty="0">
              <a:solidFill>
                <a:srgbClr val="C000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876256" y="6342781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21</a:t>
            </a:fld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520" y="476672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Déroulement de la SAE</a:t>
            </a:r>
          </a:p>
          <a:p>
            <a:pPr algn="r"/>
            <a:r>
              <a:rPr lang="fr-FR" sz="3600" b="1" dirty="0">
                <a:solidFill>
                  <a:schemeClr val="bg1"/>
                </a:solidFill>
              </a:rPr>
              <a:t>« Robot suiveur de ligne »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23528" y="1628800"/>
            <a:ext cx="842493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 indent="-360000"/>
            <a:r>
              <a:rPr lang="fr-FR" sz="2400" b="1" dirty="0"/>
              <a:t>Etude du document ressource</a:t>
            </a:r>
          </a:p>
          <a:p>
            <a:pPr marL="0" lvl="1" indent="-360000"/>
            <a:r>
              <a:rPr lang="fr-FR" sz="2400" b="1" dirty="0"/>
              <a:t>3 séances de 2h (Groupe de TD) + 1 séance de 3h (groupe TP)</a:t>
            </a:r>
            <a:endParaRPr lang="fr-FR" sz="2400" dirty="0">
              <a:solidFill>
                <a:schemeClr val="tx2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3528" y="3429000"/>
            <a:ext cx="842493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 indent="-360000"/>
            <a:r>
              <a:rPr lang="fr-FR" sz="2400" b="1" dirty="0"/>
              <a:t>Travaux de bureau d’étude et de réalisation </a:t>
            </a:r>
            <a:br>
              <a:rPr lang="fr-FR" sz="2400" b="1" dirty="0"/>
            </a:br>
            <a:r>
              <a:rPr lang="fr-FR" sz="2400" b="1" dirty="0"/>
              <a:t>par équipe de 3 binômes (1 ROBOT par équipe de 5/6)</a:t>
            </a:r>
          </a:p>
          <a:p>
            <a:pPr marL="0" lvl="1" indent="-360000"/>
            <a:r>
              <a:rPr lang="fr-FR" sz="2400" b="1" dirty="0">
                <a:solidFill>
                  <a:srgbClr val="C00000"/>
                </a:solidFill>
              </a:rPr>
              <a:t>1 binôme  s’occupera d’une même partie du début à la fin du projet mais devra être capable de comprendre le reste du projet</a:t>
            </a:r>
          </a:p>
          <a:p>
            <a:pPr marL="0" lvl="1" indent="-360000"/>
            <a:r>
              <a:rPr lang="fr-FR" sz="2400" b="1" dirty="0"/>
              <a:t>13 séances de 3h </a:t>
            </a:r>
            <a:endParaRPr lang="fr-FR" sz="24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3528" y="5445224"/>
            <a:ext cx="8424936" cy="461665"/>
          </a:xfrm>
          <a:prstGeom prst="rect">
            <a:avLst/>
          </a:prstGeom>
          <a:solidFill>
            <a:srgbClr val="66FF33"/>
          </a:solidFill>
        </p:spPr>
        <p:txBody>
          <a:bodyPr wrap="square" rtlCol="0">
            <a:spAutoFit/>
          </a:bodyPr>
          <a:lstStyle/>
          <a:p>
            <a:pPr marL="0" lvl="1" indent="-360000"/>
            <a:r>
              <a:rPr lang="fr-FR" sz="2400" b="1" dirty="0"/>
              <a:t>SOUTENANCE ORALE de 30mn (1 par équipe)</a:t>
            </a:r>
            <a:endParaRPr lang="fr-FR" sz="2400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3528" y="5991671"/>
            <a:ext cx="8424936" cy="461665"/>
          </a:xfrm>
          <a:prstGeom prst="rect">
            <a:avLst/>
          </a:prstGeom>
          <a:solidFill>
            <a:srgbClr val="66FF33"/>
          </a:solidFill>
        </p:spPr>
        <p:txBody>
          <a:bodyPr wrap="square" rtlCol="0">
            <a:spAutoFit/>
          </a:bodyPr>
          <a:lstStyle/>
          <a:p>
            <a:pPr marL="0" lvl="1" indent="-360000"/>
            <a:r>
              <a:rPr lang="fr-FR" sz="2400" b="1" dirty="0"/>
              <a:t>DS ECRIT sur le contenu technique du projet</a:t>
            </a:r>
            <a:endParaRPr lang="fr-FR" sz="2400" dirty="0">
              <a:solidFill>
                <a:schemeClr val="tx2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23528" y="2525995"/>
            <a:ext cx="8424936" cy="830997"/>
          </a:xfrm>
          <a:prstGeom prst="rect">
            <a:avLst/>
          </a:prstGeom>
          <a:solidFill>
            <a:srgbClr val="66FF33"/>
          </a:solidFill>
        </p:spPr>
        <p:txBody>
          <a:bodyPr wrap="square" rtlCol="0">
            <a:spAutoFit/>
          </a:bodyPr>
          <a:lstStyle/>
          <a:p>
            <a:pPr marL="0" lvl="1" indent="-360000"/>
            <a:r>
              <a:rPr lang="fr-FR" sz="2400" b="1" dirty="0"/>
              <a:t>DS ECRIT sur le contenu du document ressource et le fonctionnel du robot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22</a:t>
            </a:fld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63843" y="476672"/>
            <a:ext cx="60286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Organisation prévisionnelle</a:t>
            </a:r>
          </a:p>
          <a:p>
            <a:pPr algn="r"/>
            <a:r>
              <a:rPr lang="fr-FR" sz="2000" b="1" dirty="0">
                <a:solidFill>
                  <a:schemeClr val="bg1"/>
                </a:solidFill>
              </a:rPr>
              <a:t>des 13 séances de travail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23528" y="1556792"/>
            <a:ext cx="842493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 indent="-360000"/>
            <a:r>
              <a:rPr lang="fr-FR" sz="2400" b="1" dirty="0"/>
              <a:t>Séance 1 : répartition des tâches, distribution des docs de chaque partie (</a:t>
            </a:r>
            <a:r>
              <a:rPr lang="fr-FR" sz="2400" b="1" dirty="0" err="1"/>
              <a:t>cdc</a:t>
            </a:r>
            <a:r>
              <a:rPr lang="fr-FR" sz="2400" b="1" dirty="0"/>
              <a:t>, </a:t>
            </a:r>
            <a:r>
              <a:rPr lang="fr-FR" sz="2400" b="1" dirty="0" err="1"/>
              <a:t>spéc</a:t>
            </a:r>
            <a:r>
              <a:rPr lang="fr-FR" sz="2400" b="1" dirty="0"/>
              <a:t>, documentations techniques …)</a:t>
            </a:r>
            <a:endParaRPr lang="fr-FR" sz="2400" dirty="0">
              <a:solidFill>
                <a:schemeClr val="tx2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3528" y="2492896"/>
            <a:ext cx="84249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 indent="-360000"/>
            <a:r>
              <a:rPr lang="fr-FR" sz="2400" b="1" dirty="0"/>
              <a:t>Séances 1 à 7 : bureau d’étude (</a:t>
            </a:r>
            <a:r>
              <a:rPr lang="fr-FR" sz="2400" b="1" dirty="0" err="1"/>
              <a:t>Labdec</a:t>
            </a:r>
            <a:r>
              <a:rPr lang="fr-FR" sz="2400" b="1" dirty="0"/>
              <a:t>, rapport technique …)</a:t>
            </a:r>
            <a:endParaRPr lang="fr-FR" sz="24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3528" y="3861048"/>
            <a:ext cx="84249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 indent="-360000"/>
            <a:r>
              <a:rPr lang="fr-FR" sz="2400" b="1" dirty="0"/>
              <a:t>Séance 8 : Schéma EAGLE</a:t>
            </a:r>
            <a:endParaRPr lang="fr-FR" sz="2400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3528" y="4839543"/>
            <a:ext cx="84249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 indent="-360000"/>
            <a:r>
              <a:rPr lang="fr-FR" sz="2400" b="1" dirty="0"/>
              <a:t>Séances 9 à 10 : Routage </a:t>
            </a:r>
            <a:endParaRPr lang="fr-FR" sz="2400" dirty="0">
              <a:solidFill>
                <a:schemeClr val="tx2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23528" y="5805264"/>
            <a:ext cx="84249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 indent="-360000"/>
            <a:r>
              <a:rPr lang="fr-FR" sz="2400" b="1" dirty="0"/>
              <a:t>Séance 11 à 13 : Soudures, tests des cartes puis du robot </a:t>
            </a:r>
            <a:endParaRPr lang="fr-FR" sz="2400" dirty="0">
              <a:solidFill>
                <a:schemeClr val="tx2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51521" y="308115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66FF33"/>
                </a:solidFill>
                <a:sym typeface="Wingdings" pitchFamily="2" charset="2"/>
              </a:rPr>
              <a:t> </a:t>
            </a:r>
            <a:r>
              <a:rPr lang="fr-FR" sz="2000" b="1" dirty="0">
                <a:solidFill>
                  <a:srgbClr val="66FF33"/>
                </a:solidFill>
              </a:rPr>
              <a:t>Soutenance intermédiaire par binôme devant l’équipe dès que le prototype est finalisé (délai maximum : séance 8)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51520" y="4365104"/>
            <a:ext cx="4083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sym typeface="Wingdings" pitchFamily="2" charset="2"/>
              </a:rPr>
              <a:t> Nomenclature détaillée avec prix 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51520" y="5373216"/>
            <a:ext cx="3527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sym typeface="Wingdings" pitchFamily="2" charset="2"/>
              </a:rPr>
              <a:t> Tirage des circuits imprimés 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51520" y="6309320"/>
            <a:ext cx="363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66FF33"/>
                </a:solidFill>
                <a:sym typeface="Wingdings" pitchFamily="2" charset="2"/>
              </a:rPr>
              <a:t> Concours ROBOT GEII SALON</a:t>
            </a:r>
            <a:endParaRPr lang="fr-FR" sz="2000" b="1" dirty="0">
              <a:solidFill>
                <a:srgbClr val="66FF33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876256" y="6393521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23</a:t>
            </a:fld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/>
      <p:bldP spid="13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865848" y="476672"/>
            <a:ext cx="5026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Organisation du travail</a:t>
            </a:r>
          </a:p>
          <a:p>
            <a:pPr algn="r"/>
            <a:r>
              <a:rPr lang="fr-FR" sz="2000" b="1" dirty="0">
                <a:solidFill>
                  <a:schemeClr val="bg1"/>
                </a:solidFill>
              </a:rPr>
              <a:t>pendant les séances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23528" y="1556792"/>
            <a:ext cx="8424936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 indent="-360000"/>
            <a:r>
              <a:rPr lang="fr-FR" sz="2400" b="1" dirty="0"/>
              <a:t>1 réunion briefing  en début de séance (retard pénalisé)</a:t>
            </a:r>
          </a:p>
          <a:p>
            <a:pPr marL="0" lvl="1" indent="-360000">
              <a:buFontTx/>
              <a:buChar char="-"/>
            </a:pPr>
            <a:r>
              <a:rPr lang="fr-FR" sz="2400" b="1" dirty="0"/>
              <a:t>Notation du travail fait en autonomie à l’enseignant</a:t>
            </a:r>
          </a:p>
          <a:p>
            <a:pPr marL="0" lvl="1" indent="-360000">
              <a:buFontTx/>
              <a:buChar char="-"/>
            </a:pPr>
            <a:r>
              <a:rPr lang="fr-FR" sz="2400" b="1" dirty="0"/>
              <a:t>Vérification de la rédaction de(s) fonction(s) réalisé(es) pendant la séance précédente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3528" y="3510007"/>
            <a:ext cx="84249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indent="-360000"/>
            <a:r>
              <a:rPr lang="fr-FR" sz="2400" b="1" dirty="0"/>
              <a:t>- Évaluation pendant la séance de votre investissement, comportement, autonomie, avancement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23528" y="4724559"/>
            <a:ext cx="842493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 indent="-360000"/>
            <a:r>
              <a:rPr lang="fr-FR" sz="2400" b="1" dirty="0"/>
              <a:t>Construction du schéma fonctionnel d’ordre 3 au fur et à mesure de l’avancement de la carte étudiée avec la description claire des signaux d’entrée et de sortie</a:t>
            </a:r>
            <a:endParaRPr lang="fr-FR" sz="2400" dirty="0">
              <a:solidFill>
                <a:schemeClr val="tx2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876256" y="6396206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24</a:t>
            </a:fld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16399" y="476672"/>
            <a:ext cx="2076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Notation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09667" y="4365104"/>
            <a:ext cx="842493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 indent="-360000"/>
            <a:r>
              <a:rPr lang="fr-FR" sz="2400" b="1" dirty="0"/>
              <a:t>Individuelle :</a:t>
            </a:r>
          </a:p>
          <a:p>
            <a:pPr marL="0" lvl="1" indent="-360000">
              <a:buFontTx/>
              <a:buChar char="-"/>
            </a:pPr>
            <a:r>
              <a:rPr lang="fr-FR" sz="2400" b="1" dirty="0"/>
              <a:t>Rapport préliminaire (</a:t>
            </a:r>
            <a:r>
              <a:rPr lang="fr-FR" sz="2400" b="1" i="1" dirty="0" err="1">
                <a:solidFill>
                  <a:srgbClr val="C00000"/>
                </a:solidFill>
              </a:rPr>
              <a:t>CdC</a:t>
            </a:r>
            <a:r>
              <a:rPr lang="fr-FR" sz="2400" b="1" i="1" dirty="0">
                <a:solidFill>
                  <a:srgbClr val="C00000"/>
                </a:solidFill>
              </a:rPr>
              <a:t> – Spécifications – fonctionnement - descriptions fonctionnelles d’ordre 1 et 2 – spécifications</a:t>
            </a:r>
            <a:r>
              <a:rPr lang="fr-FR" sz="2400" b="1" i="1" dirty="0"/>
              <a:t>)</a:t>
            </a:r>
          </a:p>
          <a:p>
            <a:pPr marL="0" lvl="1" indent="-360000">
              <a:buFontTx/>
              <a:buChar char="-"/>
            </a:pPr>
            <a:r>
              <a:rPr lang="fr-FR" sz="2400" b="1" dirty="0"/>
              <a:t>Travail : comportement/présence/autonomie/ investissement</a:t>
            </a:r>
          </a:p>
          <a:p>
            <a:pPr marL="0" lvl="1" indent="-360000">
              <a:buFontTx/>
              <a:buChar char="-"/>
            </a:pPr>
            <a:r>
              <a:rPr lang="fr-FR" sz="2400" b="1" dirty="0"/>
              <a:t>DS1 et DS2</a:t>
            </a:r>
            <a:endParaRPr lang="fr-FR" sz="2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59532" y="2636912"/>
            <a:ext cx="8424936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 indent="-360000"/>
            <a:r>
              <a:rPr lang="fr-FR" sz="2400" b="1" dirty="0"/>
              <a:t>Par binôme :</a:t>
            </a:r>
          </a:p>
          <a:p>
            <a:pPr marL="0" lvl="1" indent="-360000">
              <a:buFont typeface="Calibri" panose="020F0502020204030204" pitchFamily="34" charset="0"/>
              <a:buChar char="₋"/>
            </a:pPr>
            <a:r>
              <a:rPr lang="fr-FR" sz="2400" b="1" dirty="0"/>
              <a:t>Rapports intermédiaires (après chaque fonction finalisée)</a:t>
            </a:r>
            <a:endParaRPr lang="fr-FR" sz="2400" i="1" dirty="0">
              <a:solidFill>
                <a:srgbClr val="C00000"/>
              </a:solidFill>
            </a:endParaRPr>
          </a:p>
          <a:p>
            <a:pPr marL="0" lvl="1" indent="-360000">
              <a:buFontTx/>
              <a:buChar char="-"/>
            </a:pPr>
            <a:r>
              <a:rPr lang="fr-FR" sz="2400" b="1" dirty="0"/>
              <a:t>Soutenance intermédiaire</a:t>
            </a:r>
          </a:p>
          <a:p>
            <a:pPr marL="0" lvl="1" indent="-360000">
              <a:buFontTx/>
              <a:buChar char="-"/>
            </a:pPr>
            <a:r>
              <a:rPr lang="fr-FR" sz="2400" b="1" dirty="0"/>
              <a:t>Réalisation (carte)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23528" y="1328279"/>
            <a:ext cx="842493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 indent="-360000"/>
            <a:r>
              <a:rPr lang="fr-FR" sz="2400" b="1" dirty="0"/>
              <a:t>Par équipe :</a:t>
            </a:r>
          </a:p>
          <a:p>
            <a:pPr marL="0" lvl="1" indent="-360000">
              <a:buFont typeface="Calibri" panose="020F0502020204030204" pitchFamily="34" charset="0"/>
              <a:buChar char="₋"/>
            </a:pPr>
            <a:r>
              <a:rPr lang="fr-FR" sz="2400" b="1" dirty="0"/>
              <a:t>Rapport final</a:t>
            </a:r>
          </a:p>
          <a:p>
            <a:pPr marL="0" lvl="1" indent="-360000">
              <a:buFont typeface="Calibri" panose="020F0502020204030204" pitchFamily="34" charset="0"/>
              <a:buChar char="₋"/>
            </a:pPr>
            <a:r>
              <a:rPr lang="fr-FR" sz="2400" b="1" dirty="0"/>
              <a:t>Soutenance finale (notes individuelles)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821763" y="6419262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25</a:t>
            </a:fld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264611" y="476672"/>
            <a:ext cx="46278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Rapport préliminaire</a:t>
            </a:r>
            <a:endParaRPr lang="fr-FR" sz="2000" b="1" dirty="0">
              <a:solidFill>
                <a:schemeClr val="bg1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23528" y="1700808"/>
            <a:ext cx="8424936" cy="38779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 indent="-360000"/>
            <a:r>
              <a:rPr lang="fr-FR" sz="2400" b="1" dirty="0"/>
              <a:t>1 rapport </a:t>
            </a:r>
            <a:r>
              <a:rPr lang="fr-FR" sz="2400" b="1" dirty="0">
                <a:solidFill>
                  <a:srgbClr val="FF0000"/>
                </a:solidFill>
              </a:rPr>
              <a:t>individuel</a:t>
            </a:r>
          </a:p>
          <a:p>
            <a:pPr marL="0" lvl="1" indent="-360000"/>
            <a:r>
              <a:rPr lang="fr-FR" sz="2400" b="1" dirty="0"/>
              <a:t>Sur support papier à remettre IMPERATIVEMENT à la PREMIERE SEANCE de l’étude du Document ressource en groupe de TP (aucun retard toléré)</a:t>
            </a:r>
          </a:p>
          <a:p>
            <a:r>
              <a:rPr lang="fr-FR" sz="2400" dirty="0"/>
              <a:t>Il devra comporter:</a:t>
            </a:r>
          </a:p>
          <a:p>
            <a:pPr lvl="1">
              <a:buFont typeface="Arial" pitchFamily="34" charset="0"/>
              <a:buChar char="•"/>
            </a:pPr>
            <a:r>
              <a:rPr lang="fr-FR" i="1" dirty="0">
                <a:solidFill>
                  <a:srgbClr val="C00000"/>
                </a:solidFill>
              </a:rPr>
              <a:t> Introduction</a:t>
            </a:r>
          </a:p>
          <a:p>
            <a:pPr lvl="1">
              <a:buFont typeface="Arial" pitchFamily="34" charset="0"/>
              <a:buChar char="•"/>
            </a:pPr>
            <a:r>
              <a:rPr lang="fr-FR" i="1" dirty="0">
                <a:solidFill>
                  <a:srgbClr val="C00000"/>
                </a:solidFill>
              </a:rPr>
              <a:t> Cahier des charges</a:t>
            </a:r>
          </a:p>
          <a:p>
            <a:pPr lvl="1">
              <a:buFont typeface="Arial" pitchFamily="34" charset="0"/>
              <a:buChar char="•"/>
            </a:pPr>
            <a:r>
              <a:rPr lang="fr-FR" i="1" dirty="0">
                <a:solidFill>
                  <a:srgbClr val="C00000"/>
                </a:solidFill>
              </a:rPr>
              <a:t> Spécifications</a:t>
            </a:r>
          </a:p>
          <a:p>
            <a:pPr lvl="1">
              <a:buFont typeface="Arial" pitchFamily="34" charset="0"/>
              <a:buChar char="•"/>
            </a:pPr>
            <a:r>
              <a:rPr lang="fr-FR" i="1" dirty="0">
                <a:solidFill>
                  <a:srgbClr val="C00000"/>
                </a:solidFill>
              </a:rPr>
              <a:t> Fonctionnement</a:t>
            </a:r>
          </a:p>
          <a:p>
            <a:pPr lvl="1">
              <a:buFont typeface="Arial" pitchFamily="34" charset="0"/>
              <a:buChar char="•"/>
            </a:pPr>
            <a:r>
              <a:rPr lang="fr-FR" i="1" dirty="0">
                <a:solidFill>
                  <a:srgbClr val="C00000"/>
                </a:solidFill>
              </a:rPr>
              <a:t> Conception fonctionnelle</a:t>
            </a:r>
          </a:p>
          <a:p>
            <a:pPr lvl="2">
              <a:buFont typeface="Arial" pitchFamily="34" charset="0"/>
              <a:buChar char="•"/>
            </a:pPr>
            <a:r>
              <a:rPr lang="fr-FR" i="1" dirty="0">
                <a:solidFill>
                  <a:srgbClr val="C00000"/>
                </a:solidFill>
              </a:rPr>
              <a:t> D’ordre 1</a:t>
            </a:r>
          </a:p>
          <a:p>
            <a:pPr lvl="2">
              <a:buFont typeface="Arial" pitchFamily="34" charset="0"/>
              <a:buChar char="•"/>
            </a:pPr>
            <a:r>
              <a:rPr lang="fr-FR" i="1" dirty="0">
                <a:solidFill>
                  <a:srgbClr val="C00000"/>
                </a:solidFill>
              </a:rPr>
              <a:t> D’ordre 2 + spécifications de chacune des fonctions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876256" y="6251033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26</a:t>
            </a:fld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50120" y="476672"/>
            <a:ext cx="5342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Rapports intermédiaires</a:t>
            </a:r>
            <a:endParaRPr lang="fr-FR" sz="2000" b="1" dirty="0">
              <a:solidFill>
                <a:schemeClr val="bg1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23528" y="1484784"/>
            <a:ext cx="8424936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 indent="-360000"/>
            <a:r>
              <a:rPr lang="fr-FR" sz="2400" b="1" dirty="0"/>
              <a:t>1 rapport </a:t>
            </a:r>
            <a:r>
              <a:rPr lang="fr-FR" sz="2400" b="1" dirty="0">
                <a:solidFill>
                  <a:srgbClr val="FF0000"/>
                </a:solidFill>
              </a:rPr>
              <a:t>par binôme</a:t>
            </a:r>
          </a:p>
          <a:p>
            <a:pPr marL="0" lvl="1" indent="-360000"/>
            <a:r>
              <a:rPr lang="fr-FR" sz="2400" b="1" dirty="0"/>
              <a:t>1 rapport </a:t>
            </a:r>
            <a:r>
              <a:rPr lang="fr-FR" sz="2400" b="1" dirty="0">
                <a:solidFill>
                  <a:srgbClr val="FF0000"/>
                </a:solidFill>
              </a:rPr>
              <a:t>par fonction </a:t>
            </a:r>
            <a:r>
              <a:rPr lang="fr-FR" sz="2400" b="1" dirty="0"/>
              <a:t>réalisée</a:t>
            </a:r>
          </a:p>
          <a:p>
            <a:pPr marL="0" lvl="1" indent="-360000"/>
            <a:r>
              <a:rPr lang="fr-FR" sz="2400" b="1" dirty="0"/>
              <a:t>A rédiger pour la séance suivant la validation de la fonction</a:t>
            </a:r>
          </a:p>
          <a:p>
            <a:r>
              <a:rPr lang="fr-FR" dirty="0"/>
              <a:t>Il comportera :</a:t>
            </a:r>
            <a:endParaRPr lang="fr-FR" dirty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 Définition de la réalisation</a:t>
            </a:r>
          </a:p>
          <a:p>
            <a:pPr lvl="1"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Rôle de la fonction</a:t>
            </a:r>
          </a:p>
          <a:p>
            <a:pPr lvl="1"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Schéma de la fonction</a:t>
            </a:r>
          </a:p>
          <a:p>
            <a:pPr lvl="1"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Explications/ justifications du choix de la structure</a:t>
            </a:r>
          </a:p>
          <a:p>
            <a:pPr lvl="1"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Calculs et méthode de test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Réalisation: </a:t>
            </a:r>
          </a:p>
          <a:p>
            <a:pPr lvl="1"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 Relevés et/ou mesures permettant la validation</a:t>
            </a:r>
          </a:p>
          <a:p>
            <a:pPr lvl="1"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 Comparaison des mesures à la théorie</a:t>
            </a:r>
          </a:p>
          <a:p>
            <a:pPr lvl="1"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  Schéma avec valeurs des composants</a:t>
            </a:r>
          </a:p>
          <a:p>
            <a:pPr lvl="1"/>
            <a:endParaRPr lang="fr-FR" i="1" dirty="0">
              <a:solidFill>
                <a:srgbClr val="C000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876256" y="6401658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27</a:t>
            </a:fld>
            <a:endParaRPr lang="fr-FR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918589" y="476672"/>
            <a:ext cx="2973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Rapport final</a:t>
            </a:r>
            <a:endParaRPr lang="fr-FR" sz="2000" b="1" dirty="0">
              <a:solidFill>
                <a:schemeClr val="bg1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59532" y="1105654"/>
            <a:ext cx="8424936" cy="54476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 indent="-360000"/>
            <a:r>
              <a:rPr lang="fr-FR" sz="2400" b="1" dirty="0"/>
              <a:t>1 rapport  par équipe </a:t>
            </a:r>
            <a:r>
              <a:rPr lang="fr-FR" b="1" dirty="0">
                <a:solidFill>
                  <a:srgbClr val="C00000"/>
                </a:solidFill>
              </a:rPr>
              <a:t>(initiales du rédacteur en bas de chaque page rédigée)</a:t>
            </a:r>
          </a:p>
          <a:p>
            <a:pPr marL="0" lvl="1" indent="-360000"/>
            <a:r>
              <a:rPr lang="fr-FR" sz="2400" b="1" dirty="0"/>
              <a:t>Sur support papier à remettre IMPERATIVEMENT  le jour de la soutenance (pénalité d’un point par jour de retard)</a:t>
            </a:r>
          </a:p>
          <a:p>
            <a:r>
              <a:rPr lang="fr-FR" sz="2400" dirty="0"/>
              <a:t>Il devra comporter:</a:t>
            </a:r>
          </a:p>
          <a:p>
            <a:r>
              <a:rPr lang="fr-FR" dirty="0">
                <a:solidFill>
                  <a:srgbClr val="C00000"/>
                </a:solidFill>
              </a:rPr>
              <a:t>Le rapport préliminaire corrigé, amélioré et complété par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La description fonctionnelle d’ordre 3 en précisant le rôle de chaque fonction</a:t>
            </a:r>
          </a:p>
          <a:p>
            <a:pPr marL="0" lvl="1"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 Définition de la réalisation (pour chacune des fonctions réalisées)</a:t>
            </a:r>
          </a:p>
          <a:p>
            <a:pPr marL="457200" lvl="3"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 Le rôle de la fonction</a:t>
            </a:r>
          </a:p>
          <a:p>
            <a:pPr marL="457200" lvl="3"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 Le schéma structurel choisi pour celle-ci</a:t>
            </a:r>
          </a:p>
          <a:p>
            <a:pPr marL="457200" lvl="3"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 les explications/ justifications du choix de la structure</a:t>
            </a:r>
          </a:p>
          <a:p>
            <a:pPr marL="457200" lvl="3"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 Calculs et méthode de test</a:t>
            </a:r>
          </a:p>
          <a:p>
            <a:pPr marL="457200" lvl="3"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 les relevés et/ou mesures permettant la validation de la fonction</a:t>
            </a:r>
          </a:p>
          <a:p>
            <a:pPr marL="457200" lvl="3"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 Comparaison à la théorie</a:t>
            </a:r>
          </a:p>
          <a:p>
            <a:pPr marL="0" lvl="2"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 La réalisation</a:t>
            </a:r>
          </a:p>
          <a:p>
            <a:pPr marL="457200" lvl="3"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 Schémas, routages</a:t>
            </a:r>
          </a:p>
          <a:p>
            <a:pPr marL="457200" lvl="3"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 Plannings :  le prévisionnel et le réel, commentaires</a:t>
            </a:r>
          </a:p>
          <a:p>
            <a:pPr marL="0" lvl="1"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 Conclusion : </a:t>
            </a:r>
          </a:p>
          <a:p>
            <a:pPr marL="457200" lvl="3"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 fonctionnement, améliorations, conclusions personnelles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7010400" y="6464025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28</a:t>
            </a:fld>
            <a:endParaRPr lang="fr-FR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89333" y="476672"/>
            <a:ext cx="4003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Soutenance finale</a:t>
            </a:r>
            <a:endParaRPr lang="fr-FR" sz="2000" b="1" dirty="0">
              <a:solidFill>
                <a:schemeClr val="bg1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23528" y="1124744"/>
            <a:ext cx="8424936" cy="5509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20 à 30 minutes par équipe</a:t>
            </a:r>
          </a:p>
          <a:p>
            <a:r>
              <a:rPr lang="fr-FR" sz="2400" dirty="0"/>
              <a:t>But : </a:t>
            </a:r>
          </a:p>
          <a:p>
            <a:pPr lvl="1"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 Rendre compte au client du travail</a:t>
            </a:r>
          </a:p>
          <a:p>
            <a:pPr lvl="1"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 Lui expliquer le fonctionnement du robot</a:t>
            </a:r>
          </a:p>
          <a:p>
            <a:pPr lvl="1"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 Lui expliquer ce qui a été fait et pourquoi</a:t>
            </a:r>
          </a:p>
          <a:p>
            <a:pPr lvl="1"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 Ne pas le submerger de détails (rôle, structure, fonctionnement des fonctions =&gt; OUI, valeurs des composants =&gt; NON)</a:t>
            </a:r>
          </a:p>
          <a:p>
            <a:pPr lvl="1"/>
            <a:endParaRPr lang="fr-FR" sz="1000" dirty="0"/>
          </a:p>
          <a:p>
            <a:r>
              <a:rPr lang="fr-FR" sz="2400" dirty="0"/>
              <a:t>Plan:</a:t>
            </a:r>
          </a:p>
          <a:p>
            <a:pPr lvl="1"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 Introduction</a:t>
            </a:r>
          </a:p>
          <a:p>
            <a:pPr lvl="1"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 Cahier des charges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 Fonctionnement</a:t>
            </a:r>
          </a:p>
          <a:p>
            <a:pPr lvl="1"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 Description fonctionnelle</a:t>
            </a:r>
          </a:p>
          <a:p>
            <a:pPr lvl="2"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 Ordre 1, 2 et 3 en les </a:t>
            </a:r>
            <a:r>
              <a:rPr lang="fr-FR" b="1" dirty="0">
                <a:solidFill>
                  <a:srgbClr val="C00000"/>
                </a:solidFill>
              </a:rPr>
              <a:t>expliquant</a:t>
            </a:r>
            <a:r>
              <a:rPr lang="fr-FR" dirty="0">
                <a:solidFill>
                  <a:srgbClr val="C00000"/>
                </a:solidFill>
              </a:rPr>
              <a:t> et en les </a:t>
            </a:r>
            <a:r>
              <a:rPr lang="fr-FR" b="1" dirty="0">
                <a:solidFill>
                  <a:srgbClr val="C00000"/>
                </a:solidFill>
              </a:rPr>
              <a:t>justifiant</a:t>
            </a:r>
          </a:p>
          <a:p>
            <a:pPr lvl="1"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 Réalisation à partir des fonctionnels</a:t>
            </a:r>
          </a:p>
          <a:p>
            <a:pPr lvl="1"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 Conclusions </a:t>
            </a:r>
          </a:p>
          <a:p>
            <a:pPr lvl="2"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 technique : le robot est il fonctionnel? Bilan de ce qui fonctionne, améliorations possibles </a:t>
            </a:r>
          </a:p>
          <a:p>
            <a:pPr lvl="2">
              <a:buFont typeface="Arial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Personnelle : difficultés rencontrées, ce que cela vous a apporté, …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890906" y="6439406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29</a:t>
            </a:fld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17320" y="476672"/>
            <a:ext cx="6119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METHODOLOGIE DE PROJET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67544" y="1803846"/>
            <a:ext cx="8136904" cy="4937522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000" dirty="0"/>
              <a:t> On ne peut pas partir dans toutes les directions, sans supports, sans planning, sans objectifs clairs, sans consignes …</a:t>
            </a:r>
          </a:p>
          <a:p>
            <a:endParaRPr lang="fr-FR" sz="800" dirty="0"/>
          </a:p>
          <a:p>
            <a:pPr>
              <a:buFont typeface="Arial" pitchFamily="34" charset="0"/>
              <a:buChar char="•"/>
            </a:pPr>
            <a:r>
              <a:rPr lang="fr-FR" sz="2000" dirty="0"/>
              <a:t> Il est nécessaire d’être très organisé, rigoureux et de procéder étape par étape !</a:t>
            </a:r>
          </a:p>
          <a:p>
            <a:endParaRPr lang="fr-FR" sz="800" dirty="0"/>
          </a:p>
          <a:p>
            <a:pPr>
              <a:buFont typeface="Arial" pitchFamily="34" charset="0"/>
              <a:buChar char="•"/>
            </a:pPr>
            <a:r>
              <a:rPr lang="fr-FR" sz="2000" dirty="0"/>
              <a:t> A chaque étape, il faut rédiger des documents clairs, précis et complets pour l’équipe et pour le client.</a:t>
            </a:r>
          </a:p>
          <a:p>
            <a:endParaRPr lang="fr-FR" sz="800" dirty="0"/>
          </a:p>
          <a:p>
            <a:pPr>
              <a:buFont typeface="Arial" pitchFamily="34" charset="0"/>
              <a:buChar char="•"/>
            </a:pPr>
            <a:r>
              <a:rPr lang="fr-FR" sz="2000" dirty="0"/>
              <a:t> Ces documents permettent de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/>
              <a:t> passer à l’étape suivante,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/>
              <a:t> contrôler l’avancement du projet,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/>
              <a:t> transmettre une partie du travail à une autre partie de l’équipe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/>
              <a:t> revenir sur une anomalie, une erreur,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/>
              <a:t> notifier une modification d’une partie du projet …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/>
              <a:t> faire le point sur le planning prévisionnel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080644" y="1124744"/>
            <a:ext cx="2483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Pourquoi ?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952067" y="6406875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3</a:t>
            </a:fld>
            <a:endParaRPr lang="fr-FR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89333" y="476672"/>
            <a:ext cx="4003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Soutenance finale</a:t>
            </a:r>
            <a:endParaRPr lang="fr-FR" sz="2000" b="1" dirty="0">
              <a:solidFill>
                <a:schemeClr val="bg1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23528" y="2204864"/>
            <a:ext cx="8424936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dirty="0"/>
              <a:t> Les diapos doivent être numérotées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dirty="0"/>
              <a:t> Attention à l’orthographe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dirty="0"/>
              <a:t> Les diapos doivent contenir des mots-clés et des schémas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dirty="0"/>
              <a:t> Pas de phrases entières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dirty="0"/>
              <a:t> Un schéma souvent plus parlant qu’un texte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dirty="0"/>
              <a:t> Il faut répéter une soutenance, cela ne s’improvise pas!!!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69317" y="1568986"/>
            <a:ext cx="4013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Quelques conseils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890906" y="6458927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30</a:t>
            </a:fld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048240" y="476672"/>
            <a:ext cx="2844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830184" y="2197424"/>
            <a:ext cx="4143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Cahier des charges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49011" y="1396455"/>
            <a:ext cx="8424936" cy="589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Concevoir un robot suiveur de ligne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98054" y="3117207"/>
            <a:ext cx="8424936" cy="11430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/>
              <a:t>Suivre une ligne de manière autonome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/>
              <a:t>Démarrer et s’arrêter par claquement de mains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902065" y="6381328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31</a:t>
            </a:fld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80474" y="476672"/>
            <a:ext cx="31120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Spécifications</a:t>
            </a:r>
          </a:p>
          <a:p>
            <a:pPr algn="r"/>
            <a:r>
              <a:rPr lang="fr-FR" sz="2400" b="1" i="1" dirty="0">
                <a:solidFill>
                  <a:schemeClr val="bg1"/>
                </a:solidFill>
              </a:rPr>
              <a:t>Environnement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1535008"/>
            <a:ext cx="8003232" cy="48463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A l’intérieur</a:t>
            </a:r>
          </a:p>
        </p:txBody>
      </p:sp>
      <p:sp>
        <p:nvSpPr>
          <p:cNvPr id="9" name="Ellipse 8"/>
          <p:cNvSpPr/>
          <p:nvPr/>
        </p:nvSpPr>
        <p:spPr>
          <a:xfrm>
            <a:off x="2771799" y="2708920"/>
            <a:ext cx="3456384" cy="1944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067943" y="34290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ROBOT</a:t>
            </a:r>
          </a:p>
        </p:txBody>
      </p:sp>
      <p:cxnSp>
        <p:nvCxnSpPr>
          <p:cNvPr id="12" name="Connecteur droit 11"/>
          <p:cNvCxnSpPr/>
          <p:nvPr/>
        </p:nvCxnSpPr>
        <p:spPr>
          <a:xfrm>
            <a:off x="1403647" y="5661248"/>
            <a:ext cx="626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95935" y="5589240"/>
            <a:ext cx="1008112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en arc 13"/>
          <p:cNvCxnSpPr/>
          <p:nvPr/>
        </p:nvCxnSpPr>
        <p:spPr>
          <a:xfrm rot="16200000" flipH="1">
            <a:off x="3959931" y="5049180"/>
            <a:ext cx="576064" cy="2160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rc 14"/>
          <p:cNvCxnSpPr/>
          <p:nvPr/>
        </p:nvCxnSpPr>
        <p:spPr>
          <a:xfrm rot="5400000" flipH="1" flipV="1">
            <a:off x="4427983" y="5085184"/>
            <a:ext cx="576064" cy="144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rc 15"/>
          <p:cNvCxnSpPr/>
          <p:nvPr/>
        </p:nvCxnSpPr>
        <p:spPr>
          <a:xfrm rot="10800000" flipV="1">
            <a:off x="6012159" y="2564904"/>
            <a:ext cx="936104" cy="4320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/>
          <p:nvPr/>
        </p:nvCxnSpPr>
        <p:spPr>
          <a:xfrm rot="5400000">
            <a:off x="4608003" y="3032956"/>
            <a:ext cx="2736304" cy="2088232"/>
          </a:xfrm>
          <a:prstGeom prst="curvedConnector3">
            <a:avLst>
              <a:gd name="adj1" fmla="val 654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rc 17"/>
          <p:cNvCxnSpPr/>
          <p:nvPr/>
        </p:nvCxnSpPr>
        <p:spPr>
          <a:xfrm>
            <a:off x="1547663" y="3068960"/>
            <a:ext cx="1080120" cy="3600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rc 18"/>
          <p:cNvCxnSpPr/>
          <p:nvPr/>
        </p:nvCxnSpPr>
        <p:spPr>
          <a:xfrm flipV="1">
            <a:off x="1475655" y="4005064"/>
            <a:ext cx="1152128" cy="3600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7092280" y="2276872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lumières parasites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059831" y="49411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lumière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83567" y="2710661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Claquement de mains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971599" y="4077072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Sons parasites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4211959" y="57959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</a:t>
            </a:r>
          </a:p>
        </p:txBody>
      </p:sp>
      <p:sp>
        <p:nvSpPr>
          <p:cNvPr id="25" name="ZoneTexte 24"/>
          <p:cNvSpPr txBox="1"/>
          <p:nvPr/>
        </p:nvSpPr>
        <p:spPr>
          <a:xfrm flipH="1">
            <a:off x="4977758" y="5373216"/>
            <a:ext cx="81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piste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903522" y="6381186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32</a:t>
            </a:fld>
            <a:endParaRPr lang="fr-FR" sz="2000" dirty="0"/>
          </a:p>
        </p:txBody>
      </p:sp>
      <p:cxnSp>
        <p:nvCxnSpPr>
          <p:cNvPr id="26" name="Connecteur en arc 25"/>
          <p:cNvCxnSpPr/>
          <p:nvPr/>
        </p:nvCxnSpPr>
        <p:spPr>
          <a:xfrm rot="5400000" flipH="1" flipV="1">
            <a:off x="5221377" y="2535868"/>
            <a:ext cx="576064" cy="144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5581416" y="1810561"/>
            <a:ext cx="1522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Informations lumineuses</a:t>
            </a:r>
          </a:p>
        </p:txBody>
      </p:sp>
    </p:spTree>
    <p:extLst>
      <p:ext uri="{BB962C8B-B14F-4D97-AF65-F5344CB8AC3E}">
        <p14:creationId xmlns:p14="http://schemas.microsoft.com/office/powerpoint/2010/main" val="47449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/>
      <p:bldP spid="13" grpId="0" animBg="1"/>
      <p:bldP spid="20" grpId="0"/>
      <p:bldP spid="21" grpId="0"/>
      <p:bldP spid="22" grpId="0"/>
      <p:bldP spid="23" grpId="0"/>
      <p:bldP spid="24" grpId="0"/>
      <p:bldP spid="25" grpId="0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105738" y="476672"/>
            <a:ext cx="37867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Spécifications</a:t>
            </a:r>
          </a:p>
          <a:p>
            <a:pPr algn="r"/>
            <a:r>
              <a:rPr lang="fr-FR" sz="2400" b="1" i="1" dirty="0">
                <a:solidFill>
                  <a:schemeClr val="bg1"/>
                </a:solidFill>
              </a:rPr>
              <a:t>Spécifications fonctionnelles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2" name="Rectangle 1"/>
          <p:cNvSpPr/>
          <p:nvPr/>
        </p:nvSpPr>
        <p:spPr>
          <a:xfrm>
            <a:off x="575556" y="2060848"/>
            <a:ext cx="7992888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Suivre une ligne blanche sur fond noir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Démarrer et s’arrêter sur claquement de mains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Indiquer son état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Être autonome : fonctionne sur piles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876256" y="6322679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33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9939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906324" y="476672"/>
            <a:ext cx="39861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Spécifications</a:t>
            </a:r>
          </a:p>
          <a:p>
            <a:pPr algn="r"/>
            <a:r>
              <a:rPr lang="fr-FR" sz="2400" b="1" i="1" dirty="0">
                <a:solidFill>
                  <a:schemeClr val="bg1"/>
                </a:solidFill>
              </a:rPr>
              <a:t>Spécifications opérationnelles</a:t>
            </a:r>
            <a:endParaRPr lang="fr-FR" sz="2400" b="1" dirty="0">
              <a:solidFill>
                <a:schemeClr val="bg1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512" y="1556792"/>
            <a:ext cx="8496944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Suivre une ligne 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400" dirty="0"/>
              <a:t>La piste comporte des virages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400" dirty="0"/>
              <a:t>Absence de piste : le robot continue tout droit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400" dirty="0"/>
              <a:t>Croisement d’une piste : le robot s’arrête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400" dirty="0"/>
              <a:t>Ligne droite : vitesse maximale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Démarrer et s’arrêter sur claquement de mains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400" dirty="0"/>
              <a:t>Démarre au 1</a:t>
            </a:r>
            <a:r>
              <a:rPr lang="fr-FR" sz="2400" baseline="30000" dirty="0"/>
              <a:t>er</a:t>
            </a:r>
            <a:r>
              <a:rPr lang="fr-FR" sz="2400" dirty="0"/>
              <a:t> claquement de mains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400" dirty="0"/>
              <a:t>S’arrête au second claquement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400" dirty="0"/>
              <a:t>Claquements détectés à une distance d’environ 5 mètres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Indiquer son état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400" dirty="0"/>
              <a:t>Par </a:t>
            </a:r>
            <a:r>
              <a:rPr lang="fr-FR" sz="2400" dirty="0" err="1"/>
              <a:t>leds</a:t>
            </a:r>
            <a:r>
              <a:rPr lang="fr-FR" sz="2400" dirty="0"/>
              <a:t>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led</a:t>
            </a:r>
            <a:r>
              <a:rPr lang="fr-FR" sz="2400" dirty="0"/>
              <a:t> de veille : allumée = robot en veille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Leds</a:t>
            </a:r>
            <a:r>
              <a:rPr lang="fr-FR" sz="2400" dirty="0"/>
              <a:t> de position : + de blanc = + de lumière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400" dirty="0"/>
              <a:t>Le robot est en veille à la mise sous tension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899402" y="6450848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34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8623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955505" y="476672"/>
            <a:ext cx="39369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Spécifications</a:t>
            </a:r>
            <a:br>
              <a:rPr lang="fr-FR" sz="2000" b="1" i="1" dirty="0">
                <a:solidFill>
                  <a:schemeClr val="bg1"/>
                </a:solidFill>
              </a:rPr>
            </a:br>
            <a:r>
              <a:rPr lang="fr-FR" sz="2400" b="1" i="1" dirty="0" err="1">
                <a:solidFill>
                  <a:schemeClr val="bg1"/>
                </a:solidFill>
              </a:rPr>
              <a:t>Spécifications</a:t>
            </a:r>
            <a:r>
              <a:rPr lang="fr-FR" sz="2400" b="1" i="1" dirty="0">
                <a:solidFill>
                  <a:schemeClr val="bg1"/>
                </a:solidFill>
              </a:rPr>
              <a:t> technologiques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2" name="Rectangle 1"/>
          <p:cNvSpPr/>
          <p:nvPr/>
        </p:nvSpPr>
        <p:spPr>
          <a:xfrm>
            <a:off x="251520" y="1700808"/>
            <a:ext cx="8640960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Conception en électronique analogique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Alimentation par piles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400" dirty="0"/>
              <a:t>1 pile de 9V pour la partie commande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400" dirty="0"/>
              <a:t>4 piles de 1.5V en série pour la partie puissance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Conception de circuits imprimés reliés par une carte fond de panier existante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Carte des « yeux » existante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Logiciels disponibles : micro-cap, </a:t>
            </a:r>
            <a:r>
              <a:rPr lang="fr-FR" sz="2400" dirty="0" err="1"/>
              <a:t>eagle</a:t>
            </a:r>
            <a:endParaRPr lang="fr-F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Composants : CNY70, SG3524, NE555, CD4017, BD438, capteur à électrets, moteurs à courant continu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Support avec 2 roues motorisées, carte des yeux, carte fond de panier, emplacements des piles fournis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923992" y="6372041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35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669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61580" y="476672"/>
            <a:ext cx="5630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Etude du fonctionnement</a:t>
            </a:r>
            <a:endParaRPr lang="fr-FR" sz="2000" b="1" dirty="0">
              <a:solidFill>
                <a:schemeClr val="bg1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2" name="Rectangle 1"/>
          <p:cNvSpPr/>
          <p:nvPr/>
        </p:nvSpPr>
        <p:spPr>
          <a:xfrm>
            <a:off x="1565920" y="1772816"/>
            <a:ext cx="6102424" cy="28050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Comment tourner?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Nombre de capteurs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Emplacement des capteurs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À l’avant ou à l’arrière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Dessus ou en dehors de la piste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858000" y="6381328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36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3885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61580" y="476672"/>
            <a:ext cx="5630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Etude du fonctionnement</a:t>
            </a:r>
            <a:endParaRPr lang="fr-FR" sz="2000" b="1" dirty="0">
              <a:solidFill>
                <a:schemeClr val="bg1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6" name="Virage 5"/>
          <p:cNvSpPr/>
          <p:nvPr/>
        </p:nvSpPr>
        <p:spPr>
          <a:xfrm>
            <a:off x="2195736" y="1844824"/>
            <a:ext cx="2520280" cy="280831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560" y="2348880"/>
            <a:ext cx="64807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467544" y="1127058"/>
            <a:ext cx="3816424" cy="5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Capteurs sur la piste</a:t>
            </a:r>
          </a:p>
        </p:txBody>
      </p:sp>
      <p:grpSp>
        <p:nvGrpSpPr>
          <p:cNvPr id="12" name="Groupe 9"/>
          <p:cNvGrpSpPr/>
          <p:nvPr/>
        </p:nvGrpSpPr>
        <p:grpSpPr>
          <a:xfrm>
            <a:off x="395536" y="2564904"/>
            <a:ext cx="1080120" cy="1440160"/>
            <a:chOff x="1259632" y="2636912"/>
            <a:chExt cx="1080120" cy="1368152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1259632" y="2636912"/>
              <a:ext cx="1080120" cy="136815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1547664" y="2780928"/>
              <a:ext cx="144016" cy="28803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907704" y="2780928"/>
              <a:ext cx="144016" cy="28803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0"/>
          <p:cNvGrpSpPr/>
          <p:nvPr/>
        </p:nvGrpSpPr>
        <p:grpSpPr>
          <a:xfrm>
            <a:off x="1979712" y="3140968"/>
            <a:ext cx="1008112" cy="1368152"/>
            <a:chOff x="1259632" y="2636912"/>
            <a:chExt cx="1080120" cy="1368152"/>
          </a:xfrm>
        </p:grpSpPr>
        <p:sp>
          <p:nvSpPr>
            <p:cNvPr id="17" name="Rectangle à coins arrondis 16"/>
            <p:cNvSpPr/>
            <p:nvPr/>
          </p:nvSpPr>
          <p:spPr>
            <a:xfrm>
              <a:off x="1259632" y="2636912"/>
              <a:ext cx="1080120" cy="136815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1475656" y="2780928"/>
              <a:ext cx="144016" cy="28803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1964282" y="2780928"/>
              <a:ext cx="144016" cy="28803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Virage 19"/>
          <p:cNvSpPr/>
          <p:nvPr/>
        </p:nvSpPr>
        <p:spPr>
          <a:xfrm flipH="1">
            <a:off x="5076056" y="1844824"/>
            <a:ext cx="2592288" cy="280831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6804248" y="3140968"/>
            <a:ext cx="1080120" cy="1368152"/>
            <a:chOff x="1259632" y="2636912"/>
            <a:chExt cx="1080120" cy="136815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1259632" y="2636912"/>
              <a:ext cx="1080120" cy="136815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1547664" y="2780928"/>
              <a:ext cx="144016" cy="28803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1907704" y="2780928"/>
              <a:ext cx="144016" cy="28803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4499992" y="3140968"/>
            <a:ext cx="64807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4499992" y="5013176"/>
            <a:ext cx="64807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30"/>
          <p:cNvGrpSpPr/>
          <p:nvPr/>
        </p:nvGrpSpPr>
        <p:grpSpPr>
          <a:xfrm>
            <a:off x="4283968" y="5229200"/>
            <a:ext cx="1080120" cy="1368152"/>
            <a:chOff x="1259632" y="2636912"/>
            <a:chExt cx="1080120" cy="1368152"/>
          </a:xfrm>
        </p:grpSpPr>
        <p:sp>
          <p:nvSpPr>
            <p:cNvPr id="28" name="Rectangle à coins arrondis 27"/>
            <p:cNvSpPr/>
            <p:nvPr/>
          </p:nvSpPr>
          <p:spPr>
            <a:xfrm>
              <a:off x="1259632" y="2636912"/>
              <a:ext cx="1080120" cy="136815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à coins arrondis 28"/>
            <p:cNvSpPr/>
            <p:nvPr/>
          </p:nvSpPr>
          <p:spPr>
            <a:xfrm>
              <a:off x="1547664" y="2780928"/>
              <a:ext cx="144016" cy="28803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à coins arrondis 29"/>
            <p:cNvSpPr/>
            <p:nvPr/>
          </p:nvSpPr>
          <p:spPr>
            <a:xfrm>
              <a:off x="1907704" y="2780928"/>
              <a:ext cx="144016" cy="28803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1" name="ZoneTexte 30"/>
          <p:cNvSpPr txBox="1"/>
          <p:nvPr/>
        </p:nvSpPr>
        <p:spPr>
          <a:xfrm>
            <a:off x="157503" y="4178815"/>
            <a:ext cx="12600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Voir fait avancer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1525655" y="4797152"/>
            <a:ext cx="23760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le capteur gauche commande le moteur droit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5580112" y="4797152"/>
            <a:ext cx="22320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le capteur droit commande le moteur gauche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887924" y="1983617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interruption de piste = arrêt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5796136" y="1127059"/>
            <a:ext cx="3240000" cy="972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Ne correspond au cahier des charges !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902536" y="6414789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37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7155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0.11032 L -0.00382 -0.1311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0.09991 L -0.00382 -0.1204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9.25069E-9 L -3.61111E-6 -0.12604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20" grpId="0" animBg="1"/>
      <p:bldP spid="20" grpId="1" animBg="1"/>
      <p:bldP spid="25" grpId="0" animBg="1"/>
      <p:bldP spid="25" grpId="1" animBg="1"/>
      <p:bldP spid="26" grpId="0" animBg="1"/>
      <p:bldP spid="26" grpId="1" animBg="1"/>
      <p:bldP spid="31" grpId="0" animBg="1"/>
      <p:bldP spid="32" grpId="0" animBg="1"/>
      <p:bldP spid="33" grpId="0" animBg="1"/>
      <p:bldP spid="34" grpId="0"/>
      <p:bldP spid="3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61580" y="476672"/>
            <a:ext cx="5630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Etude du fonctionnement</a:t>
            </a:r>
            <a:endParaRPr lang="fr-FR" sz="2000" b="1" dirty="0">
              <a:solidFill>
                <a:schemeClr val="bg1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6" name="Virage 5"/>
          <p:cNvSpPr/>
          <p:nvPr/>
        </p:nvSpPr>
        <p:spPr>
          <a:xfrm>
            <a:off x="2555776" y="1916832"/>
            <a:ext cx="2520280" cy="280831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600" y="2420888"/>
            <a:ext cx="64807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07504" y="1124744"/>
            <a:ext cx="5616624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Capteurs en dehors de la piste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611560" y="2636912"/>
            <a:ext cx="1368152" cy="1440160"/>
            <a:chOff x="1259632" y="2636912"/>
            <a:chExt cx="1080120" cy="1368152"/>
          </a:xfrm>
        </p:grpSpPr>
        <p:sp>
          <p:nvSpPr>
            <p:cNvPr id="12" name="Rectangle à coins arrondis 11"/>
            <p:cNvSpPr/>
            <p:nvPr/>
          </p:nvSpPr>
          <p:spPr>
            <a:xfrm>
              <a:off x="1259632" y="2636912"/>
              <a:ext cx="1080120" cy="136815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1331640" y="2780928"/>
              <a:ext cx="144016" cy="28803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2138888" y="2780928"/>
              <a:ext cx="144016" cy="28803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2267744" y="3212976"/>
            <a:ext cx="1224136" cy="1368152"/>
            <a:chOff x="1259632" y="2636912"/>
            <a:chExt cx="1080120" cy="1368152"/>
          </a:xfrm>
        </p:grpSpPr>
        <p:sp>
          <p:nvSpPr>
            <p:cNvPr id="16" name="Rectangle à coins arrondis 15"/>
            <p:cNvSpPr/>
            <p:nvPr/>
          </p:nvSpPr>
          <p:spPr>
            <a:xfrm>
              <a:off x="1259632" y="2636912"/>
              <a:ext cx="1080120" cy="136815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1319639" y="2780928"/>
              <a:ext cx="144016" cy="28803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2132200" y="2780928"/>
              <a:ext cx="144016" cy="28803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9" name="Virage 18"/>
          <p:cNvSpPr/>
          <p:nvPr/>
        </p:nvSpPr>
        <p:spPr>
          <a:xfrm flipH="1">
            <a:off x="5436096" y="1916832"/>
            <a:ext cx="2592288" cy="280831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20" name="Groupe 19"/>
          <p:cNvGrpSpPr/>
          <p:nvPr/>
        </p:nvGrpSpPr>
        <p:grpSpPr>
          <a:xfrm>
            <a:off x="7020272" y="3212976"/>
            <a:ext cx="1368152" cy="1368152"/>
            <a:chOff x="1259632" y="2636912"/>
            <a:chExt cx="1080120" cy="1368152"/>
          </a:xfrm>
        </p:grpSpPr>
        <p:sp>
          <p:nvSpPr>
            <p:cNvPr id="21" name="Rectangle à coins arrondis 20"/>
            <p:cNvSpPr/>
            <p:nvPr/>
          </p:nvSpPr>
          <p:spPr>
            <a:xfrm>
              <a:off x="1259632" y="2636912"/>
              <a:ext cx="1080120" cy="136815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1343010" y="2780928"/>
              <a:ext cx="144016" cy="28803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2138888" y="2780928"/>
              <a:ext cx="144016" cy="28803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860032" y="3212976"/>
            <a:ext cx="64807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4860032" y="5085184"/>
            <a:ext cx="64807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6" name="Groupe 25"/>
          <p:cNvGrpSpPr/>
          <p:nvPr/>
        </p:nvGrpSpPr>
        <p:grpSpPr>
          <a:xfrm>
            <a:off x="4499992" y="5301208"/>
            <a:ext cx="1368152" cy="1368152"/>
            <a:chOff x="1259632" y="2636912"/>
            <a:chExt cx="1080120" cy="1368152"/>
          </a:xfrm>
        </p:grpSpPr>
        <p:sp>
          <p:nvSpPr>
            <p:cNvPr id="27" name="Rectangle à coins arrondis 26"/>
            <p:cNvSpPr/>
            <p:nvPr/>
          </p:nvSpPr>
          <p:spPr>
            <a:xfrm>
              <a:off x="1259632" y="2636912"/>
              <a:ext cx="1080120" cy="136815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1319639" y="2780928"/>
              <a:ext cx="144016" cy="28803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à coins arrondis 28"/>
            <p:cNvSpPr/>
            <p:nvPr/>
          </p:nvSpPr>
          <p:spPr>
            <a:xfrm>
              <a:off x="2135730" y="2780928"/>
              <a:ext cx="144016" cy="28803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0" name="ZoneTexte 29"/>
          <p:cNvSpPr txBox="1"/>
          <p:nvPr/>
        </p:nvSpPr>
        <p:spPr>
          <a:xfrm>
            <a:off x="611560" y="4221088"/>
            <a:ext cx="12240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Ne rien voir fait avancer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2051952" y="4797152"/>
            <a:ext cx="20880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le capteur droit commande le moteur droit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6516480" y="4964975"/>
            <a:ext cx="23760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le capteur gauche commande le moteur gauche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4283968" y="2204864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interruption de piste = marche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5810412" y="1106741"/>
            <a:ext cx="315407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Correspond au cahier des charges !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961584" y="6366588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38</a:t>
            </a:fld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385798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0.11041 L -0.00382 -0.1310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1 0.1 L -0.00381 -0.120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81481E-6 L -0.00052 -0.2571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19" grpId="0" animBg="1"/>
      <p:bldP spid="19" grpId="1" animBg="1"/>
      <p:bldP spid="24" grpId="0" animBg="1"/>
      <p:bldP spid="24" grpId="1" animBg="1"/>
      <p:bldP spid="25" grpId="0" animBg="1"/>
      <p:bldP spid="25" grpId="1" animBg="1"/>
      <p:bldP spid="30" grpId="0" animBg="1"/>
      <p:bldP spid="31" grpId="0" animBg="1"/>
      <p:bldP spid="32" grpId="0" animBg="1"/>
      <p:bldP spid="33" grpId="0"/>
      <p:bldP spid="3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329868" y="476672"/>
            <a:ext cx="556261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Description fonctionnelle</a:t>
            </a:r>
          </a:p>
          <a:p>
            <a:pPr algn="r"/>
            <a:r>
              <a:rPr lang="fr-FR" sz="2800" b="1" dirty="0">
                <a:solidFill>
                  <a:schemeClr val="bg1"/>
                </a:solidFill>
              </a:rPr>
              <a:t>Ordre 1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2" name="Rectangle 1"/>
          <p:cNvSpPr/>
          <p:nvPr/>
        </p:nvSpPr>
        <p:spPr>
          <a:xfrm>
            <a:off x="2699792" y="2708920"/>
            <a:ext cx="3744416" cy="2016000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1">
            <a:noAutofit/>
          </a:bodyPr>
          <a:lstStyle/>
          <a:p>
            <a:pPr lvl="1" algn="ctr">
              <a:lnSpc>
                <a:spcPct val="150000"/>
              </a:lnSpc>
            </a:pPr>
            <a:r>
              <a:rPr lang="fr-FR" dirty="0"/>
              <a:t>Suivre une ligne de manière autonome</a:t>
            </a: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1803799" y="3068960"/>
            <a:ext cx="895993" cy="0"/>
          </a:xfrm>
          <a:prstGeom prst="straightConnector1">
            <a:avLst/>
          </a:prstGeom>
          <a:ln w="635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03799" y="3933056"/>
            <a:ext cx="895993" cy="0"/>
          </a:xfrm>
          <a:prstGeom prst="straightConnector1">
            <a:avLst/>
          </a:prstGeom>
          <a:ln w="635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6444208" y="3717032"/>
            <a:ext cx="895993" cy="0"/>
          </a:xfrm>
          <a:prstGeom prst="straightConnector1">
            <a:avLst/>
          </a:prstGeom>
          <a:ln w="635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1809019" y="4293096"/>
            <a:ext cx="895993" cy="0"/>
          </a:xfrm>
          <a:prstGeom prst="straightConnector1">
            <a:avLst/>
          </a:prstGeom>
          <a:ln w="63500" cmpd="sng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67545" y="2674657"/>
            <a:ext cx="133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Information sonore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67544" y="3741983"/>
            <a:ext cx="1440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Informations lumineuses (ou de position)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340201" y="3563724"/>
            <a:ext cx="151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Déplacement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92204" y="6381328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39</a:t>
            </a:fld>
            <a:endParaRPr lang="fr-FR" sz="2000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6444208" y="2996952"/>
            <a:ext cx="895993" cy="0"/>
          </a:xfrm>
          <a:prstGeom prst="straightConnector1">
            <a:avLst/>
          </a:prstGeom>
          <a:ln w="635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7340200" y="2451199"/>
            <a:ext cx="151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Information lumineuse  d’état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6444208" y="4437112"/>
            <a:ext cx="895993" cy="0"/>
          </a:xfrm>
          <a:prstGeom prst="straightConnector1">
            <a:avLst/>
          </a:prstGeom>
          <a:ln w="635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7413989" y="3945830"/>
            <a:ext cx="151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Informations lumineuses de positon</a:t>
            </a:r>
          </a:p>
        </p:txBody>
      </p:sp>
    </p:spTree>
    <p:extLst>
      <p:ext uri="{BB962C8B-B14F-4D97-AF65-F5344CB8AC3E}">
        <p14:creationId xmlns:p14="http://schemas.microsoft.com/office/powerpoint/2010/main" val="315381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3" grpId="0"/>
      <p:bldP spid="14" grpId="0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17320" y="476672"/>
            <a:ext cx="6119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METHODOLOGIE DE PROJET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67544" y="2072357"/>
            <a:ext cx="6408712" cy="4460796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fr-FR" sz="3200" dirty="0"/>
              <a:t>Définir le cahier des charges</a:t>
            </a:r>
          </a:p>
          <a:p>
            <a:pPr marL="457200" indent="-457200">
              <a:buAutoNum type="arabicParenR"/>
            </a:pPr>
            <a:r>
              <a:rPr lang="fr-FR" sz="3200" dirty="0"/>
              <a:t>Définir les spécifications</a:t>
            </a:r>
          </a:p>
          <a:p>
            <a:pPr marL="457200" indent="-457200">
              <a:buAutoNum type="arabicParenR"/>
            </a:pPr>
            <a:r>
              <a:rPr lang="fr-FR" sz="3200" dirty="0"/>
              <a:t>Conception fonctionnelle</a:t>
            </a:r>
          </a:p>
          <a:p>
            <a:pPr marL="457200" indent="-457200">
              <a:buAutoNum type="arabicParenR"/>
            </a:pPr>
            <a:r>
              <a:rPr lang="fr-FR" sz="3200" dirty="0"/>
              <a:t>Définir le planning</a:t>
            </a:r>
          </a:p>
          <a:p>
            <a:pPr marL="457200" indent="-457200">
              <a:buAutoNum type="arabicParenR"/>
            </a:pPr>
            <a:r>
              <a:rPr lang="fr-FR" sz="3200" dirty="0"/>
              <a:t>Etude de la réalisation</a:t>
            </a:r>
          </a:p>
          <a:p>
            <a:pPr marL="457200" indent="-457200">
              <a:buAutoNum type="arabicParenR"/>
            </a:pPr>
            <a:r>
              <a:rPr lang="fr-FR" sz="3200" dirty="0"/>
              <a:t>Réalisation</a:t>
            </a:r>
          </a:p>
          <a:p>
            <a:pPr marL="457200" indent="-457200">
              <a:buAutoNum type="arabicParenR"/>
            </a:pPr>
            <a:r>
              <a:rPr lang="fr-FR" sz="3200" dirty="0"/>
              <a:t>Validation</a:t>
            </a:r>
          </a:p>
          <a:p>
            <a:pPr marL="457200" indent="-457200">
              <a:buAutoNum type="arabicParenR"/>
            </a:pPr>
            <a:r>
              <a:rPr lang="fr-FR" sz="3200" dirty="0"/>
              <a:t>Fournir les livrables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080644" y="1412776"/>
            <a:ext cx="2235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8 étapes :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876256" y="6350590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4</a:t>
            </a:fld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548320" y="1844824"/>
            <a:ext cx="5904000" cy="363600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Suivre une ligne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329868" y="476672"/>
            <a:ext cx="556261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Description fonctionnelle</a:t>
            </a:r>
          </a:p>
          <a:p>
            <a:pPr algn="r"/>
            <a:r>
              <a:rPr lang="fr-FR" sz="2800" b="1" dirty="0">
                <a:solidFill>
                  <a:schemeClr val="bg1"/>
                </a:solidFill>
              </a:rPr>
              <a:t>Ordre 2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2" name="Rectangle 1">
            <a:hlinkClick r:id="" action="ppaction://hlinkshowjump?jump=nextslide"/>
          </p:cNvPr>
          <p:cNvSpPr/>
          <p:nvPr/>
        </p:nvSpPr>
        <p:spPr>
          <a:xfrm>
            <a:off x="1742262" y="2174980"/>
            <a:ext cx="2319570" cy="1398036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dirty="0"/>
              <a:t>Détecter un claquement de mains</a:t>
            </a: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846269" y="2860880"/>
            <a:ext cx="895993" cy="0"/>
          </a:xfrm>
          <a:prstGeom prst="straightConnector1">
            <a:avLst/>
          </a:prstGeom>
          <a:ln w="635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846269" y="4449079"/>
            <a:ext cx="895993" cy="0"/>
          </a:xfrm>
          <a:prstGeom prst="straightConnector1">
            <a:avLst/>
          </a:prstGeom>
          <a:ln w="635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7314416" y="3573016"/>
            <a:ext cx="895993" cy="0"/>
          </a:xfrm>
          <a:prstGeom prst="straightConnector1">
            <a:avLst/>
          </a:prstGeom>
          <a:ln w="635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846269" y="4767268"/>
            <a:ext cx="895993" cy="0"/>
          </a:xfrm>
          <a:prstGeom prst="straightConnector1">
            <a:avLst/>
          </a:prstGeom>
          <a:ln w="63500" cmpd="sng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291632" y="2167568"/>
            <a:ext cx="133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Information sonore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51520" y="3873822"/>
            <a:ext cx="1440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Informations lumineuses de repérage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502903" y="3640757"/>
            <a:ext cx="151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Déplacement</a:t>
            </a:r>
          </a:p>
        </p:txBody>
      </p:sp>
      <p:sp>
        <p:nvSpPr>
          <p:cNvPr id="15" name="Rectangle 14">
            <a:hlinkClick r:id="rId2" action="ppaction://hlinksldjump"/>
          </p:cNvPr>
          <p:cNvSpPr/>
          <p:nvPr/>
        </p:nvSpPr>
        <p:spPr>
          <a:xfrm>
            <a:off x="1742262" y="3750061"/>
            <a:ext cx="2319570" cy="1398036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dirty="0"/>
              <a:t>Se repérer par rapport à la piste</a:t>
            </a:r>
          </a:p>
        </p:txBody>
      </p:sp>
      <p:sp>
        <p:nvSpPr>
          <p:cNvPr id="16" name="Rectangle 15">
            <a:hlinkClick r:id="rId3" action="ppaction://hlinksldjump"/>
          </p:cNvPr>
          <p:cNvSpPr/>
          <p:nvPr/>
        </p:nvSpPr>
        <p:spPr>
          <a:xfrm>
            <a:off x="5019996" y="2912860"/>
            <a:ext cx="2294420" cy="1398036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dirty="0"/>
              <a:t>Commander le déplacement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4124003" y="3035888"/>
            <a:ext cx="895993" cy="0"/>
          </a:xfrm>
          <a:prstGeom prst="straightConnector1">
            <a:avLst/>
          </a:prstGeom>
          <a:ln w="635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124003" y="3861048"/>
            <a:ext cx="895993" cy="0"/>
          </a:xfrm>
          <a:prstGeom prst="straightConnector1">
            <a:avLst/>
          </a:prstGeom>
          <a:ln w="635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4124003" y="4077072"/>
            <a:ext cx="895993" cy="0"/>
          </a:xfrm>
          <a:prstGeom prst="straightConnector1">
            <a:avLst/>
          </a:prstGeom>
          <a:ln w="635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093923" y="2281545"/>
            <a:ext cx="267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Information d’autorisation de déplacement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106887" y="4293096"/>
            <a:ext cx="2004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Informations de position</a:t>
            </a:r>
          </a:p>
        </p:txBody>
      </p:sp>
      <p:sp>
        <p:nvSpPr>
          <p:cNvPr id="46" name="Espace réservé du numéro de diapositive 45"/>
          <p:cNvSpPr>
            <a:spLocks noGrp="1"/>
          </p:cNvSpPr>
          <p:nvPr>
            <p:ph type="sldNum" sz="quarter" idx="12"/>
          </p:nvPr>
        </p:nvSpPr>
        <p:spPr>
          <a:xfrm>
            <a:off x="6830888" y="6374391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40</a:t>
            </a:fld>
            <a:endParaRPr lang="fr-FR" sz="2000" dirty="0"/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4106887" y="2348880"/>
            <a:ext cx="3345433" cy="5791"/>
          </a:xfrm>
          <a:prstGeom prst="straightConnector1">
            <a:avLst/>
          </a:prstGeom>
          <a:ln w="635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7461134" y="2132856"/>
            <a:ext cx="151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Information lumineuse d’état</a:t>
            </a: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4139952" y="5007385"/>
            <a:ext cx="3345433" cy="5791"/>
          </a:xfrm>
          <a:prstGeom prst="straightConnector1">
            <a:avLst/>
          </a:prstGeom>
          <a:ln w="635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413989" y="4570232"/>
            <a:ext cx="151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Informations lumineuses de positon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294E5AB-62E7-413F-A518-08AF65C5103D}"/>
              </a:ext>
            </a:extLst>
          </p:cNvPr>
          <p:cNvSpPr txBox="1"/>
          <p:nvPr/>
        </p:nvSpPr>
        <p:spPr>
          <a:xfrm>
            <a:off x="3707904" y="3284984"/>
            <a:ext cx="44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90FFB5F-2E97-49FD-A970-B23CA3481C8F}"/>
              </a:ext>
            </a:extLst>
          </p:cNvPr>
          <p:cNvSpPr txBox="1"/>
          <p:nvPr/>
        </p:nvSpPr>
        <p:spPr>
          <a:xfrm>
            <a:off x="3707904" y="4838108"/>
            <a:ext cx="44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C2A1B10-C7AF-421E-ABA9-5368D6DED847}"/>
              </a:ext>
            </a:extLst>
          </p:cNvPr>
          <p:cNvSpPr txBox="1"/>
          <p:nvPr/>
        </p:nvSpPr>
        <p:spPr>
          <a:xfrm>
            <a:off x="6976438" y="4013102"/>
            <a:ext cx="44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308092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7" grpId="0"/>
      <p:bldP spid="13" grpId="0"/>
      <p:bldP spid="14" grpId="0"/>
      <p:bldP spid="15" grpId="0" animBg="1"/>
      <p:bldP spid="16" grpId="0" animBg="1"/>
      <p:bldP spid="20" grpId="0"/>
      <p:bldP spid="21" grpId="0"/>
      <p:bldP spid="33" grpId="0"/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53712" y="476672"/>
            <a:ext cx="7438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600" b="1" dirty="0">
                <a:solidFill>
                  <a:schemeClr val="bg1"/>
                </a:solidFill>
              </a:rPr>
              <a:t>F1 : Détecter un claquement de mains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6" y="1052736"/>
            <a:ext cx="835292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fr-FR" b="1" dirty="0"/>
              <a:t>Cahier des charges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Détecter un claquement de mains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Transformer le claquement de mains en un ordre de Marche/arrêt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2060848"/>
            <a:ext cx="8352928" cy="161582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fr-FR" b="1" dirty="0"/>
              <a:t>Spécifications fonctionnelles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Détecter un claquement de mains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Fournir un signal d’autorisation de déplacement à la carte moteur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Visualiser par LED l’état de veille du robot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S’assurer d’être à l’arrêt à la mise sous tension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3757389"/>
            <a:ext cx="8352928" cy="161582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fr-FR" b="1" dirty="0"/>
              <a:t>Spécifications opératoires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Claquement de mains détectés à une distance réglable entre 5 et 10 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Tension de sortie tout ou rien (TOR) 9V arrêt 0V marche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A chaque claquement de mains, changement d’état de la sortie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La LED sera allumée pour l’état de veille du robot (et éteinte lorsqu’il roule) </a:t>
            </a:r>
          </a:p>
        </p:txBody>
      </p:sp>
      <p:sp>
        <p:nvSpPr>
          <p:cNvPr id="9" name="Rectangle 8">
            <a:hlinkClick r:id="" action="ppaction://hlinkshowjump?jump=previousslide"/>
          </p:cNvPr>
          <p:cNvSpPr/>
          <p:nvPr/>
        </p:nvSpPr>
        <p:spPr>
          <a:xfrm>
            <a:off x="395536" y="5445224"/>
            <a:ext cx="8352928" cy="13388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fr-FR" b="1" dirty="0"/>
              <a:t>Spécifications technologiques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LED rouge 5 mm placée en haut de la carte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Micro à électret placé en haut de la carte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Alimentation 9V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987630" y="6418927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41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5821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38241" y="476672"/>
            <a:ext cx="7054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600" b="1" dirty="0">
                <a:solidFill>
                  <a:schemeClr val="bg1"/>
                </a:solidFill>
              </a:rPr>
              <a:t>F2 : Se repérer par rapport à la piste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6" y="1052736"/>
            <a:ext cx="835292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fr-FR" b="1" dirty="0"/>
              <a:t>Cahier des charges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Repérer la position du robot par rapport à la piste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Emettre des  IR pour sonder le sol et capter les IR réfléchis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2024305"/>
            <a:ext cx="8352928" cy="161582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fr-FR" b="1" dirty="0"/>
              <a:t>Spécifications fonctionnelles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Se repérer par rapport à la piste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Emettre et recevoir de la lumière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Distinguer la lumière réfléchie par la piste des lumières parasites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Fournir des informations proportionnelles à la quantité de lumière captée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3673688"/>
            <a:ext cx="8352928" cy="17389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fr-FR" b="1" dirty="0"/>
              <a:t>Spécifications opératoires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Sorties réglables en fonction de l’état de la piste et de la vétusté des capteurs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Un signal pour chaque capteur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Signal de 6V lorsque le capteur est au-dessus de la piste (blanche) et 0V au-dessus du noir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LED allumée au maximum lorsque le capteur est au-dessus de la piste (blanche) et minimum au-dessus du noir</a:t>
            </a:r>
          </a:p>
        </p:txBody>
      </p:sp>
      <p:sp>
        <p:nvSpPr>
          <p:cNvPr id="9" name="Rectangle 8">
            <a:hlinkClick r:id="rId2" action="ppaction://hlinksldjump"/>
          </p:cNvPr>
          <p:cNvSpPr/>
          <p:nvPr/>
        </p:nvSpPr>
        <p:spPr>
          <a:xfrm>
            <a:off x="395536" y="5445224"/>
            <a:ext cx="8352928" cy="13388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fr-FR" b="1" dirty="0"/>
              <a:t>Spécifications technologiques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Alimentation 9V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Carte capteurs fournie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Composants : CNY70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7006386" y="6489077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42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2386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00473" y="406405"/>
            <a:ext cx="6392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600" b="1" dirty="0">
                <a:solidFill>
                  <a:schemeClr val="bg1"/>
                </a:solidFill>
              </a:rPr>
              <a:t>F3 : Commander le déplacement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6" y="980728"/>
            <a:ext cx="835292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fr-FR" b="1" dirty="0"/>
              <a:t>Cahier des charges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Faire varier la vitesse des moteurs pour que le robot puisse s’adapter au parcours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Commander séparément les deux moteurs 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2023680"/>
            <a:ext cx="8352928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32000" lvl="1"/>
            <a:r>
              <a:rPr lang="fr-FR" b="1" dirty="0"/>
              <a:t>Spécifications fonctionnelles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Générer les signaux de commandes des moteurs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Contrôler le courant dans les moteurs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Commander la vitesse des moteurs en fonction des infos de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Gérer la M/A en fonction du signal d’autorisation de déplacement 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3613373"/>
            <a:ext cx="8352928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fr-FR" b="1" dirty="0"/>
              <a:t>Spécifications opératoires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Information de position à 6 V =&gt; vitesse minimum, 0V =&gt; vitesse 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Autorisation de déplacement à 9V =&gt; arrêt, à 0V =&gt; marche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Courant moteur limité à 1 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capteur de droite commande le moteur de droite, idem pour la gauche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536" y="5192032"/>
            <a:ext cx="8352928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fr-FR" b="1" dirty="0"/>
              <a:t>Spécifications technologiques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/>
              <a:t>Partie commande en 9V (Prévoir découplage 100nF)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/>
              <a:t>Partie puissance 6V (prévoir découplage 100µF)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/>
              <a:t>Moteur à courant continu 6V courant nominal 600 mA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/>
              <a:t>Composants :  BD 438 (transistor de puissance) et  SG 3524 (contrôleur PWM)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7010400" y="6486797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43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6405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264611" y="476672"/>
            <a:ext cx="46278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N’oubliez pas :</a:t>
            </a:r>
          </a:p>
          <a:p>
            <a:pPr algn="r"/>
            <a:r>
              <a:rPr lang="fr-FR" sz="4000" b="1" dirty="0">
                <a:solidFill>
                  <a:schemeClr val="bg1"/>
                </a:solidFill>
              </a:rPr>
              <a:t>Rapport préliminaire</a:t>
            </a:r>
            <a:endParaRPr lang="fr-FR" sz="2000" b="1" dirty="0">
              <a:solidFill>
                <a:schemeClr val="bg1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59532" y="1948867"/>
            <a:ext cx="8424936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 indent="-360000"/>
            <a:r>
              <a:rPr lang="fr-FR" sz="2400" b="1" dirty="0"/>
              <a:t>1 rapport individuel</a:t>
            </a:r>
          </a:p>
          <a:p>
            <a:pPr marL="0" lvl="1" indent="-360000"/>
            <a:r>
              <a:rPr lang="fr-FR" sz="2400" b="1" dirty="0"/>
              <a:t>Sur support papier à remettre IMPERATIVEMENT à la PREMIERE SEANCE de TP (aucun retard toléré)</a:t>
            </a:r>
          </a:p>
          <a:p>
            <a:r>
              <a:rPr lang="fr-FR" sz="2400" dirty="0"/>
              <a:t>Il devra comporter:</a:t>
            </a:r>
          </a:p>
          <a:p>
            <a:pPr lvl="1">
              <a:buFont typeface="Arial" pitchFamily="34" charset="0"/>
              <a:buChar char="•"/>
            </a:pPr>
            <a:r>
              <a:rPr lang="fr-FR" i="1" dirty="0">
                <a:solidFill>
                  <a:srgbClr val="C00000"/>
                </a:solidFill>
              </a:rPr>
              <a:t> Introduction</a:t>
            </a:r>
          </a:p>
          <a:p>
            <a:pPr lvl="1">
              <a:buFont typeface="Arial" pitchFamily="34" charset="0"/>
              <a:buChar char="•"/>
            </a:pPr>
            <a:r>
              <a:rPr lang="fr-FR" i="1" dirty="0">
                <a:solidFill>
                  <a:srgbClr val="C00000"/>
                </a:solidFill>
              </a:rPr>
              <a:t> Cahier des charges</a:t>
            </a:r>
          </a:p>
          <a:p>
            <a:pPr lvl="1">
              <a:buFont typeface="Arial" pitchFamily="34" charset="0"/>
              <a:buChar char="•"/>
            </a:pPr>
            <a:r>
              <a:rPr lang="fr-FR" i="1" dirty="0">
                <a:solidFill>
                  <a:srgbClr val="C00000"/>
                </a:solidFill>
              </a:rPr>
              <a:t> Spécifications</a:t>
            </a:r>
          </a:p>
          <a:p>
            <a:pPr lvl="1">
              <a:buFont typeface="Arial" pitchFamily="34" charset="0"/>
              <a:buChar char="•"/>
            </a:pPr>
            <a:r>
              <a:rPr lang="fr-FR" i="1" dirty="0">
                <a:solidFill>
                  <a:srgbClr val="C00000"/>
                </a:solidFill>
              </a:rPr>
              <a:t> Fonctionnement</a:t>
            </a:r>
          </a:p>
          <a:p>
            <a:pPr lvl="1">
              <a:buFont typeface="Arial" pitchFamily="34" charset="0"/>
              <a:buChar char="•"/>
            </a:pPr>
            <a:r>
              <a:rPr lang="fr-FR" i="1" dirty="0">
                <a:solidFill>
                  <a:srgbClr val="C00000"/>
                </a:solidFill>
              </a:rPr>
              <a:t> Conception fonctionnelle</a:t>
            </a:r>
          </a:p>
          <a:p>
            <a:pPr lvl="2">
              <a:buFont typeface="Arial" pitchFamily="34" charset="0"/>
              <a:buChar char="•"/>
            </a:pPr>
            <a:r>
              <a:rPr lang="fr-FR" i="1" dirty="0">
                <a:solidFill>
                  <a:srgbClr val="C00000"/>
                </a:solidFill>
              </a:rPr>
              <a:t> D’ordre 1</a:t>
            </a:r>
          </a:p>
          <a:p>
            <a:pPr lvl="2">
              <a:buFont typeface="Arial" pitchFamily="34" charset="0"/>
              <a:buChar char="•"/>
            </a:pPr>
            <a:r>
              <a:rPr lang="fr-FR" i="1" dirty="0">
                <a:solidFill>
                  <a:srgbClr val="C00000"/>
                </a:solidFill>
              </a:rPr>
              <a:t> D’ordre 2 + spécifications des chacune des fonctions</a:t>
            </a:r>
          </a:p>
          <a:p>
            <a:pPr lvl="2"/>
            <a:endParaRPr lang="fr-FR" i="1" dirty="0">
              <a:solidFill>
                <a:srgbClr val="C00000"/>
              </a:solidFill>
            </a:endParaRPr>
          </a:p>
          <a:p>
            <a:pPr algn="ctr">
              <a:tabLst>
                <a:tab pos="3770313" algn="l"/>
              </a:tabLst>
            </a:pPr>
            <a:r>
              <a:rPr lang="fr-FR" sz="2800" b="1" dirty="0"/>
              <a:t>Le tout </a:t>
            </a:r>
            <a:r>
              <a:rPr lang="fr-FR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rédigé</a:t>
            </a:r>
            <a:r>
              <a:rPr lang="fr-FR" sz="2800" b="1" dirty="0"/>
              <a:t> (avec des phrases!!!) et sans FAUTE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876256" y="6251033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44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75364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260432" y="538506"/>
            <a:ext cx="66632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1. Définir le cahier des charges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55779" y="1556792"/>
            <a:ext cx="6408712" cy="3915966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 indent="-514350">
              <a:buFont typeface="Wingdings" pitchFamily="2" charset="2"/>
              <a:buChar char="§"/>
            </a:pPr>
            <a:r>
              <a:rPr lang="fr-FR" sz="3200" dirty="0"/>
              <a:t>Quel est le système à créer?</a:t>
            </a:r>
          </a:p>
          <a:p>
            <a:pPr marL="0" lvl="1" indent="-514350">
              <a:buFont typeface="Wingdings" pitchFamily="2" charset="2"/>
              <a:buChar char="§"/>
            </a:pPr>
            <a:r>
              <a:rPr lang="fr-FR" sz="3200" dirty="0"/>
              <a:t>Pourquoi?</a:t>
            </a:r>
          </a:p>
          <a:p>
            <a:pPr marL="0" lvl="1" indent="-514350">
              <a:buFont typeface="Wingdings" pitchFamily="2" charset="2"/>
              <a:buChar char="§"/>
            </a:pPr>
            <a:r>
              <a:rPr lang="fr-FR" sz="3200" dirty="0"/>
              <a:t>A quoi doit-il ressembler?</a:t>
            </a:r>
          </a:p>
          <a:p>
            <a:pPr marL="914400" lvl="1" indent="-514350">
              <a:buNone/>
            </a:pPr>
            <a:endParaRPr lang="fr-FR" sz="3200" dirty="0"/>
          </a:p>
          <a:p>
            <a:pPr marL="0" lvl="1" indent="-514350">
              <a:buNone/>
            </a:pPr>
            <a:r>
              <a:rPr lang="fr-FR" sz="3200" dirty="0"/>
              <a:t>Un cahier des charges est souvent INCOMPLET. Bien comprendre ce que veut le client !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790131" y="6370314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5</a:t>
            </a:fld>
            <a:endParaRPr lang="fr-FR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033504" y="476672"/>
            <a:ext cx="58589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2. Définir les spécifications</a:t>
            </a:r>
            <a:br>
              <a:rPr lang="fr-FR" sz="4000" b="1" dirty="0">
                <a:solidFill>
                  <a:schemeClr val="bg1"/>
                </a:solidFill>
              </a:rPr>
            </a:br>
            <a:r>
              <a:rPr lang="fr-FR" sz="2000" b="1" dirty="0">
                <a:solidFill>
                  <a:schemeClr val="bg1"/>
                </a:solidFill>
              </a:rPr>
              <a:t>du cahier des charges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23528" y="1688891"/>
            <a:ext cx="8424936" cy="418838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 indent="-360000">
              <a:buFont typeface="Arial" pitchFamily="34" charset="0"/>
              <a:buChar char="•"/>
            </a:pPr>
            <a:r>
              <a:rPr lang="fr-FR" sz="2400" dirty="0"/>
              <a:t>Les spécifications = Le cahier des charges amélioré</a:t>
            </a:r>
          </a:p>
          <a:p>
            <a:pPr marL="0" lvl="1" indent="-360000">
              <a:buFont typeface="Arial" pitchFamily="34" charset="0"/>
              <a:buChar char="•"/>
            </a:pPr>
            <a:r>
              <a:rPr lang="fr-FR" sz="2400" dirty="0"/>
              <a:t>Sert de cahier des charges (détaillé) au Bureau d’Etudes</a:t>
            </a:r>
          </a:p>
          <a:p>
            <a:pPr marL="0" lvl="1" indent="-360000">
              <a:buFont typeface="Arial" pitchFamily="34" charset="0"/>
              <a:buChar char="•"/>
            </a:pPr>
            <a:r>
              <a:rPr lang="fr-FR" sz="2400" dirty="0"/>
              <a:t>Traduction technique du </a:t>
            </a:r>
            <a:r>
              <a:rPr lang="fr-FR" sz="2400" dirty="0" err="1"/>
              <a:t>CdC</a:t>
            </a:r>
            <a:r>
              <a:rPr lang="fr-FR" sz="2400" dirty="0"/>
              <a:t> donné par le client</a:t>
            </a:r>
          </a:p>
          <a:p>
            <a:pPr marL="0" lvl="1" indent="-360000">
              <a:buFont typeface="Arial" pitchFamily="34" charset="0"/>
              <a:buChar char="•"/>
            </a:pPr>
            <a:r>
              <a:rPr lang="fr-FR" sz="2400" dirty="0"/>
              <a:t>Contient de manière précise : </a:t>
            </a:r>
          </a:p>
          <a:p>
            <a:pPr marL="1828800" lvl="6" indent="-360000">
              <a:buFont typeface="Arial" pitchFamily="34" charset="0"/>
              <a:buChar char="•"/>
            </a:pPr>
            <a:r>
              <a:rPr lang="fr-FR" sz="2400" dirty="0"/>
              <a:t>ce que doit faire le système</a:t>
            </a:r>
          </a:p>
          <a:p>
            <a:pPr marL="1828800" lvl="6" indent="-360000">
              <a:buFont typeface="Arial" pitchFamily="34" charset="0"/>
              <a:buChar char="•"/>
            </a:pPr>
            <a:r>
              <a:rPr lang="fr-FR" sz="2400" dirty="0"/>
              <a:t>Comment il doit le faire</a:t>
            </a:r>
          </a:p>
          <a:p>
            <a:pPr marL="1828800" lvl="6" indent="-360000">
              <a:buFont typeface="Arial" pitchFamily="34" charset="0"/>
              <a:buChar char="•"/>
            </a:pPr>
            <a:r>
              <a:rPr lang="fr-FR" sz="2400" dirty="0"/>
              <a:t>dans quel environnement?</a:t>
            </a:r>
          </a:p>
          <a:p>
            <a:pPr marL="1828800" lvl="6" indent="-360000">
              <a:buFont typeface="Arial" pitchFamily="34" charset="0"/>
              <a:buChar char="•"/>
            </a:pPr>
            <a:r>
              <a:rPr lang="fr-FR" sz="2400" dirty="0"/>
              <a:t>avec quoi?</a:t>
            </a:r>
          </a:p>
          <a:p>
            <a:pPr marL="1828800" lvl="6" indent="-360000"/>
            <a:endParaRPr lang="fr-FR" sz="2400" dirty="0"/>
          </a:p>
          <a:p>
            <a:pPr marL="1828800" lvl="6" indent="-360000"/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3851920" y="5004722"/>
            <a:ext cx="4896544" cy="17366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indent="-360000"/>
            <a:r>
              <a:rPr lang="fr-FR" sz="2400" dirty="0"/>
              <a:t>3 types de spécifications : </a:t>
            </a:r>
          </a:p>
          <a:p>
            <a:pPr marL="1828800" lvl="6" indent="-360000">
              <a:buFont typeface="Arial" pitchFamily="34" charset="0"/>
              <a:buChar char="•"/>
            </a:pPr>
            <a:r>
              <a:rPr lang="fr-FR" sz="2400" dirty="0"/>
              <a:t>FONCTIONNELLES</a:t>
            </a:r>
          </a:p>
          <a:p>
            <a:pPr marL="1828800" lvl="6" indent="-360000">
              <a:buFont typeface="Arial" pitchFamily="34" charset="0"/>
              <a:buChar char="•"/>
            </a:pPr>
            <a:r>
              <a:rPr lang="fr-FR" sz="2400" dirty="0"/>
              <a:t>OPERATOIRES</a:t>
            </a:r>
          </a:p>
          <a:p>
            <a:pPr marL="1828800" lvl="6" indent="-360000">
              <a:buFont typeface="Arial" pitchFamily="34" charset="0"/>
              <a:buChar char="•"/>
            </a:pPr>
            <a:r>
              <a:rPr lang="fr-FR" sz="2400" dirty="0"/>
              <a:t>TECHNOLOGIQUES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876256" y="6376243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6</a:t>
            </a:fld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033504" y="476672"/>
            <a:ext cx="58589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2. Définir les spécifications</a:t>
            </a:r>
            <a:br>
              <a:rPr lang="fr-FR" sz="4000" b="1" dirty="0">
                <a:solidFill>
                  <a:schemeClr val="bg1"/>
                </a:solidFill>
              </a:rPr>
            </a:br>
            <a:r>
              <a:rPr lang="fr-FR" sz="2000" b="1" dirty="0">
                <a:solidFill>
                  <a:schemeClr val="bg1"/>
                </a:solidFill>
              </a:rPr>
              <a:t>du cahier des charges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23528" y="1688891"/>
            <a:ext cx="8424936" cy="4869418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 indent="-360000"/>
            <a:r>
              <a:rPr lang="fr-FR" sz="2400" dirty="0"/>
              <a:t>Le document comporte en général 4 parties distinctes :</a:t>
            </a:r>
          </a:p>
          <a:p>
            <a:pPr marL="0" lvl="1" indent="-360000"/>
            <a:r>
              <a:rPr lang="fr-FR" sz="2400" dirty="0"/>
              <a:t>1) Description de l’environnement</a:t>
            </a:r>
          </a:p>
          <a:p>
            <a:pPr marL="0" lvl="1" indent="-360000"/>
            <a:r>
              <a:rPr lang="fr-FR" sz="2400" dirty="0"/>
              <a:t>2) Spécifications </a:t>
            </a:r>
            <a:r>
              <a:rPr lang="fr-FR" sz="2400" b="1" dirty="0"/>
              <a:t>fonctionnelles</a:t>
            </a:r>
            <a:r>
              <a:rPr lang="fr-FR" sz="2400" dirty="0"/>
              <a:t> : </a:t>
            </a:r>
          </a:p>
          <a:p>
            <a:pPr marL="914400" lvl="4" indent="-360000">
              <a:buFont typeface="Arial" pitchFamily="34" charset="0"/>
              <a:buChar char="•"/>
            </a:pPr>
            <a:r>
              <a:rPr lang="fr-FR" sz="2000" dirty="0">
                <a:solidFill>
                  <a:srgbClr val="C00000"/>
                </a:solidFill>
              </a:rPr>
              <a:t>Liste des fonctions à réaliser et leur description</a:t>
            </a:r>
          </a:p>
          <a:p>
            <a:pPr marL="0" lvl="1" indent="-360000"/>
            <a:r>
              <a:rPr lang="fr-FR" sz="2400" dirty="0"/>
              <a:t>3) Spécifications </a:t>
            </a:r>
            <a:r>
              <a:rPr lang="fr-FR" sz="2400" b="1" dirty="0"/>
              <a:t>opératoires</a:t>
            </a:r>
            <a:r>
              <a:rPr lang="fr-FR" sz="2400" dirty="0"/>
              <a:t> : </a:t>
            </a:r>
          </a:p>
          <a:p>
            <a:pPr marL="914400" lvl="4" indent="-360000">
              <a:buFont typeface="Arial" pitchFamily="34" charset="0"/>
              <a:buChar char="•"/>
            </a:pPr>
            <a:r>
              <a:rPr lang="fr-FR" sz="2000" dirty="0">
                <a:solidFill>
                  <a:srgbClr val="C00000"/>
                </a:solidFill>
              </a:rPr>
              <a:t>manière dont une fonction doit opérer</a:t>
            </a:r>
          </a:p>
          <a:p>
            <a:pPr marL="914400" lvl="4" indent="-360000">
              <a:buFont typeface="Arial" pitchFamily="34" charset="0"/>
              <a:buChar char="•"/>
            </a:pPr>
            <a:r>
              <a:rPr lang="fr-FR" sz="2000" dirty="0">
                <a:solidFill>
                  <a:srgbClr val="C00000"/>
                </a:solidFill>
              </a:rPr>
              <a:t>conditions, domaines de fonctionnement (mode de fonctionnement, performances)</a:t>
            </a:r>
          </a:p>
          <a:p>
            <a:pPr marL="914400" lvl="4" indent="-360000">
              <a:buFont typeface="Arial" pitchFamily="34" charset="0"/>
              <a:buChar char="•"/>
            </a:pPr>
            <a:r>
              <a:rPr lang="fr-FR" sz="2000" dirty="0">
                <a:solidFill>
                  <a:srgbClr val="C00000"/>
                </a:solidFill>
              </a:rPr>
              <a:t>informations visualisées…</a:t>
            </a:r>
          </a:p>
          <a:p>
            <a:pPr marL="0" lvl="1" indent="-360000"/>
            <a:r>
              <a:rPr lang="fr-FR" sz="2400" dirty="0"/>
              <a:t>4) Spécifications </a:t>
            </a:r>
            <a:r>
              <a:rPr lang="fr-FR" sz="2400" b="1" dirty="0"/>
              <a:t>technologiques</a:t>
            </a:r>
            <a:r>
              <a:rPr lang="fr-FR" sz="2400" dirty="0"/>
              <a:t> (ou matérielles) : </a:t>
            </a:r>
          </a:p>
          <a:p>
            <a:pPr marL="914400" lvl="4" indent="-360000">
              <a:buFont typeface="Arial" pitchFamily="34" charset="0"/>
              <a:buChar char="•"/>
            </a:pPr>
            <a:r>
              <a:rPr lang="fr-FR" sz="2000" dirty="0">
                <a:solidFill>
                  <a:srgbClr val="C00000"/>
                </a:solidFill>
              </a:rPr>
              <a:t>Contraintes technologiques, connectique, types de composants, nature électriques des signaux, outils de développement, encombrement, coût…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948264" y="6321456"/>
            <a:ext cx="2077233" cy="433409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7</a:t>
            </a:fld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18509" y="476672"/>
            <a:ext cx="6073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3. Description fonctionnelle</a:t>
            </a:r>
            <a:endParaRPr lang="fr-FR" sz="2000" b="1" dirty="0">
              <a:solidFill>
                <a:schemeClr val="bg1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23528" y="1556792"/>
            <a:ext cx="8424936" cy="5005626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 indent="-360000"/>
            <a:r>
              <a:rPr lang="fr-FR" sz="2400" b="1" dirty="0"/>
              <a:t>Etape 1 : </a:t>
            </a:r>
            <a:r>
              <a:rPr lang="fr-FR" sz="2400" dirty="0"/>
              <a:t>Description de l’ensemble du système</a:t>
            </a:r>
          </a:p>
          <a:p>
            <a:pPr marL="0" lvl="1" indent="-360000"/>
            <a:r>
              <a:rPr lang="fr-FR" sz="2400" i="1" dirty="0">
                <a:solidFill>
                  <a:srgbClr val="C00000"/>
                </a:solidFill>
              </a:rPr>
              <a:t>		Description fonctionnelle d’ordre 1</a:t>
            </a:r>
          </a:p>
          <a:p>
            <a:pPr marL="0" lvl="1" indent="-360000"/>
            <a:r>
              <a:rPr lang="fr-FR" sz="2400" b="1" dirty="0"/>
              <a:t>Etape 2 : </a:t>
            </a:r>
            <a:r>
              <a:rPr lang="fr-FR" sz="2400" dirty="0"/>
              <a:t>Décomposition du système en sous-fonctions (fonctions principales)</a:t>
            </a:r>
          </a:p>
          <a:p>
            <a:pPr marL="0" lvl="1" indent="-360000"/>
            <a:r>
              <a:rPr lang="fr-FR" sz="2400" i="1" dirty="0">
                <a:solidFill>
                  <a:srgbClr val="C00000"/>
                </a:solidFill>
              </a:rPr>
              <a:t>		Description fonctionnelle d’ordre 2</a:t>
            </a:r>
          </a:p>
          <a:p>
            <a:pPr marL="0" lvl="1" indent="-360000"/>
            <a:r>
              <a:rPr lang="fr-FR" sz="2400" b="1" dirty="0"/>
              <a:t>Etape 3 : </a:t>
            </a:r>
            <a:r>
              <a:rPr lang="fr-FR" sz="2400" dirty="0"/>
              <a:t>Si besoin, décomposer ces sous-fonctions à nouveau en sous-fonctions</a:t>
            </a:r>
          </a:p>
          <a:p>
            <a:pPr marL="0" lvl="1" indent="-360000"/>
            <a:r>
              <a:rPr lang="fr-FR" sz="2400" i="1" dirty="0">
                <a:solidFill>
                  <a:srgbClr val="C00000"/>
                </a:solidFill>
              </a:rPr>
              <a:t>		Description fonctionnelle d’ordre 3</a:t>
            </a:r>
          </a:p>
          <a:p>
            <a:pPr marL="0" lvl="1" indent="-360000"/>
            <a:endParaRPr lang="fr-FR" sz="2400" dirty="0"/>
          </a:p>
          <a:p>
            <a:pPr marL="0" lvl="1" indent="-360000"/>
            <a:endParaRPr lang="fr-FR" sz="2400" dirty="0"/>
          </a:p>
          <a:p>
            <a:pPr marL="0" lvl="1" indent="-360000"/>
            <a:r>
              <a:rPr lang="fr-FR" sz="2400" dirty="0">
                <a:solidFill>
                  <a:schemeClr val="tx2"/>
                </a:solidFill>
              </a:rPr>
              <a:t>Pour chaque fonction ou sous-fonction reprendre les étapes 1, 2 et si besoin 3 (</a:t>
            </a:r>
            <a:r>
              <a:rPr lang="fr-FR" sz="2400" dirty="0" err="1">
                <a:solidFill>
                  <a:schemeClr val="tx2"/>
                </a:solidFill>
              </a:rPr>
              <a:t>CdC</a:t>
            </a:r>
            <a:r>
              <a:rPr lang="fr-FR" sz="2400" dirty="0">
                <a:solidFill>
                  <a:schemeClr val="tx2"/>
                </a:solidFill>
              </a:rPr>
              <a:t> et cahier des spécifications).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876256" y="6379855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8</a:t>
            </a:fld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276088" y="476672"/>
            <a:ext cx="46163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b="1" dirty="0">
                <a:solidFill>
                  <a:schemeClr val="bg1"/>
                </a:solidFill>
              </a:rPr>
              <a:t>4. Définir le planning</a:t>
            </a:r>
            <a:br>
              <a:rPr lang="fr-FR" sz="4000" b="1" dirty="0">
                <a:solidFill>
                  <a:schemeClr val="bg1"/>
                </a:solidFill>
              </a:rPr>
            </a:br>
            <a:r>
              <a:rPr lang="fr-FR" sz="2000" b="1" dirty="0">
                <a:solidFill>
                  <a:schemeClr val="bg1"/>
                </a:solidFill>
              </a:rPr>
              <a:t>prévisionnel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44624"/>
            <a:ext cx="343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 ROBOT SUIVEUR DE LIGNE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23528" y="1688891"/>
            <a:ext cx="8424936" cy="364355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 indent="-360000"/>
            <a:r>
              <a:rPr lang="fr-FR" sz="3200" dirty="0"/>
              <a:t>Découper les étapes en tâches et estimer le temps nécessaire à chacune</a:t>
            </a:r>
          </a:p>
          <a:p>
            <a:pPr marL="914400" lvl="4" indent="-360000">
              <a:buFont typeface="Arial" pitchFamily="34" charset="0"/>
              <a:buChar char="•"/>
            </a:pPr>
            <a:r>
              <a:rPr lang="fr-FR" sz="2400" dirty="0">
                <a:solidFill>
                  <a:srgbClr val="C00000"/>
                </a:solidFill>
              </a:rPr>
              <a:t>Étude du système et de son découpage fonctionnel</a:t>
            </a:r>
          </a:p>
          <a:p>
            <a:pPr marL="914400" lvl="4" indent="-360000">
              <a:buFont typeface="Arial" pitchFamily="34" charset="0"/>
              <a:buChar char="•"/>
            </a:pPr>
            <a:r>
              <a:rPr lang="fr-FR" sz="2400" dirty="0">
                <a:solidFill>
                  <a:srgbClr val="C00000"/>
                </a:solidFill>
              </a:rPr>
              <a:t>Fonction 1 : étude, test, réalisation, validation</a:t>
            </a:r>
          </a:p>
          <a:p>
            <a:pPr marL="914400" lvl="4" indent="-360000">
              <a:buFont typeface="Arial" pitchFamily="34" charset="0"/>
              <a:buChar char="•"/>
            </a:pPr>
            <a:r>
              <a:rPr lang="fr-FR" sz="2400" dirty="0">
                <a:solidFill>
                  <a:srgbClr val="C00000"/>
                </a:solidFill>
              </a:rPr>
              <a:t>Fonction 2 : …</a:t>
            </a:r>
          </a:p>
          <a:p>
            <a:pPr marL="914400" lvl="4" indent="-360000">
              <a:buFont typeface="Arial" pitchFamily="34" charset="0"/>
              <a:buChar char="•"/>
            </a:pPr>
            <a:r>
              <a:rPr lang="fr-FR" sz="2400" dirty="0">
                <a:solidFill>
                  <a:srgbClr val="C00000"/>
                </a:solidFill>
              </a:rPr>
              <a:t>…</a:t>
            </a:r>
          </a:p>
          <a:p>
            <a:pPr marL="914400" lvl="4" indent="-360000">
              <a:buFont typeface="Arial" pitchFamily="34" charset="0"/>
              <a:buChar char="•"/>
            </a:pPr>
            <a:r>
              <a:rPr lang="fr-FR" sz="2400" dirty="0">
                <a:solidFill>
                  <a:srgbClr val="C00000"/>
                </a:solidFill>
              </a:rPr>
              <a:t>Réalisation de l’ensemble et tests …</a:t>
            </a:r>
          </a:p>
          <a:p>
            <a:pPr marL="914400" lvl="4" indent="-360000">
              <a:buFont typeface="Arial" pitchFamily="34" charset="0"/>
              <a:buChar char="•"/>
            </a:pPr>
            <a:r>
              <a:rPr lang="fr-FR" sz="2400" dirty="0">
                <a:solidFill>
                  <a:srgbClr val="C00000"/>
                </a:solidFill>
              </a:rPr>
              <a:t>Validation de l’ensemble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876256" y="6362097"/>
            <a:ext cx="2133600" cy="365125"/>
          </a:xfrm>
        </p:spPr>
        <p:txBody>
          <a:bodyPr/>
          <a:lstStyle/>
          <a:p>
            <a:fld id="{7E58856B-F9FB-4EFE-BE2B-1994206D0E64}" type="slidenum">
              <a:rPr lang="fr-FR" sz="2000" smtClean="0"/>
              <a:pPr/>
              <a:t>9</a:t>
            </a:fld>
            <a:endParaRPr lang="fr-FR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1547</TotalTime>
  <Words>3179</Words>
  <Application>Microsoft Office PowerPoint</Application>
  <PresentationFormat>Affichage à l'écran (4:3)</PresentationFormat>
  <Paragraphs>556</Paragraphs>
  <Slides>44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8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Thierry CONTARET</dc:creator>
  <cp:lastModifiedBy>Katell COZIC BEREST</cp:lastModifiedBy>
  <cp:revision>86</cp:revision>
  <cp:lastPrinted>2018-01-29T21:12:05Z</cp:lastPrinted>
  <dcterms:created xsi:type="dcterms:W3CDTF">2017-01-28T22:52:51Z</dcterms:created>
  <dcterms:modified xsi:type="dcterms:W3CDTF">2025-03-03T16:29:30Z</dcterms:modified>
</cp:coreProperties>
</file>