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9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3" r:id="rId1"/>
    <p:sldMasterId id="2147483833" r:id="rId2"/>
  </p:sldMasterIdLst>
  <p:notesMasterIdLst>
    <p:notesMasterId r:id="rId58"/>
  </p:notesMasterIdLst>
  <p:handoutMasterIdLst>
    <p:handoutMasterId r:id="rId59"/>
  </p:handoutMasterIdLst>
  <p:sldIdLst>
    <p:sldId id="370" r:id="rId3"/>
    <p:sldId id="369" r:id="rId4"/>
    <p:sldId id="425" r:id="rId5"/>
    <p:sldId id="426" r:id="rId6"/>
    <p:sldId id="428" r:id="rId7"/>
    <p:sldId id="429" r:id="rId8"/>
    <p:sldId id="430" r:id="rId9"/>
    <p:sldId id="440" r:id="rId10"/>
    <p:sldId id="441" r:id="rId11"/>
    <p:sldId id="442" r:id="rId12"/>
    <p:sldId id="443" r:id="rId13"/>
    <p:sldId id="444" r:id="rId14"/>
    <p:sldId id="464" r:id="rId15"/>
    <p:sldId id="445" r:id="rId16"/>
    <p:sldId id="446" r:id="rId17"/>
    <p:sldId id="462" r:id="rId18"/>
    <p:sldId id="448" r:id="rId19"/>
    <p:sldId id="449" r:id="rId20"/>
    <p:sldId id="450" r:id="rId21"/>
    <p:sldId id="451" r:id="rId22"/>
    <p:sldId id="452" r:id="rId23"/>
    <p:sldId id="453" r:id="rId24"/>
    <p:sldId id="454" r:id="rId25"/>
    <p:sldId id="455" r:id="rId26"/>
    <p:sldId id="456" r:id="rId27"/>
    <p:sldId id="457" r:id="rId28"/>
    <p:sldId id="386" r:id="rId29"/>
    <p:sldId id="387" r:id="rId30"/>
    <p:sldId id="388" r:id="rId31"/>
    <p:sldId id="438" r:id="rId32"/>
    <p:sldId id="402" r:id="rId33"/>
    <p:sldId id="389" r:id="rId34"/>
    <p:sldId id="390" r:id="rId35"/>
    <p:sldId id="394" r:id="rId36"/>
    <p:sldId id="391" r:id="rId37"/>
    <p:sldId id="392" r:id="rId38"/>
    <p:sldId id="395" r:id="rId39"/>
    <p:sldId id="403" r:id="rId40"/>
    <p:sldId id="422" r:id="rId41"/>
    <p:sldId id="439" r:id="rId42"/>
    <p:sldId id="421" r:id="rId43"/>
    <p:sldId id="404" r:id="rId44"/>
    <p:sldId id="405" r:id="rId45"/>
    <p:sldId id="406" r:id="rId46"/>
    <p:sldId id="407" r:id="rId47"/>
    <p:sldId id="459" r:id="rId48"/>
    <p:sldId id="408" r:id="rId49"/>
    <p:sldId id="409" r:id="rId50"/>
    <p:sldId id="460" r:id="rId51"/>
    <p:sldId id="463" r:id="rId52"/>
    <p:sldId id="423" r:id="rId53"/>
    <p:sldId id="385" r:id="rId54"/>
    <p:sldId id="434" r:id="rId55"/>
    <p:sldId id="435" r:id="rId56"/>
    <p:sldId id="465" r:id="rId57"/>
  </p:sldIdLst>
  <p:sldSz cx="9144000" cy="6858000" type="screen4x3"/>
  <p:notesSz cx="6797675" cy="9926638"/>
  <p:custShowLst>
    <p:custShow name="Kumulatív összegzés" id="0">
      <p:sldLst>
        <p:sld r:id="rId10"/>
        <p:sld r:id="rId11"/>
        <p:sld r:id="rId12"/>
        <p:sld r:id="rId13"/>
      </p:sldLst>
    </p:custShow>
  </p:custShowLst>
  <p:defaultTextStyle>
    <a:defPPr>
      <a:defRPr lang="hu-HU"/>
    </a:defPPr>
    <a:lvl1pPr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7EF35E27-5FA6-424D-8D62-16131ED74E52}">
          <p14:sldIdLst>
            <p14:sldId id="370"/>
            <p14:sldId id="369"/>
            <p14:sldId id="425"/>
            <p14:sldId id="426"/>
            <p14:sldId id="428"/>
            <p14:sldId id="429"/>
            <p14:sldId id="430"/>
            <p14:sldId id="440"/>
            <p14:sldId id="441"/>
            <p14:sldId id="442"/>
            <p14:sldId id="443"/>
            <p14:sldId id="444"/>
            <p14:sldId id="464"/>
            <p14:sldId id="445"/>
            <p14:sldId id="446"/>
            <p14:sldId id="462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386"/>
            <p14:sldId id="387"/>
            <p14:sldId id="388"/>
            <p14:sldId id="438"/>
            <p14:sldId id="402"/>
            <p14:sldId id="389"/>
            <p14:sldId id="390"/>
            <p14:sldId id="394"/>
            <p14:sldId id="391"/>
            <p14:sldId id="392"/>
            <p14:sldId id="395"/>
            <p14:sldId id="403"/>
            <p14:sldId id="422"/>
          </p14:sldIdLst>
        </p14:section>
        <p14:section name="Névtelen szakasz" id="{F8EE6088-A254-4595-B322-708E3301E55E}">
          <p14:sldIdLst>
            <p14:sldId id="439"/>
            <p14:sldId id="421"/>
            <p14:sldId id="404"/>
            <p14:sldId id="405"/>
            <p14:sldId id="406"/>
            <p14:sldId id="407"/>
            <p14:sldId id="459"/>
            <p14:sldId id="408"/>
            <p14:sldId id="409"/>
            <p14:sldId id="460"/>
            <p14:sldId id="463"/>
            <p14:sldId id="423"/>
            <p14:sldId id="385"/>
            <p14:sldId id="434"/>
            <p14:sldId id="435"/>
            <p14:sldId id="4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00B050"/>
    <a:srgbClr val="009900"/>
    <a:srgbClr val="B9B93A"/>
    <a:srgbClr val="FF3300"/>
    <a:srgbClr val="FFEAD5"/>
    <a:srgbClr val="663300"/>
    <a:srgbClr val="0066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7042" autoAdjust="0"/>
  </p:normalViewPr>
  <p:slideViewPr>
    <p:cSldViewPr showGuides="1">
      <p:cViewPr varScale="1">
        <p:scale>
          <a:sx n="59" d="100"/>
          <a:sy n="59" d="100"/>
        </p:scale>
        <p:origin x="128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50" d="100"/>
          <a:sy n="50" d="100"/>
        </p:scale>
        <p:origin x="-1488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559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Programozási alapismeretek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2012/2013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39036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alapismeretek 10. előadás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fld id="{A22FC894-977A-402A-A9BE-38F81F1D4C5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62674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9883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/>
              <a:t>Programozási alapismeretek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827588" y="0"/>
            <a:ext cx="19685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/>
              <a:t>2012/2013</a:t>
            </a:r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5650" y="425450"/>
            <a:ext cx="5357813" cy="4286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5963" y="4770438"/>
            <a:ext cx="5438775" cy="46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dirty="0"/>
              <a:t>Mintaszöveg szerkesztése</a:t>
            </a:r>
          </a:p>
          <a:p>
            <a:pPr lvl="1"/>
            <a:r>
              <a:rPr lang="hu-HU" noProof="0" dirty="0"/>
              <a:t>Második szint</a:t>
            </a:r>
          </a:p>
          <a:p>
            <a:pPr lvl="2"/>
            <a:r>
              <a:rPr lang="hu-HU" noProof="0" dirty="0"/>
              <a:t>Harmadik szint</a:t>
            </a:r>
          </a:p>
          <a:p>
            <a:pPr lvl="3"/>
            <a:r>
              <a:rPr lang="hu-HU" noProof="0" dirty="0"/>
              <a:t>Negyedik szint</a:t>
            </a:r>
          </a:p>
          <a:p>
            <a:pPr lvl="4"/>
            <a:r>
              <a:rPr lang="hu-HU" noProof="0" dirty="0"/>
              <a:t>Ötödik szint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39288"/>
            <a:ext cx="46228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alapismeretek 10. előadás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827588" y="9536113"/>
            <a:ext cx="1968500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1">
                <a:latin typeface="Garamond" pitchFamily="18" charset="0"/>
              </a:defRPr>
            </a:lvl1pPr>
          </a:lstStyle>
          <a:p>
            <a:pPr>
              <a:defRPr/>
            </a:pPr>
            <a:fld id="{A6B0509B-C0C8-40A1-92E0-0C3CDC4E11C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910021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40E32AA-6EDD-42D2-8576-66E2D677F593}" type="slidenum">
              <a:rPr lang="hu-HU" sz="1200" smtClean="0"/>
              <a:pPr/>
              <a:t>1</a:t>
            </a:fld>
            <a:endParaRPr lang="hu-HU" sz="1200"/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25. Dia után jöhetnének elemi algoritmusok</a:t>
            </a:r>
          </a:p>
        </p:txBody>
      </p:sp>
    </p:spTree>
    <p:extLst>
      <p:ext uri="{BB962C8B-B14F-4D97-AF65-F5344CB8AC3E}">
        <p14:creationId xmlns:p14="http://schemas.microsoft.com/office/powerpoint/2010/main" val="1729393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577850" y="425450"/>
            <a:ext cx="5713413" cy="42862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2. ábra</a:t>
            </a:r>
            <a:endParaRPr lang="en-GB" dirty="0"/>
          </a:p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114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98A2D4-F52D-47CA-A442-60E0AC70823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114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311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577850" y="425450"/>
            <a:ext cx="5713413" cy="42862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2. ábra</a:t>
            </a: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114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98A2D4-F52D-47CA-A442-60E0AC70823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114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0985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iakép hely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3584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>
                <a:latin typeface="Arial" panose="020B0604020202020204" pitchFamily="34" charset="0"/>
              </a:rPr>
              <a:t>A -∞ az Egész típus minimumát jelöli, és feltesszük, az E érték-összege nagyobb nála. Ez egyébként is egy természetes elvárás.</a:t>
            </a:r>
          </a:p>
        </p:txBody>
      </p:sp>
      <p:sp>
        <p:nvSpPr>
          <p:cNvPr id="35844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u-HU" altLang="hu-HU"/>
              <a:t>INFOÉRA 2006</a:t>
            </a:r>
          </a:p>
        </p:txBody>
      </p:sp>
      <p:sp>
        <p:nvSpPr>
          <p:cNvPr id="35845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hu-HU" altLang="hu-HU"/>
              <a:t>2006.11.18</a:t>
            </a:r>
          </a:p>
        </p:txBody>
      </p:sp>
      <p:sp>
        <p:nvSpPr>
          <p:cNvPr id="35846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C56988-FA55-46FA-9140-FE8FCDB5A1ED}" type="slidenum">
              <a:rPr lang="hu-HU" altLang="hu-HU"/>
              <a:pPr algn="r" eaLnBrk="1" hangingPunct="1">
                <a:spcBef>
                  <a:spcPct val="0"/>
                </a:spcBef>
              </a:pPr>
              <a:t>12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236736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iakép hely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3584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u-HU" altLang="hu-HU" sz="1200" dirty="0"/>
              <a:t>int P=1; int Q=1; int R=1; int S=1;</a:t>
            </a:r>
          </a:p>
          <a:p>
            <a:pPr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u-HU" altLang="hu-HU" sz="1200" dirty="0"/>
              <a:t>int </a:t>
            </a:r>
            <a:r>
              <a:rPr lang="hu-HU" altLang="hu-HU" sz="1200" dirty="0" err="1"/>
              <a:t>Maxert</a:t>
            </a:r>
            <a:r>
              <a:rPr lang="hu-HU" altLang="hu-HU" sz="1200" dirty="0"/>
              <a:t>=T[1][1];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u-HU" altLang="hu-HU" sz="1200" dirty="0" err="1"/>
              <a:t>for</a:t>
            </a:r>
            <a:r>
              <a:rPr lang="hu-HU" altLang="hu-HU" sz="1200" dirty="0"/>
              <a:t>(int i=1; i&lt;=N; i++) 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u-HU" altLang="hu-HU" sz="1200" dirty="0"/>
              <a:t> </a:t>
            </a:r>
            <a:r>
              <a:rPr lang="hu-HU" altLang="hu-HU" sz="1200" dirty="0" err="1"/>
              <a:t>for</a:t>
            </a:r>
            <a:r>
              <a:rPr lang="hu-HU" altLang="hu-HU" sz="1200" dirty="0"/>
              <a:t>(int j=1; j&lt;=M; j++) 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u-HU" altLang="hu-HU" sz="1200" dirty="0"/>
              <a:t>  </a:t>
            </a:r>
            <a:r>
              <a:rPr lang="hu-HU" altLang="hu-HU" sz="1200" dirty="0" err="1"/>
              <a:t>for</a:t>
            </a:r>
            <a:r>
              <a:rPr lang="hu-HU" altLang="hu-HU" sz="1200" dirty="0"/>
              <a:t>(int k=i; k&lt;=N; k++) 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u-HU" altLang="hu-HU" sz="1200" dirty="0"/>
              <a:t>   </a:t>
            </a:r>
            <a:r>
              <a:rPr lang="hu-HU" altLang="hu-HU" sz="1200" dirty="0" err="1"/>
              <a:t>for</a:t>
            </a:r>
            <a:r>
              <a:rPr lang="hu-HU" altLang="hu-HU" sz="1200" dirty="0"/>
              <a:t>(int l=j; l&lt;=M; l++) 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u-HU" altLang="hu-HU" sz="1200" dirty="0"/>
              <a:t>    </a:t>
            </a:r>
            <a:r>
              <a:rPr lang="hu-HU" altLang="hu-HU" sz="1200" dirty="0" err="1"/>
              <a:t>if</a:t>
            </a:r>
            <a:r>
              <a:rPr lang="hu-HU" altLang="hu-HU" sz="1200" dirty="0"/>
              <a:t>(</a:t>
            </a:r>
            <a:r>
              <a:rPr lang="hu-HU" altLang="hu-HU" sz="1200" dirty="0">
                <a:sym typeface="Symbol" panose="05050102010706020507" pitchFamily="18" charset="2"/>
              </a:rPr>
              <a:t>E[k][l]-E[i-1][l]-E[k][j-1]+E[i-1][j-1]&gt;</a:t>
            </a:r>
            <a:r>
              <a:rPr lang="hu-HU" altLang="hu-HU" sz="1200" dirty="0" err="1">
                <a:sym typeface="Symbol" panose="05050102010706020507" pitchFamily="18" charset="2"/>
              </a:rPr>
              <a:t>Maxert</a:t>
            </a:r>
            <a:r>
              <a:rPr lang="hu-HU" altLang="hu-HU" sz="1200" dirty="0">
                <a:sym typeface="Symbol" panose="05050102010706020507" pitchFamily="18" charset="2"/>
              </a:rPr>
              <a:t>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u-HU" altLang="hu-HU" sz="1200" dirty="0">
                <a:sym typeface="Symbol" panose="05050102010706020507" pitchFamily="18" charset="2"/>
              </a:rPr>
              <a:t>   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u-HU" altLang="hu-HU" sz="1200" dirty="0">
                <a:sym typeface="Symbol" panose="05050102010706020507" pitchFamily="18" charset="2"/>
              </a:rPr>
              <a:t>       P=i; Q=j; R=k; S=l;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u-HU" altLang="hu-HU" sz="1200" dirty="0">
                <a:sym typeface="Symbol" panose="05050102010706020507" pitchFamily="18" charset="2"/>
              </a:rPr>
              <a:t>       </a:t>
            </a:r>
            <a:r>
              <a:rPr lang="hu-HU" altLang="hu-HU" sz="1200" dirty="0" err="1">
                <a:sym typeface="Symbol" panose="05050102010706020507" pitchFamily="18" charset="2"/>
              </a:rPr>
              <a:t>Maxert</a:t>
            </a:r>
            <a:r>
              <a:rPr lang="hu-HU" altLang="hu-HU" sz="1200" dirty="0">
                <a:sym typeface="Symbol" panose="05050102010706020507" pitchFamily="18" charset="2"/>
              </a:rPr>
              <a:t>=E[k][l]-E[i-1][l]-E[k][j-1]+E[i-1][j-1];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u-HU" altLang="hu-HU" sz="1200" dirty="0">
                <a:sym typeface="Symbol" panose="05050102010706020507" pitchFamily="18" charset="2"/>
              </a:rPr>
              <a:t>   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u-HU" altLang="hu-HU" sz="1200" dirty="0">
                <a:sym typeface="Symbol" panose="05050102010706020507" pitchFamily="18" charset="2"/>
              </a:rPr>
              <a:t>  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u-HU" altLang="hu-HU" sz="1200" dirty="0">
                <a:sym typeface="Symbol" panose="05050102010706020507" pitchFamily="18" charset="2"/>
              </a:rPr>
              <a:t> 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u-HU" altLang="hu-HU" sz="1200" dirty="0">
                <a:sym typeface="Symbol" panose="05050102010706020507" pitchFamily="18" charset="2"/>
              </a:rPr>
              <a:t> 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u-HU" altLang="hu-HU" sz="1200" dirty="0">
                <a:sym typeface="Symbol" panose="05050102010706020507" pitchFamily="18" charset="2"/>
              </a:rPr>
              <a:t>}</a:t>
            </a:r>
          </a:p>
          <a:p>
            <a:endParaRPr lang="hu-HU" altLang="hu-HU" dirty="0">
              <a:latin typeface="Arial" panose="020B0604020202020204" pitchFamily="34" charset="0"/>
            </a:endParaRPr>
          </a:p>
        </p:txBody>
      </p:sp>
      <p:sp>
        <p:nvSpPr>
          <p:cNvPr id="35844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u-HU" altLang="hu-HU"/>
              <a:t>INFOÉRA 2006</a:t>
            </a:r>
          </a:p>
        </p:txBody>
      </p:sp>
      <p:sp>
        <p:nvSpPr>
          <p:cNvPr id="35845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hu-HU" altLang="hu-HU"/>
              <a:t>2006.11.18</a:t>
            </a:r>
          </a:p>
        </p:txBody>
      </p:sp>
      <p:sp>
        <p:nvSpPr>
          <p:cNvPr id="35846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4C56988-FA55-46FA-9140-FE8FCDB5A1ED}" type="slidenum">
              <a:rPr lang="hu-HU" altLang="hu-HU"/>
              <a:pPr algn="r" eaLnBrk="1" hangingPunct="1">
                <a:spcBef>
                  <a:spcPct val="0"/>
                </a:spcBef>
              </a:pPr>
              <a:t>13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675196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Programozási alapismeretek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2012/2013</a:t>
            </a: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Horváth-Papné-Szlávi-Zsakó</a:t>
            </a: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: Programozási alapismeretek 10. előadás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68116A-6B05-4101-B852-E2021FC14D46}" type="slidenum">
              <a:rPr kumimoji="0" lang="hu-HU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hu-HU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5530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6263" y="425450"/>
            <a:ext cx="5716587" cy="4286250"/>
          </a:xfrm>
          <a:ln/>
        </p:spPr>
      </p:sp>
      <p:sp>
        <p:nvSpPr>
          <p:cNvPr id="553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Legalább a bemenet-kimenet specifikálandó!!! A szöveget igyekeztem úgy módosítani, hogy kiderüljenek a feladatparaméterek.</a:t>
            </a:r>
          </a:p>
          <a:p>
            <a:r>
              <a:rPr lang="hu-HU" dirty="0"/>
              <a:t>Konvenció: </a:t>
            </a:r>
            <a:r>
              <a:rPr lang="hu-HU" dirty="0" err="1"/>
              <a:t>nagykezdőbetűsek</a:t>
            </a:r>
            <a:r>
              <a:rPr lang="hu-HU" dirty="0"/>
              <a:t> a paraméterváltozók, </a:t>
            </a:r>
            <a:r>
              <a:rPr lang="hu-HU" dirty="0" err="1"/>
              <a:t>kicsisek</a:t>
            </a:r>
            <a:r>
              <a:rPr lang="hu-HU" dirty="0"/>
              <a:t> a lokálisak.</a:t>
            </a:r>
          </a:p>
        </p:txBody>
      </p:sp>
    </p:spTree>
    <p:extLst>
      <p:ext uri="{BB962C8B-B14F-4D97-AF65-F5344CB8AC3E}">
        <p14:creationId xmlns:p14="http://schemas.microsoft.com/office/powerpoint/2010/main" val="239142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Programozási alapismeretek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2012/2013</a:t>
            </a: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Horváth-Papné-Szlávi-Zsakó</a:t>
            </a: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: Programozási alapismeretek 10. előadás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68116A-6B05-4101-B852-E2021FC14D46}" type="slidenum">
              <a:rPr kumimoji="0" lang="hu-HU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hu-HU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5530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6263" y="425450"/>
            <a:ext cx="5716587" cy="4286250"/>
          </a:xfrm>
          <a:ln/>
        </p:spPr>
      </p:sp>
      <p:sp>
        <p:nvSpPr>
          <p:cNvPr id="553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95714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Programozási alapismeretek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2012/2013</a:t>
            </a: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Horváth-Papné-Szlávi-Zsakó</a:t>
            </a: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: Programozási alapismeretek 10. előadás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68116A-6B05-4101-B852-E2021FC14D46}" type="slidenum">
              <a:rPr kumimoji="0" lang="hu-HU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hu-HU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5530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6263" y="425450"/>
            <a:ext cx="5716587" cy="4286250"/>
          </a:xfrm>
          <a:ln/>
        </p:spPr>
      </p:sp>
      <p:sp>
        <p:nvSpPr>
          <p:cNvPr id="553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1614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Programozási alapismeretek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2012/2013</a:t>
            </a: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Horváth-Papné-Szlávi-Zsakó</a:t>
            </a: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: Programozási alapismeretek 10. előadás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68116A-6B05-4101-B852-E2021FC14D46}" type="slidenum">
              <a:rPr kumimoji="0" lang="hu-HU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hu-HU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5530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6263" y="425450"/>
            <a:ext cx="5716587" cy="4286250"/>
          </a:xfrm>
          <a:ln/>
        </p:spPr>
      </p:sp>
      <p:sp>
        <p:nvSpPr>
          <p:cNvPr id="553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49469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Programozási alapismeretek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2012/2013</a:t>
            </a: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Horváth-Papné-Szlávi-Zsakó</a:t>
            </a: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: Programozási alapismeretek 10. előadás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68116A-6B05-4101-B852-E2021FC14D46}" type="slidenum">
              <a:rPr kumimoji="0" lang="hu-HU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hu-HU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5530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6263" y="425450"/>
            <a:ext cx="5716587" cy="4286250"/>
          </a:xfrm>
          <a:ln/>
        </p:spPr>
      </p:sp>
      <p:sp>
        <p:nvSpPr>
          <p:cNvPr id="553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731631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Programozási alapismeretek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2012/2013</a:t>
            </a: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Horváth-Papné-Szlávi-Zsakó</a:t>
            </a: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: Programozási alapismeretek 10. előadás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68116A-6B05-4101-B852-E2021FC14D46}" type="slidenum">
              <a:rPr kumimoji="0" lang="hu-HU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hu-HU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5530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6263" y="425450"/>
            <a:ext cx="5716587" cy="4286250"/>
          </a:xfrm>
          <a:ln/>
        </p:spPr>
      </p:sp>
      <p:sp>
        <p:nvSpPr>
          <p:cNvPr id="553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1850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2A8AB0-2B30-47CD-A832-3F07D4929146}" type="slidenum">
              <a:rPr lang="hu-HU" sz="1200" smtClean="0"/>
              <a:pPr/>
              <a:t>2</a:t>
            </a:fld>
            <a:endParaRPr lang="hu-HU" sz="120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77157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Programozási alapismeretek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2012/2013</a:t>
            </a: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Horváth-Papné-Szlávi-Zsakó</a:t>
            </a: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: Programozási alapismeretek 10. előadás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68116A-6B05-4101-B852-E2021FC14D46}" type="slidenum">
              <a:rPr kumimoji="0" lang="hu-HU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hu-HU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5530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6263" y="425450"/>
            <a:ext cx="5716587" cy="4286250"/>
          </a:xfrm>
          <a:ln/>
        </p:spPr>
      </p:sp>
      <p:sp>
        <p:nvSpPr>
          <p:cNvPr id="553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9672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Programozási alapismeretek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2012/2013</a:t>
            </a: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Horváth-Papné-Szlávi-Zsakó</a:t>
            </a: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: Programozási alapismeretek 10. előadás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68116A-6B05-4101-B852-E2021FC14D46}" type="slidenum">
              <a:rPr kumimoji="0" lang="hu-HU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hu-HU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5530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6263" y="425450"/>
            <a:ext cx="5716587" cy="4286250"/>
          </a:xfrm>
          <a:ln/>
        </p:spPr>
      </p:sp>
      <p:sp>
        <p:nvSpPr>
          <p:cNvPr id="553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51316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Programozási alapismeretek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2012/2013</a:t>
            </a: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Horváth-Papné-Szlávi-Zsakó</a:t>
            </a: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: Programozási alapismeretek 10. előadás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68116A-6B05-4101-B852-E2021FC14D46}" type="slidenum">
              <a:rPr kumimoji="0" lang="hu-HU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hu-HU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5530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6263" y="425450"/>
            <a:ext cx="5716587" cy="4286250"/>
          </a:xfrm>
          <a:ln/>
        </p:spPr>
      </p:sp>
      <p:sp>
        <p:nvSpPr>
          <p:cNvPr id="553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85390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Programozási alapismeretek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2012/2013</a:t>
            </a: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Horváth-Papné-Szlávi-Zsakó</a:t>
            </a: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: Programozási alapismeretek 10. előadás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68116A-6B05-4101-B852-E2021FC14D46}" type="slidenum">
              <a:rPr kumimoji="0" lang="hu-HU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hu-HU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5530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6263" y="425450"/>
            <a:ext cx="5716587" cy="4286250"/>
          </a:xfrm>
          <a:ln/>
        </p:spPr>
      </p:sp>
      <p:sp>
        <p:nvSpPr>
          <p:cNvPr id="553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500509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Programozási alapismeretek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2012/2013</a:t>
            </a: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Horváth-Papné-Szlávi-Zsakó</a:t>
            </a: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: Programozási alapismeretek 10. előadás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68116A-6B05-4101-B852-E2021FC14D46}" type="slidenum">
              <a:rPr kumimoji="0" lang="hu-HU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hu-HU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5530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6263" y="425450"/>
            <a:ext cx="5716587" cy="4286250"/>
          </a:xfrm>
          <a:ln/>
        </p:spPr>
      </p:sp>
      <p:sp>
        <p:nvSpPr>
          <p:cNvPr id="553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659623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Programozási alapismeretek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2012/2013</a:t>
            </a: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Horváth-Papné-Szlávi-Zsakó</a:t>
            </a: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: Programozási alapismeretek 10. előadás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68116A-6B05-4101-B852-E2021FC14D46}" type="slidenum">
              <a:rPr kumimoji="0" lang="hu-HU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hu-HU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5530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6263" y="425450"/>
            <a:ext cx="5716587" cy="4286250"/>
          </a:xfrm>
          <a:ln/>
        </p:spPr>
      </p:sp>
      <p:sp>
        <p:nvSpPr>
          <p:cNvPr id="553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767773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Programozási alapismeretek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2012/2013</a:t>
            </a: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Horváth-Papné-Szlávi-Zsakó</a:t>
            </a:r>
            <a:r>
              <a:rPr kumimoji="0" lang="hu-H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: Programozási alapismeretek 10. előadás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68116A-6B05-4101-B852-E2021FC14D46}" type="slidenum">
              <a:rPr kumimoji="0" lang="hu-HU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hu-HU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5530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6263" y="425450"/>
            <a:ext cx="5716587" cy="4286250"/>
          </a:xfrm>
          <a:ln/>
        </p:spPr>
      </p:sp>
      <p:sp>
        <p:nvSpPr>
          <p:cNvPr id="553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070121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4505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45060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45061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45062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45063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38B9B80-AB30-42E0-B444-F30C642E257E}" type="slidenum">
              <a:rPr lang="hu-HU" altLang="hu-HU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9840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427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54276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54277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54278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54279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A949ED8-B31C-4929-82C2-8E05ED0C4B25}" type="slidenum">
              <a:rPr lang="hu-HU" altLang="hu-HU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7941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529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55300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55301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55302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55303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22024FE-ED15-4AE4-A1CF-AD1BA4666556}" type="slidenum">
              <a:rPr lang="hu-HU" altLang="hu-HU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204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iakép hely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2150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21508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u-HU" altLang="hu-HU"/>
              <a:t>INFOÉRA 2006</a:t>
            </a:r>
          </a:p>
        </p:txBody>
      </p:sp>
      <p:sp>
        <p:nvSpPr>
          <p:cNvPr id="21509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hu-HU" altLang="hu-HU"/>
              <a:t>2006.11.18</a:t>
            </a:r>
          </a:p>
        </p:txBody>
      </p:sp>
      <p:sp>
        <p:nvSpPr>
          <p:cNvPr id="21510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D7ADACC-F578-4EBB-BD83-7D4E6E1473D8}" type="slidenum">
              <a:rPr lang="hu-HU" altLang="hu-HU"/>
              <a:pPr algn="r" eaLnBrk="1" hangingPunct="1">
                <a:spcBef>
                  <a:spcPct val="0"/>
                </a:spcBef>
              </a:pPr>
              <a:t>3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037499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529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55300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55301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55302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55303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22024FE-ED15-4AE4-A1CF-AD1BA4666556}" type="slidenum">
              <a:rPr lang="hu-HU" altLang="hu-HU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5499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632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56324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56325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56326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56327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fld id="{3ED46E13-C790-46DB-AC82-40C6C8B5470F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31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7328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475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74756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74757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74758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74759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95048EF-D976-4206-B53D-AE0F6D93FE81}" type="slidenum">
              <a:rPr lang="hu-HU" altLang="hu-HU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3419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577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75780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75781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75782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75783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36862C1-34AD-4456-8DAE-C7ED5ACAC8EF}" type="slidenum">
              <a:rPr lang="hu-HU" altLang="hu-HU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9035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577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75780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75781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75782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75783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36862C1-34AD-4456-8DAE-C7ED5ACAC8EF}" type="slidenum">
              <a:rPr lang="hu-HU" altLang="hu-HU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1644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68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76804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76805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76806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76807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8E23796-BF30-42C0-AA4C-8D83465AF105}" type="slidenum">
              <a:rPr lang="hu-HU" altLang="hu-HU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4876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782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77828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77829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77830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77831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DA51CD2-1C8E-4CE3-9E5F-541331A98555}" type="slidenum">
              <a:rPr lang="hu-HU" altLang="hu-HU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0747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782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77828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77829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77830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77831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DA51CD2-1C8E-4CE3-9E5F-541331A98555}" type="slidenum">
              <a:rPr lang="hu-HU" altLang="hu-HU" sz="12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1185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6861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68612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68613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68614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68615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fld id="{B8AC5ACE-7BD8-461B-9510-11AEE344D79A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38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1849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6861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68612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68613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68614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68615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fld id="{B8AC5ACE-7BD8-461B-9510-11AEE344D79A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39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213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iakép hely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2355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23556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u-HU" altLang="hu-HU"/>
              <a:t>INFOÉRA 2006</a:t>
            </a:r>
          </a:p>
        </p:txBody>
      </p:sp>
      <p:sp>
        <p:nvSpPr>
          <p:cNvPr id="23557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hu-HU" altLang="hu-HU"/>
              <a:t>2006.11.18</a:t>
            </a:r>
          </a:p>
        </p:txBody>
      </p:sp>
      <p:sp>
        <p:nvSpPr>
          <p:cNvPr id="23558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DAEA53F-6A1C-4F8A-9AB0-352F5A289450}" type="slidenum">
              <a:rPr lang="hu-HU" altLang="hu-HU"/>
              <a:pPr algn="r" eaLnBrk="1" hangingPunct="1">
                <a:spcBef>
                  <a:spcPct val="0"/>
                </a:spcBef>
              </a:pPr>
              <a:t>4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4010307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256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25604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25605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25606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25607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fld id="{604A98A6-B6F2-4DEF-B257-4BD1B1F5D3BA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40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2651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2969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29700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29701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29702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29703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fld id="{91E313EF-0FED-41BF-A81B-70EC71ABAA3C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41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5638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270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72708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72709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72710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72711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fld id="{E8714DF8-E43C-46A5-920E-44783B48AC64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42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0653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475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>
                <a:highlight>
                  <a:srgbClr val="FFFF00"/>
                </a:highlight>
                <a:latin typeface="Arial" panose="020B0604020202020204" pitchFamily="34" charset="0"/>
              </a:rPr>
              <a:t>Lefed(0):=</a:t>
            </a:r>
            <a:r>
              <a:rPr lang="hu-HU" altLang="hu-HU" dirty="0">
                <a:highlight>
                  <a:srgbClr val="FFFF00"/>
                </a:highlight>
                <a:latin typeface="Arial" panose="020B0604020202020204" pitchFamily="34" charset="0"/>
              </a:rPr>
              <a:t>1, mert így működik a rekurzió a Lefed(3)-</a:t>
            </a:r>
            <a:r>
              <a:rPr lang="hu-HU" altLang="hu-HU" dirty="0" err="1">
                <a:highlight>
                  <a:srgbClr val="FFFF00"/>
                </a:highlight>
                <a:latin typeface="Arial" panose="020B0604020202020204" pitchFamily="34" charset="0"/>
              </a:rPr>
              <a:t>ra</a:t>
            </a:r>
            <a:r>
              <a:rPr lang="hu-HU" altLang="hu-HU" dirty="0">
                <a:highlight>
                  <a:srgbClr val="FFFF00"/>
                </a:highlight>
                <a:latin typeface="Arial" panose="020B0604020202020204" pitchFamily="34" charset="0"/>
              </a:rPr>
              <a:t>.</a:t>
            </a:r>
          </a:p>
          <a:p>
            <a:r>
              <a:rPr lang="hu-HU" altLang="hu-HU" dirty="0">
                <a:highlight>
                  <a:srgbClr val="FFFF00"/>
                </a:highlight>
                <a:latin typeface="Arial" panose="020B0604020202020204" pitchFamily="34" charset="0"/>
              </a:rPr>
              <a:t>Hiszen n=3 esetén a lefedések: </a:t>
            </a:r>
            <a:r>
              <a:rPr lang="hu-HU" sz="1200" b="0" i="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Garamond" pitchFamily="18" charset="0"/>
                <a:ea typeface="+mn-ea"/>
                <a:cs typeface="+mn-cs"/>
              </a:rPr>
              <a:t>1+1+1 / 1+2 / 2+1 / 3, azaz 4-féle.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>
                <a:solidFill>
                  <a:schemeClr val="tx1"/>
                </a:solidFill>
                <a:highlight>
                  <a:srgbClr val="FFFF00"/>
                </a:highlight>
              </a:rPr>
              <a:t>Lefed(3)=Lefed(n</a:t>
            </a:r>
            <a:r>
              <a:rPr lang="hu-HU" sz="1200" dirty="0">
                <a:highlight>
                  <a:srgbClr val="FFFF00"/>
                </a:highlight>
                <a:sym typeface="Symbol" panose="05050102010706020507" pitchFamily="18" charset="2"/>
              </a:rPr>
              <a:t></a:t>
            </a:r>
            <a:r>
              <a:rPr lang="hu-HU" sz="1200" dirty="0">
                <a:solidFill>
                  <a:schemeClr val="tx1"/>
                </a:solidFill>
                <a:highlight>
                  <a:srgbClr val="FFFF00"/>
                </a:highlight>
              </a:rPr>
              <a:t>1)+Lefed(n</a:t>
            </a:r>
            <a:r>
              <a:rPr lang="hu-HU" sz="1100" dirty="0">
                <a:highlight>
                  <a:srgbClr val="FFFF00"/>
                </a:highlight>
                <a:sym typeface="Symbol" panose="05050102010706020507" pitchFamily="18" charset="2"/>
              </a:rPr>
              <a:t></a:t>
            </a:r>
            <a:r>
              <a:rPr lang="hu-HU" sz="1200" dirty="0">
                <a:solidFill>
                  <a:schemeClr val="tx1"/>
                </a:solidFill>
                <a:highlight>
                  <a:srgbClr val="FFFF00"/>
                </a:highlight>
              </a:rPr>
              <a:t>2)+Lefed(n</a:t>
            </a:r>
            <a:r>
              <a:rPr lang="hu-HU" sz="1100" dirty="0">
                <a:highlight>
                  <a:srgbClr val="FFFF00"/>
                </a:highlight>
                <a:sym typeface="Symbol" panose="05050102010706020507" pitchFamily="18" charset="2"/>
              </a:rPr>
              <a:t></a:t>
            </a:r>
            <a:r>
              <a:rPr lang="hu-HU" sz="1200" dirty="0">
                <a:solidFill>
                  <a:schemeClr val="tx1"/>
                </a:solidFill>
                <a:highlight>
                  <a:srgbClr val="FFFF00"/>
                </a:highlight>
              </a:rPr>
              <a:t>3)= 2+1+1=4</a:t>
            </a:r>
          </a:p>
          <a:p>
            <a:endParaRPr lang="hu-HU" altLang="hu-HU" dirty="0"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74756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74757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74758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74759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fld id="{A3C03B5E-CD94-4B19-A228-50893986074B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43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9194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68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76804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76805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76806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76807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fld id="{AAFB55EC-D0DB-4712-A363-4A5B1FC706B4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44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6355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885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78852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78853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78854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78855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fld id="{FBAB18F3-B4AE-4642-8F41-288B7330FECC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45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051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7885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78852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78853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78854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78855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fld id="{FBAB18F3-B4AE-4642-8F41-288B7330FECC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46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8246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8089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>
                <a:latin typeface="Arial" panose="020B0604020202020204" pitchFamily="34" charset="0"/>
              </a:rPr>
              <a:t>ad B(n) 4. esetéhez: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altLang="hu-HU" dirty="0">
                <a:latin typeface="Arial" panose="020B0604020202020204" pitchFamily="34" charset="0"/>
              </a:rPr>
              <a:t>B(n-1) =  a lukat egy (vízszintes) 2-essel „betömjük”, és utána B(n-1) féleképpen fedhető le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altLang="hu-HU" dirty="0">
                <a:latin typeface="Arial" panose="020B0604020202020204" pitchFamily="34" charset="0"/>
              </a:rPr>
              <a:t>A(n-3) = 1-3. oszlop: x2+3 (=a luk+2-es, a másik 3-as), és a 4-n. oszlop teljes (A-s) kitöltése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altLang="hu-HU" dirty="0">
                <a:latin typeface="Arial" panose="020B0604020202020204" pitchFamily="34" charset="0"/>
              </a:rPr>
              <a:t>B(n-3) = az első 3 oszlopba 3+3, ami után a „luk” 3-mal odébb vándorol, és alkalmazandó az n-3 maradékra a B-s számolás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u-HU" altLang="hu-HU" dirty="0"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u-HU" altLang="hu-HU" dirty="0">
              <a:latin typeface="Arial" panose="020B0604020202020204" pitchFamily="34" charset="0"/>
            </a:endParaRPr>
          </a:p>
        </p:txBody>
      </p:sp>
      <p:sp>
        <p:nvSpPr>
          <p:cNvPr id="80900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80901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80902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80903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fld id="{11E23ED9-38C1-4320-8F08-A8F06933020B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47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3878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8294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dirty="0">
              <a:latin typeface="Arial" panose="020B0604020202020204" pitchFamily="34" charset="0"/>
            </a:endParaRPr>
          </a:p>
        </p:txBody>
      </p:sp>
      <p:sp>
        <p:nvSpPr>
          <p:cNvPr id="82948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82949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82950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82951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fld id="{D9E18D26-C135-4F41-9A11-14986D00C4A4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48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500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3993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39940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39941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39942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39943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fld id="{1D1CD6C6-3D3B-4513-97E6-CB2DFEBD195B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49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328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iakép hely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2765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27652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u-HU" altLang="hu-HU"/>
              <a:t>INFOÉRA 2006</a:t>
            </a:r>
          </a:p>
        </p:txBody>
      </p:sp>
      <p:sp>
        <p:nvSpPr>
          <p:cNvPr id="27653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hu-HU" altLang="hu-HU"/>
              <a:t>2006.11.18</a:t>
            </a:r>
          </a:p>
        </p:txBody>
      </p:sp>
      <p:sp>
        <p:nvSpPr>
          <p:cNvPr id="27654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5E138C1-77A7-4137-A19F-560147D1AA6E}" type="slidenum">
              <a:rPr lang="hu-HU" altLang="hu-HU"/>
              <a:pPr algn="r" eaLnBrk="1" hangingPunct="1">
                <a:spcBef>
                  <a:spcPct val="0"/>
                </a:spcBef>
              </a:pPr>
              <a:t>5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340776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4198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41988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41989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41990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41991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/>
            <a:fld id="{11B90E6A-0F07-4741-A74F-FA3EAE440B15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50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90386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2A8AB0-2B30-47CD-A832-3F07D4929146}" type="slidenum">
              <a:rPr lang="hu-HU" sz="1200" smtClean="0"/>
              <a:pPr/>
              <a:t>51</a:t>
            </a:fld>
            <a:endParaRPr lang="hu-HU" sz="120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7846820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2A8AB0-2B30-47CD-A832-3F07D4929146}" type="slidenum">
              <a:rPr lang="hu-HU" sz="1200" smtClean="0"/>
              <a:pPr/>
              <a:t>52</a:t>
            </a:fld>
            <a:endParaRPr lang="hu-HU" sz="120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77555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2A8AB0-2B30-47CD-A832-3F07D4929146}" type="slidenum">
              <a:rPr lang="hu-HU" sz="1200" smtClean="0"/>
              <a:pPr/>
              <a:t>53</a:t>
            </a:fld>
            <a:endParaRPr lang="hu-HU" sz="120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IDE MÉG NÉHÁNY</a:t>
            </a:r>
            <a:r>
              <a:rPr lang="hu-HU" baseline="0" dirty="0"/>
              <a:t> TÉTEL</a:t>
            </a:r>
          </a:p>
          <a:p>
            <a:r>
              <a:rPr lang="hu-HU" baseline="0" dirty="0"/>
              <a:t>JOBBREKURZIÓ??</a:t>
            </a:r>
          </a:p>
          <a:p>
            <a:r>
              <a:rPr lang="hu-HU" baseline="0" dirty="0"/>
              <a:t>BALREKURZIÓ??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4681726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2A8AB0-2B30-47CD-A832-3F07D4929146}" type="slidenum">
              <a:rPr lang="hu-HU" sz="1200" smtClean="0"/>
              <a:pPr/>
              <a:t>54</a:t>
            </a:fld>
            <a:endParaRPr lang="hu-HU" sz="120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IDE MÉG NÉHÁNY</a:t>
            </a:r>
            <a:r>
              <a:rPr lang="hu-HU" baseline="0" dirty="0"/>
              <a:t> TÉTEL</a:t>
            </a:r>
          </a:p>
          <a:p>
            <a:r>
              <a:rPr lang="hu-HU" baseline="0" dirty="0"/>
              <a:t>JOBBREKURZIÓ??</a:t>
            </a:r>
          </a:p>
          <a:p>
            <a:r>
              <a:rPr lang="hu-HU" baseline="0"/>
              <a:t>BALREKURZIÓ??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95901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2A8AB0-2B30-47CD-A832-3F07D4929146}" type="slidenum">
              <a:rPr lang="hu-HU" sz="1200" smtClean="0"/>
              <a:pPr/>
              <a:t>55</a:t>
            </a:fld>
            <a:endParaRPr lang="hu-HU" sz="120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9333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iakép hely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2969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u-HU" altLang="hu-HU" sz="1200" dirty="0" err="1"/>
              <a:t>for</a:t>
            </a:r>
            <a:r>
              <a:rPr lang="hu-HU" altLang="hu-HU" sz="1200" dirty="0"/>
              <a:t> (int v=1, v&lt;=M; v++) {</a:t>
            </a:r>
            <a:br>
              <a:rPr lang="hu-HU" altLang="hu-HU" sz="1200" dirty="0"/>
            </a:br>
            <a:r>
              <a:rPr lang="hu-HU" altLang="hu-HU" sz="1200" dirty="0"/>
              <a:t>   x=0;</a:t>
            </a:r>
            <a:br>
              <a:rPr lang="hu-HU" altLang="hu-HU" sz="1200" dirty="0"/>
            </a:br>
            <a:r>
              <a:rPr lang="hu-HU" altLang="hu-HU" sz="1200" dirty="0"/>
              <a:t>   </a:t>
            </a:r>
            <a:r>
              <a:rPr lang="hu-HU" altLang="hu-HU" sz="1200" dirty="0" err="1"/>
              <a:t>for</a:t>
            </a:r>
            <a:r>
              <a:rPr lang="hu-HU" altLang="hu-HU" sz="1200" dirty="0"/>
              <a:t>(int u=1; u&lt;=N; u++) {</a:t>
            </a:r>
            <a:br>
              <a:rPr lang="hu-HU" altLang="hu-HU" sz="1200" dirty="0"/>
            </a:br>
            <a:r>
              <a:rPr lang="hu-HU" altLang="hu-HU" sz="1200" dirty="0"/>
              <a:t>       x=</a:t>
            </a:r>
            <a:r>
              <a:rPr lang="hu-HU" altLang="hu-HU" sz="1200" dirty="0" err="1"/>
              <a:t>x+T</a:t>
            </a:r>
            <a:r>
              <a:rPr lang="hu-HU" altLang="hu-HU" sz="1200" dirty="0"/>
              <a:t>[u][v]; E[u][v]=E[u][v-1]+x;</a:t>
            </a:r>
          </a:p>
          <a:p>
            <a:pPr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u-HU" altLang="hu-HU" sz="1200" dirty="0"/>
              <a:t>   }</a:t>
            </a:r>
          </a:p>
          <a:p>
            <a:pPr>
              <a:lnSpc>
                <a:spcPts val="2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u-HU" altLang="hu-HU" sz="1200" dirty="0"/>
              <a:t>}</a:t>
            </a:r>
          </a:p>
          <a:p>
            <a:endParaRPr lang="hu-HU" altLang="hu-HU" dirty="0">
              <a:latin typeface="Arial" panose="020B0604020202020204" pitchFamily="34" charset="0"/>
            </a:endParaRPr>
          </a:p>
        </p:txBody>
      </p:sp>
      <p:sp>
        <p:nvSpPr>
          <p:cNvPr id="29700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u-HU" altLang="hu-HU"/>
              <a:t>INFOÉRA 2006</a:t>
            </a:r>
          </a:p>
        </p:txBody>
      </p:sp>
      <p:sp>
        <p:nvSpPr>
          <p:cNvPr id="29701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hu-HU" altLang="hu-HU"/>
              <a:t>2006.11.18</a:t>
            </a:r>
          </a:p>
        </p:txBody>
      </p:sp>
      <p:sp>
        <p:nvSpPr>
          <p:cNvPr id="29702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2F8FE11-AC1C-4149-BFA5-CA1F344722DF}" type="slidenum">
              <a:rPr lang="hu-HU" altLang="hu-HU"/>
              <a:pPr algn="r" eaLnBrk="1" hangingPunct="1">
                <a:spcBef>
                  <a:spcPct val="0"/>
                </a:spcBef>
              </a:pPr>
              <a:t>6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243853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iakép hely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3174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dirty="0">
              <a:latin typeface="Arial" panose="020B0604020202020204" pitchFamily="34" charset="0"/>
            </a:endParaRPr>
          </a:p>
        </p:txBody>
      </p:sp>
      <p:sp>
        <p:nvSpPr>
          <p:cNvPr id="31748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u-HU" altLang="hu-HU"/>
              <a:t>INFOÉRA 2006</a:t>
            </a:r>
          </a:p>
        </p:txBody>
      </p:sp>
      <p:sp>
        <p:nvSpPr>
          <p:cNvPr id="31749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hu-HU" altLang="hu-HU"/>
              <a:t>2006.11.18</a:t>
            </a:r>
          </a:p>
        </p:txBody>
      </p:sp>
      <p:sp>
        <p:nvSpPr>
          <p:cNvPr id="31750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AC6D3AD-E903-4FCC-99D9-372204EFD971}" type="slidenum">
              <a:rPr lang="hu-HU" altLang="hu-HU"/>
              <a:pPr algn="r" eaLnBrk="1" hangingPunct="1">
                <a:spcBef>
                  <a:spcPct val="0"/>
                </a:spcBef>
              </a:pPr>
              <a:t>7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467882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577850" y="425450"/>
            <a:ext cx="5713413" cy="42862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2. ábra</a:t>
            </a:r>
            <a:endParaRPr lang="en-GB" dirty="0"/>
          </a:p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114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98A2D4-F52D-47CA-A442-60E0AC70823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114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6061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577850" y="425450"/>
            <a:ext cx="5713413" cy="42862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2. ábra</a:t>
            </a:r>
            <a:endParaRPr lang="en-GB" dirty="0"/>
          </a:p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114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98A2D4-F52D-47CA-A442-60E0AC70823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114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2167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slide" Target="../slides/slide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809563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7" descr="BD10308_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813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7" descr="BD10308_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1285875"/>
            <a:ext cx="27813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cimerr2.jpg">
            <a:hlinkClick r:id="" action="ppaction://hlinkshowjump?jump=lastslideviewed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75" y="0"/>
            <a:ext cx="1309688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Photograph">
            <a:hlinkClick r:id="rId4" action="ppaction://hlinksldjump"/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479" y="5860298"/>
            <a:ext cx="827584" cy="1018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ím 1"/>
          <p:cNvSpPr>
            <a:spLocks noGrp="1"/>
          </p:cNvSpPr>
          <p:nvPr>
            <p:ph type="title"/>
          </p:nvPr>
        </p:nvSpPr>
        <p:spPr>
          <a:xfrm>
            <a:off x="0" y="85725"/>
            <a:ext cx="7524750" cy="1111250"/>
          </a:xfrm>
        </p:spPr>
        <p:txBody>
          <a:bodyPr/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15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8929117" cy="4754562"/>
          </a:xfr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78352" y="6524625"/>
            <a:ext cx="1162000" cy="360363"/>
          </a:xfrm>
        </p:spPr>
        <p:txBody>
          <a:bodyPr/>
          <a:lstStyle>
            <a:lvl1pPr>
              <a:defRPr>
                <a:effectLst/>
                <a:latin typeface="Garamond" pitchFamily="18" charset="0"/>
              </a:defRPr>
            </a:lvl1pPr>
          </a:lstStyle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‹#›</a:t>
            </a:fld>
            <a:r>
              <a:rPr lang="hu-HU" dirty="0"/>
              <a:t>/55</a:t>
            </a:r>
          </a:p>
        </p:txBody>
      </p:sp>
      <p:sp>
        <p:nvSpPr>
          <p:cNvPr id="17" name="Rectangle 7"/>
          <p:cNvSpPr>
            <a:spLocks noGrp="1" noChangeArrowheads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</p:spPr>
        <p:txBody>
          <a:bodyPr/>
          <a:lstStyle>
            <a:lvl1pPr>
              <a:defRPr>
                <a:effectLst/>
                <a:latin typeface="Garamond" pitchFamily="18" charset="0"/>
              </a:defRPr>
            </a:lvl1pPr>
          </a:lstStyle>
          <a:p>
            <a:pPr>
              <a:defRPr/>
            </a:pPr>
            <a:fld id="{CF75DF2F-DFBB-4D18-9217-9313F54A82D6}" type="datetime8">
              <a:rPr lang="hu-HU" smtClean="0"/>
              <a:t>2022.11.29. 12:33</a:t>
            </a:fld>
            <a:endParaRPr lang="en-US"/>
          </a:p>
        </p:txBody>
      </p:sp>
      <p:sp>
        <p:nvSpPr>
          <p:cNvPr id="18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1940496" y="6524625"/>
            <a:ext cx="4575720" cy="333375"/>
          </a:xfrm>
        </p:spPr>
        <p:txBody>
          <a:bodyPr/>
          <a:lstStyle>
            <a:lvl1pPr>
              <a:defRPr sz="1200">
                <a:effectLst/>
                <a:latin typeface="+mj-lt"/>
              </a:defRPr>
            </a:lvl1pPr>
          </a:lstStyle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29884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241492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ELTE"/>
          <p:cNvPicPr>
            <a:picLocks noChangeAspect="1" noChangeArrowheads="1"/>
          </p:cNvPicPr>
          <p:nvPr/>
        </p:nvPicPr>
        <p:blipFill>
          <a:blip r:embed="rId4" cstate="print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cimerr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3150" y="85725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Mintacím szerkesztése</a:t>
            </a:r>
            <a:br>
              <a:rPr lang="hu-HU"/>
            </a:br>
            <a:endParaRPr 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3150" y="1341438"/>
            <a:ext cx="6621463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Mintaszöveg szerkesztése</a:t>
            </a:r>
          </a:p>
          <a:p>
            <a:pPr lvl="1"/>
            <a:r>
              <a:rPr lang="en-US"/>
              <a:t>Második szint</a:t>
            </a:r>
          </a:p>
          <a:p>
            <a:pPr lvl="2"/>
            <a:r>
              <a:rPr lang="en-US"/>
              <a:t>Harmadik szint</a:t>
            </a:r>
          </a:p>
          <a:p>
            <a:pPr lvl="3"/>
            <a:r>
              <a:rPr lang="en-US"/>
              <a:t>Negyedik szint</a:t>
            </a:r>
          </a:p>
          <a:p>
            <a:pPr lvl="4"/>
            <a:r>
              <a:rPr lang="en-US"/>
              <a:t>Ötödik szint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2AA672C3-84AF-4637-8B6D-E1577D3F2AF5}" type="datetime8">
              <a:rPr lang="hu-HU" smtClean="0"/>
              <a:t>2022.11.29. 12:33</a:t>
            </a:fld>
            <a:r>
              <a:rPr lang="en-US"/>
              <a:t>200</a:t>
            </a:r>
            <a:r>
              <a:rPr lang="hu-HU"/>
              <a:t>7</a:t>
            </a:r>
            <a:r>
              <a:rPr lang="en-US"/>
              <a:t>.</a:t>
            </a:r>
            <a:r>
              <a:rPr lang="hu-HU"/>
              <a:t>09</a:t>
            </a:r>
            <a:r>
              <a:rPr lang="en-US"/>
              <a:t>.</a:t>
            </a:r>
            <a:r>
              <a:rPr lang="hu-HU"/>
              <a:t>28</a:t>
            </a:r>
            <a:r>
              <a:rPr lang="en-US"/>
              <a:t>.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Horváth-Horváth-Szlávi-Zsakó: Programozás 11. előadás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1E6D7E18-F0BF-4128-A6C3-421F920A8B1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pic>
        <p:nvPicPr>
          <p:cNvPr id="1033" name="Picture 7" descr="ELTE"/>
          <p:cNvPicPr>
            <a:picLocks noChangeAspect="1" noChangeArrowheads="1"/>
          </p:cNvPicPr>
          <p:nvPr userDrawn="1"/>
        </p:nvPicPr>
        <p:blipFill>
          <a:blip r:embed="rId4" cstate="print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 descr="cimerr2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</p:sldLayoutIdLst>
  <p:transition spd="slow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ELTE"/>
          <p:cNvPicPr>
            <a:picLocks noChangeAspect="1" noChangeArrowheads="1"/>
          </p:cNvPicPr>
          <p:nvPr/>
        </p:nvPicPr>
        <p:blipFill>
          <a:blip r:embed="rId3" cstate="print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4" descr="cimerr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7" descr="ELTE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1000125"/>
            <a:ext cx="9136063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4" descr="cimerr2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</p:sldLayoutIdLst>
  <p:transition spd="slow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slide" Target="slide3.xml"/><Relationship Id="rId7" Type="http://schemas.openxmlformats.org/officeDocument/2006/relationships/slide" Target="slide2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9.xml"/><Relationship Id="rId4" Type="http://schemas.openxmlformats.org/officeDocument/2006/relationships/slide" Target="slide14.xml"/><Relationship Id="rId9" Type="http://schemas.openxmlformats.org/officeDocument/2006/relationships/slide" Target="slide5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inf.elte.hu/szlavi/PrM4felev/REKUREA1.PPT#4.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://people.inf.elte.hu/szlavi/PrM3felev/hatekea1.ppt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slide" Target="slide3.xml"/><Relationship Id="rId7" Type="http://schemas.openxmlformats.org/officeDocument/2006/relationships/slide" Target="slide27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9.xml"/><Relationship Id="rId4" Type="http://schemas.openxmlformats.org/officeDocument/2006/relationships/slide" Target="slide14.xml"/><Relationship Id="rId9" Type="http://schemas.openxmlformats.org/officeDocument/2006/relationships/slide" Target="slide5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66950" y="2051050"/>
            <a:ext cx="6118225" cy="2879725"/>
          </a:xfrm>
          <a:prstGeom prst="rect">
            <a:avLst/>
          </a:prstGeom>
          <a:solidFill>
            <a:schemeClr val="bg1">
              <a:alpha val="70195"/>
            </a:schemeClr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indent="12700" eaLnBrk="1" hangingPunct="1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0" dirty="0">
                <a:solidFill>
                  <a:schemeClr val="tx1"/>
                </a:solidFill>
              </a:rPr>
              <a:t>Programozás</a:t>
            </a:r>
            <a:br>
              <a:rPr lang="hu-HU" b="0" dirty="0">
                <a:solidFill>
                  <a:schemeClr val="tx1"/>
                </a:solidFill>
              </a:rPr>
            </a:br>
            <a:r>
              <a:rPr lang="hu-HU" b="0" dirty="0">
                <a:solidFill>
                  <a:schemeClr val="tx1"/>
                </a:solidFill>
              </a:rPr>
              <a:t>11. előadás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áblázat 1"/>
          <p:cNvGraphicFramePr>
            <a:graphicFrameLocks noGrp="1"/>
          </p:cNvGraphicFramePr>
          <p:nvPr/>
        </p:nvGraphicFramePr>
        <p:xfrm>
          <a:off x="267" y="-1"/>
          <a:ext cx="5376462" cy="5334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0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2001"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j-1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j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v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</a:pPr>
                      <a:r>
                        <a:rPr lang="hu-HU" sz="2000" b="1" kern="1200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...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vert="vert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algn="ctr"/>
                      <a:r>
                        <a:rPr lang="hu-HU" sz="2000" b="1" kern="1200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i-1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baseline="0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>
                          <a:latin typeface="Garamond" panose="02020404030301010803" pitchFamily="18" charset="0"/>
                        </a:rPr>
                        <a:t>E</a:t>
                      </a:r>
                      <a:r>
                        <a:rPr lang="hu-HU" sz="2000" b="1" baseline="-25000" dirty="0">
                          <a:latin typeface="Garamond" panose="02020404030301010803" pitchFamily="18" charset="0"/>
                        </a:rPr>
                        <a:t>i-1,j-1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>
                          <a:latin typeface="Garamond" panose="02020404030301010803" pitchFamily="18" charset="0"/>
                        </a:rPr>
                        <a:t>E</a:t>
                      </a:r>
                      <a:r>
                        <a:rPr lang="hu-HU" sz="2000" b="1" baseline="-25000" dirty="0">
                          <a:latin typeface="Garamond" panose="02020404030301010803" pitchFamily="18" charset="0"/>
                        </a:rPr>
                        <a:t>i-1,j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algn="ctr"/>
                      <a:r>
                        <a:rPr lang="hu-HU" sz="2000" b="1" kern="1200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i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baseline="0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>
                          <a:latin typeface="Garamond" panose="02020404030301010803" pitchFamily="18" charset="0"/>
                        </a:rPr>
                        <a:t>E</a:t>
                      </a:r>
                      <a:r>
                        <a:rPr lang="hu-HU" sz="2000" b="1" baseline="-25000" dirty="0">
                          <a:latin typeface="Garamond" panose="02020404030301010803" pitchFamily="18" charset="0"/>
                        </a:rPr>
                        <a:t>i,j-1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 err="1">
                          <a:latin typeface="Garamond" panose="02020404030301010803" pitchFamily="18" charset="0"/>
                        </a:rPr>
                        <a:t>E</a:t>
                      </a:r>
                      <a:r>
                        <a:rPr lang="hu-HU" sz="2000" b="1" baseline="-25000" dirty="0" err="1">
                          <a:latin typeface="Garamond" panose="02020404030301010803" pitchFamily="18" charset="0"/>
                        </a:rPr>
                        <a:t>i,j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 err="1">
                          <a:latin typeface="Garamond" panose="02020404030301010803" pitchFamily="18" charset="0"/>
                        </a:rPr>
                        <a:t>E</a:t>
                      </a:r>
                      <a:r>
                        <a:rPr lang="hu-HU" sz="2000" b="1" baseline="-25000" dirty="0" err="1">
                          <a:latin typeface="Garamond" panose="02020404030301010803" pitchFamily="18" charset="0"/>
                        </a:rPr>
                        <a:t>i,v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</a:pPr>
                      <a:r>
                        <a:rPr lang="hu-HU" sz="2000" b="1" kern="1200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...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vert="vert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algn="ctr"/>
                      <a:r>
                        <a:rPr lang="hu-HU" sz="2000" b="1" kern="1200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u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baseline="0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 err="1">
                          <a:latin typeface="Garamond" panose="02020404030301010803" pitchFamily="18" charset="0"/>
                        </a:rPr>
                        <a:t>E</a:t>
                      </a:r>
                      <a:r>
                        <a:rPr lang="hu-HU" sz="2000" b="1" baseline="-25000" dirty="0" err="1">
                          <a:latin typeface="Garamond" panose="02020404030301010803" pitchFamily="18" charset="0"/>
                        </a:rPr>
                        <a:t>u,j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</a:pPr>
                      <a:r>
                        <a:rPr lang="hu-HU" sz="2000" b="1" kern="1200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...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vert="vert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églalap 6"/>
          <p:cNvSpPr/>
          <p:nvPr/>
        </p:nvSpPr>
        <p:spPr>
          <a:xfrm>
            <a:off x="2305724" y="2299624"/>
            <a:ext cx="2331429" cy="2285714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91429" bIns="320000" rtlCol="0" anchor="ctr" anchorCtr="0"/>
          <a:lstStyle/>
          <a:p>
            <a:pPr algn="ctr" defTabSz="1045036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hu-HU" sz="2032" dirty="0">
                <a:solidFill>
                  <a:srgbClr val="FF0000"/>
                </a:solidFill>
                <a:latin typeface="Calibri"/>
              </a:rPr>
              <a:t>???</a:t>
            </a:r>
            <a:endParaRPr lang="en-GB" sz="2032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95429" y="795428"/>
            <a:ext cx="3840000" cy="379428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91429" bIns="228571" rtlCol="0" anchor="b" anchorCtr="0"/>
          <a:lstStyle/>
          <a:p>
            <a:pPr algn="r" defTabSz="1045036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hu-HU" sz="2032" b="1" dirty="0" err="1">
                <a:solidFill>
                  <a:srgbClr val="FF0000"/>
                </a:solidFill>
                <a:latin typeface="Garamond" panose="02020404030301010803" pitchFamily="18" charset="0"/>
              </a:rPr>
              <a:t>E</a:t>
            </a:r>
            <a:r>
              <a:rPr lang="hu-HU" sz="2032" b="1" baseline="-25000" dirty="0" err="1">
                <a:solidFill>
                  <a:srgbClr val="FF0000"/>
                </a:solidFill>
                <a:latin typeface="Garamond" panose="02020404030301010803" pitchFamily="18" charset="0"/>
              </a:rPr>
              <a:t>u,v</a:t>
            </a:r>
            <a:endParaRPr lang="en-GB" sz="2032" b="1" baseline="-250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806486" y="788393"/>
            <a:ext cx="3840000" cy="150857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91429" bIns="228571" rtlCol="0" anchor="b" anchorCtr="0"/>
          <a:lstStyle/>
          <a:p>
            <a:pPr algn="r" defTabSz="1045036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hu-HU" sz="2032" b="1" dirty="0">
                <a:solidFill>
                  <a:srgbClr val="FF0000"/>
                </a:solidFill>
                <a:latin typeface="Garamond" panose="02020404030301010803" pitchFamily="18" charset="0"/>
              </a:rPr>
              <a:t>-E</a:t>
            </a:r>
            <a:r>
              <a:rPr lang="hu-HU" sz="2032" b="1" baseline="-25000" dirty="0">
                <a:solidFill>
                  <a:srgbClr val="FF0000"/>
                </a:solidFill>
                <a:latin typeface="Garamond" panose="02020404030301010803" pitchFamily="18" charset="0"/>
              </a:rPr>
              <a:t>i-1,v</a:t>
            </a:r>
            <a:endParaRPr lang="en-GB" sz="2032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799079" y="792860"/>
            <a:ext cx="1508041" cy="379428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91429" bIns="274286" rtlCol="0" anchor="b" anchorCtr="0"/>
          <a:lstStyle/>
          <a:p>
            <a:pPr algn="r" defTabSz="1045036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hu-HU" sz="2032" b="1" dirty="0">
                <a:solidFill>
                  <a:srgbClr val="FF0000"/>
                </a:solidFill>
                <a:latin typeface="Garamond" panose="02020404030301010803" pitchFamily="18" charset="0"/>
              </a:rPr>
              <a:t>-E</a:t>
            </a:r>
            <a:r>
              <a:rPr lang="hu-HU" sz="2032" b="1" baseline="-25000" dirty="0">
                <a:solidFill>
                  <a:srgbClr val="FF0000"/>
                </a:solidFill>
                <a:latin typeface="Garamond" panose="02020404030301010803" pitchFamily="18" charset="0"/>
              </a:rPr>
              <a:t>u,j-1</a:t>
            </a:r>
            <a:endParaRPr lang="en-GB" sz="2032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1" name="Dátum helye 8">
            <a:extLst>
              <a:ext uri="{FF2B5EF4-FFF2-40B4-BE49-F238E27FC236}">
                <a16:creationId xmlns:a16="http://schemas.microsoft.com/office/drawing/2014/main" id="{88B4FB9A-D454-498E-AAB6-C36179E39C16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xfrm>
            <a:off x="35496" y="6524625"/>
            <a:ext cx="1905000" cy="360363"/>
          </a:xfrm>
        </p:spPr>
        <p:txBody>
          <a:bodyPr/>
          <a:lstStyle/>
          <a:p>
            <a:pPr>
              <a:defRPr/>
            </a:pPr>
            <a:fld id="{18DEFE83-2669-45A8-940E-9936F796774D}" type="datetime8">
              <a:rPr lang="hu-HU" smtClean="0"/>
              <a:t>2022.11.29. 12:33</a:t>
            </a:fld>
            <a:endParaRPr lang="en-US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10</a:t>
            </a:fld>
            <a:r>
              <a:rPr lang="hu-HU"/>
              <a:t>/55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34632270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2316426" y="2299624"/>
            <a:ext cx="2331429" cy="2285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91429" bIns="320000" rtlCol="0" anchor="ctr" anchorCtr="0"/>
          <a:lstStyle/>
          <a:p>
            <a:pPr algn="ctr" defTabSz="1045036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hu-HU" sz="2032" dirty="0">
                <a:solidFill>
                  <a:srgbClr val="FF0000"/>
                </a:solidFill>
                <a:latin typeface="Calibri"/>
              </a:rPr>
              <a:t>???</a:t>
            </a:r>
            <a:endParaRPr lang="en-GB" sz="2032" dirty="0">
              <a:solidFill>
                <a:srgbClr val="FF0000"/>
              </a:solidFill>
              <a:latin typeface="Calibri"/>
            </a:endParaRPr>
          </a:p>
        </p:txBody>
      </p:sp>
      <p:graphicFrame>
        <p:nvGraphicFramePr>
          <p:cNvPr id="2" name="Táblázat 1"/>
          <p:cNvGraphicFramePr>
            <a:graphicFrameLocks noGrp="1"/>
          </p:cNvGraphicFramePr>
          <p:nvPr/>
        </p:nvGraphicFramePr>
        <p:xfrm>
          <a:off x="267" y="-1"/>
          <a:ext cx="5376462" cy="5334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0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2001"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j-1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j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v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</a:pPr>
                      <a:r>
                        <a:rPr lang="hu-HU" sz="2000" b="1" kern="1200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...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vert="vert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algn="ctr"/>
                      <a:r>
                        <a:rPr lang="hu-HU" sz="2000" b="1" kern="1200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i-1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baseline="0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>
                          <a:latin typeface="Garamond" panose="02020404030301010803" pitchFamily="18" charset="0"/>
                        </a:rPr>
                        <a:t>E</a:t>
                      </a:r>
                      <a:r>
                        <a:rPr lang="hu-HU" sz="2000" b="1" baseline="-25000" dirty="0">
                          <a:latin typeface="Garamond" panose="02020404030301010803" pitchFamily="18" charset="0"/>
                        </a:rPr>
                        <a:t>i-1,j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algn="ctr"/>
                      <a:r>
                        <a:rPr lang="hu-HU" sz="2000" b="1" kern="1200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i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baseline="0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>
                          <a:latin typeface="Garamond" panose="02020404030301010803" pitchFamily="18" charset="0"/>
                        </a:rPr>
                        <a:t>E</a:t>
                      </a:r>
                      <a:r>
                        <a:rPr lang="hu-HU" sz="2000" b="1" baseline="-25000" dirty="0">
                          <a:latin typeface="Garamond" panose="02020404030301010803" pitchFamily="18" charset="0"/>
                        </a:rPr>
                        <a:t>i,j-1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 err="1">
                          <a:latin typeface="Garamond" panose="02020404030301010803" pitchFamily="18" charset="0"/>
                        </a:rPr>
                        <a:t>E</a:t>
                      </a:r>
                      <a:r>
                        <a:rPr lang="hu-HU" sz="2000" b="1" baseline="-25000" dirty="0" err="1">
                          <a:latin typeface="Garamond" panose="02020404030301010803" pitchFamily="18" charset="0"/>
                        </a:rPr>
                        <a:t>i,j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 err="1">
                          <a:latin typeface="Garamond" panose="02020404030301010803" pitchFamily="18" charset="0"/>
                        </a:rPr>
                        <a:t>E</a:t>
                      </a:r>
                      <a:r>
                        <a:rPr lang="hu-HU" sz="2000" b="1" baseline="-25000" dirty="0" err="1">
                          <a:latin typeface="Garamond" panose="02020404030301010803" pitchFamily="18" charset="0"/>
                        </a:rPr>
                        <a:t>i,v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</a:pPr>
                      <a:r>
                        <a:rPr lang="hu-HU" sz="2000" b="1" kern="1200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...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vert="vert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algn="ctr"/>
                      <a:r>
                        <a:rPr lang="hu-HU" sz="2000" b="1" kern="1200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u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baseline="0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 err="1">
                          <a:latin typeface="Garamond" panose="02020404030301010803" pitchFamily="18" charset="0"/>
                        </a:rPr>
                        <a:t>E</a:t>
                      </a:r>
                      <a:r>
                        <a:rPr lang="hu-HU" sz="2000" b="1" baseline="-25000" dirty="0" err="1">
                          <a:latin typeface="Garamond" panose="02020404030301010803" pitchFamily="18" charset="0"/>
                        </a:rPr>
                        <a:t>u,j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</a:pPr>
                      <a:r>
                        <a:rPr lang="hu-HU" sz="2000" b="1" kern="1200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...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vert="vert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églalap 7"/>
          <p:cNvSpPr/>
          <p:nvPr/>
        </p:nvSpPr>
        <p:spPr>
          <a:xfrm>
            <a:off x="795429" y="795428"/>
            <a:ext cx="3840000" cy="379428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91429" bIns="228571" rtlCol="0" anchor="b" anchorCtr="0"/>
          <a:lstStyle/>
          <a:p>
            <a:pPr algn="r" defTabSz="1045036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hu-HU" sz="2032" b="1" dirty="0" err="1">
                <a:solidFill>
                  <a:srgbClr val="FF0000"/>
                </a:solidFill>
                <a:latin typeface="Garamond" panose="02020404030301010803" pitchFamily="18" charset="0"/>
              </a:rPr>
              <a:t>E</a:t>
            </a:r>
            <a:r>
              <a:rPr lang="hu-HU" sz="2032" b="1" baseline="-25000" dirty="0" err="1">
                <a:solidFill>
                  <a:srgbClr val="FF0000"/>
                </a:solidFill>
                <a:latin typeface="Garamond" panose="02020404030301010803" pitchFamily="18" charset="0"/>
              </a:rPr>
              <a:t>u,v</a:t>
            </a:r>
            <a:endParaRPr lang="en-GB" sz="2032" b="1" baseline="-250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799079" y="792860"/>
            <a:ext cx="1508041" cy="379428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91429" bIns="274286" rtlCol="0" anchor="b" anchorCtr="0"/>
          <a:lstStyle/>
          <a:p>
            <a:pPr algn="r" defTabSz="1045036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hu-HU" sz="2032" b="1" dirty="0">
                <a:solidFill>
                  <a:srgbClr val="FF0000"/>
                </a:solidFill>
                <a:latin typeface="Garamond" panose="02020404030301010803" pitchFamily="18" charset="0"/>
              </a:rPr>
              <a:t>-E</a:t>
            </a:r>
            <a:r>
              <a:rPr lang="hu-HU" sz="2032" b="1" baseline="-25000" dirty="0">
                <a:solidFill>
                  <a:srgbClr val="FF0000"/>
                </a:solidFill>
                <a:latin typeface="Garamond" panose="02020404030301010803" pitchFamily="18" charset="0"/>
              </a:rPr>
              <a:t>u,j-1</a:t>
            </a:r>
            <a:endParaRPr lang="en-GB" sz="2032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806486" y="788393"/>
            <a:ext cx="3840000" cy="150857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91429" bIns="228571" rtlCol="0" anchor="b" anchorCtr="0"/>
          <a:lstStyle/>
          <a:p>
            <a:pPr algn="r" defTabSz="1045036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hu-HU" sz="2032" b="1" dirty="0">
                <a:solidFill>
                  <a:srgbClr val="FF0000"/>
                </a:solidFill>
                <a:latin typeface="Garamond" panose="02020404030301010803" pitchFamily="18" charset="0"/>
              </a:rPr>
              <a:t>-E</a:t>
            </a:r>
            <a:r>
              <a:rPr lang="hu-HU" sz="2032" b="1" baseline="-25000" dirty="0">
                <a:solidFill>
                  <a:srgbClr val="FF0000"/>
                </a:solidFill>
                <a:latin typeface="Garamond" panose="02020404030301010803" pitchFamily="18" charset="0"/>
              </a:rPr>
              <a:t>i-1,v</a:t>
            </a:r>
            <a:endParaRPr lang="en-GB" sz="2032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794515" y="785490"/>
            <a:ext cx="1508041" cy="151413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91429" bIns="274286" rtlCol="0" anchor="b" anchorCtr="0"/>
          <a:lstStyle/>
          <a:p>
            <a:pPr algn="r" defTabSz="1045036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hu-HU" sz="2032" b="1" dirty="0">
                <a:solidFill>
                  <a:srgbClr val="FF0000"/>
                </a:solidFill>
                <a:latin typeface="Garamond" panose="02020404030301010803" pitchFamily="18" charset="0"/>
              </a:rPr>
              <a:t>+E</a:t>
            </a:r>
            <a:r>
              <a:rPr lang="hu-HU" sz="2032" b="1" baseline="-25000" dirty="0">
                <a:solidFill>
                  <a:srgbClr val="FF0000"/>
                </a:solidFill>
                <a:latin typeface="Garamond" panose="02020404030301010803" pitchFamily="18" charset="0"/>
              </a:rPr>
              <a:t>i-1,j-1</a:t>
            </a:r>
            <a:endParaRPr lang="en-GB" sz="2032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3" name="Dátum helye 8">
            <a:extLst>
              <a:ext uri="{FF2B5EF4-FFF2-40B4-BE49-F238E27FC236}">
                <a16:creationId xmlns:a16="http://schemas.microsoft.com/office/drawing/2014/main" id="{7288E8C9-8BF2-4192-A02D-251130434E6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xfrm>
            <a:off x="35496" y="6524625"/>
            <a:ext cx="1905000" cy="360363"/>
          </a:xfrm>
        </p:spPr>
        <p:txBody>
          <a:bodyPr/>
          <a:lstStyle/>
          <a:p>
            <a:pPr>
              <a:defRPr/>
            </a:pPr>
            <a:fld id="{969D6AF8-C39B-4F06-B447-4D5ADE779AC7}" type="datetime8">
              <a:rPr lang="hu-HU" smtClean="0"/>
              <a:t>2022.11.29. 12:33</a:t>
            </a:fld>
            <a:endParaRPr lang="en-US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11</a:t>
            </a:fld>
            <a:r>
              <a:rPr lang="hu-HU"/>
              <a:t>/55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2501564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52BBBDA6-4176-4D26-B3EE-4AE47939D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12" y="234748"/>
            <a:ext cx="3784278" cy="1078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artalom helye 2">
            <a:extLst>
              <a:ext uri="{FF2B5EF4-FFF2-40B4-BE49-F238E27FC236}">
                <a16:creationId xmlns:a16="http://schemas.microsoft.com/office/drawing/2014/main" id="{7F83EDA1-35E5-4F16-B6F0-FCAFE63D54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1338733"/>
            <a:ext cx="8929687" cy="5069152"/>
          </a:xfrm>
        </p:spPr>
        <p:txBody>
          <a:bodyPr/>
          <a:lstStyle/>
          <a:p>
            <a:pPr marL="361950" indent="-349250"/>
            <a:r>
              <a:rPr lang="hu-HU" altLang="hu-HU" sz="2400" dirty="0">
                <a:sym typeface="Symbol" panose="05050102010706020507" pitchFamily="18" charset="2"/>
              </a:rPr>
              <a:t>A maximális összegű téglalap kiválasztása:</a:t>
            </a:r>
          </a:p>
          <a:p>
            <a:pPr marL="361950" indent="-349250"/>
            <a:endParaRPr lang="hu-HU" altLang="hu-HU" dirty="0">
              <a:sym typeface="Symbol" panose="05050102010706020507" pitchFamily="18" charset="2"/>
            </a:endParaRPr>
          </a:p>
          <a:p>
            <a:pPr marL="361950" indent="-349250"/>
            <a:endParaRPr lang="hu-HU" altLang="hu-HU" dirty="0">
              <a:sym typeface="Symbol" panose="05050102010706020507" pitchFamily="18" charset="2"/>
            </a:endParaRPr>
          </a:p>
          <a:p>
            <a:pPr marL="361950" indent="-349250"/>
            <a:endParaRPr lang="hu-HU" altLang="hu-HU" dirty="0">
              <a:sym typeface="Symbol" panose="05050102010706020507" pitchFamily="18" charset="2"/>
            </a:endParaRPr>
          </a:p>
          <a:p>
            <a:pPr marL="361950" indent="-349250"/>
            <a:endParaRPr lang="hu-HU" altLang="hu-HU" dirty="0">
              <a:sym typeface="Symbol" panose="05050102010706020507" pitchFamily="18" charset="2"/>
            </a:endParaRPr>
          </a:p>
          <a:p>
            <a:pPr marL="361950" indent="-349250"/>
            <a:endParaRPr lang="hu-HU" altLang="hu-HU" dirty="0">
              <a:sym typeface="Symbol" panose="05050102010706020507" pitchFamily="18" charset="2"/>
            </a:endParaRPr>
          </a:p>
          <a:p>
            <a:pPr marL="361950" indent="-349250"/>
            <a:endParaRPr lang="hu-HU" altLang="hu-HU" dirty="0">
              <a:sym typeface="Symbol" panose="05050102010706020507" pitchFamily="18" charset="2"/>
            </a:endParaRPr>
          </a:p>
          <a:p>
            <a:pPr marL="361950" indent="-349250"/>
            <a:endParaRPr lang="hu-HU" altLang="hu-HU" dirty="0">
              <a:sym typeface="Symbol" panose="05050102010706020507" pitchFamily="18" charset="2"/>
            </a:endParaRPr>
          </a:p>
          <a:p>
            <a:pPr marL="361950" indent="0">
              <a:spcBef>
                <a:spcPts val="1800"/>
              </a:spcBef>
              <a:buNone/>
            </a:pPr>
            <a:r>
              <a:rPr lang="hu-HU" altLang="hu-HU" sz="2400" dirty="0">
                <a:solidFill>
                  <a:srgbClr val="FF0000"/>
                </a:solidFill>
                <a:sym typeface="Symbol" panose="05050102010706020507" pitchFamily="18" charset="2"/>
              </a:rPr>
              <a:t>A ciklusban számított </a:t>
            </a:r>
            <a:r>
              <a:rPr lang="hu-HU" altLang="hu-HU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érték</a:t>
            </a:r>
            <a:r>
              <a:rPr lang="hu-HU" altLang="hu-HU" sz="24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hu-HU" altLang="hu-HU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konstans</a:t>
            </a:r>
            <a:r>
              <a:rPr lang="hu-HU" altLang="hu-HU" sz="2400" dirty="0">
                <a:solidFill>
                  <a:srgbClr val="FF0000"/>
                </a:solidFill>
                <a:sym typeface="Symbol" panose="05050102010706020507" pitchFamily="18" charset="2"/>
              </a:rPr>
              <a:t> idővel határozható meg!</a:t>
            </a:r>
          </a:p>
        </p:txBody>
      </p:sp>
      <p:sp>
        <p:nvSpPr>
          <p:cNvPr id="34818" name="Cím 1"/>
          <p:cNvSpPr>
            <a:spLocks noGrp="1" noChangeArrowheads="1"/>
          </p:cNvSpPr>
          <p:nvPr>
            <p:ph type="title"/>
          </p:nvPr>
        </p:nvSpPr>
        <p:spPr>
          <a:xfrm>
            <a:off x="3740472" y="85725"/>
            <a:ext cx="3784278" cy="1111250"/>
          </a:xfrm>
        </p:spPr>
        <p:txBody>
          <a:bodyPr/>
          <a:lstStyle/>
          <a:p>
            <a:r>
              <a:rPr lang="hu-HU" altLang="hu-HU" dirty="0"/>
              <a:t>Segédösszegek</a:t>
            </a:r>
          </a:p>
        </p:txBody>
      </p:sp>
      <p:sp>
        <p:nvSpPr>
          <p:cNvPr id="10" name="Dátum helye 9">
            <a:extLst>
              <a:ext uri="{FF2B5EF4-FFF2-40B4-BE49-F238E27FC236}">
                <a16:creationId xmlns:a16="http://schemas.microsoft.com/office/drawing/2014/main" id="{EFBCF819-8CD9-40FE-8FCB-017B09A3DDE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8A4E206F-8451-4CAD-81EB-18003218B5B0}" type="datetime8">
              <a:rPr lang="hu-HU" smtClean="0"/>
              <a:t>2022.11.29. 12:33</a:t>
            </a:fld>
            <a:endParaRPr lang="en-US" dirty="0"/>
          </a:p>
        </p:txBody>
      </p:sp>
      <p:graphicFrame>
        <p:nvGraphicFramePr>
          <p:cNvPr id="97406" name="Group 126">
            <a:extLst>
              <a:ext uri="{FF2B5EF4-FFF2-40B4-BE49-F238E27FC236}">
                <a16:creationId xmlns:a16="http://schemas.microsoft.com/office/drawing/2014/main" id="{CDC5058C-C897-4B32-850D-777C04DF9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259516"/>
              </p:ext>
            </p:extLst>
          </p:nvPr>
        </p:nvGraphicFramePr>
        <p:xfrm>
          <a:off x="1187624" y="1950015"/>
          <a:ext cx="6096000" cy="3783241"/>
        </p:xfrm>
        <a:graphic>
          <a:graphicData uri="http://schemas.openxmlformats.org/drawingml/2006/table">
            <a:tbl>
              <a:tblPr/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651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74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0932">
                <a:tc gridSpan="6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hu-HU" altLang="hu-HU" sz="2400" dirty="0" err="1">
                          <a:sym typeface="Symbol" panose="05050102010706020507" pitchFamily="18" charset="2"/>
                        </a:rPr>
                        <a:t>E_mátrix</a:t>
                      </a:r>
                      <a:r>
                        <a:rPr lang="hu-HU" altLang="hu-HU" sz="2400" dirty="0">
                          <a:sym typeface="Symbol" panose="05050102010706020507" pitchFamily="18" charset="2"/>
                        </a:rPr>
                        <a:t>(E,N,M)</a:t>
                      </a: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509751"/>
                  </a:ext>
                </a:extLst>
              </a:tr>
              <a:tr h="210932">
                <a:tc gridSpan="6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:=-∞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14112"/>
                  </a:ext>
                </a:extLst>
              </a:tr>
              <a:tr h="425311">
                <a:tc gridSpan="6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311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j=1..M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898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k=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i..N</a:t>
                      </a: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388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l=j..M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388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érték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E,i,j,k,l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)&gt;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388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P,Q,R,S:=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i,j,k,l</a:t>
                      </a: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388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:=érték(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E,i,j,k,l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)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866" name="Line 54"/>
          <p:cNvSpPr>
            <a:spLocks noChangeShapeType="1"/>
          </p:cNvSpPr>
          <p:nvPr/>
        </p:nvSpPr>
        <p:spPr bwMode="auto">
          <a:xfrm>
            <a:off x="2904074" y="4462207"/>
            <a:ext cx="215900" cy="4360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4867" name="Line 54"/>
          <p:cNvSpPr>
            <a:spLocks noChangeShapeType="1"/>
          </p:cNvSpPr>
          <p:nvPr/>
        </p:nvSpPr>
        <p:spPr bwMode="auto">
          <a:xfrm flipH="1">
            <a:off x="7057091" y="4460134"/>
            <a:ext cx="215900" cy="4360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31871589-B07E-4272-B82C-AF3920964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8828" y="1389026"/>
            <a:ext cx="1541644" cy="118069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</a:t>
            </a:r>
            <a:r>
              <a:rPr lang="hu-HU" sz="1800" dirty="0" err="1"/>
              <a:t>i,j,k,l</a:t>
            </a:r>
            <a:r>
              <a:rPr lang="hu-HU" sz="1800" dirty="0"/>
              <a:t>,</a:t>
            </a:r>
            <a:br>
              <a:rPr lang="hu-HU" sz="1800" dirty="0"/>
            </a:br>
            <a:r>
              <a:rPr lang="hu-HU" sz="1800" dirty="0"/>
              <a:t>   </a:t>
            </a:r>
            <a:r>
              <a:rPr lang="hu-HU" sz="1800" dirty="0" err="1"/>
              <a:t>maxÉrt:</a:t>
            </a:r>
            <a:r>
              <a:rPr lang="hu-HU" sz="1800" b="1" dirty="0" err="1"/>
              <a:t>Egész</a:t>
            </a:r>
            <a:br>
              <a:rPr lang="hu-HU" sz="1800" b="1" dirty="0"/>
            </a:br>
            <a:r>
              <a:rPr lang="hu-HU" sz="1800" dirty="0"/>
              <a:t>   E:Tömb[…]</a:t>
            </a:r>
            <a:endParaRPr lang="hu-HU" sz="1800" dirty="0">
              <a:solidFill>
                <a:srgbClr val="FF0000"/>
              </a:solidFill>
            </a:endParaRPr>
          </a:p>
        </p:txBody>
      </p:sp>
      <p:sp>
        <p:nvSpPr>
          <p:cNvPr id="11" name="Text Box 29">
            <a:extLst>
              <a:ext uri="{FF2B5EF4-FFF2-40B4-BE49-F238E27FC236}">
                <a16:creationId xmlns:a16="http://schemas.microsoft.com/office/drawing/2014/main" id="{E90EBD0B-9763-4886-AC62-3D43F28DE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972" y="4609814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2" name="Text Box 30">
            <a:extLst>
              <a:ext uri="{FF2B5EF4-FFF2-40B4-BE49-F238E27FC236}">
                <a16:creationId xmlns:a16="http://schemas.microsoft.com/office/drawing/2014/main" id="{B9BD6414-8406-412D-8915-B2B5C46A4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9488" y="4628856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12</a:t>
            </a:fld>
            <a:r>
              <a:rPr lang="hu-HU"/>
              <a:t>/55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16785084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52BBBDA6-4176-4D26-B3EE-4AE47939D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12" y="234748"/>
            <a:ext cx="3784278" cy="1078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artalom helye 2">
            <a:extLst>
              <a:ext uri="{FF2B5EF4-FFF2-40B4-BE49-F238E27FC236}">
                <a16:creationId xmlns:a16="http://schemas.microsoft.com/office/drawing/2014/main" id="{7F83EDA1-35E5-4F16-B6F0-FCAFE63D54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1338733"/>
            <a:ext cx="8929687" cy="5069152"/>
          </a:xfrm>
        </p:spPr>
        <p:txBody>
          <a:bodyPr/>
          <a:lstStyle/>
          <a:p>
            <a:pPr marL="361950" indent="-349250"/>
            <a:r>
              <a:rPr lang="hu-HU" altLang="hu-HU" sz="2400" dirty="0">
                <a:sym typeface="Symbol" panose="05050102010706020507" pitchFamily="18" charset="2"/>
              </a:rPr>
              <a:t>A maximális összegű téglalap kiválasztása:</a:t>
            </a:r>
          </a:p>
          <a:p>
            <a:pPr marL="361950" indent="-349250"/>
            <a:endParaRPr lang="hu-HU" altLang="hu-HU" dirty="0">
              <a:sym typeface="Symbol" panose="05050102010706020507" pitchFamily="18" charset="2"/>
            </a:endParaRPr>
          </a:p>
          <a:p>
            <a:pPr marL="361950" indent="-349250"/>
            <a:endParaRPr lang="hu-HU" altLang="hu-HU" dirty="0">
              <a:sym typeface="Symbol" panose="05050102010706020507" pitchFamily="18" charset="2"/>
            </a:endParaRPr>
          </a:p>
          <a:p>
            <a:pPr marL="361950" indent="-349250"/>
            <a:endParaRPr lang="hu-HU" altLang="hu-HU" dirty="0">
              <a:sym typeface="Symbol" panose="05050102010706020507" pitchFamily="18" charset="2"/>
            </a:endParaRPr>
          </a:p>
          <a:p>
            <a:pPr marL="361950" indent="-349250"/>
            <a:endParaRPr lang="hu-HU" altLang="hu-HU" dirty="0">
              <a:sym typeface="Symbol" panose="05050102010706020507" pitchFamily="18" charset="2"/>
            </a:endParaRPr>
          </a:p>
          <a:p>
            <a:pPr marL="361950" indent="-349250"/>
            <a:endParaRPr lang="hu-HU" altLang="hu-HU" dirty="0">
              <a:sym typeface="Symbol" panose="05050102010706020507" pitchFamily="18" charset="2"/>
            </a:endParaRPr>
          </a:p>
          <a:p>
            <a:pPr marL="361950" indent="-349250"/>
            <a:endParaRPr lang="hu-HU" altLang="hu-HU" dirty="0">
              <a:sym typeface="Symbol" panose="05050102010706020507" pitchFamily="18" charset="2"/>
            </a:endParaRPr>
          </a:p>
          <a:p>
            <a:pPr marL="361950" indent="-349250"/>
            <a:endParaRPr lang="hu-HU" altLang="hu-HU" dirty="0">
              <a:sym typeface="Symbol" panose="05050102010706020507" pitchFamily="18" charset="2"/>
            </a:endParaRPr>
          </a:p>
          <a:p>
            <a:pPr marL="361950" indent="0">
              <a:spcBef>
                <a:spcPts val="1800"/>
              </a:spcBef>
              <a:buNone/>
            </a:pPr>
            <a:r>
              <a:rPr lang="hu-HU" altLang="hu-HU" sz="2400" dirty="0">
                <a:solidFill>
                  <a:srgbClr val="FF0000"/>
                </a:solidFill>
                <a:sym typeface="Symbol" panose="05050102010706020507" pitchFamily="18" charset="2"/>
              </a:rPr>
              <a:t>A ciklusban számított </a:t>
            </a:r>
            <a:r>
              <a:rPr lang="hu-HU" altLang="hu-HU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érték</a:t>
            </a:r>
            <a:r>
              <a:rPr lang="hu-HU" altLang="hu-HU" sz="24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hu-HU" altLang="hu-HU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konstans</a:t>
            </a:r>
            <a:r>
              <a:rPr lang="hu-HU" altLang="hu-HU" sz="2400" dirty="0">
                <a:solidFill>
                  <a:srgbClr val="FF0000"/>
                </a:solidFill>
                <a:sym typeface="Symbol" panose="05050102010706020507" pitchFamily="18" charset="2"/>
              </a:rPr>
              <a:t> idővel határozható meg!</a:t>
            </a:r>
          </a:p>
        </p:txBody>
      </p:sp>
      <p:sp>
        <p:nvSpPr>
          <p:cNvPr id="34818" name="Cím 1"/>
          <p:cNvSpPr>
            <a:spLocks noGrp="1" noChangeArrowheads="1"/>
          </p:cNvSpPr>
          <p:nvPr>
            <p:ph type="title"/>
          </p:nvPr>
        </p:nvSpPr>
        <p:spPr>
          <a:xfrm>
            <a:off x="3740472" y="85725"/>
            <a:ext cx="3784278" cy="1111250"/>
          </a:xfrm>
        </p:spPr>
        <p:txBody>
          <a:bodyPr/>
          <a:lstStyle/>
          <a:p>
            <a:r>
              <a:rPr lang="hu-HU" altLang="hu-HU" dirty="0"/>
              <a:t>Segédösszegek</a:t>
            </a:r>
          </a:p>
        </p:txBody>
      </p:sp>
      <p:sp>
        <p:nvSpPr>
          <p:cNvPr id="10" name="Dátum helye 9">
            <a:extLst>
              <a:ext uri="{FF2B5EF4-FFF2-40B4-BE49-F238E27FC236}">
                <a16:creationId xmlns:a16="http://schemas.microsoft.com/office/drawing/2014/main" id="{EFBCF819-8CD9-40FE-8FCB-017B09A3DDE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D11116F-CB13-4E51-A9C6-FE8C9641D0CF}" type="datetime8">
              <a:rPr lang="hu-HU" smtClean="0"/>
              <a:t>2022.11.29. 12:33</a:t>
            </a:fld>
            <a:endParaRPr lang="en-US" dirty="0"/>
          </a:p>
        </p:txBody>
      </p:sp>
      <p:graphicFrame>
        <p:nvGraphicFramePr>
          <p:cNvPr id="97406" name="Group 126">
            <a:extLst>
              <a:ext uri="{FF2B5EF4-FFF2-40B4-BE49-F238E27FC236}">
                <a16:creationId xmlns:a16="http://schemas.microsoft.com/office/drawing/2014/main" id="{CDC5058C-C897-4B32-850D-777C04DF9CC0}"/>
              </a:ext>
            </a:extLst>
          </p:cNvPr>
          <p:cNvGraphicFramePr>
            <a:graphicFrameLocks noGrp="1"/>
          </p:cNvGraphicFramePr>
          <p:nvPr/>
        </p:nvGraphicFramePr>
        <p:xfrm>
          <a:off x="1187624" y="1815796"/>
          <a:ext cx="6096000" cy="4205105"/>
        </p:xfrm>
        <a:graphic>
          <a:graphicData uri="http://schemas.openxmlformats.org/drawingml/2006/table">
            <a:tbl>
              <a:tblPr/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651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74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0932">
                <a:tc gridSpan="6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hu-HU" altLang="hu-HU" sz="2400" dirty="0" err="1">
                          <a:sym typeface="Symbol" panose="05050102010706020507" pitchFamily="18" charset="2"/>
                        </a:rPr>
                        <a:t>E_mátrix</a:t>
                      </a:r>
                      <a:r>
                        <a:rPr lang="hu-HU" altLang="hu-HU" sz="2400" dirty="0">
                          <a:sym typeface="Symbol" panose="05050102010706020507" pitchFamily="18" charset="2"/>
                        </a:rPr>
                        <a:t>(E,N,M)</a:t>
                      </a: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509751"/>
                  </a:ext>
                </a:extLst>
              </a:tr>
              <a:tr h="210932">
                <a:tc gridSpan="6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P,Q,R,S:=1,1,1,1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32">
                <a:tc gridSpan="6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:=T[1,1]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14112"/>
                  </a:ext>
                </a:extLst>
              </a:tr>
              <a:tr h="425311">
                <a:tc gridSpan="6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311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j=1..M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898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k=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i..N</a:t>
                      </a: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388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l=j..M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388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érték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E,i,j,k,l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)&gt;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388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P,Q,R,S:=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i,j,k,l</a:t>
                      </a: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388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:=érték(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E,i,j,k,l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)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866" name="Line 54"/>
          <p:cNvSpPr>
            <a:spLocks noChangeShapeType="1"/>
          </p:cNvSpPr>
          <p:nvPr/>
        </p:nvSpPr>
        <p:spPr bwMode="auto">
          <a:xfrm>
            <a:off x="2891011" y="4737148"/>
            <a:ext cx="215900" cy="4360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4867" name="Line 54"/>
          <p:cNvSpPr>
            <a:spLocks noChangeShapeType="1"/>
          </p:cNvSpPr>
          <p:nvPr/>
        </p:nvSpPr>
        <p:spPr bwMode="auto">
          <a:xfrm flipH="1">
            <a:off x="7057091" y="4735075"/>
            <a:ext cx="215900" cy="4360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31871589-B07E-4272-B82C-AF3920964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8828" y="1389026"/>
            <a:ext cx="1541644" cy="118069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</a:t>
            </a:r>
            <a:r>
              <a:rPr lang="hu-HU" sz="1800" dirty="0" err="1"/>
              <a:t>i,j,k,l</a:t>
            </a:r>
            <a:r>
              <a:rPr lang="hu-HU" sz="1800" dirty="0"/>
              <a:t>,</a:t>
            </a:r>
            <a:br>
              <a:rPr lang="hu-HU" sz="1800" dirty="0"/>
            </a:br>
            <a:r>
              <a:rPr lang="hu-HU" sz="1800" dirty="0"/>
              <a:t>   </a:t>
            </a:r>
            <a:r>
              <a:rPr lang="hu-HU" sz="1800" dirty="0" err="1"/>
              <a:t>maxÉrt:</a:t>
            </a:r>
            <a:r>
              <a:rPr lang="hu-HU" sz="1800" b="1" dirty="0" err="1"/>
              <a:t>Egész</a:t>
            </a:r>
            <a:br>
              <a:rPr lang="hu-HU" sz="1800" b="1" dirty="0"/>
            </a:br>
            <a:r>
              <a:rPr lang="hu-HU" sz="1800" dirty="0"/>
              <a:t>   E:Tömb[…]</a:t>
            </a:r>
            <a:endParaRPr lang="hu-HU" sz="1800" dirty="0">
              <a:solidFill>
                <a:srgbClr val="FF0000"/>
              </a:solidFill>
            </a:endParaRPr>
          </a:p>
        </p:txBody>
      </p:sp>
      <p:sp>
        <p:nvSpPr>
          <p:cNvPr id="11" name="Text Box 29">
            <a:extLst>
              <a:ext uri="{FF2B5EF4-FFF2-40B4-BE49-F238E27FC236}">
                <a16:creationId xmlns:a16="http://schemas.microsoft.com/office/drawing/2014/main" id="{E90EBD0B-9763-4886-AC62-3D43F28DE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909" y="4884755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2" name="Text Box 30">
            <a:extLst>
              <a:ext uri="{FF2B5EF4-FFF2-40B4-BE49-F238E27FC236}">
                <a16:creationId xmlns:a16="http://schemas.microsoft.com/office/drawing/2014/main" id="{B9BD6414-8406-412D-8915-B2B5C46A4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9488" y="4903797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14" name="Nyíl: balra mutató 13">
            <a:extLst>
              <a:ext uri="{FF2B5EF4-FFF2-40B4-BE49-F238E27FC236}">
                <a16:creationId xmlns:a16="http://schemas.microsoft.com/office/drawing/2014/main" id="{B7C50974-02B9-4FE3-BFC6-6D9C12C89659}"/>
              </a:ext>
            </a:extLst>
          </p:cNvPr>
          <p:cNvSpPr/>
          <p:nvPr/>
        </p:nvSpPr>
        <p:spPr>
          <a:xfrm>
            <a:off x="1259632" y="572326"/>
            <a:ext cx="1584176" cy="396000"/>
          </a:xfrm>
          <a:prstGeom prst="leftArrow">
            <a:avLst>
              <a:gd name="adj1" fmla="val 4509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Előfeltétel: N,M&gt;0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13</a:t>
            </a:fld>
            <a:r>
              <a:rPr lang="hu-HU"/>
              <a:t>/55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12254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Összegzés </a:t>
            </a:r>
            <a:r>
              <a:rPr lang="hu-HU"/>
              <a:t>+ maximum-kiválasztás</a:t>
            </a:r>
            <a:endParaRPr lang="hu-HU" dirty="0"/>
          </a:p>
        </p:txBody>
      </p:sp>
      <p:sp>
        <p:nvSpPr>
          <p:cNvPr id="103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05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400" b="1" dirty="0"/>
              <a:t>Feladat:</a:t>
            </a:r>
          </a:p>
          <a:p>
            <a:pPr marL="1905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400" dirty="0"/>
              <a:t>	 Adott egy N elemű X számsorozat, adjuk meg azt a pontosan K hosszú részintervallumát, amelyben az értékek összege maximális (kezdő szám: Max-</a:t>
            </a:r>
            <a:r>
              <a:rPr lang="hu-HU" sz="2400" dirty="0" err="1"/>
              <a:t>adik</a:t>
            </a:r>
            <a:r>
              <a:rPr lang="hu-HU" sz="2400" dirty="0"/>
              <a:t> , összeg: </a:t>
            </a:r>
            <a:r>
              <a:rPr lang="hu-HU" sz="2400" dirty="0" err="1"/>
              <a:t>MaxÉrt</a:t>
            </a:r>
            <a:r>
              <a:rPr lang="hu-HU" sz="2400" dirty="0"/>
              <a:t>)! </a:t>
            </a:r>
          </a:p>
          <a:p>
            <a:pPr marL="1905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400" b="1" dirty="0"/>
              <a:t>Alapmegoldás: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7BC88EB4-FE25-4F46-9C33-D0DB781DC5B3}" type="datetime8">
              <a:rPr lang="hu-HU" smtClean="0">
                <a:solidFill>
                  <a:srgbClr val="000000"/>
                </a:solidFill>
              </a:rPr>
              <a:t>2022.11.29. 12:33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9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200332"/>
              </p:ext>
            </p:extLst>
          </p:nvPr>
        </p:nvGraphicFramePr>
        <p:xfrm>
          <a:off x="2771800" y="3033350"/>
          <a:ext cx="5109030" cy="3163468"/>
        </p:xfrm>
        <a:graphic>
          <a:graphicData uri="http://schemas.openxmlformats.org/drawingml/2006/table">
            <a:tbl>
              <a:tblPr/>
              <a:tblGrid>
                <a:gridCol w="478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4846">
                  <a:extLst>
                    <a:ext uri="{9D8B030D-6E8A-4147-A177-3AD203B41FA5}">
                      <a16:colId xmlns:a16="http://schemas.microsoft.com/office/drawing/2014/main" val="1004663529"/>
                    </a:ext>
                  </a:extLst>
                </a:gridCol>
                <a:gridCol w="2315273">
                  <a:extLst>
                    <a:ext uri="{9D8B030D-6E8A-4147-A177-3AD203B41FA5}">
                      <a16:colId xmlns:a16="http://schemas.microsoft.com/office/drawing/2014/main" val="665661140"/>
                    </a:ext>
                  </a:extLst>
                </a:gridCol>
              </a:tblGrid>
              <a:tr h="452794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MaxÉrt</a:t>
                      </a:r>
                      <a:r>
                        <a:rPr kumimoji="0" lang="hu-HU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:=-∞</a:t>
                      </a: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417567"/>
                  </a:ext>
                </a:extLst>
              </a:tr>
              <a:tr h="373356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  <a:r>
                        <a:rPr lang="hu-HU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K</a:t>
                      </a:r>
                      <a:r>
                        <a:rPr lang="hu-HU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408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s:=0</a:t>
                      </a: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145570"/>
                  </a:ext>
                </a:extLst>
              </a:tr>
              <a:tr h="298815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j=i..</a:t>
                      </a:r>
                      <a:r>
                        <a:rPr kumimoji="0" lang="hu-HU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i+K</a:t>
                      </a:r>
                      <a:r>
                        <a:rPr lang="hu-HU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477746"/>
                  </a:ext>
                </a:extLst>
              </a:tr>
              <a:tr h="149408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s:=s+X[j]</a:t>
                      </a: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692955"/>
                  </a:ext>
                </a:extLst>
              </a:tr>
              <a:tr h="373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s&gt;</a:t>
                      </a:r>
                      <a:r>
                        <a:rPr kumimoji="0" lang="hu-HU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endParaRPr kumimoji="0" lang="hu-H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765558"/>
                  </a:ext>
                </a:extLst>
              </a:tr>
              <a:tr h="373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Max:=i; </a:t>
                      </a:r>
                      <a:r>
                        <a:rPr kumimoji="0" lang="hu-HU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:=s</a:t>
                      </a: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754420"/>
                  </a:ext>
                </a:extLst>
              </a:tr>
            </a:tbl>
          </a:graphicData>
        </a:graphic>
      </p:graphicFrame>
      <p:sp>
        <p:nvSpPr>
          <p:cNvPr id="14" name="Szövegdoboz 13">
            <a:extLst>
              <a:ext uri="{FF2B5EF4-FFF2-40B4-BE49-F238E27FC236}">
                <a16:creationId xmlns:a16="http://schemas.microsoft.com/office/drawing/2014/main" id="{3DFEF647-E8E5-4A62-BB29-21D8AD257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8266" y="2708920"/>
            <a:ext cx="968648" cy="6777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27000" rIns="36000" bIns="27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</a:pPr>
            <a:r>
              <a:rPr lang="hu-HU" sz="1350" b="1" dirty="0"/>
              <a:t>Változó</a:t>
            </a:r>
            <a:r>
              <a:rPr lang="hu-HU" sz="1350" dirty="0"/>
              <a:t> </a:t>
            </a:r>
            <a:br>
              <a:rPr lang="hu-HU" sz="1350" dirty="0"/>
            </a:br>
            <a:r>
              <a:rPr lang="hu-HU" sz="1350" dirty="0"/>
              <a:t>   </a:t>
            </a:r>
            <a:r>
              <a:rPr lang="hu-HU" sz="1350" dirty="0" err="1"/>
              <a:t>i,j:</a:t>
            </a:r>
            <a:r>
              <a:rPr lang="hu-HU" sz="1350" b="1" dirty="0" err="1"/>
              <a:t>Egész</a:t>
            </a:r>
            <a:br>
              <a:rPr lang="hu-HU" sz="1350" b="1" dirty="0"/>
            </a:br>
            <a:r>
              <a:rPr lang="hu-HU" sz="1350" dirty="0"/>
              <a:t>   s:</a:t>
            </a:r>
            <a:r>
              <a:rPr lang="hu-HU" sz="1350" b="1" dirty="0"/>
              <a:t>Egész</a:t>
            </a:r>
          </a:p>
        </p:txBody>
      </p:sp>
      <p:cxnSp>
        <p:nvCxnSpPr>
          <p:cNvPr id="19" name="Egyenes összekötő 8">
            <a:extLst>
              <a:ext uri="{FF2B5EF4-FFF2-40B4-BE49-F238E27FC236}">
                <a16:creationId xmlns:a16="http://schemas.microsoft.com/office/drawing/2014/main" id="{0B2C5C65-1E80-4ADA-A854-CCAC2662554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49145" y="5288575"/>
            <a:ext cx="252000" cy="468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Egyenes összekötő 9">
            <a:extLst>
              <a:ext uri="{FF2B5EF4-FFF2-40B4-BE49-F238E27FC236}">
                <a16:creationId xmlns:a16="http://schemas.microsoft.com/office/drawing/2014/main" id="{F0D6258A-89C3-4CBD-A80C-9BAD98FF61D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28901" y="5288575"/>
            <a:ext cx="252000" cy="468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 Box 43">
            <a:extLst>
              <a:ext uri="{FF2B5EF4-FFF2-40B4-BE49-F238E27FC236}">
                <a16:creationId xmlns:a16="http://schemas.microsoft.com/office/drawing/2014/main" id="{70F1BFBB-D65F-4031-99EA-1114269EC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7117" y="5521408"/>
            <a:ext cx="216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</a:pPr>
            <a:r>
              <a:rPr lang="hu-HU" sz="1200" b="1" dirty="0">
                <a:solidFill>
                  <a:srgbClr val="000000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22" name="Text Box 44">
            <a:extLst>
              <a:ext uri="{FF2B5EF4-FFF2-40B4-BE49-F238E27FC236}">
                <a16:creationId xmlns:a16="http://schemas.microsoft.com/office/drawing/2014/main" id="{B7C7B027-3F41-4CB1-915E-1A27C0216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6471" y="5524831"/>
            <a:ext cx="216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</a:pPr>
            <a:r>
              <a:rPr lang="hu-HU" sz="1200" b="1" dirty="0">
                <a:solidFill>
                  <a:srgbClr val="000000"/>
                </a:solidFill>
                <a:latin typeface="Courier New" pitchFamily="49" charset="0"/>
              </a:rPr>
              <a:t>N</a:t>
            </a:r>
          </a:p>
        </p:txBody>
      </p:sp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016000A1-A05E-4F61-BFD4-E41DD21C65B0}"/>
              </a:ext>
            </a:extLst>
          </p:cNvPr>
          <p:cNvGrpSpPr/>
          <p:nvPr/>
        </p:nvGrpSpPr>
        <p:grpSpPr>
          <a:xfrm>
            <a:off x="35425" y="3573016"/>
            <a:ext cx="7890754" cy="1767811"/>
            <a:chOff x="35425" y="3573016"/>
            <a:chExt cx="7890754" cy="1767811"/>
          </a:xfrm>
        </p:grpSpPr>
        <p:sp>
          <p:nvSpPr>
            <p:cNvPr id="2" name="Téglalap 1">
              <a:extLst>
                <a:ext uri="{FF2B5EF4-FFF2-40B4-BE49-F238E27FC236}">
                  <a16:creationId xmlns:a16="http://schemas.microsoft.com/office/drawing/2014/main" id="{E18EA097-43D6-4FDE-AF2B-FB8A4C400086}"/>
                </a:ext>
              </a:extLst>
            </p:cNvPr>
            <p:cNvSpPr/>
            <p:nvPr/>
          </p:nvSpPr>
          <p:spPr>
            <a:xfrm>
              <a:off x="3210179" y="3913300"/>
              <a:ext cx="4716000" cy="1427527"/>
            </a:xfrm>
            <a:prstGeom prst="rect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" name="Beszédbuborék: ellipszis 3">
              <a:extLst>
                <a:ext uri="{FF2B5EF4-FFF2-40B4-BE49-F238E27FC236}">
                  <a16:creationId xmlns:a16="http://schemas.microsoft.com/office/drawing/2014/main" id="{7A533789-3B03-4844-AC7A-79AE6FD70767}"/>
                </a:ext>
              </a:extLst>
            </p:cNvPr>
            <p:cNvSpPr/>
            <p:nvPr/>
          </p:nvSpPr>
          <p:spPr>
            <a:xfrm>
              <a:off x="35425" y="3573016"/>
              <a:ext cx="2572603" cy="936104"/>
            </a:xfrm>
            <a:prstGeom prst="wedgeEllipseCallout">
              <a:avLst>
                <a:gd name="adj1" fmla="val 73965"/>
                <a:gd name="adj2" fmla="val 34591"/>
              </a:avLst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1600" dirty="0">
                  <a:solidFill>
                    <a:srgbClr val="FF0000"/>
                  </a:solidFill>
                </a:rPr>
                <a:t>Összegzés: </a:t>
              </a:r>
              <a:br>
                <a:rPr lang="hu-HU" sz="1600" dirty="0">
                  <a:solidFill>
                    <a:srgbClr val="FF0000"/>
                  </a:solidFill>
                </a:rPr>
              </a:br>
              <a:r>
                <a:rPr lang="hu-HU" sz="1600" dirty="0">
                  <a:solidFill>
                    <a:srgbClr val="FF0000"/>
                  </a:solidFill>
                </a:rPr>
                <a:t>X[i]+…+X[i+K-1]</a:t>
              </a:r>
            </a:p>
          </p:txBody>
        </p:sp>
      </p:grp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14</a:t>
            </a:fld>
            <a:r>
              <a:rPr lang="hu-HU"/>
              <a:t>/55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87636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Összegzés + maximum-kiválasztás +</a:t>
            </a:r>
            <a:br>
              <a:rPr lang="hu-HU" dirty="0"/>
            </a:br>
            <a:r>
              <a:rPr lang="hu-HU" dirty="0">
                <a:solidFill>
                  <a:srgbClr val="FF0000"/>
                </a:solidFill>
              </a:rPr>
              <a:t>ablakozás</a:t>
            </a:r>
          </a:p>
        </p:txBody>
      </p:sp>
      <p:sp>
        <p:nvSpPr>
          <p:cNvPr id="103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05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400" b="1" dirty="0"/>
              <a:t>Feladat:</a:t>
            </a:r>
          </a:p>
          <a:p>
            <a:pPr marL="1905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400" dirty="0"/>
              <a:t>	Adott egy N elemű X számsorozat, adjuk meg azt a pontosan K hosszú részintervallumát, amelyben az értékek összege maximális (kezdő szám: Max-</a:t>
            </a:r>
            <a:r>
              <a:rPr lang="hu-HU" sz="2400" dirty="0" err="1"/>
              <a:t>adik</a:t>
            </a:r>
            <a:r>
              <a:rPr lang="hu-HU" sz="2400" dirty="0"/>
              <a:t> , összeg: </a:t>
            </a:r>
            <a:r>
              <a:rPr lang="hu-HU" sz="2400" dirty="0" err="1"/>
              <a:t>MaxÉrt</a:t>
            </a:r>
            <a:r>
              <a:rPr lang="hu-HU" sz="2400" dirty="0"/>
              <a:t>)!</a:t>
            </a:r>
          </a:p>
          <a:p>
            <a:pPr marL="1905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400" b="1" dirty="0"/>
              <a:t>Optimális megoldás:</a:t>
            </a:r>
          </a:p>
          <a:p>
            <a:pPr marL="1905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400" dirty="0"/>
              <a:t>	Egy K hosszú </a:t>
            </a:r>
            <a:r>
              <a:rPr lang="hu-HU" sz="2400" dirty="0" err="1"/>
              <a:t>inter</a:t>
            </a:r>
            <a:r>
              <a:rPr lang="hu-HU" sz="2400" dirty="0"/>
              <a:t>-</a:t>
            </a:r>
            <a:br>
              <a:rPr lang="hu-HU" sz="2400" dirty="0"/>
            </a:br>
            <a:r>
              <a:rPr lang="hu-HU" sz="2400" dirty="0" err="1"/>
              <a:t>vallum</a:t>
            </a:r>
            <a:r>
              <a:rPr lang="hu-HU" sz="2400" dirty="0"/>
              <a:t> összege az</a:t>
            </a:r>
            <a:br>
              <a:rPr lang="hu-HU" sz="2400" dirty="0"/>
            </a:br>
            <a:r>
              <a:rPr lang="hu-HU" sz="2400" dirty="0"/>
              <a:t>előző  intervallum</a:t>
            </a:r>
            <a:br>
              <a:rPr lang="hu-HU" sz="2400" dirty="0"/>
            </a:br>
            <a:r>
              <a:rPr lang="hu-HU" sz="2400" dirty="0"/>
              <a:t>összegéből </a:t>
            </a:r>
            <a:r>
              <a:rPr lang="hu-HU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egy elem</a:t>
            </a:r>
            <a:br>
              <a:rPr lang="hu-HU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levonásával és egy</a:t>
            </a:r>
            <a:br>
              <a:rPr lang="hu-HU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 hozzáadásával</a:t>
            </a:r>
            <a:b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számolható</a:t>
            </a:r>
            <a:r>
              <a:rPr lang="hu-HU" sz="2400" dirty="0"/>
              <a:t>.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6D524B8A-223C-421D-8231-032548BEE959}" type="datetime8">
              <a:rPr lang="hu-HU" smtClean="0">
                <a:solidFill>
                  <a:srgbClr val="000000"/>
                </a:solidFill>
              </a:rPr>
              <a:t>2022.11.29. 12:33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9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648073"/>
              </p:ext>
            </p:extLst>
          </p:nvPr>
        </p:nvGraphicFramePr>
        <p:xfrm>
          <a:off x="2951382" y="2904419"/>
          <a:ext cx="5109030" cy="3614232"/>
        </p:xfrm>
        <a:graphic>
          <a:graphicData uri="http://schemas.openxmlformats.org/drawingml/2006/table">
            <a:tbl>
              <a:tblPr/>
              <a:tblGrid>
                <a:gridCol w="478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5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5273">
                  <a:extLst>
                    <a:ext uri="{9D8B030D-6E8A-4147-A177-3AD203B41FA5}">
                      <a16:colId xmlns:a16="http://schemas.microsoft.com/office/drawing/2014/main" val="665661140"/>
                    </a:ext>
                  </a:extLst>
                </a:gridCol>
              </a:tblGrid>
              <a:tr h="22411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s:=0</a:t>
                      </a: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417567"/>
                  </a:ext>
                </a:extLst>
              </a:tr>
              <a:tr h="224112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i=1..K</a:t>
                      </a: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107178"/>
                  </a:ext>
                </a:extLst>
              </a:tr>
              <a:tr h="373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s:=s+X[i</a:t>
                      </a: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]</a:t>
                      </a: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61659"/>
                  </a:ext>
                </a:extLst>
              </a:tr>
              <a:tr h="43364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Max:=1; Maxért:=s</a:t>
                      </a: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001400"/>
                  </a:ext>
                </a:extLst>
              </a:tr>
              <a:tr h="433642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..N</a:t>
                      </a:r>
                      <a:r>
                        <a:rPr lang="hu-HU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K+1</a:t>
                      </a: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u-HU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s:=s</a:t>
                      </a:r>
                      <a:r>
                        <a:rPr lang="hu-HU" sz="22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–x[i–1]+x[i+K–1]</a:t>
                      </a:r>
                      <a:endParaRPr kumimoji="0" lang="hu-HU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145570"/>
                  </a:ext>
                </a:extLst>
              </a:tr>
              <a:tr h="373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s&gt;</a:t>
                      </a:r>
                      <a:r>
                        <a:rPr kumimoji="0" lang="hu-HU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endParaRPr kumimoji="0" lang="hu-H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765558"/>
                  </a:ext>
                </a:extLst>
              </a:tr>
              <a:tr h="373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Max:=i; </a:t>
                      </a:r>
                      <a:r>
                        <a:rPr kumimoji="0" lang="hu-HU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:=s</a:t>
                      </a: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754420"/>
                  </a:ext>
                </a:extLst>
              </a:tr>
            </a:tbl>
          </a:graphicData>
        </a:graphic>
      </p:graphicFrame>
      <p:sp>
        <p:nvSpPr>
          <p:cNvPr id="14" name="Szövegdoboz 13">
            <a:extLst>
              <a:ext uri="{FF2B5EF4-FFF2-40B4-BE49-F238E27FC236}">
                <a16:creationId xmlns:a16="http://schemas.microsoft.com/office/drawing/2014/main" id="{3DFEF647-E8E5-4A62-BB29-21D8AD257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7848" y="2538778"/>
            <a:ext cx="968648" cy="6777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27000" rIns="36000" bIns="27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</a:pPr>
            <a:r>
              <a:rPr lang="hu-HU" sz="1350" b="1" dirty="0"/>
              <a:t>Változó</a:t>
            </a:r>
            <a:r>
              <a:rPr lang="hu-HU" sz="1350" dirty="0"/>
              <a:t> </a:t>
            </a:r>
            <a:br>
              <a:rPr lang="hu-HU" sz="1350" dirty="0"/>
            </a:br>
            <a:r>
              <a:rPr lang="hu-HU" sz="1350" dirty="0"/>
              <a:t>   i:</a:t>
            </a:r>
            <a:r>
              <a:rPr lang="hu-HU" sz="1350" b="1" dirty="0"/>
              <a:t>Egész</a:t>
            </a:r>
            <a:br>
              <a:rPr lang="hu-HU" sz="1350" b="1" dirty="0"/>
            </a:br>
            <a:r>
              <a:rPr lang="hu-HU" sz="1350" dirty="0"/>
              <a:t>   s:</a:t>
            </a:r>
            <a:r>
              <a:rPr lang="hu-HU" sz="1350" b="1" dirty="0"/>
              <a:t>Egész</a:t>
            </a:r>
          </a:p>
        </p:txBody>
      </p:sp>
      <p:cxnSp>
        <p:nvCxnSpPr>
          <p:cNvPr id="11" name="Egyenes összekötő 8">
            <a:extLst>
              <a:ext uri="{FF2B5EF4-FFF2-40B4-BE49-F238E27FC236}">
                <a16:creationId xmlns:a16="http://schemas.microsoft.com/office/drawing/2014/main" id="{73C77B38-D3DC-48CD-A75A-6861A5578D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28727" y="5605658"/>
            <a:ext cx="252000" cy="468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gyenes összekötő 9">
            <a:extLst>
              <a:ext uri="{FF2B5EF4-FFF2-40B4-BE49-F238E27FC236}">
                <a16:creationId xmlns:a16="http://schemas.microsoft.com/office/drawing/2014/main" id="{99D402B8-6547-425E-9649-F11C32FA1CF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808483" y="5595610"/>
            <a:ext cx="252000" cy="468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Box 43">
            <a:extLst>
              <a:ext uri="{FF2B5EF4-FFF2-40B4-BE49-F238E27FC236}">
                <a16:creationId xmlns:a16="http://schemas.microsoft.com/office/drawing/2014/main" id="{C915694D-5522-491E-BE24-BDB75EDD7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6699" y="5838491"/>
            <a:ext cx="216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</a:pPr>
            <a:r>
              <a:rPr lang="hu-HU" sz="1200" b="1" dirty="0">
                <a:solidFill>
                  <a:srgbClr val="000000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16" name="Text Box 44">
            <a:extLst>
              <a:ext uri="{FF2B5EF4-FFF2-40B4-BE49-F238E27FC236}">
                <a16:creationId xmlns:a16="http://schemas.microsoft.com/office/drawing/2014/main" id="{19AF58C4-9BB6-4C51-89E7-A81366515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6053" y="5841914"/>
            <a:ext cx="216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</a:pPr>
            <a:r>
              <a:rPr lang="hu-HU" sz="1200" b="1" dirty="0">
                <a:solidFill>
                  <a:srgbClr val="000000"/>
                </a:solidFill>
                <a:latin typeface="Courier New" pitchFamily="49" charset="0"/>
              </a:rPr>
              <a:t>N</a:t>
            </a:r>
          </a:p>
        </p:txBody>
      </p:sp>
      <p:sp>
        <p:nvSpPr>
          <p:cNvPr id="2" name="Élőláb helye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15</a:t>
            </a:fld>
            <a:r>
              <a:rPr lang="hu-HU"/>
              <a:t>/55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1325268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Maximum-kiválasztás + </a:t>
            </a:r>
            <a:r>
              <a:rPr lang="hu-HU" dirty="0">
                <a:solidFill>
                  <a:schemeClr val="tx1"/>
                </a:solidFill>
              </a:rPr>
              <a:t>keresés</a:t>
            </a:r>
          </a:p>
        </p:txBody>
      </p:sp>
      <p:sp>
        <p:nvSpPr>
          <p:cNvPr id="1031" name="Tartalom helye 2"/>
          <p:cNvSpPr>
            <a:spLocks noGrp="1"/>
          </p:cNvSpPr>
          <p:nvPr>
            <p:ph idx="1"/>
          </p:nvPr>
        </p:nvSpPr>
        <p:spPr>
          <a:xfrm>
            <a:off x="35497" y="1200757"/>
            <a:ext cx="9108503" cy="5183189"/>
          </a:xfrm>
        </p:spPr>
        <p:txBody>
          <a:bodyPr/>
          <a:lstStyle/>
          <a:p>
            <a:pPr marL="1905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400" b="1" dirty="0"/>
              <a:t>Feladat:</a:t>
            </a:r>
          </a:p>
          <a:p>
            <a:pPr marL="1905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400" dirty="0"/>
              <a:t>	Egy országban az elmúlt N (≥1) napon M (≥1) földrengés volt, ismerjük az egyes földrengések </a:t>
            </a:r>
            <a:r>
              <a:rPr lang="hu-HU" sz="2400"/>
              <a:t>F</a:t>
            </a:r>
            <a:r>
              <a:rPr lang="hu-HU" sz="2400" baseline="-25000"/>
              <a:t>1..M</a:t>
            </a:r>
            <a:r>
              <a:rPr lang="hu-HU" sz="2400"/>
              <a:t> </a:t>
            </a:r>
            <a:r>
              <a:rPr lang="hu-HU" sz="2400" dirty="0"/>
              <a:t>napsorszámát, időpont szerint növekvő sor-rendben. Az is lehet, hogy egy napon több földrengés volt, ekkor a nap-sorszám ismétlődik. Meg kell adni annak a K napos időszaknak az első napját (Max), amelyen belül a lehető legtöbb (</a:t>
            </a:r>
            <a:r>
              <a:rPr lang="hu-HU" sz="2400" dirty="0" err="1"/>
              <a:t>MaxÉrt</a:t>
            </a:r>
            <a:r>
              <a:rPr lang="hu-HU" sz="2400" dirty="0"/>
              <a:t>) földrengés </a:t>
            </a:r>
            <a:br>
              <a:rPr lang="hu-HU" sz="2400" dirty="0"/>
            </a:br>
            <a:r>
              <a:rPr lang="hu-HU" sz="2400" dirty="0"/>
              <a:t>volt!</a:t>
            </a:r>
          </a:p>
          <a:p>
            <a:pPr marL="1905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400" b="1" dirty="0"/>
              <a:t>Alapmegoldás: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C661EE7C-1E57-42EC-8F9F-2D9B9CAE74D0}" type="datetime8">
              <a:rPr lang="hu-HU" smtClean="0">
                <a:solidFill>
                  <a:srgbClr val="000000"/>
                </a:solidFill>
              </a:rPr>
              <a:t>2022.11.29. 12:33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9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670711"/>
              </p:ext>
            </p:extLst>
          </p:nvPr>
        </p:nvGraphicFramePr>
        <p:xfrm>
          <a:off x="3167406" y="3452173"/>
          <a:ext cx="5109030" cy="3073171"/>
        </p:xfrm>
        <a:graphic>
          <a:graphicData uri="http://schemas.openxmlformats.org/drawingml/2006/table">
            <a:tbl>
              <a:tblPr/>
              <a:tblGrid>
                <a:gridCol w="478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1907">
                  <a:extLst>
                    <a:ext uri="{9D8B030D-6E8A-4147-A177-3AD203B41FA5}">
                      <a16:colId xmlns:a16="http://schemas.microsoft.com/office/drawing/2014/main" val="1004663529"/>
                    </a:ext>
                  </a:extLst>
                </a:gridCol>
                <a:gridCol w="1688212">
                  <a:extLst>
                    <a:ext uri="{9D8B030D-6E8A-4147-A177-3AD203B41FA5}">
                      <a16:colId xmlns:a16="http://schemas.microsoft.com/office/drawing/2014/main" val="665661140"/>
                    </a:ext>
                  </a:extLst>
                </a:gridCol>
              </a:tblGrid>
              <a:tr h="452794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F[M</a:t>
                      </a:r>
                      <a:r>
                        <a:rPr kumimoji="0" lang="hu-HU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+1</a:t>
                      </a:r>
                      <a:r>
                        <a:rPr kumimoji="0" lang="hu-HU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]:=N</a:t>
                      </a:r>
                      <a:r>
                        <a:rPr kumimoji="0" lang="hu-HU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+K</a:t>
                      </a:r>
                      <a:r>
                        <a:rPr kumimoji="0" lang="hu-HU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; Max:=F[1]; </a:t>
                      </a:r>
                      <a:r>
                        <a:rPr kumimoji="0" lang="hu-HU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MaxÉrt</a:t>
                      </a:r>
                      <a:r>
                        <a:rPr kumimoji="0" lang="hu-HU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:=1</a:t>
                      </a:r>
                      <a:endParaRPr kumimoji="0" lang="hu-HU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417567"/>
                  </a:ext>
                </a:extLst>
              </a:tr>
              <a:tr h="373356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i=1..M</a:t>
                      </a:r>
                      <a:r>
                        <a:rPr lang="hu-HU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408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j:=i</a:t>
                      </a: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145570"/>
                  </a:ext>
                </a:extLst>
              </a:tr>
              <a:tr h="298815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j≤M</a:t>
                      </a: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és F[j+1]–F[i]&lt;K</a:t>
                      </a: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477746"/>
                  </a:ext>
                </a:extLst>
              </a:tr>
              <a:tr h="149408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j:=j+1</a:t>
                      </a: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692955"/>
                  </a:ext>
                </a:extLst>
              </a:tr>
              <a:tr h="373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j–i+1&gt;</a:t>
                      </a:r>
                      <a:r>
                        <a:rPr kumimoji="0" lang="hu-H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765558"/>
                  </a:ext>
                </a:extLst>
              </a:tr>
              <a:tr h="373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Max:=F[i]; </a:t>
                      </a:r>
                      <a:r>
                        <a:rPr kumimoji="0" lang="hu-H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:=j–i+1</a:t>
                      </a: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754420"/>
                  </a:ext>
                </a:extLst>
              </a:tr>
            </a:tbl>
          </a:graphicData>
        </a:graphic>
      </p:graphicFrame>
      <p:sp>
        <p:nvSpPr>
          <p:cNvPr id="14" name="Szövegdoboz 13">
            <a:extLst>
              <a:ext uri="{FF2B5EF4-FFF2-40B4-BE49-F238E27FC236}">
                <a16:creationId xmlns:a16="http://schemas.microsoft.com/office/drawing/2014/main" id="{3DFEF647-E8E5-4A62-BB29-21D8AD257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1997" y="3125996"/>
            <a:ext cx="968648" cy="47002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27000" rIns="36000" bIns="27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</a:pPr>
            <a:r>
              <a:rPr lang="hu-HU" sz="1350" b="1" dirty="0"/>
              <a:t>Változó</a:t>
            </a:r>
            <a:r>
              <a:rPr lang="hu-HU" sz="1350" dirty="0"/>
              <a:t> </a:t>
            </a:r>
            <a:br>
              <a:rPr lang="hu-HU" sz="1350" dirty="0"/>
            </a:br>
            <a:r>
              <a:rPr lang="hu-HU" sz="1350" dirty="0"/>
              <a:t>   </a:t>
            </a:r>
            <a:r>
              <a:rPr lang="hu-HU" sz="1350" dirty="0" err="1"/>
              <a:t>i,j:</a:t>
            </a:r>
            <a:r>
              <a:rPr lang="hu-HU" sz="1350" b="1" dirty="0" err="1"/>
              <a:t>Egész</a:t>
            </a:r>
            <a:endParaRPr lang="hu-HU" sz="1350" dirty="0"/>
          </a:p>
        </p:txBody>
      </p:sp>
      <p:cxnSp>
        <p:nvCxnSpPr>
          <p:cNvPr id="19" name="Egyenes összekötő 8">
            <a:extLst>
              <a:ext uri="{FF2B5EF4-FFF2-40B4-BE49-F238E27FC236}">
                <a16:creationId xmlns:a16="http://schemas.microsoft.com/office/drawing/2014/main" id="{0B2C5C65-1E80-4ADA-A854-CCAC2662554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44751" y="5644528"/>
            <a:ext cx="252000" cy="4428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Egyenes összekötő 9">
            <a:extLst>
              <a:ext uri="{FF2B5EF4-FFF2-40B4-BE49-F238E27FC236}">
                <a16:creationId xmlns:a16="http://schemas.microsoft.com/office/drawing/2014/main" id="{F0D6258A-89C3-4CBD-A80C-9BAD98FF61D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024507" y="5634480"/>
            <a:ext cx="252000" cy="4428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 Box 43">
            <a:extLst>
              <a:ext uri="{FF2B5EF4-FFF2-40B4-BE49-F238E27FC236}">
                <a16:creationId xmlns:a16="http://schemas.microsoft.com/office/drawing/2014/main" id="{70F1BFBB-D65F-4031-99EA-1114269EC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2723" y="5867313"/>
            <a:ext cx="216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</a:pPr>
            <a:r>
              <a:rPr lang="hu-HU" sz="1200" b="1" dirty="0">
                <a:solidFill>
                  <a:srgbClr val="000000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22" name="Text Box 44">
            <a:extLst>
              <a:ext uri="{FF2B5EF4-FFF2-40B4-BE49-F238E27FC236}">
                <a16:creationId xmlns:a16="http://schemas.microsoft.com/office/drawing/2014/main" id="{B7C7B027-3F41-4CB1-915E-1A27C0216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2077" y="5870736"/>
            <a:ext cx="216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</a:pPr>
            <a:r>
              <a:rPr lang="hu-HU" sz="1200" b="1" dirty="0">
                <a:solidFill>
                  <a:srgbClr val="000000"/>
                </a:solidFill>
                <a:latin typeface="Courier New" pitchFamily="49" charset="0"/>
              </a:rPr>
              <a:t>N</a:t>
            </a:r>
          </a:p>
        </p:txBody>
      </p: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23573BB4-3DA5-400F-8503-1B64BC3C6891}"/>
              </a:ext>
            </a:extLst>
          </p:cNvPr>
          <p:cNvGrpSpPr/>
          <p:nvPr/>
        </p:nvGrpSpPr>
        <p:grpSpPr>
          <a:xfrm>
            <a:off x="425662" y="4266540"/>
            <a:ext cx="7890754" cy="1427527"/>
            <a:chOff x="35425" y="3913300"/>
            <a:chExt cx="7890754" cy="1427527"/>
          </a:xfrm>
        </p:grpSpPr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1E730157-C405-40E2-A0D0-B871FD200975}"/>
                </a:ext>
              </a:extLst>
            </p:cNvPr>
            <p:cNvSpPr/>
            <p:nvPr/>
          </p:nvSpPr>
          <p:spPr>
            <a:xfrm>
              <a:off x="3210179" y="3913300"/>
              <a:ext cx="4716000" cy="1427527"/>
            </a:xfrm>
            <a:prstGeom prst="rect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Beszédbuborék: ellipszis 16">
              <a:extLst>
                <a:ext uri="{FF2B5EF4-FFF2-40B4-BE49-F238E27FC236}">
                  <a16:creationId xmlns:a16="http://schemas.microsoft.com/office/drawing/2014/main" id="{53FCC891-5CE8-4672-9416-A03111483C86}"/>
                </a:ext>
              </a:extLst>
            </p:cNvPr>
            <p:cNvSpPr/>
            <p:nvPr/>
          </p:nvSpPr>
          <p:spPr>
            <a:xfrm>
              <a:off x="35425" y="3913300"/>
              <a:ext cx="2572603" cy="818644"/>
            </a:xfrm>
            <a:prstGeom prst="wedgeEllipseCallout">
              <a:avLst>
                <a:gd name="adj1" fmla="val 73965"/>
                <a:gd name="adj2" fmla="val 34591"/>
              </a:avLst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1600" dirty="0">
                  <a:solidFill>
                    <a:srgbClr val="FF0000"/>
                  </a:solidFill>
                </a:rPr>
                <a:t>Keresés: </a:t>
              </a:r>
              <a:br>
                <a:rPr lang="hu-HU" sz="1600" dirty="0">
                  <a:solidFill>
                    <a:srgbClr val="FF0000"/>
                  </a:solidFill>
                </a:rPr>
              </a:br>
              <a:r>
                <a:rPr lang="hu-HU" sz="1600" dirty="0">
                  <a:solidFill>
                    <a:srgbClr val="FF0000"/>
                  </a:solidFill>
                </a:rPr>
                <a:t>j? : F[j]-F[i]&lt;K és F[j+1]-F[i]≥K</a:t>
              </a:r>
            </a:p>
          </p:txBody>
        </p:sp>
      </p:grp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16</a:t>
            </a:fld>
            <a:r>
              <a:rPr lang="hu-HU"/>
              <a:t>/55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089155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Maximum-kiválasztás + keresés + </a:t>
            </a:r>
            <a:r>
              <a:rPr lang="hu-HU" dirty="0">
                <a:solidFill>
                  <a:srgbClr val="FF0000"/>
                </a:solidFill>
              </a:rPr>
              <a:t>ablakozás</a:t>
            </a:r>
          </a:p>
        </p:txBody>
      </p:sp>
      <p:sp>
        <p:nvSpPr>
          <p:cNvPr id="1031" name="Tartalom helye 2"/>
          <p:cNvSpPr>
            <a:spLocks noGrp="1"/>
          </p:cNvSpPr>
          <p:nvPr>
            <p:ph idx="1"/>
          </p:nvPr>
        </p:nvSpPr>
        <p:spPr>
          <a:xfrm>
            <a:off x="35497" y="1341437"/>
            <a:ext cx="8929117" cy="5183189"/>
          </a:xfrm>
        </p:spPr>
        <p:txBody>
          <a:bodyPr/>
          <a:lstStyle/>
          <a:p>
            <a:pPr marL="1905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400" b="1" dirty="0"/>
              <a:t>Feladat:</a:t>
            </a:r>
          </a:p>
          <a:p>
            <a:pPr marL="1905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400" dirty="0"/>
              <a:t>	Egy országban az elmúlt N (≥1) napon M (≥1) földrengés volt, ismerjük az egyes földrengések </a:t>
            </a:r>
            <a:r>
              <a:rPr lang="hu-HU" sz="2400"/>
              <a:t>F</a:t>
            </a:r>
            <a:r>
              <a:rPr lang="hu-HU" sz="2400" baseline="-25000"/>
              <a:t>1..M</a:t>
            </a:r>
            <a:r>
              <a:rPr lang="hu-HU" sz="2400"/>
              <a:t> </a:t>
            </a:r>
            <a:r>
              <a:rPr lang="hu-HU" sz="2400" dirty="0"/>
              <a:t>napsorszámát, időpont szerint növekvő sor-rendben. Az is lehet, hogy egy napon több földrengés volt, ekkor a nap-sorszám ismétlődik. Meg kell adni annak a K napos időszaknak az első napját (Max), amelyen belül a lehető legtöbb (</a:t>
            </a:r>
            <a:r>
              <a:rPr lang="hu-HU" sz="2400" dirty="0" err="1"/>
              <a:t>MaxÉrt</a:t>
            </a:r>
            <a:r>
              <a:rPr lang="hu-HU" sz="2400" dirty="0"/>
              <a:t>) földrengés volt!</a:t>
            </a:r>
          </a:p>
          <a:p>
            <a:pPr marL="1905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400" b="1" dirty="0"/>
              <a:t>Optimális megoldás (vázlat):</a:t>
            </a:r>
          </a:p>
          <a:p>
            <a:pPr marL="1905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400" dirty="0"/>
              <a:t>	Ha van már egy K napos [</a:t>
            </a:r>
            <a:r>
              <a:rPr lang="hu-HU" sz="2400" dirty="0" err="1"/>
              <a:t>Kezdet,Vég</a:t>
            </a:r>
            <a:r>
              <a:rPr lang="hu-HU" sz="2400" dirty="0"/>
              <a:t>] intervallumunk, akkor a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Kezdet növelésekor az intervallum vége (Vég) folyamatosan növelhető</a:t>
            </a:r>
            <a:r>
              <a:rPr lang="hu-HU" sz="2400" dirty="0"/>
              <a:t>.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830C576F-C5CB-444D-8515-6ADD14DBF245}" type="datetime8">
              <a:rPr lang="hu-HU" smtClean="0">
                <a:solidFill>
                  <a:srgbClr val="000000"/>
                </a:solidFill>
              </a:rPr>
              <a:t>2022.11.29. 12:33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9" name="Group 40"/>
          <p:cNvGraphicFramePr>
            <a:graphicFrameLocks noGrp="1"/>
          </p:cNvGraphicFramePr>
          <p:nvPr/>
        </p:nvGraphicFramePr>
        <p:xfrm>
          <a:off x="2339752" y="4797152"/>
          <a:ext cx="5109030" cy="905588"/>
        </p:xfrm>
        <a:graphic>
          <a:graphicData uri="http://schemas.openxmlformats.org/drawingml/2006/table">
            <a:tbl>
              <a:tblPr/>
              <a:tblGrid>
                <a:gridCol w="5109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Az_első_időszak_megkeresése</a:t>
                      </a:r>
                      <a:endParaRPr kumimoji="0" lang="hu-HU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417567"/>
                  </a:ext>
                </a:extLst>
              </a:tr>
              <a:tr h="452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Ablakos_maximum_kiválasztás</a:t>
                      </a:r>
                      <a:endParaRPr kumimoji="0" lang="hu-HU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684267"/>
                  </a:ext>
                </a:extLst>
              </a:tr>
            </a:tbl>
          </a:graphicData>
        </a:graphic>
      </p:graphicFrame>
      <p:sp>
        <p:nvSpPr>
          <p:cNvPr id="2" name="Élőláb helye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17</a:t>
            </a:fld>
            <a:r>
              <a:rPr lang="hu-HU"/>
              <a:t>/55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66306291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Maximum-kiválasztás + keresés +</a:t>
            </a:r>
            <a:br>
              <a:rPr lang="hu-HU" dirty="0"/>
            </a:br>
            <a:r>
              <a:rPr lang="hu-HU" dirty="0"/>
              <a:t>ablakozás</a:t>
            </a:r>
          </a:p>
        </p:txBody>
      </p:sp>
      <p:sp>
        <p:nvSpPr>
          <p:cNvPr id="1031" name="Tartalom helye 2"/>
          <p:cNvSpPr>
            <a:spLocks noGrp="1"/>
          </p:cNvSpPr>
          <p:nvPr>
            <p:ph idx="1"/>
          </p:nvPr>
        </p:nvSpPr>
        <p:spPr>
          <a:xfrm>
            <a:off x="35497" y="1341437"/>
            <a:ext cx="8929117" cy="5183189"/>
          </a:xfrm>
        </p:spPr>
        <p:txBody>
          <a:bodyPr/>
          <a:lstStyle/>
          <a:p>
            <a:pPr marL="1905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400" b="1" dirty="0"/>
              <a:t>Optimális megoldás: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846828CE-6856-422A-B419-A5B374BC9765}" type="datetime8">
              <a:rPr lang="hu-HU" smtClean="0">
                <a:solidFill>
                  <a:srgbClr val="000000"/>
                </a:solidFill>
              </a:rPr>
              <a:t>2022.11.29. 12:33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9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971971"/>
              </p:ext>
            </p:extLst>
          </p:nvPr>
        </p:nvGraphicFramePr>
        <p:xfrm>
          <a:off x="827584" y="1896294"/>
          <a:ext cx="6696744" cy="4375359"/>
        </p:xfrm>
        <a:graphic>
          <a:graphicData uri="http://schemas.openxmlformats.org/drawingml/2006/table">
            <a:tbl>
              <a:tblPr/>
              <a:tblGrid>
                <a:gridCol w="464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049">
                  <a:extLst>
                    <a:ext uri="{9D8B030D-6E8A-4147-A177-3AD203B41FA5}">
                      <a16:colId xmlns:a16="http://schemas.microsoft.com/office/drawing/2014/main" val="391837199"/>
                    </a:ext>
                  </a:extLst>
                </a:gridCol>
                <a:gridCol w="3800403">
                  <a:extLst>
                    <a:ext uri="{9D8B030D-6E8A-4147-A177-3AD203B41FA5}">
                      <a16:colId xmlns:a16="http://schemas.microsoft.com/office/drawing/2014/main" val="1004663529"/>
                    </a:ext>
                  </a:extLst>
                </a:gridCol>
                <a:gridCol w="1976209">
                  <a:extLst>
                    <a:ext uri="{9D8B030D-6E8A-4147-A177-3AD203B41FA5}">
                      <a16:colId xmlns:a16="http://schemas.microsoft.com/office/drawing/2014/main" val="665661140"/>
                    </a:ext>
                  </a:extLst>
                </a:gridCol>
              </a:tblGrid>
              <a:tr h="150931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F[M+1]:=N+K; </a:t>
                      </a:r>
                      <a:r>
                        <a:rPr kumimoji="0" lang="hu-HU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kezdet:=1; vég:=1</a:t>
                      </a:r>
                      <a:endParaRPr kumimoji="0" lang="hu-HU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41417567"/>
                  </a:ext>
                </a:extLst>
              </a:tr>
              <a:tr h="297292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vég≤M</a:t>
                      </a:r>
                      <a:r>
                        <a:rPr lang="hu-HU" sz="20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és F[vég+1]–F[kezdet]&lt;K</a:t>
                      </a:r>
                      <a:endParaRPr kumimoji="0" lang="hu-HU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62461665"/>
                  </a:ext>
                </a:extLst>
              </a:tr>
              <a:tr h="224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dirty="0">
                          <a:solidFill>
                            <a:srgbClr val="FF0000"/>
                          </a:solidFill>
                        </a:rPr>
                        <a:t>vég:=vég+1</a:t>
                      </a:r>
                      <a:endParaRPr kumimoji="0" lang="hu-HU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66948927"/>
                  </a:ext>
                </a:extLst>
              </a:tr>
              <a:tr h="224112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Max:=F[kezdet]; </a:t>
                      </a:r>
                      <a:r>
                        <a:rPr lang="hu-HU" sz="20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MaxÉrt</a:t>
                      </a:r>
                      <a:r>
                        <a:rPr lang="hu-HU" sz="20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:=vég–kezdet+1</a:t>
                      </a:r>
                      <a:endParaRPr kumimoji="0" lang="hu-HU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59274283"/>
                  </a:ext>
                </a:extLst>
              </a:tr>
              <a:tr h="373356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kezdet=</a:t>
                      </a: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..M</a:t>
                      </a:r>
                      <a:r>
                        <a:rPr lang="hu-HU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408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[vég:=vég]</a:t>
                      </a: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02145570"/>
                  </a:ext>
                </a:extLst>
              </a:tr>
              <a:tr h="298815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0" lang="hu-H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vég≤M</a:t>
                      </a: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és F[vég+1]–F[kezdet]&lt;K</a:t>
                      </a:r>
                      <a:endParaRPr lang="hu-HU" dirty="0"/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40477746"/>
                  </a:ext>
                </a:extLst>
              </a:tr>
              <a:tr h="149408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vég:=vég+1</a:t>
                      </a: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692955"/>
                  </a:ext>
                </a:extLst>
              </a:tr>
              <a:tr h="373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vég–kezdet+1&gt;</a:t>
                      </a:r>
                      <a:r>
                        <a:rPr kumimoji="0" lang="hu-H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79765558"/>
                  </a:ext>
                </a:extLst>
              </a:tr>
              <a:tr h="373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Max:=F[kezdet]; </a:t>
                      </a:r>
                      <a:r>
                        <a:rPr kumimoji="0" lang="hu-H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:=vég–kezdet+1</a:t>
                      </a: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754420"/>
                  </a:ext>
                </a:extLst>
              </a:tr>
            </a:tbl>
          </a:graphicData>
        </a:graphic>
      </p:graphicFrame>
      <p:sp>
        <p:nvSpPr>
          <p:cNvPr id="14" name="Szövegdoboz 13">
            <a:extLst>
              <a:ext uri="{FF2B5EF4-FFF2-40B4-BE49-F238E27FC236}">
                <a16:creationId xmlns:a16="http://schemas.microsoft.com/office/drawing/2014/main" id="{3DFEF647-E8E5-4A62-BB29-21D8AD257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0447" y="1561231"/>
            <a:ext cx="968648" cy="6777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27000" rIns="36000" bIns="27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</a:pPr>
            <a:r>
              <a:rPr lang="hu-HU" sz="1350" b="1" dirty="0"/>
              <a:t>Változó</a:t>
            </a:r>
            <a:r>
              <a:rPr lang="hu-HU" sz="1350" dirty="0"/>
              <a:t> </a:t>
            </a:r>
            <a:br>
              <a:rPr lang="hu-HU" sz="1350" dirty="0"/>
            </a:br>
            <a:r>
              <a:rPr lang="hu-HU" sz="1350" dirty="0"/>
              <a:t>   </a:t>
            </a:r>
            <a:r>
              <a:rPr lang="hu-HU" sz="1350" dirty="0">
                <a:solidFill>
                  <a:srgbClr val="FF0000"/>
                </a:solidFill>
              </a:rPr>
              <a:t>kezdet,</a:t>
            </a:r>
            <a:br>
              <a:rPr lang="hu-HU" sz="1350" dirty="0">
                <a:solidFill>
                  <a:srgbClr val="FF0000"/>
                </a:solidFill>
              </a:rPr>
            </a:br>
            <a:r>
              <a:rPr lang="hu-HU" sz="1350" dirty="0">
                <a:solidFill>
                  <a:srgbClr val="FF0000"/>
                </a:solidFill>
              </a:rPr>
              <a:t>   </a:t>
            </a:r>
            <a:r>
              <a:rPr lang="hu-HU" sz="1350" dirty="0" err="1">
                <a:solidFill>
                  <a:srgbClr val="FF0000"/>
                </a:solidFill>
              </a:rPr>
              <a:t>vég</a:t>
            </a:r>
            <a:r>
              <a:rPr lang="hu-HU" sz="1350" dirty="0" err="1"/>
              <a:t>:</a:t>
            </a:r>
            <a:r>
              <a:rPr lang="hu-HU" sz="1350" b="1" dirty="0" err="1"/>
              <a:t>Egész</a:t>
            </a:r>
            <a:endParaRPr lang="hu-HU" sz="1350" dirty="0"/>
          </a:p>
        </p:txBody>
      </p:sp>
      <p:cxnSp>
        <p:nvCxnSpPr>
          <p:cNvPr id="19" name="Egyenes összekötő 8">
            <a:extLst>
              <a:ext uri="{FF2B5EF4-FFF2-40B4-BE49-F238E27FC236}">
                <a16:creationId xmlns:a16="http://schemas.microsoft.com/office/drawing/2014/main" id="{0B2C5C65-1E80-4ADA-A854-CCAC2662554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87172" y="5373216"/>
            <a:ext cx="252000" cy="450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Egyenes összekötő 9">
            <a:extLst>
              <a:ext uri="{FF2B5EF4-FFF2-40B4-BE49-F238E27FC236}">
                <a16:creationId xmlns:a16="http://schemas.microsoft.com/office/drawing/2014/main" id="{F0D6258A-89C3-4CBD-A80C-9BAD98FF61D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257562" y="5373216"/>
            <a:ext cx="252000" cy="450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 Box 43">
            <a:extLst>
              <a:ext uri="{FF2B5EF4-FFF2-40B4-BE49-F238E27FC236}">
                <a16:creationId xmlns:a16="http://schemas.microsoft.com/office/drawing/2014/main" id="{70F1BFBB-D65F-4031-99EA-1114269EC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5777" y="5606049"/>
            <a:ext cx="216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</a:pPr>
            <a:r>
              <a:rPr lang="hu-HU" sz="1200" b="1" dirty="0">
                <a:solidFill>
                  <a:srgbClr val="000000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22" name="Text Box 44">
            <a:extLst>
              <a:ext uri="{FF2B5EF4-FFF2-40B4-BE49-F238E27FC236}">
                <a16:creationId xmlns:a16="http://schemas.microsoft.com/office/drawing/2014/main" id="{B7C7B027-3F41-4CB1-915E-1A27C0216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4499" y="5609472"/>
            <a:ext cx="216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</a:pPr>
            <a:r>
              <a:rPr lang="hu-HU" sz="1200" b="1" dirty="0">
                <a:solidFill>
                  <a:srgbClr val="000000"/>
                </a:solidFill>
                <a:latin typeface="Courier New" pitchFamily="49" charset="0"/>
              </a:rPr>
              <a:t>N</a:t>
            </a:r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18</a:t>
            </a:fld>
            <a:r>
              <a:rPr lang="hu-HU"/>
              <a:t>/55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9583367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597BCAC1-4A0D-4FFA-8977-692838EC106F}" type="datetime8">
              <a:rPr lang="hu-HU" smtClean="0">
                <a:solidFill>
                  <a:srgbClr val="000000"/>
                </a:solidFill>
              </a:rPr>
              <a:t>2022.11.29. 12:33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17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Maximum-kiválasztás + megszámlálás</a:t>
            </a:r>
          </a:p>
        </p:txBody>
      </p:sp>
      <p:sp>
        <p:nvSpPr>
          <p:cNvPr id="1031" name="Tartalom helye 2"/>
          <p:cNvSpPr>
            <a:spLocks noGrp="1"/>
          </p:cNvSpPr>
          <p:nvPr>
            <p:ph idx="1"/>
          </p:nvPr>
        </p:nvSpPr>
        <p:spPr>
          <a:xfrm>
            <a:off x="35497" y="1341437"/>
            <a:ext cx="9073007" cy="5183189"/>
          </a:xfrm>
        </p:spPr>
        <p:txBody>
          <a:bodyPr/>
          <a:lstStyle/>
          <a:p>
            <a:pPr marL="1905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400" b="1" dirty="0"/>
              <a:t>Feladat: </a:t>
            </a:r>
            <a:r>
              <a:rPr lang="hu-HU" sz="2400" dirty="0"/>
              <a:t>Adott N intervallum, kezdő- és végpontjaik (</a:t>
            </a:r>
            <a:r>
              <a:rPr lang="hu-HU" sz="2400" dirty="0" err="1"/>
              <a:t>Kezdet,Vég</a:t>
            </a:r>
            <a:r>
              <a:rPr lang="hu-HU" sz="2400" dirty="0"/>
              <a:t>) 1 és M közötti számok. (N,M≥1) Adjunk meg egy értéket (Max), amely a legtöbb intervallumban benne van!</a:t>
            </a:r>
            <a:endParaRPr lang="hu-HU" sz="2400" b="1" dirty="0"/>
          </a:p>
          <a:p>
            <a:pPr marL="1905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400" b="1" dirty="0"/>
              <a:t>Alapmegoldás: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3DFEF647-E8E5-4A62-BB29-21D8AD257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0848" y="2251832"/>
            <a:ext cx="1188506" cy="6777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27000" rIns="36000" bIns="27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</a:pPr>
            <a:r>
              <a:rPr lang="hu-HU" sz="1350" b="1" dirty="0"/>
              <a:t>Változó</a:t>
            </a:r>
            <a:r>
              <a:rPr lang="hu-HU" sz="1350" dirty="0"/>
              <a:t> </a:t>
            </a:r>
            <a:br>
              <a:rPr lang="hu-HU" sz="1350" dirty="0"/>
            </a:br>
            <a:r>
              <a:rPr lang="hu-HU" sz="1350" dirty="0"/>
              <a:t>   </a:t>
            </a:r>
            <a:r>
              <a:rPr lang="hu-HU" sz="1350" dirty="0" err="1"/>
              <a:t>i,j:</a:t>
            </a:r>
            <a:r>
              <a:rPr lang="hu-HU" sz="1350" b="1" dirty="0" err="1"/>
              <a:t>Egész</a:t>
            </a:r>
            <a:br>
              <a:rPr lang="hu-HU" sz="1350" b="1" dirty="0"/>
            </a:br>
            <a:r>
              <a:rPr lang="hu-HU" sz="1350" dirty="0"/>
              <a:t>  </a:t>
            </a:r>
            <a:r>
              <a:rPr lang="hu-HU" sz="1350" dirty="0" err="1"/>
              <a:t>maxÉrt:</a:t>
            </a:r>
            <a:r>
              <a:rPr lang="hu-HU" sz="1350" b="1" dirty="0" err="1"/>
              <a:t>Egész</a:t>
            </a:r>
            <a:endParaRPr lang="hu-HU" sz="1350" dirty="0"/>
          </a:p>
        </p:txBody>
      </p:sp>
      <p:graphicFrame>
        <p:nvGraphicFramePr>
          <p:cNvPr id="25" name="Group 40">
            <a:extLst>
              <a:ext uri="{FF2B5EF4-FFF2-40B4-BE49-F238E27FC236}">
                <a16:creationId xmlns:a16="http://schemas.microsoft.com/office/drawing/2014/main" id="{00FA6DFD-306F-49B8-B65F-384C97EE8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894"/>
              </p:ext>
            </p:extLst>
          </p:nvPr>
        </p:nvGraphicFramePr>
        <p:xfrm>
          <a:off x="2807409" y="2566078"/>
          <a:ext cx="5066542" cy="3931563"/>
        </p:xfrm>
        <a:graphic>
          <a:graphicData uri="http://schemas.openxmlformats.org/drawingml/2006/table">
            <a:tbl>
              <a:tblPr/>
              <a:tblGrid>
                <a:gridCol w="47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2679">
                  <a:extLst>
                    <a:ext uri="{9D8B030D-6E8A-4147-A177-3AD203B41FA5}">
                      <a16:colId xmlns:a16="http://schemas.microsoft.com/office/drawing/2014/main" val="1004663529"/>
                    </a:ext>
                  </a:extLst>
                </a:gridCol>
                <a:gridCol w="189984">
                  <a:extLst>
                    <a:ext uri="{9D8B030D-6E8A-4147-A177-3AD203B41FA5}">
                      <a16:colId xmlns:a16="http://schemas.microsoft.com/office/drawing/2014/main" val="2908130678"/>
                    </a:ext>
                  </a:extLst>
                </a:gridCol>
                <a:gridCol w="1882693">
                  <a:extLst>
                    <a:ext uri="{9D8B030D-6E8A-4147-A177-3AD203B41FA5}">
                      <a16:colId xmlns:a16="http://schemas.microsoft.com/office/drawing/2014/main" val="665661140"/>
                    </a:ext>
                  </a:extLst>
                </a:gridCol>
              </a:tblGrid>
              <a:tr h="49636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maxÉrt</a:t>
                      </a:r>
                      <a:r>
                        <a:rPr kumimoji="0" lang="hu-HU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:=-1</a:t>
                      </a:r>
                      <a:endParaRPr kumimoji="0" lang="hu-HU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417567"/>
                  </a:ext>
                </a:extLst>
              </a:tr>
              <a:tr h="49135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i=1..M</a:t>
                      </a: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35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145570"/>
                  </a:ext>
                </a:extLst>
              </a:tr>
              <a:tr h="491350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j=1..N</a:t>
                      </a: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477746"/>
                  </a:ext>
                </a:extLst>
              </a:tr>
              <a:tr h="487103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u-HU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hu-HU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</a:t>
                      </a:r>
                      <a:r>
                        <a:rPr lang="hu-HU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Kezdet</a:t>
                      </a:r>
                      <a:r>
                        <a:rPr lang="hu-HU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[j] és </a:t>
                      </a:r>
                      <a:r>
                        <a:rPr lang="hu-HU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i≤Vég</a:t>
                      </a:r>
                      <a:r>
                        <a:rPr lang="hu-HU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[j] </a:t>
                      </a:r>
                      <a:endParaRPr kumimoji="0" lang="hu-H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692955"/>
                  </a:ext>
                </a:extLst>
              </a:tr>
              <a:tr h="491350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db:=db+1</a:t>
                      </a: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728681"/>
                  </a:ext>
                </a:extLst>
              </a:tr>
              <a:tr h="491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db&gt;</a:t>
                      </a:r>
                      <a:r>
                        <a:rPr kumimoji="0" lang="hu-HU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endParaRPr kumimoji="0" lang="hu-H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765558"/>
                  </a:ext>
                </a:extLst>
              </a:tr>
              <a:tr h="491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:=db; Max:=i</a:t>
                      </a: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754420"/>
                  </a:ext>
                </a:extLst>
              </a:tr>
            </a:tbl>
          </a:graphicData>
        </a:graphic>
      </p:graphicFrame>
      <p:cxnSp>
        <p:nvCxnSpPr>
          <p:cNvPr id="19" name="Egyenes összekötő 8">
            <a:extLst>
              <a:ext uri="{FF2B5EF4-FFF2-40B4-BE49-F238E27FC236}">
                <a16:creationId xmlns:a16="http://schemas.microsoft.com/office/drawing/2014/main" id="{0B2C5C65-1E80-4ADA-A854-CCAC2662554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83794" y="5513262"/>
            <a:ext cx="251950" cy="486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Egyenes összekötő 9">
            <a:extLst>
              <a:ext uri="{FF2B5EF4-FFF2-40B4-BE49-F238E27FC236}">
                <a16:creationId xmlns:a16="http://schemas.microsoft.com/office/drawing/2014/main" id="{F0D6258A-89C3-4CBD-A80C-9BAD98FF61D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10243" y="5513262"/>
            <a:ext cx="250921" cy="486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 Box 43">
            <a:extLst>
              <a:ext uri="{FF2B5EF4-FFF2-40B4-BE49-F238E27FC236}">
                <a16:creationId xmlns:a16="http://schemas.microsoft.com/office/drawing/2014/main" id="{70F1BFBB-D65F-4031-99EA-1114269EC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8696" y="5760622"/>
            <a:ext cx="2166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</a:pPr>
            <a:r>
              <a:rPr lang="hu-HU" sz="1200" b="1" dirty="0">
                <a:solidFill>
                  <a:srgbClr val="000000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22" name="Text Box 44">
            <a:extLst>
              <a:ext uri="{FF2B5EF4-FFF2-40B4-BE49-F238E27FC236}">
                <a16:creationId xmlns:a16="http://schemas.microsoft.com/office/drawing/2014/main" id="{B7C7B027-3F41-4CB1-915E-1A27C0216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1924" y="5764045"/>
            <a:ext cx="2166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</a:pPr>
            <a:r>
              <a:rPr lang="hu-HU" sz="1200" b="1" dirty="0">
                <a:solidFill>
                  <a:srgbClr val="000000"/>
                </a:solidFill>
                <a:latin typeface="Courier New" pitchFamily="49" charset="0"/>
              </a:rPr>
              <a:t>N</a:t>
            </a:r>
          </a:p>
        </p:txBody>
      </p:sp>
      <p:cxnSp>
        <p:nvCxnSpPr>
          <p:cNvPr id="15" name="Egyenes összekötő 8">
            <a:extLst>
              <a:ext uri="{FF2B5EF4-FFF2-40B4-BE49-F238E27FC236}">
                <a16:creationId xmlns:a16="http://schemas.microsoft.com/office/drawing/2014/main" id="{022B13C6-CAD6-416F-9BB0-1D4E22C6345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18553" y="4532796"/>
            <a:ext cx="252000" cy="486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Egyenes összekötő 9">
            <a:extLst>
              <a:ext uri="{FF2B5EF4-FFF2-40B4-BE49-F238E27FC236}">
                <a16:creationId xmlns:a16="http://schemas.microsoft.com/office/drawing/2014/main" id="{812E102B-1BBB-47F9-BD37-C627282B2D6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06891" y="4534115"/>
            <a:ext cx="253268" cy="486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 Box 43">
            <a:extLst>
              <a:ext uri="{FF2B5EF4-FFF2-40B4-BE49-F238E27FC236}">
                <a16:creationId xmlns:a16="http://schemas.microsoft.com/office/drawing/2014/main" id="{30CDF18D-B609-42F2-9AC5-E81949B2B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2450" y="4770531"/>
            <a:ext cx="2166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</a:pPr>
            <a:r>
              <a:rPr lang="hu-HU" sz="1200" b="1" dirty="0">
                <a:solidFill>
                  <a:srgbClr val="000000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18" name="Text Box 44">
            <a:extLst>
              <a:ext uri="{FF2B5EF4-FFF2-40B4-BE49-F238E27FC236}">
                <a16:creationId xmlns:a16="http://schemas.microsoft.com/office/drawing/2014/main" id="{D0B58683-EDAC-4F95-BFD6-331A890EF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576" y="4773954"/>
            <a:ext cx="2166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</a:pPr>
            <a:r>
              <a:rPr lang="hu-HU" sz="1200" b="1" dirty="0">
                <a:solidFill>
                  <a:srgbClr val="000000"/>
                </a:solidFill>
                <a:latin typeface="Courier New" pitchFamily="49" charset="0"/>
              </a:rPr>
              <a:t>N</a:t>
            </a:r>
          </a:p>
        </p:txBody>
      </p:sp>
      <p:grpSp>
        <p:nvGrpSpPr>
          <p:cNvPr id="26" name="Csoportba foglalás 25">
            <a:extLst>
              <a:ext uri="{FF2B5EF4-FFF2-40B4-BE49-F238E27FC236}">
                <a16:creationId xmlns:a16="http://schemas.microsoft.com/office/drawing/2014/main" id="{1B1DF9AB-0A79-465B-AFC0-56DE3C66F4FD}"/>
              </a:ext>
            </a:extLst>
          </p:cNvPr>
          <p:cNvGrpSpPr/>
          <p:nvPr/>
        </p:nvGrpSpPr>
        <p:grpSpPr>
          <a:xfrm>
            <a:off x="126937" y="2924944"/>
            <a:ext cx="7812376" cy="2638494"/>
            <a:chOff x="113803" y="2571704"/>
            <a:chExt cx="7812376" cy="2638494"/>
          </a:xfrm>
        </p:grpSpPr>
        <p:sp>
          <p:nvSpPr>
            <p:cNvPr id="27" name="Téglalap 26">
              <a:extLst>
                <a:ext uri="{FF2B5EF4-FFF2-40B4-BE49-F238E27FC236}">
                  <a16:creationId xmlns:a16="http://schemas.microsoft.com/office/drawing/2014/main" id="{AB4C3311-3D80-4193-AAB3-58DDEC4622A7}"/>
                </a:ext>
              </a:extLst>
            </p:cNvPr>
            <p:cNvSpPr/>
            <p:nvPr/>
          </p:nvSpPr>
          <p:spPr>
            <a:xfrm>
              <a:off x="3210179" y="3158830"/>
              <a:ext cx="4716000" cy="2051368"/>
            </a:xfrm>
            <a:prstGeom prst="rect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" name="Beszédbuborék: ellipszis 27">
              <a:extLst>
                <a:ext uri="{FF2B5EF4-FFF2-40B4-BE49-F238E27FC236}">
                  <a16:creationId xmlns:a16="http://schemas.microsoft.com/office/drawing/2014/main" id="{29DBA24F-E72B-465B-A5D9-028531757D76}"/>
                </a:ext>
              </a:extLst>
            </p:cNvPr>
            <p:cNvSpPr/>
            <p:nvPr/>
          </p:nvSpPr>
          <p:spPr>
            <a:xfrm>
              <a:off x="113803" y="2571704"/>
              <a:ext cx="2572603" cy="962660"/>
            </a:xfrm>
            <a:prstGeom prst="wedgeEllipseCallout">
              <a:avLst>
                <a:gd name="adj1" fmla="val 73965"/>
                <a:gd name="adj2" fmla="val 34591"/>
              </a:avLst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1600" dirty="0">
                  <a:solidFill>
                    <a:srgbClr val="FF0000"/>
                  </a:solidFill>
                </a:rPr>
                <a:t>Megszámolás: </a:t>
              </a:r>
              <a:br>
                <a:rPr lang="hu-HU" sz="1600" dirty="0">
                  <a:solidFill>
                    <a:srgbClr val="FF0000"/>
                  </a:solidFill>
                </a:rPr>
              </a:br>
              <a:r>
                <a:rPr lang="hu-HU" sz="1600" dirty="0">
                  <a:solidFill>
                    <a:srgbClr val="FF0000"/>
                  </a:solidFill>
                </a:rPr>
                <a:t>az i hány intervallumba esik?</a:t>
              </a:r>
            </a:p>
          </p:txBody>
        </p:sp>
      </p:grp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19</a:t>
            </a:fld>
            <a:r>
              <a:rPr lang="hu-HU"/>
              <a:t>/55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37408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/>
              <a:t>Tartalom</a:t>
            </a:r>
            <a:endParaRPr lang="hu-HU" sz="2800"/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/>
              <a:t>Hatékony algoritmikus technikák</a:t>
            </a:r>
          </a:p>
          <a:p>
            <a:pPr marL="817563" lvl="1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3" action="ppaction://hlinksldjump"/>
              </a:rPr>
              <a:t>Segédösszegek számítása</a:t>
            </a:r>
            <a:endParaRPr lang="hu-HU" dirty="0"/>
          </a:p>
          <a:p>
            <a:pPr marL="817563" lvl="1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4" action="ppaction://hlinksldjump"/>
              </a:rPr>
              <a:t>Ablakozás</a:t>
            </a:r>
            <a:r>
              <a:rPr lang="hu-HU" dirty="0"/>
              <a:t> (kétféleképpen)</a:t>
            </a:r>
          </a:p>
          <a:p>
            <a:pPr marL="817563" lvl="1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5" action="ppaction://hlinksldjump"/>
              </a:rPr>
              <a:t>Változásfigyelés</a:t>
            </a:r>
            <a:endParaRPr lang="hu-HU" dirty="0"/>
          </a:p>
          <a:p>
            <a:pPr marL="817563" lvl="1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6" action="ppaction://hlinksldjump"/>
              </a:rPr>
              <a:t>Intervallum-manipulációk</a:t>
            </a:r>
            <a:r>
              <a:rPr lang="hu-HU" dirty="0"/>
              <a:t> (háromféleképpen)</a:t>
            </a:r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7" action="ppaction://hlinksldjump"/>
              </a:rPr>
              <a:t>Rekurzió</a:t>
            </a:r>
            <a:endParaRPr lang="hu-HU" dirty="0"/>
          </a:p>
          <a:p>
            <a:pPr marL="817563" lvl="1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8" action="ppaction://hlinksldjump"/>
              </a:rPr>
              <a:t>Rekurzió és iteráció</a:t>
            </a:r>
            <a:endParaRPr lang="hu-HU" dirty="0"/>
          </a:p>
          <a:p>
            <a:pPr marL="817563" lvl="1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9" action="ppaction://hlinksldjump"/>
              </a:rPr>
              <a:t>Programozási tételek rekurzívan</a:t>
            </a:r>
            <a:endParaRPr lang="hu-HU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DE13727-AA94-476F-9EB5-583DB7B6E6DC}" type="datetime8">
              <a:rPr lang="hu-HU" smtClean="0"/>
              <a:t>2022.11.29. 12:33</a:t>
            </a:fld>
            <a:endParaRPr lang="en-US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</a:t>
            </a:fld>
            <a:r>
              <a:rPr lang="hu-HU"/>
              <a:t>/55</a:t>
            </a:r>
            <a:endParaRPr lang="hu-HU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Cím 1"/>
          <p:cNvSpPr>
            <a:spLocks noGrp="1"/>
          </p:cNvSpPr>
          <p:nvPr>
            <p:ph type="title"/>
          </p:nvPr>
        </p:nvSpPr>
        <p:spPr>
          <a:xfrm>
            <a:off x="0" y="85725"/>
            <a:ext cx="8172400" cy="1111250"/>
          </a:xfrm>
        </p:spPr>
        <p:txBody>
          <a:bodyPr/>
          <a:lstStyle/>
          <a:p>
            <a:r>
              <a:rPr lang="hu-HU" sz="3500" dirty="0"/>
              <a:t>Maximum-kiválasztás + megszámlálás + </a:t>
            </a:r>
            <a:br>
              <a:rPr lang="hu-HU" sz="3500" dirty="0"/>
            </a:br>
            <a:r>
              <a:rPr lang="hu-HU" sz="3500" dirty="0">
                <a:solidFill>
                  <a:srgbClr val="FF0000"/>
                </a:solidFill>
              </a:rPr>
              <a:t>változásfigyelés</a:t>
            </a:r>
          </a:p>
        </p:txBody>
      </p:sp>
      <p:sp>
        <p:nvSpPr>
          <p:cNvPr id="1031" name="Tartalom helye 2"/>
          <p:cNvSpPr>
            <a:spLocks noGrp="1"/>
          </p:cNvSpPr>
          <p:nvPr>
            <p:ph idx="1"/>
          </p:nvPr>
        </p:nvSpPr>
        <p:spPr>
          <a:xfrm>
            <a:off x="35497" y="1341437"/>
            <a:ext cx="8929117" cy="5183189"/>
          </a:xfrm>
        </p:spPr>
        <p:txBody>
          <a:bodyPr/>
          <a:lstStyle/>
          <a:p>
            <a:pPr marL="1905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400" b="1" dirty="0"/>
              <a:t>Optimális megoldás:</a:t>
            </a:r>
          </a:p>
          <a:p>
            <a:pPr marL="1905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400" dirty="0"/>
              <a:t>	Legyen a darab[i] jelentése, az i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érték mennyivel több </a:t>
            </a:r>
            <a:r>
              <a:rPr lang="hu-HU" sz="2400" dirty="0"/>
              <a:t>intervallumban szerepel, mint az i</a:t>
            </a:r>
            <a:r>
              <a:rPr lang="hu-HU" sz="2400" kern="1200" dirty="0"/>
              <a:t>–</a:t>
            </a:r>
            <a:r>
              <a:rPr lang="hu-HU" sz="2400" dirty="0"/>
              <a:t>1.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0DA4E61A-331D-458C-A080-9DD1D589867F}" type="datetime8">
              <a:rPr lang="hu-HU" smtClean="0">
                <a:solidFill>
                  <a:srgbClr val="000000"/>
                </a:solidFill>
              </a:rPr>
              <a:t>2022.11.29. 12:33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9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071108"/>
              </p:ext>
            </p:extLst>
          </p:nvPr>
        </p:nvGraphicFramePr>
        <p:xfrm>
          <a:off x="1249629" y="2695406"/>
          <a:ext cx="5194579" cy="3726031"/>
        </p:xfrm>
        <a:graphic>
          <a:graphicData uri="http://schemas.openxmlformats.org/drawingml/2006/table">
            <a:tbl>
              <a:tblPr/>
              <a:tblGrid>
                <a:gridCol w="514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67">
                  <a:extLst>
                    <a:ext uri="{9D8B030D-6E8A-4147-A177-3AD203B41FA5}">
                      <a16:colId xmlns:a16="http://schemas.microsoft.com/office/drawing/2014/main" val="3290478368"/>
                    </a:ext>
                  </a:extLst>
                </a:gridCol>
                <a:gridCol w="2470253">
                  <a:extLst>
                    <a:ext uri="{9D8B030D-6E8A-4147-A177-3AD203B41FA5}">
                      <a16:colId xmlns:a16="http://schemas.microsoft.com/office/drawing/2014/main" val="665661140"/>
                    </a:ext>
                  </a:extLst>
                </a:gridCol>
              </a:tblGrid>
              <a:tr h="15093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darab[1..M</a:t>
                      </a:r>
                      <a:r>
                        <a:rPr kumimoji="0" lang="hu-HU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+1</a:t>
                      </a:r>
                      <a:r>
                        <a:rPr kumimoji="0" lang="hu-HU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]:=0</a:t>
                      </a: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41417567"/>
                  </a:ext>
                </a:extLst>
              </a:tr>
              <a:tr h="297292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i=1..N</a:t>
                      </a:r>
                      <a:endParaRPr kumimoji="0" lang="hu-HU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62461665"/>
                  </a:ext>
                </a:extLst>
              </a:tr>
              <a:tr h="22411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darab[Kezdet[i]]:=darab[Kezdet[i]]+1</a:t>
                      </a:r>
                      <a:endParaRPr lang="hu-HU"/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66948927"/>
                  </a:ext>
                </a:extLst>
              </a:tr>
              <a:tr h="224112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hu-HU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darab[Vég[i]</a:t>
                      </a:r>
                      <a:r>
                        <a:rPr lang="hu-HU" sz="20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+1</a:t>
                      </a:r>
                      <a:r>
                        <a:rPr lang="hu-HU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]:=darab[Vég[i]</a:t>
                      </a:r>
                      <a:r>
                        <a:rPr lang="hu-HU" sz="20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+1</a:t>
                      </a:r>
                      <a:r>
                        <a:rPr lang="hu-HU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]–1</a:t>
                      </a:r>
                      <a:endParaRPr lang="hu-HU" dirty="0"/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54646275"/>
                  </a:ext>
                </a:extLst>
              </a:tr>
              <a:tr h="22411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db:=darab[1]; Max:=1; </a:t>
                      </a:r>
                      <a:r>
                        <a:rPr lang="hu-HU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maxÉrt</a:t>
                      </a:r>
                      <a:r>
                        <a:rPr lang="hu-HU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:=db</a:t>
                      </a:r>
                      <a:endParaRPr kumimoji="0" lang="hu-HU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59274283"/>
                  </a:ext>
                </a:extLst>
              </a:tr>
              <a:tr h="37335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i=2..M</a:t>
                      </a: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4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db:=db+darab[i]</a:t>
                      </a:r>
                      <a:endParaRPr lang="hu-HU"/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02145570"/>
                  </a:ext>
                </a:extLst>
              </a:tr>
              <a:tr h="373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db&gt;</a:t>
                      </a:r>
                      <a:r>
                        <a:rPr kumimoji="0" lang="hu-H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endParaRPr lang="hu-HU" dirty="0"/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79765558"/>
                  </a:ext>
                </a:extLst>
              </a:tr>
              <a:tr h="373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Max:=i; </a:t>
                      </a:r>
                      <a:r>
                        <a:rPr kumimoji="0" lang="hu-H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:=db</a:t>
                      </a: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754420"/>
                  </a:ext>
                </a:extLst>
              </a:tr>
            </a:tbl>
          </a:graphicData>
        </a:graphic>
      </p:graphicFrame>
      <p:sp>
        <p:nvSpPr>
          <p:cNvPr id="14" name="Szövegdoboz 13">
            <a:extLst>
              <a:ext uri="{FF2B5EF4-FFF2-40B4-BE49-F238E27FC236}">
                <a16:creationId xmlns:a16="http://schemas.microsoft.com/office/drawing/2014/main" id="{3DFEF647-E8E5-4A62-BB29-21D8AD257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2174" y="2244973"/>
            <a:ext cx="1442194" cy="88552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27000" rIns="36000" bIns="27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</a:pPr>
            <a:r>
              <a:rPr lang="hu-HU" sz="1350" b="1" dirty="0"/>
              <a:t>Változó</a:t>
            </a:r>
            <a:r>
              <a:rPr lang="hu-HU" sz="1350" dirty="0"/>
              <a:t> </a:t>
            </a:r>
            <a:br>
              <a:rPr lang="hu-HU" sz="1350" dirty="0"/>
            </a:br>
            <a:r>
              <a:rPr lang="hu-HU" sz="1350" dirty="0"/>
              <a:t>   </a:t>
            </a:r>
            <a:r>
              <a:rPr lang="hu-HU" sz="1350" dirty="0" err="1"/>
              <a:t>i,</a:t>
            </a:r>
            <a:r>
              <a:rPr lang="hu-HU" sz="1350" dirty="0" err="1">
                <a:solidFill>
                  <a:srgbClr val="FF0000"/>
                </a:solidFill>
              </a:rPr>
              <a:t>db</a:t>
            </a:r>
            <a:r>
              <a:rPr lang="hu-HU" sz="1350" dirty="0">
                <a:solidFill>
                  <a:srgbClr val="FF0000"/>
                </a:solidFill>
              </a:rPr>
              <a:t>,</a:t>
            </a:r>
            <a:br>
              <a:rPr lang="hu-HU" sz="1350" dirty="0"/>
            </a:br>
            <a:r>
              <a:rPr lang="hu-HU" sz="1350" dirty="0"/>
              <a:t>   </a:t>
            </a:r>
            <a:r>
              <a:rPr lang="hu-HU" sz="1350" dirty="0" err="1"/>
              <a:t>maxÉrt:</a:t>
            </a:r>
            <a:r>
              <a:rPr lang="hu-HU" sz="1350" b="1" dirty="0" err="1"/>
              <a:t>Egész</a:t>
            </a:r>
            <a:br>
              <a:rPr lang="hu-HU" sz="1350" b="1" dirty="0"/>
            </a:br>
            <a:r>
              <a:rPr lang="hu-HU" sz="1350" b="1" dirty="0"/>
              <a:t>   </a:t>
            </a:r>
            <a:r>
              <a:rPr lang="hu-HU" sz="1350" dirty="0" err="1">
                <a:solidFill>
                  <a:srgbClr val="FF0000"/>
                </a:solidFill>
              </a:rPr>
              <a:t>darab:Tömb</a:t>
            </a:r>
            <a:r>
              <a:rPr lang="hu-HU" sz="1350" dirty="0">
                <a:solidFill>
                  <a:srgbClr val="FF0000"/>
                </a:solidFill>
              </a:rPr>
              <a:t>[…]</a:t>
            </a:r>
          </a:p>
        </p:txBody>
      </p:sp>
      <p:cxnSp>
        <p:nvCxnSpPr>
          <p:cNvPr id="19" name="Egyenes összekötő 8">
            <a:extLst>
              <a:ext uri="{FF2B5EF4-FFF2-40B4-BE49-F238E27FC236}">
                <a16:creationId xmlns:a16="http://schemas.microsoft.com/office/drawing/2014/main" id="{0B2C5C65-1E80-4ADA-A854-CCAC2662554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66169" y="5562814"/>
            <a:ext cx="252000" cy="450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Egyenes összekötő 9">
            <a:extLst>
              <a:ext uri="{FF2B5EF4-FFF2-40B4-BE49-F238E27FC236}">
                <a16:creationId xmlns:a16="http://schemas.microsoft.com/office/drawing/2014/main" id="{F0D6258A-89C3-4CBD-A80C-9BAD98FF61D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175876" y="5553615"/>
            <a:ext cx="252000" cy="450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 Box 43">
            <a:extLst>
              <a:ext uri="{FF2B5EF4-FFF2-40B4-BE49-F238E27FC236}">
                <a16:creationId xmlns:a16="http://schemas.microsoft.com/office/drawing/2014/main" id="{70F1BFBB-D65F-4031-99EA-1114269EC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946" y="5778838"/>
            <a:ext cx="216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</a:pPr>
            <a:r>
              <a:rPr lang="hu-HU" sz="1200" b="1" dirty="0">
                <a:solidFill>
                  <a:srgbClr val="000000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22" name="Text Box 44">
            <a:extLst>
              <a:ext uri="{FF2B5EF4-FFF2-40B4-BE49-F238E27FC236}">
                <a16:creationId xmlns:a16="http://schemas.microsoft.com/office/drawing/2014/main" id="{B7C7B027-3F41-4CB1-915E-1A27C0216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514" y="5778838"/>
            <a:ext cx="216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</a:pPr>
            <a:r>
              <a:rPr lang="hu-HU" sz="1200" b="1" dirty="0">
                <a:solidFill>
                  <a:srgbClr val="000000"/>
                </a:solidFill>
                <a:latin typeface="Courier New" pitchFamily="49" charset="0"/>
              </a:rPr>
              <a:t>N</a:t>
            </a:r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20</a:t>
            </a:fld>
            <a:r>
              <a:rPr lang="hu-HU"/>
              <a:t>/55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66696885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Keresés</a:t>
            </a:r>
          </a:p>
        </p:txBody>
      </p:sp>
      <p:sp>
        <p:nvSpPr>
          <p:cNvPr id="103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05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400" b="1" dirty="0"/>
              <a:t>Feladat:</a:t>
            </a:r>
          </a:p>
          <a:p>
            <a:pPr marL="1905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400" dirty="0"/>
              <a:t>	Adott egy növekvő N (≥2) elemű X számsorozat. Jelöljük ki két elemét (A, B), amelyek összege pontosan Z!</a:t>
            </a:r>
          </a:p>
          <a:p>
            <a:pPr marL="1905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400" b="1" dirty="0"/>
              <a:t>Alapmegoldás: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1DCAD9B6-4BBD-4FD5-B3C9-0CCF35BE868D}" type="datetime8">
              <a:rPr lang="hu-HU" smtClean="0">
                <a:solidFill>
                  <a:srgbClr val="000000"/>
                </a:solidFill>
              </a:rPr>
              <a:t>2022.11.29. 12:33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9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219932"/>
              </p:ext>
            </p:extLst>
          </p:nvPr>
        </p:nvGraphicFramePr>
        <p:xfrm>
          <a:off x="2323082" y="2909165"/>
          <a:ext cx="5109030" cy="3080283"/>
        </p:xfrm>
        <a:graphic>
          <a:graphicData uri="http://schemas.openxmlformats.org/drawingml/2006/table">
            <a:tbl>
              <a:tblPr/>
              <a:tblGrid>
                <a:gridCol w="478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0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799">
                  <a:extLst>
                    <a:ext uri="{9D8B030D-6E8A-4147-A177-3AD203B41FA5}">
                      <a16:colId xmlns:a16="http://schemas.microsoft.com/office/drawing/2014/main" val="307952276"/>
                    </a:ext>
                  </a:extLst>
                </a:gridCol>
                <a:gridCol w="2315273">
                  <a:extLst>
                    <a:ext uri="{9D8B030D-6E8A-4147-A177-3AD203B41FA5}">
                      <a16:colId xmlns:a16="http://schemas.microsoft.com/office/drawing/2014/main" val="665661140"/>
                    </a:ext>
                  </a:extLst>
                </a:gridCol>
              </a:tblGrid>
              <a:tr h="452794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i:=1; j:=2</a:t>
                      </a: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41417567"/>
                  </a:ext>
                </a:extLst>
              </a:tr>
              <a:tr h="373356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i&lt;N</a:t>
                      </a:r>
                      <a:r>
                        <a:rPr kumimoji="0" lang="hu-HU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és </a:t>
                      </a:r>
                      <a:r>
                        <a:rPr lang="hu-HU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X[i]+X[j]≠Z</a:t>
                      </a: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22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j&lt;N</a:t>
                      </a: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02145570"/>
                  </a:ext>
                </a:extLst>
              </a:tr>
              <a:tr h="149408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j:=j+1</a:t>
                      </a: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i:=i+1; j:=i+1</a:t>
                      </a: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692955"/>
                  </a:ext>
                </a:extLst>
              </a:tr>
              <a:tr h="224112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Van:=i&lt;N</a:t>
                      </a: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79765558"/>
                  </a:ext>
                </a:extLst>
              </a:tr>
              <a:tr h="224112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</a:t>
                      </a: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523611"/>
                  </a:ext>
                </a:extLst>
              </a:tr>
              <a:tr h="37335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A:=i; B:=j</a:t>
                      </a: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754420"/>
                  </a:ext>
                </a:extLst>
              </a:tr>
            </a:tbl>
          </a:graphicData>
        </a:graphic>
      </p:graphicFrame>
      <p:sp>
        <p:nvSpPr>
          <p:cNvPr id="14" name="Szövegdoboz 13">
            <a:extLst>
              <a:ext uri="{FF2B5EF4-FFF2-40B4-BE49-F238E27FC236}">
                <a16:creationId xmlns:a16="http://schemas.microsoft.com/office/drawing/2014/main" id="{3DFEF647-E8E5-4A62-BB29-21D8AD257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8915" y="2660309"/>
            <a:ext cx="968648" cy="47002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27000" rIns="36000" bIns="27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</a:pPr>
            <a:r>
              <a:rPr lang="hu-HU" sz="1350" b="1" dirty="0"/>
              <a:t>Változó</a:t>
            </a:r>
            <a:r>
              <a:rPr lang="hu-HU" sz="1350" dirty="0"/>
              <a:t> </a:t>
            </a:r>
            <a:br>
              <a:rPr lang="hu-HU" sz="1350" dirty="0"/>
            </a:br>
            <a:r>
              <a:rPr lang="hu-HU" sz="1350" dirty="0"/>
              <a:t>   </a:t>
            </a:r>
            <a:r>
              <a:rPr lang="hu-HU" sz="1350" dirty="0" err="1"/>
              <a:t>i,j:</a:t>
            </a:r>
            <a:r>
              <a:rPr lang="hu-HU" sz="1350" b="1" dirty="0" err="1"/>
              <a:t>Egész</a:t>
            </a:r>
            <a:endParaRPr lang="hu-HU" sz="1350" b="1" dirty="0"/>
          </a:p>
        </p:txBody>
      </p:sp>
      <p:cxnSp>
        <p:nvCxnSpPr>
          <p:cNvPr id="19" name="Egyenes összekötő 8">
            <a:extLst>
              <a:ext uri="{FF2B5EF4-FFF2-40B4-BE49-F238E27FC236}">
                <a16:creationId xmlns:a16="http://schemas.microsoft.com/office/drawing/2014/main" id="{0B2C5C65-1E80-4ADA-A854-CCAC2662554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00427" y="3802932"/>
            <a:ext cx="252000" cy="450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Egyenes összekötő 9">
            <a:extLst>
              <a:ext uri="{FF2B5EF4-FFF2-40B4-BE49-F238E27FC236}">
                <a16:creationId xmlns:a16="http://schemas.microsoft.com/office/drawing/2014/main" id="{F0D6258A-89C3-4CBD-A80C-9BAD98FF61D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166115" y="3802932"/>
            <a:ext cx="252000" cy="450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 Box 43">
            <a:extLst>
              <a:ext uri="{FF2B5EF4-FFF2-40B4-BE49-F238E27FC236}">
                <a16:creationId xmlns:a16="http://schemas.microsoft.com/office/drawing/2014/main" id="{70F1BFBB-D65F-4031-99EA-1114269EC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8399" y="4021697"/>
            <a:ext cx="216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</a:pPr>
            <a:r>
              <a:rPr lang="hu-HU" sz="1200" b="1" dirty="0">
                <a:solidFill>
                  <a:srgbClr val="000000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22" name="Text Box 44">
            <a:extLst>
              <a:ext uri="{FF2B5EF4-FFF2-40B4-BE49-F238E27FC236}">
                <a16:creationId xmlns:a16="http://schemas.microsoft.com/office/drawing/2014/main" id="{B7C7B027-3F41-4CB1-915E-1A27C0216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7753" y="4025120"/>
            <a:ext cx="216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</a:pPr>
            <a:r>
              <a:rPr lang="hu-HU" sz="1200" b="1" dirty="0">
                <a:solidFill>
                  <a:srgbClr val="000000"/>
                </a:solidFill>
                <a:latin typeface="Courier New" pitchFamily="49" charset="0"/>
              </a:rPr>
              <a:t>N</a:t>
            </a:r>
          </a:p>
        </p:txBody>
      </p:sp>
      <p:cxnSp>
        <p:nvCxnSpPr>
          <p:cNvPr id="15" name="Egyenes összekötő 8">
            <a:extLst>
              <a:ext uri="{FF2B5EF4-FFF2-40B4-BE49-F238E27FC236}">
                <a16:creationId xmlns:a16="http://schemas.microsoft.com/office/drawing/2014/main" id="{BFE77E89-AF5B-49A5-AEE1-05D62AF7633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19772" y="5097059"/>
            <a:ext cx="252000" cy="468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Egyenes összekötő 9">
            <a:extLst>
              <a:ext uri="{FF2B5EF4-FFF2-40B4-BE49-F238E27FC236}">
                <a16:creationId xmlns:a16="http://schemas.microsoft.com/office/drawing/2014/main" id="{4168B904-8F8B-43F8-9C71-8FD1CAE5B54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177838" y="5097059"/>
            <a:ext cx="252000" cy="468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 Box 43">
            <a:extLst>
              <a:ext uri="{FF2B5EF4-FFF2-40B4-BE49-F238E27FC236}">
                <a16:creationId xmlns:a16="http://schemas.microsoft.com/office/drawing/2014/main" id="{DFBC66D1-4C7A-4296-96F6-8F8675262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5343960"/>
            <a:ext cx="216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</a:pPr>
            <a:r>
              <a:rPr lang="hu-HU" sz="1200" b="1" dirty="0">
                <a:solidFill>
                  <a:srgbClr val="000000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18" name="Text Box 44">
            <a:extLst>
              <a:ext uri="{FF2B5EF4-FFF2-40B4-BE49-F238E27FC236}">
                <a16:creationId xmlns:a16="http://schemas.microsoft.com/office/drawing/2014/main" id="{B80BD6F5-F92C-480B-B4A2-9A1535F92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5408" y="5347383"/>
            <a:ext cx="216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</a:pPr>
            <a:r>
              <a:rPr lang="hu-HU" sz="1200" b="1" dirty="0">
                <a:solidFill>
                  <a:srgbClr val="000000"/>
                </a:solidFill>
                <a:latin typeface="Courier New" pitchFamily="49" charset="0"/>
              </a:rPr>
              <a:t>N</a:t>
            </a:r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21</a:t>
            </a:fld>
            <a:r>
              <a:rPr lang="hu-HU"/>
              <a:t>/55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94302504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Keresés + </a:t>
            </a:r>
            <a:r>
              <a:rPr lang="hu-HU" dirty="0">
                <a:solidFill>
                  <a:srgbClr val="FF0000"/>
                </a:solidFill>
              </a:rPr>
              <a:t>intervallumszűkítés</a:t>
            </a:r>
          </a:p>
        </p:txBody>
      </p:sp>
      <p:sp>
        <p:nvSpPr>
          <p:cNvPr id="1031" name="Tartalom helye 2"/>
          <p:cNvSpPr>
            <a:spLocks noGrp="1"/>
          </p:cNvSpPr>
          <p:nvPr>
            <p:ph idx="1"/>
          </p:nvPr>
        </p:nvSpPr>
        <p:spPr>
          <a:xfrm>
            <a:off x="35496" y="1268760"/>
            <a:ext cx="8929117" cy="4754562"/>
          </a:xfrm>
        </p:spPr>
        <p:txBody>
          <a:bodyPr/>
          <a:lstStyle/>
          <a:p>
            <a:pPr marL="1905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400" b="1" dirty="0"/>
              <a:t>Feladat:</a:t>
            </a:r>
          </a:p>
          <a:p>
            <a:pPr marL="1905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400" dirty="0"/>
              <a:t>	Adott egy növekvő N (≥2) elemű X számsorozat. Jelöljük ki két elemét (A, B), amelyek összege pontosan Z!</a:t>
            </a:r>
          </a:p>
          <a:p>
            <a:pPr marL="1905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400" b="1" dirty="0"/>
              <a:t>Optimális megoldás:</a:t>
            </a:r>
          </a:p>
          <a:p>
            <a:pPr marL="1905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400" dirty="0"/>
              <a:t>	Ha az első és utolsó elem összege kisebb Z-nél, akkor az első biztosan nem megoldás. Ha nagyobb, akkor az utolsó biztosan nem megoldás.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81B4525E-6D92-4650-9E31-9A97A88E3696}" type="datetime8">
              <a:rPr lang="hu-HU" smtClean="0">
                <a:solidFill>
                  <a:srgbClr val="000000"/>
                </a:solidFill>
              </a:rPr>
              <a:t>2022.11.29. 12:33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9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299071"/>
              </p:ext>
            </p:extLst>
          </p:nvPr>
        </p:nvGraphicFramePr>
        <p:xfrm>
          <a:off x="2267744" y="3729700"/>
          <a:ext cx="5109030" cy="2291588"/>
        </p:xfrm>
        <a:graphic>
          <a:graphicData uri="http://schemas.openxmlformats.org/drawingml/2006/table">
            <a:tbl>
              <a:tblPr/>
              <a:tblGrid>
                <a:gridCol w="478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5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4734">
                  <a:extLst>
                    <a:ext uri="{9D8B030D-6E8A-4147-A177-3AD203B41FA5}">
                      <a16:colId xmlns:a16="http://schemas.microsoft.com/office/drawing/2014/main" val="665661140"/>
                    </a:ext>
                  </a:extLst>
                </a:gridCol>
              </a:tblGrid>
              <a:tr h="39035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A:=1; B:=N</a:t>
                      </a:r>
                      <a:endParaRPr kumimoji="0" lang="hu-HU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417567"/>
                  </a:ext>
                </a:extLst>
              </a:tr>
              <a:tr h="39035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A&lt;B és X[A]+X[B]≠Z</a:t>
                      </a:r>
                      <a:endParaRPr kumimoji="0" lang="hu-HU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107178"/>
                  </a:ext>
                </a:extLst>
              </a:tr>
              <a:tr h="39035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u-HU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X[A]+X[B]&lt;Z</a:t>
                      </a: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61659"/>
                  </a:ext>
                </a:extLst>
              </a:tr>
              <a:tr h="390358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A:=A+1</a:t>
                      </a: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B:=B–1</a:t>
                      </a: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43992756"/>
                  </a:ext>
                </a:extLst>
              </a:tr>
              <a:tr h="509364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Van:=A&lt;B</a:t>
                      </a: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Egyenes összekötő 8">
            <a:extLst>
              <a:ext uri="{FF2B5EF4-FFF2-40B4-BE49-F238E27FC236}">
                <a16:creationId xmlns:a16="http://schemas.microsoft.com/office/drawing/2014/main" id="{73C77B38-D3DC-48CD-A75A-6861A5578D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45769" y="4620592"/>
            <a:ext cx="252000" cy="450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gyenes összekötő 9">
            <a:extLst>
              <a:ext uri="{FF2B5EF4-FFF2-40B4-BE49-F238E27FC236}">
                <a16:creationId xmlns:a16="http://schemas.microsoft.com/office/drawing/2014/main" id="{99D402B8-6547-425E-9649-F11C32FA1CF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120145" y="4600765"/>
            <a:ext cx="252000" cy="468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Box 43">
            <a:extLst>
              <a:ext uri="{FF2B5EF4-FFF2-40B4-BE49-F238E27FC236}">
                <a16:creationId xmlns:a16="http://schemas.microsoft.com/office/drawing/2014/main" id="{C915694D-5522-491E-BE24-BDB75EDD7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3061" y="4831097"/>
            <a:ext cx="216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</a:pPr>
            <a:r>
              <a:rPr lang="hu-HU" sz="1200" b="1" dirty="0">
                <a:solidFill>
                  <a:srgbClr val="000000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16" name="Text Box 44">
            <a:extLst>
              <a:ext uri="{FF2B5EF4-FFF2-40B4-BE49-F238E27FC236}">
                <a16:creationId xmlns:a16="http://schemas.microsoft.com/office/drawing/2014/main" id="{19AF58C4-9BB6-4C51-89E7-A81366515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415" y="4832693"/>
            <a:ext cx="216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</a:pPr>
            <a:r>
              <a:rPr lang="hu-HU" sz="1200" b="1" dirty="0">
                <a:solidFill>
                  <a:srgbClr val="000000"/>
                </a:solidFill>
                <a:latin typeface="Courier New" pitchFamily="49" charset="0"/>
              </a:rPr>
              <a:t>N</a:t>
            </a:r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22</a:t>
            </a:fld>
            <a:r>
              <a:rPr lang="hu-HU"/>
              <a:t>/55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39632196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Maximum-kiválasztás + keresés</a:t>
            </a:r>
          </a:p>
        </p:txBody>
      </p:sp>
      <p:sp>
        <p:nvSpPr>
          <p:cNvPr id="1031" name="Tartalom helye 2"/>
          <p:cNvSpPr>
            <a:spLocks noGrp="1"/>
          </p:cNvSpPr>
          <p:nvPr>
            <p:ph idx="1"/>
          </p:nvPr>
        </p:nvSpPr>
        <p:spPr>
          <a:xfrm>
            <a:off x="35497" y="1299233"/>
            <a:ext cx="8929117" cy="5734611"/>
          </a:xfrm>
        </p:spPr>
        <p:txBody>
          <a:bodyPr/>
          <a:lstStyle/>
          <a:p>
            <a:pPr marL="1905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400" b="1" dirty="0"/>
              <a:t>Feladat:</a:t>
            </a:r>
          </a:p>
          <a:p>
            <a:pPr marL="1905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400" dirty="0"/>
              <a:t>	Adott egy N elemű X sorozat, amely 1 és M közötti értékeket tartalmaz. Adjuk meg azt az A értéket, amely két előfordulása a lehető </a:t>
            </a:r>
            <a:r>
              <a:rPr lang="hu-HU" sz="2400" dirty="0" err="1"/>
              <a:t>legkö</a:t>
            </a:r>
            <a:r>
              <a:rPr lang="hu-HU" sz="2400" dirty="0"/>
              <a:t>- </a:t>
            </a:r>
            <a:br>
              <a:rPr lang="hu-HU" sz="2400" dirty="0"/>
            </a:br>
            <a:r>
              <a:rPr lang="hu-HU" sz="2400" dirty="0" err="1"/>
              <a:t>zelebb</a:t>
            </a:r>
            <a:r>
              <a:rPr lang="hu-HU" sz="2400" dirty="0"/>
              <a:t> van egymáshoz</a:t>
            </a:r>
            <a:br>
              <a:rPr lang="hu-HU" sz="2400" dirty="0"/>
            </a:br>
            <a:r>
              <a:rPr lang="hu-HU" sz="2400" dirty="0"/>
              <a:t>ha van egyáltalán is-</a:t>
            </a:r>
            <a:br>
              <a:rPr lang="hu-HU" sz="2400" dirty="0"/>
            </a:br>
            <a:r>
              <a:rPr lang="hu-HU" sz="2400" dirty="0" err="1"/>
              <a:t>métlődő</a:t>
            </a:r>
            <a:r>
              <a:rPr lang="hu-HU" sz="2400" dirty="0"/>
              <a:t> érték (Van)!</a:t>
            </a:r>
            <a:br>
              <a:rPr lang="hu-HU" sz="2400" dirty="0"/>
            </a:br>
            <a:r>
              <a:rPr lang="hu-HU" sz="2400" dirty="0"/>
              <a:t>(N≥2,M≥1)</a:t>
            </a:r>
          </a:p>
          <a:p>
            <a:pPr marL="1905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400" b="1" dirty="0"/>
              <a:t>Alapmegoldás: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E1566F7D-0AC6-4130-8A14-DCE29E0B9081}" type="datetime8">
              <a:rPr lang="hu-HU" smtClean="0">
                <a:solidFill>
                  <a:srgbClr val="000000"/>
                </a:solidFill>
              </a:rPr>
              <a:t>2022.11.29. 12:33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9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737475"/>
              </p:ext>
            </p:extLst>
          </p:nvPr>
        </p:nvGraphicFramePr>
        <p:xfrm>
          <a:off x="3120383" y="2456351"/>
          <a:ext cx="5109030" cy="4220610"/>
        </p:xfrm>
        <a:graphic>
          <a:graphicData uri="http://schemas.openxmlformats.org/drawingml/2006/table">
            <a:tbl>
              <a:tblPr/>
              <a:tblGrid>
                <a:gridCol w="478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333">
                  <a:extLst>
                    <a:ext uri="{9D8B030D-6E8A-4147-A177-3AD203B41FA5}">
                      <a16:colId xmlns:a16="http://schemas.microsoft.com/office/drawing/2014/main" val="1197363989"/>
                    </a:ext>
                  </a:extLst>
                </a:gridCol>
                <a:gridCol w="187436">
                  <a:extLst>
                    <a:ext uri="{9D8B030D-6E8A-4147-A177-3AD203B41FA5}">
                      <a16:colId xmlns:a16="http://schemas.microsoft.com/office/drawing/2014/main" val="323868859"/>
                    </a:ext>
                  </a:extLst>
                </a:gridCol>
                <a:gridCol w="2315273">
                  <a:extLst>
                    <a:ext uri="{9D8B030D-6E8A-4147-A177-3AD203B41FA5}">
                      <a16:colId xmlns:a16="http://schemas.microsoft.com/office/drawing/2014/main" val="665661140"/>
                    </a:ext>
                  </a:extLst>
                </a:gridCol>
              </a:tblGrid>
              <a:tr h="406827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1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minTáv</a:t>
                      </a:r>
                      <a:r>
                        <a:rPr kumimoji="0" lang="hu-HU" sz="1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:=N</a:t>
                      </a: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41417567"/>
                  </a:ext>
                </a:extLst>
              </a:tr>
              <a:tr h="406827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  <a:r>
                        <a:rPr lang="hu-HU" sz="1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kumimoji="0" lang="hu-HU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827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j:=i+1</a:t>
                      </a: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02145570"/>
                  </a:ext>
                </a:extLst>
              </a:tr>
              <a:tr h="406827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u-HU" sz="19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j≤N</a:t>
                      </a:r>
                      <a:r>
                        <a:rPr lang="hu-HU" sz="1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és X[i]≠X[j]</a:t>
                      </a:r>
                      <a:endParaRPr kumimoji="0" lang="hu-HU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59735174"/>
                  </a:ext>
                </a:extLst>
              </a:tr>
              <a:tr h="406827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j:=j+1</a:t>
                      </a: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692955"/>
                  </a:ext>
                </a:extLst>
              </a:tr>
              <a:tr h="40682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u-HU" sz="19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j≤N</a:t>
                      </a:r>
                      <a:r>
                        <a:rPr lang="hu-HU" sz="1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és j–i&lt;</a:t>
                      </a:r>
                      <a:r>
                        <a:rPr lang="hu-HU" sz="19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minTáv</a:t>
                      </a:r>
                      <a:endParaRPr kumimoji="0" lang="hu-HU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79765558"/>
                  </a:ext>
                </a:extLst>
              </a:tr>
              <a:tr h="40682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hu-HU" sz="1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minTáv:=</a:t>
                      </a:r>
                      <a:r>
                        <a:rPr lang="hu-HU" sz="1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j–i; min:=i</a:t>
                      </a:r>
                      <a:endParaRPr lang="hu-HU" sz="1900" dirty="0"/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sz="2100" dirty="0"/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kumimoji="0" lang="hu-HU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lang="hu-HU" sz="1900" dirty="0"/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523611"/>
                  </a:ext>
                </a:extLst>
              </a:tr>
              <a:tr h="406827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u-HU" sz="1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Van:=</a:t>
                      </a:r>
                      <a:r>
                        <a:rPr lang="hu-HU" sz="19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minTáv</a:t>
                      </a:r>
                      <a:r>
                        <a:rPr lang="hu-HU" sz="1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&lt;N</a:t>
                      </a:r>
                      <a:endParaRPr kumimoji="0" lang="hu-HU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754420"/>
                  </a:ext>
                </a:extLst>
              </a:tr>
              <a:tr h="406827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</a:t>
                      </a: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821238"/>
                  </a:ext>
                </a:extLst>
              </a:tr>
              <a:tr h="406827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A:=X[min]</a:t>
                      </a: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8188"/>
                  </a:ext>
                </a:extLst>
              </a:tr>
            </a:tbl>
          </a:graphicData>
        </a:graphic>
      </p:graphicFrame>
      <p:sp>
        <p:nvSpPr>
          <p:cNvPr id="14" name="Szövegdoboz 13">
            <a:extLst>
              <a:ext uri="{FF2B5EF4-FFF2-40B4-BE49-F238E27FC236}">
                <a16:creationId xmlns:a16="http://schemas.microsoft.com/office/drawing/2014/main" id="{3DFEF647-E8E5-4A62-BB29-21D8AD257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2995" y="2199824"/>
            <a:ext cx="921894" cy="6777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27000" rIns="36000" bIns="27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</a:pPr>
            <a:r>
              <a:rPr lang="hu-HU" sz="1350" b="1" dirty="0"/>
              <a:t>Változó</a:t>
            </a:r>
            <a:r>
              <a:rPr lang="hu-HU" sz="1350" dirty="0"/>
              <a:t> </a:t>
            </a:r>
            <a:br>
              <a:rPr lang="hu-HU" sz="1350" dirty="0"/>
            </a:br>
            <a:r>
              <a:rPr lang="hu-HU" sz="1350" dirty="0"/>
              <a:t>   </a:t>
            </a:r>
            <a:r>
              <a:rPr lang="hu-HU" sz="1350" dirty="0" err="1"/>
              <a:t>i,j,minTáv</a:t>
            </a:r>
            <a:r>
              <a:rPr lang="hu-HU" sz="1350" dirty="0"/>
              <a:t>,</a:t>
            </a:r>
            <a:br>
              <a:rPr lang="hu-HU" sz="1350" dirty="0"/>
            </a:br>
            <a:r>
              <a:rPr lang="hu-HU" sz="1350" dirty="0"/>
              <a:t>  </a:t>
            </a:r>
            <a:r>
              <a:rPr lang="hu-HU" sz="1350" dirty="0" err="1"/>
              <a:t>min:</a:t>
            </a:r>
            <a:r>
              <a:rPr lang="hu-HU" sz="1350" b="1" dirty="0" err="1"/>
              <a:t>Egész</a:t>
            </a:r>
            <a:endParaRPr lang="hu-HU" sz="1350" b="1" dirty="0"/>
          </a:p>
        </p:txBody>
      </p:sp>
      <p:cxnSp>
        <p:nvCxnSpPr>
          <p:cNvPr id="15" name="Egyenes összekötő 8">
            <a:extLst>
              <a:ext uri="{FF2B5EF4-FFF2-40B4-BE49-F238E27FC236}">
                <a16:creationId xmlns:a16="http://schemas.microsoft.com/office/drawing/2014/main" id="{BFE77E89-AF5B-49A5-AEE1-05D62AF7633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95380" y="4567726"/>
            <a:ext cx="252000" cy="432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Egyenes összekötő 9">
            <a:extLst>
              <a:ext uri="{FF2B5EF4-FFF2-40B4-BE49-F238E27FC236}">
                <a16:creationId xmlns:a16="http://schemas.microsoft.com/office/drawing/2014/main" id="{4168B904-8F8B-43F8-9C71-8FD1CAE5B54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961071" y="4566877"/>
            <a:ext cx="252000" cy="432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 Box 43">
            <a:extLst>
              <a:ext uri="{FF2B5EF4-FFF2-40B4-BE49-F238E27FC236}">
                <a16:creationId xmlns:a16="http://schemas.microsoft.com/office/drawing/2014/main" id="{DFBC66D1-4C7A-4296-96F6-8F8675262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9284" y="4765390"/>
            <a:ext cx="216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</a:pPr>
            <a:r>
              <a:rPr lang="hu-HU" sz="1200" b="1" dirty="0">
                <a:solidFill>
                  <a:srgbClr val="000000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18" name="Text Box 44">
            <a:extLst>
              <a:ext uri="{FF2B5EF4-FFF2-40B4-BE49-F238E27FC236}">
                <a16:creationId xmlns:a16="http://schemas.microsoft.com/office/drawing/2014/main" id="{B80BD6F5-F92C-480B-B4A2-9A1535F92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2709" y="4743712"/>
            <a:ext cx="216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</a:pPr>
            <a:r>
              <a:rPr lang="hu-HU" sz="1200" b="1" dirty="0">
                <a:solidFill>
                  <a:srgbClr val="000000"/>
                </a:solidFill>
                <a:latin typeface="Courier New" pitchFamily="49" charset="0"/>
              </a:rPr>
              <a:t>N</a:t>
            </a:r>
          </a:p>
        </p:txBody>
      </p:sp>
      <p:cxnSp>
        <p:nvCxnSpPr>
          <p:cNvPr id="23" name="Egyenes összekötő 8">
            <a:extLst>
              <a:ext uri="{FF2B5EF4-FFF2-40B4-BE49-F238E27FC236}">
                <a16:creationId xmlns:a16="http://schemas.microsoft.com/office/drawing/2014/main" id="{D65A9294-9B61-4A53-9CA3-A59AF024CB9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19430" y="5824221"/>
            <a:ext cx="252000" cy="432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Egyenes összekötő 9">
            <a:extLst>
              <a:ext uri="{FF2B5EF4-FFF2-40B4-BE49-F238E27FC236}">
                <a16:creationId xmlns:a16="http://schemas.microsoft.com/office/drawing/2014/main" id="{387437F7-2442-4675-998E-F7EF8AF4E3E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977480" y="5811158"/>
            <a:ext cx="252000" cy="432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43">
            <a:extLst>
              <a:ext uri="{FF2B5EF4-FFF2-40B4-BE49-F238E27FC236}">
                <a16:creationId xmlns:a16="http://schemas.microsoft.com/office/drawing/2014/main" id="{B6CD9CDE-0C7B-4735-8689-24BECBB63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402" y="6024862"/>
            <a:ext cx="216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</a:pPr>
            <a:r>
              <a:rPr lang="hu-HU" sz="1200" b="1" dirty="0">
                <a:solidFill>
                  <a:srgbClr val="000000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26" name="Text Box 44">
            <a:extLst>
              <a:ext uri="{FF2B5EF4-FFF2-40B4-BE49-F238E27FC236}">
                <a16:creationId xmlns:a16="http://schemas.microsoft.com/office/drawing/2014/main" id="{69E5DFBD-D7EF-4B33-8C8D-FAE11E3B2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5050" y="6028285"/>
            <a:ext cx="216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</a:pPr>
            <a:r>
              <a:rPr lang="hu-HU" sz="1200" b="1" dirty="0">
                <a:solidFill>
                  <a:srgbClr val="000000"/>
                </a:solidFill>
                <a:latin typeface="Courier New" pitchFamily="49" charset="0"/>
              </a:rPr>
              <a:t>N</a:t>
            </a:r>
          </a:p>
        </p:txBody>
      </p:sp>
      <p:grpSp>
        <p:nvGrpSpPr>
          <p:cNvPr id="19" name="Csoportba foglalás 18">
            <a:extLst>
              <a:ext uri="{FF2B5EF4-FFF2-40B4-BE49-F238E27FC236}">
                <a16:creationId xmlns:a16="http://schemas.microsoft.com/office/drawing/2014/main" id="{83071F02-E121-49E9-AD3C-CC3B89C1B8F0}"/>
              </a:ext>
            </a:extLst>
          </p:cNvPr>
          <p:cNvGrpSpPr/>
          <p:nvPr/>
        </p:nvGrpSpPr>
        <p:grpSpPr>
          <a:xfrm>
            <a:off x="445095" y="3250164"/>
            <a:ext cx="7812376" cy="1979036"/>
            <a:chOff x="113803" y="3158830"/>
            <a:chExt cx="7812376" cy="1979036"/>
          </a:xfrm>
        </p:grpSpPr>
        <p:sp>
          <p:nvSpPr>
            <p:cNvPr id="20" name="Téglalap 19">
              <a:extLst>
                <a:ext uri="{FF2B5EF4-FFF2-40B4-BE49-F238E27FC236}">
                  <a16:creationId xmlns:a16="http://schemas.microsoft.com/office/drawing/2014/main" id="{8F9117AD-1364-4419-8816-B66F1027F2B9}"/>
                </a:ext>
              </a:extLst>
            </p:cNvPr>
            <p:cNvSpPr/>
            <p:nvPr/>
          </p:nvSpPr>
          <p:spPr>
            <a:xfrm>
              <a:off x="3210179" y="3158830"/>
              <a:ext cx="4716000" cy="1366370"/>
            </a:xfrm>
            <a:prstGeom prst="rect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Beszédbuborék: ellipszis 20">
              <a:extLst>
                <a:ext uri="{FF2B5EF4-FFF2-40B4-BE49-F238E27FC236}">
                  <a16:creationId xmlns:a16="http://schemas.microsoft.com/office/drawing/2014/main" id="{54C2963F-4915-4667-BC14-E327E40C55CD}"/>
                </a:ext>
              </a:extLst>
            </p:cNvPr>
            <p:cNvSpPr/>
            <p:nvPr/>
          </p:nvSpPr>
          <p:spPr>
            <a:xfrm>
              <a:off x="113803" y="4175206"/>
              <a:ext cx="2572603" cy="962660"/>
            </a:xfrm>
            <a:prstGeom prst="wedgeEllipseCallout">
              <a:avLst>
                <a:gd name="adj1" fmla="val 70411"/>
                <a:gd name="adj2" fmla="val -61753"/>
              </a:avLst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1600" dirty="0">
                  <a:solidFill>
                    <a:srgbClr val="FF0000"/>
                  </a:solidFill>
                </a:rPr>
                <a:t>Keresés: </a:t>
              </a:r>
              <a:br>
                <a:rPr lang="hu-HU" sz="1600" dirty="0">
                  <a:solidFill>
                    <a:srgbClr val="FF0000"/>
                  </a:solidFill>
                </a:rPr>
              </a:br>
              <a:r>
                <a:rPr lang="hu-HU" sz="1600" dirty="0">
                  <a:solidFill>
                    <a:srgbClr val="FF0000"/>
                  </a:solidFill>
                </a:rPr>
                <a:t>X[i] következő ismétlődése</a:t>
              </a:r>
            </a:p>
          </p:txBody>
        </p:sp>
      </p:grp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23</a:t>
            </a:fld>
            <a:r>
              <a:rPr lang="hu-HU"/>
              <a:t>/55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02656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Maximum-kiválasztás + keresés +</a:t>
            </a:r>
            <a:br>
              <a:rPr lang="hu-HU" dirty="0"/>
            </a:br>
            <a:r>
              <a:rPr lang="hu-HU" dirty="0">
                <a:solidFill>
                  <a:srgbClr val="FF0000"/>
                </a:solidFill>
              </a:rPr>
              <a:t>intervallumkezdet megőrzése</a:t>
            </a:r>
          </a:p>
        </p:txBody>
      </p:sp>
      <p:sp>
        <p:nvSpPr>
          <p:cNvPr id="103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05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400" b="1" dirty="0"/>
              <a:t>Feladat:</a:t>
            </a:r>
          </a:p>
          <a:p>
            <a:pPr marL="1905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400" dirty="0"/>
              <a:t>	Adott egy N elemű X sorozat, amely 1 és M közötti értékeket tartalmaz. Adjuk meg azt az A értéket, amely két előfordulása a lehető legközelebb van egymáshoz, ha van egyáltalán ismétlődő érték (Van)! (N≥2,M≥1)</a:t>
            </a:r>
          </a:p>
          <a:p>
            <a:pPr marL="1905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400" b="1" dirty="0"/>
              <a:t>Optimális megoldás:</a:t>
            </a:r>
          </a:p>
          <a:p>
            <a:pPr marL="1905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400" dirty="0"/>
              <a:t>	Minden értékhez </a:t>
            </a:r>
            <a:br>
              <a:rPr lang="hu-HU" sz="2400" dirty="0"/>
            </a:br>
            <a:r>
              <a:rPr lang="hu-HU" sz="2400" dirty="0"/>
              <a:t>tároljuk az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utolsó</a:t>
            </a:r>
            <a:b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előfordulása helyét</a:t>
            </a:r>
            <a:r>
              <a:rPr lang="hu-HU" sz="2400" dirty="0"/>
              <a:t>!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ACA97A43-887A-47BF-8671-CBE3200B8AA8}" type="datetime8">
              <a:rPr lang="hu-HU" smtClean="0">
                <a:solidFill>
                  <a:srgbClr val="000000"/>
                </a:solidFill>
              </a:rPr>
              <a:t>2022.11.29. 12:33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9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168077"/>
              </p:ext>
            </p:extLst>
          </p:nvPr>
        </p:nvGraphicFramePr>
        <p:xfrm>
          <a:off x="2973386" y="3073894"/>
          <a:ext cx="5109030" cy="3404936"/>
        </p:xfrm>
        <a:graphic>
          <a:graphicData uri="http://schemas.openxmlformats.org/drawingml/2006/table">
            <a:tbl>
              <a:tblPr/>
              <a:tblGrid>
                <a:gridCol w="478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6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238">
                  <a:extLst>
                    <a:ext uri="{9D8B030D-6E8A-4147-A177-3AD203B41FA5}">
                      <a16:colId xmlns:a16="http://schemas.microsoft.com/office/drawing/2014/main" val="902865352"/>
                    </a:ext>
                  </a:extLst>
                </a:gridCol>
                <a:gridCol w="1134277">
                  <a:extLst>
                    <a:ext uri="{9D8B030D-6E8A-4147-A177-3AD203B41FA5}">
                      <a16:colId xmlns:a16="http://schemas.microsoft.com/office/drawing/2014/main" val="665661140"/>
                    </a:ext>
                  </a:extLst>
                </a:gridCol>
              </a:tblGrid>
              <a:tr h="39035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minTáv</a:t>
                      </a:r>
                      <a:r>
                        <a:rPr lang="hu-HU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:=N; </a:t>
                      </a:r>
                      <a:r>
                        <a:rPr lang="hu-HU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</a:t>
                      </a:r>
                      <a:r>
                        <a:rPr lang="hu-HU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[1..M]:=-N</a:t>
                      </a:r>
                      <a:endParaRPr kumimoji="0" lang="hu-HU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417567"/>
                  </a:ext>
                </a:extLst>
              </a:tr>
              <a:tr h="39035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i=1..N</a:t>
                      </a:r>
                      <a:endParaRPr kumimoji="0" lang="hu-HU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107178"/>
                  </a:ext>
                </a:extLst>
              </a:tr>
              <a:tr h="390358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hu-HU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i–</a:t>
                      </a:r>
                      <a:r>
                        <a:rPr lang="hu-HU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</a:t>
                      </a:r>
                      <a:r>
                        <a:rPr lang="hu-HU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[X[i]]&lt;</a:t>
                      </a:r>
                      <a:r>
                        <a:rPr lang="hu-HU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minTáv</a:t>
                      </a:r>
                      <a:r>
                        <a:rPr lang="hu-HU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61659"/>
                  </a:ext>
                </a:extLst>
              </a:tr>
              <a:tr h="224112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minTáv</a:t>
                      </a:r>
                      <a:r>
                        <a:rPr lang="hu-HU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:=i–</a:t>
                      </a:r>
                      <a:r>
                        <a:rPr lang="hu-HU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</a:t>
                      </a:r>
                      <a:r>
                        <a:rPr lang="hu-HU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[X[i]]; min:=</a:t>
                      </a:r>
                      <a:r>
                        <a:rPr lang="hu-HU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</a:t>
                      </a:r>
                      <a:r>
                        <a:rPr lang="hu-HU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[X[i]]</a:t>
                      </a: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─</a:t>
                      </a: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43992756"/>
                  </a:ext>
                </a:extLst>
              </a:tr>
              <a:tr h="22411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ut</a:t>
                      </a: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[X[i]]:=i</a:t>
                      </a: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1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4101533"/>
                  </a:ext>
                </a:extLst>
              </a:tr>
              <a:tr h="16978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</a:t>
                      </a:r>
                      <a:r>
                        <a:rPr kumimoji="0" lang="hu-H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minTáv</a:t>
                      </a: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&lt;N</a:t>
                      </a: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43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</a:t>
                      </a: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237978"/>
                  </a:ext>
                </a:extLst>
              </a:tr>
              <a:tr h="16978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A:=X[min]</a:t>
                      </a: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─</a:t>
                      </a: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637562"/>
                  </a:ext>
                </a:extLst>
              </a:tr>
            </a:tbl>
          </a:graphicData>
        </a:graphic>
      </p:graphicFrame>
      <p:cxnSp>
        <p:nvCxnSpPr>
          <p:cNvPr id="11" name="Egyenes összekötő 8">
            <a:extLst>
              <a:ext uri="{FF2B5EF4-FFF2-40B4-BE49-F238E27FC236}">
                <a16:creationId xmlns:a16="http://schemas.microsoft.com/office/drawing/2014/main" id="{73C77B38-D3DC-48CD-A75A-6861A5578D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46288" y="3920086"/>
            <a:ext cx="252000" cy="42545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gyenes összekötő 9">
            <a:extLst>
              <a:ext uri="{FF2B5EF4-FFF2-40B4-BE49-F238E27FC236}">
                <a16:creationId xmlns:a16="http://schemas.microsoft.com/office/drawing/2014/main" id="{99D402B8-6547-425E-9649-F11C32FA1CF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841942" y="3929711"/>
            <a:ext cx="229091" cy="42545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Box 43">
            <a:extLst>
              <a:ext uri="{FF2B5EF4-FFF2-40B4-BE49-F238E27FC236}">
                <a16:creationId xmlns:a16="http://schemas.microsoft.com/office/drawing/2014/main" id="{C915694D-5522-491E-BE24-BDB75EDD7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8655" y="4121207"/>
            <a:ext cx="216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</a:pPr>
            <a:r>
              <a:rPr lang="hu-HU" sz="1200" b="1" dirty="0">
                <a:solidFill>
                  <a:srgbClr val="000000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16" name="Text Box 44">
            <a:extLst>
              <a:ext uri="{FF2B5EF4-FFF2-40B4-BE49-F238E27FC236}">
                <a16:creationId xmlns:a16="http://schemas.microsoft.com/office/drawing/2014/main" id="{19AF58C4-9BB6-4C51-89E7-A81366515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8057" y="4131255"/>
            <a:ext cx="216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</a:pPr>
            <a:r>
              <a:rPr lang="hu-HU" sz="1200" b="1" dirty="0">
                <a:solidFill>
                  <a:srgbClr val="000000"/>
                </a:solidFill>
                <a:latin typeface="Courier New" pitchFamily="49" charset="0"/>
              </a:rPr>
              <a:t>N</a:t>
            </a:r>
          </a:p>
        </p:txBody>
      </p:sp>
      <p:cxnSp>
        <p:nvCxnSpPr>
          <p:cNvPr id="14" name="Egyenes összekötő 8">
            <a:extLst>
              <a:ext uri="{FF2B5EF4-FFF2-40B4-BE49-F238E27FC236}">
                <a16:creationId xmlns:a16="http://schemas.microsoft.com/office/drawing/2014/main" id="{13AC3A7A-E328-481A-9089-3C15120BB77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82054" y="5637498"/>
            <a:ext cx="252000" cy="42545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Egyenes összekötő 9">
            <a:extLst>
              <a:ext uri="{FF2B5EF4-FFF2-40B4-BE49-F238E27FC236}">
                <a16:creationId xmlns:a16="http://schemas.microsoft.com/office/drawing/2014/main" id="{F9B52684-D6A7-47ED-A681-8196DD754FC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806786" y="5637498"/>
            <a:ext cx="252000" cy="42545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 Box 43">
            <a:extLst>
              <a:ext uri="{FF2B5EF4-FFF2-40B4-BE49-F238E27FC236}">
                <a16:creationId xmlns:a16="http://schemas.microsoft.com/office/drawing/2014/main" id="{93918043-B71D-454E-8C0C-70CE6BC94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0401" y="5781514"/>
            <a:ext cx="216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</a:pPr>
            <a:r>
              <a:rPr lang="hu-HU" sz="1200" b="1" dirty="0">
                <a:solidFill>
                  <a:srgbClr val="000000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19" name="Text Box 44">
            <a:extLst>
              <a:ext uri="{FF2B5EF4-FFF2-40B4-BE49-F238E27FC236}">
                <a16:creationId xmlns:a16="http://schemas.microsoft.com/office/drawing/2014/main" id="{C5340EA7-BB66-41D7-ACFC-8BA869690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8049" y="5781514"/>
            <a:ext cx="216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</a:pPr>
            <a:r>
              <a:rPr lang="hu-HU" sz="1200" b="1" dirty="0">
                <a:solidFill>
                  <a:srgbClr val="000000"/>
                </a:solidFill>
                <a:latin typeface="Courier New" pitchFamily="49" charset="0"/>
              </a:rPr>
              <a:t>N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81E3EC92-94D2-42A6-BA29-D84B1FA74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9847" y="2831508"/>
            <a:ext cx="1234681" cy="88552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27000" rIns="36000" bIns="27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</a:pPr>
            <a:r>
              <a:rPr lang="hu-HU" sz="1350" b="1" dirty="0"/>
              <a:t>Változó</a:t>
            </a:r>
            <a:r>
              <a:rPr lang="hu-HU" sz="1350" dirty="0"/>
              <a:t> </a:t>
            </a:r>
            <a:br>
              <a:rPr lang="hu-HU" sz="1350" dirty="0"/>
            </a:br>
            <a:r>
              <a:rPr lang="hu-HU" sz="1350" dirty="0"/>
              <a:t>  </a:t>
            </a:r>
            <a:r>
              <a:rPr lang="hu-HU" sz="1350" dirty="0" err="1"/>
              <a:t>i,minTáv</a:t>
            </a:r>
            <a:r>
              <a:rPr lang="hu-HU" sz="1350" dirty="0"/>
              <a:t>,</a:t>
            </a:r>
            <a:br>
              <a:rPr lang="hu-HU" sz="1350" dirty="0"/>
            </a:br>
            <a:r>
              <a:rPr lang="hu-HU" sz="1350" dirty="0"/>
              <a:t>  </a:t>
            </a:r>
            <a:r>
              <a:rPr lang="hu-HU" sz="1350" dirty="0" err="1"/>
              <a:t>min:</a:t>
            </a:r>
            <a:r>
              <a:rPr lang="hu-HU" sz="1350" b="1" dirty="0" err="1"/>
              <a:t>Egész</a:t>
            </a:r>
            <a:br>
              <a:rPr lang="hu-HU" sz="1350" dirty="0"/>
            </a:br>
            <a:r>
              <a:rPr lang="hu-HU" sz="1350" dirty="0"/>
              <a:t>  </a:t>
            </a:r>
            <a:r>
              <a:rPr lang="hu-HU" sz="1350" dirty="0" err="1">
                <a:solidFill>
                  <a:srgbClr val="FF0000"/>
                </a:solidFill>
              </a:rPr>
              <a:t>ut:Tömb</a:t>
            </a:r>
            <a:r>
              <a:rPr lang="hu-HU" sz="1350" dirty="0">
                <a:solidFill>
                  <a:srgbClr val="FF0000"/>
                </a:solidFill>
              </a:rPr>
              <a:t>[…]</a:t>
            </a:r>
          </a:p>
        </p:txBody>
      </p:sp>
      <p:sp>
        <p:nvSpPr>
          <p:cNvPr id="2" name="Élőláb helye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24</a:t>
            </a:fld>
            <a:r>
              <a:rPr lang="hu-HU"/>
              <a:t>/55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9292595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Rendezés</a:t>
            </a:r>
          </a:p>
        </p:txBody>
      </p:sp>
      <p:sp>
        <p:nvSpPr>
          <p:cNvPr id="1031" name="Tartalom helye 2"/>
          <p:cNvSpPr>
            <a:spLocks noGrp="1"/>
          </p:cNvSpPr>
          <p:nvPr>
            <p:ph idx="1"/>
          </p:nvPr>
        </p:nvSpPr>
        <p:spPr>
          <a:xfrm>
            <a:off x="35497" y="1299233"/>
            <a:ext cx="8929117" cy="5734611"/>
          </a:xfrm>
        </p:spPr>
        <p:txBody>
          <a:bodyPr/>
          <a:lstStyle/>
          <a:p>
            <a:pPr marL="1905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400" b="1" dirty="0"/>
              <a:t>Feladat:</a:t>
            </a:r>
            <a:br>
              <a:rPr lang="hu-HU" sz="2400" b="1" dirty="0"/>
            </a:br>
            <a:r>
              <a:rPr lang="hu-HU" sz="2400" dirty="0"/>
              <a:t>Egy rendezvényen N vendég vesz részt. Érkezési sorrendben ismerjük mindegyik érkezési (</a:t>
            </a:r>
            <a:r>
              <a:rPr lang="hu-HU" sz="2400" dirty="0" err="1"/>
              <a:t>Érk</a:t>
            </a:r>
            <a:r>
              <a:rPr lang="hu-HU" sz="2400" dirty="0"/>
              <a:t>) és távozási (Táv) idejét, mindkettő 1 és M közötti egész szám. Sem érkezni, sem távozni nem akart két vendég egyszerre. Adjuk meg a vendégeket távozási idő szerinti sorrendben!	</a:t>
            </a:r>
          </a:p>
          <a:p>
            <a:pPr marL="1905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400" b="1" dirty="0"/>
              <a:t>Alapmegoldás: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F7D861FB-5558-4E10-B3F4-9B57AB9E5209}" type="datetime8">
              <a:rPr lang="hu-HU" smtClean="0">
                <a:solidFill>
                  <a:srgbClr val="000000"/>
                </a:solidFill>
              </a:rPr>
              <a:t>2022.11.29. 12:33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9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594211"/>
              </p:ext>
            </p:extLst>
          </p:nvPr>
        </p:nvGraphicFramePr>
        <p:xfrm>
          <a:off x="1793849" y="3661442"/>
          <a:ext cx="5730902" cy="2157015"/>
        </p:xfrm>
        <a:graphic>
          <a:graphicData uri="http://schemas.openxmlformats.org/drawingml/2006/table">
            <a:tbl>
              <a:tblPr/>
              <a:tblGrid>
                <a:gridCol w="53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7258">
                  <a:extLst>
                    <a:ext uri="{9D8B030D-6E8A-4147-A177-3AD203B41FA5}">
                      <a16:colId xmlns:a16="http://schemas.microsoft.com/office/drawing/2014/main" val="1197363989"/>
                    </a:ext>
                  </a:extLst>
                </a:gridCol>
                <a:gridCol w="2295624">
                  <a:extLst>
                    <a:ext uri="{9D8B030D-6E8A-4147-A177-3AD203B41FA5}">
                      <a16:colId xmlns:a16="http://schemas.microsoft.com/office/drawing/2014/main" val="3741535855"/>
                    </a:ext>
                  </a:extLst>
                </a:gridCol>
              </a:tblGrid>
              <a:tr h="483377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i=1..N–1</a:t>
                      </a: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417567"/>
                  </a:ext>
                </a:extLst>
              </a:tr>
              <a:tr h="224112">
                <a:tc rowSpan="4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j=i+1..N</a:t>
                      </a:r>
                    </a:p>
                  </a:txBody>
                  <a:tcPr marL="68573" marR="68573" marT="34278" marB="34278" anchor="ctr" horzOverflow="overflow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735174"/>
                  </a:ext>
                </a:extLst>
              </a:tr>
              <a:tr h="149408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Táv[j]&lt;Táv[i]</a:t>
                      </a: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692955"/>
                  </a:ext>
                </a:extLst>
              </a:tr>
              <a:tr h="22411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100" dirty="0"/>
                        <a:t>Csere(</a:t>
                      </a:r>
                      <a:r>
                        <a:rPr lang="hu-HU" sz="2100" dirty="0" err="1"/>
                        <a:t>Érk</a:t>
                      </a:r>
                      <a:r>
                        <a:rPr lang="hu-HU" sz="2100" dirty="0"/>
                        <a:t>[i],</a:t>
                      </a:r>
                      <a:r>
                        <a:rPr lang="hu-HU" sz="2100" dirty="0" err="1"/>
                        <a:t>Érk</a:t>
                      </a:r>
                      <a:r>
                        <a:rPr lang="hu-HU" sz="2100" dirty="0"/>
                        <a:t>[j])</a:t>
                      </a: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hu-H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lang="hu-HU" dirty="0"/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765558"/>
                  </a:ext>
                </a:extLst>
              </a:tr>
              <a:tr h="388596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100" dirty="0"/>
                        <a:t>Csere(Táv[i],Táv[j])</a:t>
                      </a: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465284"/>
                  </a:ext>
                </a:extLst>
              </a:tr>
            </a:tbl>
          </a:graphicData>
        </a:graphic>
      </p:graphicFrame>
      <p:sp>
        <p:nvSpPr>
          <p:cNvPr id="14" name="Szövegdoboz 13">
            <a:extLst>
              <a:ext uri="{FF2B5EF4-FFF2-40B4-BE49-F238E27FC236}">
                <a16:creationId xmlns:a16="http://schemas.microsoft.com/office/drawing/2014/main" id="{3DFEF647-E8E5-4A62-BB29-21D8AD257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9489" y="3412507"/>
            <a:ext cx="988164" cy="47002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27000" rIns="36000" bIns="27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</a:pPr>
            <a:r>
              <a:rPr lang="hu-HU" sz="1350" b="1" dirty="0"/>
              <a:t>Változó</a:t>
            </a:r>
            <a:r>
              <a:rPr lang="hu-HU" sz="1350" dirty="0"/>
              <a:t> </a:t>
            </a:r>
            <a:br>
              <a:rPr lang="hu-HU" sz="1350" dirty="0"/>
            </a:br>
            <a:r>
              <a:rPr lang="hu-HU" sz="1350" dirty="0"/>
              <a:t>   </a:t>
            </a:r>
            <a:r>
              <a:rPr lang="hu-HU" sz="1350" dirty="0" err="1"/>
              <a:t>i,j:</a:t>
            </a:r>
            <a:r>
              <a:rPr lang="hu-HU" sz="1350" b="1" dirty="0" err="1"/>
              <a:t>Egész</a:t>
            </a:r>
            <a:endParaRPr lang="hu-HU" sz="1350" b="1" dirty="0"/>
          </a:p>
        </p:txBody>
      </p:sp>
      <p:cxnSp>
        <p:nvCxnSpPr>
          <p:cNvPr id="15" name="Egyenes összekötő 8">
            <a:extLst>
              <a:ext uri="{FF2B5EF4-FFF2-40B4-BE49-F238E27FC236}">
                <a16:creationId xmlns:a16="http://schemas.microsoft.com/office/drawing/2014/main" id="{BFE77E89-AF5B-49A5-AEE1-05D62AF7633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64908" y="4588388"/>
            <a:ext cx="252000" cy="450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Egyenes összekötő 9">
            <a:extLst>
              <a:ext uri="{FF2B5EF4-FFF2-40B4-BE49-F238E27FC236}">
                <a16:creationId xmlns:a16="http://schemas.microsoft.com/office/drawing/2014/main" id="{4168B904-8F8B-43F8-9C71-8FD1CAE5B54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271276" y="4588388"/>
            <a:ext cx="252000" cy="450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 Box 43">
            <a:extLst>
              <a:ext uri="{FF2B5EF4-FFF2-40B4-BE49-F238E27FC236}">
                <a16:creationId xmlns:a16="http://schemas.microsoft.com/office/drawing/2014/main" id="{DFBC66D1-4C7A-4296-96F6-8F8675262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12" y="4821221"/>
            <a:ext cx="216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</a:pPr>
            <a:r>
              <a:rPr lang="hu-HU" sz="1200" b="1" dirty="0">
                <a:solidFill>
                  <a:srgbClr val="000000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18" name="Text Box 44">
            <a:extLst>
              <a:ext uri="{FF2B5EF4-FFF2-40B4-BE49-F238E27FC236}">
                <a16:creationId xmlns:a16="http://schemas.microsoft.com/office/drawing/2014/main" id="{B80BD6F5-F92C-480B-B4A2-9A1535F92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2914" y="4824644"/>
            <a:ext cx="216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</a:pPr>
            <a:r>
              <a:rPr lang="hu-HU" sz="1200" b="1" dirty="0">
                <a:solidFill>
                  <a:srgbClr val="000000"/>
                </a:solidFill>
                <a:latin typeface="Courier New" pitchFamily="49" charset="0"/>
              </a:rPr>
              <a:t>N</a:t>
            </a:r>
          </a:p>
        </p:txBody>
      </p: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63233335-9611-40EC-B030-CEC1E3E53A4E}"/>
              </a:ext>
            </a:extLst>
          </p:cNvPr>
          <p:cNvGrpSpPr/>
          <p:nvPr/>
        </p:nvGrpSpPr>
        <p:grpSpPr>
          <a:xfrm>
            <a:off x="159756" y="3599142"/>
            <a:ext cx="7425109" cy="2268000"/>
            <a:chOff x="-171536" y="3507808"/>
            <a:chExt cx="7425109" cy="2268000"/>
          </a:xfrm>
        </p:grpSpPr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53FF339D-95F3-433A-940D-903C10C46B21}"/>
                </a:ext>
              </a:extLst>
            </p:cNvPr>
            <p:cNvSpPr/>
            <p:nvPr/>
          </p:nvSpPr>
          <p:spPr>
            <a:xfrm>
              <a:off x="1421573" y="3507808"/>
              <a:ext cx="5832000" cy="2268000"/>
            </a:xfrm>
            <a:prstGeom prst="rect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Beszédbuborék: ellipszis 19">
              <a:extLst>
                <a:ext uri="{FF2B5EF4-FFF2-40B4-BE49-F238E27FC236}">
                  <a16:creationId xmlns:a16="http://schemas.microsoft.com/office/drawing/2014/main" id="{1D85E5AA-462F-4743-8DC3-12B9ACC71FF2}"/>
                </a:ext>
              </a:extLst>
            </p:cNvPr>
            <p:cNvSpPr/>
            <p:nvPr/>
          </p:nvSpPr>
          <p:spPr>
            <a:xfrm>
              <a:off x="-171536" y="4175206"/>
              <a:ext cx="1333897" cy="962660"/>
            </a:xfrm>
            <a:prstGeom prst="wedgeEllipseCallout">
              <a:avLst>
                <a:gd name="adj1" fmla="val 70411"/>
                <a:gd name="adj2" fmla="val -61753"/>
              </a:avLst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1600" dirty="0">
                  <a:solidFill>
                    <a:srgbClr val="FF0000"/>
                  </a:solidFill>
                </a:rPr>
                <a:t>Egyszerű cserés rendezés</a:t>
              </a:r>
            </a:p>
          </p:txBody>
        </p:sp>
      </p:grpSp>
      <p:sp>
        <p:nvSpPr>
          <p:cNvPr id="2" name="Élőláb helye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25</a:t>
            </a:fld>
            <a:r>
              <a:rPr lang="hu-HU"/>
              <a:t>/55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836655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Kiválogatás</a:t>
            </a:r>
            <a:r>
              <a:rPr lang="hu-HU" sz="3200" dirty="0"/>
              <a:t> +</a:t>
            </a:r>
            <a:br>
              <a:rPr lang="hu-HU" sz="2800" dirty="0"/>
            </a:br>
            <a:r>
              <a:rPr lang="hu-HU" sz="2800" dirty="0">
                <a:solidFill>
                  <a:srgbClr val="FF0000"/>
                </a:solidFill>
              </a:rPr>
              <a:t>intervallumkezdet megőrzése, párok indexelése</a:t>
            </a:r>
          </a:p>
        </p:txBody>
      </p:sp>
      <p:sp>
        <p:nvSpPr>
          <p:cNvPr id="103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05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400" b="1" dirty="0"/>
              <a:t>Optimális megoldás:</a:t>
            </a:r>
          </a:p>
          <a:p>
            <a:pPr marL="1905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400" dirty="0"/>
              <a:t>	Egy intervallum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végekkel indexelt tömb</a:t>
            </a:r>
            <a:r>
              <a:rPr lang="hu-HU" sz="2400" dirty="0"/>
              <a:t>be tegyük bele az intervallum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kezdetek</a:t>
            </a:r>
            <a:r>
              <a:rPr lang="hu-HU" sz="2400" dirty="0"/>
              <a:t>et!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3983C252-3311-4F06-9C53-2489E528532C}" type="datetime8">
              <a:rPr lang="hu-HU" smtClean="0">
                <a:solidFill>
                  <a:srgbClr val="000000"/>
                </a:solidFill>
              </a:rPr>
              <a:t>2022.11.29. 12:33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81E3EC92-94D2-42A6-BA29-D84B1FA74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9932" y="2273457"/>
            <a:ext cx="1234681" cy="6777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27000" rIns="36000" bIns="27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</a:pPr>
            <a:r>
              <a:rPr lang="hu-HU" sz="1350" b="1" dirty="0"/>
              <a:t>Változó</a:t>
            </a:r>
            <a:r>
              <a:rPr lang="hu-HU" sz="1350" dirty="0"/>
              <a:t> </a:t>
            </a:r>
            <a:br>
              <a:rPr lang="hu-HU" sz="1350" dirty="0"/>
            </a:br>
            <a:r>
              <a:rPr lang="hu-HU" sz="1350" dirty="0"/>
              <a:t>  </a:t>
            </a:r>
            <a:r>
              <a:rPr lang="hu-HU" sz="1350" dirty="0" err="1"/>
              <a:t>i,j,</a:t>
            </a:r>
            <a:r>
              <a:rPr lang="hu-HU" sz="1350" dirty="0" err="1">
                <a:solidFill>
                  <a:srgbClr val="FF0000"/>
                </a:solidFill>
              </a:rPr>
              <a:t>db</a:t>
            </a:r>
            <a:r>
              <a:rPr lang="hu-HU" sz="1350" dirty="0" err="1"/>
              <a:t>:</a:t>
            </a:r>
            <a:r>
              <a:rPr lang="hu-HU" sz="1350" b="1" dirty="0" err="1"/>
              <a:t>Egész</a:t>
            </a:r>
            <a:br>
              <a:rPr lang="hu-HU" sz="1350" dirty="0"/>
            </a:br>
            <a:r>
              <a:rPr lang="hu-HU" sz="1350" dirty="0"/>
              <a:t>  </a:t>
            </a:r>
            <a:r>
              <a:rPr lang="hu-HU" sz="1350" dirty="0" err="1">
                <a:solidFill>
                  <a:srgbClr val="FF0000"/>
                </a:solidFill>
              </a:rPr>
              <a:t>kezd:Tömb</a:t>
            </a:r>
            <a:r>
              <a:rPr lang="hu-HU" sz="1350" dirty="0">
                <a:solidFill>
                  <a:srgbClr val="FF0000"/>
                </a:solidFill>
              </a:rPr>
              <a:t>[…]</a:t>
            </a:r>
          </a:p>
        </p:txBody>
      </p:sp>
      <p:graphicFrame>
        <p:nvGraphicFramePr>
          <p:cNvPr id="9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404500"/>
              </p:ext>
            </p:extLst>
          </p:nvPr>
        </p:nvGraphicFramePr>
        <p:xfrm>
          <a:off x="1668768" y="2679976"/>
          <a:ext cx="6054610" cy="3557336"/>
        </p:xfrm>
        <a:graphic>
          <a:graphicData uri="http://schemas.openxmlformats.org/drawingml/2006/table">
            <a:tbl>
              <a:tblPr/>
              <a:tblGrid>
                <a:gridCol w="567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306">
                  <a:extLst>
                    <a:ext uri="{9D8B030D-6E8A-4147-A177-3AD203B41FA5}">
                      <a16:colId xmlns:a16="http://schemas.microsoft.com/office/drawing/2014/main" val="665661140"/>
                    </a:ext>
                  </a:extLst>
                </a:gridCol>
              </a:tblGrid>
              <a:tr h="42579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kezd[1..M]:=0</a:t>
                      </a: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417567"/>
                  </a:ext>
                </a:extLst>
              </a:tr>
              <a:tr h="42579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i=1..N</a:t>
                      </a: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26976946"/>
                  </a:ext>
                </a:extLst>
              </a:tr>
              <a:tr h="425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3200"/>
                        </a:lnSpc>
                      </a:pPr>
                      <a:r>
                        <a:rPr lang="hu-HU" sz="2000" dirty="0"/>
                        <a:t>kezd[Táv[i]]:=</a:t>
                      </a:r>
                      <a:r>
                        <a:rPr lang="hu-HU" sz="2000" dirty="0" err="1"/>
                        <a:t>Érk</a:t>
                      </a:r>
                      <a:r>
                        <a:rPr lang="hu-HU" sz="2000" dirty="0"/>
                        <a:t>[i]</a:t>
                      </a: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85608233"/>
                  </a:ext>
                </a:extLst>
              </a:tr>
              <a:tr h="42579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db:=0</a:t>
                      </a: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2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  <a:ea typeface="+mn-ea"/>
                        <a:cs typeface="+mn-cs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107178"/>
                  </a:ext>
                </a:extLst>
              </a:tr>
              <a:tr h="42579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i=1..M</a:t>
                      </a: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552558"/>
                  </a:ext>
                </a:extLst>
              </a:tr>
              <a:tr h="425798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kezd[i]&gt;0</a:t>
                      </a: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56661659"/>
                  </a:ext>
                </a:extLst>
              </a:tr>
              <a:tr h="224112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db:=db+1</a:t>
                      </a: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─</a:t>
                      </a: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992756"/>
                  </a:ext>
                </a:extLst>
              </a:tr>
              <a:tr h="224112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Érk</a:t>
                      </a: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[db]:=kezd[i]; Táv[db]:=i</a:t>
                      </a:r>
                    </a:p>
                  </a:txBody>
                  <a:tcPr marL="68573" marR="68573" marT="34278" marB="3427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36359"/>
                  </a:ext>
                </a:extLst>
              </a:tr>
            </a:tbl>
          </a:graphicData>
        </a:graphic>
      </p:graphicFrame>
      <p:cxnSp>
        <p:nvCxnSpPr>
          <p:cNvPr id="11" name="Egyenes összekötő 8">
            <a:extLst>
              <a:ext uri="{FF2B5EF4-FFF2-40B4-BE49-F238E27FC236}">
                <a16:creationId xmlns:a16="http://schemas.microsoft.com/office/drawing/2014/main" id="{73C77B38-D3DC-48CD-A75A-6861A5578D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33111" y="4896930"/>
            <a:ext cx="252000" cy="468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gyenes összekötő 9">
            <a:extLst>
              <a:ext uri="{FF2B5EF4-FFF2-40B4-BE49-F238E27FC236}">
                <a16:creationId xmlns:a16="http://schemas.microsoft.com/office/drawing/2014/main" id="{99D402B8-6547-425E-9649-F11C32FA1CF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462338" y="4892910"/>
            <a:ext cx="252000" cy="468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Box 43">
            <a:extLst>
              <a:ext uri="{FF2B5EF4-FFF2-40B4-BE49-F238E27FC236}">
                <a16:creationId xmlns:a16="http://schemas.microsoft.com/office/drawing/2014/main" id="{C915694D-5522-491E-BE24-BDB75EDD7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470" y="5118982"/>
            <a:ext cx="216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</a:pPr>
            <a:r>
              <a:rPr lang="hu-HU" sz="1200" b="1" dirty="0">
                <a:solidFill>
                  <a:srgbClr val="000000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16" name="Text Box 44">
            <a:extLst>
              <a:ext uri="{FF2B5EF4-FFF2-40B4-BE49-F238E27FC236}">
                <a16:creationId xmlns:a16="http://schemas.microsoft.com/office/drawing/2014/main" id="{19AF58C4-9BB6-4C51-89E7-A81366515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1102" y="5132601"/>
            <a:ext cx="216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</a:pPr>
            <a:r>
              <a:rPr lang="hu-HU" sz="1200" b="1" dirty="0">
                <a:solidFill>
                  <a:srgbClr val="000000"/>
                </a:solidFill>
                <a:latin typeface="Courier New" pitchFamily="49" charset="0"/>
              </a:rPr>
              <a:t>N</a:t>
            </a:r>
          </a:p>
        </p:txBody>
      </p:sp>
      <p:sp>
        <p:nvSpPr>
          <p:cNvPr id="2" name="Élőláb helye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26</a:t>
            </a:fld>
            <a:r>
              <a:rPr lang="hu-HU"/>
              <a:t>/55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27009538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4000" dirty="0">
                <a:solidFill>
                  <a:srgbClr val="FF3300"/>
                </a:solidFill>
                <a:latin typeface="Garamond" panose="02020404030301010803" pitchFamily="18" charset="0"/>
              </a:rPr>
              <a:t>Rekurzió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hu-HU" altLang="hu-HU" b="1" dirty="0"/>
              <a:t>K</a:t>
            </a:r>
            <a:r>
              <a:rPr lang="da-DK" altLang="hu-HU" b="1" dirty="0"/>
              <a:t>lasszikus példák</a:t>
            </a:r>
            <a:r>
              <a:rPr lang="hu-HU" altLang="hu-HU" b="1" dirty="0"/>
              <a:t>:</a:t>
            </a:r>
            <a:endParaRPr lang="da-DK" altLang="hu-HU" b="1" dirty="0"/>
          </a:p>
          <a:p>
            <a:pPr marL="742950" lvl="1">
              <a:spcBef>
                <a:spcPct val="10000"/>
              </a:spcBef>
              <a:spcAft>
                <a:spcPts val="300"/>
              </a:spcAft>
            </a:pPr>
            <a:r>
              <a:rPr lang="hu-HU" altLang="hu-HU" dirty="0"/>
              <a:t>F</a:t>
            </a:r>
            <a:r>
              <a:rPr lang="da-DK" altLang="hu-HU" dirty="0"/>
              <a:t>aktoriális</a:t>
            </a:r>
          </a:p>
          <a:p>
            <a:pPr marL="742950" lvl="1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endParaRPr lang="hu-HU" altLang="hu-HU" dirty="0"/>
          </a:p>
          <a:p>
            <a:pPr marL="742950" lvl="1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endParaRPr lang="hu-HU" altLang="hu-HU" dirty="0"/>
          </a:p>
          <a:p>
            <a:pPr marL="742950" lvl="1">
              <a:spcBef>
                <a:spcPct val="10000"/>
              </a:spcBef>
              <a:spcAft>
                <a:spcPts val="300"/>
              </a:spcAft>
            </a:pPr>
            <a:r>
              <a:rPr lang="da-DK" altLang="hu-HU" dirty="0"/>
              <a:t>Fibonacci-számok</a:t>
            </a:r>
            <a:endParaRPr lang="hu-HU" altLang="hu-HU" dirty="0"/>
          </a:p>
          <a:p>
            <a:pPr marL="742950" lvl="1">
              <a:spcBef>
                <a:spcPct val="10000"/>
              </a:spcBef>
              <a:spcAft>
                <a:spcPts val="300"/>
              </a:spcAft>
            </a:pPr>
            <a:endParaRPr lang="hu-HU" altLang="hu-HU" dirty="0"/>
          </a:p>
          <a:p>
            <a:pPr marL="742950" lvl="1">
              <a:spcBef>
                <a:spcPct val="10000"/>
              </a:spcBef>
              <a:spcAft>
                <a:spcPts val="300"/>
              </a:spcAft>
            </a:pPr>
            <a:endParaRPr lang="hu-HU" altLang="hu-HU" dirty="0"/>
          </a:p>
          <a:p>
            <a:pPr marL="742950" lvl="1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hu-HU" altLang="hu-HU" dirty="0"/>
              <a:t>A rekurzió lényege: </a:t>
            </a:r>
            <a:r>
              <a:rPr lang="hu-HU" alt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önhivatkozás</a:t>
            </a:r>
            <a:endParaRPr lang="da-DK" altLang="hu-HU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62E9056-734C-4578-95FD-526454243106}" type="datetime8">
              <a:rPr lang="hu-HU" smtClean="0"/>
              <a:t>2022.11.29. 12:33</a:t>
            </a:fld>
            <a:endParaRPr lang="en-US"/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163584"/>
              </p:ext>
            </p:extLst>
          </p:nvPr>
        </p:nvGraphicFramePr>
        <p:xfrm>
          <a:off x="2411413" y="2565400"/>
          <a:ext cx="3059112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667520" imgH="406440" progId="">
                  <p:embed/>
                </p:oleObj>
              </mc:Choice>
              <mc:Fallback>
                <p:oleObj r:id="rId3" imgW="1667520" imgH="406440" progId="">
                  <p:embed/>
                  <p:pic>
                    <p:nvPicPr>
                      <p:cNvPr id="102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565400"/>
                        <a:ext cx="3059112" cy="7445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028200"/>
              </p:ext>
            </p:extLst>
          </p:nvPr>
        </p:nvGraphicFramePr>
        <p:xfrm>
          <a:off x="2267744" y="4005263"/>
          <a:ext cx="4511675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667600" imgH="533520" progId="">
                  <p:embed/>
                </p:oleObj>
              </mc:Choice>
              <mc:Fallback>
                <p:oleObj r:id="rId5" imgW="2667600" imgH="533520" progId="">
                  <p:embed/>
                  <p:pic>
                    <p:nvPicPr>
                      <p:cNvPr id="102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4005263"/>
                        <a:ext cx="4511675" cy="9032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27</a:t>
            </a:fld>
            <a:r>
              <a:rPr lang="hu-HU"/>
              <a:t>/55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66861190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 txBox="1">
            <a:spLocks noGrp="1" noChangeArrowheads="1"/>
          </p:cNvSpPr>
          <p:nvPr/>
        </p:nvSpPr>
        <p:spPr bwMode="auto">
          <a:xfrm>
            <a:off x="22225" y="6445250"/>
            <a:ext cx="2266950" cy="412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82A4C8AE-2525-4698-B873-3C86409E97BA}" type="datetime1">
              <a:rPr lang="hu-HU" sz="1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2022.11.29.</a:t>
            </a:fld>
            <a:endParaRPr lang="en-US" sz="1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4000" dirty="0">
                <a:latin typeface="Garamond" panose="02020404030301010803" pitchFamily="18" charset="0"/>
              </a:rPr>
              <a:t>Rekurzív </a:t>
            </a:r>
            <a:r>
              <a:rPr lang="hu-HU" altLang="hu-HU" sz="4000" dirty="0">
                <a:solidFill>
                  <a:srgbClr val="FF0000"/>
                </a:solidFill>
                <a:latin typeface="Garamond" panose="02020404030301010803" pitchFamily="18" charset="0"/>
              </a:rPr>
              <a:t>specifikáció</a:t>
            </a:r>
            <a:r>
              <a:rPr lang="hu-HU" altLang="hu-HU" sz="4000" dirty="0">
                <a:latin typeface="Garamond" panose="02020404030301010803" pitchFamily="18" charset="0"/>
              </a:rPr>
              <a:t> és </a:t>
            </a:r>
            <a:r>
              <a:rPr lang="hu-HU" altLang="hu-HU" sz="4000" dirty="0">
                <a:solidFill>
                  <a:srgbClr val="FF0000"/>
                </a:solidFill>
                <a:latin typeface="Garamond" panose="02020404030301010803" pitchFamily="18" charset="0"/>
              </a:rPr>
              <a:t>algoritmus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defTabSz="179388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hu-HU" altLang="hu-HU" b="1" dirty="0"/>
              <a:t>Faktoriális:</a:t>
            </a:r>
          </a:p>
          <a:p>
            <a:pPr marL="0" indent="0" defTabSz="179388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endParaRPr lang="hu-HU" altLang="hu-HU" b="1" dirty="0"/>
          </a:p>
          <a:p>
            <a:pPr marL="0" indent="0" defTabSz="179388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endParaRPr lang="hu-HU" altLang="hu-HU" b="1" dirty="0"/>
          </a:p>
          <a:p>
            <a:pPr marL="0" indent="0" defTabSz="179388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</a:endParaRPr>
          </a:p>
          <a:p>
            <a:pPr marL="0" indent="0" defTabSz="179388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</a:endParaRPr>
          </a:p>
          <a:p>
            <a:pPr marL="0" indent="0" defTabSz="179388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</a:endParaRPr>
          </a:p>
          <a:p>
            <a:pPr marL="0" indent="0" defTabSz="179388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</a:endParaRPr>
          </a:p>
          <a:p>
            <a:pPr marL="0" indent="0" defTabSz="179388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hu-HU" altLang="hu-HU" sz="2800" dirty="0">
                <a:latin typeface="Garamond" panose="02020404030301010803" pitchFamily="18" charset="0"/>
              </a:rPr>
              <a:t>Itt egy 2-alternatívájú függvényt kell algoritmizálni, ami egy „2-irányú” elágazással történik.</a:t>
            </a:r>
            <a:endParaRPr lang="da-DK" altLang="hu-HU" sz="2800" dirty="0">
              <a:latin typeface="Garamond" panose="02020404030301010803" pitchFamily="18" charset="0"/>
            </a:endParaRPr>
          </a:p>
        </p:txBody>
      </p:sp>
      <p:sp>
        <p:nvSpPr>
          <p:cNvPr id="15" name="Dátum helye 1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E1E08BD-37B8-4FC8-9391-805E067C7EC2}" type="datetime8">
              <a:rPr lang="hu-HU" smtClean="0"/>
              <a:t>2022.11.29. 12:33</a:t>
            </a:fld>
            <a:endParaRPr lang="en-US"/>
          </a:p>
        </p:txBody>
      </p:sp>
      <p:graphicFrame>
        <p:nvGraphicFramePr>
          <p:cNvPr id="51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910792"/>
              </p:ext>
            </p:extLst>
          </p:nvPr>
        </p:nvGraphicFramePr>
        <p:xfrm>
          <a:off x="1258888" y="1884363"/>
          <a:ext cx="3059112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667520" imgH="406440" progId="">
                  <p:embed/>
                </p:oleObj>
              </mc:Choice>
              <mc:Fallback>
                <p:oleObj r:id="rId3" imgW="1667520" imgH="406440" progId="">
                  <p:embed/>
                  <p:pic>
                    <p:nvPicPr>
                      <p:cNvPr id="512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884363"/>
                        <a:ext cx="3059112" cy="7445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496612"/>
              </p:ext>
            </p:extLst>
          </p:nvPr>
        </p:nvGraphicFramePr>
        <p:xfrm>
          <a:off x="3492500" y="3378001"/>
          <a:ext cx="4751908" cy="1286637"/>
        </p:xfrm>
        <a:graphic>
          <a:graphicData uri="http://schemas.openxmlformats.org/drawingml/2006/table">
            <a:tbl>
              <a:tblPr/>
              <a:tblGrid>
                <a:gridCol w="2015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50">
                  <a:extLst>
                    <a:ext uri="{9D8B030D-6E8A-4147-A177-3AD203B41FA5}">
                      <a16:colId xmlns:a16="http://schemas.microsoft.com/office/drawing/2014/main" val="1989091657"/>
                    </a:ext>
                  </a:extLst>
                </a:gridCol>
                <a:gridCol w="2375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n=0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Fakt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Fakt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:=n*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Fakt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(n-1)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val 63"/>
          <p:cNvSpPr>
            <a:spLocks noChangeArrowheads="1"/>
          </p:cNvSpPr>
          <p:nvPr/>
        </p:nvSpPr>
        <p:spPr bwMode="auto">
          <a:xfrm>
            <a:off x="3617499" y="2801937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dirty="0" err="1"/>
              <a:t>Fakt</a:t>
            </a:r>
            <a:r>
              <a:rPr lang="hu-HU" dirty="0"/>
              <a:t>(n)</a:t>
            </a:r>
          </a:p>
        </p:txBody>
      </p:sp>
      <p:sp>
        <p:nvSpPr>
          <p:cNvPr id="11" name="Line 27"/>
          <p:cNvSpPr>
            <a:spLocks noChangeShapeType="1"/>
          </p:cNvSpPr>
          <p:nvPr/>
        </p:nvSpPr>
        <p:spPr bwMode="auto">
          <a:xfrm>
            <a:off x="3492897" y="3596705"/>
            <a:ext cx="215900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2" name="Line 28"/>
          <p:cNvSpPr>
            <a:spLocks noChangeShapeType="1"/>
          </p:cNvSpPr>
          <p:nvPr/>
        </p:nvSpPr>
        <p:spPr bwMode="auto">
          <a:xfrm flipH="1">
            <a:off x="8027491" y="3596705"/>
            <a:ext cx="215900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3419872" y="3877693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4" name="Text Box 30"/>
          <p:cNvSpPr txBox="1">
            <a:spLocks noChangeArrowheads="1"/>
          </p:cNvSpPr>
          <p:nvPr/>
        </p:nvSpPr>
        <p:spPr bwMode="auto">
          <a:xfrm>
            <a:off x="8027491" y="388086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28</a:t>
            </a:fld>
            <a:r>
              <a:rPr lang="hu-HU"/>
              <a:t>/55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6641661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 txBox="1">
            <a:spLocks noGrp="1" noChangeArrowheads="1"/>
          </p:cNvSpPr>
          <p:nvPr/>
        </p:nvSpPr>
        <p:spPr bwMode="auto">
          <a:xfrm>
            <a:off x="22225" y="6445250"/>
            <a:ext cx="2266950" cy="412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CD46B393-ED44-4255-AEAF-18294F3BA28F}" type="datetime1">
              <a:rPr lang="hu-HU" sz="1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2022.11.29.</a:t>
            </a:fld>
            <a:endParaRPr lang="en-US" sz="1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4000" dirty="0">
                <a:latin typeface="Garamond" panose="02020404030301010803" pitchFamily="18" charset="0"/>
              </a:rPr>
              <a:t>Rekurzív specifikáció és algoritmus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defTabSz="179388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hu-HU" altLang="hu-HU" b="1" dirty="0"/>
              <a:t>Fibonacci-számok:</a:t>
            </a:r>
          </a:p>
          <a:p>
            <a:pPr marL="0" indent="0" defTabSz="179388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endParaRPr lang="hu-HU" altLang="hu-HU" b="1" dirty="0"/>
          </a:p>
          <a:p>
            <a:pPr marL="0" indent="0" defTabSz="179388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endParaRPr lang="hu-HU" altLang="hu-HU" b="1" dirty="0"/>
          </a:p>
          <a:p>
            <a:pPr marL="0" indent="0" defTabSz="179388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</a:endParaRPr>
          </a:p>
          <a:p>
            <a:pPr marL="0" indent="0" defTabSz="179388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</a:endParaRPr>
          </a:p>
          <a:p>
            <a:pPr marL="0" indent="0" defTabSz="179388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</a:endParaRPr>
          </a:p>
          <a:p>
            <a:pPr marL="0" indent="0" defTabSz="179388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</a:endParaRPr>
          </a:p>
          <a:p>
            <a:pPr marL="0" indent="0" defTabSz="179388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</a:endParaRPr>
          </a:p>
          <a:p>
            <a:pPr marL="0" indent="0" defTabSz="179388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</a:endParaRPr>
          </a:p>
          <a:p>
            <a:pPr marL="0" indent="0" defTabSz="179388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hu-HU" altLang="hu-HU" sz="2800" dirty="0"/>
              <a:t>Háromirányú elágazás a megoldás.</a:t>
            </a:r>
          </a:p>
        </p:txBody>
      </p:sp>
      <p:sp>
        <p:nvSpPr>
          <p:cNvPr id="15" name="Dátum helye 1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9978387-F9CC-4695-89BB-C91726D828EC}" type="datetime8">
              <a:rPr lang="hu-HU" smtClean="0"/>
              <a:t>2022.11.29. 12:33</a:t>
            </a:fld>
            <a:endParaRPr lang="en-US"/>
          </a:p>
        </p:txBody>
      </p:sp>
      <p:graphicFrame>
        <p:nvGraphicFramePr>
          <p:cNvPr id="614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0230"/>
              </p:ext>
            </p:extLst>
          </p:nvPr>
        </p:nvGraphicFramePr>
        <p:xfrm>
          <a:off x="1403350" y="2009775"/>
          <a:ext cx="41529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667600" imgH="533520" progId="">
                  <p:embed/>
                </p:oleObj>
              </mc:Choice>
              <mc:Fallback>
                <p:oleObj r:id="rId3" imgW="2667600" imgH="533520" progId="">
                  <p:embed/>
                  <p:pic>
                    <p:nvPicPr>
                      <p:cNvPr id="614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009775"/>
                        <a:ext cx="4152900" cy="8302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552207"/>
              </p:ext>
            </p:extLst>
          </p:nvPr>
        </p:nvGraphicFramePr>
        <p:xfrm>
          <a:off x="2699792" y="3692691"/>
          <a:ext cx="6215608" cy="1345446"/>
        </p:xfrm>
        <a:graphic>
          <a:graphicData uri="http://schemas.openxmlformats.org/drawingml/2006/table">
            <a:tbl>
              <a:tblPr/>
              <a:tblGrid>
                <a:gridCol w="1318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30">
                  <a:extLst>
                    <a:ext uri="{9D8B030D-6E8A-4147-A177-3AD203B41FA5}">
                      <a16:colId xmlns:a16="http://schemas.microsoft.com/office/drawing/2014/main" val="2028518723"/>
                    </a:ext>
                  </a:extLst>
                </a:gridCol>
                <a:gridCol w="471346">
                  <a:extLst>
                    <a:ext uri="{9D8B030D-6E8A-4147-A177-3AD203B41FA5}">
                      <a16:colId xmlns:a16="http://schemas.microsoft.com/office/drawing/2014/main" val="1989091657"/>
                    </a:ext>
                  </a:extLst>
                </a:gridCol>
                <a:gridCol w="31078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952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77"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n=0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n=1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n&gt;1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449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Fib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Fib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Fib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Fib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(n-1)+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Fib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(n-2)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val 63"/>
          <p:cNvSpPr>
            <a:spLocks noChangeArrowheads="1"/>
          </p:cNvSpPr>
          <p:nvPr/>
        </p:nvSpPr>
        <p:spPr bwMode="auto">
          <a:xfrm>
            <a:off x="3564334" y="3116626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dirty="0" err="1"/>
              <a:t>Fib</a:t>
            </a:r>
            <a:r>
              <a:rPr lang="hu-HU" dirty="0"/>
              <a:t>(n)</a:t>
            </a:r>
          </a:p>
        </p:txBody>
      </p:sp>
      <p:sp>
        <p:nvSpPr>
          <p:cNvPr id="11" name="Line 27"/>
          <p:cNvSpPr>
            <a:spLocks noChangeShapeType="1"/>
          </p:cNvSpPr>
          <p:nvPr/>
        </p:nvSpPr>
        <p:spPr bwMode="auto">
          <a:xfrm>
            <a:off x="2699792" y="3900761"/>
            <a:ext cx="215900" cy="52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4006569" y="3906003"/>
            <a:ext cx="215900" cy="52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7" name="Line 27"/>
          <p:cNvSpPr>
            <a:spLocks noChangeShapeType="1"/>
          </p:cNvSpPr>
          <p:nvPr/>
        </p:nvSpPr>
        <p:spPr bwMode="auto">
          <a:xfrm>
            <a:off x="5334612" y="3906003"/>
            <a:ext cx="215900" cy="52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29</a:t>
            </a:fld>
            <a:r>
              <a:rPr lang="hu-HU"/>
              <a:t>/55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4719806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ím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solidFill>
                  <a:srgbClr val="FF0000"/>
                </a:solidFill>
              </a:rPr>
              <a:t>Segédösszegek</a:t>
            </a:r>
          </a:p>
        </p:txBody>
      </p:sp>
      <p:sp>
        <p:nvSpPr>
          <p:cNvPr id="20483" name="Tartalom helye 2"/>
          <p:cNvSpPr>
            <a:spLocks noGrp="1" noChangeArrowheads="1"/>
          </p:cNvSpPr>
          <p:nvPr>
            <p:ph idx="1"/>
          </p:nvPr>
        </p:nvSpPr>
        <p:spPr>
          <a:xfrm>
            <a:off x="34925" y="1341438"/>
            <a:ext cx="8929688" cy="4754562"/>
          </a:xfrm>
        </p:spPr>
        <p:txBody>
          <a:bodyPr/>
          <a:lstStyle/>
          <a:p>
            <a:pPr marL="12700" indent="0">
              <a:buNone/>
            </a:pPr>
            <a:r>
              <a:rPr lang="hu-HU" altLang="hu-HU" sz="2800" dirty="0">
                <a:sym typeface="Symbol" panose="05050102010706020507" pitchFamily="18" charset="2"/>
              </a:rPr>
              <a:t>Egy földműves egy téglalap alakú területet szeretne vásárolni egy </a:t>
            </a:r>
            <a:r>
              <a:rPr lang="hu-HU" altLang="hu-HU" sz="2800" b="1" dirty="0">
                <a:sym typeface="Symbol" panose="05050102010706020507" pitchFamily="18" charset="2"/>
              </a:rPr>
              <a:t>NM</a:t>
            </a:r>
            <a:r>
              <a:rPr lang="hu-HU" altLang="hu-HU" sz="2800" dirty="0">
                <a:sym typeface="Symbol" panose="05050102010706020507" pitchFamily="18" charset="2"/>
              </a:rPr>
              <a:t>-es téglalap alakú földterületen. Tudja minden megvásárolható földdarabról, hogy azt megművelve mennyi lenne a haszna vagy a vesztesége.</a:t>
            </a:r>
          </a:p>
          <a:p>
            <a:pPr marL="12700" indent="0">
              <a:buNone/>
            </a:pPr>
            <a:endParaRPr lang="hu-HU" altLang="hu-HU" sz="2800" dirty="0">
              <a:sym typeface="Symbol" panose="05050102010706020507" pitchFamily="18" charset="2"/>
            </a:endParaRPr>
          </a:p>
        </p:txBody>
      </p:sp>
      <p:sp>
        <p:nvSpPr>
          <p:cNvPr id="10" name="Dátum helye 9">
            <a:extLst>
              <a:ext uri="{FF2B5EF4-FFF2-40B4-BE49-F238E27FC236}">
                <a16:creationId xmlns:a16="http://schemas.microsoft.com/office/drawing/2014/main" id="{6F53D406-B709-4CF8-8122-33AEA9A8841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907A47E6-3111-49E4-99EF-AE7BADA1BE24}" type="datetime8">
              <a:rPr lang="hu-HU" smtClean="0"/>
              <a:t>2022.11.29. 12:33</a:t>
            </a:fld>
            <a:endParaRPr lang="en-US" dirty="0"/>
          </a:p>
        </p:txBody>
      </p:sp>
      <p:graphicFrame>
        <p:nvGraphicFramePr>
          <p:cNvPr id="7" name="Táblázat 6">
            <a:extLst>
              <a:ext uri="{FF2B5EF4-FFF2-40B4-BE49-F238E27FC236}">
                <a16:creationId xmlns:a16="http://schemas.microsoft.com/office/drawing/2014/main" id="{6E0ACB36-8FC2-41FF-9F99-8A20DE12B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275886"/>
              </p:ext>
            </p:extLst>
          </p:nvPr>
        </p:nvGraphicFramePr>
        <p:xfrm>
          <a:off x="6000750" y="3228824"/>
          <a:ext cx="2286000" cy="1784352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2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2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2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2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2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églalap 7">
            <a:extLst>
              <a:ext uri="{FF2B5EF4-FFF2-40B4-BE49-F238E27FC236}">
                <a16:creationId xmlns:a16="http://schemas.microsoft.com/office/drawing/2014/main" id="{F8B7E53E-47CD-48ED-A952-C3845B030D2C}"/>
              </a:ext>
            </a:extLst>
          </p:cNvPr>
          <p:cNvSpPr/>
          <p:nvPr/>
        </p:nvSpPr>
        <p:spPr>
          <a:xfrm>
            <a:off x="34925" y="3501008"/>
            <a:ext cx="5822950" cy="95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spcBef>
                <a:spcPct val="20000"/>
              </a:spcBef>
              <a:buClr>
                <a:srgbClr val="006600"/>
              </a:buClr>
              <a:buSzPct val="70000"/>
              <a:defRPr/>
            </a:pPr>
            <a:r>
              <a:rPr lang="hu-HU" sz="2800" dirty="0">
                <a:latin typeface="+mn-lt"/>
                <a:cs typeface="+mn-cs"/>
                <a:sym typeface="Symbol" pitchFamily="18" charset="2"/>
              </a:rPr>
              <a:t>Adjuk meg azt a téglalapot, amelyen a legnagyobb haszon érhető el!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1DB063E6-541F-472C-88B0-45776140BEF6}"/>
              </a:ext>
            </a:extLst>
          </p:cNvPr>
          <p:cNvSpPr/>
          <p:nvPr/>
        </p:nvSpPr>
        <p:spPr>
          <a:xfrm>
            <a:off x="5974408" y="2988168"/>
            <a:ext cx="9982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(P,Q)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7B324300-4599-40AA-8109-687922E9F7A7}"/>
              </a:ext>
            </a:extLst>
          </p:cNvPr>
          <p:cNvSpPr/>
          <p:nvPr/>
        </p:nvSpPr>
        <p:spPr>
          <a:xfrm>
            <a:off x="6851872" y="4356320"/>
            <a:ext cx="99824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(R,S)</a:t>
            </a:r>
          </a:p>
        </p:txBody>
      </p:sp>
      <p:sp>
        <p:nvSpPr>
          <p:cNvPr id="4" name="Ellipszis 3">
            <a:extLst>
              <a:ext uri="{FF2B5EF4-FFF2-40B4-BE49-F238E27FC236}">
                <a16:creationId xmlns:a16="http://schemas.microsoft.com/office/drawing/2014/main" id="{15492769-C6FB-41FA-9ACA-0E96D8AF841A}"/>
              </a:ext>
            </a:extLst>
          </p:cNvPr>
          <p:cNvSpPr/>
          <p:nvPr/>
        </p:nvSpPr>
        <p:spPr>
          <a:xfrm>
            <a:off x="6648040" y="3409168"/>
            <a:ext cx="72008" cy="7200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Ellipszis 11">
            <a:extLst>
              <a:ext uri="{FF2B5EF4-FFF2-40B4-BE49-F238E27FC236}">
                <a16:creationId xmlns:a16="http://schemas.microsoft.com/office/drawing/2014/main" id="{790F401F-CAC3-4F58-9223-73139DED4159}"/>
              </a:ext>
            </a:extLst>
          </p:cNvPr>
          <p:cNvSpPr/>
          <p:nvPr/>
        </p:nvSpPr>
        <p:spPr>
          <a:xfrm>
            <a:off x="7103328" y="4308696"/>
            <a:ext cx="72008" cy="72008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</a:t>
            </a:fld>
            <a:r>
              <a:rPr lang="hu-HU"/>
              <a:t>/55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8157506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 txBox="1">
            <a:spLocks noGrp="1" noChangeArrowheads="1"/>
          </p:cNvSpPr>
          <p:nvPr/>
        </p:nvSpPr>
        <p:spPr bwMode="auto">
          <a:xfrm>
            <a:off x="22225" y="6445250"/>
            <a:ext cx="2266950" cy="412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CD46B393-ED44-4255-AEAF-18294F3BA28F}" type="datetime1">
              <a:rPr lang="hu-HU" sz="1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2022.11.29.</a:t>
            </a:fld>
            <a:endParaRPr lang="en-US" sz="1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4000" dirty="0">
                <a:latin typeface="Garamond" panose="02020404030301010803" pitchFamily="18" charset="0"/>
              </a:rPr>
              <a:t>Rekurzív specifikáció és algoritmus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defTabSz="179388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hu-HU" altLang="hu-HU" b="1" dirty="0"/>
              <a:t>Fibonacci-számok:</a:t>
            </a:r>
          </a:p>
          <a:p>
            <a:pPr marL="0" indent="0" defTabSz="179388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endParaRPr lang="hu-HU" altLang="hu-HU" b="1" dirty="0"/>
          </a:p>
          <a:p>
            <a:pPr marL="0" indent="0" defTabSz="179388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endParaRPr lang="hu-HU" altLang="hu-HU" b="1" dirty="0"/>
          </a:p>
          <a:p>
            <a:pPr marL="0" indent="0" defTabSz="179388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</a:endParaRPr>
          </a:p>
          <a:p>
            <a:pPr marL="0" indent="0" defTabSz="179388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</a:endParaRPr>
          </a:p>
          <a:p>
            <a:pPr marL="0" indent="0" defTabSz="179388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</a:endParaRPr>
          </a:p>
          <a:p>
            <a:pPr marL="0" indent="0" defTabSz="179388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</a:endParaRPr>
          </a:p>
          <a:p>
            <a:pPr marL="0" indent="0" defTabSz="179388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</a:endParaRPr>
          </a:p>
          <a:p>
            <a:pPr marL="0" indent="0" defTabSz="179388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</a:endParaRPr>
          </a:p>
          <a:p>
            <a:pPr marL="0" indent="0" defTabSz="179388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hu-HU" altLang="hu-HU" sz="2800" dirty="0"/>
              <a:t>Kétirányú elágazássá alakított megoldás.</a:t>
            </a:r>
          </a:p>
        </p:txBody>
      </p:sp>
      <p:sp>
        <p:nvSpPr>
          <p:cNvPr id="15" name="Dátum helye 1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8240830-B3E7-46CF-AE26-54F995C26807}" type="datetime8">
              <a:rPr lang="hu-HU" smtClean="0"/>
              <a:t>2022.11.29. 12:33</a:t>
            </a:fld>
            <a:endParaRPr lang="en-US"/>
          </a:p>
        </p:txBody>
      </p:sp>
      <p:graphicFrame>
        <p:nvGraphicFramePr>
          <p:cNvPr id="6146" name="Object 8"/>
          <p:cNvGraphicFramePr>
            <a:graphicFrameLocks noChangeAspect="1"/>
          </p:cNvGraphicFramePr>
          <p:nvPr/>
        </p:nvGraphicFramePr>
        <p:xfrm>
          <a:off x="1403350" y="2009775"/>
          <a:ext cx="41529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667600" imgH="533520" progId="">
                  <p:embed/>
                </p:oleObj>
              </mc:Choice>
              <mc:Fallback>
                <p:oleObj r:id="rId3" imgW="2667600" imgH="533520" progId="">
                  <p:embed/>
                  <p:pic>
                    <p:nvPicPr>
                      <p:cNvPr id="614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009775"/>
                        <a:ext cx="4152900" cy="8302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507673"/>
              </p:ext>
            </p:extLst>
          </p:nvPr>
        </p:nvGraphicFramePr>
        <p:xfrm>
          <a:off x="2699792" y="3692691"/>
          <a:ext cx="6215608" cy="1380678"/>
        </p:xfrm>
        <a:graphic>
          <a:graphicData uri="http://schemas.openxmlformats.org/drawingml/2006/table">
            <a:tbl>
              <a:tblPr/>
              <a:tblGrid>
                <a:gridCol w="2636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346">
                  <a:extLst>
                    <a:ext uri="{9D8B030D-6E8A-4147-A177-3AD203B41FA5}">
                      <a16:colId xmlns:a16="http://schemas.microsoft.com/office/drawing/2014/main" val="1989091657"/>
                    </a:ext>
                  </a:extLst>
                </a:gridCol>
                <a:gridCol w="31078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457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34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n&lt;2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681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Fib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Fib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Fib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(n-1)+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Fib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(n-2)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val 63"/>
          <p:cNvSpPr>
            <a:spLocks noChangeArrowheads="1"/>
          </p:cNvSpPr>
          <p:nvPr/>
        </p:nvSpPr>
        <p:spPr bwMode="auto">
          <a:xfrm>
            <a:off x="3564334" y="3116626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dirty="0" err="1"/>
              <a:t>Fib</a:t>
            </a:r>
            <a:r>
              <a:rPr lang="hu-HU" dirty="0"/>
              <a:t>(n)</a:t>
            </a:r>
          </a:p>
        </p:txBody>
      </p:sp>
      <p:sp>
        <p:nvSpPr>
          <p:cNvPr id="11" name="Line 27"/>
          <p:cNvSpPr>
            <a:spLocks noChangeShapeType="1"/>
          </p:cNvSpPr>
          <p:nvPr/>
        </p:nvSpPr>
        <p:spPr bwMode="auto">
          <a:xfrm>
            <a:off x="2699792" y="3900761"/>
            <a:ext cx="215900" cy="52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7" name="Line 27"/>
          <p:cNvSpPr>
            <a:spLocks noChangeShapeType="1"/>
          </p:cNvSpPr>
          <p:nvPr/>
        </p:nvSpPr>
        <p:spPr bwMode="auto">
          <a:xfrm flipH="1">
            <a:off x="8687213" y="3900761"/>
            <a:ext cx="215900" cy="52724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4" name="Text Box 29">
            <a:extLst>
              <a:ext uri="{FF2B5EF4-FFF2-40B4-BE49-F238E27FC236}">
                <a16:creationId xmlns:a16="http://schemas.microsoft.com/office/drawing/2014/main" id="{F1D21553-A12F-48A5-9B6F-4ACA0FEC6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784" y="4161185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8" name="Text Box 30">
            <a:extLst>
              <a:ext uri="{FF2B5EF4-FFF2-40B4-BE49-F238E27FC236}">
                <a16:creationId xmlns:a16="http://schemas.microsoft.com/office/drawing/2014/main" id="{A1CF93F2-64B3-45AB-BB9B-3A7417FC3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5563" y="4164360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30</a:t>
            </a:fld>
            <a:r>
              <a:rPr lang="hu-HU"/>
              <a:t>/55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34462514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4000" dirty="0">
                <a:solidFill>
                  <a:srgbClr val="FF3300"/>
                </a:solidFill>
              </a:rPr>
              <a:t>Problémák</a:t>
            </a:r>
            <a:r>
              <a:rPr lang="hu-HU" altLang="hu-HU" sz="4000" dirty="0"/>
              <a:t> a rekurzióval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42925" indent="-542925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da-DK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Hely</a:t>
            </a:r>
            <a:r>
              <a:rPr lang="da-DK" altLang="hu-HU" sz="2800" dirty="0"/>
              <a:t>: nagyra dagadt </a:t>
            </a:r>
            <a:r>
              <a:rPr lang="da-DK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veremméret</a:t>
            </a:r>
            <a:r>
              <a:rPr lang="da-DK" altLang="hu-HU" sz="2800" dirty="0"/>
              <a:t>.</a:t>
            </a:r>
          </a:p>
          <a:p>
            <a:pPr marL="542925" indent="-542925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da-DK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Idő</a:t>
            </a:r>
            <a:r>
              <a:rPr lang="da-DK" altLang="hu-HU" sz="2800" dirty="0"/>
              <a:t>:</a:t>
            </a:r>
            <a:r>
              <a:rPr lang="hu-HU" altLang="hu-HU" sz="2800" dirty="0"/>
              <a:t> </a:t>
            </a:r>
            <a:r>
              <a:rPr lang="da-DK" altLang="hu-HU" sz="2800" dirty="0"/>
              <a:t>a </a:t>
            </a:r>
            <a:r>
              <a:rPr lang="da-DK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vermelés</a:t>
            </a:r>
            <a:r>
              <a:rPr lang="da-DK" altLang="hu-HU" sz="2800" dirty="0"/>
              <a:t> adminisztrációs többletterhe,</a:t>
            </a:r>
            <a:r>
              <a:rPr lang="hu-HU" altLang="hu-HU" sz="2800" dirty="0"/>
              <a:t> </a:t>
            </a:r>
            <a:r>
              <a:rPr lang="da-DK" altLang="hu-HU" sz="2800" dirty="0"/>
              <a:t>a </a:t>
            </a:r>
            <a:r>
              <a:rPr lang="da-DK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többszörösen</a:t>
            </a:r>
            <a:r>
              <a:rPr lang="da-DK" altLang="hu-HU" sz="2800" dirty="0"/>
              <a:t> ismétlődő hívások.</a:t>
            </a:r>
          </a:p>
          <a:p>
            <a:pPr marL="0" indent="0">
              <a:lnSpc>
                <a:spcPts val="28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da-DK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</a:t>
            </a:r>
            <a:r>
              <a:rPr lang="da-DK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da:</a:t>
            </a:r>
            <a:r>
              <a:rPr lang="da-DK" altLang="hu-HU" sz="2800" dirty="0"/>
              <a:t> </a:t>
            </a:r>
            <a:r>
              <a:rPr lang="da-DK" altLang="hu-HU" sz="2800" b="1" dirty="0"/>
              <a:t>Fibonacci-számok</a:t>
            </a:r>
            <a:r>
              <a:rPr lang="hu-HU" altLang="hu-HU" sz="2800" b="1" dirty="0"/>
              <a:t> esetén</a:t>
            </a:r>
            <a:endParaRPr lang="da-DK" altLang="hu-HU" sz="2800" b="1" dirty="0"/>
          </a:p>
          <a:p>
            <a:pPr marL="1073150" lvl="1" indent="-641350">
              <a:lnSpc>
                <a:spcPts val="2200"/>
              </a:lnSpc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da-DK" altLang="hu-HU" sz="2400" dirty="0"/>
              <a:t>r(</a:t>
            </a:r>
            <a:r>
              <a:rPr lang="hu-HU" altLang="hu-HU" sz="2400" dirty="0"/>
              <a:t>i</a:t>
            </a:r>
            <a:r>
              <a:rPr lang="da-DK" altLang="hu-HU" sz="2400" dirty="0"/>
              <a:t>):=az </a:t>
            </a:r>
            <a:r>
              <a:rPr lang="hu-HU" altLang="hu-HU" sz="2400" dirty="0"/>
              <a:t>i</a:t>
            </a:r>
            <a:r>
              <a:rPr lang="da-DK" altLang="hu-HU" sz="2400" dirty="0"/>
              <a:t>. </a:t>
            </a:r>
            <a:r>
              <a:rPr lang="da-DK" altLang="hu-HU" sz="2400" dirty="0">
                <a:hlinkClick r:id="rId3"/>
              </a:rPr>
              <a:t>Fibonacci-szám</a:t>
            </a:r>
            <a:r>
              <a:rPr lang="da-DK" altLang="hu-HU" sz="2400" dirty="0"/>
              <a:t> kiszámításához szükséges </a:t>
            </a:r>
            <a:r>
              <a:rPr lang="da-DK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hívások száma</a:t>
            </a:r>
          </a:p>
          <a:p>
            <a:pPr marL="717550" lvl="1">
              <a:spcBef>
                <a:spcPct val="10000"/>
              </a:spcBef>
              <a:spcAft>
                <a:spcPts val="300"/>
              </a:spcAft>
              <a:buNone/>
            </a:pPr>
            <a:r>
              <a:rPr lang="da-DK" altLang="hu-HU" sz="2400" dirty="0"/>
              <a:t>r(0):=1, r(1):=1, r(i):=r(i</a:t>
            </a:r>
            <a:r>
              <a:rPr lang="da-DK" altLang="hu-HU" sz="2400" dirty="0">
                <a:sym typeface="Symbol" panose="05050102010706020507" pitchFamily="18" charset="2"/>
              </a:rPr>
              <a:t></a:t>
            </a:r>
            <a:r>
              <a:rPr lang="da-DK" altLang="hu-HU" sz="2400" dirty="0"/>
              <a:t>1)+r(i</a:t>
            </a:r>
            <a:r>
              <a:rPr lang="da-DK" altLang="hu-HU" sz="2400" dirty="0">
                <a:sym typeface="Symbol" panose="05050102010706020507" pitchFamily="18" charset="2"/>
              </a:rPr>
              <a:t></a:t>
            </a:r>
            <a:r>
              <a:rPr lang="da-DK" altLang="hu-HU" sz="2400" dirty="0"/>
              <a:t>2)+1</a:t>
            </a:r>
            <a:r>
              <a:rPr lang="hu-HU" altLang="hu-HU" sz="2400" dirty="0"/>
              <a:t> (i&gt;1)</a:t>
            </a:r>
            <a:endParaRPr lang="da-DK" altLang="hu-HU" sz="2400" b="1" dirty="0"/>
          </a:p>
          <a:p>
            <a:pPr marL="717550" lvl="1">
              <a:spcBef>
                <a:spcPct val="10000"/>
              </a:spcBef>
              <a:spcAft>
                <a:spcPts val="300"/>
              </a:spcAft>
              <a:buNone/>
            </a:pPr>
            <a:r>
              <a:rPr lang="da-DK" altLang="hu-HU" sz="2400" b="1" dirty="0"/>
              <a:t>Állítás: </a:t>
            </a:r>
            <a:br>
              <a:rPr lang="da-DK" altLang="hu-HU" sz="2400" b="1" i="1" dirty="0"/>
            </a:br>
            <a:r>
              <a:rPr lang="da-DK" altLang="hu-HU" sz="2400" dirty="0"/>
              <a:t>a) r(i)=F(i+1)+F(i)+F(i</a:t>
            </a:r>
            <a:r>
              <a:rPr lang="da-DK" altLang="hu-HU" sz="2400" dirty="0">
                <a:sym typeface="Symbol" panose="05050102010706020507" pitchFamily="18" charset="2"/>
              </a:rPr>
              <a:t></a:t>
            </a:r>
            <a:r>
              <a:rPr lang="da-DK" altLang="hu-HU" sz="2400" dirty="0"/>
              <a:t>1)</a:t>
            </a:r>
            <a:r>
              <a:rPr lang="da-DK" altLang="hu-HU" sz="2400" dirty="0">
                <a:sym typeface="Symbol" panose="05050102010706020507" pitchFamily="18" charset="2"/>
              </a:rPr>
              <a:t></a:t>
            </a:r>
            <a:r>
              <a:rPr lang="da-DK" altLang="hu-HU" sz="2400" dirty="0"/>
              <a:t>1  </a:t>
            </a:r>
            <a:r>
              <a:rPr lang="hu-HU" altLang="hu-HU" sz="2400" dirty="0"/>
              <a:t>(</a:t>
            </a:r>
            <a:r>
              <a:rPr lang="da-DK" altLang="hu-HU" sz="2400" dirty="0"/>
              <a:t>i&gt;1</a:t>
            </a:r>
            <a:r>
              <a:rPr lang="hu-HU" altLang="hu-HU" sz="2400" dirty="0"/>
              <a:t>),</a:t>
            </a:r>
            <a:br>
              <a:rPr lang="da-DK" altLang="hu-HU" sz="2400" dirty="0"/>
            </a:br>
            <a:r>
              <a:rPr lang="da-DK" altLang="hu-HU" sz="2400" dirty="0"/>
              <a:t>b) r(i)=2*F(i+1)</a:t>
            </a:r>
            <a:r>
              <a:rPr lang="da-DK" altLang="hu-HU" sz="2400" dirty="0">
                <a:sym typeface="Symbol" panose="05050102010706020507" pitchFamily="18" charset="2"/>
              </a:rPr>
              <a:t></a:t>
            </a:r>
            <a:r>
              <a:rPr lang="da-DK" altLang="hu-HU" sz="2400" dirty="0"/>
              <a:t>1</a:t>
            </a:r>
            <a:r>
              <a:rPr lang="hu-HU" altLang="hu-HU" sz="2400" dirty="0"/>
              <a:t>, </a:t>
            </a:r>
            <a:br>
              <a:rPr lang="hu-HU" altLang="hu-HU" sz="2400" dirty="0"/>
            </a:br>
            <a:r>
              <a:rPr lang="da-DK" altLang="hu-HU" sz="2400" dirty="0"/>
              <a:t>ahol F(i)=az i. Fibonacci-szám.</a:t>
            </a:r>
            <a:br>
              <a:rPr lang="hu-HU" altLang="hu-HU" sz="2400" dirty="0"/>
            </a:br>
            <a:r>
              <a:rPr lang="hu-HU" altLang="hu-HU" sz="2400" dirty="0"/>
              <a:t>c) </a:t>
            </a:r>
            <a:r>
              <a:rPr lang="da-DK" altLang="hu-HU" sz="2400" dirty="0"/>
              <a:t>r(i)=</a:t>
            </a:r>
            <a:r>
              <a:rPr lang="da-DK" altLang="hu-HU" sz="2400" dirty="0">
                <a:sym typeface="Symbol" panose="05050102010706020507" pitchFamily="18" charset="2"/>
                <a:hlinkClick r:id="rId4"/>
              </a:rPr>
              <a:t></a:t>
            </a:r>
            <a:r>
              <a:rPr lang="da-DK" altLang="hu-HU" sz="2400" dirty="0">
                <a:sym typeface="Symbol" panose="05050102010706020507" pitchFamily="18" charset="2"/>
              </a:rPr>
              <a:t>(</a:t>
            </a:r>
            <a:r>
              <a:rPr lang="da-DK" altLang="hu-HU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c</a:t>
            </a:r>
            <a:r>
              <a:rPr lang="hu-HU" altLang="hu-HU" sz="240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i</a:t>
            </a:r>
            <a:r>
              <a:rPr lang="da-DK" altLang="hu-HU" sz="2400" dirty="0">
                <a:sym typeface="Symbol" panose="05050102010706020507" pitchFamily="18" charset="2"/>
              </a:rPr>
              <a:t>)</a:t>
            </a:r>
            <a:r>
              <a:rPr lang="hu-HU" altLang="hu-HU" sz="2400" dirty="0">
                <a:sym typeface="Symbol" panose="05050102010706020507" pitchFamily="18" charset="2"/>
              </a:rPr>
              <a:t>,</a:t>
            </a:r>
            <a:r>
              <a:rPr lang="da-DK" altLang="hu-HU" sz="2400" dirty="0">
                <a:sym typeface="Symbol" panose="05050102010706020507" pitchFamily="18" charset="2"/>
              </a:rPr>
              <a:t> azaz </a:t>
            </a:r>
            <a:r>
              <a:rPr lang="da-DK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exponenciális</a:t>
            </a:r>
            <a:r>
              <a:rPr lang="da-DK" altLang="hu-HU" sz="2400" dirty="0">
                <a:sym typeface="Symbol" panose="05050102010706020507" pitchFamily="18" charset="2"/>
              </a:rPr>
              <a:t> m</a:t>
            </a:r>
            <a:r>
              <a:rPr lang="da-DK" altLang="hu-HU" sz="2400" dirty="0"/>
              <a:t>ű</a:t>
            </a:r>
            <a:r>
              <a:rPr lang="da-DK" altLang="hu-HU" sz="2400" dirty="0">
                <a:sym typeface="Symbol" panose="05050102010706020507" pitchFamily="18" charset="2"/>
              </a:rPr>
              <a:t>veletigény</a:t>
            </a:r>
            <a:r>
              <a:rPr lang="da-DK" altLang="hu-HU" sz="2400" dirty="0"/>
              <a:t>ű.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FB033BB-0A20-4E76-B2D4-CD3438B442F3}" type="datetime8">
              <a:rPr lang="hu-HU" smtClean="0"/>
              <a:t>2022.11.29. 12:33</a:t>
            </a:fld>
            <a:endParaRPr lang="en-US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5C98DD9-59C6-402E-9DB9-9BD889BBA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160" y="3831704"/>
            <a:ext cx="2667000" cy="53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31</a:t>
            </a:fld>
            <a:r>
              <a:rPr lang="hu-HU"/>
              <a:t>/55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544461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 txBox="1">
            <a:spLocks noGrp="1" noChangeArrowheads="1"/>
          </p:cNvSpPr>
          <p:nvPr/>
        </p:nvSpPr>
        <p:spPr bwMode="auto">
          <a:xfrm>
            <a:off x="22225" y="6445250"/>
            <a:ext cx="2266950" cy="412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F4E7CA9C-0752-45A2-B81F-9AA07E2CE9BB}" type="datetime1">
              <a:rPr lang="hu-HU" sz="1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2022.11.29.</a:t>
            </a:fld>
            <a:endParaRPr lang="en-US" sz="1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4000" dirty="0">
                <a:latin typeface="Garamond" panose="02020404030301010803" pitchFamily="18" charset="0"/>
              </a:rPr>
              <a:t>Rekurzió és </a:t>
            </a:r>
            <a:r>
              <a:rPr lang="hu-HU" altLang="hu-HU" sz="4000" dirty="0">
                <a:solidFill>
                  <a:srgbClr val="FF3300"/>
                </a:solidFill>
                <a:latin typeface="Garamond" panose="02020404030301010803" pitchFamily="18" charset="0"/>
              </a:rPr>
              <a:t>iteráció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100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hu-HU" altLang="hu-HU" b="1" dirty="0"/>
              <a:t>Korlátos memóriájú függvények:</a:t>
            </a:r>
            <a:endParaRPr lang="da-DK" altLang="hu-HU" b="1" dirty="0"/>
          </a:p>
          <a:p>
            <a:pPr marL="0" indent="0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hu-HU" altLang="hu-HU" sz="2800" dirty="0"/>
              <a:t>Ha egy rekurzív függvény </a:t>
            </a:r>
            <a:r>
              <a:rPr lang="da-DK" altLang="hu-HU" sz="2800" dirty="0"/>
              <a:t>minden értéke valamely korábban kiszámolható értékb</a:t>
            </a:r>
            <a:r>
              <a:rPr lang="hu-HU" altLang="hu-HU" sz="2800" dirty="0"/>
              <a:t>ő</a:t>
            </a:r>
            <a:r>
              <a:rPr lang="da-DK" altLang="hu-HU" sz="2800" dirty="0"/>
              <a:t>l szá</a:t>
            </a:r>
            <a:r>
              <a:rPr lang="hu-HU" altLang="hu-HU" sz="2800" dirty="0"/>
              <a:t>mol</a:t>
            </a:r>
            <a:r>
              <a:rPr lang="da-DK" altLang="hu-HU" sz="2800" dirty="0"/>
              <a:t>ható, akkor némi memória</a:t>
            </a:r>
            <a:r>
              <a:rPr lang="hu-HU" altLang="hu-HU" sz="2800" dirty="0"/>
              <a:t> </a:t>
            </a:r>
            <a:r>
              <a:rPr lang="da-DK" altLang="hu-HU" sz="2800" dirty="0"/>
              <a:t>felhasználással elkészíthet</a:t>
            </a:r>
            <a:r>
              <a:rPr lang="hu-HU" altLang="hu-HU" sz="2800" dirty="0"/>
              <a:t>ő</a:t>
            </a:r>
            <a:r>
              <a:rPr lang="da-DK" altLang="hu-HU" sz="2800" dirty="0"/>
              <a:t> a </a:t>
            </a:r>
            <a:r>
              <a:rPr lang="da-DK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rekurziómentes</a:t>
            </a:r>
            <a:r>
              <a:rPr lang="da-DK" altLang="hu-HU" sz="2800" dirty="0"/>
              <a:t> változat, amely</a:t>
            </a:r>
            <a:r>
              <a:rPr lang="hu-HU" altLang="hu-HU" sz="2800" dirty="0"/>
              <a:t>-</a:t>
            </a:r>
            <a:r>
              <a:rPr lang="da-DK" altLang="hu-HU" sz="2800" dirty="0"/>
              <a:t>ben az egyes függvényértékeknek megfeleltetünk egy </a:t>
            </a:r>
            <a:r>
              <a:rPr lang="da-DK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[0..N]</a:t>
            </a:r>
            <a:r>
              <a:rPr lang="da-DK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a-DK" altLang="hu-HU" sz="2800" dirty="0"/>
              <a:t>vektort. </a:t>
            </a:r>
            <a:endParaRPr lang="hu-HU" altLang="hu-HU" sz="2800" dirty="0"/>
          </a:p>
          <a:p>
            <a:pPr marL="0" indent="0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hu-HU" altLang="hu-HU" sz="2800" dirty="0"/>
              <a:t>A függvény általános formája:</a:t>
            </a:r>
            <a:endParaRPr lang="da-DK" altLang="hu-HU" sz="2800" dirty="0"/>
          </a:p>
        </p:txBody>
      </p:sp>
      <p:sp>
        <p:nvSpPr>
          <p:cNvPr id="13" name="Dátum helye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37FD7E5-1464-483F-BAE2-54BD4C04D77E}" type="datetime8">
              <a:rPr lang="hu-HU" smtClean="0"/>
              <a:t>2022.11.29. 12:33</a:t>
            </a:fld>
            <a:endParaRPr lang="en-US"/>
          </a:p>
        </p:txBody>
      </p:sp>
      <p:sp>
        <p:nvSpPr>
          <p:cNvPr id="11270" name="Rectangle 9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hu-HU" alt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6" name="Object 8"/>
              <p:cNvSpPr txBox="1"/>
              <p:nvPr/>
            </p:nvSpPr>
            <p:spPr bwMode="auto">
              <a:xfrm>
                <a:off x="467544" y="4760939"/>
                <a:ext cx="8280920" cy="1236633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hu-H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hu-HU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hu-HU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hu-HU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  <m:d>
                                  <m:dPr>
                                    <m:ctrlPr>
                                      <a:rPr lang="hu-H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hu-HU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  <m:d>
                                      <m:dPr>
                                        <m:ctrlPr>
                                          <a:rPr lang="hu-HU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hu-HU" b="0" i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hu-HU" i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hu-HU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hu-HU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  <m:d>
                                      <m:dPr>
                                        <m:ctrlPr>
                                          <a:rPr lang="hu-HU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hu-HU" b="0" i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hu-HU" i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e>
                                    </m:d>
                                    <m:r>
                                      <a:rPr lang="hu-HU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,...,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hu-HU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  <m:d>
                                      <m:dPr>
                                        <m:ctrlPr>
                                          <a:rPr lang="hu-HU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hu-HU" b="0" i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  <m:r>
                                          <a:rPr lang="hu-HU" i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hu-HU" i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hu-HU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ha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hu-HU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hu-HU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m:rPr>
                                    <m:sty m:val="p"/>
                                  </m:rPr>
                                  <a:rPr lang="hu-HU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hu-HU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hu-HU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hu-H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hu-HU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</m:d>
                                <m:r>
                                  <a:rPr lang="hu-HU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                 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hu-HU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ha</m:t>
                                </m:r>
                              </m:e>
                              <m:e>
                                <m:r>
                                  <a:rPr lang="hu-HU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m:rPr>
                                    <m:sty m:val="p"/>
                                  </m:rPr>
                                  <a:rPr lang="hu-HU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hu-HU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m:rPr>
                                    <m:sty m:val="p"/>
                                  </m:rPr>
                                  <a:rPr lang="hu-HU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dirty="0">
                  <a:latin typeface="+mj-lt"/>
                </a:endParaRPr>
              </a:p>
            </p:txBody>
          </p:sp>
        </mc:Choice>
        <mc:Fallback xmlns="">
          <p:sp>
            <p:nvSpPr>
              <p:cNvPr id="11266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4760939"/>
                <a:ext cx="8280920" cy="12366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32</a:t>
            </a:fld>
            <a:r>
              <a:rPr lang="hu-HU"/>
              <a:t>/55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3274830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 txBox="1">
            <a:spLocks noGrp="1" noChangeArrowheads="1"/>
          </p:cNvSpPr>
          <p:nvPr/>
        </p:nvSpPr>
        <p:spPr bwMode="auto">
          <a:xfrm>
            <a:off x="22225" y="6445250"/>
            <a:ext cx="2266950" cy="412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7BBBC77-A59D-413C-BC16-28C0F67600F1}" type="datetime1">
              <a:rPr lang="hu-HU" sz="1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2022.11.29.</a:t>
            </a:fld>
            <a:endParaRPr lang="en-US" sz="1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4000"/>
              <a:t>Rekurzió és iteráció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100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hu-HU" altLang="hu-HU" b="1" dirty="0"/>
              <a:t>Korlátos memóriájú függvények:</a:t>
            </a:r>
          </a:p>
          <a:p>
            <a:pPr indent="0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Rekurzív</a:t>
            </a:r>
            <a:r>
              <a:rPr lang="hu-HU" altLang="hu-HU" b="1" dirty="0"/>
              <a:t> </a:t>
            </a:r>
            <a:r>
              <a:rPr lang="hu-HU" altLang="hu-HU" sz="2800" dirty="0"/>
              <a:t>változat:</a:t>
            </a: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D983D23-F387-4F4D-B422-DCD0BA610158}" type="datetime8">
              <a:rPr lang="hu-HU" smtClean="0"/>
              <a:t>2022.11.29. 12:33</a:t>
            </a:fld>
            <a:endParaRPr lang="en-US"/>
          </a:p>
        </p:txBody>
      </p:sp>
      <p:sp>
        <p:nvSpPr>
          <p:cNvPr id="39941" name="Rectangle 7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39942" name="Rectangle 9"/>
          <p:cNvSpPr>
            <a:spLocks noChangeArrowheads="1"/>
          </p:cNvSpPr>
          <p:nvPr/>
        </p:nvSpPr>
        <p:spPr bwMode="auto">
          <a:xfrm>
            <a:off x="0" y="3652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hu-HU" altLang="hu-HU"/>
          </a:p>
        </p:txBody>
      </p:sp>
      <p:graphicFrame>
        <p:nvGraphicFramePr>
          <p:cNvPr id="10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760384"/>
              </p:ext>
            </p:extLst>
          </p:nvPr>
        </p:nvGraphicFramePr>
        <p:xfrm>
          <a:off x="1620292" y="4014571"/>
          <a:ext cx="4751908" cy="1286637"/>
        </p:xfrm>
        <a:graphic>
          <a:graphicData uri="http://schemas.openxmlformats.org/drawingml/2006/table">
            <a:tbl>
              <a:tblPr/>
              <a:tblGrid>
                <a:gridCol w="1511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406">
                  <a:extLst>
                    <a:ext uri="{9D8B030D-6E8A-4147-A177-3AD203B41FA5}">
                      <a16:colId xmlns:a16="http://schemas.microsoft.com/office/drawing/2014/main" val="1989091657"/>
                    </a:ext>
                  </a:extLst>
                </a:gridCol>
                <a:gridCol w="2375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n&lt;K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f:=h(n)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da-DK" altLang="hu-HU" sz="2800" dirty="0">
                          <a:solidFill>
                            <a:srgbClr val="002060"/>
                          </a:solidFill>
                          <a:latin typeface="+mn-lt"/>
                        </a:rPr>
                        <a:t>f:=g(f(</a:t>
                      </a:r>
                      <a:r>
                        <a:rPr lang="hu-HU" altLang="hu-HU" sz="2800" dirty="0">
                          <a:solidFill>
                            <a:srgbClr val="002060"/>
                          </a:solidFill>
                          <a:latin typeface="+mn-lt"/>
                        </a:rPr>
                        <a:t>n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lt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da-DK" altLang="hu-HU" sz="2800" dirty="0">
                          <a:solidFill>
                            <a:srgbClr val="002060"/>
                          </a:solidFill>
                          <a:latin typeface="+mn-lt"/>
                        </a:rPr>
                        <a:t>1),...,f(</a:t>
                      </a:r>
                      <a:r>
                        <a:rPr lang="hu-HU" altLang="hu-HU" sz="2800" dirty="0">
                          <a:solidFill>
                            <a:srgbClr val="002060"/>
                          </a:solidFill>
                          <a:latin typeface="+mn-lt"/>
                        </a:rPr>
                        <a:t>n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lt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da-DK" altLang="hu-HU" sz="2800" dirty="0">
                          <a:solidFill>
                            <a:srgbClr val="002060"/>
                          </a:solidFill>
                          <a:latin typeface="+mn-lt"/>
                        </a:rPr>
                        <a:t>K))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n-lt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val 63"/>
          <p:cNvSpPr>
            <a:spLocks noChangeArrowheads="1"/>
          </p:cNvSpPr>
          <p:nvPr/>
        </p:nvSpPr>
        <p:spPr bwMode="auto">
          <a:xfrm>
            <a:off x="1764134" y="3438507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dirty="0"/>
              <a:t>f(n)</a:t>
            </a:r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1620689" y="4233275"/>
            <a:ext cx="215900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 flipH="1">
            <a:off x="6155283" y="4233275"/>
            <a:ext cx="215900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5" name="Text Box 29"/>
          <p:cNvSpPr txBox="1">
            <a:spLocks noChangeArrowheads="1"/>
          </p:cNvSpPr>
          <p:nvPr/>
        </p:nvSpPr>
        <p:spPr bwMode="auto">
          <a:xfrm>
            <a:off x="1547664" y="4514263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6155283" y="451743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545E031E-E19D-4C23-9F63-5BE584648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2196496"/>
            <a:ext cx="4823713" cy="722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33</a:t>
            </a:fld>
            <a:r>
              <a:rPr lang="hu-HU"/>
              <a:t>/55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87584754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 txBox="1">
            <a:spLocks noGrp="1" noChangeArrowheads="1"/>
          </p:cNvSpPr>
          <p:nvPr/>
        </p:nvSpPr>
        <p:spPr bwMode="auto">
          <a:xfrm>
            <a:off x="22225" y="6445250"/>
            <a:ext cx="2266950" cy="412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7BBBC77-A59D-413C-BC16-28C0F67600F1}" type="datetime1">
              <a:rPr lang="hu-HU" sz="1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2022.11.29.</a:t>
            </a:fld>
            <a:endParaRPr lang="en-US" sz="1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4000"/>
              <a:t>Rekurzió és iteráció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hu-HU" altLang="hu-HU" b="1" dirty="0" err="1"/>
              <a:t>Korlátos</a:t>
            </a:r>
            <a:r>
              <a:rPr lang="hu-HU" altLang="hu-HU" sz="2800" b="1" dirty="0"/>
              <a:t> </a:t>
            </a:r>
            <a:r>
              <a:rPr lang="hu-HU" altLang="hu-HU" b="1" dirty="0"/>
              <a:t>memóriájú függvények:</a:t>
            </a:r>
          </a:p>
          <a:p>
            <a:pPr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Iteratív</a:t>
            </a:r>
            <a:r>
              <a:rPr lang="hu-HU" altLang="hu-HU" sz="2800" dirty="0"/>
              <a:t> (ciklusos)</a:t>
            </a:r>
            <a:r>
              <a:rPr lang="da-DK" altLang="hu-HU" sz="2800" dirty="0"/>
              <a:t> változat:</a:t>
            </a:r>
            <a:endParaRPr lang="da-DK" altLang="hu-HU" sz="2800" b="1" dirty="0"/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hu-HU" sz="22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hu-HU" sz="22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hu-HU" sz="22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hu-HU" sz="22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hu-HU" sz="22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hu-HU" sz="22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hu-HU" sz="2200" dirty="0">
              <a:latin typeface="Courier New" panose="02070309020205020404" pitchFamily="49" charset="0"/>
            </a:endParaRP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1933C6E-5566-4B56-9962-4F8CC2213A7E}" type="datetime8">
              <a:rPr lang="hu-HU" smtClean="0"/>
              <a:t>2022.11.29. 12:33</a:t>
            </a:fld>
            <a:endParaRPr lang="en-US"/>
          </a:p>
        </p:txBody>
      </p:sp>
      <p:sp>
        <p:nvSpPr>
          <p:cNvPr id="39941" name="Rectangle 7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39942" name="Rectangle 9"/>
          <p:cNvSpPr>
            <a:spLocks noChangeArrowheads="1"/>
          </p:cNvSpPr>
          <p:nvPr/>
        </p:nvSpPr>
        <p:spPr bwMode="auto">
          <a:xfrm>
            <a:off x="0" y="3652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hu-HU" altLang="hu-HU"/>
          </a:p>
        </p:txBody>
      </p:sp>
      <p:graphicFrame>
        <p:nvGraphicFramePr>
          <p:cNvPr id="10" name="Tábláza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321645"/>
              </p:ext>
            </p:extLst>
          </p:nvPr>
        </p:nvGraphicFramePr>
        <p:xfrm>
          <a:off x="971600" y="3474680"/>
          <a:ext cx="4464992" cy="2834640"/>
        </p:xfrm>
        <a:graphic>
          <a:graphicData uri="http://schemas.openxmlformats.org/drawingml/2006/table">
            <a:tbl>
              <a:tblPr/>
              <a:tblGrid>
                <a:gridCol w="638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3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496">
                  <a:extLst>
                    <a:ext uri="{9D8B030D-6E8A-4147-A177-3AD203B41FA5}">
                      <a16:colId xmlns:a16="http://schemas.microsoft.com/office/drawing/2014/main" val="285726081"/>
                    </a:ext>
                  </a:extLst>
                </a:gridCol>
              </a:tblGrid>
              <a:tr h="218728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412970"/>
                  </a:ext>
                </a:extLst>
              </a:tr>
              <a:tr h="5160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i=0..K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0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da-DK" altLang="hu-HU" sz="2800" dirty="0">
                          <a:solidFill>
                            <a:srgbClr val="FF0000"/>
                          </a:solidFill>
                          <a:latin typeface="+mn-lt"/>
                        </a:rPr>
                        <a:t>F</a:t>
                      </a:r>
                      <a:r>
                        <a:rPr lang="hu-HU" altLang="hu-HU" sz="2800" dirty="0">
                          <a:solidFill>
                            <a:srgbClr val="FF0000"/>
                          </a:solidFill>
                          <a:latin typeface="+mn-lt"/>
                        </a:rPr>
                        <a:t>[i]</a:t>
                      </a:r>
                      <a:r>
                        <a:rPr lang="da-DK" altLang="hu-HU" sz="2800" dirty="0">
                          <a:solidFill>
                            <a:srgbClr val="FF0000"/>
                          </a:solidFill>
                          <a:latin typeface="+mn-lt"/>
                        </a:rPr>
                        <a:t>:=h(</a:t>
                      </a:r>
                      <a:r>
                        <a:rPr lang="hu-HU" altLang="hu-HU" sz="2800" dirty="0">
                          <a:solidFill>
                            <a:srgbClr val="FF0000"/>
                          </a:solidFill>
                          <a:latin typeface="+mn-lt"/>
                        </a:rPr>
                        <a:t>i</a:t>
                      </a:r>
                      <a:r>
                        <a:rPr lang="da-DK" altLang="hu-HU" sz="2800" dirty="0">
                          <a:solidFill>
                            <a:srgbClr val="FF0000"/>
                          </a:solidFill>
                          <a:latin typeface="+mn-lt"/>
                        </a:rPr>
                        <a:t>)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0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K..n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856508"/>
                  </a:ext>
                </a:extLst>
              </a:tr>
              <a:tr h="5160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da-DK" altLang="hu-HU" sz="28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</a:rPr>
                        <a:t>F</a:t>
                      </a:r>
                      <a:r>
                        <a:rPr lang="hu-HU" altLang="hu-HU" sz="28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</a:rPr>
                        <a:t>[i]</a:t>
                      </a:r>
                      <a:r>
                        <a:rPr lang="da-DK" altLang="hu-HU" sz="28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</a:rPr>
                        <a:t>:=g(F</a:t>
                      </a:r>
                      <a:r>
                        <a:rPr lang="hu-HU" altLang="hu-HU" sz="28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</a:rPr>
                        <a:t>[i</a:t>
                      </a:r>
                      <a:r>
                        <a:rPr lang="hu-HU" sz="2800" kern="12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da-DK" altLang="hu-HU" sz="2800" kern="12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hu-HU" altLang="hu-HU" sz="2800" kern="12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da-DK" altLang="hu-HU" sz="2800" kern="12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,...,F</a:t>
                      </a:r>
                      <a:r>
                        <a:rPr lang="hu-HU" altLang="hu-HU" sz="2800" kern="12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[i</a:t>
                      </a:r>
                      <a:r>
                        <a:rPr lang="hu-HU" sz="2800" kern="12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da-DK" altLang="hu-HU" sz="2800" kern="12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K</a:t>
                      </a:r>
                      <a:r>
                        <a:rPr lang="hu-HU" altLang="hu-HU" sz="2800" kern="12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da-DK" altLang="hu-HU" sz="2800" kern="12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)</a:t>
                      </a:r>
                      <a:endParaRPr lang="hu-HU" sz="2800" kern="1200" dirty="0">
                        <a:solidFill>
                          <a:srgbClr val="002060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2753"/>
                  </a:ext>
                </a:extLst>
              </a:tr>
              <a:tr h="5160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f:=F[n]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151287"/>
                  </a:ext>
                </a:extLst>
              </a:tr>
            </a:tbl>
          </a:graphicData>
        </a:graphic>
      </p:graphicFrame>
      <p:sp>
        <p:nvSpPr>
          <p:cNvPr id="13" name="Oval 63"/>
          <p:cNvSpPr>
            <a:spLocks noChangeArrowheads="1"/>
          </p:cNvSpPr>
          <p:nvPr/>
        </p:nvSpPr>
        <p:spPr bwMode="auto">
          <a:xfrm>
            <a:off x="971600" y="2901122"/>
            <a:ext cx="4454359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dirty="0"/>
              <a:t>f(n)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F4428D47-098F-4A57-B970-F1835AAC8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5958" y="3405376"/>
            <a:ext cx="1954354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F:</a:t>
            </a:r>
            <a:r>
              <a:rPr lang="hu-HU" sz="1800" b="1" dirty="0"/>
              <a:t>Tömb</a:t>
            </a:r>
            <a:r>
              <a:rPr lang="hu-HU" sz="1800" dirty="0"/>
              <a:t>[</a:t>
            </a:r>
            <a:r>
              <a:rPr lang="hu-HU" sz="1800" dirty="0">
                <a:solidFill>
                  <a:srgbClr val="FF0000"/>
                </a:solidFill>
              </a:rPr>
              <a:t>0..n</a:t>
            </a:r>
            <a:r>
              <a:rPr lang="hu-HU" sz="1800" dirty="0"/>
              <a:t>:TH]</a:t>
            </a:r>
          </a:p>
        </p:txBody>
      </p:sp>
      <p:pic>
        <p:nvPicPr>
          <p:cNvPr id="17" name="Kép 16">
            <a:extLst>
              <a:ext uri="{FF2B5EF4-FFF2-40B4-BE49-F238E27FC236}">
                <a16:creationId xmlns:a16="http://schemas.microsoft.com/office/drawing/2014/main" id="{A16182A2-1FC8-4639-9D0A-971633F64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058212"/>
            <a:ext cx="4823713" cy="722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34</a:t>
            </a:fld>
            <a:r>
              <a:rPr lang="hu-HU"/>
              <a:t>/55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11964062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 txBox="1">
            <a:spLocks noGrp="1" noChangeArrowheads="1"/>
          </p:cNvSpPr>
          <p:nvPr/>
        </p:nvSpPr>
        <p:spPr bwMode="auto">
          <a:xfrm>
            <a:off x="22225" y="6445250"/>
            <a:ext cx="2266950" cy="412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1DD7781B-9538-40E8-AE43-8F9849E33D75}" type="datetime1">
              <a:rPr lang="hu-HU" sz="1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2022.11.29.</a:t>
            </a:fld>
            <a:endParaRPr lang="en-US" sz="1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4000"/>
              <a:t>Rekurzió és iteráció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hu-HU" altLang="hu-HU" sz="2800" dirty="0"/>
              <a:t>Ez így természetesen nem hatékony tárolás, hiszen a rekurzív formulából látszik, hogy minden értékhez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csak az őt megelőző K</a:t>
            </a:r>
            <a:r>
              <a:rPr lang="hu-HU" altLang="hu-HU" sz="2800" dirty="0"/>
              <a:t> értékre van szükség.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hu-HU" altLang="hu-HU" sz="2800" dirty="0"/>
              <a:t>A hatékony megoldásban az alábbi értékadást kell átalakítani:</a:t>
            </a:r>
            <a:endParaRPr lang="da-DK" altLang="hu-HU" sz="2800" b="1" dirty="0"/>
          </a:p>
          <a:p>
            <a:pPr marL="0" indent="0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hu-HU" altLang="hu-HU" sz="2200" dirty="0">
                <a:latin typeface="Courier New" panose="02070309020205020404" pitchFamily="49" charset="0"/>
              </a:rPr>
              <a:t>  </a:t>
            </a:r>
            <a:r>
              <a:rPr lang="da-DK" altLang="hu-HU" sz="2200" dirty="0">
                <a:latin typeface="Courier New" panose="02070309020205020404" pitchFamily="49" charset="0"/>
              </a:rPr>
              <a:t>F</a:t>
            </a:r>
            <a:r>
              <a:rPr lang="hu-HU" altLang="hu-HU" sz="2200" dirty="0">
                <a:latin typeface="Courier New" panose="02070309020205020404" pitchFamily="49" charset="0"/>
              </a:rPr>
              <a:t>[i]</a:t>
            </a:r>
            <a:r>
              <a:rPr lang="da-DK" altLang="hu-HU" sz="2200" dirty="0">
                <a:latin typeface="Courier New" panose="02070309020205020404" pitchFamily="49" charset="0"/>
              </a:rPr>
              <a:t>:=g(F</a:t>
            </a:r>
            <a:r>
              <a:rPr lang="hu-HU" altLang="hu-HU" sz="2200" dirty="0">
                <a:latin typeface="Courier New" panose="02070309020205020404" pitchFamily="49" charset="0"/>
              </a:rPr>
              <a:t>[i</a:t>
            </a:r>
            <a:r>
              <a:rPr lang="da-DK" altLang="hu-HU" sz="2200" dirty="0">
                <a:latin typeface="Courier New" panose="02070309020205020404" pitchFamily="49" charset="0"/>
              </a:rPr>
              <a:t>-1</a:t>
            </a:r>
            <a:r>
              <a:rPr lang="hu-HU" altLang="hu-HU" sz="2200" dirty="0">
                <a:latin typeface="Courier New" panose="02070309020205020404" pitchFamily="49" charset="0"/>
              </a:rPr>
              <a:t>]</a:t>
            </a:r>
            <a:r>
              <a:rPr lang="da-DK" altLang="hu-HU" sz="2200" dirty="0">
                <a:latin typeface="Courier New" panose="02070309020205020404" pitchFamily="49" charset="0"/>
              </a:rPr>
              <a:t>,...,F</a:t>
            </a:r>
            <a:r>
              <a:rPr lang="hu-HU" altLang="hu-HU" sz="2200" dirty="0">
                <a:latin typeface="Courier New" panose="02070309020205020404" pitchFamily="49" charset="0"/>
              </a:rPr>
              <a:t>[i</a:t>
            </a:r>
            <a:r>
              <a:rPr lang="da-DK" altLang="hu-HU" sz="2200" dirty="0">
                <a:latin typeface="Courier New" panose="02070309020205020404" pitchFamily="49" charset="0"/>
              </a:rPr>
              <a:t>-K</a:t>
            </a:r>
            <a:r>
              <a:rPr lang="hu-HU" altLang="hu-HU" sz="2200" dirty="0">
                <a:latin typeface="Courier New" panose="02070309020205020404" pitchFamily="49" charset="0"/>
              </a:rPr>
              <a:t>]</a:t>
            </a:r>
            <a:r>
              <a:rPr lang="da-DK" altLang="hu-HU" sz="2200" dirty="0">
                <a:latin typeface="Courier New" panose="02070309020205020404" pitchFamily="49" charset="0"/>
              </a:rPr>
              <a:t>)</a:t>
            </a:r>
            <a:br>
              <a:rPr lang="hu-HU" altLang="hu-HU" sz="2200" dirty="0">
                <a:latin typeface="Courier New" panose="02070309020205020404" pitchFamily="49" charset="0"/>
              </a:rPr>
            </a:br>
            <a:endParaRPr lang="hu-HU" altLang="hu-HU" sz="22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hu-HU" altLang="hu-HU" sz="2800" dirty="0"/>
              <a:t>Lehet pl. így, ha a  </a:t>
            </a:r>
            <a:r>
              <a:rPr lang="hu-HU" altLang="hu-HU" sz="2200" dirty="0">
                <a:latin typeface="Courier New" panose="02070309020205020404" pitchFamily="49" charset="0"/>
              </a:rPr>
              <a:t>g() </a:t>
            </a:r>
            <a:r>
              <a:rPr lang="hu-HU" altLang="hu-HU" sz="2800" dirty="0"/>
              <a:t>függvény kiszámítása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 függ a para-méterek sorrendjétől </a:t>
            </a:r>
            <a:r>
              <a:rPr lang="hu-HU" altLang="hu-HU" sz="2800" dirty="0"/>
              <a:t>: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hu-HU" altLang="hu-HU" sz="2200" dirty="0">
                <a:latin typeface="Courier New" panose="02070309020205020404" pitchFamily="49" charset="0"/>
              </a:rPr>
              <a:t>  F[i </a:t>
            </a:r>
            <a:r>
              <a:rPr lang="hu-HU" altLang="hu-HU" sz="2200" dirty="0" err="1">
                <a:latin typeface="Courier New" panose="02070309020205020404" pitchFamily="49" charset="0"/>
              </a:rPr>
              <a:t>mod</a:t>
            </a:r>
            <a:r>
              <a:rPr lang="hu-HU" altLang="hu-HU" sz="2200" dirty="0">
                <a:latin typeface="Courier New" panose="02070309020205020404" pitchFamily="49" charset="0"/>
              </a:rPr>
              <a:t> K]:=</a:t>
            </a:r>
            <a:r>
              <a:rPr lang="da-DK" altLang="hu-HU" sz="2000" dirty="0">
                <a:latin typeface="Courier New" panose="02070309020205020404" pitchFamily="49" charset="0"/>
              </a:rPr>
              <a:t>g(F</a:t>
            </a:r>
            <a:r>
              <a:rPr lang="hu-HU" altLang="hu-HU" sz="2000" dirty="0">
                <a:latin typeface="Courier New" panose="02070309020205020404" pitchFamily="49" charset="0"/>
              </a:rPr>
              <a:t>[0]</a:t>
            </a:r>
            <a:r>
              <a:rPr lang="da-DK" altLang="hu-HU" sz="2000" dirty="0">
                <a:latin typeface="Courier New" panose="02070309020205020404" pitchFamily="49" charset="0"/>
              </a:rPr>
              <a:t>,...,F</a:t>
            </a:r>
            <a:r>
              <a:rPr lang="hu-HU" altLang="hu-HU" sz="2000" dirty="0">
                <a:latin typeface="Courier New" panose="02070309020205020404" pitchFamily="49" charset="0"/>
              </a:rPr>
              <a:t>[</a:t>
            </a:r>
            <a:r>
              <a:rPr lang="da-DK" altLang="hu-HU" sz="2000" dirty="0">
                <a:latin typeface="Courier New" panose="02070309020205020404" pitchFamily="49" charset="0"/>
              </a:rPr>
              <a:t>K</a:t>
            </a:r>
            <a:r>
              <a:rPr lang="hu-HU" altLang="hu-HU" sz="2000" dirty="0">
                <a:latin typeface="Courier New" panose="02070309020205020404" pitchFamily="49" charset="0"/>
              </a:rPr>
              <a:t>-1]</a:t>
            </a:r>
            <a:r>
              <a:rPr lang="da-DK" altLang="hu-HU" sz="2000" dirty="0">
                <a:latin typeface="Courier New" panose="02070309020205020404" pitchFamily="49" charset="0"/>
              </a:rPr>
              <a:t>)</a:t>
            </a:r>
            <a:r>
              <a:rPr lang="hu-HU" altLang="hu-HU" sz="2800" dirty="0"/>
              <a:t>.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hu-HU" altLang="hu-HU" sz="2800" dirty="0"/>
              <a:t>Ekkor elegendő: F[0..</a:t>
            </a:r>
            <a:r>
              <a:rPr lang="hu-HU" altLang="hu-HU" sz="2800" dirty="0">
                <a:solidFill>
                  <a:srgbClr val="FF0000"/>
                </a:solidFill>
              </a:rPr>
              <a:t>K</a:t>
            </a:r>
            <a:r>
              <a:rPr lang="hu-HU" altLang="hu-HU" sz="2800" b="1" dirty="0">
                <a:solidFill>
                  <a:srgbClr val="FF0000"/>
                </a:solidFill>
                <a:sym typeface="Symbol" panose="05050102010706020507" pitchFamily="18" charset="2"/>
              </a:rPr>
              <a:t></a:t>
            </a:r>
            <a:r>
              <a:rPr lang="hu-HU" altLang="hu-HU" sz="2800" dirty="0">
                <a:solidFill>
                  <a:srgbClr val="FF0000"/>
                </a:solidFill>
              </a:rPr>
              <a:t>1</a:t>
            </a:r>
            <a:r>
              <a:rPr lang="hu-HU" altLang="hu-HU" sz="2800" dirty="0"/>
              <a:t>] tömb.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hu-HU" altLang="hu-HU" sz="2800" dirty="0"/>
              <a:t>Az eredmény az F[n </a:t>
            </a:r>
            <a:r>
              <a:rPr lang="hu-HU" altLang="hu-HU" sz="2800" dirty="0" err="1"/>
              <a:t>mod</a:t>
            </a:r>
            <a:r>
              <a:rPr lang="hu-HU" altLang="hu-HU" sz="2800" dirty="0"/>
              <a:t> K]-ban </a:t>
            </a:r>
            <a:br>
              <a:rPr lang="hu-HU" altLang="hu-HU" sz="2800" dirty="0"/>
            </a:br>
            <a:r>
              <a:rPr lang="hu-HU" altLang="hu-HU" sz="2800" dirty="0"/>
              <a:t>képződik.</a:t>
            </a:r>
            <a:br>
              <a:rPr lang="hu-HU" altLang="hu-HU" sz="2800" dirty="0"/>
            </a:br>
            <a:endParaRPr lang="hu-HU" altLang="hu-HU" sz="2800" dirty="0"/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da-DK" altLang="hu-HU" sz="2800" dirty="0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0875C78-60F9-43E9-9902-FF5B9039FC54}" type="datetime8">
              <a:rPr lang="hu-HU" smtClean="0"/>
              <a:t>2022.11.29. 12:33</a:t>
            </a:fld>
            <a:endParaRPr lang="en-US"/>
          </a:p>
        </p:txBody>
      </p:sp>
      <p:sp>
        <p:nvSpPr>
          <p:cNvPr id="40965" name="Rectangle 7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40966" name="Rectangle 8"/>
          <p:cNvSpPr>
            <a:spLocks noChangeArrowheads="1"/>
          </p:cNvSpPr>
          <p:nvPr/>
        </p:nvSpPr>
        <p:spPr bwMode="auto">
          <a:xfrm>
            <a:off x="0" y="3652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hu-HU" altLang="hu-HU"/>
          </a:p>
        </p:txBody>
      </p:sp>
      <p:graphicFrame>
        <p:nvGraphicFramePr>
          <p:cNvPr id="13" name="Táblázat 12">
            <a:extLst>
              <a:ext uri="{FF2B5EF4-FFF2-40B4-BE49-F238E27FC236}">
                <a16:creationId xmlns:a16="http://schemas.microsoft.com/office/drawing/2014/main" id="{822A6FEC-1005-46C5-AF59-808E53535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024256"/>
              </p:ext>
            </p:extLst>
          </p:nvPr>
        </p:nvGraphicFramePr>
        <p:xfrm>
          <a:off x="5663381" y="4481120"/>
          <a:ext cx="3168353" cy="2042160"/>
        </p:xfrm>
        <a:graphic>
          <a:graphicData uri="http://schemas.openxmlformats.org/drawingml/2006/table">
            <a:tbl>
              <a:tblPr/>
              <a:tblGrid>
                <a:gridCol w="453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7">
                  <a:extLst>
                    <a:ext uri="{9D8B030D-6E8A-4147-A177-3AD203B41FA5}">
                      <a16:colId xmlns:a16="http://schemas.microsoft.com/office/drawing/2014/main" val="285726081"/>
                    </a:ext>
                  </a:extLst>
                </a:gridCol>
              </a:tblGrid>
              <a:tr h="213305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412970"/>
                  </a:ext>
                </a:extLst>
              </a:tr>
              <a:tr h="319958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i=0..K</a:t>
                      </a:r>
                      <a:r>
                        <a:rPr kumimoji="0" 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621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da-DK" altLang="hu-HU" sz="1600" dirty="0">
                          <a:solidFill>
                            <a:schemeClr val="tx1"/>
                          </a:solidFill>
                          <a:latin typeface="+mn-lt"/>
                        </a:rPr>
                        <a:t>F</a:t>
                      </a:r>
                      <a:r>
                        <a:rPr lang="hu-HU" altLang="hu-HU" sz="1600" dirty="0">
                          <a:solidFill>
                            <a:schemeClr val="tx1"/>
                          </a:solidFill>
                          <a:latin typeface="+mn-lt"/>
                        </a:rPr>
                        <a:t>[i]</a:t>
                      </a:r>
                      <a:r>
                        <a:rPr lang="da-DK" altLang="hu-HU" sz="1600" dirty="0">
                          <a:solidFill>
                            <a:schemeClr val="tx1"/>
                          </a:solidFill>
                          <a:latin typeface="+mn-lt"/>
                        </a:rPr>
                        <a:t>:=h(</a:t>
                      </a:r>
                      <a:r>
                        <a:rPr lang="hu-HU" altLang="hu-HU" sz="1600" dirty="0">
                          <a:solidFill>
                            <a:schemeClr val="tx1"/>
                          </a:solidFill>
                          <a:latin typeface="+mn-lt"/>
                        </a:rPr>
                        <a:t>i</a:t>
                      </a:r>
                      <a:r>
                        <a:rPr lang="da-DK" altLang="hu-HU" sz="160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kumimoji="0" 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958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K..n</a:t>
                      </a:r>
                      <a:endParaRPr kumimoji="0" 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856508"/>
                  </a:ext>
                </a:extLst>
              </a:tr>
              <a:tr h="346621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da-DK" altLang="hu-HU" sz="16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F</a:t>
                      </a:r>
                      <a:r>
                        <a:rPr lang="hu-HU" altLang="hu-HU" sz="16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[i </a:t>
                      </a:r>
                      <a:r>
                        <a:rPr lang="hu-HU" altLang="hu-HU" sz="1600" dirty="0" err="1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mod</a:t>
                      </a:r>
                      <a:r>
                        <a:rPr lang="hu-HU" altLang="hu-HU" sz="16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 K]</a:t>
                      </a:r>
                      <a:r>
                        <a:rPr lang="da-DK" altLang="hu-HU" sz="16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:=g(F</a:t>
                      </a:r>
                      <a:r>
                        <a:rPr lang="hu-HU" altLang="hu-HU" sz="16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[0</a:t>
                      </a:r>
                      <a:r>
                        <a:rPr lang="hu-HU" altLang="hu-HU" sz="1600" kern="12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da-DK" altLang="hu-HU" sz="1600" kern="12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,...,F</a:t>
                      </a:r>
                      <a:r>
                        <a:rPr lang="hu-HU" altLang="hu-HU" sz="1600" kern="12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[K</a:t>
                      </a:r>
                      <a:r>
                        <a:rPr lang="hu-HU" sz="1600" kern="12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hu-HU" altLang="hu-HU" sz="1600" kern="12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1]</a:t>
                      </a:r>
                      <a:r>
                        <a:rPr lang="da-DK" altLang="hu-HU" sz="1600" kern="12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)</a:t>
                      </a:r>
                      <a:endParaRPr lang="hu-HU" sz="1600" kern="1200" dirty="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2753"/>
                  </a:ext>
                </a:extLst>
              </a:tr>
              <a:tr h="319958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f:=F[n </a:t>
                      </a:r>
                      <a:r>
                        <a:rPr kumimoji="0" lang="hu-H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mod</a:t>
                      </a:r>
                      <a:r>
                        <a:rPr kumimoji="0" 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K]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151287"/>
                  </a:ext>
                </a:extLst>
              </a:tr>
            </a:tbl>
          </a:graphicData>
        </a:graphic>
      </p:graphicFrame>
      <p:sp>
        <p:nvSpPr>
          <p:cNvPr id="14" name="Oval 63">
            <a:extLst>
              <a:ext uri="{FF2B5EF4-FFF2-40B4-BE49-F238E27FC236}">
                <a16:creationId xmlns:a16="http://schemas.microsoft.com/office/drawing/2014/main" id="{34984F20-E200-47E7-AE0E-F50280F8A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3382" y="4194790"/>
            <a:ext cx="3168352" cy="312266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1600" dirty="0"/>
              <a:t>f(n)</a:t>
            </a:r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35</a:t>
            </a:fld>
            <a:r>
              <a:rPr lang="hu-HU"/>
              <a:t>/55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577344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 txBox="1">
            <a:spLocks noGrp="1" noChangeArrowheads="1"/>
          </p:cNvSpPr>
          <p:nvPr/>
        </p:nvSpPr>
        <p:spPr bwMode="auto">
          <a:xfrm>
            <a:off x="22225" y="6445250"/>
            <a:ext cx="2266950" cy="412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33683B0A-FAC6-4778-A2FE-4FC6BF467B09}" type="datetime1">
              <a:rPr lang="hu-HU" sz="1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2022.11.29.</a:t>
            </a:fld>
            <a:endParaRPr lang="en-US" sz="1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4000"/>
              <a:t>Rekurzió és iteráció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hu-HU" alt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Példa: </a:t>
            </a:r>
            <a:r>
              <a:rPr lang="hu-HU" altLang="hu-HU" b="1" dirty="0"/>
              <a:t>Fibonacci-számok</a:t>
            </a:r>
            <a:r>
              <a:rPr lang="hu-HU" altLang="hu-HU" b="1" baseline="-25000" dirty="0"/>
              <a:t>iteratív</a:t>
            </a:r>
          </a:p>
          <a:p>
            <a:pPr marL="269875" indent="0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Alapmegoldás</a:t>
            </a:r>
            <a:r>
              <a:rPr lang="hu-HU" altLang="hu-HU" sz="2800" b="1" dirty="0">
                <a:latin typeface="+mj-lt"/>
              </a:rPr>
              <a:t>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hu-HU" sz="22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hu-HU" sz="22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hu-HU" sz="22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hu-HU" sz="22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hu-HU" sz="22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hu-HU" sz="22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hu-HU" sz="22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hu-HU" sz="22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hu-HU" sz="2200" dirty="0">
              <a:latin typeface="Courier New" panose="02070309020205020404" pitchFamily="49" charset="0"/>
            </a:endParaRPr>
          </a:p>
        </p:txBody>
      </p:sp>
      <p:sp>
        <p:nvSpPr>
          <p:cNvPr id="13" name="Dátum helye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447ADCD-5B70-4452-A023-8D860AA9200F}" type="datetime8">
              <a:rPr lang="hu-HU" smtClean="0"/>
              <a:t>2022.11.29. 12:33</a:t>
            </a:fld>
            <a:endParaRPr lang="en-US"/>
          </a:p>
        </p:txBody>
      </p:sp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2295" name="Rectangle 8"/>
          <p:cNvSpPr>
            <a:spLocks noChangeArrowheads="1"/>
          </p:cNvSpPr>
          <p:nvPr/>
        </p:nvSpPr>
        <p:spPr bwMode="auto">
          <a:xfrm>
            <a:off x="0" y="3652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hu-HU" altLang="hu-HU"/>
          </a:p>
        </p:txBody>
      </p:sp>
      <p:graphicFrame>
        <p:nvGraphicFramePr>
          <p:cNvPr id="11" name="Tábláza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580483"/>
              </p:ext>
            </p:extLst>
          </p:nvPr>
        </p:nvGraphicFramePr>
        <p:xfrm>
          <a:off x="977620" y="3210470"/>
          <a:ext cx="4464992" cy="2316480"/>
        </p:xfrm>
        <a:graphic>
          <a:graphicData uri="http://schemas.openxmlformats.org/drawingml/2006/table">
            <a:tbl>
              <a:tblPr/>
              <a:tblGrid>
                <a:gridCol w="570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2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496">
                  <a:extLst>
                    <a:ext uri="{9D8B030D-6E8A-4147-A177-3AD203B41FA5}">
                      <a16:colId xmlns:a16="http://schemas.microsoft.com/office/drawing/2014/main" val="285726081"/>
                    </a:ext>
                  </a:extLst>
                </a:gridCol>
              </a:tblGrid>
              <a:tr h="218728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412970"/>
                  </a:ext>
                </a:extLst>
              </a:tr>
              <a:tr h="5160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F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[0]:=0;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F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[1]:=1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0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i=2..n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856508"/>
                  </a:ext>
                </a:extLst>
              </a:tr>
              <a:tr h="5160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da-DK" altLang="hu-HU" sz="28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</a:rPr>
                        <a:t>F</a:t>
                      </a:r>
                      <a:r>
                        <a:rPr lang="hu-HU" altLang="hu-HU" sz="28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</a:rPr>
                        <a:t>[i]</a:t>
                      </a:r>
                      <a:r>
                        <a:rPr lang="da-DK" altLang="hu-HU" sz="28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</a:rPr>
                        <a:t>:=</a:t>
                      </a:r>
                      <a:r>
                        <a:rPr lang="da-DK" altLang="hu-HU" sz="28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</a:rPr>
                        <a:t>F</a:t>
                      </a:r>
                      <a:r>
                        <a:rPr lang="hu-HU" altLang="hu-HU" sz="28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</a:rPr>
                        <a:t>[i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aramond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da-DK" altLang="hu-HU" sz="28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</a:rPr>
                        <a:t>1</a:t>
                      </a:r>
                      <a:r>
                        <a:rPr lang="hu-HU" altLang="hu-HU" sz="28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</a:rPr>
                        <a:t>]+</a:t>
                      </a:r>
                      <a:r>
                        <a:rPr lang="da-DK" altLang="hu-HU" sz="2800" dirty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</a:rPr>
                        <a:t>F</a:t>
                      </a:r>
                      <a:r>
                        <a:rPr lang="hu-HU" altLang="hu-HU" sz="28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</a:rPr>
                        <a:t>[i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Garamond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hu-HU" altLang="hu-HU" sz="28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</a:rPr>
                        <a:t>2]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2753"/>
                  </a:ext>
                </a:extLst>
              </a:tr>
              <a:tr h="5160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Fib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F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[n]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151287"/>
                  </a:ext>
                </a:extLst>
              </a:tr>
            </a:tbl>
          </a:graphicData>
        </a:graphic>
      </p:graphicFrame>
      <p:sp>
        <p:nvSpPr>
          <p:cNvPr id="12" name="Oval 63"/>
          <p:cNvSpPr>
            <a:spLocks noChangeArrowheads="1"/>
          </p:cNvSpPr>
          <p:nvPr/>
        </p:nvSpPr>
        <p:spPr bwMode="auto">
          <a:xfrm>
            <a:off x="1135711" y="2636912"/>
            <a:ext cx="4144011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dirty="0" err="1"/>
              <a:t>Fib</a:t>
            </a:r>
            <a:r>
              <a:rPr lang="hu-HU" dirty="0"/>
              <a:t>(n)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66A23372-6A86-4508-9147-D5A974B61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1484784"/>
            <a:ext cx="3528392" cy="712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7127BFD9-AFDD-43AE-8A6B-B0C13D8AD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9014" y="2934992"/>
            <a:ext cx="2301338" cy="99603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2000" b="1" dirty="0"/>
              <a:t>Változó</a:t>
            </a:r>
            <a:r>
              <a:rPr lang="hu-HU" sz="2000" dirty="0"/>
              <a:t> </a:t>
            </a:r>
            <a:br>
              <a:rPr lang="hu-HU" sz="2000" dirty="0"/>
            </a:br>
            <a:r>
              <a:rPr lang="hu-HU" sz="2000" dirty="0"/>
              <a:t>   i:</a:t>
            </a:r>
            <a:r>
              <a:rPr lang="hu-HU" sz="2000" b="1" dirty="0"/>
              <a:t>Egész</a:t>
            </a:r>
            <a:br>
              <a:rPr lang="hu-HU" sz="2000" b="1" dirty="0"/>
            </a:br>
            <a:r>
              <a:rPr lang="hu-HU" sz="2000" dirty="0"/>
              <a:t>   F:Tömb[</a:t>
            </a:r>
            <a:r>
              <a:rPr lang="hu-HU" sz="2000" dirty="0">
                <a:solidFill>
                  <a:srgbClr val="FF0000"/>
                </a:solidFill>
              </a:rPr>
              <a:t>0..n</a:t>
            </a:r>
            <a:r>
              <a:rPr lang="hu-HU" sz="2000" dirty="0"/>
              <a:t>:</a:t>
            </a:r>
            <a:r>
              <a:rPr lang="hu-HU" sz="2000" b="1" dirty="0"/>
              <a:t>Egész</a:t>
            </a:r>
            <a:r>
              <a:rPr lang="hu-HU" sz="2000" dirty="0"/>
              <a:t>]</a:t>
            </a:r>
          </a:p>
        </p:txBody>
      </p: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8CD598EB-7AD8-4C1B-BD67-ECEEECBD5784}"/>
              </a:ext>
            </a:extLst>
          </p:cNvPr>
          <p:cNvCxnSpPr/>
          <p:nvPr/>
        </p:nvCxnSpPr>
        <p:spPr>
          <a:xfrm>
            <a:off x="3203848" y="3213174"/>
            <a:ext cx="0" cy="252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36</a:t>
            </a:fld>
            <a:r>
              <a:rPr lang="hu-HU"/>
              <a:t>/55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08623700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 txBox="1">
            <a:spLocks noGrp="1" noChangeArrowheads="1"/>
          </p:cNvSpPr>
          <p:nvPr/>
        </p:nvSpPr>
        <p:spPr bwMode="auto">
          <a:xfrm>
            <a:off x="22225" y="6445250"/>
            <a:ext cx="2266950" cy="412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33683B0A-FAC6-4778-A2FE-4FC6BF467B09}" type="datetime1">
              <a:rPr lang="hu-HU" sz="1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2022.11.29.</a:t>
            </a:fld>
            <a:endParaRPr lang="en-US" sz="1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4000"/>
              <a:t>Rekurzió és iteráció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10000"/>
              </a:spcBef>
              <a:spcAft>
                <a:spcPts val="300"/>
              </a:spcAft>
              <a:buNone/>
            </a:pPr>
            <a:r>
              <a:rPr lang="hu-HU" alt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Példa: </a:t>
            </a:r>
            <a:r>
              <a:rPr lang="hu-HU" altLang="hu-HU" b="1" dirty="0"/>
              <a:t>Fibonacci-számok</a:t>
            </a:r>
            <a:r>
              <a:rPr lang="hu-HU" altLang="hu-HU" b="1" baseline="-25000" dirty="0"/>
              <a:t>iteratív</a:t>
            </a:r>
            <a:endParaRPr lang="hu-HU" altLang="hu-HU" b="1" dirty="0"/>
          </a:p>
          <a:p>
            <a:pPr indent="0">
              <a:lnSpc>
                <a:spcPct val="90000"/>
              </a:lnSpc>
              <a:spcBef>
                <a:spcPts val="1200"/>
              </a:spcBef>
              <a:buNone/>
              <a:tabLst>
                <a:tab pos="1435100" algn="l"/>
              </a:tabLst>
            </a:pP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Helytakarékos</a:t>
            </a:r>
            <a:r>
              <a:rPr lang="hu-HU" altLang="hu-HU" sz="2800" dirty="0"/>
              <a:t> megoldás (K=2):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hu-HU" sz="22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hu-HU" sz="22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hu-HU" sz="22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hu-HU" sz="22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hu-HU" sz="22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hu-HU" sz="22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hu-HU" sz="22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hu-HU" sz="22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hu-HU" sz="2200" dirty="0">
              <a:latin typeface="Courier New" panose="02070309020205020404" pitchFamily="49" charset="0"/>
            </a:endParaRPr>
          </a:p>
        </p:txBody>
      </p:sp>
      <p:sp>
        <p:nvSpPr>
          <p:cNvPr id="13" name="Dátum helye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80F409E-42D7-481A-964A-74A56A4C79D2}" type="datetime8">
              <a:rPr lang="hu-HU" smtClean="0"/>
              <a:t>2022.11.29. 12:33</a:t>
            </a:fld>
            <a:endParaRPr lang="en-US"/>
          </a:p>
        </p:txBody>
      </p:sp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12295" name="Rectangle 8"/>
          <p:cNvSpPr>
            <a:spLocks noChangeArrowheads="1"/>
          </p:cNvSpPr>
          <p:nvPr/>
        </p:nvSpPr>
        <p:spPr bwMode="auto">
          <a:xfrm>
            <a:off x="0" y="3652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endParaRPr lang="hu-HU" altLang="hu-HU"/>
          </a:p>
        </p:txBody>
      </p:sp>
      <p:graphicFrame>
        <p:nvGraphicFramePr>
          <p:cNvPr id="11" name="Tábláza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188086"/>
              </p:ext>
            </p:extLst>
          </p:nvPr>
        </p:nvGraphicFramePr>
        <p:xfrm>
          <a:off x="971600" y="3210470"/>
          <a:ext cx="4464496" cy="2316480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879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412970"/>
                  </a:ext>
                </a:extLst>
              </a:tr>
              <a:tr h="503368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F[0]:=0; F[1]:=1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368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i=2..n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1856508"/>
                  </a:ext>
                </a:extLst>
              </a:tr>
              <a:tr h="503368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da-DK" altLang="hu-HU" sz="28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</a:rPr>
                        <a:t>F</a:t>
                      </a:r>
                      <a:r>
                        <a:rPr lang="hu-HU" altLang="hu-HU" sz="28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</a:rPr>
                        <a:t>[</a:t>
                      </a:r>
                      <a:r>
                        <a:rPr lang="hu-HU" altLang="hu-HU" sz="2800" dirty="0">
                          <a:solidFill>
                            <a:srgbClr val="006600"/>
                          </a:solidFill>
                          <a:latin typeface="Garamond" panose="02020404030301010803" pitchFamily="18" charset="0"/>
                        </a:rPr>
                        <a:t>i </a:t>
                      </a:r>
                      <a:r>
                        <a:rPr lang="hu-HU" altLang="hu-HU" sz="2800" dirty="0" err="1">
                          <a:solidFill>
                            <a:srgbClr val="006600"/>
                          </a:solidFill>
                          <a:latin typeface="Garamond" panose="02020404030301010803" pitchFamily="18" charset="0"/>
                        </a:rPr>
                        <a:t>mod</a:t>
                      </a:r>
                      <a:r>
                        <a:rPr lang="hu-HU" altLang="hu-HU" sz="2800" dirty="0">
                          <a:solidFill>
                            <a:srgbClr val="006600"/>
                          </a:solidFill>
                          <a:latin typeface="Garamond" panose="02020404030301010803" pitchFamily="18" charset="0"/>
                        </a:rPr>
                        <a:t> 2</a:t>
                      </a:r>
                      <a:r>
                        <a:rPr lang="hu-HU" altLang="hu-HU" sz="28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</a:rPr>
                        <a:t>]</a:t>
                      </a:r>
                      <a:r>
                        <a:rPr lang="da-DK" altLang="hu-HU" sz="28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</a:rPr>
                        <a:t>:=F</a:t>
                      </a:r>
                      <a:r>
                        <a:rPr lang="hu-HU" altLang="hu-HU" sz="28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</a:rPr>
                        <a:t>[</a:t>
                      </a:r>
                      <a:r>
                        <a:rPr lang="hu-HU" altLang="hu-HU" sz="2800" dirty="0">
                          <a:solidFill>
                            <a:srgbClr val="006600"/>
                          </a:solidFill>
                          <a:latin typeface="Garamond" panose="02020404030301010803" pitchFamily="18" charset="0"/>
                        </a:rPr>
                        <a:t>0</a:t>
                      </a:r>
                      <a:r>
                        <a:rPr lang="hu-HU" altLang="hu-HU" sz="28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</a:rPr>
                        <a:t>]+</a:t>
                      </a:r>
                      <a:r>
                        <a:rPr lang="da-DK" altLang="hu-HU" sz="28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</a:rPr>
                        <a:t>F</a:t>
                      </a:r>
                      <a:r>
                        <a:rPr lang="hu-HU" altLang="hu-HU" sz="28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</a:rPr>
                        <a:t>[</a:t>
                      </a:r>
                      <a:r>
                        <a:rPr lang="hu-HU" altLang="hu-HU" sz="2800" dirty="0">
                          <a:solidFill>
                            <a:srgbClr val="006600"/>
                          </a:solidFill>
                          <a:latin typeface="Garamond" panose="02020404030301010803" pitchFamily="18" charset="0"/>
                        </a:rPr>
                        <a:t>1</a:t>
                      </a:r>
                      <a:r>
                        <a:rPr lang="hu-HU" altLang="hu-HU" sz="2800" dirty="0">
                          <a:solidFill>
                            <a:srgbClr val="002060"/>
                          </a:solidFill>
                          <a:latin typeface="Garamond" panose="02020404030301010803" pitchFamily="18" charset="0"/>
                        </a:rPr>
                        <a:t>]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42753"/>
                  </a:ext>
                </a:extLst>
              </a:tr>
              <a:tr h="503368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Fib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:=F[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Garamond" pitchFamily="18" charset="0"/>
                        </a:rPr>
                        <a:t>n 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Garamond" pitchFamily="18" charset="0"/>
                        </a:rPr>
                        <a:t>mod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Garamond" pitchFamily="18" charset="0"/>
                        </a:rPr>
                        <a:t> 2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151287"/>
                  </a:ext>
                </a:extLst>
              </a:tr>
            </a:tbl>
          </a:graphicData>
        </a:graphic>
      </p:graphicFrame>
      <p:sp>
        <p:nvSpPr>
          <p:cNvPr id="12" name="Oval 63"/>
          <p:cNvSpPr>
            <a:spLocks noChangeArrowheads="1"/>
          </p:cNvSpPr>
          <p:nvPr/>
        </p:nvSpPr>
        <p:spPr bwMode="auto">
          <a:xfrm>
            <a:off x="1115616" y="2636912"/>
            <a:ext cx="4176586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dirty="0" err="1"/>
              <a:t>Fib</a:t>
            </a:r>
            <a:r>
              <a:rPr lang="hu-HU" dirty="0"/>
              <a:t>(n)</a:t>
            </a: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6C72994E-35B5-42B1-A37C-7E61DF751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1492711"/>
            <a:ext cx="3528392" cy="712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6490C3B8-52DE-40B1-843E-1B7BE182E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096" y="2956760"/>
            <a:ext cx="2301338" cy="99603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2000" b="1" dirty="0"/>
              <a:t>Változó</a:t>
            </a:r>
            <a:r>
              <a:rPr lang="hu-HU" sz="2000" dirty="0"/>
              <a:t> </a:t>
            </a:r>
            <a:br>
              <a:rPr lang="hu-HU" sz="2000" dirty="0"/>
            </a:br>
            <a:r>
              <a:rPr lang="hu-HU" sz="2000" dirty="0"/>
              <a:t>   i:</a:t>
            </a:r>
            <a:r>
              <a:rPr lang="hu-HU" sz="2000" b="1" dirty="0"/>
              <a:t>Egész</a:t>
            </a:r>
            <a:br>
              <a:rPr lang="hu-HU" sz="2000" b="1" dirty="0"/>
            </a:br>
            <a:r>
              <a:rPr lang="hu-HU" sz="2000" dirty="0"/>
              <a:t>   F:Tömb[</a:t>
            </a:r>
            <a:r>
              <a:rPr lang="hu-HU" sz="2000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0..1</a:t>
            </a:r>
            <a:r>
              <a:rPr lang="hu-HU" sz="2000" dirty="0"/>
              <a:t>:</a:t>
            </a:r>
            <a:r>
              <a:rPr lang="hu-HU" sz="2000" b="1" dirty="0"/>
              <a:t>Egész</a:t>
            </a:r>
            <a:r>
              <a:rPr lang="hu-HU" sz="2000" dirty="0"/>
              <a:t>]</a:t>
            </a:r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99D3BDEB-3741-403A-8523-2C48781265F0}"/>
              </a:ext>
            </a:extLst>
          </p:cNvPr>
          <p:cNvCxnSpPr/>
          <p:nvPr/>
        </p:nvCxnSpPr>
        <p:spPr>
          <a:xfrm>
            <a:off x="3203848" y="3213174"/>
            <a:ext cx="0" cy="252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37</a:t>
            </a:fld>
            <a:r>
              <a:rPr lang="hu-HU"/>
              <a:t>/55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01707119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 txBox="1">
            <a:spLocks noGrp="1" noChangeArrowheads="1"/>
          </p:cNvSpPr>
          <p:nvPr/>
        </p:nvSpPr>
        <p:spPr bwMode="auto">
          <a:xfrm>
            <a:off x="22225" y="6445250"/>
            <a:ext cx="2266950" cy="412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1E70F886-6A5F-407F-938F-793EB93557DF}" type="datetime1">
              <a:rPr lang="hu-HU" sz="1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2022.11.29.</a:t>
            </a:fld>
            <a:endParaRPr lang="en-US" sz="1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4000" dirty="0"/>
              <a:t>Rekurzió </a:t>
            </a:r>
            <a:r>
              <a:rPr lang="hu-HU" altLang="hu-HU" sz="4000" dirty="0">
                <a:solidFill>
                  <a:srgbClr val="FF3300"/>
                </a:solidFill>
              </a:rPr>
              <a:t>memorizálással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hu-HU" alt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Többszörös hívás elkerülése:</a:t>
            </a:r>
            <a:br>
              <a:rPr lang="hu-HU" alt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hu-HU" altLang="hu-HU" sz="2800" dirty="0"/>
              <a:t>mit már kiszámoltunk egyszer, azt ne számoljuk újra! Tároljuk a már kiszámolt értékeket, és ha újra szükségünk van rájuk, használjuk fel őket!</a:t>
            </a:r>
          </a:p>
          <a:p>
            <a:pPr marL="0" indent="0">
              <a:lnSpc>
                <a:spcPts val="3200"/>
              </a:lnSpc>
              <a:spcBef>
                <a:spcPts val="18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Példa</a:t>
            </a:r>
            <a:r>
              <a:rPr lang="hu-HU" altLang="hu-HU" sz="2800" b="1" dirty="0"/>
              <a:t>: Fibonacci-számok esetén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hu-HU" altLang="hu-HU" sz="2800" dirty="0"/>
              <a:t>A megoldásban </a:t>
            </a:r>
            <a:r>
              <a:rPr lang="hu-HU" alt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F[i]</a:t>
            </a:r>
            <a:r>
              <a:rPr lang="hu-HU" alt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0</a:t>
            </a:r>
            <a:r>
              <a:rPr lang="hu-HU" altLang="hu-HU" sz="2800" dirty="0">
                <a:sym typeface="Symbol" panose="05050102010706020507" pitchFamily="18" charset="2"/>
              </a:rPr>
              <a:t> jelentse, ha már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kiszámoltuk</a:t>
            </a:r>
            <a:r>
              <a:rPr lang="hu-HU" altLang="hu-HU" sz="2800" dirty="0">
                <a:sym typeface="Symbol" panose="05050102010706020507" pitchFamily="18" charset="2"/>
              </a:rPr>
              <a:t> az i-</a:t>
            </a:r>
            <a:r>
              <a:rPr lang="hu-HU" altLang="hu-HU" sz="2800" dirty="0" err="1">
                <a:sym typeface="Symbol" panose="05050102010706020507" pitchFamily="18" charset="2"/>
              </a:rPr>
              <a:t>edik</a:t>
            </a:r>
            <a:r>
              <a:rPr lang="hu-HU" altLang="hu-HU" sz="2800" dirty="0">
                <a:sym typeface="Symbol" panose="05050102010706020507" pitchFamily="18" charset="2"/>
              </a:rPr>
              <a:t> Fibonacci-számot.</a:t>
            </a:r>
            <a:endParaRPr lang="hu-HU" altLang="hu-HU" sz="4800" dirty="0">
              <a:sym typeface="Symbol" panose="05050102010706020507" pitchFamily="18" charset="2"/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3684DD4-F64A-45B5-9FEE-46615A0794C4}" type="datetime8">
              <a:rPr lang="hu-HU" smtClean="0"/>
              <a:t>2022.11.29. 12:33</a:t>
            </a:fld>
            <a:endParaRPr lang="en-US" dirty="0"/>
          </a:p>
        </p:txBody>
      </p:sp>
      <p:graphicFrame>
        <p:nvGraphicFramePr>
          <p:cNvPr id="11" name="Táblázat 10">
            <a:extLst>
              <a:ext uri="{FF2B5EF4-FFF2-40B4-BE49-F238E27FC236}">
                <a16:creationId xmlns:a16="http://schemas.microsoft.com/office/drawing/2014/main" id="{9B5D3A8B-1FF7-4AEE-A03E-C5A53D7B3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153848"/>
              </p:ext>
            </p:extLst>
          </p:nvPr>
        </p:nvGraphicFramePr>
        <p:xfrm>
          <a:off x="2699792" y="4540696"/>
          <a:ext cx="3816424" cy="1840632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728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412970"/>
                  </a:ext>
                </a:extLst>
              </a:tr>
              <a:tr h="560472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i=0..N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0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da-DK" altLang="hu-HU" sz="2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F</a:t>
                      </a:r>
                      <a:r>
                        <a:rPr lang="hu-HU" altLang="hu-HU" sz="2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[i]</a:t>
                      </a:r>
                      <a:r>
                        <a:rPr lang="da-DK" altLang="hu-HU" sz="2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:=</a:t>
                      </a:r>
                      <a:r>
                        <a:rPr lang="hu-HU" altLang="hu-HU" sz="2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sym typeface="Symbol" panose="05050102010706020507" pitchFamily="18" charset="2"/>
                        </a:rPr>
                        <a:t>-</a:t>
                      </a:r>
                      <a:r>
                        <a:rPr lang="hu-HU" altLang="hu-HU" sz="2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1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42753"/>
                  </a:ext>
                </a:extLst>
              </a:tr>
              <a:tr h="5160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F[N]:=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Fib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(N)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151287"/>
                  </a:ext>
                </a:extLst>
              </a:tr>
            </a:tbl>
          </a:graphicData>
        </a:graphic>
      </p:graphicFrame>
      <p:sp>
        <p:nvSpPr>
          <p:cNvPr id="12" name="Szövegdoboz 11">
            <a:extLst>
              <a:ext uri="{FF2B5EF4-FFF2-40B4-BE49-F238E27FC236}">
                <a16:creationId xmlns:a16="http://schemas.microsoft.com/office/drawing/2014/main" id="{58374F95-4E78-4AA4-857A-279F9E4E7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5" y="4288250"/>
            <a:ext cx="2448397" cy="99603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2000" b="1" dirty="0"/>
              <a:t>Változó</a:t>
            </a:r>
            <a:r>
              <a:rPr lang="hu-HU" sz="2000" dirty="0"/>
              <a:t> </a:t>
            </a:r>
            <a:br>
              <a:rPr lang="hu-HU" sz="2000" dirty="0"/>
            </a:br>
            <a:r>
              <a:rPr lang="hu-HU" sz="2000" dirty="0"/>
              <a:t>   i:</a:t>
            </a:r>
            <a:r>
              <a:rPr lang="hu-HU" sz="2000" b="1" dirty="0"/>
              <a:t>Egész</a:t>
            </a:r>
            <a:br>
              <a:rPr lang="hu-HU" sz="2000" b="1" dirty="0"/>
            </a:br>
            <a:r>
              <a:rPr lang="hu-HU" sz="2000" b="1" dirty="0"/>
              <a:t>   </a:t>
            </a:r>
            <a:r>
              <a:rPr lang="hu-HU" sz="2000" dirty="0"/>
              <a:t>F:</a:t>
            </a:r>
            <a:r>
              <a:rPr lang="hu-HU" sz="2000" b="1" dirty="0">
                <a:solidFill>
                  <a:srgbClr val="FF0000"/>
                </a:solidFill>
              </a:rPr>
              <a:t>Tömb</a:t>
            </a:r>
            <a:r>
              <a:rPr lang="hu-HU" sz="2000" dirty="0"/>
              <a:t>[0..N:</a:t>
            </a:r>
            <a:r>
              <a:rPr lang="hu-HU" sz="2000" b="1" dirty="0"/>
              <a:t>Egész</a:t>
            </a:r>
            <a:r>
              <a:rPr lang="hu-HU" sz="2000" dirty="0"/>
              <a:t>]</a:t>
            </a:r>
            <a:endParaRPr lang="hu-HU" sz="2000" b="1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38</a:t>
            </a:fld>
            <a:r>
              <a:rPr lang="hu-HU"/>
              <a:t>/55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8510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 txBox="1">
            <a:spLocks noGrp="1" noChangeArrowheads="1"/>
          </p:cNvSpPr>
          <p:nvPr/>
        </p:nvSpPr>
        <p:spPr bwMode="auto">
          <a:xfrm>
            <a:off x="22225" y="6445250"/>
            <a:ext cx="2266950" cy="412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1E70F886-6A5F-407F-938F-793EB93557DF}" type="datetime1">
              <a:rPr lang="hu-HU" sz="1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2022.11.29.</a:t>
            </a:fld>
            <a:endParaRPr lang="en-US" sz="1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4000" dirty="0"/>
              <a:t>Rekurzió memorizálással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hu-HU" alt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Algoritmus (</a:t>
            </a:r>
            <a:r>
              <a:rPr lang="hu-HU" altLang="hu-H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folytatás</a:t>
            </a:r>
            <a:r>
              <a:rPr lang="hu-HU" alt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):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3D3B075-41A3-42AD-B3AA-70145F0B1D22}" type="datetime8">
              <a:rPr lang="hu-HU" smtClean="0"/>
              <a:t>2022.11.29. 12:33</a:t>
            </a:fld>
            <a:endParaRPr lang="en-US" dirty="0"/>
          </a:p>
        </p:txBody>
      </p:sp>
      <p:graphicFrame>
        <p:nvGraphicFramePr>
          <p:cNvPr id="9" name="Táblázat 8">
            <a:extLst>
              <a:ext uri="{FF2B5EF4-FFF2-40B4-BE49-F238E27FC236}">
                <a16:creationId xmlns:a16="http://schemas.microsoft.com/office/drawing/2014/main" id="{D27FFE5C-1A6F-4350-87CF-DDBA1E369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000522"/>
              </p:ext>
            </p:extLst>
          </p:nvPr>
        </p:nvGraphicFramePr>
        <p:xfrm>
          <a:off x="3502513" y="2922438"/>
          <a:ext cx="5544616" cy="2785512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115034540"/>
                    </a:ext>
                  </a:extLst>
                </a:gridCol>
                <a:gridCol w="1525066">
                  <a:extLst>
                    <a:ext uri="{9D8B030D-6E8A-4147-A177-3AD203B41FA5}">
                      <a16:colId xmlns:a16="http://schemas.microsoft.com/office/drawing/2014/main" val="285726081"/>
                    </a:ext>
                  </a:extLst>
                </a:gridCol>
                <a:gridCol w="1211238">
                  <a:extLst>
                    <a:ext uri="{9D8B030D-6E8A-4147-A177-3AD203B41FA5}">
                      <a16:colId xmlns:a16="http://schemas.microsoft.com/office/drawing/2014/main" val="3636199755"/>
                    </a:ext>
                  </a:extLst>
                </a:gridCol>
              </a:tblGrid>
              <a:tr h="218728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412970"/>
                  </a:ext>
                </a:extLst>
              </a:tr>
              <a:tr h="560472">
                <a:tc gridSpan="4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F[n]&lt;0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n&lt;2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sym typeface="Symbol" panose="05050102010706020507" pitchFamily="18" charset="2"/>
                        </a:rPr>
                        <a:t>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4275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F[n]:=n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F[n]:=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Fib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(n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1)+</a:t>
                      </a:r>
                      <a:b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</a:b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         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Fib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(n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049995"/>
                  </a:ext>
                </a:extLst>
              </a:tr>
              <a:tr h="516000"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Fib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:=F[n]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151287"/>
                  </a:ext>
                </a:extLst>
              </a:tr>
            </a:tbl>
          </a:graphicData>
        </a:graphic>
      </p:graphicFrame>
      <p:sp>
        <p:nvSpPr>
          <p:cNvPr id="10" name="Oval 63">
            <a:extLst>
              <a:ext uri="{FF2B5EF4-FFF2-40B4-BE49-F238E27FC236}">
                <a16:creationId xmlns:a16="http://schemas.microsoft.com/office/drawing/2014/main" id="{DEA5E613-4BEE-490F-BA2B-24127881A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9169" y="2348880"/>
            <a:ext cx="5184577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dirty="0" err="1"/>
              <a:t>Fib</a:t>
            </a:r>
            <a:r>
              <a:rPr lang="hu-HU" dirty="0"/>
              <a:t>(n)</a:t>
            </a:r>
          </a:p>
        </p:txBody>
      </p:sp>
      <p:sp>
        <p:nvSpPr>
          <p:cNvPr id="12" name="Line 27">
            <a:extLst>
              <a:ext uri="{FF2B5EF4-FFF2-40B4-BE49-F238E27FC236}">
                <a16:creationId xmlns:a16="http://schemas.microsoft.com/office/drawing/2014/main" id="{F92A9DAE-6DD6-4F1B-927F-15E3826B1F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5378" y="3152816"/>
            <a:ext cx="215900" cy="576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3" name="Line 28">
            <a:extLst>
              <a:ext uri="{FF2B5EF4-FFF2-40B4-BE49-F238E27FC236}">
                <a16:creationId xmlns:a16="http://schemas.microsoft.com/office/drawing/2014/main" id="{6A611D80-DE34-4E2D-B74C-124A17211A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19579" y="3152816"/>
            <a:ext cx="215900" cy="576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4" name="Text Box 29">
            <a:extLst>
              <a:ext uri="{FF2B5EF4-FFF2-40B4-BE49-F238E27FC236}">
                <a16:creationId xmlns:a16="http://schemas.microsoft.com/office/drawing/2014/main" id="{FDB03ACD-92E1-44B2-9773-B2E700DA2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4385" y="345786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5" name="Text Box 30">
            <a:extLst>
              <a:ext uri="{FF2B5EF4-FFF2-40B4-BE49-F238E27FC236}">
                <a16:creationId xmlns:a16="http://schemas.microsoft.com/office/drawing/2014/main" id="{F5FC9083-444F-4A1F-9317-B5CD08938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9579" y="3449011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16" name="Line 27">
            <a:extLst>
              <a:ext uri="{FF2B5EF4-FFF2-40B4-BE49-F238E27FC236}">
                <a16:creationId xmlns:a16="http://schemas.microsoft.com/office/drawing/2014/main" id="{4D6D7FA4-AF02-4681-8849-38C60DFD28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5562" y="3723686"/>
            <a:ext cx="215900" cy="518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7" name="Text Box 29">
            <a:extLst>
              <a:ext uri="{FF2B5EF4-FFF2-40B4-BE49-F238E27FC236}">
                <a16:creationId xmlns:a16="http://schemas.microsoft.com/office/drawing/2014/main" id="{EBD6ED6E-0C9D-4F38-9159-9F26748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2537" y="3980610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8" name="Line 28">
            <a:extLst>
              <a:ext uri="{FF2B5EF4-FFF2-40B4-BE49-F238E27FC236}">
                <a16:creationId xmlns:a16="http://schemas.microsoft.com/office/drawing/2014/main" id="{39A4221D-B6E9-479C-83A9-A567411321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19001" y="3720327"/>
            <a:ext cx="215900" cy="518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9" name="Text Box 30">
            <a:extLst>
              <a:ext uri="{FF2B5EF4-FFF2-40B4-BE49-F238E27FC236}">
                <a16:creationId xmlns:a16="http://schemas.microsoft.com/office/drawing/2014/main" id="{9F73190C-67B9-4D54-ACCE-915623E18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6969" y="3980426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60FAA79C-39D8-4340-9378-EDCFAC3AC0A4}"/>
              </a:ext>
            </a:extLst>
          </p:cNvPr>
          <p:cNvSpPr/>
          <p:nvPr/>
        </p:nvSpPr>
        <p:spPr>
          <a:xfrm>
            <a:off x="3491270" y="3718259"/>
            <a:ext cx="4356000" cy="1476000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5AA07ACD-A082-4E86-B798-0141B0354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60" y="2060848"/>
            <a:ext cx="3010380" cy="972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Téglalap 21">
            <a:extLst>
              <a:ext uri="{FF2B5EF4-FFF2-40B4-BE49-F238E27FC236}">
                <a16:creationId xmlns:a16="http://schemas.microsoft.com/office/drawing/2014/main" id="{BA0C0AB6-9D9B-44E7-B1D5-AAC81E041983}"/>
              </a:ext>
            </a:extLst>
          </p:cNvPr>
          <p:cNvSpPr/>
          <p:nvPr/>
        </p:nvSpPr>
        <p:spPr>
          <a:xfrm>
            <a:off x="137468" y="2460997"/>
            <a:ext cx="2970000" cy="561643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79C5CDE5-67EE-4FBA-8423-882FA268519A}"/>
              </a:ext>
            </a:extLst>
          </p:cNvPr>
          <p:cNvCxnSpPr>
            <a:cxnSpLocks/>
          </p:cNvCxnSpPr>
          <p:nvPr/>
        </p:nvCxnSpPr>
        <p:spPr>
          <a:xfrm>
            <a:off x="3107468" y="3022640"/>
            <a:ext cx="370174" cy="6849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20" name="Dia számának helye 1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39</a:t>
            </a:fld>
            <a:r>
              <a:rPr lang="hu-HU"/>
              <a:t>/55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5994700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ím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Segédösszegek</a:t>
            </a:r>
          </a:p>
        </p:txBody>
      </p:sp>
      <p:sp>
        <p:nvSpPr>
          <p:cNvPr id="22531" name="Tartalom helye 2"/>
          <p:cNvSpPr>
            <a:spLocks noGrp="1" noChangeArrowheads="1"/>
          </p:cNvSpPr>
          <p:nvPr>
            <p:ph idx="1"/>
          </p:nvPr>
        </p:nvSpPr>
        <p:spPr>
          <a:xfrm>
            <a:off x="34925" y="1342157"/>
            <a:ext cx="8929688" cy="5183187"/>
          </a:xfrm>
        </p:spPr>
        <p:txBody>
          <a:bodyPr/>
          <a:lstStyle/>
          <a:p>
            <a:r>
              <a:rPr lang="hu-HU" altLang="hu-HU" sz="2800" dirty="0">
                <a:sym typeface="Symbol" panose="05050102010706020507" pitchFamily="18" charset="2"/>
              </a:rPr>
              <a:t>Bemenet: 	N,M</a:t>
            </a:r>
            <a:r>
              <a:rPr lang="hu-HU" altLang="hu-HU" sz="2800" dirty="0">
                <a:latin typeface="Imprint MT Shadow" panose="04020605060303030202" pitchFamily="82" charset="0"/>
                <a:sym typeface="Symbol" panose="05050102010706020507" pitchFamily="18" charset="2"/>
              </a:rPr>
              <a:t>N</a:t>
            </a:r>
            <a:r>
              <a:rPr lang="hu-HU" altLang="hu-HU" sz="2800" dirty="0">
                <a:latin typeface="+mj-lt"/>
                <a:sym typeface="Symbol" panose="05050102010706020507" pitchFamily="18" charset="2"/>
              </a:rPr>
              <a:t>,</a:t>
            </a:r>
            <a:r>
              <a:rPr lang="hu-HU" altLang="hu-HU" sz="2800" dirty="0">
                <a:latin typeface="Imprint MT Shadow" panose="04020605060303030202" pitchFamily="82" charset="0"/>
                <a:sym typeface="Symbol" panose="05050102010706020507" pitchFamily="18" charset="2"/>
              </a:rPr>
              <a:t> </a:t>
            </a:r>
            <a:r>
              <a:rPr lang="hu-HU" altLang="hu-HU" sz="2800" dirty="0">
                <a:sym typeface="Symbol" panose="05050102010706020507" pitchFamily="18" charset="2"/>
              </a:rPr>
              <a:t>T</a:t>
            </a:r>
            <a:r>
              <a:rPr lang="hu-HU" altLang="hu-HU" sz="2800" baseline="-25000" dirty="0">
                <a:sym typeface="Symbol" panose="05050102010706020507" pitchFamily="18" charset="2"/>
              </a:rPr>
              <a:t>1..N,1..M</a:t>
            </a:r>
            <a:r>
              <a:rPr lang="hu-HU" altLang="hu-HU" sz="2800" dirty="0">
                <a:sym typeface="Symbol" panose="05050102010706020507" pitchFamily="18" charset="2"/>
              </a:rPr>
              <a:t></a:t>
            </a:r>
            <a:r>
              <a:rPr lang="hu-HU" altLang="hu-HU" sz="2800" dirty="0">
                <a:solidFill>
                  <a:srgbClr val="663300"/>
                </a:solidFill>
                <a:latin typeface="Imprint MT Shadow" panose="04020605060303030202" pitchFamily="82" charset="0"/>
                <a:sym typeface="Symbol" panose="05050102010706020507" pitchFamily="18" charset="2"/>
              </a:rPr>
              <a:t>Z</a:t>
            </a:r>
            <a:r>
              <a:rPr lang="hu-HU" altLang="hu-HU" sz="2800" baseline="30000" dirty="0">
                <a:latin typeface="+mj-lt"/>
                <a:sym typeface="Symbol" panose="05050102010706020507" pitchFamily="18" charset="2"/>
              </a:rPr>
              <a:t>NM</a:t>
            </a:r>
          </a:p>
          <a:p>
            <a:r>
              <a:rPr lang="hu-HU" altLang="hu-HU" sz="2800" dirty="0">
                <a:sym typeface="Symbol" panose="05050102010706020507" pitchFamily="18" charset="2"/>
              </a:rPr>
              <a:t>Kimenet:	</a:t>
            </a:r>
            <a:r>
              <a:rPr lang="hu-HU" altLang="hu-HU" sz="2800" dirty="0">
                <a:solidFill>
                  <a:srgbClr val="FF3300"/>
                </a:solidFill>
                <a:sym typeface="Symbol" panose="05050102010706020507" pitchFamily="18" charset="2"/>
              </a:rPr>
              <a:t>P,Q</a:t>
            </a:r>
            <a:r>
              <a:rPr lang="hu-HU" altLang="hu-HU" sz="2800" dirty="0">
                <a:sym typeface="Symbol" panose="05050102010706020507" pitchFamily="18" charset="2"/>
              </a:rPr>
              <a:t>,</a:t>
            </a:r>
            <a:r>
              <a:rPr lang="hu-HU" altLang="hu-HU" sz="2800" dirty="0">
                <a:solidFill>
                  <a:srgbClr val="0000FF"/>
                </a:solidFill>
                <a:sym typeface="Symbol" panose="05050102010706020507" pitchFamily="18" charset="2"/>
              </a:rPr>
              <a:t>R,S</a:t>
            </a:r>
            <a:r>
              <a:rPr lang="hu-HU" altLang="hu-HU" sz="2800" dirty="0">
                <a:sym typeface="Symbol" panose="05050102010706020507" pitchFamily="18" charset="2"/>
              </a:rPr>
              <a:t></a:t>
            </a:r>
            <a:r>
              <a:rPr lang="hu-HU" altLang="hu-HU" sz="2800" dirty="0">
                <a:latin typeface="Imprint MT Shadow" panose="04020605060303030202" pitchFamily="82" charset="0"/>
                <a:sym typeface="Symbol" panose="05050102010706020507" pitchFamily="18" charset="2"/>
              </a:rPr>
              <a:t>N</a:t>
            </a:r>
            <a:endParaRPr lang="hu-HU" altLang="hu-HU" sz="2800" dirty="0">
              <a:sym typeface="Symbol" panose="05050102010706020507" pitchFamily="18" charset="2"/>
            </a:endParaRPr>
          </a:p>
          <a:p>
            <a:r>
              <a:rPr lang="hu-HU" altLang="hu-HU" sz="2800" dirty="0">
                <a:sym typeface="Symbol" panose="05050102010706020507" pitchFamily="18" charset="2"/>
              </a:rPr>
              <a:t>Előfeltétel:	</a:t>
            </a:r>
          </a:p>
          <a:p>
            <a:r>
              <a:rPr lang="hu-HU" altLang="hu-HU" sz="2800" dirty="0">
                <a:sym typeface="Symbol" panose="05050102010706020507" pitchFamily="18" charset="2"/>
              </a:rPr>
              <a:t>Utófeltétel:	1</a:t>
            </a:r>
            <a:r>
              <a:rPr lang="hu-HU" altLang="hu-HU" sz="2800" dirty="0">
                <a:solidFill>
                  <a:srgbClr val="FF0000"/>
                </a:solidFill>
                <a:sym typeface="Symbol" panose="05050102010706020507" pitchFamily="18" charset="2"/>
              </a:rPr>
              <a:t>P</a:t>
            </a:r>
            <a:r>
              <a:rPr lang="hu-HU" altLang="hu-HU" sz="2800" dirty="0">
                <a:sym typeface="Symbol" panose="05050102010706020507" pitchFamily="18" charset="2"/>
              </a:rPr>
              <a:t></a:t>
            </a:r>
            <a:r>
              <a:rPr lang="hu-HU" altLang="hu-HU" sz="2800" dirty="0">
                <a:solidFill>
                  <a:srgbClr val="0000FF"/>
                </a:solidFill>
                <a:sym typeface="Symbol" panose="05050102010706020507" pitchFamily="18" charset="2"/>
              </a:rPr>
              <a:t>R</a:t>
            </a:r>
            <a:r>
              <a:rPr lang="hu-HU" altLang="hu-HU" sz="2800" dirty="0">
                <a:sym typeface="Symbol" panose="05050102010706020507" pitchFamily="18" charset="2"/>
              </a:rPr>
              <a:t>N és 1</a:t>
            </a:r>
            <a:r>
              <a:rPr lang="hu-HU" altLang="hu-HU" sz="2800" dirty="0">
                <a:solidFill>
                  <a:srgbClr val="FF0000"/>
                </a:solidFill>
                <a:sym typeface="Symbol" panose="05050102010706020507" pitchFamily="18" charset="2"/>
              </a:rPr>
              <a:t>Q</a:t>
            </a:r>
            <a:r>
              <a:rPr lang="hu-HU" altLang="hu-HU" sz="2800" dirty="0">
                <a:sym typeface="Symbol" panose="05050102010706020507" pitchFamily="18" charset="2"/>
              </a:rPr>
              <a:t></a:t>
            </a:r>
            <a:r>
              <a:rPr lang="hu-HU" altLang="hu-HU" sz="2800" dirty="0">
                <a:solidFill>
                  <a:srgbClr val="0000FF"/>
                </a:solidFill>
                <a:sym typeface="Symbol" panose="05050102010706020507" pitchFamily="18" charset="2"/>
              </a:rPr>
              <a:t>S</a:t>
            </a:r>
            <a:r>
              <a:rPr lang="hu-HU" altLang="hu-HU" sz="2800" dirty="0">
                <a:sym typeface="Symbol" panose="05050102010706020507" pitchFamily="18" charset="2"/>
              </a:rPr>
              <a:t>M és</a:t>
            </a:r>
            <a:br>
              <a:rPr lang="hu-HU" altLang="hu-HU" sz="2800" dirty="0">
                <a:sym typeface="Symbol" panose="05050102010706020507" pitchFamily="18" charset="2"/>
              </a:rPr>
            </a:br>
            <a:r>
              <a:rPr lang="hu-HU" altLang="hu-HU" sz="2800" dirty="0">
                <a:sym typeface="Symbol" panose="05050102010706020507" pitchFamily="18" charset="2"/>
              </a:rPr>
              <a:t>	</a:t>
            </a:r>
            <a:r>
              <a:rPr lang="hu-HU" altLang="hu-HU" sz="2800" dirty="0" err="1">
                <a:sym typeface="Symbol" panose="05050102010706020507" pitchFamily="18" charset="2"/>
              </a:rPr>
              <a:t>i,j,k,l</a:t>
            </a:r>
            <a:r>
              <a:rPr lang="hu-HU" altLang="hu-HU" sz="2800" dirty="0">
                <a:sym typeface="Symbol" panose="05050102010706020507" pitchFamily="18" charset="2"/>
              </a:rPr>
              <a:t> (1</a:t>
            </a:r>
            <a:r>
              <a:rPr lang="hu-HU" altLang="hu-HU" sz="2800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hu-HU" altLang="hu-HU" sz="2800" dirty="0">
                <a:sym typeface="Symbol" panose="05050102010706020507" pitchFamily="18" charset="2"/>
              </a:rPr>
              <a:t></a:t>
            </a:r>
            <a:r>
              <a:rPr lang="hu-HU" altLang="hu-HU" sz="2800" dirty="0">
                <a:solidFill>
                  <a:srgbClr val="0000FF"/>
                </a:solidFill>
                <a:sym typeface="Symbol" panose="05050102010706020507" pitchFamily="18" charset="2"/>
              </a:rPr>
              <a:t>k</a:t>
            </a:r>
            <a:r>
              <a:rPr lang="hu-HU" altLang="hu-HU" sz="2800" dirty="0">
                <a:sym typeface="Symbol" panose="05050102010706020507" pitchFamily="18" charset="2"/>
              </a:rPr>
              <a:t>N,1</a:t>
            </a:r>
            <a:r>
              <a:rPr lang="hu-HU" altLang="hu-HU" sz="2800" dirty="0">
                <a:solidFill>
                  <a:srgbClr val="FF0000"/>
                </a:solidFill>
                <a:sym typeface="Symbol" panose="05050102010706020507" pitchFamily="18" charset="2"/>
              </a:rPr>
              <a:t>j</a:t>
            </a:r>
            <a:r>
              <a:rPr lang="hu-HU" altLang="hu-HU" sz="2800" dirty="0">
                <a:sym typeface="Symbol" panose="05050102010706020507" pitchFamily="18" charset="2"/>
              </a:rPr>
              <a:t></a:t>
            </a:r>
            <a:r>
              <a:rPr lang="hu-HU" altLang="hu-HU" sz="2800" dirty="0">
                <a:solidFill>
                  <a:srgbClr val="0000FF"/>
                </a:solidFill>
                <a:sym typeface="Symbol" panose="05050102010706020507" pitchFamily="18" charset="2"/>
              </a:rPr>
              <a:t>l</a:t>
            </a:r>
            <a:r>
              <a:rPr lang="hu-HU" altLang="hu-HU" sz="2800" dirty="0">
                <a:sym typeface="Symbol" panose="05050102010706020507" pitchFamily="18" charset="2"/>
              </a:rPr>
              <a:t>M): érték(</a:t>
            </a:r>
            <a:r>
              <a:rPr lang="hu-HU" altLang="hu-HU" sz="2800" dirty="0">
                <a:solidFill>
                  <a:srgbClr val="FF0000"/>
                </a:solidFill>
                <a:sym typeface="Symbol" panose="05050102010706020507" pitchFamily="18" charset="2"/>
              </a:rPr>
              <a:t>P,Q</a:t>
            </a:r>
            <a:r>
              <a:rPr lang="hu-HU" altLang="hu-HU" sz="2800" dirty="0">
                <a:sym typeface="Symbol" panose="05050102010706020507" pitchFamily="18" charset="2"/>
              </a:rPr>
              <a:t>,</a:t>
            </a:r>
            <a:r>
              <a:rPr lang="hu-HU" altLang="hu-HU" sz="2800" dirty="0">
                <a:solidFill>
                  <a:srgbClr val="0000FF"/>
                </a:solidFill>
                <a:sym typeface="Symbol" panose="05050102010706020507" pitchFamily="18" charset="2"/>
              </a:rPr>
              <a:t>R,S</a:t>
            </a:r>
            <a:r>
              <a:rPr lang="hu-HU" altLang="hu-HU" sz="2800" dirty="0">
                <a:sym typeface="Symbol" panose="05050102010706020507" pitchFamily="18" charset="2"/>
              </a:rPr>
              <a:t>)érték(</a:t>
            </a:r>
            <a:r>
              <a:rPr lang="hu-HU" altLang="hu-HU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i,j</a:t>
            </a:r>
            <a:r>
              <a:rPr lang="hu-HU" altLang="hu-HU" sz="2800" dirty="0" err="1">
                <a:sym typeface="Symbol" panose="05050102010706020507" pitchFamily="18" charset="2"/>
              </a:rPr>
              <a:t>,</a:t>
            </a:r>
            <a:r>
              <a:rPr lang="hu-HU" altLang="hu-HU" sz="2800" dirty="0" err="1">
                <a:solidFill>
                  <a:srgbClr val="0000FF"/>
                </a:solidFill>
                <a:sym typeface="Symbol" panose="05050102010706020507" pitchFamily="18" charset="2"/>
              </a:rPr>
              <a:t>k,l</a:t>
            </a:r>
            <a:r>
              <a:rPr lang="hu-HU" altLang="hu-HU" sz="2800" dirty="0">
                <a:sym typeface="Symbol" panose="05050102010706020507" pitchFamily="18" charset="2"/>
              </a:rPr>
              <a:t>)</a:t>
            </a:r>
          </a:p>
          <a:p>
            <a:r>
              <a:rPr lang="hu-HU" altLang="hu-HU" sz="2800" dirty="0">
                <a:sym typeface="Symbol" panose="05050102010706020507" pitchFamily="18" charset="2"/>
              </a:rPr>
              <a:t>Definíció: érték:</a:t>
            </a:r>
            <a:r>
              <a:rPr lang="hu-HU" altLang="hu-HU" sz="2800" dirty="0">
                <a:latin typeface="Imprint MT Shadow" panose="04020605060303030202" pitchFamily="82" charset="0"/>
                <a:sym typeface="Symbol" panose="05050102010706020507" pitchFamily="18" charset="2"/>
              </a:rPr>
              <a:t>N</a:t>
            </a:r>
            <a:r>
              <a:rPr lang="hu-HU" altLang="hu-HU" sz="2800" baseline="30000" dirty="0">
                <a:latin typeface="+mj-lt"/>
                <a:sym typeface="Symbol" panose="05050102010706020507" pitchFamily="18" charset="2"/>
              </a:rPr>
              <a:t>4</a:t>
            </a:r>
            <a:r>
              <a:rPr lang="hu-HU" altLang="hu-HU" sz="2800" dirty="0">
                <a:sym typeface="Symbol" panose="05050102010706020507" pitchFamily="18" charset="2"/>
              </a:rPr>
              <a:t>→</a:t>
            </a:r>
            <a:r>
              <a:rPr lang="hu-HU" altLang="hu-HU" sz="2800" dirty="0">
                <a:solidFill>
                  <a:srgbClr val="663300"/>
                </a:solidFill>
                <a:latin typeface="Imprint MT Shadow" panose="04020605060303030202" pitchFamily="82" charset="0"/>
                <a:sym typeface="Symbol" panose="05050102010706020507" pitchFamily="18" charset="2"/>
              </a:rPr>
              <a:t>Z</a:t>
            </a:r>
            <a:endParaRPr lang="hu-HU" altLang="hu-HU" sz="2800" dirty="0">
              <a:solidFill>
                <a:srgbClr val="663300"/>
              </a:solidFill>
              <a:sym typeface="Symbol" panose="05050102010706020507" pitchFamily="18" charset="2"/>
            </a:endParaRPr>
          </a:p>
          <a:p>
            <a:endParaRPr lang="hu-HU" altLang="hu-HU" sz="2800" dirty="0">
              <a:sym typeface="Symbol" panose="05050102010706020507" pitchFamily="18" charset="2"/>
            </a:endParaRPr>
          </a:p>
          <a:p>
            <a:pPr marL="12700" indent="0">
              <a:buNone/>
            </a:pPr>
            <a:endParaRPr lang="hu-HU" altLang="hu-HU" sz="2800" dirty="0">
              <a:sym typeface="Symbol" panose="05050102010706020507" pitchFamily="18" charset="2"/>
            </a:endParaRPr>
          </a:p>
          <a:p>
            <a:pPr marL="12700" indent="0">
              <a:buNone/>
            </a:pPr>
            <a:r>
              <a:rPr lang="hu-HU" altLang="hu-HU" sz="2800" dirty="0">
                <a:sym typeface="Symbol" panose="05050102010706020507" pitchFamily="18" charset="2"/>
              </a:rPr>
              <a:t>Most ciklust kellene írni i-re, j-re, k-</a:t>
            </a:r>
            <a:r>
              <a:rPr lang="hu-HU" altLang="hu-HU" sz="2800" dirty="0" err="1">
                <a:sym typeface="Symbol" panose="05050102010706020507" pitchFamily="18" charset="2"/>
              </a:rPr>
              <a:t>ra</a:t>
            </a:r>
            <a:r>
              <a:rPr lang="hu-HU" altLang="hu-HU" sz="2800" dirty="0">
                <a:sym typeface="Symbol" panose="05050102010706020507" pitchFamily="18" charset="2"/>
              </a:rPr>
              <a:t>, l-re, s-re és o-</a:t>
            </a:r>
            <a:r>
              <a:rPr lang="hu-HU" altLang="hu-HU" sz="2800" dirty="0" err="1">
                <a:sym typeface="Symbol" panose="05050102010706020507" pitchFamily="18" charset="2"/>
              </a:rPr>
              <a:t>ra</a:t>
            </a:r>
            <a:r>
              <a:rPr lang="hu-HU" altLang="hu-HU" sz="2800" dirty="0">
                <a:sym typeface="Symbol" panose="05050102010706020507" pitchFamily="18" charset="2"/>
              </a:rPr>
              <a:t>, azaz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6</a:t>
            </a:r>
            <a:r>
              <a:rPr lang="hu-HU" altLang="hu-HU" sz="2800" dirty="0">
                <a:sym typeface="Symbol" panose="05050102010706020507" pitchFamily="18" charset="2"/>
              </a:rPr>
              <a:t> ciklus lenne egymás belsejében. </a:t>
            </a:r>
            <a:r>
              <a:rPr lang="hu-HU" altLang="hu-HU" sz="2800" b="1" dirty="0">
                <a:sym typeface="Symbol" panose="05050102010706020507" pitchFamily="18" charset="2"/>
              </a:rPr>
              <a:t>Ez sok!</a:t>
            </a:r>
          </a:p>
          <a:p>
            <a:pPr marL="12700" indent="0">
              <a:buNone/>
            </a:pPr>
            <a:endParaRPr lang="hu-HU" altLang="hu-HU" sz="2800" dirty="0">
              <a:sym typeface="Symbol" panose="05050102010706020507" pitchFamily="18" charset="2"/>
            </a:endParaRPr>
          </a:p>
        </p:txBody>
      </p:sp>
      <p:sp>
        <p:nvSpPr>
          <p:cNvPr id="9" name="Dátum helye 8">
            <a:extLst>
              <a:ext uri="{FF2B5EF4-FFF2-40B4-BE49-F238E27FC236}">
                <a16:creationId xmlns:a16="http://schemas.microsoft.com/office/drawing/2014/main" id="{C6861AEE-3D84-4D45-8C8C-0B3DCE5BBEA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34AD3D5-07FC-4FC3-AB38-21F156DCE3A5}" type="datetime8">
              <a:rPr lang="hu-HU" smtClean="0"/>
              <a:t>2022.11.29. 12:33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5" name="Object 9"/>
              <p:cNvSpPr txBox="1"/>
              <p:nvPr/>
            </p:nvSpPr>
            <p:spPr bwMode="auto">
              <a:xfrm>
                <a:off x="1745439" y="3973834"/>
                <a:ext cx="5274833" cy="13433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u-HU" smtClean="0">
                          <a:solidFill>
                            <a:srgbClr val="000000"/>
                          </a:solidFill>
                          <a:latin typeface="+mj-lt"/>
                        </a:rPr>
                        <m:t>é</m:t>
                      </m:r>
                      <m:r>
                        <m:rPr>
                          <m:nor/>
                        </m:rPr>
                        <a:rPr lang="hu-HU" smtClean="0">
                          <a:solidFill>
                            <a:srgbClr val="000000"/>
                          </a:solidFill>
                          <a:latin typeface="+mj-lt"/>
                        </a:rPr>
                        <m:t>rt</m:t>
                      </m:r>
                      <m:r>
                        <m:rPr>
                          <m:nor/>
                        </m:rPr>
                        <a:rPr lang="hu-HU" smtClean="0">
                          <a:solidFill>
                            <a:srgbClr val="000000"/>
                          </a:solidFill>
                          <a:latin typeface="+mj-lt"/>
                        </a:rPr>
                        <m:t>é</m:t>
                      </m:r>
                      <m:r>
                        <m:rPr>
                          <m:nor/>
                        </m:rPr>
                        <a:rPr lang="hu-HU" smtClean="0">
                          <a:solidFill>
                            <a:srgbClr val="000000"/>
                          </a:solidFill>
                          <a:latin typeface="+mj-lt"/>
                        </a:rPr>
                        <m:t>k</m:t>
                      </m:r>
                      <m:r>
                        <a:rPr lang="hu-HU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hu-HU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hu-HU">
                          <a:solidFill>
                            <a:srgbClr val="FF0000"/>
                          </a:solidFill>
                          <a:latin typeface="+mj-lt"/>
                        </a:rPr>
                        <m:t>,</m:t>
                      </m:r>
                      <m:r>
                        <m:rPr>
                          <m:nor/>
                        </m:rPr>
                        <a:rPr lang="hu-HU">
                          <a:solidFill>
                            <a:srgbClr val="FF0000"/>
                          </a:solidFill>
                          <a:latin typeface="+mj-lt"/>
                        </a:rPr>
                        <m:t>b</m:t>
                      </m:r>
                      <m:r>
                        <m:rPr>
                          <m:nor/>
                        </m:rPr>
                        <a:rPr lang="hu-HU">
                          <a:solidFill>
                            <a:srgbClr val="000000"/>
                          </a:solidFill>
                          <a:latin typeface="+mj-lt"/>
                        </a:rPr>
                        <m:t>,</m:t>
                      </m:r>
                      <m:r>
                        <m:rPr>
                          <m:nor/>
                        </m:rPr>
                        <a:rPr lang="hu-HU" smtClean="0">
                          <a:solidFill>
                            <a:srgbClr val="0000FF"/>
                          </a:solidFill>
                          <a:latin typeface="+mj-lt"/>
                        </a:rPr>
                        <m:t>c</m:t>
                      </m:r>
                      <m:r>
                        <m:rPr>
                          <m:nor/>
                        </m:rPr>
                        <a:rPr lang="hu-HU" smtClean="0">
                          <a:solidFill>
                            <a:srgbClr val="0000FF"/>
                          </a:solidFill>
                          <a:latin typeface="+mj-lt"/>
                        </a:rPr>
                        <m:t>,</m:t>
                      </m:r>
                      <m:r>
                        <m:rPr>
                          <m:nor/>
                        </m:rPr>
                        <a:rPr lang="hu-HU" smtClean="0">
                          <a:solidFill>
                            <a:srgbClr val="0000FF"/>
                          </a:solidFill>
                          <a:latin typeface="+mj-lt"/>
                        </a:rPr>
                        <m:t>d</m:t>
                      </m:r>
                      <m:r>
                        <a:rPr lang="hu-HU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hu-H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hu-HU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hu-HU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hu-HU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hu-HU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hu-H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lang="hu-HU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hu-HU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hu-HU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hu-HU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a:rPr lang="hu-HU" b="0" i="0" baseline="-250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hu-HU" b="0" i="0" baseline="-140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r>
                                <m:rPr>
                                  <m:sty m:val="p"/>
                                </m:rPr>
                                <a:rPr lang="hu-HU" b="0" i="0" baseline="-250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hu-HU" dirty="0">
                  <a:latin typeface="+mj-lt"/>
                </a:endParaRPr>
              </a:p>
            </p:txBody>
          </p:sp>
        </mc:Choice>
        <mc:Fallback xmlns="">
          <p:sp>
            <p:nvSpPr>
              <p:cNvPr id="22535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5439" y="3973834"/>
                <a:ext cx="5274833" cy="13433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>
            <a:extLst>
              <a:ext uri="{FF2B5EF4-FFF2-40B4-BE49-F238E27FC236}">
                <a16:creationId xmlns:a16="http://schemas.microsoft.com/office/drawing/2014/main" id="{80FF4187-CF37-4A2F-95C7-2F6BA7824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340" y="1540768"/>
            <a:ext cx="1943100" cy="1600200"/>
          </a:xfrm>
          <a:prstGeom prst="rect">
            <a:avLst/>
          </a:prstGeom>
        </p:spPr>
      </p:pic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</a:t>
            </a:fld>
            <a:r>
              <a:rPr lang="hu-HU"/>
              <a:t>/55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27049155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 txBox="1">
            <a:spLocks noGrp="1" noChangeArrowheads="1"/>
          </p:cNvSpPr>
          <p:nvPr/>
        </p:nvSpPr>
        <p:spPr bwMode="auto">
          <a:xfrm>
            <a:off x="22225" y="6445250"/>
            <a:ext cx="2266950" cy="412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458F7CCF-0A31-4551-813E-12983282900C}" type="datetime1">
              <a:rPr lang="hu-HU" sz="1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2022.11.29.</a:t>
            </a:fld>
            <a:endParaRPr lang="en-US" sz="1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4000" dirty="0">
                <a:solidFill>
                  <a:srgbClr val="FF3300"/>
                </a:solidFill>
              </a:rPr>
              <a:t>Közvetett</a:t>
            </a:r>
            <a:r>
              <a:rPr lang="hu-HU" altLang="hu-HU" sz="4000" dirty="0"/>
              <a:t> rekurzió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hu-HU" b="1" dirty="0"/>
              <a:t>Feladat: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hu-HU" sz="2800" dirty="0"/>
              <a:t>Döntsük el egy számról, hogy páros-e, ha nincs maradék-számítás műveletünk!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hu-HU" b="1" dirty="0"/>
              <a:t>Megoldás: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hu-HU" b="1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A4286EA-60BD-4264-9BD8-A506EAF5A9D5}" type="datetime8">
              <a:rPr lang="hu-HU" smtClean="0"/>
              <a:t>2022.11.29. 12:33</a:t>
            </a:fld>
            <a:endParaRPr lang="en-US" dirty="0"/>
          </a:p>
        </p:txBody>
      </p:sp>
      <p:sp>
        <p:nvSpPr>
          <p:cNvPr id="10" name="Oval 63">
            <a:extLst>
              <a:ext uri="{FF2B5EF4-FFF2-40B4-BE49-F238E27FC236}">
                <a16:creationId xmlns:a16="http://schemas.microsoft.com/office/drawing/2014/main" id="{71E93AD4-EC81-4612-B0A6-603A10E88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708" y="3235027"/>
            <a:ext cx="5184577" cy="432246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dirty="0"/>
              <a:t>Páros(n)</a:t>
            </a:r>
          </a:p>
        </p:txBody>
      </p:sp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E3D7D936-50D8-4DAB-9554-382C5ED15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4442"/>
              </p:ext>
            </p:extLst>
          </p:nvPr>
        </p:nvGraphicFramePr>
        <p:xfrm>
          <a:off x="107504" y="3855200"/>
          <a:ext cx="7190167" cy="914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1617">
                  <a:extLst>
                    <a:ext uri="{9D8B030D-6E8A-4147-A177-3AD203B41FA5}">
                      <a16:colId xmlns:a16="http://schemas.microsoft.com/office/drawing/2014/main" val="96600191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4010421053"/>
                    </a:ext>
                  </a:extLst>
                </a:gridCol>
                <a:gridCol w="2808310">
                  <a:extLst>
                    <a:ext uri="{9D8B030D-6E8A-4147-A177-3AD203B41FA5}">
                      <a16:colId xmlns:a16="http://schemas.microsoft.com/office/drawing/2014/main" val="256942401"/>
                    </a:ext>
                  </a:extLst>
                </a:gridCol>
              </a:tblGrid>
              <a:tr h="445558">
                <a:tc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</a:rPr>
                        <a:t>n=0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</a:rPr>
                        <a:t>n=1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5681580"/>
                  </a:ext>
                </a:extLst>
              </a:tr>
              <a:tr h="445558"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tx1"/>
                          </a:solidFill>
                        </a:rPr>
                        <a:t>Páros:=Igaz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tx1"/>
                          </a:solidFill>
                        </a:rPr>
                        <a:t>Páros:=Hamis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tx1"/>
                          </a:solidFill>
                        </a:rPr>
                        <a:t>Páros:=Páratlan(n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hu-HU" sz="2400" dirty="0">
                          <a:solidFill>
                            <a:schemeClr val="tx1"/>
                          </a:solidFill>
                        </a:rPr>
                        <a:t>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6763024"/>
                  </a:ext>
                </a:extLst>
              </a:tr>
            </a:tbl>
          </a:graphicData>
        </a:graphic>
      </p:graphicFrame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EF75A61E-DFFE-4447-9796-179057777012}"/>
              </a:ext>
            </a:extLst>
          </p:cNvPr>
          <p:cNvCxnSpPr>
            <a:cxnSpLocks/>
          </p:cNvCxnSpPr>
          <p:nvPr/>
        </p:nvCxnSpPr>
        <p:spPr>
          <a:xfrm>
            <a:off x="3585154" y="3667273"/>
            <a:ext cx="0" cy="210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ine 27">
            <a:extLst>
              <a:ext uri="{FF2B5EF4-FFF2-40B4-BE49-F238E27FC236}">
                <a16:creationId xmlns:a16="http://schemas.microsoft.com/office/drawing/2014/main" id="{C65E095E-C1D0-44CF-896B-20EB164AAD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553" y="3866074"/>
            <a:ext cx="209187" cy="438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3" name="Line 28">
            <a:extLst>
              <a:ext uri="{FF2B5EF4-FFF2-40B4-BE49-F238E27FC236}">
                <a16:creationId xmlns:a16="http://schemas.microsoft.com/office/drawing/2014/main" id="{A1F559DF-5061-4D34-8821-4B3C29687E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62930" y="3865395"/>
            <a:ext cx="215900" cy="43275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6" name="Line 27">
            <a:extLst>
              <a:ext uri="{FF2B5EF4-FFF2-40B4-BE49-F238E27FC236}">
                <a16:creationId xmlns:a16="http://schemas.microsoft.com/office/drawing/2014/main" id="{C26FB05F-FD11-4324-9B69-E0499BE38F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5958" y="3877386"/>
            <a:ext cx="209187" cy="438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1" name="Oval 63">
            <a:extLst>
              <a:ext uri="{FF2B5EF4-FFF2-40B4-BE49-F238E27FC236}">
                <a16:creationId xmlns:a16="http://schemas.microsoft.com/office/drawing/2014/main" id="{5836BB23-0878-44DC-806B-9E3200C8D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076" y="4891211"/>
            <a:ext cx="5184577" cy="4320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dirty="0"/>
              <a:t>Páratlan(n)</a:t>
            </a:r>
          </a:p>
        </p:txBody>
      </p:sp>
      <p:graphicFrame>
        <p:nvGraphicFramePr>
          <p:cNvPr id="32" name="Táblázat 31">
            <a:extLst>
              <a:ext uri="{FF2B5EF4-FFF2-40B4-BE49-F238E27FC236}">
                <a16:creationId xmlns:a16="http://schemas.microsoft.com/office/drawing/2014/main" id="{F956E47E-F09D-46C0-9CCE-0B626942A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455084"/>
              </p:ext>
            </p:extLst>
          </p:nvPr>
        </p:nvGraphicFramePr>
        <p:xfrm>
          <a:off x="107504" y="5478570"/>
          <a:ext cx="7200800" cy="9027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32249">
                  <a:extLst>
                    <a:ext uri="{9D8B030D-6E8A-4147-A177-3AD203B41FA5}">
                      <a16:colId xmlns:a16="http://schemas.microsoft.com/office/drawing/2014/main" val="96600191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4010421053"/>
                    </a:ext>
                  </a:extLst>
                </a:gridCol>
                <a:gridCol w="2808311">
                  <a:extLst>
                    <a:ext uri="{9D8B030D-6E8A-4147-A177-3AD203B41FA5}">
                      <a16:colId xmlns:a16="http://schemas.microsoft.com/office/drawing/2014/main" val="256942401"/>
                    </a:ext>
                  </a:extLst>
                </a:gridCol>
              </a:tblGrid>
              <a:tr h="445558">
                <a:tc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</a:rPr>
                        <a:t>n=0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</a:rPr>
                        <a:t>n=1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5681580"/>
                  </a:ext>
                </a:extLst>
              </a:tr>
              <a:tr h="445558">
                <a:tc>
                  <a:txBody>
                    <a:bodyPr/>
                    <a:lstStyle/>
                    <a:p>
                      <a:pPr>
                        <a:lnSpc>
                          <a:spcPts val="2400"/>
                        </a:lnSpc>
                      </a:pPr>
                      <a:r>
                        <a:rPr lang="hu-HU" sz="2400" dirty="0">
                          <a:solidFill>
                            <a:schemeClr val="tx1"/>
                          </a:solidFill>
                        </a:rPr>
                        <a:t>Páratlan:=Hamis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400"/>
                        </a:lnSpc>
                      </a:pPr>
                      <a:r>
                        <a:rPr lang="hu-HU" sz="2400" dirty="0">
                          <a:solidFill>
                            <a:schemeClr val="tx1"/>
                          </a:solidFill>
                        </a:rPr>
                        <a:t>Páratlan:=Igaz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400"/>
                        </a:lnSpc>
                      </a:pPr>
                      <a:r>
                        <a:rPr lang="hu-HU" sz="2400" dirty="0">
                          <a:solidFill>
                            <a:schemeClr val="tx1"/>
                          </a:solidFill>
                        </a:rPr>
                        <a:t>Páratlan:=Páros(n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hu-HU" sz="2400" dirty="0">
                          <a:solidFill>
                            <a:schemeClr val="tx1"/>
                          </a:solidFill>
                        </a:rPr>
                        <a:t>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6763024"/>
                  </a:ext>
                </a:extLst>
              </a:tr>
            </a:tbl>
          </a:graphicData>
        </a:graphic>
      </p:graphicFrame>
      <p:cxnSp>
        <p:nvCxnSpPr>
          <p:cNvPr id="33" name="Egyenes összekötő 32">
            <a:extLst>
              <a:ext uri="{FF2B5EF4-FFF2-40B4-BE49-F238E27FC236}">
                <a16:creationId xmlns:a16="http://schemas.microsoft.com/office/drawing/2014/main" id="{85059DBB-83E4-4D54-8B52-185276E1185B}"/>
              </a:ext>
            </a:extLst>
          </p:cNvPr>
          <p:cNvCxnSpPr>
            <a:cxnSpLocks/>
            <a:stCxn id="31" idx="4"/>
          </p:cNvCxnSpPr>
          <p:nvPr/>
        </p:nvCxnSpPr>
        <p:spPr>
          <a:xfrm>
            <a:off x="3593365" y="5323211"/>
            <a:ext cx="0" cy="1773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ine 27">
            <a:extLst>
              <a:ext uri="{FF2B5EF4-FFF2-40B4-BE49-F238E27FC236}">
                <a16:creationId xmlns:a16="http://schemas.microsoft.com/office/drawing/2014/main" id="{8B09364B-E069-4F85-88E5-8C38F97D47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553" y="5489220"/>
            <a:ext cx="209187" cy="438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5" name="Line 28">
            <a:extLst>
              <a:ext uri="{FF2B5EF4-FFF2-40B4-BE49-F238E27FC236}">
                <a16:creationId xmlns:a16="http://schemas.microsoft.com/office/drawing/2014/main" id="{DACFAE0D-2601-4090-8EF3-9C8C10FB7A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92405" y="5488541"/>
            <a:ext cx="215900" cy="43275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6" name="Line 27">
            <a:extLst>
              <a:ext uri="{FF2B5EF4-FFF2-40B4-BE49-F238E27FC236}">
                <a16:creationId xmlns:a16="http://schemas.microsoft.com/office/drawing/2014/main" id="{6077F7E7-E220-4C81-B332-B7E9275910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753" y="5500532"/>
            <a:ext cx="209187" cy="438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0" name="Nyíl: balra mutató 19">
            <a:extLst>
              <a:ext uri="{FF2B5EF4-FFF2-40B4-BE49-F238E27FC236}">
                <a16:creationId xmlns:a16="http://schemas.microsoft.com/office/drawing/2014/main" id="{C8FF2BFF-D40A-49FD-B64B-F74F7682DB5C}"/>
              </a:ext>
            </a:extLst>
          </p:cNvPr>
          <p:cNvSpPr/>
          <p:nvPr/>
        </p:nvSpPr>
        <p:spPr>
          <a:xfrm>
            <a:off x="7308304" y="3847985"/>
            <a:ext cx="1805730" cy="1370882"/>
          </a:xfrm>
          <a:prstGeom prst="leftArrow">
            <a:avLst>
              <a:gd name="adj1" fmla="val 6942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Mivel párost páratlan előz meg.</a:t>
            </a:r>
          </a:p>
        </p:txBody>
      </p:sp>
      <p:sp>
        <p:nvSpPr>
          <p:cNvPr id="21" name="Nyíl: balra mutató 20">
            <a:extLst>
              <a:ext uri="{FF2B5EF4-FFF2-40B4-BE49-F238E27FC236}">
                <a16:creationId xmlns:a16="http://schemas.microsoft.com/office/drawing/2014/main" id="{07EEA90B-B2A2-4032-811D-02158700740E}"/>
              </a:ext>
            </a:extLst>
          </p:cNvPr>
          <p:cNvSpPr/>
          <p:nvPr/>
        </p:nvSpPr>
        <p:spPr>
          <a:xfrm>
            <a:off x="7308304" y="5484999"/>
            <a:ext cx="1805730" cy="1370882"/>
          </a:xfrm>
          <a:prstGeom prst="leftArrow">
            <a:avLst>
              <a:gd name="adj1" fmla="val 6942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Mivel párat-lant páros előz meg.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11" name="Dia számának helye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40</a:t>
            </a:fld>
            <a:r>
              <a:rPr lang="hu-HU"/>
              <a:t>/55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84526983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 txBox="1">
            <a:spLocks noGrp="1" noChangeArrowheads="1"/>
          </p:cNvSpPr>
          <p:nvPr/>
        </p:nvSpPr>
        <p:spPr bwMode="auto">
          <a:xfrm>
            <a:off x="22225" y="6445250"/>
            <a:ext cx="2266950" cy="412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458F7CCF-0A31-4551-813E-12983282900C}" type="datetime1">
              <a:rPr lang="hu-HU" sz="1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2022.11.29.</a:t>
            </a:fld>
            <a:endParaRPr lang="en-US" sz="1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4000" dirty="0">
                <a:solidFill>
                  <a:srgbClr val="FF3300"/>
                </a:solidFill>
              </a:rPr>
              <a:t>Közvetlen</a:t>
            </a:r>
            <a:r>
              <a:rPr lang="hu-HU" altLang="hu-HU" sz="4000" dirty="0"/>
              <a:t> rekurzió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hu-HU" b="1" dirty="0"/>
              <a:t>Feladat: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hu-HU" sz="2800" dirty="0"/>
              <a:t>Döntsük el egy számról, hogy páros-e, ha nincs maradék-számítás műveletünk!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hu-HU" sz="2800" dirty="0"/>
              <a:t>A két – közvetetten – rekurzív eljárás most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összevonható</a:t>
            </a:r>
            <a:r>
              <a:rPr lang="hu-HU" sz="2800" dirty="0"/>
              <a:t>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hu-HU" b="1" dirty="0"/>
              <a:t>Megoldás: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23CD5B7-CDEB-4E63-9EC8-82BCEDC8C48B}" type="datetime8">
              <a:rPr lang="hu-HU" smtClean="0"/>
              <a:t>2022.11.29. 12:33</a:t>
            </a:fld>
            <a:endParaRPr lang="en-US" dirty="0"/>
          </a:p>
        </p:txBody>
      </p:sp>
      <p:sp>
        <p:nvSpPr>
          <p:cNvPr id="9" name="Oval 63">
            <a:extLst>
              <a:ext uri="{FF2B5EF4-FFF2-40B4-BE49-F238E27FC236}">
                <a16:creationId xmlns:a16="http://schemas.microsoft.com/office/drawing/2014/main" id="{CFFBB25F-D547-49EA-B482-4270C288A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303" y="3825587"/>
            <a:ext cx="5184577" cy="432246"/>
          </a:xfrm>
          <a:prstGeom prst="ellipse">
            <a:avLst/>
          </a:prstGeom>
          <a:solidFill>
            <a:schemeClr val="bg1"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dirty="0"/>
              <a:t>Páros(n)</a:t>
            </a:r>
          </a:p>
        </p:txBody>
      </p:sp>
      <p:graphicFrame>
        <p:nvGraphicFramePr>
          <p:cNvPr id="10" name="Táblázat 9">
            <a:extLst>
              <a:ext uri="{FF2B5EF4-FFF2-40B4-BE49-F238E27FC236}">
                <a16:creationId xmlns:a16="http://schemas.microsoft.com/office/drawing/2014/main" id="{C79FBAEE-0626-4A6E-A0B4-B52AF4E67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491105"/>
              </p:ext>
            </p:extLst>
          </p:nvPr>
        </p:nvGraphicFramePr>
        <p:xfrm>
          <a:off x="1187624" y="4458816"/>
          <a:ext cx="6110048" cy="914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36033">
                  <a:extLst>
                    <a:ext uri="{9D8B030D-6E8A-4147-A177-3AD203B41FA5}">
                      <a16:colId xmlns:a16="http://schemas.microsoft.com/office/drawing/2014/main" val="966001911"/>
                    </a:ext>
                  </a:extLst>
                </a:gridCol>
                <a:gridCol w="1896817">
                  <a:extLst>
                    <a:ext uri="{9D8B030D-6E8A-4147-A177-3AD203B41FA5}">
                      <a16:colId xmlns:a16="http://schemas.microsoft.com/office/drawing/2014/main" val="4010421053"/>
                    </a:ext>
                  </a:extLst>
                </a:gridCol>
                <a:gridCol w="2577198">
                  <a:extLst>
                    <a:ext uri="{9D8B030D-6E8A-4147-A177-3AD203B41FA5}">
                      <a16:colId xmlns:a16="http://schemas.microsoft.com/office/drawing/2014/main" val="256942401"/>
                    </a:ext>
                  </a:extLst>
                </a:gridCol>
              </a:tblGrid>
              <a:tr h="445558">
                <a:tc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</a:rPr>
                        <a:t>n=0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</a:rPr>
                        <a:t>n=1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5681580"/>
                  </a:ext>
                </a:extLst>
              </a:tr>
              <a:tr h="445558"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tx1"/>
                          </a:solidFill>
                        </a:rPr>
                        <a:t>Páros:=Igaz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tx1"/>
                          </a:solidFill>
                        </a:rPr>
                        <a:t>Páros:=Hamis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tx1"/>
                          </a:solidFill>
                        </a:rPr>
                        <a:t>Páros:=Páros(n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hu-HU" sz="2400" dirty="0">
                          <a:solidFill>
                            <a:schemeClr val="tx1"/>
                          </a:solidFill>
                        </a:rPr>
                        <a:t>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6763024"/>
                  </a:ext>
                </a:extLst>
              </a:tr>
            </a:tbl>
          </a:graphicData>
        </a:graphic>
      </p:graphicFrame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2CD23AFF-5F35-45B4-B529-CD209AAC034D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4236592" y="4257833"/>
            <a:ext cx="6056" cy="2009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ine 27">
            <a:extLst>
              <a:ext uri="{FF2B5EF4-FFF2-40B4-BE49-F238E27FC236}">
                <a16:creationId xmlns:a16="http://schemas.microsoft.com/office/drawing/2014/main" id="{B42D4469-009D-4A1E-9332-792D11DEF4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2672" y="4469690"/>
            <a:ext cx="209187" cy="438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3" name="Line 28">
            <a:extLst>
              <a:ext uri="{FF2B5EF4-FFF2-40B4-BE49-F238E27FC236}">
                <a16:creationId xmlns:a16="http://schemas.microsoft.com/office/drawing/2014/main" id="{43BEB2FD-9285-491B-A53D-7E48EA67A9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60382" y="4469011"/>
            <a:ext cx="215900" cy="43275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4" name="Line 27">
            <a:extLst>
              <a:ext uri="{FF2B5EF4-FFF2-40B4-BE49-F238E27FC236}">
                <a16:creationId xmlns:a16="http://schemas.microsoft.com/office/drawing/2014/main" id="{E5FC58E7-AC5E-4657-B42E-075DB8B81C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1168" y="4481002"/>
            <a:ext cx="209187" cy="438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5" name="Nyíl: balra mutató 14">
            <a:extLst>
              <a:ext uri="{FF2B5EF4-FFF2-40B4-BE49-F238E27FC236}">
                <a16:creationId xmlns:a16="http://schemas.microsoft.com/office/drawing/2014/main" id="{AD5F5F12-7401-4DC5-906A-C91855B63347}"/>
              </a:ext>
            </a:extLst>
          </p:cNvPr>
          <p:cNvSpPr/>
          <p:nvPr/>
        </p:nvSpPr>
        <p:spPr>
          <a:xfrm>
            <a:off x="7164288" y="3933056"/>
            <a:ext cx="2099096" cy="2448272"/>
          </a:xfrm>
          <a:prstGeom prst="leftArrow">
            <a:avLst>
              <a:gd name="adj1" fmla="val 69427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Mivel párost nem páros, és nem párost páros  előz meg.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41</a:t>
            </a:fld>
            <a:r>
              <a:rPr lang="hu-HU"/>
              <a:t>/55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87104566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 txBox="1">
            <a:spLocks noGrp="1" noChangeArrowheads="1"/>
          </p:cNvSpPr>
          <p:nvPr/>
        </p:nvSpPr>
        <p:spPr bwMode="auto">
          <a:xfrm>
            <a:off x="22225" y="6445250"/>
            <a:ext cx="2266950" cy="412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4312E0EE-EAB6-40ED-BF00-6B185C405953}" type="datetime1">
              <a:rPr lang="hu-HU" sz="1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2022.11.29.</a:t>
            </a:fld>
            <a:endParaRPr lang="en-US" sz="1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4000" dirty="0">
                <a:solidFill>
                  <a:srgbClr val="FF3300"/>
                </a:solidFill>
              </a:rPr>
              <a:t>Közvetlen</a:t>
            </a:r>
            <a:r>
              <a:rPr lang="hu-HU" altLang="hu-HU" sz="4000" dirty="0"/>
              <a:t> rekurzió </a:t>
            </a:r>
            <a:r>
              <a:rPr lang="hu-HU" altLang="hu-HU" sz="4000" dirty="0">
                <a:sym typeface="Symbol" panose="05050102010706020507" pitchFamily="18" charset="2"/>
              </a:rPr>
              <a:t></a:t>
            </a:r>
            <a:r>
              <a:rPr lang="hu-HU" altLang="hu-HU" sz="4000" dirty="0"/>
              <a:t> </a:t>
            </a:r>
            <a:r>
              <a:rPr lang="hu-HU" altLang="hu-HU" dirty="0"/>
              <a:t>járdakövezés</a:t>
            </a:r>
            <a:endParaRPr lang="hu-HU" altLang="hu-HU" sz="4000" dirty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hu-HU" b="1" dirty="0"/>
              <a:t>Feladat:</a:t>
            </a:r>
          </a:p>
          <a:p>
            <a:pPr indent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hu-HU" sz="2800" dirty="0"/>
              <a:t>Számítsuk ki, hogy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hányféleképpen</a:t>
            </a:r>
            <a:r>
              <a:rPr lang="hu-HU" sz="2800" dirty="0"/>
              <a:t> lehet egy 1</a:t>
            </a:r>
            <a:r>
              <a:rPr lang="hu-HU" sz="2800" dirty="0">
                <a:sym typeface="Symbol" panose="05050102010706020507" pitchFamily="18" charset="2"/>
              </a:rPr>
              <a:t></a:t>
            </a:r>
            <a:r>
              <a:rPr lang="hu-HU" sz="2800" dirty="0"/>
              <a:t>n egység méretű járdát kikövezni 1</a:t>
            </a:r>
            <a:r>
              <a:rPr lang="hu-HU" sz="2800" dirty="0">
                <a:sym typeface="Symbol" panose="05050102010706020507" pitchFamily="18" charset="2"/>
              </a:rPr>
              <a:t></a:t>
            </a:r>
            <a:r>
              <a:rPr lang="hu-HU" sz="2800" dirty="0"/>
              <a:t>1, 1</a:t>
            </a:r>
            <a:r>
              <a:rPr lang="hu-HU" sz="2800" dirty="0">
                <a:sym typeface="Symbol" panose="05050102010706020507" pitchFamily="18" charset="2"/>
              </a:rPr>
              <a:t></a:t>
            </a:r>
            <a:r>
              <a:rPr lang="hu-HU" sz="2800" dirty="0"/>
              <a:t>2 és 1</a:t>
            </a:r>
            <a:r>
              <a:rPr lang="hu-HU" sz="2800" dirty="0">
                <a:sym typeface="Symbol" panose="05050102010706020507" pitchFamily="18" charset="2"/>
              </a:rPr>
              <a:t></a:t>
            </a:r>
            <a:r>
              <a:rPr lang="hu-HU" sz="2800" dirty="0"/>
              <a:t>3 méretű lapokkal! </a:t>
            </a:r>
          </a:p>
          <a:p>
            <a:pPr inden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hu-HU" sz="2800" dirty="0"/>
              <a:t>Az első helyre tehetünk:</a:t>
            </a:r>
          </a:p>
          <a:p>
            <a:pPr indent="6350">
              <a:spcBef>
                <a:spcPts val="0"/>
              </a:spcBef>
              <a:defRPr/>
            </a:pPr>
            <a:r>
              <a:rPr lang="hu-HU" sz="2800" dirty="0"/>
              <a:t>1</a:t>
            </a:r>
            <a:r>
              <a:rPr lang="hu-HU" sz="2800" dirty="0">
                <a:sym typeface="Symbol" panose="05050102010706020507" pitchFamily="18" charset="2"/>
              </a:rPr>
              <a:t></a:t>
            </a:r>
            <a:r>
              <a:rPr lang="hu-HU" sz="2800" dirty="0"/>
              <a:t>1-es lapot:</a:t>
            </a:r>
          </a:p>
          <a:p>
            <a:pPr indent="6350">
              <a:spcBef>
                <a:spcPts val="0"/>
              </a:spcBef>
              <a:defRPr/>
            </a:pPr>
            <a:r>
              <a:rPr lang="hu-HU" sz="2800" dirty="0"/>
              <a:t>1</a:t>
            </a:r>
            <a:r>
              <a:rPr lang="hu-HU" sz="2800" dirty="0">
                <a:sym typeface="Symbol" panose="05050102010706020507" pitchFamily="18" charset="2"/>
              </a:rPr>
              <a:t></a:t>
            </a:r>
            <a:r>
              <a:rPr lang="hu-HU" sz="2800" dirty="0"/>
              <a:t>2-es lapot:</a:t>
            </a:r>
          </a:p>
          <a:p>
            <a:pPr indent="6350">
              <a:spcBef>
                <a:spcPts val="0"/>
              </a:spcBef>
              <a:defRPr/>
            </a:pPr>
            <a:r>
              <a:rPr lang="hu-HU" sz="2800" dirty="0"/>
              <a:t>1</a:t>
            </a:r>
            <a:r>
              <a:rPr lang="hu-HU" sz="2800" dirty="0">
                <a:sym typeface="Symbol" panose="05050102010706020507" pitchFamily="18" charset="2"/>
              </a:rPr>
              <a:t></a:t>
            </a:r>
            <a:r>
              <a:rPr lang="hu-HU" sz="2800" dirty="0"/>
              <a:t>3-as lapot:</a:t>
            </a:r>
          </a:p>
          <a:p>
            <a:pPr indent="0"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hu-HU" sz="2800" dirty="0"/>
              <a:t>Az első esetben n</a:t>
            </a:r>
            <a:r>
              <a:rPr lang="hu-HU" sz="2800" dirty="0">
                <a:sym typeface="Symbol" panose="05050102010706020507" pitchFamily="18" charset="2"/>
              </a:rPr>
              <a:t></a:t>
            </a:r>
            <a:r>
              <a:rPr lang="hu-HU" sz="2800" dirty="0"/>
              <a:t>1, a másodikban n</a:t>
            </a:r>
            <a:r>
              <a:rPr lang="hu-HU" sz="2800" dirty="0">
                <a:sym typeface="Symbol" panose="05050102010706020507" pitchFamily="18" charset="2"/>
              </a:rPr>
              <a:t></a:t>
            </a:r>
            <a:r>
              <a:rPr lang="hu-HU" sz="2800" dirty="0"/>
              <a:t>2-t, a harmadikban pedig n</a:t>
            </a:r>
            <a:r>
              <a:rPr lang="hu-HU" sz="2800" dirty="0">
                <a:sym typeface="Symbol" panose="05050102010706020507" pitchFamily="18" charset="2"/>
              </a:rPr>
              <a:t></a:t>
            </a:r>
            <a:r>
              <a:rPr lang="hu-HU" sz="2800" dirty="0"/>
              <a:t>3 cellát kell még lefednünk. Azaz az n cella lefedéseinek száma:</a:t>
            </a:r>
            <a:br>
              <a:rPr lang="hu-HU" sz="2800" dirty="0"/>
            </a:br>
            <a:r>
              <a:rPr lang="hu-HU" sz="2800" dirty="0"/>
              <a:t> </a:t>
            </a:r>
            <a:r>
              <a:rPr lang="hu-HU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Lefed(n)=Lefed(n</a:t>
            </a:r>
            <a:r>
              <a:rPr lang="hu-HU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</a:t>
            </a:r>
            <a:r>
              <a:rPr lang="hu-HU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1)+Lefed(n</a:t>
            </a:r>
            <a:r>
              <a:rPr lang="hu-HU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</a:t>
            </a:r>
            <a:r>
              <a:rPr lang="hu-HU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2)+Lefed(n</a:t>
            </a:r>
            <a:r>
              <a:rPr lang="hu-HU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</a:t>
            </a:r>
            <a:r>
              <a:rPr lang="hu-HU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</a:t>
            </a:r>
            <a:r>
              <a:rPr lang="hu-HU" sz="2800" dirty="0"/>
              <a:t>, ha n&gt;2.</a:t>
            </a:r>
          </a:p>
          <a:p>
            <a:pPr marL="0" indent="6350">
              <a:buFont typeface="Wingdings" panose="05000000000000000000" pitchFamily="2" charset="2"/>
              <a:buNone/>
              <a:defRPr/>
            </a:pPr>
            <a:endParaRPr lang="hu-HU" b="1" dirty="0"/>
          </a:p>
          <a:p>
            <a:pPr marL="0" indent="6350">
              <a:buFont typeface="Wingdings" panose="05000000000000000000" pitchFamily="2" charset="2"/>
              <a:buNone/>
              <a:defRPr/>
            </a:pPr>
            <a:endParaRPr lang="hu-HU" b="1" dirty="0"/>
          </a:p>
          <a:p>
            <a:pPr marL="0" indent="6350">
              <a:buFont typeface="Wingdings" panose="05000000000000000000" pitchFamily="2" charset="2"/>
              <a:buNone/>
              <a:defRPr/>
            </a:pPr>
            <a:endParaRPr lang="hu-HU" b="1" dirty="0"/>
          </a:p>
          <a:p>
            <a:pPr>
              <a:buFont typeface="Wingdings" panose="05000000000000000000" pitchFamily="2" charset="2"/>
              <a:buNone/>
              <a:defRPr/>
            </a:pPr>
            <a:endParaRPr lang="hu-HU" sz="2800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DC9B418-F111-4C35-A3D5-D612279B49D2}" type="datetime8">
              <a:rPr lang="hu-HU" smtClean="0"/>
              <a:t>2022.11.29. 12:33</a:t>
            </a:fld>
            <a:endParaRPr lang="en-US" dirty="0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478957"/>
              </p:ext>
            </p:extLst>
          </p:nvPr>
        </p:nvGraphicFramePr>
        <p:xfrm>
          <a:off x="3635896" y="3133283"/>
          <a:ext cx="3276602" cy="365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57" marR="91457" marT="45536" marB="45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57" marR="91457" marT="45536" marB="45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57" marR="91457" marT="45536" marB="45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57" marR="91457" marT="45536" marB="45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57" marR="91457" marT="45536" marB="45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57" marR="91457" marT="45536" marB="45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57" marR="91457" marT="45536" marB="45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ábláza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760622"/>
              </p:ext>
            </p:extLst>
          </p:nvPr>
        </p:nvGraphicFramePr>
        <p:xfrm>
          <a:off x="3635896" y="3572006"/>
          <a:ext cx="3276602" cy="365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57" marR="91457" marT="45536" marB="45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57" marR="91457" marT="45536" marB="4553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57" marR="91457" marT="45536" marB="45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57" marR="91457" marT="45536" marB="45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57" marR="91457" marT="45536" marB="45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57" marR="91457" marT="45536" marB="45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57" marR="91457" marT="45536" marB="45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ábláza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519083"/>
              </p:ext>
            </p:extLst>
          </p:nvPr>
        </p:nvGraphicFramePr>
        <p:xfrm>
          <a:off x="3635896" y="3999712"/>
          <a:ext cx="3276602" cy="365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57" marR="91457" marT="45536" marB="45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57" marR="91457" marT="45536" marB="4553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57" marR="91457" marT="45536" marB="4553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57" marR="91457" marT="45536" marB="45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57" marR="91457" marT="45536" marB="45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57" marR="91457" marT="45536" marB="45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57" marR="91457" marT="45536" marB="45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11" name="Dia számának helye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42</a:t>
            </a:fld>
            <a:r>
              <a:rPr lang="hu-HU"/>
              <a:t>/55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72214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 txBox="1">
            <a:spLocks noGrp="1" noChangeArrowheads="1"/>
          </p:cNvSpPr>
          <p:nvPr/>
        </p:nvSpPr>
        <p:spPr bwMode="auto">
          <a:xfrm>
            <a:off x="22225" y="6445250"/>
            <a:ext cx="2266950" cy="412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4312E0EE-EAB6-40ED-BF00-6B185C405953}" type="datetime1">
              <a:rPr lang="hu-HU" sz="1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2022.11.29.</a:t>
            </a:fld>
            <a:endParaRPr lang="en-US" sz="1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4000" dirty="0"/>
              <a:t>Közvetlen rekurzió </a:t>
            </a:r>
            <a:r>
              <a:rPr lang="hu-HU" altLang="hu-HU" sz="4000" dirty="0">
                <a:sym typeface="Symbol" panose="05050102010706020507" pitchFamily="18" charset="2"/>
              </a:rPr>
              <a:t></a:t>
            </a:r>
            <a:r>
              <a:rPr lang="hu-HU" altLang="hu-HU" sz="4000" dirty="0"/>
              <a:t> </a:t>
            </a:r>
            <a:r>
              <a:rPr lang="hu-HU" altLang="hu-HU" dirty="0"/>
              <a:t>járdakövezés</a:t>
            </a:r>
            <a:endParaRPr lang="hu-HU" altLang="hu-HU" sz="4000" dirty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hu-HU" b="1" dirty="0"/>
              <a:t>Megoldás:</a:t>
            </a:r>
          </a:p>
          <a:p>
            <a:pPr marL="0" indent="6350">
              <a:buFont typeface="Wingdings" panose="05000000000000000000" pitchFamily="2" charset="2"/>
              <a:buNone/>
              <a:defRPr/>
            </a:pPr>
            <a:endParaRPr lang="hu-HU" sz="2800" dirty="0"/>
          </a:p>
          <a:p>
            <a:pPr marL="0" indent="6350">
              <a:buFont typeface="Wingdings" panose="05000000000000000000" pitchFamily="2" charset="2"/>
              <a:buNone/>
              <a:defRPr/>
            </a:pPr>
            <a:endParaRPr lang="hu-HU" sz="2800" dirty="0"/>
          </a:p>
          <a:p>
            <a:pPr marL="0" indent="6350">
              <a:buFont typeface="Wingdings" panose="05000000000000000000" pitchFamily="2" charset="2"/>
              <a:buNone/>
              <a:defRPr/>
            </a:pPr>
            <a:endParaRPr lang="hu-HU" sz="2800" dirty="0"/>
          </a:p>
          <a:p>
            <a:pPr marL="0" indent="6350">
              <a:buFont typeface="Wingdings" panose="05000000000000000000" pitchFamily="2" charset="2"/>
              <a:buNone/>
              <a:defRPr/>
            </a:pPr>
            <a:endParaRPr lang="hu-HU" sz="2800" dirty="0"/>
          </a:p>
          <a:p>
            <a:pPr marL="0" indent="6350">
              <a:buFont typeface="Wingdings" panose="05000000000000000000" pitchFamily="2" charset="2"/>
              <a:buNone/>
              <a:defRPr/>
            </a:pPr>
            <a:endParaRPr lang="hu-HU" sz="2800" dirty="0"/>
          </a:p>
          <a:p>
            <a:pPr marL="265113" indent="6350">
              <a:buFont typeface="Wingdings" panose="05000000000000000000" pitchFamily="2" charset="2"/>
              <a:buNone/>
              <a:defRPr/>
            </a:pPr>
            <a:r>
              <a:rPr lang="hu-HU" sz="2800" dirty="0"/>
              <a:t>Sokszoros hívás kiküszöbölése:</a:t>
            </a:r>
          </a:p>
          <a:p>
            <a:pPr marL="722313" indent="-457200">
              <a:defRPr/>
            </a:pPr>
            <a:r>
              <a:rPr lang="hu-HU" sz="2800" dirty="0"/>
              <a:t>vagy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memorizálás</a:t>
            </a:r>
            <a:r>
              <a:rPr lang="hu-HU" sz="2800" dirty="0"/>
              <a:t>sal,</a:t>
            </a:r>
          </a:p>
          <a:p>
            <a:pPr marL="722313" indent="-457200">
              <a:defRPr/>
            </a:pPr>
            <a:r>
              <a:rPr lang="hu-HU" sz="2800" dirty="0"/>
              <a:t>vagy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iteratív</a:t>
            </a:r>
            <a:r>
              <a:rPr lang="hu-HU" sz="2800" dirty="0"/>
              <a:t> (ciklusos) implementálással!</a:t>
            </a:r>
          </a:p>
          <a:p>
            <a:pPr marL="0" indent="6350">
              <a:buFont typeface="Wingdings" panose="05000000000000000000" pitchFamily="2" charset="2"/>
              <a:buNone/>
              <a:defRPr/>
            </a:pPr>
            <a:endParaRPr lang="hu-HU" b="1" dirty="0"/>
          </a:p>
          <a:p>
            <a:pPr marL="0" indent="6350">
              <a:buFont typeface="Wingdings" panose="05000000000000000000" pitchFamily="2" charset="2"/>
              <a:buNone/>
              <a:defRPr/>
            </a:pPr>
            <a:endParaRPr lang="hu-HU" b="1" dirty="0"/>
          </a:p>
          <a:p>
            <a:pPr>
              <a:buFont typeface="Wingdings" panose="05000000000000000000" pitchFamily="2" charset="2"/>
              <a:buNone/>
              <a:defRPr/>
            </a:pPr>
            <a:endParaRPr lang="hu-HU" sz="2800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CEE261A-2649-4D53-8679-2D1201172195}" type="datetime8">
              <a:rPr lang="hu-HU" smtClean="0"/>
              <a:t>2022.11.29. 12:33</a:t>
            </a:fld>
            <a:endParaRPr lang="en-US" dirty="0"/>
          </a:p>
        </p:txBody>
      </p:sp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F4172F29-D52B-4429-B89B-9DAD27B64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652491"/>
              </p:ext>
            </p:extLst>
          </p:nvPr>
        </p:nvGraphicFramePr>
        <p:xfrm>
          <a:off x="1644352" y="2717130"/>
          <a:ext cx="6096000" cy="1554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7800">
                  <a:extLst>
                    <a:ext uri="{9D8B030D-6E8A-4147-A177-3AD203B41FA5}">
                      <a16:colId xmlns:a16="http://schemas.microsoft.com/office/drawing/2014/main" val="3572987158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257310978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601337697"/>
                    </a:ext>
                  </a:extLst>
                </a:gridCol>
                <a:gridCol w="2399928">
                  <a:extLst>
                    <a:ext uri="{9D8B030D-6E8A-4147-A177-3AD203B41FA5}">
                      <a16:colId xmlns:a16="http://schemas.microsoft.com/office/drawing/2014/main" val="2927969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200" b="0" dirty="0">
                          <a:solidFill>
                            <a:schemeClr val="tx1"/>
                          </a:solidFill>
                        </a:rPr>
                        <a:t>n=0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b="0" dirty="0">
                          <a:solidFill>
                            <a:schemeClr val="tx1"/>
                          </a:solidFill>
                        </a:rPr>
                        <a:t>n=1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b="0" dirty="0">
                          <a:solidFill>
                            <a:schemeClr val="tx1"/>
                          </a:solidFill>
                        </a:rPr>
                        <a:t>n=2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87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200" dirty="0">
                          <a:solidFill>
                            <a:schemeClr val="tx1"/>
                          </a:solidFill>
                        </a:rPr>
                        <a:t>Lefed:=1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200" dirty="0">
                          <a:solidFill>
                            <a:schemeClr val="tx1"/>
                          </a:solidFill>
                        </a:rPr>
                        <a:t>Lefed:=1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200" dirty="0">
                          <a:solidFill>
                            <a:schemeClr val="tx1"/>
                          </a:solidFill>
                        </a:rPr>
                        <a:t>Lefed:=2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200" dirty="0">
                          <a:solidFill>
                            <a:schemeClr val="tx1"/>
                          </a:solidFill>
                        </a:rPr>
                        <a:t>Lefed:=Lefed(n</a:t>
                      </a:r>
                      <a:r>
                        <a:rPr lang="hu-HU" sz="2400" dirty="0"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hu-HU" sz="2200" dirty="0">
                          <a:solidFill>
                            <a:schemeClr val="tx1"/>
                          </a:solidFill>
                        </a:rPr>
                        <a:t>1)</a:t>
                      </a:r>
                      <a:br>
                        <a:rPr lang="hu-HU" sz="2200" dirty="0">
                          <a:solidFill>
                            <a:schemeClr val="tx1"/>
                          </a:solidFill>
                        </a:rPr>
                      </a:br>
                      <a:r>
                        <a:rPr lang="hu-HU" sz="2200" dirty="0">
                          <a:solidFill>
                            <a:schemeClr val="tx1"/>
                          </a:solidFill>
                        </a:rPr>
                        <a:t>          +Lefed(n</a:t>
                      </a:r>
                      <a:r>
                        <a:rPr lang="hu-HU" sz="2000" dirty="0"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hu-HU" sz="2200" dirty="0">
                          <a:solidFill>
                            <a:schemeClr val="tx1"/>
                          </a:solidFill>
                        </a:rPr>
                        <a:t>2)</a:t>
                      </a:r>
                      <a:br>
                        <a:rPr lang="hu-HU" sz="2200" dirty="0">
                          <a:solidFill>
                            <a:schemeClr val="tx1"/>
                          </a:solidFill>
                        </a:rPr>
                      </a:br>
                      <a:r>
                        <a:rPr lang="hu-HU" sz="2200" dirty="0">
                          <a:solidFill>
                            <a:schemeClr val="tx1"/>
                          </a:solidFill>
                        </a:rPr>
                        <a:t>          +Lefed(n</a:t>
                      </a:r>
                      <a:r>
                        <a:rPr lang="hu-HU" sz="2000" dirty="0"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hu-HU" sz="2200" dirty="0">
                          <a:solidFill>
                            <a:schemeClr val="tx1"/>
                          </a:solidFill>
                        </a:rPr>
                        <a:t>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809345"/>
                  </a:ext>
                </a:extLst>
              </a:tr>
            </a:tbl>
          </a:graphicData>
        </a:graphic>
      </p:graphicFrame>
      <p:sp>
        <p:nvSpPr>
          <p:cNvPr id="9" name="Oval 63">
            <a:extLst>
              <a:ext uri="{FF2B5EF4-FFF2-40B4-BE49-F238E27FC236}">
                <a16:creationId xmlns:a16="http://schemas.microsoft.com/office/drawing/2014/main" id="{4CD22670-751D-407C-AEE9-DB7B6EF61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2462" y="2031174"/>
            <a:ext cx="5184577" cy="432246"/>
          </a:xfrm>
          <a:prstGeom prst="ellipse">
            <a:avLst/>
          </a:prstGeom>
          <a:solidFill>
            <a:schemeClr val="bg1"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dirty="0"/>
              <a:t>Lefed(n)</a:t>
            </a:r>
          </a:p>
        </p:txBody>
      </p: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B0AE7FCE-7B2A-4F0D-9211-DE086BCAAF6A}"/>
              </a:ext>
            </a:extLst>
          </p:cNvPr>
          <p:cNvCxnSpPr>
            <a:cxnSpLocks/>
            <a:stCxn id="9" idx="4"/>
            <a:endCxn id="4" idx="0"/>
          </p:cNvCxnSpPr>
          <p:nvPr/>
        </p:nvCxnSpPr>
        <p:spPr>
          <a:xfrm flipH="1">
            <a:off x="4692352" y="2463420"/>
            <a:ext cx="2399" cy="2537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ine 27">
            <a:extLst>
              <a:ext uri="{FF2B5EF4-FFF2-40B4-BE49-F238E27FC236}">
                <a16:creationId xmlns:a16="http://schemas.microsoft.com/office/drawing/2014/main" id="{5B4EBAF5-F1ED-4B68-8827-9075D2A0FB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1734" y="2709599"/>
            <a:ext cx="209187" cy="43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ts val="600"/>
              </a:spcBef>
            </a:pPr>
            <a:endParaRPr lang="hu-HU" dirty="0"/>
          </a:p>
        </p:txBody>
      </p:sp>
      <p:sp>
        <p:nvSpPr>
          <p:cNvPr id="12" name="Line 28">
            <a:extLst>
              <a:ext uri="{FF2B5EF4-FFF2-40B4-BE49-F238E27FC236}">
                <a16:creationId xmlns:a16="http://schemas.microsoft.com/office/drawing/2014/main" id="{097242DC-039C-4DD0-B493-5F98DA5359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20077" y="2708920"/>
            <a:ext cx="215900" cy="43275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3" name="Line 27">
            <a:extLst>
              <a:ext uri="{FF2B5EF4-FFF2-40B4-BE49-F238E27FC236}">
                <a16:creationId xmlns:a16="http://schemas.microsoft.com/office/drawing/2014/main" id="{BE296209-7041-4B4C-8D02-D64035606B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6973" y="2720911"/>
            <a:ext cx="209187" cy="43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4" name="Line 27">
            <a:extLst>
              <a:ext uri="{FF2B5EF4-FFF2-40B4-BE49-F238E27FC236}">
                <a16:creationId xmlns:a16="http://schemas.microsoft.com/office/drawing/2014/main" id="{7F936187-8132-4D0C-956A-15EC86882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6929" y="2719937"/>
            <a:ext cx="209187" cy="43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15" name="Dia számának hely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43</a:t>
            </a:fld>
            <a:r>
              <a:rPr lang="hu-HU"/>
              <a:t>/55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809165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 txBox="1">
            <a:spLocks noGrp="1" noChangeArrowheads="1"/>
          </p:cNvSpPr>
          <p:nvPr/>
        </p:nvSpPr>
        <p:spPr bwMode="auto">
          <a:xfrm>
            <a:off x="22225" y="6445250"/>
            <a:ext cx="2266950" cy="412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09F3E422-B34B-494D-B525-55D515A37ECD}" type="datetime1">
              <a:rPr lang="hu-HU" sz="1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2022.11.29.</a:t>
            </a:fld>
            <a:endParaRPr lang="en-US" sz="1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4000" dirty="0">
                <a:solidFill>
                  <a:srgbClr val="FF3300"/>
                </a:solidFill>
              </a:rPr>
              <a:t>Közvetett</a:t>
            </a:r>
            <a:r>
              <a:rPr lang="hu-HU" altLang="hu-HU" sz="4000" dirty="0"/>
              <a:t> rekurzió </a:t>
            </a:r>
            <a:r>
              <a:rPr lang="hu-HU" altLang="hu-HU" sz="4000" dirty="0">
                <a:sym typeface="Symbol" panose="05050102010706020507" pitchFamily="18" charset="2"/>
              </a:rPr>
              <a:t></a:t>
            </a:r>
            <a:r>
              <a:rPr lang="hu-HU" altLang="hu-HU" sz="4000" dirty="0"/>
              <a:t> </a:t>
            </a:r>
            <a:r>
              <a:rPr lang="hu-HU" altLang="hu-HU" dirty="0"/>
              <a:t>járdakövezés</a:t>
            </a:r>
            <a:endParaRPr lang="hu-HU" altLang="hu-HU" sz="4000" dirty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hu-HU" b="1" dirty="0"/>
              <a:t>Feladat:</a:t>
            </a:r>
          </a:p>
          <a:p>
            <a:pPr indent="0">
              <a:buNone/>
              <a:defRPr/>
            </a:pPr>
            <a:r>
              <a:rPr lang="hu-HU" sz="2800" dirty="0"/>
              <a:t>Számítsuk ki, hogy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hányféleképpen</a:t>
            </a:r>
            <a:r>
              <a:rPr lang="hu-HU" sz="2800" dirty="0"/>
              <a:t> lehet egy 2</a:t>
            </a:r>
            <a:r>
              <a:rPr lang="hu-HU" sz="2800" dirty="0">
                <a:sym typeface="Symbol" panose="05050102010706020507" pitchFamily="18" charset="2"/>
              </a:rPr>
              <a:t></a:t>
            </a:r>
            <a:r>
              <a:rPr lang="hu-HU" sz="2800" dirty="0"/>
              <a:t>n egység méretű járdát kikövezni 1</a:t>
            </a:r>
            <a:r>
              <a:rPr lang="hu-HU" sz="2800" dirty="0">
                <a:sym typeface="Symbol" panose="05050102010706020507" pitchFamily="18" charset="2"/>
              </a:rPr>
              <a:t></a:t>
            </a:r>
            <a:r>
              <a:rPr lang="hu-HU" sz="2800" dirty="0"/>
              <a:t>2 és 1</a:t>
            </a:r>
            <a:r>
              <a:rPr lang="hu-HU" sz="2800" dirty="0">
                <a:sym typeface="Symbol" panose="05050102010706020507" pitchFamily="18" charset="2"/>
              </a:rPr>
              <a:t></a:t>
            </a:r>
            <a:r>
              <a:rPr lang="hu-HU" sz="2800" dirty="0"/>
              <a:t>3 méretű lapokkal!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hu-HU" b="1" dirty="0"/>
          </a:p>
          <a:p>
            <a:pPr>
              <a:buFont typeface="Wingdings" panose="05000000000000000000" pitchFamily="2" charset="2"/>
              <a:buNone/>
              <a:defRPr/>
            </a:pPr>
            <a:endParaRPr lang="hu-HU" b="1" dirty="0"/>
          </a:p>
          <a:p>
            <a:pPr>
              <a:buFont typeface="Wingdings" panose="05000000000000000000" pitchFamily="2" charset="2"/>
              <a:buNone/>
              <a:defRPr/>
            </a:pPr>
            <a:endParaRPr lang="hu-HU" b="1" dirty="0"/>
          </a:p>
          <a:p>
            <a:pPr>
              <a:buFont typeface="Wingdings" panose="05000000000000000000" pitchFamily="2" charset="2"/>
              <a:buNone/>
              <a:defRPr/>
            </a:pPr>
            <a:endParaRPr lang="hu-HU" b="1" dirty="0"/>
          </a:p>
          <a:p>
            <a:pPr>
              <a:buFont typeface="Wingdings" panose="05000000000000000000" pitchFamily="2" charset="2"/>
              <a:buNone/>
              <a:defRPr/>
            </a:pPr>
            <a:endParaRPr lang="hu-HU" sz="2800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50E282B-6052-41E0-9A1A-B19D04490885}" type="datetime8">
              <a:rPr lang="hu-HU" smtClean="0"/>
              <a:t>2022.11.29. 12:33</a:t>
            </a:fld>
            <a:endParaRPr lang="en-US" dirty="0"/>
          </a:p>
        </p:txBody>
      </p:sp>
      <p:pic>
        <p:nvPicPr>
          <p:cNvPr id="7578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91"/>
          <a:stretch>
            <a:fillRect/>
          </a:stretch>
        </p:blipFill>
        <p:spPr bwMode="auto">
          <a:xfrm>
            <a:off x="3230785" y="3529508"/>
            <a:ext cx="3573463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44</a:t>
            </a:fld>
            <a:r>
              <a:rPr lang="hu-HU"/>
              <a:t>/55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9931324"/>
      </p:ext>
    </p:extLst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 txBox="1">
            <a:spLocks noGrp="1" noChangeArrowheads="1"/>
          </p:cNvSpPr>
          <p:nvPr/>
        </p:nvSpPr>
        <p:spPr bwMode="auto">
          <a:xfrm>
            <a:off x="22225" y="6445250"/>
            <a:ext cx="2266950" cy="412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7D9536B3-8E8B-45E3-B07C-2C629C5897DF}" type="datetime1">
              <a:rPr lang="hu-HU" sz="1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2022.11.29.</a:t>
            </a:fld>
            <a:endParaRPr lang="en-US" sz="1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4000" dirty="0"/>
              <a:t>Közvetett rekurzió </a:t>
            </a:r>
            <a:r>
              <a:rPr lang="hu-HU" altLang="hu-HU" sz="4000" dirty="0">
                <a:sym typeface="Symbol" panose="05050102010706020507" pitchFamily="18" charset="2"/>
              </a:rPr>
              <a:t></a:t>
            </a:r>
            <a:r>
              <a:rPr lang="hu-HU" altLang="hu-HU" sz="4000" dirty="0"/>
              <a:t> </a:t>
            </a:r>
            <a:r>
              <a:rPr lang="hu-HU" altLang="hu-HU" dirty="0"/>
              <a:t>járdakövezés</a:t>
            </a:r>
            <a:endParaRPr lang="hu-HU" altLang="hu-HU" sz="4000" dirty="0"/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hu-HU" b="1" dirty="0"/>
              <a:t>Megoldás: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hu-HU" sz="2800" dirty="0"/>
              <a:t>Az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első</a:t>
            </a:r>
            <a:r>
              <a:rPr lang="hu-HU" sz="2800" dirty="0"/>
              <a:t> oszlop egyféleképpen fedhető le: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hu-HU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hu-HU" sz="2800" dirty="0"/>
              <a:t>Az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első két </a:t>
            </a:r>
            <a:r>
              <a:rPr lang="hu-HU" sz="2800" dirty="0"/>
              <a:t>oszlop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további</a:t>
            </a:r>
            <a:r>
              <a:rPr lang="hu-HU" sz="2800" dirty="0"/>
              <a:t> elrendezéssel újra </a:t>
            </a:r>
            <a:br>
              <a:rPr lang="hu-HU" sz="2800" dirty="0"/>
            </a:br>
            <a:r>
              <a:rPr lang="hu-HU" sz="2800" dirty="0"/>
              <a:t>egyféleképpen fedhető le:</a:t>
            </a:r>
          </a:p>
          <a:p>
            <a:pPr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hu-HU" sz="28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hu-HU" sz="2800" dirty="0"/>
              <a:t>Az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első három </a:t>
            </a:r>
            <a:r>
              <a:rPr lang="hu-HU" sz="2800" dirty="0"/>
              <a:t>oszlop … újra egyféleképpen: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hu-HU" sz="28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hu-HU" sz="2800" dirty="0"/>
              <a:t>Sajnos ez is előfordulhat: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824DFF9-0180-44BA-A532-A878B049F4DA}" type="datetime8">
              <a:rPr lang="hu-HU" smtClean="0"/>
              <a:t>2022.11.29. 12:33</a:t>
            </a:fld>
            <a:endParaRPr lang="en-US" dirty="0"/>
          </a:p>
        </p:txBody>
      </p:sp>
      <p:graphicFrame>
        <p:nvGraphicFramePr>
          <p:cNvPr id="9" name="Tábláza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184503"/>
              </p:ext>
            </p:extLst>
          </p:nvPr>
        </p:nvGraphicFramePr>
        <p:xfrm>
          <a:off x="6681698" y="2059364"/>
          <a:ext cx="2160588" cy="73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ábláza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160172"/>
              </p:ext>
            </p:extLst>
          </p:nvPr>
        </p:nvGraphicFramePr>
        <p:xfrm>
          <a:off x="6681698" y="3117452"/>
          <a:ext cx="2160588" cy="73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ábláza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419583"/>
              </p:ext>
            </p:extLst>
          </p:nvPr>
        </p:nvGraphicFramePr>
        <p:xfrm>
          <a:off x="6680111" y="4324008"/>
          <a:ext cx="2160588" cy="73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ábláza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322262"/>
              </p:ext>
            </p:extLst>
          </p:nvPr>
        </p:nvGraphicFramePr>
        <p:xfrm>
          <a:off x="3131392" y="5506215"/>
          <a:ext cx="2160588" cy="73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ábláza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890529"/>
              </p:ext>
            </p:extLst>
          </p:nvPr>
        </p:nvGraphicFramePr>
        <p:xfrm>
          <a:off x="5723780" y="5506215"/>
          <a:ext cx="2160588" cy="73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Nyíl: jobbra mutató 5">
            <a:extLst>
              <a:ext uri="{FF2B5EF4-FFF2-40B4-BE49-F238E27FC236}">
                <a16:creationId xmlns:a16="http://schemas.microsoft.com/office/drawing/2014/main" id="{2BD36933-96E8-4DB0-89B0-4E245B2512FB}"/>
              </a:ext>
            </a:extLst>
          </p:cNvPr>
          <p:cNvSpPr/>
          <p:nvPr/>
        </p:nvSpPr>
        <p:spPr>
          <a:xfrm>
            <a:off x="854880" y="5506215"/>
            <a:ext cx="2266950" cy="73183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B-típusú helyzetek</a:t>
            </a:r>
          </a:p>
        </p:txBody>
      </p:sp>
      <p:sp>
        <p:nvSpPr>
          <p:cNvPr id="16" name="Nyíl: jobbra mutató 15">
            <a:extLst>
              <a:ext uri="{FF2B5EF4-FFF2-40B4-BE49-F238E27FC236}">
                <a16:creationId xmlns:a16="http://schemas.microsoft.com/office/drawing/2014/main" id="{D360A0C3-C4ED-4D94-9A66-8407EE49518D}"/>
              </a:ext>
            </a:extLst>
          </p:cNvPr>
          <p:cNvSpPr/>
          <p:nvPr/>
        </p:nvSpPr>
        <p:spPr>
          <a:xfrm>
            <a:off x="4413830" y="4324098"/>
            <a:ext cx="2266950" cy="73183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A-típusú helyzet</a:t>
            </a:r>
          </a:p>
        </p:txBody>
      </p:sp>
      <p:sp>
        <p:nvSpPr>
          <p:cNvPr id="17" name="Nyíl: jobbra mutató 16">
            <a:extLst>
              <a:ext uri="{FF2B5EF4-FFF2-40B4-BE49-F238E27FC236}">
                <a16:creationId xmlns:a16="http://schemas.microsoft.com/office/drawing/2014/main" id="{7734816F-F77D-43D4-8CE0-CB9854D1DBF5}"/>
              </a:ext>
            </a:extLst>
          </p:cNvPr>
          <p:cNvSpPr/>
          <p:nvPr/>
        </p:nvSpPr>
        <p:spPr>
          <a:xfrm>
            <a:off x="4407346" y="3129210"/>
            <a:ext cx="2266950" cy="73183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A-típusú helyzet</a:t>
            </a:r>
          </a:p>
        </p:txBody>
      </p:sp>
      <p:sp>
        <p:nvSpPr>
          <p:cNvPr id="18" name="Nyíl: jobbra mutató 17">
            <a:extLst>
              <a:ext uri="{FF2B5EF4-FFF2-40B4-BE49-F238E27FC236}">
                <a16:creationId xmlns:a16="http://schemas.microsoft.com/office/drawing/2014/main" id="{A5085741-987F-433B-8780-BBC7FAB2E173}"/>
              </a:ext>
            </a:extLst>
          </p:cNvPr>
          <p:cNvSpPr/>
          <p:nvPr/>
        </p:nvSpPr>
        <p:spPr>
          <a:xfrm>
            <a:off x="4407346" y="2059364"/>
            <a:ext cx="2266950" cy="73183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A-típusú helyzet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45</a:t>
            </a:fld>
            <a:r>
              <a:rPr lang="hu-HU"/>
              <a:t>/55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64830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7" grpId="0" animBg="1"/>
      <p:bldP spid="1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 txBox="1">
            <a:spLocks noGrp="1" noChangeArrowheads="1"/>
          </p:cNvSpPr>
          <p:nvPr/>
        </p:nvSpPr>
        <p:spPr bwMode="auto">
          <a:xfrm>
            <a:off x="22225" y="6445250"/>
            <a:ext cx="2266950" cy="412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7D9536B3-8E8B-45E3-B07C-2C629C5897DF}" type="datetime1">
              <a:rPr lang="hu-HU" sz="1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2022.11.29.</a:t>
            </a:fld>
            <a:endParaRPr lang="en-US" sz="1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4000" dirty="0"/>
              <a:t>Közvetett rekurzió </a:t>
            </a:r>
            <a:r>
              <a:rPr lang="hu-HU" altLang="hu-HU" sz="4000" dirty="0">
                <a:sym typeface="Symbol" panose="05050102010706020507" pitchFamily="18" charset="2"/>
              </a:rPr>
              <a:t></a:t>
            </a:r>
            <a:r>
              <a:rPr lang="hu-HU" altLang="hu-HU" sz="4000" dirty="0"/>
              <a:t> </a:t>
            </a:r>
            <a:r>
              <a:rPr lang="hu-HU" altLang="hu-HU" dirty="0"/>
              <a:t>járdakövezés</a:t>
            </a:r>
            <a:endParaRPr lang="hu-HU" altLang="hu-HU" sz="4000" dirty="0"/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u-HU" altLang="hu-HU" sz="2800" dirty="0"/>
              <a:t>A B-típusú helyzetű járda háromféleképpen folytatható:</a:t>
            </a:r>
          </a:p>
          <a:p>
            <a:r>
              <a:rPr lang="hu-HU" altLang="hu-HU" sz="2800" dirty="0"/>
              <a:t>Ha </a:t>
            </a:r>
            <a:r>
              <a:rPr lang="hu-HU" altLang="hu-HU" sz="2800" dirty="0" err="1"/>
              <a:t>fölülre</a:t>
            </a:r>
            <a:r>
              <a:rPr lang="hu-HU" altLang="hu-HU" sz="2800" dirty="0"/>
              <a:t> „kettes”-t teszünk:</a:t>
            </a:r>
          </a:p>
          <a:p>
            <a:endParaRPr lang="hu-HU" altLang="hu-HU" sz="2800" dirty="0"/>
          </a:p>
          <a:p>
            <a:pPr>
              <a:spcBef>
                <a:spcPts val="3000"/>
              </a:spcBef>
            </a:pPr>
            <a:r>
              <a:rPr lang="hu-HU" altLang="hu-HU" sz="2800" dirty="0"/>
              <a:t>Ha </a:t>
            </a:r>
            <a:r>
              <a:rPr lang="hu-HU" altLang="hu-HU" sz="2800" dirty="0" err="1"/>
              <a:t>fölülre</a:t>
            </a:r>
            <a:r>
              <a:rPr lang="hu-HU" altLang="hu-HU" sz="2800" dirty="0"/>
              <a:t> „hármast” és alulra „kettes”-t teszünk:</a:t>
            </a:r>
          </a:p>
          <a:p>
            <a:pPr>
              <a:spcBef>
                <a:spcPts val="1200"/>
              </a:spcBef>
            </a:pPr>
            <a:endParaRPr lang="hu-HU" altLang="hu-HU" sz="2800" dirty="0"/>
          </a:p>
          <a:p>
            <a:pPr>
              <a:spcBef>
                <a:spcPts val="3000"/>
              </a:spcBef>
            </a:pPr>
            <a:r>
              <a:rPr lang="hu-HU" altLang="hu-HU" sz="2800" dirty="0"/>
              <a:t>Ha </a:t>
            </a:r>
            <a:r>
              <a:rPr lang="hu-HU" altLang="hu-HU" sz="2800" dirty="0" err="1"/>
              <a:t>fölülre</a:t>
            </a:r>
            <a:r>
              <a:rPr lang="hu-HU" altLang="hu-HU" sz="2800" dirty="0"/>
              <a:t> „hármast” és alulra „hármas”-t teszünk: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BFFBA33-253C-437A-B6FF-D5F9771D54E2}" type="datetime8">
              <a:rPr lang="hu-HU" smtClean="0"/>
              <a:t>2022.11.29. 12:33</a:t>
            </a:fld>
            <a:endParaRPr lang="en-US" dirty="0"/>
          </a:p>
        </p:txBody>
      </p:sp>
      <p:graphicFrame>
        <p:nvGraphicFramePr>
          <p:cNvPr id="12" name="Táblázat 11">
            <a:extLst>
              <a:ext uri="{FF2B5EF4-FFF2-40B4-BE49-F238E27FC236}">
                <a16:creationId xmlns:a16="http://schemas.microsoft.com/office/drawing/2014/main" id="{9F50C8D4-F310-4A13-90A1-EE46AC9D8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777987"/>
              </p:ext>
            </p:extLst>
          </p:nvPr>
        </p:nvGraphicFramePr>
        <p:xfrm>
          <a:off x="3852000" y="2348880"/>
          <a:ext cx="1080294" cy="733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572">
                <a:tc>
                  <a:txBody>
                    <a:bodyPr/>
                    <a:lstStyle/>
                    <a:p>
                      <a:endParaRPr lang="hu-HU" sz="16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endParaRPr lang="hu-HU" sz="16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áblázat 12">
            <a:extLst>
              <a:ext uri="{FF2B5EF4-FFF2-40B4-BE49-F238E27FC236}">
                <a16:creationId xmlns:a16="http://schemas.microsoft.com/office/drawing/2014/main" id="{1DA4C1EC-BCE9-481E-82C2-A50079AF0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254911"/>
              </p:ext>
            </p:extLst>
          </p:nvPr>
        </p:nvGraphicFramePr>
        <p:xfrm>
          <a:off x="4571304" y="2350185"/>
          <a:ext cx="2160588" cy="73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áblázat 13">
            <a:extLst>
              <a:ext uri="{FF2B5EF4-FFF2-40B4-BE49-F238E27FC236}">
                <a16:creationId xmlns:a16="http://schemas.microsoft.com/office/drawing/2014/main" id="{327C81C4-2504-4B17-B1BC-072EE7D91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012140"/>
              </p:ext>
            </p:extLst>
          </p:nvPr>
        </p:nvGraphicFramePr>
        <p:xfrm>
          <a:off x="3851746" y="3789040"/>
          <a:ext cx="1080294" cy="733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572">
                <a:tc>
                  <a:txBody>
                    <a:bodyPr/>
                    <a:lstStyle/>
                    <a:p>
                      <a:endParaRPr lang="hu-HU" sz="16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endParaRPr lang="hu-HU" sz="16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áblázat 14">
            <a:extLst>
              <a:ext uri="{FF2B5EF4-FFF2-40B4-BE49-F238E27FC236}">
                <a16:creationId xmlns:a16="http://schemas.microsoft.com/office/drawing/2014/main" id="{E6B7A7EF-7D9D-47E5-9B6D-63B882104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547050"/>
              </p:ext>
            </p:extLst>
          </p:nvPr>
        </p:nvGraphicFramePr>
        <p:xfrm>
          <a:off x="4571652" y="3789040"/>
          <a:ext cx="2160588" cy="73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áblázat 19">
            <a:extLst>
              <a:ext uri="{FF2B5EF4-FFF2-40B4-BE49-F238E27FC236}">
                <a16:creationId xmlns:a16="http://schemas.microsoft.com/office/drawing/2014/main" id="{5FB5B800-81C7-4577-8E57-04329E94F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066145"/>
              </p:ext>
            </p:extLst>
          </p:nvPr>
        </p:nvGraphicFramePr>
        <p:xfrm>
          <a:off x="3852000" y="5213959"/>
          <a:ext cx="1080294" cy="733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572">
                <a:tc>
                  <a:txBody>
                    <a:bodyPr/>
                    <a:lstStyle/>
                    <a:p>
                      <a:endParaRPr lang="hu-HU" sz="16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endParaRPr lang="hu-HU" sz="16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6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áblázat 20">
            <a:extLst>
              <a:ext uri="{FF2B5EF4-FFF2-40B4-BE49-F238E27FC236}">
                <a16:creationId xmlns:a16="http://schemas.microsoft.com/office/drawing/2014/main" id="{3BE35678-0744-4ABE-9E01-CA8D31C3B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834069"/>
              </p:ext>
            </p:extLst>
          </p:nvPr>
        </p:nvGraphicFramePr>
        <p:xfrm>
          <a:off x="4571652" y="5217442"/>
          <a:ext cx="2160588" cy="73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65" marR="91465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Nyíl: jobbra mutató 15">
            <a:extLst>
              <a:ext uri="{FF2B5EF4-FFF2-40B4-BE49-F238E27FC236}">
                <a16:creationId xmlns:a16="http://schemas.microsoft.com/office/drawing/2014/main" id="{CA59B05A-1BB2-49C4-89DB-2615CB614508}"/>
              </a:ext>
            </a:extLst>
          </p:cNvPr>
          <p:cNvSpPr/>
          <p:nvPr/>
        </p:nvSpPr>
        <p:spPr>
          <a:xfrm flipH="1">
            <a:off x="6804000" y="3777282"/>
            <a:ext cx="2197671" cy="73183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A-típusú új helyzet</a:t>
            </a:r>
          </a:p>
        </p:txBody>
      </p:sp>
      <p:sp>
        <p:nvSpPr>
          <p:cNvPr id="17" name="Nyíl: jobbra mutató 16">
            <a:extLst>
              <a:ext uri="{FF2B5EF4-FFF2-40B4-BE49-F238E27FC236}">
                <a16:creationId xmlns:a16="http://schemas.microsoft.com/office/drawing/2014/main" id="{B7DC97C8-146E-414D-8C41-E090D1279986}"/>
              </a:ext>
            </a:extLst>
          </p:cNvPr>
          <p:cNvSpPr/>
          <p:nvPr/>
        </p:nvSpPr>
        <p:spPr>
          <a:xfrm flipH="1">
            <a:off x="6804000" y="2348880"/>
            <a:ext cx="2197671" cy="73183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B-típusú új helyzet</a:t>
            </a:r>
          </a:p>
        </p:txBody>
      </p:sp>
      <p:sp>
        <p:nvSpPr>
          <p:cNvPr id="18" name="Nyíl: jobbra mutató 17">
            <a:extLst>
              <a:ext uri="{FF2B5EF4-FFF2-40B4-BE49-F238E27FC236}">
                <a16:creationId xmlns:a16="http://schemas.microsoft.com/office/drawing/2014/main" id="{11F09258-B50E-4B68-9E8C-E129A94F4964}"/>
              </a:ext>
            </a:extLst>
          </p:cNvPr>
          <p:cNvSpPr/>
          <p:nvPr/>
        </p:nvSpPr>
        <p:spPr>
          <a:xfrm flipH="1">
            <a:off x="6804000" y="5229200"/>
            <a:ext cx="2197671" cy="73183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B-típusú új helyzet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46</a:t>
            </a:fld>
            <a:r>
              <a:rPr lang="hu-HU"/>
              <a:t>/55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861094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 txBox="1">
            <a:spLocks noGrp="1" noChangeArrowheads="1"/>
          </p:cNvSpPr>
          <p:nvPr/>
        </p:nvSpPr>
        <p:spPr bwMode="auto">
          <a:xfrm>
            <a:off x="22225" y="6445250"/>
            <a:ext cx="2266950" cy="412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9B133DDF-5F9E-4432-85A7-70565A2D0EC3}" type="datetime1">
              <a:rPr lang="hu-HU" sz="1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2022.11.29.</a:t>
            </a:fld>
            <a:endParaRPr lang="en-US" sz="1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98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4000" dirty="0"/>
              <a:t>Közvetett rekurzió </a:t>
            </a:r>
            <a:r>
              <a:rPr lang="hu-HU" altLang="hu-HU" sz="4000" dirty="0">
                <a:sym typeface="Symbol" panose="05050102010706020507" pitchFamily="18" charset="2"/>
              </a:rPr>
              <a:t></a:t>
            </a:r>
            <a:r>
              <a:rPr lang="hu-HU" altLang="hu-HU" sz="4000" dirty="0"/>
              <a:t> </a:t>
            </a:r>
            <a:r>
              <a:rPr lang="hu-HU" altLang="hu-HU" dirty="0"/>
              <a:t>járdakövezés</a:t>
            </a:r>
            <a:endParaRPr lang="hu-HU" altLang="hu-HU" sz="400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hu-HU" altLang="hu-HU" sz="2800" dirty="0"/>
              <a:t>Jelölje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A(n)</a:t>
            </a:r>
            <a:r>
              <a:rPr lang="hu-HU" altLang="hu-HU" sz="2800" dirty="0"/>
              <a:t> a megoldás értékét 2</a:t>
            </a:r>
            <a:r>
              <a:rPr lang="hu-HU" altLang="hu-HU" sz="2800" dirty="0">
                <a:sym typeface="Symbol" panose="05050102010706020507" pitchFamily="18" charset="2"/>
              </a:rPr>
              <a:t></a:t>
            </a:r>
            <a:r>
              <a:rPr lang="hu-HU" altLang="hu-HU" sz="2800" dirty="0"/>
              <a:t>n egység méretű járda esetén! Jelölje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B(n)</a:t>
            </a:r>
            <a:r>
              <a:rPr lang="hu-HU" altLang="hu-HU" sz="2800" dirty="0"/>
              <a:t> a megoldás értékét 2</a:t>
            </a:r>
            <a:r>
              <a:rPr lang="hu-HU" altLang="hu-HU" sz="2800" dirty="0">
                <a:sym typeface="Symbol" panose="05050102010706020507" pitchFamily="18" charset="2"/>
              </a:rPr>
              <a:t></a:t>
            </a:r>
            <a:r>
              <a:rPr lang="hu-HU" altLang="hu-HU" sz="2800" dirty="0"/>
              <a:t>n egység méretű járda esetén, ha az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egyik baloldali sarok nincs lefedve</a:t>
            </a:r>
            <a:r>
              <a:rPr lang="hu-HU" altLang="hu-HU" sz="2800" dirty="0"/>
              <a:t>!</a:t>
            </a:r>
            <a:endParaRPr lang="da-DK" altLang="hu-HU" sz="2800" dirty="0"/>
          </a:p>
          <a:p>
            <a:pPr marL="0" indent="0">
              <a:buFont typeface="Wingdings" panose="05000000000000000000" pitchFamily="2" charset="2"/>
              <a:buNone/>
            </a:pPr>
            <a:endParaRPr lang="hu-HU" altLang="hu-HU" sz="2800" dirty="0"/>
          </a:p>
          <a:p>
            <a:pPr marL="0" indent="0">
              <a:buFont typeface="Wingdings" panose="05000000000000000000" pitchFamily="2" charset="2"/>
              <a:buNone/>
            </a:pPr>
            <a:endParaRPr lang="hu-HU" altLang="hu-HU" sz="1600" dirty="0"/>
          </a:p>
          <a:p>
            <a:pPr marL="0" indent="0">
              <a:buFont typeface="Wingdings" panose="05000000000000000000" pitchFamily="2" charset="2"/>
              <a:buNone/>
            </a:pPr>
            <a:endParaRPr lang="hu-HU" altLang="hu-HU" sz="2800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25447B1-0FE4-48DB-9919-CE019A2CED43}" type="datetime8">
              <a:rPr lang="hu-HU" smtClean="0"/>
              <a:t>2022.11.29. 12:33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876" name="Object 1"/>
              <p:cNvSpPr txBox="1"/>
              <p:nvPr/>
            </p:nvSpPr>
            <p:spPr bwMode="auto">
              <a:xfrm>
                <a:off x="2505199" y="3069752"/>
                <a:ext cx="6819329" cy="143505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sz="17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hu-HU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hu-HU" sz="17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hu-HU" sz="17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ha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ha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ha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d>
                                  <m:dPr>
                                    <m:ctrlPr>
                                      <a:rPr lang="hu-HU" sz="17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hu-HU" sz="17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hu-HU" sz="17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d>
                                  <m:dPr>
                                    <m:ctrlPr>
                                      <a:rPr lang="hu-HU" sz="17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hu-HU" sz="17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hu-HU" sz="17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d>
                                  <m:dPr>
                                    <m:ctrlPr>
                                      <a:rPr lang="hu-HU" sz="17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hu-HU" sz="17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hu-HU" sz="17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d>
                                <m: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+2∗</m:t>
                                </m:r>
                                <m:r>
                                  <m:rPr>
                                    <m:sty m:val="p"/>
                                  </m:rP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d>
                                  <m:dPr>
                                    <m:ctrlPr>
                                      <a:rPr lang="hu-HU" sz="17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hu-HU" sz="17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hu-HU" sz="17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ha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sz="1700" dirty="0"/>
              </a:p>
            </p:txBody>
          </p:sp>
        </mc:Choice>
        <mc:Fallback xmlns="">
          <p:sp>
            <p:nvSpPr>
              <p:cNvPr id="79876" name="Objec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5199" y="3069752"/>
                <a:ext cx="6819329" cy="14350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877" name="Object 47"/>
              <p:cNvSpPr txBox="1"/>
              <p:nvPr/>
            </p:nvSpPr>
            <p:spPr bwMode="auto">
              <a:xfrm>
                <a:off x="2484561" y="4874221"/>
                <a:ext cx="5975871" cy="14477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sz="17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d>
                        <m:dPr>
                          <m:ctrlPr>
                            <a:rPr lang="hu-HU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hu-HU" sz="17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hu-HU" sz="17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ha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ha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ha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hu-HU" sz="17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d>
                                  <m:dPr>
                                    <m:ctrlPr>
                                      <a:rPr lang="hu-HU" sz="17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hu-HU" sz="17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hu-HU" sz="17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hu-HU" sz="17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d>
                                  <m:dPr>
                                    <m:ctrlPr>
                                      <a:rPr lang="hu-HU" sz="17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hu-HU" sz="17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hu-HU" sz="17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sz="17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d>
                                  <m:dPr>
                                    <m:ctrlPr>
                                      <a:rPr lang="hu-HU" sz="17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hu-HU" sz="17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hu-HU" sz="17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ha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hu-HU" sz="17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sz="1700" dirty="0"/>
              </a:p>
            </p:txBody>
          </p:sp>
        </mc:Choice>
        <mc:Fallback xmlns="">
          <p:sp>
            <p:nvSpPr>
              <p:cNvPr id="79877" name="Object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561" y="4874221"/>
                <a:ext cx="5975871" cy="14477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>
            <a:extLst>
              <a:ext uri="{FF2B5EF4-FFF2-40B4-BE49-F238E27FC236}">
                <a16:creationId xmlns:a16="http://schemas.microsoft.com/office/drawing/2014/main" id="{28B9C620-7D37-413C-A5E9-932111E0F5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116" y="2780928"/>
            <a:ext cx="1008112" cy="350648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CBDB74A7-CAB9-4220-B7D0-460AC55647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116" y="3155213"/>
            <a:ext cx="1009524" cy="352381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5F30FC3-6C8F-4DF4-86D2-53236EBEF5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116" y="3525394"/>
            <a:ext cx="1009524" cy="352381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41BAB7FD-5559-47D4-88C7-6421F2B8B9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116" y="3935408"/>
            <a:ext cx="1009524" cy="352381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F116DC8A-07E1-4689-88F9-7AE8405E35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116" y="4317482"/>
            <a:ext cx="1009524" cy="352381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7B91195C-BCA7-49F0-9B4A-4FC5B157F6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59869" y="4322812"/>
            <a:ext cx="1034999" cy="360000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3CE1FB14-9F2B-4D04-956E-3A6861AFC9C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57040" y="3928864"/>
            <a:ext cx="1035001" cy="360000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A7AAA962-907A-4AAF-AE1D-F23B54EEC5D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3528" y="5406488"/>
            <a:ext cx="1616968" cy="1126302"/>
          </a:xfrm>
          <a:prstGeom prst="rect">
            <a:avLst/>
          </a:prstGeom>
        </p:spPr>
      </p:pic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15" name="Dia számának hely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47</a:t>
            </a:fld>
            <a:r>
              <a:rPr lang="hu-HU"/>
              <a:t>/55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941232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 txBox="1">
            <a:spLocks noGrp="1" noChangeArrowheads="1"/>
          </p:cNvSpPr>
          <p:nvPr/>
        </p:nvSpPr>
        <p:spPr bwMode="auto">
          <a:xfrm>
            <a:off x="22225" y="6445250"/>
            <a:ext cx="2266950" cy="412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50DD591E-9826-4FA2-A678-37599914216D}" type="datetime1">
              <a:rPr lang="hu-HU" sz="1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2022.11.29.</a:t>
            </a:fld>
            <a:endParaRPr lang="en-US" sz="1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>
          <a:xfrm>
            <a:off x="3031892" y="85725"/>
            <a:ext cx="4492858" cy="1111250"/>
          </a:xfrm>
        </p:spPr>
        <p:txBody>
          <a:bodyPr/>
          <a:lstStyle/>
          <a:p>
            <a:r>
              <a:rPr lang="hu-HU" altLang="hu-HU" sz="4000" dirty="0"/>
              <a:t>Közvetett rekurzió </a:t>
            </a:r>
            <a:r>
              <a:rPr lang="hu-HU" altLang="hu-HU" sz="4000" dirty="0">
                <a:sym typeface="Symbol" panose="05050102010706020507" pitchFamily="18" charset="2"/>
              </a:rPr>
              <a:t></a:t>
            </a:r>
            <a:r>
              <a:rPr lang="hu-HU" altLang="hu-HU" sz="4000" dirty="0"/>
              <a:t> </a:t>
            </a:r>
            <a:r>
              <a:rPr lang="hu-HU" altLang="hu-HU" dirty="0"/>
              <a:t>járdakövezés</a:t>
            </a:r>
            <a:endParaRPr lang="hu-HU" altLang="hu-HU" sz="4000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lnSpc>
                <a:spcPts val="2600"/>
              </a:lnSpc>
              <a:buFont typeface="Wingdings" panose="05000000000000000000" pitchFamily="2" charset="2"/>
              <a:buNone/>
            </a:pPr>
            <a:r>
              <a:rPr lang="hu-HU" altLang="hu-HU" sz="2400" dirty="0">
                <a:latin typeface="+mj-lt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ts val="2600"/>
              </a:lnSpc>
              <a:buFont typeface="Wingdings" panose="05000000000000000000" pitchFamily="2" charset="2"/>
              <a:buNone/>
            </a:pPr>
            <a:endParaRPr lang="hu-HU" altLang="hu-HU" sz="24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1E19BCE-B9EA-4835-A469-9CE7E6E7334A}" type="datetime8">
              <a:rPr lang="hu-HU" smtClean="0"/>
              <a:t>2022.11.29. 12:33</a:t>
            </a:fld>
            <a:endParaRPr lang="en-US" dirty="0"/>
          </a:p>
        </p:txBody>
      </p:sp>
      <p:graphicFrame>
        <p:nvGraphicFramePr>
          <p:cNvPr id="9" name="Táblázat 8">
            <a:extLst>
              <a:ext uri="{FF2B5EF4-FFF2-40B4-BE49-F238E27FC236}">
                <a16:creationId xmlns:a16="http://schemas.microsoft.com/office/drawing/2014/main" id="{49871843-95EC-4E6D-829F-C1A06B1BD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7391"/>
              </p:ext>
            </p:extLst>
          </p:nvPr>
        </p:nvGraphicFramePr>
        <p:xfrm>
          <a:off x="2123728" y="2159826"/>
          <a:ext cx="6096000" cy="121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2581">
                  <a:extLst>
                    <a:ext uri="{9D8B030D-6E8A-4147-A177-3AD203B41FA5}">
                      <a16:colId xmlns:a16="http://schemas.microsoft.com/office/drawing/2014/main" val="357298715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25731097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601337697"/>
                    </a:ext>
                  </a:extLst>
                </a:gridCol>
                <a:gridCol w="3547235">
                  <a:extLst>
                    <a:ext uri="{9D8B030D-6E8A-4147-A177-3AD203B41FA5}">
                      <a16:colId xmlns:a16="http://schemas.microsoft.com/office/drawing/2014/main" val="2927969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200" b="0" dirty="0">
                          <a:solidFill>
                            <a:schemeClr val="tx1"/>
                          </a:solidFill>
                        </a:rPr>
                        <a:t>n=1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b="0" dirty="0">
                          <a:solidFill>
                            <a:schemeClr val="tx1"/>
                          </a:solidFill>
                        </a:rPr>
                        <a:t>n=2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b="0" dirty="0">
                          <a:solidFill>
                            <a:schemeClr val="tx1"/>
                          </a:solidFill>
                        </a:rPr>
                        <a:t>n=3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87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200" dirty="0">
                          <a:solidFill>
                            <a:schemeClr val="tx1"/>
                          </a:solidFill>
                        </a:rPr>
                        <a:t>A:=1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200" dirty="0">
                          <a:solidFill>
                            <a:schemeClr val="tx1"/>
                          </a:solidFill>
                        </a:rPr>
                        <a:t>A:=2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200" dirty="0">
                          <a:solidFill>
                            <a:schemeClr val="tx1"/>
                          </a:solidFill>
                        </a:rPr>
                        <a:t>A:=4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200" dirty="0">
                          <a:solidFill>
                            <a:schemeClr val="tx1"/>
                          </a:solidFill>
                        </a:rPr>
                        <a:t>A:=A(n</a:t>
                      </a:r>
                      <a:r>
                        <a:rPr lang="hu-HU" sz="2400" dirty="0"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hu-HU" sz="2200" dirty="0">
                          <a:solidFill>
                            <a:schemeClr val="tx1"/>
                          </a:solidFill>
                        </a:rPr>
                        <a:t>1)+A(n</a:t>
                      </a:r>
                      <a:r>
                        <a:rPr lang="hu-HU" sz="2000" dirty="0"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hu-HU" sz="2200" dirty="0">
                          <a:solidFill>
                            <a:schemeClr val="tx1"/>
                          </a:solidFill>
                        </a:rPr>
                        <a:t>2)+A(n</a:t>
                      </a:r>
                      <a:r>
                        <a:rPr lang="hu-HU" sz="2000" dirty="0"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hu-HU" sz="2200" dirty="0">
                          <a:solidFill>
                            <a:schemeClr val="tx1"/>
                          </a:solidFill>
                        </a:rPr>
                        <a:t>3)+ </a:t>
                      </a:r>
                      <a:br>
                        <a:rPr lang="hu-HU" sz="2200" dirty="0">
                          <a:solidFill>
                            <a:schemeClr val="tx1"/>
                          </a:solidFill>
                        </a:rPr>
                      </a:br>
                      <a:r>
                        <a:rPr lang="hu-HU" sz="2200" dirty="0">
                          <a:solidFill>
                            <a:schemeClr val="tx1"/>
                          </a:solidFill>
                        </a:rPr>
                        <a:t>      2*B(n-2)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809345"/>
                  </a:ext>
                </a:extLst>
              </a:tr>
            </a:tbl>
          </a:graphicData>
        </a:graphic>
      </p:graphicFrame>
      <p:sp>
        <p:nvSpPr>
          <p:cNvPr id="10" name="Oval 63">
            <a:extLst>
              <a:ext uri="{FF2B5EF4-FFF2-40B4-BE49-F238E27FC236}">
                <a16:creationId xmlns:a16="http://schemas.microsoft.com/office/drawing/2014/main" id="{A03BCD70-C0EA-420C-AF3C-DDBC3A6A6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838" y="1412581"/>
            <a:ext cx="5184577" cy="504552"/>
          </a:xfrm>
          <a:prstGeom prst="ellipse">
            <a:avLst/>
          </a:prstGeom>
          <a:solidFill>
            <a:schemeClr val="bg1"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dirty="0"/>
              <a:t>A(n)</a:t>
            </a:r>
          </a:p>
        </p:txBody>
      </p: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3C1EA371-C0C5-4CA8-AB8C-43D71B706D75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5171728" y="1917133"/>
            <a:ext cx="2399" cy="242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ine 27">
            <a:extLst>
              <a:ext uri="{FF2B5EF4-FFF2-40B4-BE49-F238E27FC236}">
                <a16:creationId xmlns:a16="http://schemas.microsoft.com/office/drawing/2014/main" id="{07332DA0-0118-4FDA-8518-45E3719E6E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3728" y="2172957"/>
            <a:ext cx="209187" cy="41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3" name="Line 28">
            <a:extLst>
              <a:ext uri="{FF2B5EF4-FFF2-40B4-BE49-F238E27FC236}">
                <a16:creationId xmlns:a16="http://schemas.microsoft.com/office/drawing/2014/main" id="{69B904AC-1C3A-4C56-BED0-4A3058CF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81054" y="2172278"/>
            <a:ext cx="215900" cy="41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4" name="Line 27">
            <a:extLst>
              <a:ext uri="{FF2B5EF4-FFF2-40B4-BE49-F238E27FC236}">
                <a16:creationId xmlns:a16="http://schemas.microsoft.com/office/drawing/2014/main" id="{95D3A800-8259-4139-80EA-6B441BF624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8927" y="2171569"/>
            <a:ext cx="209187" cy="41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5" name="Line 27">
            <a:extLst>
              <a:ext uri="{FF2B5EF4-FFF2-40B4-BE49-F238E27FC236}">
                <a16:creationId xmlns:a16="http://schemas.microsoft.com/office/drawing/2014/main" id="{79D65114-0E2A-4AFA-AE8E-3735690E84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1015" y="2168781"/>
            <a:ext cx="209187" cy="41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graphicFrame>
        <p:nvGraphicFramePr>
          <p:cNvPr id="16" name="Táblázat 15">
            <a:extLst>
              <a:ext uri="{FF2B5EF4-FFF2-40B4-BE49-F238E27FC236}">
                <a16:creationId xmlns:a16="http://schemas.microsoft.com/office/drawing/2014/main" id="{8D102DB4-7ED0-4B6E-B769-CB0DAAA46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9716"/>
              </p:ext>
            </p:extLst>
          </p:nvPr>
        </p:nvGraphicFramePr>
        <p:xfrm>
          <a:off x="2124273" y="5206093"/>
          <a:ext cx="6096000" cy="883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2581">
                  <a:extLst>
                    <a:ext uri="{9D8B030D-6E8A-4147-A177-3AD203B41FA5}">
                      <a16:colId xmlns:a16="http://schemas.microsoft.com/office/drawing/2014/main" val="357298715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257310978"/>
                    </a:ext>
                  </a:extLst>
                </a:gridCol>
                <a:gridCol w="4411331">
                  <a:extLst>
                    <a:ext uri="{9D8B030D-6E8A-4147-A177-3AD203B41FA5}">
                      <a16:colId xmlns:a16="http://schemas.microsoft.com/office/drawing/2014/main" val="260133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200" b="0" dirty="0">
                          <a:solidFill>
                            <a:schemeClr val="tx1"/>
                          </a:solidFill>
                        </a:rPr>
                        <a:t>n&lt;3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200" b="0" dirty="0">
                          <a:solidFill>
                            <a:schemeClr val="tx1"/>
                          </a:solidFill>
                        </a:rPr>
                        <a:t>n=3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87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200" dirty="0">
                          <a:solidFill>
                            <a:schemeClr val="tx1"/>
                          </a:solidFill>
                        </a:rPr>
                        <a:t>B:=0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200" dirty="0">
                          <a:solidFill>
                            <a:schemeClr val="tx1"/>
                          </a:solidFill>
                        </a:rPr>
                        <a:t>B:=1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200" dirty="0">
                          <a:solidFill>
                            <a:schemeClr val="tx1"/>
                          </a:solidFill>
                        </a:rPr>
                        <a:t>B:=A(n</a:t>
                      </a:r>
                      <a:r>
                        <a:rPr lang="hu-HU" sz="2400" dirty="0"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hu-HU" sz="2200" dirty="0">
                          <a:solidFill>
                            <a:schemeClr val="tx1"/>
                          </a:solidFill>
                        </a:rPr>
                        <a:t>3)+B(n</a:t>
                      </a:r>
                      <a:r>
                        <a:rPr lang="hu-HU" sz="2000" dirty="0">
                          <a:sym typeface="Symbol" panose="05050102010706020507" pitchFamily="18" charset="2"/>
                        </a:rPr>
                        <a:t>1</a:t>
                      </a:r>
                      <a:r>
                        <a:rPr lang="hu-HU" sz="2200" dirty="0">
                          <a:solidFill>
                            <a:schemeClr val="tx1"/>
                          </a:solidFill>
                        </a:rPr>
                        <a:t>)+B(n</a:t>
                      </a:r>
                      <a:r>
                        <a:rPr lang="hu-HU" sz="2000" dirty="0"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hu-HU" sz="2200" dirty="0">
                          <a:solidFill>
                            <a:schemeClr val="tx1"/>
                          </a:solidFill>
                        </a:rPr>
                        <a:t>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809345"/>
                  </a:ext>
                </a:extLst>
              </a:tr>
            </a:tbl>
          </a:graphicData>
        </a:graphic>
      </p:graphicFrame>
      <p:sp>
        <p:nvSpPr>
          <p:cNvPr id="17" name="Oval 63">
            <a:extLst>
              <a:ext uri="{FF2B5EF4-FFF2-40B4-BE49-F238E27FC236}">
                <a16:creationId xmlns:a16="http://schemas.microsoft.com/office/drawing/2014/main" id="{B4DF56F0-BBC4-4BBE-88FC-73E499A10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2383" y="4498103"/>
            <a:ext cx="5184577" cy="504000"/>
          </a:xfrm>
          <a:prstGeom prst="ellipse">
            <a:avLst/>
          </a:prstGeom>
          <a:solidFill>
            <a:schemeClr val="bg1"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dirty="0"/>
              <a:t>B(n)</a:t>
            </a:r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5531CEAF-4C57-4A3E-AE3C-F7C2138EAF0F}"/>
              </a:ext>
            </a:extLst>
          </p:cNvPr>
          <p:cNvCxnSpPr>
            <a:cxnSpLocks/>
            <a:stCxn id="17" idx="4"/>
            <a:endCxn id="16" idx="0"/>
          </p:cNvCxnSpPr>
          <p:nvPr/>
        </p:nvCxnSpPr>
        <p:spPr>
          <a:xfrm flipH="1">
            <a:off x="5172273" y="5002103"/>
            <a:ext cx="2399" cy="2039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ine 27">
            <a:extLst>
              <a:ext uri="{FF2B5EF4-FFF2-40B4-BE49-F238E27FC236}">
                <a16:creationId xmlns:a16="http://schemas.microsoft.com/office/drawing/2014/main" id="{24CC3FCA-65AB-4BE7-AB2A-6CC7536E81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4361" y="5219224"/>
            <a:ext cx="209187" cy="41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0" name="Line 28">
            <a:extLst>
              <a:ext uri="{FF2B5EF4-FFF2-40B4-BE49-F238E27FC236}">
                <a16:creationId xmlns:a16="http://schemas.microsoft.com/office/drawing/2014/main" id="{F9B5A1EA-E83D-4955-8F54-D2C84DAF92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81054" y="5218545"/>
            <a:ext cx="215900" cy="41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1" name="Line 27">
            <a:extLst>
              <a:ext uri="{FF2B5EF4-FFF2-40B4-BE49-F238E27FC236}">
                <a16:creationId xmlns:a16="http://schemas.microsoft.com/office/drawing/2014/main" id="{5A67B46A-F4DE-4983-AA69-37F6DDFF44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0577" y="5217836"/>
            <a:ext cx="209187" cy="41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90E31A13-AA69-40C8-981D-6AFF610FD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1" y="426698"/>
            <a:ext cx="3960440" cy="975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B98B9378-18A9-40B9-B97F-AFA2083E7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4" y="3489945"/>
            <a:ext cx="4095750" cy="981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48</a:t>
            </a:fld>
            <a:r>
              <a:rPr lang="hu-HU"/>
              <a:t>/55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584224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 txBox="1">
            <a:spLocks noGrp="1" noChangeArrowheads="1"/>
          </p:cNvSpPr>
          <p:nvPr/>
        </p:nvSpPr>
        <p:spPr bwMode="auto">
          <a:xfrm>
            <a:off x="7596188" y="6565900"/>
            <a:ext cx="1370012" cy="2921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>
              <a:defRPr/>
            </a:pPr>
            <a:fld id="{6423DB54-C015-4E44-A796-2573A46E0313}" type="slidenum">
              <a:rPr lang="hu-HU" altLang="hu-HU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defRPr/>
              </a:pPr>
              <a:t>49</a:t>
            </a:fld>
            <a:endParaRPr lang="hu-HU" altLang="hu-HU" sz="10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Rectangle 7"/>
          <p:cNvSpPr txBox="1">
            <a:spLocks noGrp="1" noChangeArrowheads="1"/>
          </p:cNvSpPr>
          <p:nvPr/>
        </p:nvSpPr>
        <p:spPr bwMode="auto">
          <a:xfrm>
            <a:off x="22225" y="6445250"/>
            <a:ext cx="2266950" cy="412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FAD9587B-0348-4022-AAF5-8376F19F0B3B}" type="datetime1">
              <a:rPr lang="hu-HU" sz="1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2022.11.29.</a:t>
            </a:fld>
            <a:endParaRPr lang="en-US" sz="1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4000" dirty="0"/>
              <a:t>Rekurzív </a:t>
            </a:r>
            <a:r>
              <a:rPr lang="hu-HU" altLang="hu-HU" sz="4000" dirty="0">
                <a:solidFill>
                  <a:srgbClr val="FF0000"/>
                </a:solidFill>
              </a:rPr>
              <a:t>eljárás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defTabSz="185738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hu-HU" altLang="hu-HU" sz="2800" dirty="0"/>
              <a:t>A rekurzív eljárások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</a:t>
            </a:r>
            <a:r>
              <a:rPr lang="hu-HU" altLang="hu-HU" sz="2800" dirty="0"/>
              <a:t> mindig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alakíthatók</a:t>
            </a:r>
            <a:r>
              <a:rPr lang="hu-HU" altLang="hu-HU" sz="2800" dirty="0"/>
              <a:t>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át</a:t>
            </a:r>
            <a:r>
              <a:rPr lang="hu-HU" altLang="hu-HU" sz="2800" dirty="0"/>
              <a:t>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egyszerűen</a:t>
            </a:r>
            <a:r>
              <a:rPr lang="hu-HU" altLang="hu-HU" sz="2800" dirty="0"/>
              <a:t>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táblázatkitöltéssé</a:t>
            </a:r>
            <a:r>
              <a:rPr lang="hu-HU" altLang="hu-HU" sz="2800" dirty="0"/>
              <a:t>, az alábbi feladat nemrekurzív megoldása sokkal nehezebb lehet.</a:t>
            </a:r>
          </a:p>
          <a:p>
            <a:pPr marL="0" indent="0" defTabSz="185738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da-DK" altLang="hu-HU" b="1" dirty="0"/>
              <a:t>Hanoi tornyai</a:t>
            </a:r>
            <a:r>
              <a:rPr lang="hu-HU" altLang="hu-HU" b="1" dirty="0"/>
              <a:t>:</a:t>
            </a:r>
          </a:p>
          <a:p>
            <a:pPr marL="0" indent="0" defTabSz="185738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da-DK" altLang="hu-HU" sz="2800" dirty="0"/>
              <a:t>Adott 3 rudacska. </a:t>
            </a:r>
            <a:r>
              <a:rPr lang="hu-HU" altLang="hu-HU" sz="2800" dirty="0"/>
              <a:t>A</a:t>
            </a:r>
            <a:r>
              <a:rPr lang="da-DK" altLang="hu-HU" sz="2800" dirty="0"/>
              <a:t>z els</a:t>
            </a:r>
            <a:r>
              <a:rPr lang="hu-HU" altLang="hu-HU" sz="2800" dirty="0"/>
              <a:t>ő</a:t>
            </a:r>
            <a:r>
              <a:rPr lang="da-DK" altLang="hu-HU" sz="2800" dirty="0"/>
              <a:t>n egyre csökken</a:t>
            </a:r>
            <a:r>
              <a:rPr lang="hu-HU" altLang="hu-HU" sz="2800" dirty="0"/>
              <a:t>ő</a:t>
            </a:r>
            <a:r>
              <a:rPr lang="da-DK" altLang="hu-HU" sz="2800" dirty="0"/>
              <a:t> sugarú korongok vannak. Az a feladat, hogy tegyük át a harmadik rudacskára a korongokat egyenként úgy, hogy az átpakolás közben és természetesen a végén is minden egyes korongon csak nála kisebb lehet. Az átpakoláshoz lehet segítségül felhasználni a középs</a:t>
            </a:r>
            <a:r>
              <a:rPr lang="hu-HU" altLang="hu-HU" sz="2800" dirty="0"/>
              <a:t>ő</a:t>
            </a:r>
            <a:r>
              <a:rPr lang="da-DK" altLang="hu-HU" sz="2800" dirty="0"/>
              <a:t> rudacskát.</a:t>
            </a:r>
            <a:r>
              <a:rPr lang="hu-HU" altLang="hu-HU" sz="2800" dirty="0"/>
              <a:t> </a:t>
            </a:r>
          </a:p>
        </p:txBody>
      </p:sp>
      <p:sp>
        <p:nvSpPr>
          <p:cNvPr id="11" name="Dátum helye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87BFB69-FCEC-4D1D-9BD5-46961E518D77}" type="datetime8">
              <a:rPr lang="hu-HU" smtClean="0"/>
              <a:t>2022.11.29. 12:33</a:t>
            </a:fld>
            <a:endParaRPr lang="en-US" dirty="0"/>
          </a:p>
        </p:txBody>
      </p:sp>
      <p:sp>
        <p:nvSpPr>
          <p:cNvPr id="2" name="Élőláb helye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49</a:t>
            </a:fld>
            <a:r>
              <a:rPr lang="hu-HU"/>
              <a:t>/55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6468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ím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Segédösszegek</a:t>
            </a:r>
          </a:p>
        </p:txBody>
      </p:sp>
      <p:sp>
        <p:nvSpPr>
          <p:cNvPr id="26627" name="Tartalom helye 2"/>
          <p:cNvSpPr>
            <a:spLocks noGrp="1" noChangeArrowheads="1"/>
          </p:cNvSpPr>
          <p:nvPr>
            <p:ph idx="1"/>
          </p:nvPr>
        </p:nvSpPr>
        <p:spPr>
          <a:xfrm>
            <a:off x="34925" y="1341438"/>
            <a:ext cx="8929688" cy="4754562"/>
          </a:xfrm>
        </p:spPr>
        <p:txBody>
          <a:bodyPr/>
          <a:lstStyle/>
          <a:p>
            <a:pPr marL="361950" indent="-349250"/>
            <a:r>
              <a:rPr lang="hu-HU" altLang="hu-HU" dirty="0">
                <a:sym typeface="Symbol" panose="05050102010706020507" pitchFamily="18" charset="2"/>
              </a:rPr>
              <a:t>Az </a:t>
            </a:r>
            <a:r>
              <a:rPr lang="hu-HU" alt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érték</a:t>
            </a:r>
            <a:r>
              <a:rPr lang="hu-HU" altLang="hu-HU" dirty="0">
                <a:sym typeface="Symbol" panose="05050102010706020507" pitchFamily="18" charset="2"/>
              </a:rPr>
              <a:t> függvény </a:t>
            </a:r>
            <a:r>
              <a:rPr lang="hu-HU" altLang="hu-HU" dirty="0" err="1">
                <a:sym typeface="Symbol" panose="05050102010706020507" pitchFamily="18" charset="2"/>
              </a:rPr>
              <a:t>újradefiniálása</a:t>
            </a:r>
            <a:r>
              <a:rPr lang="hu-HU" altLang="hu-HU" dirty="0">
                <a:sym typeface="Symbol" panose="05050102010706020507" pitchFamily="18" charset="2"/>
              </a:rPr>
              <a:t>:</a:t>
            </a:r>
          </a:p>
          <a:p>
            <a:pPr marL="12700" indent="0">
              <a:buNone/>
            </a:pPr>
            <a:r>
              <a:rPr lang="hu-HU" altLang="hu-HU" sz="2800" dirty="0">
                <a:sym typeface="Symbol" panose="05050102010706020507" pitchFamily="18" charset="2"/>
              </a:rPr>
              <a:t>    Próbáljunk valami részcélt kitűzni: </a:t>
            </a:r>
            <a:br>
              <a:rPr lang="hu-HU" altLang="hu-HU" sz="2800" dirty="0">
                <a:sym typeface="Symbol" panose="05050102010706020507" pitchFamily="18" charset="2"/>
              </a:rPr>
            </a:br>
            <a:r>
              <a:rPr lang="hu-HU" altLang="hu-HU" sz="2800" dirty="0">
                <a:sym typeface="Symbol" panose="05050102010706020507" pitchFamily="18" charset="2"/>
              </a:rPr>
              <a:t>	számoljuk ki az </a:t>
            </a:r>
            <a:r>
              <a:rPr lang="hu-HU" altLang="hu-HU" sz="2800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(1,1) bal felső</a:t>
            </a:r>
            <a:r>
              <a:rPr lang="hu-HU" altLang="hu-HU" sz="2800" dirty="0">
                <a:sym typeface="Symbol" panose="05050102010706020507" pitchFamily="18" charset="2"/>
              </a:rPr>
              <a:t>,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hu-HU" altLang="hu-HU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(</a:t>
            </a:r>
            <a:r>
              <a:rPr lang="hu-HU" altLang="hu-HU" sz="28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u,v</a:t>
            </a:r>
            <a:r>
              <a:rPr lang="hu-HU" altLang="hu-HU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) jobb alsó </a:t>
            </a:r>
            <a:br>
              <a:rPr lang="hu-HU" altLang="hu-HU" sz="2800" dirty="0">
                <a:sym typeface="Symbol" panose="05050102010706020507" pitchFamily="18" charset="2"/>
              </a:rPr>
            </a:br>
            <a:r>
              <a:rPr lang="hu-HU" altLang="hu-HU" sz="2800" dirty="0">
                <a:sym typeface="Symbol" panose="05050102010706020507" pitchFamily="18" charset="2"/>
              </a:rPr>
              <a:t>	sarkú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téglalapok érték</a:t>
            </a:r>
            <a:r>
              <a:rPr lang="hu-HU" altLang="hu-HU" sz="2800" dirty="0">
                <a:sym typeface="Symbol" panose="05050102010706020507" pitchFamily="18" charset="2"/>
              </a:rPr>
              <a:t>ét!</a:t>
            </a:r>
          </a:p>
        </p:txBody>
      </p:sp>
      <p:sp>
        <p:nvSpPr>
          <p:cNvPr id="10" name="Dátum helye 9">
            <a:extLst>
              <a:ext uri="{FF2B5EF4-FFF2-40B4-BE49-F238E27FC236}">
                <a16:creationId xmlns:a16="http://schemas.microsoft.com/office/drawing/2014/main" id="{A9DEB0AA-9116-4E2D-893F-B74251B1BFB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90C29D03-80A4-428B-A8AB-922FB5C5F9F1}" type="datetime8">
              <a:rPr lang="hu-HU" smtClean="0"/>
              <a:t>2022.11.29. 12:33</a:t>
            </a:fld>
            <a:endParaRPr lang="en-US" dirty="0"/>
          </a:p>
        </p:txBody>
      </p:sp>
      <p:graphicFrame>
        <p:nvGraphicFramePr>
          <p:cNvPr id="93412" name="Group 228">
            <a:extLst>
              <a:ext uri="{FF2B5EF4-FFF2-40B4-BE49-F238E27FC236}">
                <a16:creationId xmlns:a16="http://schemas.microsoft.com/office/drawing/2014/main" id="{F943CFC7-249A-43B0-A3C9-95177FFA8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258347"/>
              </p:ext>
            </p:extLst>
          </p:nvPr>
        </p:nvGraphicFramePr>
        <p:xfrm>
          <a:off x="394841" y="3780294"/>
          <a:ext cx="4969247" cy="944850"/>
        </p:xfrm>
        <a:graphic>
          <a:graphicData uri="http://schemas.openxmlformats.org/drawingml/2006/table">
            <a:tbl>
              <a:tblPr/>
              <a:tblGrid>
                <a:gridCol w="4969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4456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X=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szürke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téglalap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értéke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+</a:t>
                      </a:r>
                      <a:b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</a:b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     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piros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téglalap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összege</a:t>
                      </a:r>
                    </a:p>
                  </a:txBody>
                  <a:tcPr marL="91451" marR="91451" marT="45705" marB="45705"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408" name="Group 224">
            <a:extLst>
              <a:ext uri="{FF2B5EF4-FFF2-40B4-BE49-F238E27FC236}">
                <a16:creationId xmlns:a16="http://schemas.microsoft.com/office/drawing/2014/main" id="{CB9006D5-D8F6-43E2-9DD0-DA4FA052D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688257"/>
              </p:ext>
            </p:extLst>
          </p:nvPr>
        </p:nvGraphicFramePr>
        <p:xfrm>
          <a:off x="6732588" y="3482876"/>
          <a:ext cx="1727199" cy="1746250"/>
        </p:xfrm>
        <a:graphic>
          <a:graphicData uri="http://schemas.openxmlformats.org/drawingml/2006/table">
            <a:tbl>
              <a:tblPr/>
              <a:tblGrid>
                <a:gridCol w="422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cs typeface="Arial" charset="0"/>
                        </a:rPr>
                        <a:t>X</a:t>
                      </a:r>
                      <a:endParaRPr kumimoji="0" lang="hu-HU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Group 224">
            <a:extLst>
              <a:ext uri="{FF2B5EF4-FFF2-40B4-BE49-F238E27FC236}">
                <a16:creationId xmlns:a16="http://schemas.microsoft.com/office/drawing/2014/main" id="{E88FDCCE-5AE1-42BD-8909-C8F3FE63D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673214"/>
              </p:ext>
            </p:extLst>
          </p:nvPr>
        </p:nvGraphicFramePr>
        <p:xfrm>
          <a:off x="6733233" y="3482950"/>
          <a:ext cx="1727199" cy="1746250"/>
        </p:xfrm>
        <a:graphic>
          <a:graphicData uri="http://schemas.openxmlformats.org/drawingml/2006/table">
            <a:tbl>
              <a:tblPr/>
              <a:tblGrid>
                <a:gridCol w="422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charset="0"/>
                        </a:rPr>
                        <a:t>X</a:t>
                      </a:r>
                      <a:endParaRPr kumimoji="0" lang="hu-HU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25558546-252E-4208-88EB-CAC2CD99A933}"/>
              </a:ext>
            </a:extLst>
          </p:cNvPr>
          <p:cNvGrpSpPr/>
          <p:nvPr/>
        </p:nvGrpSpPr>
        <p:grpSpPr>
          <a:xfrm>
            <a:off x="6227423" y="3237450"/>
            <a:ext cx="998240" cy="493008"/>
            <a:chOff x="5974408" y="2756544"/>
            <a:chExt cx="998240" cy="493008"/>
          </a:xfrm>
        </p:grpSpPr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6803947D-9511-4A59-8EA1-EAE076D4454B}"/>
                </a:ext>
              </a:extLst>
            </p:cNvPr>
            <p:cNvSpPr/>
            <p:nvPr/>
          </p:nvSpPr>
          <p:spPr>
            <a:xfrm>
              <a:off x="5974408" y="2756544"/>
              <a:ext cx="998240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800" b="1" dirty="0">
                  <a:solidFill>
                    <a:srgbClr val="0099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(1,1)</a:t>
              </a:r>
            </a:p>
          </p:txBody>
        </p:sp>
        <p:sp>
          <p:nvSpPr>
            <p:cNvPr id="12" name="Ellipszis 11">
              <a:extLst>
                <a:ext uri="{FF2B5EF4-FFF2-40B4-BE49-F238E27FC236}">
                  <a16:creationId xmlns:a16="http://schemas.microsoft.com/office/drawing/2014/main" id="{8BD8756C-8CA0-41CB-8F67-47CF3965C1AD}"/>
                </a:ext>
              </a:extLst>
            </p:cNvPr>
            <p:cNvSpPr/>
            <p:nvPr/>
          </p:nvSpPr>
          <p:spPr>
            <a:xfrm>
              <a:off x="6648040" y="3177544"/>
              <a:ext cx="72008" cy="72008"/>
            </a:xfrm>
            <a:prstGeom prst="ellipse">
              <a:avLst/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009900"/>
                </a:solidFill>
              </a:endParaRPr>
            </a:p>
          </p:txBody>
        </p:sp>
      </p:grpSp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45108900-2655-4364-83CA-04D50183937E}"/>
              </a:ext>
            </a:extLst>
          </p:cNvPr>
          <p:cNvGrpSpPr/>
          <p:nvPr/>
        </p:nvGrpSpPr>
        <p:grpSpPr>
          <a:xfrm>
            <a:off x="7926139" y="4584336"/>
            <a:ext cx="998240" cy="479672"/>
            <a:chOff x="6851872" y="4077072"/>
            <a:chExt cx="998240" cy="479672"/>
          </a:xfrm>
        </p:grpSpPr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7C0772F6-AFDA-4B21-AC34-3175B66C81CF}"/>
                </a:ext>
              </a:extLst>
            </p:cNvPr>
            <p:cNvSpPr/>
            <p:nvPr/>
          </p:nvSpPr>
          <p:spPr>
            <a:xfrm>
              <a:off x="6851872" y="4124696"/>
              <a:ext cx="998240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</a:t>
              </a:r>
              <a:r>
                <a:rPr lang="hu-HU" sz="1800" b="1" dirty="0" err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u,v</a:t>
              </a:r>
              <a:r>
                <a:rPr lang="hu-HU" sz="1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</a:p>
          </p:txBody>
        </p: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4E5B082F-E85D-4827-B098-A1A1839221A6}"/>
                </a:ext>
              </a:extLst>
            </p:cNvPr>
            <p:cNvSpPr/>
            <p:nvPr/>
          </p:nvSpPr>
          <p:spPr>
            <a:xfrm>
              <a:off x="7115520" y="4077072"/>
              <a:ext cx="72008" cy="7200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FFC000"/>
                </a:solidFill>
              </a:endParaRPr>
            </a:p>
          </p:txBody>
        </p:sp>
      </p:grpSp>
      <p:grpSp>
        <p:nvGrpSpPr>
          <p:cNvPr id="17" name="Csoportba foglalás 16">
            <a:extLst>
              <a:ext uri="{FF2B5EF4-FFF2-40B4-BE49-F238E27FC236}">
                <a16:creationId xmlns:a16="http://schemas.microsoft.com/office/drawing/2014/main" id="{59A9B60A-52AF-44F7-A03E-F622242F95A4}"/>
              </a:ext>
            </a:extLst>
          </p:cNvPr>
          <p:cNvGrpSpPr/>
          <p:nvPr/>
        </p:nvGrpSpPr>
        <p:grpSpPr>
          <a:xfrm>
            <a:off x="7308304" y="4587454"/>
            <a:ext cx="998240" cy="479672"/>
            <a:chOff x="6635848" y="4077072"/>
            <a:chExt cx="998240" cy="479672"/>
          </a:xfrm>
        </p:grpSpPr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BA26DF41-1CD8-4A94-83BC-A679540A89DE}"/>
                </a:ext>
              </a:extLst>
            </p:cNvPr>
            <p:cNvSpPr/>
            <p:nvPr/>
          </p:nvSpPr>
          <p:spPr>
            <a:xfrm>
              <a:off x="6635848" y="4124696"/>
              <a:ext cx="998240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(u,v-1)</a:t>
              </a:r>
            </a:p>
          </p:txBody>
        </p:sp>
        <p:sp>
          <p:nvSpPr>
            <p:cNvPr id="19" name="Ellipszis 18">
              <a:extLst>
                <a:ext uri="{FF2B5EF4-FFF2-40B4-BE49-F238E27FC236}">
                  <a16:creationId xmlns:a16="http://schemas.microsoft.com/office/drawing/2014/main" id="{8F62928A-5A8F-4B08-B1ED-32AD4B88E6F5}"/>
                </a:ext>
              </a:extLst>
            </p:cNvPr>
            <p:cNvSpPr/>
            <p:nvPr/>
          </p:nvSpPr>
          <p:spPr>
            <a:xfrm>
              <a:off x="7103328" y="40770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5" name="Téglalap 4">
            <a:extLst>
              <a:ext uri="{FF2B5EF4-FFF2-40B4-BE49-F238E27FC236}">
                <a16:creationId xmlns:a16="http://schemas.microsoft.com/office/drawing/2014/main" id="{C0C19B4B-DD83-48C2-A40C-901A218ACFB4}"/>
              </a:ext>
            </a:extLst>
          </p:cNvPr>
          <p:cNvSpPr/>
          <p:nvPr/>
        </p:nvSpPr>
        <p:spPr>
          <a:xfrm>
            <a:off x="395536" y="5589240"/>
            <a:ext cx="3960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hu-HU" sz="2800" dirty="0"/>
              <a:t>E[</a:t>
            </a:r>
            <a:r>
              <a:rPr lang="hu-HU" sz="2800" dirty="0" err="1">
                <a:solidFill>
                  <a:srgbClr val="0000FF"/>
                </a:solidFill>
              </a:rPr>
              <a:t>u,v</a:t>
            </a:r>
            <a:r>
              <a:rPr lang="hu-HU" sz="2800" dirty="0"/>
              <a:t>] ← X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</a:t>
            </a:fld>
            <a:r>
              <a:rPr lang="hu-HU"/>
              <a:t>/55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81780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 txBox="1">
            <a:spLocks noGrp="1" noChangeArrowheads="1"/>
          </p:cNvSpPr>
          <p:nvPr/>
        </p:nvSpPr>
        <p:spPr bwMode="auto">
          <a:xfrm>
            <a:off x="7596188" y="6565900"/>
            <a:ext cx="1370012" cy="2921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>
              <a:defRPr/>
            </a:pPr>
            <a:fld id="{C2C1973E-C07E-4735-8EF3-34A1DDA097EF}" type="slidenum">
              <a:rPr lang="hu-HU" altLang="hu-HU" sz="1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defRPr/>
              </a:pPr>
              <a:t>50</a:t>
            </a:fld>
            <a:endParaRPr lang="hu-HU" altLang="hu-HU" sz="10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Rectangle 7"/>
          <p:cNvSpPr txBox="1">
            <a:spLocks noGrp="1" noChangeArrowheads="1"/>
          </p:cNvSpPr>
          <p:nvPr/>
        </p:nvSpPr>
        <p:spPr bwMode="auto">
          <a:xfrm>
            <a:off x="22225" y="6445250"/>
            <a:ext cx="2266950" cy="412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F02D1406-DB46-4652-B05B-2A62E85009C9}" type="datetime1">
              <a:rPr lang="hu-HU" sz="1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2022.11.29.</a:t>
            </a:fld>
            <a:endParaRPr lang="en-US" sz="1200" b="1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4000" dirty="0"/>
              <a:t>Rekurzív eljárás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1341438"/>
            <a:ext cx="9108504" cy="4754562"/>
          </a:xfrm>
        </p:spPr>
        <p:txBody>
          <a:bodyPr/>
          <a:lstStyle/>
          <a:p>
            <a:pPr marL="0" indent="0" defTabSz="185738">
              <a:spcBef>
                <a:spcPct val="10000"/>
              </a:spcBef>
              <a:spcAft>
                <a:spcPts val="300"/>
              </a:spcAft>
              <a:buFont typeface="Wingdings" panose="05000000000000000000" pitchFamily="2" charset="2"/>
              <a:buNone/>
              <a:defRPr/>
            </a:pPr>
            <a:r>
              <a:rPr lang="da-DK" altLang="hu-HU" b="1" dirty="0"/>
              <a:t>Hanoi tornyai</a:t>
            </a:r>
            <a:r>
              <a:rPr lang="hu-HU" altLang="hu-HU" b="1" dirty="0"/>
              <a:t>:</a:t>
            </a:r>
          </a:p>
          <a:p>
            <a:pPr marL="177800" indent="-177800" defTabSz="185738">
              <a:spcBef>
                <a:spcPct val="10000"/>
              </a:spcBef>
              <a:spcAft>
                <a:spcPts val="300"/>
              </a:spcAft>
              <a:tabLst>
                <a:tab pos="6273800" algn="l"/>
              </a:tabLst>
              <a:defRPr/>
            </a:pPr>
            <a:r>
              <a:rPr lang="hu-HU" altLang="hu-HU" sz="2800" dirty="0"/>
              <a:t>„N−1 darabot 1-ről 2-re” </a:t>
            </a:r>
          </a:p>
          <a:p>
            <a:pPr marL="177800" indent="-177800" defTabSz="185738">
              <a:spcBef>
                <a:spcPct val="10000"/>
              </a:spcBef>
              <a:spcAft>
                <a:spcPts val="300"/>
              </a:spcAft>
              <a:tabLst>
                <a:tab pos="6273800" algn="l"/>
              </a:tabLst>
              <a:defRPr/>
            </a:pPr>
            <a:r>
              <a:rPr lang="hu-HU" altLang="hu-HU" sz="2800" dirty="0"/>
              <a:t>„Legalsót (</a:t>
            </a:r>
            <a:r>
              <a:rPr lang="hu-HU" altLang="hu-HU" sz="1800" dirty="0"/>
              <a:t>N=1</a:t>
            </a:r>
            <a:r>
              <a:rPr lang="hu-HU" altLang="hu-HU" sz="2800" dirty="0"/>
              <a:t>) 1-ről 3-ra”</a:t>
            </a:r>
          </a:p>
          <a:p>
            <a:pPr marL="177800" indent="-177800" defTabSz="185738">
              <a:spcBef>
                <a:spcPct val="10000"/>
              </a:spcBef>
              <a:spcAft>
                <a:spcPts val="300"/>
              </a:spcAft>
              <a:tabLst>
                <a:tab pos="6273800" algn="l"/>
              </a:tabLst>
              <a:defRPr/>
            </a:pPr>
            <a:r>
              <a:rPr lang="hu-HU" altLang="hu-HU" sz="2800" dirty="0"/>
              <a:t>„N−1 darabot 2-ről 3-ra”</a:t>
            </a:r>
          </a:p>
          <a:p>
            <a:pPr marL="0" indent="0" defTabSz="185738">
              <a:spcBef>
                <a:spcPct val="10000"/>
              </a:spcBef>
              <a:spcAft>
                <a:spcPts val="300"/>
              </a:spcAft>
              <a:buNone/>
              <a:defRPr/>
            </a:pPr>
            <a:endParaRPr lang="hu-HU" altLang="hu-HU" sz="2400" dirty="0">
              <a:latin typeface="Courier New" panose="02070309020205020404" pitchFamily="49" charset="0"/>
            </a:endParaRPr>
          </a:p>
          <a:p>
            <a:pPr marL="0" indent="0" defTabSz="185738">
              <a:spcBef>
                <a:spcPct val="10000"/>
              </a:spcBef>
              <a:spcAft>
                <a:spcPts val="300"/>
              </a:spcAft>
              <a:buNone/>
              <a:defRPr/>
            </a:pPr>
            <a:endParaRPr lang="hu-HU" altLang="hu-HU" sz="2400" dirty="0">
              <a:latin typeface="Courier New" panose="02070309020205020404" pitchFamily="49" charset="0"/>
            </a:endParaRPr>
          </a:p>
          <a:p>
            <a:pPr marL="0" indent="0" defTabSz="185738">
              <a:spcBef>
                <a:spcPct val="10000"/>
              </a:spcBef>
              <a:spcAft>
                <a:spcPts val="300"/>
              </a:spcAft>
              <a:buNone/>
              <a:defRPr/>
            </a:pPr>
            <a:endParaRPr lang="hu-HU" altLang="hu-HU" sz="2400" dirty="0"/>
          </a:p>
          <a:p>
            <a:pPr marL="342900" indent="-342900" defTabSz="185738">
              <a:spcBef>
                <a:spcPct val="10000"/>
              </a:spcBef>
              <a:spcAft>
                <a:spcPts val="300"/>
              </a:spcAft>
              <a:defRPr/>
            </a:pPr>
            <a:endParaRPr lang="hu-HU" altLang="hu-HU" sz="2400" dirty="0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E9C09D1-CD35-4241-97FC-D2B3CB244D5C}" type="datetime8">
              <a:rPr lang="hu-HU" smtClean="0"/>
              <a:t>2022.11.29. 12:33</a:t>
            </a:fld>
            <a:endParaRPr lang="en-US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8A6FD8F-EE2C-4A41-BA19-3ECCB54D5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1518709"/>
            <a:ext cx="3430984" cy="2414347"/>
          </a:xfrm>
          <a:prstGeom prst="rect">
            <a:avLst/>
          </a:prstGeom>
          <a:effectLst>
            <a:outerShdw blurRad="152400" dist="127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Oval 63">
            <a:extLst>
              <a:ext uri="{FF2B5EF4-FFF2-40B4-BE49-F238E27FC236}">
                <a16:creationId xmlns:a16="http://schemas.microsoft.com/office/drawing/2014/main" id="{264BA128-7F39-4C79-A6FB-484732625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700" y="4051987"/>
            <a:ext cx="5389964" cy="432246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dirty="0"/>
              <a:t>Hanoi(</a:t>
            </a:r>
            <a:r>
              <a:rPr lang="hu-HU" dirty="0" err="1"/>
              <a:t>n,ról,át,ra</a:t>
            </a:r>
            <a:r>
              <a:rPr lang="hu-HU" dirty="0"/>
              <a:t>)</a:t>
            </a:r>
          </a:p>
        </p:txBody>
      </p:sp>
      <p:graphicFrame>
        <p:nvGraphicFramePr>
          <p:cNvPr id="11" name="Táblázat 10">
            <a:extLst>
              <a:ext uri="{FF2B5EF4-FFF2-40B4-BE49-F238E27FC236}">
                <a16:creationId xmlns:a16="http://schemas.microsoft.com/office/drawing/2014/main" id="{A9C7A617-12EE-4217-A743-A6EE64139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108310"/>
              </p:ext>
            </p:extLst>
          </p:nvPr>
        </p:nvGraphicFramePr>
        <p:xfrm>
          <a:off x="1835699" y="4696544"/>
          <a:ext cx="5400597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64293">
                  <a:extLst>
                    <a:ext uri="{9D8B030D-6E8A-4147-A177-3AD203B41FA5}">
                      <a16:colId xmlns:a16="http://schemas.microsoft.com/office/drawing/2014/main" val="966001911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4010421053"/>
                    </a:ext>
                  </a:extLst>
                </a:gridCol>
              </a:tblGrid>
              <a:tr h="445558">
                <a:tc gridSpan="2"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</a:rPr>
                        <a:t>N&gt;1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hu-H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5681580"/>
                  </a:ext>
                </a:extLst>
              </a:tr>
              <a:tr h="445558"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tx1"/>
                          </a:solidFill>
                        </a:rPr>
                        <a:t>Hanoi(n</a:t>
                      </a:r>
                      <a:r>
                        <a:rPr lang="hu-HU" sz="24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hu-HU" sz="2400" dirty="0">
                          <a:solidFill>
                            <a:schemeClr val="tx1"/>
                          </a:solidFill>
                        </a:rPr>
                        <a:t>1,ról,ra,át)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tx1"/>
                          </a:solidFill>
                        </a:rPr>
                        <a:t>Ki: </a:t>
                      </a:r>
                      <a:r>
                        <a:rPr lang="hu-HU" sz="2400" dirty="0" err="1">
                          <a:solidFill>
                            <a:schemeClr val="tx1"/>
                          </a:solidFill>
                        </a:rPr>
                        <a:t>n,ról,ra</a:t>
                      </a:r>
                      <a:endParaRPr lang="hu-H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6763024"/>
                  </a:ext>
                </a:extLst>
              </a:tr>
              <a:tr h="4455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dirty="0">
                          <a:solidFill>
                            <a:schemeClr val="tx1"/>
                          </a:solidFill>
                        </a:rPr>
                        <a:t>Ki: </a:t>
                      </a:r>
                      <a:r>
                        <a:rPr lang="hu-HU" sz="2400" dirty="0" err="1">
                          <a:solidFill>
                            <a:schemeClr val="tx1"/>
                          </a:solidFill>
                        </a:rPr>
                        <a:t>n,ról,ra</a:t>
                      </a:r>
                      <a:endParaRPr lang="hu-H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hu-H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7725049"/>
                  </a:ext>
                </a:extLst>
              </a:tr>
              <a:tr h="445558">
                <a:tc>
                  <a:txBody>
                    <a:bodyPr/>
                    <a:lstStyle/>
                    <a:p>
                      <a:r>
                        <a:rPr lang="hu-HU" sz="2400" dirty="0">
                          <a:solidFill>
                            <a:schemeClr val="tx1"/>
                          </a:solidFill>
                        </a:rPr>
                        <a:t>Hanoi(n</a:t>
                      </a:r>
                      <a:r>
                        <a:rPr lang="hu-HU" sz="24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hu-HU" sz="2400" dirty="0">
                          <a:solidFill>
                            <a:schemeClr val="tx1"/>
                          </a:solidFill>
                        </a:rPr>
                        <a:t>1,át,ról,ra)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hu-H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0288879"/>
                  </a:ext>
                </a:extLst>
              </a:tr>
            </a:tbl>
          </a:graphicData>
        </a:graphic>
      </p:graphicFrame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7BF3F102-9760-408A-B617-1DC2006EBF52}"/>
              </a:ext>
            </a:extLst>
          </p:cNvPr>
          <p:cNvCxnSpPr>
            <a:cxnSpLocks/>
          </p:cNvCxnSpPr>
          <p:nvPr/>
        </p:nvCxnSpPr>
        <p:spPr>
          <a:xfrm>
            <a:off x="4547051" y="4484934"/>
            <a:ext cx="0" cy="210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ine 27">
            <a:extLst>
              <a:ext uri="{FF2B5EF4-FFF2-40B4-BE49-F238E27FC236}">
                <a16:creationId xmlns:a16="http://schemas.microsoft.com/office/drawing/2014/main" id="{E0843E52-EB6D-488D-B7AC-D84FA97B5E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4204" y="4708119"/>
            <a:ext cx="209187" cy="438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6" name="Line 28">
            <a:extLst>
              <a:ext uri="{FF2B5EF4-FFF2-40B4-BE49-F238E27FC236}">
                <a16:creationId xmlns:a16="http://schemas.microsoft.com/office/drawing/2014/main" id="{EEBF2EFE-DEFB-411B-8106-D8770ED237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8271" y="4707440"/>
            <a:ext cx="215900" cy="43275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7" name="Text Box 29">
            <a:extLst>
              <a:ext uri="{FF2B5EF4-FFF2-40B4-BE49-F238E27FC236}">
                <a16:creationId xmlns:a16="http://schemas.microsoft.com/office/drawing/2014/main" id="{201B4D3E-75DD-41EF-B648-960EB74EB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4492" y="4892650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8" name="Text Box 30">
            <a:extLst>
              <a:ext uri="{FF2B5EF4-FFF2-40B4-BE49-F238E27FC236}">
                <a16:creationId xmlns:a16="http://schemas.microsoft.com/office/drawing/2014/main" id="{46705CB3-96A6-4E82-ADC8-9461D657E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6621" y="4892466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2" name="Élőláb helye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50</a:t>
            </a:fld>
            <a:r>
              <a:rPr lang="hu-HU"/>
              <a:t>/55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82881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altLang="hu-HU" dirty="0">
                <a:solidFill>
                  <a:srgbClr val="FF0000"/>
                </a:solidFill>
              </a:rPr>
              <a:t>Programozási</a:t>
            </a:r>
            <a:r>
              <a:rPr lang="hu-HU" altLang="hu-HU" dirty="0"/>
              <a:t> </a:t>
            </a:r>
            <a:r>
              <a:rPr lang="hu-HU" altLang="hu-HU" dirty="0">
                <a:solidFill>
                  <a:srgbClr val="FF0000"/>
                </a:solidFill>
              </a:rPr>
              <a:t>tételek</a:t>
            </a:r>
            <a:r>
              <a:rPr lang="hu-HU" altLang="hu-HU" dirty="0"/>
              <a:t> </a:t>
            </a:r>
            <a:r>
              <a:rPr lang="hu-HU" altLang="hu-HU" dirty="0">
                <a:solidFill>
                  <a:srgbClr val="FF0000"/>
                </a:solidFill>
              </a:rPr>
              <a:t>rekurzívan</a:t>
            </a:r>
            <a:endParaRPr lang="hu-HU" sz="2800" dirty="0">
              <a:solidFill>
                <a:srgbClr val="FF00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b="1" dirty="0">
                <a:solidFill>
                  <a:srgbClr val="FF3300"/>
                </a:solidFill>
              </a:rPr>
              <a:t>Sorozatszámítás</a:t>
            </a:r>
            <a:r>
              <a:rPr lang="hu-HU" b="1" dirty="0"/>
              <a:t> (összegzés): </a:t>
            </a:r>
          </a:p>
          <a:p>
            <a:pPr marL="0" indent="0">
              <a:lnSpc>
                <a:spcPct val="90000"/>
              </a:lnSpc>
              <a:spcBef>
                <a:spcPct val="10000"/>
              </a:spcBef>
              <a:buNone/>
            </a:pPr>
            <a:r>
              <a:rPr lang="hu-HU" sz="2800" dirty="0"/>
              <a:t>A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sorozatszámítás tétel </a:t>
            </a:r>
            <a:r>
              <a:rPr lang="hu-HU" sz="2800" dirty="0"/>
              <a:t>egy egyszerű rekurziót tartalmazott, ahol minden kiszámolt érték az előző egyetlen értéktől függött:</a:t>
            </a:r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sz="2800" dirty="0"/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sz="2800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87D71B1-F7A3-40E7-9BCD-668F9E357EDB}" type="datetime8">
              <a:rPr lang="hu-HU" smtClean="0"/>
              <a:t>2022.11.29. 12:33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82CD1E09-B817-440A-B477-A0386A011C1D}"/>
                  </a:ext>
                </a:extLst>
              </p:cNvPr>
              <p:cNvSpPr txBox="1"/>
              <p:nvPr/>
            </p:nvSpPr>
            <p:spPr>
              <a:xfrm>
                <a:off x="1703872" y="2744352"/>
                <a:ext cx="5055102" cy="8924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sz="2600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hu-HU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1..</m:t>
                              </m:r>
                              <m:r>
                                <m:rPr>
                                  <m:sty m:val="p"/>
                                </m:rP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  <m:r>
                        <a:rPr lang="hu-HU" sz="2600" b="0" i="0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"/>
                          <m:ctrlPr>
                            <a:rPr lang="hu-HU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hu-H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hu-HU" sz="2600" b="0" i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hu-HU" sz="26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                           , </m:t>
                              </m:r>
                              <m:r>
                                <m:rPr>
                                  <m:sty m:val="p"/>
                                </m:rP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hu-H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hu-HU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hu-HU" sz="2600" b="0" i="0" smtClean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a:rPr lang="hu-HU" sz="2600" b="0" i="0" smtClean="0">
                                          <a:latin typeface="Cambria Math" panose="02040503050406030204" pitchFamily="18" charset="0"/>
                                        </a:rPr>
                                        <m:t>1..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hu-HU" sz="2600" b="0" i="0" smtClean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  <m:r>
                                        <a:rPr lang="hu-HU" sz="2600" b="0" i="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hu-H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hu-HU" sz="2600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hu-HU" sz="2600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  <m: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) , </m:t>
                              </m:r>
                              <m:r>
                                <m:rPr>
                                  <m:sty m:val="p"/>
                                </m:rP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sz="2600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82CD1E09-B817-440A-B477-A0386A011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872" y="2744352"/>
                <a:ext cx="5055102" cy="8924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51</a:t>
            </a:fld>
            <a:r>
              <a:rPr lang="hu-HU"/>
              <a:t>/55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75497475"/>
      </p:ext>
    </p:extLst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altLang="hu-HU" dirty="0"/>
              <a:t>Programozási tételek rekurzívan</a:t>
            </a:r>
            <a:endParaRPr lang="hu-HU" sz="2800" dirty="0">
              <a:solidFill>
                <a:srgbClr val="FF33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b="1" dirty="0">
                <a:solidFill>
                  <a:srgbClr val="FF3300"/>
                </a:solidFill>
              </a:rPr>
              <a:t>Sorozatszámítás</a:t>
            </a:r>
            <a:r>
              <a:rPr lang="hu-HU" b="1" dirty="0"/>
              <a:t> (összegzés): </a:t>
            </a:r>
          </a:p>
          <a:p>
            <a:pPr marL="0" indent="0">
              <a:lnSpc>
                <a:spcPct val="90000"/>
              </a:lnSpc>
              <a:spcBef>
                <a:spcPct val="10000"/>
              </a:spcBef>
              <a:buNone/>
            </a:pPr>
            <a:r>
              <a:rPr lang="hu-HU" sz="2800" dirty="0"/>
              <a:t>A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sorozatszámítás tétel </a:t>
            </a:r>
            <a:r>
              <a:rPr lang="hu-HU" sz="2800" dirty="0"/>
              <a:t>egy egyszerű rekurziót tartalmazott, ahol minden kiszámolt érték az előző egyetlen értéktől függött:</a:t>
            </a:r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sz="2800" dirty="0"/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sz="2800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318FFC2-55CE-4D89-A343-11460F8B9260}" type="datetime8">
              <a:rPr lang="hu-HU" smtClean="0"/>
              <a:t>2022.11.29. 12:33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82CD1E09-B817-440A-B477-A0386A011C1D}"/>
                  </a:ext>
                </a:extLst>
              </p:cNvPr>
              <p:cNvSpPr txBox="1"/>
              <p:nvPr/>
            </p:nvSpPr>
            <p:spPr>
              <a:xfrm>
                <a:off x="35496" y="775721"/>
                <a:ext cx="3096344" cy="5492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sz="1600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hu-HU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hu-HU" sz="1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hu-HU" sz="1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1..</m:t>
                              </m:r>
                              <m:r>
                                <m:rPr>
                                  <m:sty m:val="p"/>
                                </m:rPr>
                                <a:rPr lang="hu-HU" sz="1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  <m:r>
                        <a:rPr lang="hu-HU" sz="1600" b="0" i="0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"/>
                          <m:ctrlPr>
                            <a:rPr lang="hu-HU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hu-HU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hu-HU" sz="1600" b="0" i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hu-HU" sz="16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hu-HU" sz="1600" b="0" i="0" smtClean="0">
                                  <a:latin typeface="Cambria Math" panose="02040503050406030204" pitchFamily="18" charset="0"/>
                                </a:rPr>
                                <m:t> ,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hu-HU" sz="16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hu-HU" sz="1600" b="0" i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hu-HU" sz="1600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hu-HU" sz="16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hu-HU" sz="1600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hu-HU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hu-HU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hu-HU" sz="1600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a:rPr lang="hu-HU" sz="1600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1..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hu-HU" sz="1600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  <m:r>
                                        <a:rPr lang="hu-HU" sz="1600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hu-HU" sz="16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hu-HU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hu-HU" sz="1600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hu-HU" sz="1600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  <m:r>
                                <a:rPr lang="hu-HU" sz="1600" b="0" i="0" smtClean="0">
                                  <a:latin typeface="Cambria Math" panose="02040503050406030204" pitchFamily="18" charset="0"/>
                                </a:rPr>
                                <m:t>) , </m:t>
                              </m:r>
                              <m:r>
                                <m:rPr>
                                  <m:sty m:val="p"/>
                                </m:rPr>
                                <a:rPr lang="hu-HU" sz="16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hu-HU" sz="1600" b="0" i="0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sz="1600" dirty="0"/>
              </a:p>
            </p:txBody>
          </p:sp>
        </mc:Choice>
        <mc:Fallback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82CD1E09-B817-440A-B477-A0386A011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775721"/>
                <a:ext cx="3096344" cy="5492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Szövegdoboz 1">
                <a:extLst>
                  <a:ext uri="{FF2B5EF4-FFF2-40B4-BE49-F238E27FC236}">
                    <a16:creationId xmlns:a16="http://schemas.microsoft.com/office/drawing/2014/main" id="{D4D97AF7-7BDC-4CEE-9538-A1A10EDC1C21}"/>
                  </a:ext>
                </a:extLst>
              </p:cNvPr>
              <p:cNvSpPr txBox="1"/>
              <p:nvPr/>
            </p:nvSpPr>
            <p:spPr>
              <a:xfrm>
                <a:off x="1690925" y="2714436"/>
                <a:ext cx="5113323" cy="8924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sz="2600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hu-HU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hu-HU" sz="2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hu-HU" sz="2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hu-HU" sz="2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hu-HU" sz="2600" b="0" i="0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"/>
                          <m:ctrlPr>
                            <a:rPr lang="hu-HU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hu-H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hu-HU" sz="2600" b="0" i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hu-HU" sz="26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, </m:t>
                              </m:r>
                              <m:r>
                                <m:rPr>
                                  <m:sty m:val="p"/>
                                </m:rP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hu-H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hu-HU" sz="2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a:rPr lang="hu-HU" sz="2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hu-HU" sz="2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hu-HU" sz="2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hu-H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hu-HU" sz="2600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hu-HU" sz="2600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  <m: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) , </m:t>
                              </m:r>
                              <m:r>
                                <m:rPr>
                                  <m:sty m:val="p"/>
                                </m:rP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sz="2600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Szövegdoboz 1">
                <a:extLst>
                  <a:ext uri="{FF2B5EF4-FFF2-40B4-BE49-F238E27FC236}">
                    <a16:creationId xmlns:a16="http://schemas.microsoft.com/office/drawing/2014/main" id="{D4D97AF7-7BDC-4CEE-9538-A1A10EDC1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925" y="2714436"/>
                <a:ext cx="5113323" cy="8924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63">
            <a:extLst>
              <a:ext uri="{FF2B5EF4-FFF2-40B4-BE49-F238E27FC236}">
                <a16:creationId xmlns:a16="http://schemas.microsoft.com/office/drawing/2014/main" id="{591E1B01-71CB-40A2-8D4D-F472512B3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808" y="3789040"/>
            <a:ext cx="2736000" cy="504000"/>
          </a:xfrm>
          <a:prstGeom prst="ellipse">
            <a:avLst/>
          </a:prstGeom>
          <a:ln w="3175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u-HU" dirty="0"/>
              <a:t>F(</a:t>
            </a:r>
            <a:r>
              <a:rPr lang="hu-HU" dirty="0" err="1"/>
              <a:t>X,n</a:t>
            </a:r>
            <a:r>
              <a:rPr lang="hu-HU" dirty="0"/>
              <a:t>)</a:t>
            </a:r>
          </a:p>
        </p:txBody>
      </p: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4542D82F-E630-42AF-A568-B2269F8D9814}"/>
              </a:ext>
            </a:extLst>
          </p:cNvPr>
          <p:cNvCxnSpPr>
            <a:cxnSpLocks/>
            <a:stCxn id="23" idx="0"/>
            <a:endCxn id="10" idx="4"/>
          </p:cNvCxnSpPr>
          <p:nvPr/>
        </p:nvCxnSpPr>
        <p:spPr>
          <a:xfrm flipH="1" flipV="1">
            <a:off x="6760808" y="4293040"/>
            <a:ext cx="3742" cy="144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63">
            <a:extLst>
              <a:ext uri="{FF2B5EF4-FFF2-40B4-BE49-F238E27FC236}">
                <a16:creationId xmlns:a16="http://schemas.microsoft.com/office/drawing/2014/main" id="{39B1B480-12ED-418B-9C8A-BE9EC8FE1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040" y="4046625"/>
            <a:ext cx="2736000" cy="504000"/>
          </a:xfrm>
          <a:prstGeom prst="ellipse">
            <a:avLst/>
          </a:prstGeom>
          <a:ln w="3175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u-HU" dirty="0"/>
              <a:t>F(</a:t>
            </a:r>
            <a:r>
              <a:rPr lang="hu-HU" dirty="0" err="1"/>
              <a:t>X,n</a:t>
            </a:r>
            <a:r>
              <a:rPr lang="hu-HU" dirty="0"/>
              <a:t>)</a:t>
            </a:r>
          </a:p>
        </p:txBody>
      </p: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B2714992-BE77-40E2-AE0C-D63F287C2A1A}"/>
              </a:ext>
            </a:extLst>
          </p:cNvPr>
          <p:cNvCxnSpPr>
            <a:cxnSpLocks/>
            <a:stCxn id="18" idx="0"/>
            <a:endCxn id="20" idx="4"/>
          </p:cNvCxnSpPr>
          <p:nvPr/>
        </p:nvCxnSpPr>
        <p:spPr>
          <a:xfrm flipH="1" flipV="1">
            <a:off x="2573040" y="4550625"/>
            <a:ext cx="4516" cy="160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áblázat 17">
            <a:extLst>
              <a:ext uri="{FF2B5EF4-FFF2-40B4-BE49-F238E27FC236}">
                <a16:creationId xmlns:a16="http://schemas.microsoft.com/office/drawing/2014/main" id="{3BCF34B8-1E24-40C1-8801-525CBE93D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243784"/>
              </p:ext>
            </p:extLst>
          </p:nvPr>
        </p:nvGraphicFramePr>
        <p:xfrm>
          <a:off x="72000" y="4710630"/>
          <a:ext cx="5011112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79720">
                  <a:extLst>
                    <a:ext uri="{9D8B030D-6E8A-4147-A177-3AD203B41FA5}">
                      <a16:colId xmlns:a16="http://schemas.microsoft.com/office/drawing/2014/main" val="3525164666"/>
                    </a:ext>
                  </a:extLst>
                </a:gridCol>
                <a:gridCol w="3031392">
                  <a:extLst>
                    <a:ext uri="{9D8B030D-6E8A-4147-A177-3AD203B41FA5}">
                      <a16:colId xmlns:a16="http://schemas.microsoft.com/office/drawing/2014/main" val="2947858166"/>
                    </a:ext>
                  </a:extLst>
                </a:gridCol>
              </a:tblGrid>
              <a:tr h="457516">
                <a:tc>
                  <a:txBody>
                    <a:bodyPr/>
                    <a:lstStyle/>
                    <a:p>
                      <a:pPr algn="ctr"/>
                      <a:r>
                        <a:rPr lang="hu-HU" sz="2800" b="0" dirty="0">
                          <a:solidFill>
                            <a:schemeClr val="tx1"/>
                          </a:solidFill>
                        </a:rPr>
                        <a:t>n=0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b="0" dirty="0">
                          <a:solidFill>
                            <a:schemeClr val="tx1"/>
                          </a:solidFill>
                        </a:rPr>
                        <a:t>n&gt;0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582874"/>
                  </a:ext>
                </a:extLst>
              </a:tr>
              <a:tr h="457516">
                <a:tc>
                  <a:txBody>
                    <a:bodyPr/>
                    <a:lstStyle/>
                    <a:p>
                      <a:pPr algn="l"/>
                      <a:r>
                        <a:rPr lang="hu-HU" sz="2800" b="0" dirty="0">
                          <a:solidFill>
                            <a:schemeClr val="tx1"/>
                          </a:solidFill>
                        </a:rPr>
                        <a:t>F:=F0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0" dirty="0">
                          <a:solidFill>
                            <a:schemeClr val="tx1"/>
                          </a:solidFill>
                        </a:rPr>
                        <a:t>F:=f(F(X,n-1),X[n])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24362"/>
                  </a:ext>
                </a:extLst>
              </a:tr>
            </a:tbl>
          </a:graphicData>
        </a:graphic>
      </p:graphicFrame>
      <p:graphicFrame>
        <p:nvGraphicFramePr>
          <p:cNvPr id="23" name="Táblázat 22">
            <a:extLst>
              <a:ext uri="{FF2B5EF4-FFF2-40B4-BE49-F238E27FC236}">
                <a16:creationId xmlns:a16="http://schemas.microsoft.com/office/drawing/2014/main" id="{FF920F6A-A046-47A7-999A-7BFAA6489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727300"/>
              </p:ext>
            </p:extLst>
          </p:nvPr>
        </p:nvGraphicFramePr>
        <p:xfrm>
          <a:off x="5536824" y="4437064"/>
          <a:ext cx="2455453" cy="2072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9675">
                  <a:extLst>
                    <a:ext uri="{9D8B030D-6E8A-4147-A177-3AD203B41FA5}">
                      <a16:colId xmlns:a16="http://schemas.microsoft.com/office/drawing/2014/main" val="3525164666"/>
                    </a:ext>
                  </a:extLst>
                </a:gridCol>
                <a:gridCol w="2005778">
                  <a:extLst>
                    <a:ext uri="{9D8B030D-6E8A-4147-A177-3AD203B41FA5}">
                      <a16:colId xmlns:a16="http://schemas.microsoft.com/office/drawing/2014/main" val="2947858166"/>
                    </a:ext>
                  </a:extLst>
                </a:gridCol>
              </a:tblGrid>
              <a:tr h="457516">
                <a:tc gridSpan="2">
                  <a:txBody>
                    <a:bodyPr/>
                    <a:lstStyle/>
                    <a:p>
                      <a:pPr algn="l"/>
                      <a:r>
                        <a:rPr lang="hu-HU" sz="2800" b="0" dirty="0">
                          <a:solidFill>
                            <a:schemeClr val="tx1"/>
                          </a:solidFill>
                        </a:rPr>
                        <a:t>S:=F0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hu-HU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582874"/>
                  </a:ext>
                </a:extLst>
              </a:tr>
              <a:tr h="45751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0" dirty="0">
                          <a:solidFill>
                            <a:schemeClr val="tx1"/>
                          </a:solidFill>
                        </a:rPr>
                        <a:t>i=1..n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24362"/>
                  </a:ext>
                </a:extLst>
              </a:tr>
              <a:tr h="457516">
                <a:tc>
                  <a:txBody>
                    <a:bodyPr/>
                    <a:lstStyle/>
                    <a:p>
                      <a:pPr algn="l"/>
                      <a:endParaRPr lang="hu-HU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0" dirty="0">
                          <a:solidFill>
                            <a:schemeClr val="tx1"/>
                          </a:solidFill>
                        </a:rPr>
                        <a:t>S:=f(S,X[i])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04247"/>
                  </a:ext>
                </a:extLst>
              </a:tr>
              <a:tr h="457516">
                <a:tc gridSpan="2">
                  <a:txBody>
                    <a:bodyPr/>
                    <a:lstStyle/>
                    <a:p>
                      <a:pPr algn="l"/>
                      <a:r>
                        <a:rPr lang="hu-HU" sz="2800" b="0" dirty="0">
                          <a:solidFill>
                            <a:schemeClr val="tx1"/>
                          </a:solidFill>
                        </a:rPr>
                        <a:t>F:=S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810161"/>
                  </a:ext>
                </a:extLst>
              </a:tr>
            </a:tbl>
          </a:graphicData>
        </a:graphic>
      </p:graphicFrame>
      <p:cxnSp>
        <p:nvCxnSpPr>
          <p:cNvPr id="16" name="Egyenes összekötő 15"/>
          <p:cNvCxnSpPr/>
          <p:nvPr/>
        </p:nvCxnSpPr>
        <p:spPr>
          <a:xfrm>
            <a:off x="72072" y="4710630"/>
            <a:ext cx="262540" cy="518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/>
          <p:nvPr/>
        </p:nvCxnSpPr>
        <p:spPr>
          <a:xfrm>
            <a:off x="2037482" y="4710630"/>
            <a:ext cx="288032" cy="518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3A2DEC78-F81A-4DC0-94CD-372B41101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096" y="4209932"/>
            <a:ext cx="1125569" cy="68825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2000" b="1" dirty="0"/>
              <a:t>Változó</a:t>
            </a:r>
            <a:r>
              <a:rPr lang="hu-HU" sz="2000" dirty="0"/>
              <a:t> </a:t>
            </a:r>
            <a:br>
              <a:rPr lang="hu-HU" sz="2000" dirty="0"/>
            </a:br>
            <a:r>
              <a:rPr lang="hu-HU" sz="2000" dirty="0"/>
              <a:t>   i:</a:t>
            </a:r>
            <a:r>
              <a:rPr lang="hu-HU" sz="2000" b="1" dirty="0"/>
              <a:t>Egész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52</a:t>
            </a:fld>
            <a:r>
              <a:rPr lang="hu-HU"/>
              <a:t>/55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597192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1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altLang="hu-HU" dirty="0"/>
              <a:t>Programozási tételek rekurzívan</a:t>
            </a:r>
            <a:endParaRPr lang="hu-HU" sz="2800" dirty="0">
              <a:solidFill>
                <a:srgbClr val="FF33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b="1" dirty="0">
                <a:solidFill>
                  <a:srgbClr val="FF3300"/>
                </a:solidFill>
              </a:rPr>
              <a:t>Maximum-kiválasztás</a:t>
            </a:r>
            <a:r>
              <a:rPr lang="hu-HU" b="1" dirty="0"/>
              <a:t>: </a:t>
            </a:r>
          </a:p>
          <a:p>
            <a:pPr marL="0" indent="0">
              <a:lnSpc>
                <a:spcPct val="90000"/>
              </a:lnSpc>
              <a:spcBef>
                <a:spcPct val="10000"/>
              </a:spcBef>
              <a:buNone/>
            </a:pPr>
            <a:r>
              <a:rPr lang="hu-HU" sz="2800" dirty="0"/>
              <a:t>A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maximum-kiválasztás tétel </a:t>
            </a:r>
            <a:r>
              <a:rPr lang="hu-HU" sz="2800" dirty="0"/>
              <a:t>rekurzívan ugyanezen az elven fogalmazható meg:</a:t>
            </a:r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sz="2800" dirty="0"/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sz="2800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D936E63-FFE5-4F2B-89BA-D00953F00632}" type="datetime8">
              <a:rPr lang="hu-HU" smtClean="0"/>
              <a:t>2022.11.29. 12:33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zövegdoboz 1">
                <a:extLst>
                  <a:ext uri="{FF2B5EF4-FFF2-40B4-BE49-F238E27FC236}">
                    <a16:creationId xmlns:a16="http://schemas.microsoft.com/office/drawing/2014/main" id="{D4D97AF7-7BDC-4CEE-9538-A1A10EDC1C21}"/>
                  </a:ext>
                </a:extLst>
              </p:cNvPr>
              <p:cNvSpPr txBox="1"/>
              <p:nvPr/>
            </p:nvSpPr>
            <p:spPr>
              <a:xfrm>
                <a:off x="811193" y="2780928"/>
                <a:ext cx="8216737" cy="8924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hu-HU" sz="2600" b="0" dirty="0">
                    <a:latin typeface="+mj-lt"/>
                    <a:ea typeface="Cambria Math" panose="02040503050406030204" pitchFamily="18" charset="0"/>
                  </a:rPr>
                  <a:t>Maximum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hu-HU" sz="26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hu-HU" sz="26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hu-HU" sz="2600" b="0" i="0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"/>
                        <m:ctrlPr>
                          <a:rPr lang="hu-HU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hu-HU" sz="26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hu-HU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hu-HU" sz="260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hu-HU" sz="26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hu-HU" sz="2600" b="0" i="0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    , </m:t>
                            </m:r>
                            <m:r>
                              <m:rPr>
                                <m:sty m:val="p"/>
                              </m:rPr>
                              <a:rPr lang="hu-HU" sz="26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hu-HU" sz="2600" b="0" i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hu-HU" sz="26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  <m:d>
                              <m:dPr>
                                <m:ctrlPr>
                                  <a:rPr lang="hu-HU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hu-HU" sz="2600" b="0" i="0" smtClean="0">
                                    <a:latin typeface="Cambria Math" panose="02040503050406030204" pitchFamily="18" charset="0"/>
                                  </a:rPr>
                                  <m:t>Maximum</m:t>
                                </m:r>
                                <m:d>
                                  <m:dPr>
                                    <m:ctrlPr>
                                      <a:rPr lang="hu-HU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hu-HU" sz="2600" b="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a:rPr lang="hu-HU" sz="26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hu-HU" sz="26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hu-HU" sz="2600" b="0" i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hu-HU" sz="2600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hu-HU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hu-HU" sz="2600" b="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hu-HU" sz="26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hu-HU" sz="2600" b="0" i="0" smtClean="0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m:rPr>
                                <m:sty m:val="p"/>
                              </m:rPr>
                              <a:rPr lang="hu-HU" sz="26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hu-HU" sz="2600" b="0" i="0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hu-HU" sz="2600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Szövegdoboz 1">
                <a:extLst>
                  <a:ext uri="{FF2B5EF4-FFF2-40B4-BE49-F238E27FC236}">
                    <a16:creationId xmlns:a16="http://schemas.microsoft.com/office/drawing/2014/main" id="{D4D97AF7-7BDC-4CEE-9538-A1A10EDC1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93" y="2780928"/>
                <a:ext cx="8216737" cy="892488"/>
              </a:xfrm>
              <a:prstGeom prst="rect">
                <a:avLst/>
              </a:prstGeom>
              <a:blipFill>
                <a:blip r:embed="rId3"/>
                <a:stretch>
                  <a:fillRect l="-244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63">
            <a:extLst>
              <a:ext uri="{FF2B5EF4-FFF2-40B4-BE49-F238E27FC236}">
                <a16:creationId xmlns:a16="http://schemas.microsoft.com/office/drawing/2014/main" id="{39B1B480-12ED-418B-9C8A-BE9EC8FE1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808" y="4009857"/>
            <a:ext cx="3240360" cy="593933"/>
          </a:xfrm>
          <a:prstGeom prst="ellipse">
            <a:avLst/>
          </a:prstGeom>
          <a:ln w="3175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u-HU" dirty="0"/>
              <a:t>Maximum(</a:t>
            </a:r>
            <a:r>
              <a:rPr lang="hu-HU" dirty="0" err="1"/>
              <a:t>X,n</a:t>
            </a:r>
            <a:r>
              <a:rPr lang="hu-HU" dirty="0"/>
              <a:t>)</a:t>
            </a:r>
          </a:p>
        </p:txBody>
      </p:sp>
      <p:graphicFrame>
        <p:nvGraphicFramePr>
          <p:cNvPr id="18" name="Táblázat 17">
            <a:extLst>
              <a:ext uri="{FF2B5EF4-FFF2-40B4-BE49-F238E27FC236}">
                <a16:creationId xmlns:a16="http://schemas.microsoft.com/office/drawing/2014/main" id="{3BCF34B8-1E24-40C1-8801-525CBE93D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390439"/>
              </p:ext>
            </p:extLst>
          </p:nvPr>
        </p:nvGraphicFramePr>
        <p:xfrm>
          <a:off x="637052" y="4725144"/>
          <a:ext cx="7607356" cy="1463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74294">
                  <a:extLst>
                    <a:ext uri="{9D8B030D-6E8A-4147-A177-3AD203B41FA5}">
                      <a16:colId xmlns:a16="http://schemas.microsoft.com/office/drawing/2014/main" val="3525164666"/>
                    </a:ext>
                  </a:extLst>
                </a:gridCol>
                <a:gridCol w="4833062">
                  <a:extLst>
                    <a:ext uri="{9D8B030D-6E8A-4147-A177-3AD203B41FA5}">
                      <a16:colId xmlns:a16="http://schemas.microsoft.com/office/drawing/2014/main" val="2947858166"/>
                    </a:ext>
                  </a:extLst>
                </a:gridCol>
              </a:tblGrid>
              <a:tr h="457516">
                <a:tc>
                  <a:txBody>
                    <a:bodyPr/>
                    <a:lstStyle/>
                    <a:p>
                      <a:pPr algn="ctr"/>
                      <a:r>
                        <a:rPr lang="hu-HU" sz="2800" b="0" dirty="0">
                          <a:solidFill>
                            <a:schemeClr val="tx1"/>
                          </a:solidFill>
                        </a:rPr>
                        <a:t>n=1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b="0" dirty="0">
                          <a:solidFill>
                            <a:schemeClr val="tx1"/>
                          </a:solidFill>
                        </a:rPr>
                        <a:t>n&gt;1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582874"/>
                  </a:ext>
                </a:extLst>
              </a:tr>
              <a:tr h="457516">
                <a:tc>
                  <a:txBody>
                    <a:bodyPr/>
                    <a:lstStyle/>
                    <a:p>
                      <a:pPr algn="l"/>
                      <a:r>
                        <a:rPr lang="hu-HU" sz="2800" b="0" dirty="0">
                          <a:solidFill>
                            <a:schemeClr val="tx1"/>
                          </a:solidFill>
                        </a:rPr>
                        <a:t>Maximum:=X[1]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0" dirty="0">
                          <a:solidFill>
                            <a:schemeClr val="tx1"/>
                          </a:solidFill>
                        </a:rPr>
                        <a:t>Maximum:=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hu-HU" sz="2800" b="0" dirty="0" err="1">
                          <a:solidFill>
                            <a:schemeClr val="tx1"/>
                          </a:solidFill>
                        </a:rPr>
                        <a:t>max</a:t>
                      </a:r>
                      <a:r>
                        <a:rPr lang="hu-HU" sz="2800" b="0" dirty="0">
                          <a:solidFill>
                            <a:schemeClr val="tx1"/>
                          </a:solidFill>
                        </a:rPr>
                        <a:t>(Maximum(X,n-1),X[n])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24362"/>
                  </a:ext>
                </a:extLst>
              </a:tr>
            </a:tbl>
          </a:graphicData>
        </a:graphic>
      </p:graphicFrame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0F625AF3-73A4-4CBD-833A-A61978EC39C5}"/>
              </a:ext>
            </a:extLst>
          </p:cNvPr>
          <p:cNvCxnSpPr>
            <a:cxnSpLocks/>
          </p:cNvCxnSpPr>
          <p:nvPr/>
        </p:nvCxnSpPr>
        <p:spPr>
          <a:xfrm flipH="1" flipV="1">
            <a:off x="4463988" y="4603790"/>
            <a:ext cx="0" cy="1068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44D29558-D28C-419A-B2C2-94DBBA546745}"/>
              </a:ext>
            </a:extLst>
          </p:cNvPr>
          <p:cNvCxnSpPr/>
          <p:nvPr/>
        </p:nvCxnSpPr>
        <p:spPr>
          <a:xfrm>
            <a:off x="637052" y="4710630"/>
            <a:ext cx="262540" cy="5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0603E8E0-35AE-4744-81F7-7E35DE97D929}"/>
              </a:ext>
            </a:extLst>
          </p:cNvPr>
          <p:cNvCxnSpPr/>
          <p:nvPr/>
        </p:nvCxnSpPr>
        <p:spPr>
          <a:xfrm>
            <a:off x="3383296" y="4710630"/>
            <a:ext cx="288032" cy="5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53</a:t>
            </a:fld>
            <a:r>
              <a:rPr lang="hu-HU"/>
              <a:t>/55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772082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altLang="hu-HU" dirty="0"/>
              <a:t>Programozási tételek rekurzívan</a:t>
            </a:r>
            <a:endParaRPr lang="hu-HU" sz="2800" dirty="0">
              <a:solidFill>
                <a:srgbClr val="FF3300"/>
              </a:solidFill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b="1" dirty="0">
                <a:solidFill>
                  <a:srgbClr val="FF3300"/>
                </a:solidFill>
              </a:rPr>
              <a:t>Keresés</a:t>
            </a:r>
            <a:r>
              <a:rPr lang="hu-HU" b="1" dirty="0"/>
              <a:t>: </a:t>
            </a:r>
          </a:p>
          <a:p>
            <a:pPr marL="0" indent="0">
              <a:lnSpc>
                <a:spcPct val="90000"/>
              </a:lnSpc>
              <a:spcBef>
                <a:spcPct val="10000"/>
              </a:spcBef>
              <a:buNone/>
            </a:pPr>
            <a:r>
              <a:rPr lang="hu-HU" sz="2800" dirty="0"/>
              <a:t>A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keresés tétel </a:t>
            </a:r>
            <a:r>
              <a:rPr lang="hu-HU" sz="2800" dirty="0"/>
              <a:t>is ugyanezen az elven fogalmazható meg rekurzívan, de már háromirányú elágazással:</a:t>
            </a:r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sz="2800" dirty="0"/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endParaRPr lang="hu-HU" sz="2800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A86B44F-DCFD-4CA5-AD92-335C0359D384}" type="datetime8">
              <a:rPr lang="hu-HU" smtClean="0"/>
              <a:t>2022.11.29. 12:33</a:t>
            </a:fld>
            <a:endParaRPr lang="en-US" dirty="0"/>
          </a:p>
        </p:txBody>
      </p:sp>
      <p:sp>
        <p:nvSpPr>
          <p:cNvPr id="20" name="Oval 63">
            <a:extLst>
              <a:ext uri="{FF2B5EF4-FFF2-40B4-BE49-F238E27FC236}">
                <a16:creationId xmlns:a16="http://schemas.microsoft.com/office/drawing/2014/main" id="{39B1B480-12ED-418B-9C8A-BE9EC8FE1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973" y="4215434"/>
            <a:ext cx="2736000" cy="547721"/>
          </a:xfrm>
          <a:prstGeom prst="ellipse">
            <a:avLst/>
          </a:prstGeom>
          <a:ln w="31750" cmpd="sng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hu-HU" dirty="0"/>
              <a:t>Keresés(</a:t>
            </a:r>
            <a:r>
              <a:rPr lang="hu-HU" dirty="0" err="1"/>
              <a:t>X,n</a:t>
            </a:r>
            <a:r>
              <a:rPr lang="hu-HU" dirty="0"/>
              <a:t>)</a:t>
            </a:r>
          </a:p>
        </p:txBody>
      </p: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B2714992-BE77-40E2-AE0C-D63F287C2A1A}"/>
              </a:ext>
            </a:extLst>
          </p:cNvPr>
          <p:cNvCxnSpPr>
            <a:cxnSpLocks/>
          </p:cNvCxnSpPr>
          <p:nvPr/>
        </p:nvCxnSpPr>
        <p:spPr>
          <a:xfrm flipV="1">
            <a:off x="4326981" y="4754665"/>
            <a:ext cx="0" cy="1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áblázat 17">
            <a:extLst>
              <a:ext uri="{FF2B5EF4-FFF2-40B4-BE49-F238E27FC236}">
                <a16:creationId xmlns:a16="http://schemas.microsoft.com/office/drawing/2014/main" id="{3BCF34B8-1E24-40C1-8801-525CBE93D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432323"/>
              </p:ext>
            </p:extLst>
          </p:nvPr>
        </p:nvGraphicFramePr>
        <p:xfrm>
          <a:off x="395536" y="4927551"/>
          <a:ext cx="7821333" cy="1463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2741">
                  <a:extLst>
                    <a:ext uri="{9D8B030D-6E8A-4147-A177-3AD203B41FA5}">
                      <a16:colId xmlns:a16="http://schemas.microsoft.com/office/drawing/2014/main" val="3525164666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620787649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947858166"/>
                    </a:ext>
                  </a:extLst>
                </a:gridCol>
              </a:tblGrid>
              <a:tr h="457516">
                <a:tc>
                  <a:txBody>
                    <a:bodyPr/>
                    <a:lstStyle/>
                    <a:p>
                      <a:pPr algn="ctr"/>
                      <a:r>
                        <a:rPr lang="hu-HU" sz="2800" b="0" dirty="0">
                          <a:solidFill>
                            <a:schemeClr val="tx1"/>
                          </a:solidFill>
                        </a:rPr>
                        <a:t>n=0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b="0" dirty="0">
                          <a:solidFill>
                            <a:schemeClr val="tx1"/>
                          </a:solidFill>
                        </a:rPr>
                        <a:t>T(X[n])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582874"/>
                  </a:ext>
                </a:extLst>
              </a:tr>
              <a:tr h="457516">
                <a:tc>
                  <a:txBody>
                    <a:bodyPr/>
                    <a:lstStyle/>
                    <a:p>
                      <a:pPr algn="l"/>
                      <a:r>
                        <a:rPr lang="hu-HU" sz="2800" b="0" dirty="0">
                          <a:solidFill>
                            <a:schemeClr val="tx1"/>
                          </a:solidFill>
                        </a:rPr>
                        <a:t>Keresés:=</a:t>
                      </a:r>
                      <a:br>
                        <a:rPr lang="hu-HU" sz="28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hu-HU" sz="2800" b="0" dirty="0">
                          <a:solidFill>
                            <a:schemeClr val="tx1"/>
                          </a:solidFill>
                        </a:rPr>
                        <a:t>            (hamis,-)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2800" b="0" dirty="0">
                          <a:solidFill>
                            <a:schemeClr val="tx1"/>
                          </a:solidFill>
                        </a:rPr>
                        <a:t>Keresés:=</a:t>
                      </a:r>
                      <a:br>
                        <a:rPr lang="hu-HU" sz="28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hu-HU" sz="2800" b="0" dirty="0">
                          <a:solidFill>
                            <a:schemeClr val="tx1"/>
                          </a:solidFill>
                        </a:rPr>
                        <a:t>         (</a:t>
                      </a:r>
                      <a:r>
                        <a:rPr lang="hu-HU" sz="2800" b="0" dirty="0" err="1">
                          <a:solidFill>
                            <a:schemeClr val="tx1"/>
                          </a:solidFill>
                        </a:rPr>
                        <a:t>igaz,n</a:t>
                      </a:r>
                      <a:r>
                        <a:rPr lang="hu-HU" sz="28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b="0" dirty="0">
                          <a:solidFill>
                            <a:schemeClr val="tx1"/>
                          </a:solidFill>
                        </a:rPr>
                        <a:t>Keresés:=</a:t>
                      </a:r>
                      <a:br>
                        <a:rPr lang="hu-HU" sz="28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hu-HU" sz="2800" b="0" dirty="0">
                          <a:solidFill>
                            <a:schemeClr val="tx1"/>
                          </a:solidFill>
                        </a:rPr>
                        <a:t>         Keresés(X,n</a:t>
                      </a:r>
                      <a:r>
                        <a:rPr lang="hu-HU" sz="2800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hu-HU" sz="2800" b="0" dirty="0">
                          <a:solidFill>
                            <a:schemeClr val="tx1"/>
                          </a:solidFill>
                        </a:rPr>
                        <a:t>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24362"/>
                  </a:ext>
                </a:extLst>
              </a:tr>
            </a:tbl>
          </a:graphicData>
        </a:graphic>
      </p:graphicFrame>
      <p:cxnSp>
        <p:nvCxnSpPr>
          <p:cNvPr id="4" name="Egyenes összekötő 3"/>
          <p:cNvCxnSpPr/>
          <p:nvPr/>
        </p:nvCxnSpPr>
        <p:spPr>
          <a:xfrm>
            <a:off x="397479" y="4916122"/>
            <a:ext cx="262540" cy="5185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1B1458CE-FE73-4D2D-A308-7581219AAE70}"/>
              </a:ext>
            </a:extLst>
          </p:cNvPr>
          <p:cNvCxnSpPr>
            <a:cxnSpLocks/>
          </p:cNvCxnSpPr>
          <p:nvPr/>
        </p:nvCxnSpPr>
        <p:spPr>
          <a:xfrm flipH="1">
            <a:off x="7910065" y="4922473"/>
            <a:ext cx="306804" cy="5227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BBCB8078-8DA6-4212-91CF-DA68D2991687}"/>
              </a:ext>
            </a:extLst>
          </p:cNvPr>
          <p:cNvCxnSpPr/>
          <p:nvPr/>
        </p:nvCxnSpPr>
        <p:spPr>
          <a:xfrm>
            <a:off x="2881366" y="4914462"/>
            <a:ext cx="262540" cy="5185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zövegdoboz 13">
                <a:extLst>
                  <a:ext uri="{FF2B5EF4-FFF2-40B4-BE49-F238E27FC236}">
                    <a16:creationId xmlns:a16="http://schemas.microsoft.com/office/drawing/2014/main" id="{A87CD73B-E6D6-4250-AB82-E1F7766FD970}"/>
                  </a:ext>
                </a:extLst>
              </p:cNvPr>
              <p:cNvSpPr txBox="1"/>
              <p:nvPr/>
            </p:nvSpPr>
            <p:spPr>
              <a:xfrm>
                <a:off x="811193" y="2665635"/>
                <a:ext cx="7535076" cy="148155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hu-HU" sz="2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sz="2600" b="0" i="0" smtClean="0">
                        <a:latin typeface="Cambria Math" panose="02040503050406030204" pitchFamily="18" charset="0"/>
                      </a:rPr>
                      <m:t>eres</m:t>
                    </m:r>
                    <m:r>
                      <a:rPr lang="hu-HU" sz="2600" b="0" i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m:rPr>
                        <m:sty m:val="p"/>
                      </m:rPr>
                      <a:rPr lang="hu-HU" sz="2600" b="0" i="0" smtClean="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hu-HU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hu-HU" sz="26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hu-HU" sz="26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hu-HU" sz="2600" b="0" i="0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"/>
                        <m:ctrlPr>
                          <a:rPr lang="hu-HU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hu-HU" sz="2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hu-H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hu-HU" sz="2600" b="0" i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hu-HU" sz="2600" b="0" i="0" smtClean="0">
                                      <a:latin typeface="Cambria Math" panose="02040503050406030204" pitchFamily="18" charset="0"/>
                                    </a:rPr>
                                    <m:t>amis</m:t>
                                  </m:r>
                                  <m:r>
                                    <a:rPr lang="hu-HU" sz="2600" b="0" i="0" smtClean="0">
                                      <a:latin typeface="Cambria Math" panose="02040503050406030204" pitchFamily="18" charset="0"/>
                                    </a:rPr>
                                    <m:t>,−</m:t>
                                  </m:r>
                                </m:e>
                              </m:d>
                              <m: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                    </m:t>
                              </m:r>
                            </m:e>
                            <m:e>
                              <m:r>
                                <a:rPr lang="hu-HU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hu-HU" sz="2600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hu-H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hu-HU" sz="2600" b="0" i="0" smtClean="0">
                                      <a:latin typeface="Cambria Math" panose="02040503050406030204" pitchFamily="18" charset="0"/>
                                    </a:rPr>
                                    <m:t>igaz</m:t>
                                  </m:r>
                                  <m:r>
                                    <a:rPr lang="hu-HU" sz="2600" b="0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hu-HU" sz="2600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</m:d>
                              <m: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                         </m:t>
                              </m:r>
                            </m:e>
                            <m:e>
                              <m:r>
                                <a:rPr lang="hu-HU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d>
                                <m:dPr>
                                  <m:ctrlPr>
                                    <a:rPr lang="hu-H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hu-HU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hu-HU" sz="2600" b="0" i="0" smtClean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hu-HU" sz="2600" b="0" i="0" smtClean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Keres</m:t>
                              </m:r>
                              <m: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m:rPr>
                                  <m:sty m:val="p"/>
                                </m:rP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hu-HU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hu-HU" sz="2600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a:rPr lang="hu-HU" sz="2600" b="0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hu-HU" sz="2600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hu-HU" sz="2600" b="0" i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</m:e>
                            <m:e>
                              <m: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egy</m:t>
                              </m:r>
                              <m: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m:rPr>
                                  <m:sty m:val="p"/>
                                </m:rP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bk</m:t>
                              </m:r>
                              <m: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m:rPr>
                                  <m:sty m:val="p"/>
                                </m:rPr>
                                <a:rPr lang="hu-HU" sz="2600" b="0" i="0" smtClean="0">
                                  <a:latin typeface="Cambria Math" panose="02040503050406030204" pitchFamily="18" charset="0"/>
                                </a:rPr>
                                <m:t>nt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u-HU" sz="2600" dirty="0"/>
              </a:p>
            </p:txBody>
          </p:sp>
        </mc:Choice>
        <mc:Fallback xmlns="">
          <p:sp>
            <p:nvSpPr>
              <p:cNvPr id="14" name="Szövegdoboz 13">
                <a:extLst>
                  <a:ext uri="{FF2B5EF4-FFF2-40B4-BE49-F238E27FC236}">
                    <a16:creationId xmlns:a16="http://schemas.microsoft.com/office/drawing/2014/main" id="{A87CD73B-E6D6-4250-AB82-E1F7766FD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93" y="2665635"/>
                <a:ext cx="7535076" cy="1481559"/>
              </a:xfrm>
              <a:prstGeom prst="rect">
                <a:avLst/>
              </a:prstGeom>
              <a:blipFill>
                <a:blip r:embed="rId3"/>
                <a:stretch>
                  <a:fillRect l="-267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Élőláb helye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54</a:t>
            </a:fld>
            <a:r>
              <a:rPr lang="hu-HU"/>
              <a:t>/55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972461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/>
              <a:t>Visszatekintés</a:t>
            </a:r>
            <a:endParaRPr lang="hu-HU" sz="2800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3" action="ppaction://hlinksldjump"/>
              </a:rPr>
              <a:t>Programtranszformációk</a:t>
            </a:r>
            <a:endParaRPr lang="hu-HU" dirty="0"/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/>
              <a:t>Hatékony algoritmikus technikák</a:t>
            </a:r>
          </a:p>
          <a:p>
            <a:pPr marL="817563" lvl="1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3" action="ppaction://hlinksldjump"/>
              </a:rPr>
              <a:t>Segédösszegek számítása</a:t>
            </a:r>
            <a:endParaRPr lang="hu-HU" dirty="0"/>
          </a:p>
          <a:p>
            <a:pPr marL="817563" lvl="1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4" action="ppaction://hlinksldjump"/>
              </a:rPr>
              <a:t>Ablakozás</a:t>
            </a:r>
            <a:r>
              <a:rPr lang="hu-HU" dirty="0"/>
              <a:t> (2-féleképpen)</a:t>
            </a:r>
          </a:p>
          <a:p>
            <a:pPr marL="817563" lvl="1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5" action="ppaction://hlinksldjump"/>
              </a:rPr>
              <a:t>Változásfigyelés</a:t>
            </a:r>
            <a:endParaRPr lang="hu-HU" dirty="0"/>
          </a:p>
          <a:p>
            <a:pPr marL="817563" lvl="1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6" action="ppaction://hlinksldjump"/>
              </a:rPr>
              <a:t>Intervallum-manipulációk</a:t>
            </a:r>
            <a:r>
              <a:rPr lang="hu-HU" dirty="0"/>
              <a:t> </a:t>
            </a:r>
            <a:r>
              <a:rPr lang="hu-HU"/>
              <a:t>(3-féleképpen</a:t>
            </a:r>
            <a:r>
              <a:rPr lang="hu-HU" dirty="0"/>
              <a:t>)</a:t>
            </a:r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7" action="ppaction://hlinksldjump"/>
              </a:rPr>
              <a:t>Rekurzió</a:t>
            </a:r>
            <a:endParaRPr lang="hu-HU" dirty="0"/>
          </a:p>
          <a:p>
            <a:pPr marL="817563" lvl="1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8" action="ppaction://hlinksldjump"/>
              </a:rPr>
              <a:t>Rekurzió és iteráció</a:t>
            </a:r>
            <a:endParaRPr lang="hu-HU" dirty="0"/>
          </a:p>
          <a:p>
            <a:pPr marL="817563" lvl="1">
              <a:lnSpc>
                <a:spcPct val="95000"/>
              </a:lnSpc>
              <a:spcBef>
                <a:spcPct val="10000"/>
              </a:spcBef>
            </a:pPr>
            <a:r>
              <a:rPr lang="hu-HU" dirty="0">
                <a:hlinkClick r:id="rId9" action="ppaction://hlinksldjump"/>
              </a:rPr>
              <a:t>Programozási tételek rekurzívan</a:t>
            </a:r>
            <a:endParaRPr lang="hu-HU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109096B-311A-4DF1-8D3D-F619F8267CA0}" type="datetime8">
              <a:rPr lang="hu-HU" smtClean="0"/>
              <a:t>2022.11.29. 12:33</a:t>
            </a:fld>
            <a:endParaRPr lang="en-US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55</a:t>
            </a:fld>
            <a:r>
              <a:rPr lang="hu-HU"/>
              <a:t>/55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198911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artalom helye 2">
            <a:extLst>
              <a:ext uri="{FF2B5EF4-FFF2-40B4-BE49-F238E27FC236}">
                <a16:creationId xmlns:a16="http://schemas.microsoft.com/office/drawing/2014/main" id="{DDBFA691-B3B7-4721-AA74-6C0FA079C7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925" y="1341437"/>
            <a:ext cx="8929688" cy="5156199"/>
          </a:xfrm>
        </p:spPr>
        <p:txBody>
          <a:bodyPr/>
          <a:lstStyle/>
          <a:p>
            <a:pPr marL="361950" indent="-349250"/>
            <a:r>
              <a:rPr lang="hu-HU" altLang="hu-HU" dirty="0">
                <a:sym typeface="Symbol" panose="05050102010706020507" pitchFamily="18" charset="2"/>
              </a:rPr>
              <a:t>Az érték függvény </a:t>
            </a:r>
            <a:r>
              <a:rPr lang="hu-HU" altLang="hu-HU" dirty="0" err="1">
                <a:sym typeface="Symbol" panose="05050102010706020507" pitchFamily="18" charset="2"/>
              </a:rPr>
              <a:t>újradefiniálása</a:t>
            </a:r>
            <a:r>
              <a:rPr lang="hu-HU" altLang="hu-HU" dirty="0">
                <a:sym typeface="Symbol" panose="05050102010706020507" pitchFamily="18" charset="2"/>
              </a:rPr>
              <a:t> </a:t>
            </a:r>
            <a:r>
              <a:rPr lang="hu-HU" altLang="hu-HU" sz="2000" dirty="0">
                <a:sym typeface="Symbol" panose="05050102010706020507" pitchFamily="18" charset="2"/>
              </a:rPr>
              <a:t>(folytatás)</a:t>
            </a:r>
            <a:r>
              <a:rPr lang="hu-HU" altLang="hu-HU" dirty="0">
                <a:sym typeface="Symbol" panose="05050102010706020507" pitchFamily="18" charset="2"/>
              </a:rPr>
              <a:t>:</a:t>
            </a:r>
          </a:p>
          <a:p>
            <a:pPr marL="361950" indent="-349250"/>
            <a:endParaRPr lang="hu-HU" altLang="hu-HU" sz="2800" dirty="0">
              <a:sym typeface="Symbol" panose="05050102010706020507" pitchFamily="18" charset="2"/>
            </a:endParaRPr>
          </a:p>
          <a:p>
            <a:pPr marL="361950" indent="-349250"/>
            <a:endParaRPr lang="hu-HU" altLang="hu-HU" sz="2800" dirty="0">
              <a:sym typeface="Symbol" panose="05050102010706020507" pitchFamily="18" charset="2"/>
            </a:endParaRPr>
          </a:p>
          <a:p>
            <a:pPr marL="12700" indent="0">
              <a:buNone/>
            </a:pPr>
            <a:endParaRPr lang="hu-HU" altLang="hu-HU" sz="2800" dirty="0">
              <a:sym typeface="Symbol" panose="05050102010706020507" pitchFamily="18" charset="2"/>
            </a:endParaRPr>
          </a:p>
          <a:p>
            <a:pPr marL="12700" indent="0">
              <a:buNone/>
            </a:pPr>
            <a:endParaRPr lang="hu-HU" altLang="hu-HU" sz="2800" dirty="0">
              <a:sym typeface="Symbol" panose="05050102010706020507" pitchFamily="18" charset="2"/>
            </a:endParaRPr>
          </a:p>
          <a:p>
            <a:pPr marL="12700" indent="0">
              <a:buNone/>
            </a:pPr>
            <a:endParaRPr lang="hu-HU" altLang="hu-HU" sz="2800" dirty="0">
              <a:sym typeface="Symbol" panose="05050102010706020507" pitchFamily="18" charset="2"/>
            </a:endParaRPr>
          </a:p>
          <a:p>
            <a:pPr marL="12700" indent="0">
              <a:buNone/>
            </a:pPr>
            <a:endParaRPr lang="hu-HU" altLang="hu-HU" sz="2800" dirty="0">
              <a:sym typeface="Symbol" panose="05050102010706020507" pitchFamily="18" charset="2"/>
            </a:endParaRPr>
          </a:p>
          <a:p>
            <a:pPr marL="12700" indent="0">
              <a:buNone/>
            </a:pPr>
            <a:endParaRPr lang="hu-HU" altLang="hu-HU" sz="2800" dirty="0">
              <a:sym typeface="Symbol" panose="05050102010706020507" pitchFamily="18" charset="2"/>
            </a:endParaRPr>
          </a:p>
          <a:p>
            <a:pPr marL="12700" indent="0">
              <a:buNone/>
            </a:pPr>
            <a:endParaRPr lang="hu-HU" altLang="hu-HU" sz="2800" dirty="0">
              <a:sym typeface="Symbol" panose="05050102010706020507" pitchFamily="18" charset="2"/>
            </a:endParaRPr>
          </a:p>
          <a:p>
            <a:pPr marL="355600" indent="0">
              <a:buNone/>
            </a:pPr>
            <a:r>
              <a:rPr lang="hu-HU" altLang="hu-HU" sz="2800" dirty="0">
                <a:sym typeface="Symbol" panose="05050102010706020507" pitchFamily="18" charset="2"/>
              </a:rPr>
              <a:t>Tehát </a:t>
            </a:r>
            <a:r>
              <a:rPr lang="hu-HU" alt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E kiszámításához 2, egymásba ágyazott ciklus </a:t>
            </a:r>
            <a:r>
              <a:rPr lang="hu-HU" altLang="hu-HU" sz="2800" dirty="0">
                <a:sym typeface="Symbol" panose="05050102010706020507" pitchFamily="18" charset="2"/>
              </a:rPr>
              <a:t>kell. 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75B13684-96B5-4BC1-8D8A-8FA8D7FC12CD}"/>
              </a:ext>
            </a:extLst>
          </p:cNvPr>
          <p:cNvSpPr/>
          <p:nvPr/>
        </p:nvSpPr>
        <p:spPr>
          <a:xfrm>
            <a:off x="5940152" y="3480056"/>
            <a:ext cx="3203848" cy="22530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endParaRPr lang="hu-H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674" name="Cím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Segédösszegek</a:t>
            </a:r>
          </a:p>
        </p:txBody>
      </p:sp>
      <p:sp>
        <p:nvSpPr>
          <p:cNvPr id="9" name="Dátum helye 8">
            <a:extLst>
              <a:ext uri="{FF2B5EF4-FFF2-40B4-BE49-F238E27FC236}">
                <a16:creationId xmlns:a16="http://schemas.microsoft.com/office/drawing/2014/main" id="{7B52F54F-1450-4A91-A56D-B1E6EEC414C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A63F233F-CBC0-43C9-9680-A8A5B3D8B8E8}" type="datetime8">
              <a:rPr lang="hu-HU" smtClean="0"/>
              <a:t>2022.11.29. 12:33</a:t>
            </a:fld>
            <a:endParaRPr lang="en-US" dirty="0"/>
          </a:p>
        </p:txBody>
      </p:sp>
      <p:graphicFrame>
        <p:nvGraphicFramePr>
          <p:cNvPr id="89146" name="Group 58">
            <a:extLst>
              <a:ext uri="{FF2B5EF4-FFF2-40B4-BE49-F238E27FC236}">
                <a16:creationId xmlns:a16="http://schemas.microsoft.com/office/drawing/2014/main" id="{B679D723-B97D-4234-9F15-C7A1F6968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973149"/>
              </p:ext>
            </p:extLst>
          </p:nvPr>
        </p:nvGraphicFramePr>
        <p:xfrm>
          <a:off x="550011" y="2849540"/>
          <a:ext cx="4465664" cy="2908296"/>
        </p:xfrm>
        <a:graphic>
          <a:graphicData uri="http://schemas.openxmlformats.org/drawingml/2006/table">
            <a:tbl>
              <a:tblPr/>
              <a:tblGrid>
                <a:gridCol w="481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898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hu-HU" altLang="hu-HU" sz="2400" dirty="0">
                          <a:sym typeface="Symbol" panose="05050102010706020507" pitchFamily="18" charset="2"/>
                        </a:rPr>
                        <a:t>E[1..N,</a:t>
                      </a:r>
                      <a:r>
                        <a:rPr lang="hu-HU" altLang="hu-HU" sz="24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Symbol" panose="05050102010706020507" pitchFamily="18" charset="2"/>
                        </a:rPr>
                        <a:t>0</a:t>
                      </a:r>
                      <a:r>
                        <a:rPr lang="hu-HU" altLang="hu-HU" sz="2400" dirty="0">
                          <a:sym typeface="Symbol" panose="05050102010706020507" pitchFamily="18" charset="2"/>
                        </a:rPr>
                        <a:t>]:=0</a:t>
                      </a: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36000" marR="36000" marT="46778" marB="467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98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Garamond" pitchFamily="18" charset="0"/>
                        </a:rPr>
                        <a:t>v=1..M</a:t>
                      </a:r>
                    </a:p>
                  </a:txBody>
                  <a:tcPr marL="36000" marR="36000" marT="46778" marB="467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94456"/>
                  </a:ext>
                </a:extLst>
              </a:tr>
              <a:tr h="489744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36000" marR="36000" marT="46778" marB="467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  x:=0</a:t>
                      </a:r>
                    </a:p>
                  </a:txBody>
                  <a:tcPr marL="36000" marR="36000" marT="46778" marB="467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744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36000" marR="36000" marT="46778" marB="467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      u=1..N</a:t>
                      </a:r>
                    </a:p>
                  </a:txBody>
                  <a:tcPr marL="36000" marR="36000" marT="46778" marB="467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744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36000" marR="36000" marT="46778" marB="467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36000" marR="36000" marT="46778" marB="467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  x:=x+T[u,v]</a:t>
                      </a:r>
                    </a:p>
                  </a:txBody>
                  <a:tcPr marL="36000" marR="36000" marT="46778" marB="467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744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36000" marR="36000" marT="46778" marB="467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36000" marR="36000" marT="46778" marB="467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 E[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u,v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]:=E[u,v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1]+x</a:t>
                      </a:r>
                    </a:p>
                  </a:txBody>
                  <a:tcPr marL="36000" marR="36000" marT="46778" marB="467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Szövegdoboz 7">
            <a:extLst>
              <a:ext uri="{FF2B5EF4-FFF2-40B4-BE49-F238E27FC236}">
                <a16:creationId xmlns:a16="http://schemas.microsoft.com/office/drawing/2014/main" id="{117DBF7A-67A4-4BB8-AF79-C1AF7B048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681" y="2378596"/>
            <a:ext cx="1296144" cy="9037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36000" rIns="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</a:t>
            </a:r>
            <a:r>
              <a:rPr lang="hu-HU" sz="1800" dirty="0" err="1"/>
              <a:t>u,v:</a:t>
            </a:r>
            <a:r>
              <a:rPr lang="hu-HU" sz="1800" b="1" dirty="0" err="1"/>
              <a:t>Egész</a:t>
            </a:r>
            <a:br>
              <a:rPr lang="hu-HU" sz="1800" dirty="0"/>
            </a:br>
            <a:r>
              <a:rPr lang="hu-HU" sz="1800" dirty="0">
                <a:solidFill>
                  <a:srgbClr val="FF0000"/>
                </a:solidFill>
              </a:rPr>
              <a:t>   x:</a:t>
            </a:r>
            <a:r>
              <a:rPr lang="hu-HU" sz="1800" b="1" dirty="0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  <p:graphicFrame>
        <p:nvGraphicFramePr>
          <p:cNvPr id="11" name="Group 224">
            <a:extLst>
              <a:ext uri="{FF2B5EF4-FFF2-40B4-BE49-F238E27FC236}">
                <a16:creationId xmlns:a16="http://schemas.microsoft.com/office/drawing/2014/main" id="{7D50C5A2-0D30-4D67-8D8C-57631310F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505410"/>
              </p:ext>
            </p:extLst>
          </p:nvPr>
        </p:nvGraphicFramePr>
        <p:xfrm>
          <a:off x="6660232" y="3789825"/>
          <a:ext cx="2448841" cy="1726736"/>
        </p:xfrm>
        <a:graphic>
          <a:graphicData uri="http://schemas.openxmlformats.org/drawingml/2006/table">
            <a:tbl>
              <a:tblPr/>
              <a:tblGrid>
                <a:gridCol w="481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176">
                  <a:extLst>
                    <a:ext uri="{9D8B030D-6E8A-4147-A177-3AD203B41FA5}">
                      <a16:colId xmlns:a16="http://schemas.microsoft.com/office/drawing/2014/main" val="2122827739"/>
                    </a:ext>
                  </a:extLst>
                </a:gridCol>
                <a:gridCol w="481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68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0</a:t>
                      </a:r>
                      <a:endParaRPr kumimoji="0" 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68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0</a:t>
                      </a:r>
                      <a:endParaRPr kumimoji="0" 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 </a:t>
                      </a: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68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0</a:t>
                      </a:r>
                      <a:endParaRPr kumimoji="0" 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68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cs typeface="Arial" charset="0"/>
                        </a:rPr>
                        <a:t> </a:t>
                      </a: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06" marR="91406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Ellipszis 14">
            <a:extLst>
              <a:ext uri="{FF2B5EF4-FFF2-40B4-BE49-F238E27FC236}">
                <a16:creationId xmlns:a16="http://schemas.microsoft.com/office/drawing/2014/main" id="{EC975A11-491A-4602-B504-B830283FCD5F}"/>
              </a:ext>
            </a:extLst>
          </p:cNvPr>
          <p:cNvSpPr/>
          <p:nvPr/>
        </p:nvSpPr>
        <p:spPr>
          <a:xfrm>
            <a:off x="7308304" y="3968598"/>
            <a:ext cx="72008" cy="654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009900"/>
              </a:solidFill>
            </a:endParaRPr>
          </a:p>
        </p:txBody>
      </p:sp>
      <p:cxnSp>
        <p:nvCxnSpPr>
          <p:cNvPr id="5" name="Egyenes összekötő nyíllal 4">
            <a:extLst>
              <a:ext uri="{FF2B5EF4-FFF2-40B4-BE49-F238E27FC236}">
                <a16:creationId xmlns:a16="http://schemas.microsoft.com/office/drawing/2014/main" id="{003478A4-6EC3-4722-9BFE-94AB9ADFB57E}"/>
              </a:ext>
            </a:extLst>
          </p:cNvPr>
          <p:cNvCxnSpPr>
            <a:cxnSpLocks/>
          </p:cNvCxnSpPr>
          <p:nvPr/>
        </p:nvCxnSpPr>
        <p:spPr>
          <a:xfrm>
            <a:off x="7380392" y="3997236"/>
            <a:ext cx="1044000" cy="0"/>
          </a:xfrm>
          <a:prstGeom prst="straightConnector1">
            <a:avLst/>
          </a:prstGeom>
          <a:ln w="38100">
            <a:solidFill>
              <a:srgbClr val="00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518EF4DF-CA62-44EB-86BC-A1C9C02BC6A5}"/>
              </a:ext>
            </a:extLst>
          </p:cNvPr>
          <p:cNvCxnSpPr>
            <a:cxnSpLocks/>
          </p:cNvCxnSpPr>
          <p:nvPr/>
        </p:nvCxnSpPr>
        <p:spPr>
          <a:xfrm>
            <a:off x="7344789" y="4040171"/>
            <a:ext cx="0" cy="864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églalap 25">
            <a:extLst>
              <a:ext uri="{FF2B5EF4-FFF2-40B4-BE49-F238E27FC236}">
                <a16:creationId xmlns:a16="http://schemas.microsoft.com/office/drawing/2014/main" id="{137FB6C8-C859-4E43-A13C-4094A8332661}"/>
              </a:ext>
            </a:extLst>
          </p:cNvPr>
          <p:cNvSpPr/>
          <p:nvPr/>
        </p:nvSpPr>
        <p:spPr>
          <a:xfrm>
            <a:off x="6349412" y="3784643"/>
            <a:ext cx="350929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27" name="Téglalap 26">
            <a:extLst>
              <a:ext uri="{FF2B5EF4-FFF2-40B4-BE49-F238E27FC236}">
                <a16:creationId xmlns:a16="http://schemas.microsoft.com/office/drawing/2014/main" id="{3D525161-C7C7-4FF8-BF95-7BBB1FC13A9A}"/>
              </a:ext>
            </a:extLst>
          </p:cNvPr>
          <p:cNvSpPr/>
          <p:nvPr/>
        </p:nvSpPr>
        <p:spPr>
          <a:xfrm>
            <a:off x="7173399" y="3447843"/>
            <a:ext cx="350929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28" name="Téglalap 27">
            <a:extLst>
              <a:ext uri="{FF2B5EF4-FFF2-40B4-BE49-F238E27FC236}">
                <a16:creationId xmlns:a16="http://schemas.microsoft.com/office/drawing/2014/main" id="{DFBD1DC4-987D-422D-A7F2-0481AE6DEFB7}"/>
              </a:ext>
            </a:extLst>
          </p:cNvPr>
          <p:cNvSpPr/>
          <p:nvPr/>
        </p:nvSpPr>
        <p:spPr>
          <a:xfrm>
            <a:off x="6350934" y="4628752"/>
            <a:ext cx="350929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</a:p>
        </p:txBody>
      </p:sp>
      <p:sp>
        <p:nvSpPr>
          <p:cNvPr id="29" name="Téglalap 28">
            <a:extLst>
              <a:ext uri="{FF2B5EF4-FFF2-40B4-BE49-F238E27FC236}">
                <a16:creationId xmlns:a16="http://schemas.microsoft.com/office/drawing/2014/main" id="{AEB75DB9-CDCE-420D-87CD-F1A35F13CD35}"/>
              </a:ext>
            </a:extLst>
          </p:cNvPr>
          <p:cNvSpPr/>
          <p:nvPr/>
        </p:nvSpPr>
        <p:spPr>
          <a:xfrm>
            <a:off x="8172400" y="3447843"/>
            <a:ext cx="350929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D38EF0F6-0C4A-4322-AC47-16B3AF7F2506}"/>
              </a:ext>
            </a:extLst>
          </p:cNvPr>
          <p:cNvSpPr/>
          <p:nvPr/>
        </p:nvSpPr>
        <p:spPr>
          <a:xfrm>
            <a:off x="6732240" y="3453384"/>
            <a:ext cx="350929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DCC5F6DD-3750-474B-A8D4-6DE3D387C6A3}"/>
              </a:ext>
            </a:extLst>
          </p:cNvPr>
          <p:cNvSpPr/>
          <p:nvPr/>
        </p:nvSpPr>
        <p:spPr>
          <a:xfrm>
            <a:off x="8673375" y="3429000"/>
            <a:ext cx="350929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CD741797-417A-4917-A99B-C7CF59D988CF}"/>
              </a:ext>
            </a:extLst>
          </p:cNvPr>
          <p:cNvSpPr/>
          <p:nvPr/>
        </p:nvSpPr>
        <p:spPr>
          <a:xfrm>
            <a:off x="6360008" y="5085184"/>
            <a:ext cx="350929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sp>
        <p:nvSpPr>
          <p:cNvPr id="21" name="Oval 63">
            <a:extLst>
              <a:ext uri="{FF2B5EF4-FFF2-40B4-BE49-F238E27FC236}">
                <a16:creationId xmlns:a16="http://schemas.microsoft.com/office/drawing/2014/main" id="{C5D7D660-409E-443E-BEB2-88738E654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66" y="2003354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altLang="hu-HU" dirty="0" err="1">
                <a:sym typeface="Symbol" panose="05050102010706020507" pitchFamily="18" charset="2"/>
              </a:rPr>
              <a:t>E_mátrix</a:t>
            </a:r>
            <a:r>
              <a:rPr lang="hu-HU" altLang="hu-HU" dirty="0">
                <a:sym typeface="Symbol" panose="05050102010706020507" pitchFamily="18" charset="2"/>
              </a:rPr>
              <a:t>(</a:t>
            </a:r>
            <a:r>
              <a:rPr lang="hu-HU" altLang="hu-HU" u="sng" dirty="0">
                <a:sym typeface="Symbol" panose="05050102010706020507" pitchFamily="18" charset="2"/>
              </a:rPr>
              <a:t>E</a:t>
            </a:r>
            <a:r>
              <a:rPr lang="hu-HU" altLang="hu-HU" dirty="0">
                <a:sym typeface="Symbol" panose="05050102010706020507" pitchFamily="18" charset="2"/>
              </a:rPr>
              <a:t>,N,M)</a:t>
            </a:r>
            <a:endParaRPr lang="hu-HU" dirty="0"/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2F6482A4-7436-4384-B7BA-7B5CA0C284FE}"/>
              </a:ext>
            </a:extLst>
          </p:cNvPr>
          <p:cNvCxnSpPr>
            <a:cxnSpLocks/>
            <a:stCxn id="21" idx="4"/>
          </p:cNvCxnSpPr>
          <p:nvPr/>
        </p:nvCxnSpPr>
        <p:spPr>
          <a:xfrm flipH="1">
            <a:off x="2782843" y="2579616"/>
            <a:ext cx="3248" cy="258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6</a:t>
            </a:fld>
            <a:r>
              <a:rPr lang="hu-HU"/>
              <a:t>/55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981605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ím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Segédösszegek</a:t>
            </a:r>
          </a:p>
        </p:txBody>
      </p:sp>
      <p:sp>
        <p:nvSpPr>
          <p:cNvPr id="30723" name="Tartalom helye 2"/>
          <p:cNvSpPr>
            <a:spLocks noGrp="1" noChangeArrowheads="1"/>
          </p:cNvSpPr>
          <p:nvPr>
            <p:ph idx="1"/>
          </p:nvPr>
        </p:nvSpPr>
        <p:spPr>
          <a:xfrm>
            <a:off x="179512" y="1338733"/>
            <a:ext cx="8929687" cy="5158904"/>
          </a:xfrm>
        </p:spPr>
        <p:txBody>
          <a:bodyPr/>
          <a:lstStyle/>
          <a:p>
            <a:pPr marL="361950" indent="-349250"/>
            <a:r>
              <a:rPr lang="hu-HU" altLang="hu-HU" dirty="0">
                <a:sym typeface="Symbol" panose="05050102010706020507" pitchFamily="18" charset="2"/>
              </a:rPr>
              <a:t>Az </a:t>
            </a:r>
            <a:r>
              <a:rPr lang="hu-HU" alt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érték</a:t>
            </a:r>
            <a:r>
              <a:rPr lang="hu-HU" altLang="hu-HU" dirty="0">
                <a:sym typeface="Symbol" panose="05050102010706020507" pitchFamily="18" charset="2"/>
              </a:rPr>
              <a:t> függvény </a:t>
            </a:r>
            <a:r>
              <a:rPr lang="hu-HU" altLang="hu-HU" dirty="0" err="1">
                <a:sym typeface="Symbol" panose="05050102010706020507" pitchFamily="18" charset="2"/>
              </a:rPr>
              <a:t>újradefiniálása</a:t>
            </a:r>
            <a:r>
              <a:rPr lang="hu-HU" altLang="hu-HU" dirty="0">
                <a:sym typeface="Symbol" panose="05050102010706020507" pitchFamily="18" charset="2"/>
              </a:rPr>
              <a:t> </a:t>
            </a:r>
            <a:r>
              <a:rPr lang="hu-HU" altLang="hu-HU" sz="2000" dirty="0">
                <a:sym typeface="Symbol" panose="05050102010706020507" pitchFamily="18" charset="2"/>
              </a:rPr>
              <a:t>(folytatás)</a:t>
            </a:r>
            <a:r>
              <a:rPr lang="hu-HU" altLang="hu-HU" dirty="0">
                <a:sym typeface="Symbol" panose="05050102010706020507" pitchFamily="18" charset="2"/>
              </a:rPr>
              <a:t>:</a:t>
            </a:r>
          </a:p>
          <a:p>
            <a:pPr marL="12700" indent="0">
              <a:buNone/>
            </a:pPr>
            <a:r>
              <a:rPr lang="hu-HU" altLang="hu-HU" sz="2800" dirty="0">
                <a:sym typeface="Symbol" panose="05050102010706020507" pitchFamily="18" charset="2"/>
              </a:rPr>
              <a:t>   Definiáljuk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E[</a:t>
            </a:r>
            <a:r>
              <a:rPr lang="hu-HU" altLang="hu-H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u,v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]</a:t>
            </a:r>
            <a:r>
              <a:rPr lang="hu-HU" altLang="hu-HU" sz="2800" dirty="0">
                <a:sym typeface="Symbol" panose="05050102010706020507" pitchFamily="18" charset="2"/>
              </a:rPr>
              <a:t> segítségével az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érték(</a:t>
            </a:r>
            <a:r>
              <a:rPr lang="hu-HU" altLang="hu-HU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E,</a:t>
            </a:r>
            <a:r>
              <a:rPr lang="hu-HU" altLang="hu-H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i,j,u,v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)</a:t>
            </a:r>
            <a:r>
              <a:rPr lang="hu-HU" altLang="hu-HU" sz="2800" dirty="0">
                <a:sym typeface="Symbol" panose="05050102010706020507" pitchFamily="18" charset="2"/>
              </a:rPr>
              <a:t>-t!</a:t>
            </a:r>
          </a:p>
          <a:p>
            <a:endParaRPr lang="hu-HU" altLang="hu-HU" sz="2800" dirty="0">
              <a:sym typeface="Symbol" panose="05050102010706020507" pitchFamily="18" charset="2"/>
            </a:endParaRPr>
          </a:p>
          <a:p>
            <a:pPr marL="12700" indent="0">
              <a:buNone/>
            </a:pPr>
            <a:endParaRPr lang="hu-HU" altLang="hu-HU" sz="2800" dirty="0">
              <a:sym typeface="Symbol" panose="05050102010706020507" pitchFamily="18" charset="2"/>
            </a:endParaRPr>
          </a:p>
          <a:p>
            <a:pPr marL="12700" indent="0">
              <a:buNone/>
            </a:pPr>
            <a:endParaRPr lang="hu-HU" altLang="hu-HU" sz="2800" dirty="0">
              <a:sym typeface="Symbol" panose="05050102010706020507" pitchFamily="18" charset="2"/>
            </a:endParaRPr>
          </a:p>
          <a:p>
            <a:pPr marL="12700" indent="0">
              <a:buNone/>
            </a:pPr>
            <a:endParaRPr lang="hu-HU" altLang="hu-HU" sz="2800" dirty="0">
              <a:sym typeface="Symbol" panose="05050102010706020507" pitchFamily="18" charset="2"/>
            </a:endParaRPr>
          </a:p>
          <a:p>
            <a:pPr marL="12700" indent="0">
              <a:spcBef>
                <a:spcPts val="2400"/>
              </a:spcBef>
              <a:buNone/>
            </a:pPr>
            <a:r>
              <a:rPr lang="hu-HU" altLang="hu-HU" sz="2800" dirty="0">
                <a:sym typeface="Symbol" panose="05050102010706020507" pitchFamily="18" charset="2"/>
              </a:rPr>
              <a:t>   A módszer neve: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kumulatív összegzés</a:t>
            </a:r>
            <a:r>
              <a:rPr lang="hu-HU" altLang="hu-HU" sz="2800" dirty="0">
                <a:sym typeface="Symbol" panose="05050102010706020507" pitchFamily="18" charset="2"/>
              </a:rPr>
              <a:t>.</a:t>
            </a:r>
          </a:p>
          <a:p>
            <a:pPr marL="265113" indent="0">
              <a:spcBef>
                <a:spcPts val="2400"/>
              </a:spcBef>
              <a:buNone/>
            </a:pPr>
            <a:r>
              <a:rPr lang="hu-HU" altLang="hu-HU" sz="2800" dirty="0">
                <a:sym typeface="Symbol" panose="05050102010706020507" pitchFamily="18" charset="2"/>
              </a:rPr>
              <a:t>Az </a:t>
            </a:r>
            <a:r>
              <a:rPr lang="hu-HU" alt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érték függvény </a:t>
            </a:r>
            <a:r>
              <a:rPr lang="hu-HU" altLang="hu-HU" sz="2800" dirty="0">
                <a:sym typeface="Symbol" panose="05050102010706020507" pitchFamily="18" charset="2"/>
              </a:rPr>
              <a:t>kiszámításához nem kell ciklus </a:t>
            </a:r>
            <a:r>
              <a:rPr lang="hu-HU" altLang="hu-HU" sz="2800" dirty="0">
                <a:latin typeface="Bookman Old Style" panose="02050604050505020204" pitchFamily="18" charset="0"/>
                <a:sym typeface="Symbol" panose="05050102010706020507" pitchFamily="18" charset="2"/>
              </a:rPr>
              <a:t>→</a:t>
            </a:r>
            <a:r>
              <a:rPr lang="hu-HU" altLang="hu-HU" sz="2800" dirty="0">
                <a:sym typeface="Symbol" panose="05050102010706020507" pitchFamily="18" charset="2"/>
              </a:rPr>
              <a:t> </a:t>
            </a:r>
            <a:r>
              <a:rPr lang="hu-HU" alt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konstans idejű</a:t>
            </a:r>
            <a:r>
              <a:rPr lang="hu-HU" altLang="hu-HU" sz="2800" dirty="0">
                <a:sym typeface="Symbol" panose="05050102010706020507" pitchFamily="18" charset="2"/>
              </a:rPr>
              <a:t>. Hozzá </a:t>
            </a:r>
            <a:r>
              <a:rPr lang="hu-HU" alt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egyszer</a:t>
            </a:r>
            <a:r>
              <a:rPr lang="hu-HU" altLang="hu-HU" sz="2800" dirty="0">
                <a:sym typeface="Symbol" panose="05050102010706020507" pitchFamily="18" charset="2"/>
              </a:rPr>
              <a:t> kellett az E kiszámítása.</a:t>
            </a:r>
          </a:p>
        </p:txBody>
      </p:sp>
      <p:sp>
        <p:nvSpPr>
          <p:cNvPr id="9" name="Dátum helye 8">
            <a:extLst>
              <a:ext uri="{FF2B5EF4-FFF2-40B4-BE49-F238E27FC236}">
                <a16:creationId xmlns:a16="http://schemas.microsoft.com/office/drawing/2014/main" id="{3EFB8688-4473-44BB-A794-0CA2CC5D7F2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E95DB631-8A78-41D9-9381-C0579976D2CA}" type="datetime8">
              <a:rPr lang="hu-HU" smtClean="0"/>
              <a:t>2022.11.29. 12:33</a:t>
            </a:fld>
            <a:endParaRPr lang="en-US" dirty="0"/>
          </a:p>
        </p:txBody>
      </p:sp>
      <p:pic>
        <p:nvPicPr>
          <p:cNvPr id="4" name="Kép 3">
            <a:hlinkClick r:id="" action="ppaction://customshow?id=0&amp;return=true"/>
            <a:extLst>
              <a:ext uri="{FF2B5EF4-FFF2-40B4-BE49-F238E27FC236}">
                <a16:creationId xmlns:a16="http://schemas.microsoft.com/office/drawing/2014/main" id="{EAA788DE-78DD-493A-9618-CDFDFD935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678" y="2564904"/>
            <a:ext cx="1940818" cy="1924230"/>
          </a:xfrm>
          <a:prstGeom prst="rect">
            <a:avLst/>
          </a:prstGeom>
        </p:spPr>
      </p:pic>
      <p:graphicFrame>
        <p:nvGraphicFramePr>
          <p:cNvPr id="10" name="Group 37">
            <a:extLst>
              <a:ext uri="{FF2B5EF4-FFF2-40B4-BE49-F238E27FC236}">
                <a16:creationId xmlns:a16="http://schemas.microsoft.com/office/drawing/2014/main" id="{D02414BA-5008-4A20-A3D1-4ABA45938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230654"/>
              </p:ext>
            </p:extLst>
          </p:nvPr>
        </p:nvGraphicFramePr>
        <p:xfrm>
          <a:off x="539552" y="3424391"/>
          <a:ext cx="6120680" cy="868705"/>
        </p:xfrm>
        <a:graphic>
          <a:graphicData uri="http://schemas.openxmlformats.org/drawingml/2006/table">
            <a:tbl>
              <a:tblPr/>
              <a:tblGrid>
                <a:gridCol w="306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0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37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868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érték:=</a:t>
                      </a:r>
                      <a:r>
                        <a:rPr lang="hu-HU" altLang="hu-HU" sz="2800" dirty="0">
                          <a:effectLst/>
                          <a:sym typeface="Symbol" panose="05050102010706020507" pitchFamily="18" charset="2"/>
                        </a:rPr>
                        <a:t>E[</a:t>
                      </a:r>
                      <a:r>
                        <a:rPr lang="hu-HU" altLang="hu-HU" sz="2800" dirty="0" err="1">
                          <a:effectLst/>
                          <a:sym typeface="Symbol" panose="05050102010706020507" pitchFamily="18" charset="2"/>
                        </a:rPr>
                        <a:t>u,v</a:t>
                      </a:r>
                      <a:r>
                        <a:rPr lang="hu-HU" altLang="hu-HU" sz="2800" dirty="0">
                          <a:effectLst/>
                          <a:sym typeface="Symbol" panose="05050102010706020507" pitchFamily="18" charset="2"/>
                        </a:rPr>
                        <a:t>]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hu-HU" altLang="hu-HU" sz="2800" dirty="0">
                          <a:effectLst/>
                          <a:sym typeface="Symbol" panose="05050102010706020507" pitchFamily="18" charset="2"/>
                        </a:rPr>
                        <a:t>E[u,j-1]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hu-HU" altLang="hu-HU" sz="2800" dirty="0">
                          <a:effectLst/>
                          <a:sym typeface="Symbol" panose="05050102010706020507" pitchFamily="18" charset="2"/>
                        </a:rPr>
                        <a:t>E[i-1,v]+E[i-1,j-1]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val 63">
            <a:extLst>
              <a:ext uri="{FF2B5EF4-FFF2-40B4-BE49-F238E27FC236}">
                <a16:creationId xmlns:a16="http://schemas.microsoft.com/office/drawing/2014/main" id="{0B20F1B0-2E63-4AF9-9E5A-7A19FBCBB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575" y="2848327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altLang="hu-HU" dirty="0">
                <a:sym typeface="Symbol" panose="05050102010706020507" pitchFamily="18" charset="2"/>
              </a:rPr>
              <a:t>érték(</a:t>
            </a:r>
            <a:r>
              <a:rPr lang="hu-HU" altLang="hu-HU" dirty="0" err="1">
                <a:solidFill>
                  <a:srgbClr val="FF0000"/>
                </a:solidFill>
                <a:sym typeface="Symbol" panose="05050102010706020507" pitchFamily="18" charset="2"/>
              </a:rPr>
              <a:t>E,</a:t>
            </a:r>
            <a:r>
              <a:rPr lang="hu-HU" altLang="hu-HU" dirty="0" err="1">
                <a:sym typeface="Symbol" panose="05050102010706020507" pitchFamily="18" charset="2"/>
              </a:rPr>
              <a:t>i,j,u,v</a:t>
            </a:r>
            <a:r>
              <a:rPr lang="hu-HU" altLang="hu-HU" dirty="0">
                <a:sym typeface="Symbol" panose="05050102010706020507" pitchFamily="18" charset="2"/>
              </a:rPr>
              <a:t>)</a:t>
            </a:r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7</a:t>
            </a:fld>
            <a:r>
              <a:rPr lang="hu-HU"/>
              <a:t>/55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153306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áblázat 1"/>
          <p:cNvGraphicFramePr>
            <a:graphicFrameLocks noGrp="1"/>
          </p:cNvGraphicFramePr>
          <p:nvPr/>
        </p:nvGraphicFramePr>
        <p:xfrm>
          <a:off x="267" y="-1"/>
          <a:ext cx="5376462" cy="5334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0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2001"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j-1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j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v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</a:pPr>
                      <a:r>
                        <a:rPr lang="hu-HU" sz="2000" b="1" kern="1200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...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vert="vert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algn="ctr"/>
                      <a:r>
                        <a:rPr lang="hu-HU" sz="2000" b="1" kern="1200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i-1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baseline="0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>
                          <a:latin typeface="Garamond" panose="02020404030301010803" pitchFamily="18" charset="0"/>
                        </a:rPr>
                        <a:t>E</a:t>
                      </a:r>
                      <a:r>
                        <a:rPr lang="hu-HU" sz="2000" b="1" baseline="-25000" dirty="0">
                          <a:latin typeface="Garamond" panose="02020404030301010803" pitchFamily="18" charset="0"/>
                        </a:rPr>
                        <a:t>i-1,j-1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>
                          <a:latin typeface="Garamond" panose="02020404030301010803" pitchFamily="18" charset="0"/>
                        </a:rPr>
                        <a:t>E</a:t>
                      </a:r>
                      <a:r>
                        <a:rPr lang="hu-HU" sz="2000" b="1" baseline="-25000" dirty="0">
                          <a:latin typeface="Garamond" panose="02020404030301010803" pitchFamily="18" charset="0"/>
                        </a:rPr>
                        <a:t>i-1,j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>
                          <a:latin typeface="Garamond" panose="02020404030301010803" pitchFamily="18" charset="0"/>
                        </a:rPr>
                        <a:t>E</a:t>
                      </a:r>
                      <a:r>
                        <a:rPr lang="hu-HU" sz="2000" b="1" baseline="-25000" dirty="0">
                          <a:latin typeface="Garamond" panose="02020404030301010803" pitchFamily="18" charset="0"/>
                        </a:rPr>
                        <a:t>i-1,v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algn="ctr"/>
                      <a:r>
                        <a:rPr lang="hu-HU" sz="2000" b="1" kern="1200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i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baseline="0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>
                          <a:latin typeface="Garamond" panose="02020404030301010803" pitchFamily="18" charset="0"/>
                        </a:rPr>
                        <a:t>E</a:t>
                      </a:r>
                      <a:r>
                        <a:rPr lang="hu-HU" sz="2000" b="1" baseline="-25000" dirty="0">
                          <a:latin typeface="Garamond" panose="02020404030301010803" pitchFamily="18" charset="0"/>
                        </a:rPr>
                        <a:t>i,j-1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 err="1">
                          <a:latin typeface="Garamond" panose="02020404030301010803" pitchFamily="18" charset="0"/>
                        </a:rPr>
                        <a:t>E</a:t>
                      </a:r>
                      <a:r>
                        <a:rPr lang="hu-HU" sz="2000" b="1" baseline="-25000" dirty="0" err="1">
                          <a:latin typeface="Garamond" panose="02020404030301010803" pitchFamily="18" charset="0"/>
                        </a:rPr>
                        <a:t>i,j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 err="1">
                          <a:latin typeface="Garamond" panose="02020404030301010803" pitchFamily="18" charset="0"/>
                        </a:rPr>
                        <a:t>E</a:t>
                      </a:r>
                      <a:r>
                        <a:rPr lang="hu-HU" sz="2000" b="1" baseline="-25000" dirty="0" err="1">
                          <a:latin typeface="Garamond" panose="02020404030301010803" pitchFamily="18" charset="0"/>
                        </a:rPr>
                        <a:t>i,v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</a:pPr>
                      <a:r>
                        <a:rPr lang="hu-HU" sz="2000" b="1" kern="1200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...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vert="vert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algn="ctr"/>
                      <a:r>
                        <a:rPr lang="hu-HU" sz="2000" b="1" kern="1200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u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baseline="0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>
                          <a:latin typeface="Garamond" panose="02020404030301010803" pitchFamily="18" charset="0"/>
                        </a:rPr>
                        <a:t>E</a:t>
                      </a:r>
                      <a:r>
                        <a:rPr lang="hu-HU" sz="2000" b="1" baseline="-25000" dirty="0">
                          <a:latin typeface="Garamond" panose="02020404030301010803" pitchFamily="18" charset="0"/>
                        </a:rPr>
                        <a:t>u,j-1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 err="1">
                          <a:latin typeface="Garamond" panose="02020404030301010803" pitchFamily="18" charset="0"/>
                        </a:rPr>
                        <a:t>E</a:t>
                      </a:r>
                      <a:r>
                        <a:rPr lang="hu-HU" sz="2000" b="1" baseline="-25000" dirty="0" err="1">
                          <a:latin typeface="Garamond" panose="02020404030301010803" pitchFamily="18" charset="0"/>
                        </a:rPr>
                        <a:t>u,j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</a:pPr>
                      <a:r>
                        <a:rPr lang="hu-HU" sz="2000" b="1" kern="1200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...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vert="vert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églalap 2"/>
          <p:cNvSpPr/>
          <p:nvPr/>
        </p:nvSpPr>
        <p:spPr>
          <a:xfrm>
            <a:off x="795429" y="795428"/>
            <a:ext cx="3840000" cy="379428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91429" bIns="228571" rtlCol="0" anchor="b" anchorCtr="0"/>
          <a:lstStyle/>
          <a:p>
            <a:pPr algn="r" defTabSz="1045036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hu-HU" sz="2032" b="1" dirty="0" err="1">
                <a:solidFill>
                  <a:srgbClr val="FF0000"/>
                </a:solidFill>
                <a:latin typeface="Garamond" panose="02020404030301010803" pitchFamily="18" charset="0"/>
              </a:rPr>
              <a:t>E</a:t>
            </a:r>
            <a:r>
              <a:rPr lang="hu-HU" sz="2032" b="1" baseline="-25000" dirty="0" err="1">
                <a:solidFill>
                  <a:srgbClr val="FF0000"/>
                </a:solidFill>
                <a:latin typeface="Garamond" panose="02020404030301010803" pitchFamily="18" charset="0"/>
              </a:rPr>
              <a:t>u,v</a:t>
            </a:r>
            <a:endParaRPr lang="en-GB" sz="2032" b="1" baseline="-250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2305724" y="2299624"/>
            <a:ext cx="2331429" cy="2285714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91429" bIns="320000" rtlCol="0" anchor="ctr" anchorCtr="0"/>
          <a:lstStyle/>
          <a:p>
            <a:pPr algn="ctr" defTabSz="1045036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hu-HU" sz="2032" dirty="0">
                <a:solidFill>
                  <a:srgbClr val="FF0000"/>
                </a:solidFill>
                <a:latin typeface="Calibri"/>
              </a:rPr>
              <a:t>???</a:t>
            </a:r>
            <a:endParaRPr lang="en-GB" sz="2032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9" name="Dátum helye 8">
            <a:extLst>
              <a:ext uri="{FF2B5EF4-FFF2-40B4-BE49-F238E27FC236}">
                <a16:creationId xmlns:a16="http://schemas.microsoft.com/office/drawing/2014/main" id="{8F067EDA-3CB8-4E7D-A5FB-F8E1E1B7B99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xfrm>
            <a:off x="35496" y="6524625"/>
            <a:ext cx="1905000" cy="360363"/>
          </a:xfrm>
        </p:spPr>
        <p:txBody>
          <a:bodyPr/>
          <a:lstStyle/>
          <a:p>
            <a:pPr>
              <a:defRPr/>
            </a:pPr>
            <a:fld id="{7C498EFD-8702-4D76-B31B-F273B738E61F}" type="datetime8">
              <a:rPr lang="hu-HU" smtClean="0"/>
              <a:t>2022.11.29. 12:33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8</a:t>
            </a:fld>
            <a:r>
              <a:rPr lang="hu-HU"/>
              <a:t>/55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224858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áblázat 1"/>
          <p:cNvGraphicFramePr>
            <a:graphicFrameLocks noGrp="1"/>
          </p:cNvGraphicFramePr>
          <p:nvPr/>
        </p:nvGraphicFramePr>
        <p:xfrm>
          <a:off x="267" y="-1"/>
          <a:ext cx="5376462" cy="5334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80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2001"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j-1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j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v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</a:pPr>
                      <a:r>
                        <a:rPr lang="hu-HU" sz="2000" b="1" kern="1200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...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vert="vert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algn="ctr"/>
                      <a:r>
                        <a:rPr lang="hu-HU" sz="2000" b="1" kern="1200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i-1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baseline="0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>
                          <a:latin typeface="Garamond" panose="02020404030301010803" pitchFamily="18" charset="0"/>
                        </a:rPr>
                        <a:t>E</a:t>
                      </a:r>
                      <a:r>
                        <a:rPr lang="hu-HU" sz="2000" b="1" baseline="-25000" dirty="0">
                          <a:latin typeface="Garamond" panose="02020404030301010803" pitchFamily="18" charset="0"/>
                        </a:rPr>
                        <a:t>i-1,j-1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>
                          <a:latin typeface="Garamond" panose="02020404030301010803" pitchFamily="18" charset="0"/>
                        </a:rPr>
                        <a:t>E</a:t>
                      </a:r>
                      <a:r>
                        <a:rPr lang="hu-HU" sz="2000" b="1" baseline="-25000" dirty="0">
                          <a:latin typeface="Garamond" panose="02020404030301010803" pitchFamily="18" charset="0"/>
                        </a:rPr>
                        <a:t>i-1,j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>
                          <a:latin typeface="Garamond" panose="02020404030301010803" pitchFamily="18" charset="0"/>
                        </a:rPr>
                        <a:t>E</a:t>
                      </a:r>
                      <a:r>
                        <a:rPr lang="hu-HU" sz="2000" b="1" baseline="-25000" dirty="0">
                          <a:latin typeface="Garamond" panose="02020404030301010803" pitchFamily="18" charset="0"/>
                        </a:rPr>
                        <a:t>i-1,v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algn="ctr"/>
                      <a:r>
                        <a:rPr lang="hu-HU" sz="2000" b="1" kern="1200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i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baseline="0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>
                          <a:latin typeface="Garamond" panose="02020404030301010803" pitchFamily="18" charset="0"/>
                        </a:rPr>
                        <a:t>E</a:t>
                      </a:r>
                      <a:r>
                        <a:rPr lang="hu-HU" sz="2000" b="1" baseline="-25000" dirty="0">
                          <a:latin typeface="Garamond" panose="02020404030301010803" pitchFamily="18" charset="0"/>
                        </a:rPr>
                        <a:t>i,j-1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 err="1">
                          <a:latin typeface="Garamond" panose="02020404030301010803" pitchFamily="18" charset="0"/>
                        </a:rPr>
                        <a:t>E</a:t>
                      </a:r>
                      <a:r>
                        <a:rPr lang="hu-HU" sz="2000" b="1" baseline="-25000" dirty="0" err="1">
                          <a:latin typeface="Garamond" panose="02020404030301010803" pitchFamily="18" charset="0"/>
                        </a:rPr>
                        <a:t>i,j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1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 err="1">
                          <a:latin typeface="Garamond" panose="02020404030301010803" pitchFamily="18" charset="0"/>
                        </a:rPr>
                        <a:t>E</a:t>
                      </a:r>
                      <a:r>
                        <a:rPr lang="hu-HU" sz="2000" b="1" baseline="-25000" dirty="0" err="1">
                          <a:latin typeface="Garamond" panose="02020404030301010803" pitchFamily="18" charset="0"/>
                        </a:rPr>
                        <a:t>i,v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</a:pPr>
                      <a:r>
                        <a:rPr lang="hu-HU" sz="2000" b="1" kern="1200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...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vert="vert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algn="ctr"/>
                      <a:r>
                        <a:rPr lang="hu-HU" sz="2000" b="1" kern="1200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u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baseline="0" dirty="0">
                          <a:latin typeface="Garamond" panose="02020404030301010803" pitchFamily="18" charset="0"/>
                        </a:rPr>
                        <a:t>…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 err="1">
                          <a:latin typeface="Garamond" panose="02020404030301010803" pitchFamily="18" charset="0"/>
                        </a:rPr>
                        <a:t>E</a:t>
                      </a:r>
                      <a:r>
                        <a:rPr lang="hu-HU" sz="2000" b="1" baseline="-25000" dirty="0" err="1">
                          <a:latin typeface="Garamond" panose="02020404030301010803" pitchFamily="18" charset="0"/>
                        </a:rPr>
                        <a:t>u,j</a:t>
                      </a: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</a:pPr>
                      <a:r>
                        <a:rPr lang="hu-HU" sz="2000" b="1" kern="1200" dirty="0">
                          <a:solidFill>
                            <a:schemeClr val="lt1"/>
                          </a:solidFill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...</a:t>
                      </a:r>
                      <a:endParaRPr lang="en-GB" sz="2000" b="1" kern="1200" dirty="0">
                        <a:solidFill>
                          <a:schemeClr val="lt1"/>
                        </a:solidFill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vert="vert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latin typeface="Garamond" panose="02020404030301010803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églalap 6"/>
          <p:cNvSpPr/>
          <p:nvPr/>
        </p:nvSpPr>
        <p:spPr>
          <a:xfrm>
            <a:off x="2305724" y="2299624"/>
            <a:ext cx="2331429" cy="2285714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91429" bIns="320000" rtlCol="0" anchor="ctr" anchorCtr="0"/>
          <a:lstStyle/>
          <a:p>
            <a:pPr algn="ctr" defTabSz="1045036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hu-HU" sz="2032" dirty="0">
                <a:solidFill>
                  <a:srgbClr val="FF0000"/>
                </a:solidFill>
                <a:latin typeface="Calibri"/>
              </a:rPr>
              <a:t>???</a:t>
            </a:r>
            <a:endParaRPr lang="en-GB" sz="2032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95429" y="795428"/>
            <a:ext cx="3840000" cy="379428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91429" bIns="228571" rtlCol="0" anchor="b" anchorCtr="0"/>
          <a:lstStyle/>
          <a:p>
            <a:pPr algn="r" defTabSz="1045036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hu-HU" sz="2032" b="1" dirty="0" err="1">
                <a:solidFill>
                  <a:srgbClr val="FF0000"/>
                </a:solidFill>
                <a:latin typeface="Garamond" panose="02020404030301010803" pitchFamily="18" charset="0"/>
              </a:rPr>
              <a:t>E</a:t>
            </a:r>
            <a:r>
              <a:rPr lang="hu-HU" sz="2032" b="1" baseline="-25000" dirty="0" err="1">
                <a:solidFill>
                  <a:srgbClr val="FF0000"/>
                </a:solidFill>
                <a:latin typeface="Garamond" panose="02020404030301010803" pitchFamily="18" charset="0"/>
              </a:rPr>
              <a:t>u,v</a:t>
            </a:r>
            <a:endParaRPr lang="en-GB" sz="2032" b="1" baseline="-250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799079" y="792860"/>
            <a:ext cx="1508041" cy="379428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91429" bIns="274286" rtlCol="0" anchor="b" anchorCtr="0"/>
          <a:lstStyle/>
          <a:p>
            <a:pPr algn="r" defTabSz="1045036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hu-HU" sz="2032" b="1" dirty="0">
                <a:solidFill>
                  <a:srgbClr val="FF0000"/>
                </a:solidFill>
                <a:latin typeface="Garamond" panose="02020404030301010803" pitchFamily="18" charset="0"/>
              </a:rPr>
              <a:t>-E</a:t>
            </a:r>
            <a:r>
              <a:rPr lang="hu-HU" sz="2032" b="1" baseline="-25000" dirty="0">
                <a:solidFill>
                  <a:srgbClr val="FF0000"/>
                </a:solidFill>
                <a:latin typeface="Garamond" panose="02020404030301010803" pitchFamily="18" charset="0"/>
              </a:rPr>
              <a:t>u,j-1</a:t>
            </a:r>
            <a:endParaRPr lang="en-GB" sz="2032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0" name="Dátum helye 8">
            <a:extLst>
              <a:ext uri="{FF2B5EF4-FFF2-40B4-BE49-F238E27FC236}">
                <a16:creationId xmlns:a16="http://schemas.microsoft.com/office/drawing/2014/main" id="{FE6419AC-3A68-48E6-8E77-E31229AA106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xfrm>
            <a:off x="35496" y="6524625"/>
            <a:ext cx="1905000" cy="360363"/>
          </a:xfrm>
        </p:spPr>
        <p:txBody>
          <a:bodyPr/>
          <a:lstStyle/>
          <a:p>
            <a:pPr>
              <a:defRPr/>
            </a:pPr>
            <a:fld id="{C30E8729-14BB-4217-80AD-0DBE5267FF36}" type="datetime8">
              <a:rPr lang="hu-HU" smtClean="0"/>
              <a:t>2022.11.29. 12:33</a:t>
            </a:fld>
            <a:endParaRPr lang="en-US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11.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9</a:t>
            </a:fld>
            <a:r>
              <a:rPr lang="hu-HU"/>
              <a:t>/55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01692514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1_Montázs">
  <a:themeElements>
    <a:clrScheme name="10. egyéni séma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5D0CFF"/>
      </a:hlink>
      <a:folHlink>
        <a:srgbClr val="C36C03"/>
      </a:folHlink>
    </a:clrScheme>
    <a:fontScheme name="1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Montázs">
  <a:themeElements>
    <a:clrScheme name="9. egyéni séma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5D0CFF"/>
      </a:hlink>
      <a:folHlink>
        <a:srgbClr val="C1A3FE"/>
      </a:folHlink>
    </a:clrScheme>
    <a:fontScheme name="1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0. egyéni séma">
    <a:dk1>
      <a:srgbClr val="000000"/>
    </a:dk1>
    <a:lt1>
      <a:srgbClr val="FFFFFF"/>
    </a:lt1>
    <a:dk2>
      <a:srgbClr val="8C0039"/>
    </a:dk2>
    <a:lt2>
      <a:srgbClr val="660066"/>
    </a:lt2>
    <a:accent1>
      <a:srgbClr val="C58BF9"/>
    </a:accent1>
    <a:accent2>
      <a:srgbClr val="9966FF"/>
    </a:accent2>
    <a:accent3>
      <a:srgbClr val="FFFFFF"/>
    </a:accent3>
    <a:accent4>
      <a:srgbClr val="000000"/>
    </a:accent4>
    <a:accent5>
      <a:srgbClr val="DFC4FB"/>
    </a:accent5>
    <a:accent6>
      <a:srgbClr val="8A5CE7"/>
    </a:accent6>
    <a:hlink>
      <a:srgbClr val="5D0CFF"/>
    </a:hlink>
    <a:folHlink>
      <a:srgbClr val="C36C03"/>
    </a:folHlink>
  </a:clrScheme>
</a:themeOverride>
</file>

<file path=ppt/theme/themeOverride2.xml><?xml version="1.0" encoding="utf-8"?>
<a:themeOverride xmlns:a="http://schemas.openxmlformats.org/drawingml/2006/main">
  <a:clrScheme name="10. egyéni séma">
    <a:dk1>
      <a:srgbClr val="000000"/>
    </a:dk1>
    <a:lt1>
      <a:srgbClr val="FFFFFF"/>
    </a:lt1>
    <a:dk2>
      <a:srgbClr val="8C0039"/>
    </a:dk2>
    <a:lt2>
      <a:srgbClr val="660066"/>
    </a:lt2>
    <a:accent1>
      <a:srgbClr val="C58BF9"/>
    </a:accent1>
    <a:accent2>
      <a:srgbClr val="9966FF"/>
    </a:accent2>
    <a:accent3>
      <a:srgbClr val="FFFFFF"/>
    </a:accent3>
    <a:accent4>
      <a:srgbClr val="000000"/>
    </a:accent4>
    <a:accent5>
      <a:srgbClr val="DFC4FB"/>
    </a:accent5>
    <a:accent6>
      <a:srgbClr val="8A5CE7"/>
    </a:accent6>
    <a:hlink>
      <a:srgbClr val="5D0CFF"/>
    </a:hlink>
    <a:folHlink>
      <a:srgbClr val="C36C0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20240</TotalTime>
  <Words>6080</Words>
  <Application>Microsoft Office PowerPoint</Application>
  <PresentationFormat>Diavetítés a képernyőre (4:3 oldalarány)</PresentationFormat>
  <Paragraphs>1253</Paragraphs>
  <Slides>55</Slides>
  <Notes>55</Notes>
  <HiddenSlides>5</HiddenSlides>
  <MMClips>0</MMClips>
  <ScaleCrop>false</ScaleCrop>
  <HeadingPairs>
    <vt:vector size="10" baseType="variant">
      <vt:variant>
        <vt:lpstr>Használt betűtípusok</vt:lpstr>
      </vt:variant>
      <vt:variant>
        <vt:i4>9</vt:i4>
      </vt:variant>
      <vt:variant>
        <vt:lpstr>Téma</vt:lpstr>
      </vt:variant>
      <vt:variant>
        <vt:i4>2</vt:i4>
      </vt:variant>
      <vt:variant>
        <vt:lpstr>Beágyazott OLE kiszolgálók</vt:lpstr>
      </vt:variant>
      <vt:variant>
        <vt:i4>0</vt:i4>
      </vt:variant>
      <vt:variant>
        <vt:lpstr>Diacímek</vt:lpstr>
      </vt:variant>
      <vt:variant>
        <vt:i4>55</vt:i4>
      </vt:variant>
      <vt:variant>
        <vt:lpstr>Egyéni diasorok</vt:lpstr>
      </vt:variant>
      <vt:variant>
        <vt:i4>1</vt:i4>
      </vt:variant>
    </vt:vector>
  </HeadingPairs>
  <TitlesOfParts>
    <vt:vector size="67" baseType="lpstr">
      <vt:lpstr>Arial</vt:lpstr>
      <vt:lpstr>Bookman Old Style</vt:lpstr>
      <vt:lpstr>Calibri</vt:lpstr>
      <vt:lpstr>Cambria Math</vt:lpstr>
      <vt:lpstr>Courier New</vt:lpstr>
      <vt:lpstr>Garamond</vt:lpstr>
      <vt:lpstr>Imprint MT Shadow</vt:lpstr>
      <vt:lpstr>Symbol</vt:lpstr>
      <vt:lpstr>Wingdings</vt:lpstr>
      <vt:lpstr>1_Montázs</vt:lpstr>
      <vt:lpstr>2_Montázs</vt:lpstr>
      <vt:lpstr>Programozás 11. előadás</vt:lpstr>
      <vt:lpstr>Tartalom</vt:lpstr>
      <vt:lpstr>Segédösszegek</vt:lpstr>
      <vt:lpstr>Segédösszegek</vt:lpstr>
      <vt:lpstr>Segédösszegek</vt:lpstr>
      <vt:lpstr>Segédösszegek</vt:lpstr>
      <vt:lpstr>Segédösszegek</vt:lpstr>
      <vt:lpstr>PowerPoint-bemutató</vt:lpstr>
      <vt:lpstr>PowerPoint-bemutató</vt:lpstr>
      <vt:lpstr>PowerPoint-bemutató</vt:lpstr>
      <vt:lpstr>PowerPoint-bemutató</vt:lpstr>
      <vt:lpstr>Segédösszegek</vt:lpstr>
      <vt:lpstr>Segédösszegek</vt:lpstr>
      <vt:lpstr>Összegzés + maximum-kiválasztás</vt:lpstr>
      <vt:lpstr>Összegzés + maximum-kiválasztás + ablakozás</vt:lpstr>
      <vt:lpstr>Maximum-kiválasztás + keresés</vt:lpstr>
      <vt:lpstr>Maximum-kiválasztás + keresés + ablakozás</vt:lpstr>
      <vt:lpstr>Maximum-kiválasztás + keresés + ablakozás</vt:lpstr>
      <vt:lpstr>Maximum-kiválasztás + megszámlálás</vt:lpstr>
      <vt:lpstr>Maximum-kiválasztás + megszámlálás +  változásfigyelés</vt:lpstr>
      <vt:lpstr>Keresés</vt:lpstr>
      <vt:lpstr>Keresés + intervallumszűkítés</vt:lpstr>
      <vt:lpstr>Maximum-kiválasztás + keresés</vt:lpstr>
      <vt:lpstr>Maximum-kiválasztás + keresés + intervallumkezdet megőrzése</vt:lpstr>
      <vt:lpstr>Rendezés</vt:lpstr>
      <vt:lpstr>Kiválogatás + intervallumkezdet megőrzése, párok indexelése</vt:lpstr>
      <vt:lpstr>Rekurzió</vt:lpstr>
      <vt:lpstr>Rekurzív specifikáció és algoritmus</vt:lpstr>
      <vt:lpstr>Rekurzív specifikáció és algoritmus</vt:lpstr>
      <vt:lpstr>Rekurzív specifikáció és algoritmus</vt:lpstr>
      <vt:lpstr>Problémák a rekurzióval</vt:lpstr>
      <vt:lpstr>Rekurzió és iteráció</vt:lpstr>
      <vt:lpstr>Rekurzió és iteráció</vt:lpstr>
      <vt:lpstr>Rekurzió és iteráció</vt:lpstr>
      <vt:lpstr>Rekurzió és iteráció</vt:lpstr>
      <vt:lpstr>Rekurzió és iteráció</vt:lpstr>
      <vt:lpstr>Rekurzió és iteráció</vt:lpstr>
      <vt:lpstr>Rekurzió memorizálással</vt:lpstr>
      <vt:lpstr>Rekurzió memorizálással</vt:lpstr>
      <vt:lpstr>Közvetett rekurzió</vt:lpstr>
      <vt:lpstr>Közvetlen rekurzió</vt:lpstr>
      <vt:lpstr>Közvetlen rekurzió  járdakövezés</vt:lpstr>
      <vt:lpstr>Közvetlen rekurzió  járdakövezés</vt:lpstr>
      <vt:lpstr>Közvetett rekurzió  járdakövezés</vt:lpstr>
      <vt:lpstr>Közvetett rekurzió  járdakövezés</vt:lpstr>
      <vt:lpstr>Közvetett rekurzió  járdakövezés</vt:lpstr>
      <vt:lpstr>Közvetett rekurzió  járdakövezés</vt:lpstr>
      <vt:lpstr>Közvetett rekurzió  járdakövezés</vt:lpstr>
      <vt:lpstr>Rekurzív eljárás</vt:lpstr>
      <vt:lpstr>Rekurzív eljárás</vt:lpstr>
      <vt:lpstr>Programozási tételek rekurzívan</vt:lpstr>
      <vt:lpstr>Programozási tételek rekurzívan</vt:lpstr>
      <vt:lpstr>Programozási tételek rekurzívan</vt:lpstr>
      <vt:lpstr>Programozási tételek rekurzívan</vt:lpstr>
      <vt:lpstr>Visszatekintés</vt:lpstr>
      <vt:lpstr>Kumulatív összegzés</vt:lpstr>
    </vt:vector>
  </TitlesOfParts>
  <Company>ELTE 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alapismeretek 10. előadás</dc:title>
  <dc:creator>Szlávi-Zsakó</dc:creator>
  <cp:lastModifiedBy>Szlávi Péter</cp:lastModifiedBy>
  <cp:revision>1972</cp:revision>
  <dcterms:created xsi:type="dcterms:W3CDTF">2005-10-16T14:08:29Z</dcterms:created>
  <dcterms:modified xsi:type="dcterms:W3CDTF">2022-11-29T11:35:17Z</dcterms:modified>
</cp:coreProperties>
</file>