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859" r:id="rId2"/>
  </p:sldMasterIdLst>
  <p:notesMasterIdLst>
    <p:notesMasterId r:id="rId57"/>
  </p:notesMasterIdLst>
  <p:handoutMasterIdLst>
    <p:handoutMasterId r:id="rId58"/>
  </p:handoutMasterIdLst>
  <p:sldIdLst>
    <p:sldId id="330" r:id="rId3"/>
    <p:sldId id="389" r:id="rId4"/>
    <p:sldId id="302" r:id="rId5"/>
    <p:sldId id="303" r:id="rId6"/>
    <p:sldId id="360" r:id="rId7"/>
    <p:sldId id="304" r:id="rId8"/>
    <p:sldId id="305" r:id="rId9"/>
    <p:sldId id="306" r:id="rId10"/>
    <p:sldId id="307" r:id="rId11"/>
    <p:sldId id="308" r:id="rId12"/>
    <p:sldId id="309" r:id="rId13"/>
    <p:sldId id="321" r:id="rId14"/>
    <p:sldId id="322" r:id="rId15"/>
    <p:sldId id="310" r:id="rId16"/>
    <p:sldId id="311" r:id="rId17"/>
    <p:sldId id="312" r:id="rId18"/>
    <p:sldId id="325" r:id="rId19"/>
    <p:sldId id="331" r:id="rId20"/>
    <p:sldId id="333" r:id="rId21"/>
    <p:sldId id="354" r:id="rId22"/>
    <p:sldId id="334" r:id="rId23"/>
    <p:sldId id="335" r:id="rId24"/>
    <p:sldId id="355" r:id="rId25"/>
    <p:sldId id="336" r:id="rId26"/>
    <p:sldId id="357" r:id="rId27"/>
    <p:sldId id="356" r:id="rId28"/>
    <p:sldId id="361" r:id="rId29"/>
    <p:sldId id="344" r:id="rId30"/>
    <p:sldId id="359" r:id="rId31"/>
    <p:sldId id="337" r:id="rId32"/>
    <p:sldId id="367" r:id="rId33"/>
    <p:sldId id="366" r:id="rId34"/>
    <p:sldId id="364" r:id="rId35"/>
    <p:sldId id="365" r:id="rId36"/>
    <p:sldId id="345" r:id="rId37"/>
    <p:sldId id="358" r:id="rId38"/>
    <p:sldId id="347" r:id="rId39"/>
    <p:sldId id="348" r:id="rId40"/>
    <p:sldId id="349" r:id="rId41"/>
    <p:sldId id="350" r:id="rId42"/>
    <p:sldId id="351" r:id="rId43"/>
    <p:sldId id="374" r:id="rId44"/>
    <p:sldId id="383" r:id="rId45"/>
    <p:sldId id="384" r:id="rId46"/>
    <p:sldId id="375" r:id="rId47"/>
    <p:sldId id="391" r:id="rId48"/>
    <p:sldId id="385" r:id="rId49"/>
    <p:sldId id="378" r:id="rId50"/>
    <p:sldId id="379" r:id="rId51"/>
    <p:sldId id="386" r:id="rId52"/>
    <p:sldId id="387" r:id="rId53"/>
    <p:sldId id="390" r:id="rId54"/>
    <p:sldId id="380" r:id="rId55"/>
    <p:sldId id="363" r:id="rId56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6437873-79F6-4DE3-964B-843DB300EA7B}">
          <p14:sldIdLst>
            <p14:sldId id="330"/>
            <p14:sldId id="389"/>
            <p14:sldId id="302"/>
            <p14:sldId id="303"/>
            <p14:sldId id="360"/>
            <p14:sldId id="304"/>
            <p14:sldId id="305"/>
            <p14:sldId id="306"/>
            <p14:sldId id="307"/>
            <p14:sldId id="308"/>
            <p14:sldId id="309"/>
            <p14:sldId id="321"/>
            <p14:sldId id="322"/>
            <p14:sldId id="310"/>
            <p14:sldId id="311"/>
            <p14:sldId id="312"/>
            <p14:sldId id="325"/>
            <p14:sldId id="331"/>
            <p14:sldId id="333"/>
            <p14:sldId id="354"/>
            <p14:sldId id="334"/>
            <p14:sldId id="335"/>
            <p14:sldId id="355"/>
            <p14:sldId id="336"/>
            <p14:sldId id="357"/>
            <p14:sldId id="356"/>
            <p14:sldId id="361"/>
            <p14:sldId id="344"/>
            <p14:sldId id="359"/>
            <p14:sldId id="337"/>
            <p14:sldId id="367"/>
            <p14:sldId id="366"/>
            <p14:sldId id="364"/>
            <p14:sldId id="365"/>
            <p14:sldId id="345"/>
            <p14:sldId id="358"/>
            <p14:sldId id="347"/>
            <p14:sldId id="348"/>
            <p14:sldId id="349"/>
            <p14:sldId id="350"/>
            <p14:sldId id="351"/>
            <p14:sldId id="374"/>
            <p14:sldId id="383"/>
            <p14:sldId id="384"/>
            <p14:sldId id="375"/>
            <p14:sldId id="391"/>
            <p14:sldId id="385"/>
            <p14:sldId id="378"/>
            <p14:sldId id="379"/>
            <p14:sldId id="386"/>
            <p14:sldId id="387"/>
            <p14:sldId id="390"/>
            <p14:sldId id="380"/>
          </p14:sldIdLst>
        </p14:section>
        <p14:section name="Névtelen szakasz" id="{9C1D9B50-CC18-4E48-AAC5-F7325004B9FB}">
          <p14:sldIdLst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9E9E9"/>
    <a:srgbClr val="FFFFFF"/>
    <a:srgbClr val="008000"/>
    <a:srgbClr val="1700C0"/>
    <a:srgbClr val="CC6600"/>
    <a:srgbClr val="663300"/>
    <a:srgbClr val="006600"/>
    <a:srgbClr val="969696"/>
    <a:srgbClr val="FFE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9274" autoAdjust="0"/>
  </p:normalViewPr>
  <p:slideViewPr>
    <p:cSldViewPr>
      <p:cViewPr varScale="1">
        <p:scale>
          <a:sx n="62" d="100"/>
          <a:sy n="62" d="100"/>
        </p:scale>
        <p:origin x="6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098" y="1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F9A6CAB5-8312-4111-9ADE-528882145426}" type="datetime1">
              <a:rPr lang="hu-HU" smtClean="0"/>
              <a:t>2022.09.21.</a:t>
            </a:fld>
            <a:r>
              <a:rPr lang="hu-HU"/>
              <a:t>2008/2009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Szlávi-Zsakó: Programozási alapismeretek 3. előadásSzlávi-Zsakó: Programozási alapismeretek 3.Zsakó László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8160E472-5A8A-4AD9-85A8-6710F8B5703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494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8DDD55F5-72EE-4F03-B62F-00D28BB2F5FE}" type="datetime1">
              <a:rPr lang="hu-HU" smtClean="0"/>
              <a:t>2022.09.21.</a:t>
            </a:fld>
            <a:endParaRPr lang="hu-HU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2625"/>
            <a:ext cx="5210175" cy="3908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195A80EE-E1AE-49C0-A5A9-69BC5661C21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4"/>
          </p:nvPr>
        </p:nvSpPr>
        <p:spPr>
          <a:xfrm>
            <a:off x="0" y="9572625"/>
            <a:ext cx="2946400" cy="352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4359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/>
              <a:t>Programozási alapismeretek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9BB472-40C9-47D5-9D26-1C80503BD08E}" type="datetime1">
              <a:rPr lang="hu-HU" smtClean="0"/>
              <a:t>2022.09.21.</a:t>
            </a:fld>
            <a:endParaRPr lang="hu-HU" dirty="0"/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47027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dirty="0" err="1"/>
              <a:t>Szlávi-Zsakó</a:t>
            </a:r>
            <a:r>
              <a:rPr lang="hu-HU" dirty="0"/>
              <a:t>: Programozási alapismeretek 3. előadás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F04F4AA-E098-4CB9-9E62-4F74256F385E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481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36" name="Dia számának helye 6"/>
          <p:cNvSpPr txBox="1">
            <a:spLocks noGrp="1"/>
          </p:cNvSpPr>
          <p:nvPr/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D9B5E2B-6665-4AA3-9DFA-E64C018015D8}" type="slidenum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hu-HU" sz="1000"/>
          </a:p>
        </p:txBody>
      </p:sp>
    </p:spTree>
    <p:extLst>
      <p:ext uri="{BB962C8B-B14F-4D97-AF65-F5344CB8AC3E}">
        <p14:creationId xmlns:p14="http://schemas.microsoft.com/office/powerpoint/2010/main" val="3628246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B8CF670-15F0-4C72-AE15-CDA2D0E1F195}" type="datetime1">
              <a:rPr lang="hu-HU" smtClean="0"/>
              <a:t>2022.09.21.</a:t>
            </a:fld>
            <a:endParaRPr lang="hu-HU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DB71796-0CE3-4647-9232-6F0330C1CEFB}" type="slidenum">
              <a:rPr lang="hu-HU" smtClean="0">
                <a:latin typeface="Arial" charset="0"/>
              </a:rPr>
              <a:pPr/>
              <a:t>10</a:t>
            </a:fld>
            <a:endParaRPr lang="hu-HU">
              <a:latin typeface="Arial" charset="0"/>
            </a:endParaRPr>
          </a:p>
        </p:txBody>
      </p:sp>
      <p:sp>
        <p:nvSpPr>
          <p:cNvPr id="563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075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CEF4F0D-49D0-4812-B419-4620DEE0216C}" type="datetime1">
              <a:rPr lang="hu-HU" smtClean="0"/>
              <a:t>2022.09.21.</a:t>
            </a:fld>
            <a:endParaRPr lang="hu-HU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A8CDB2D-9360-4617-9AE9-BCF050612282}" type="slidenum">
              <a:rPr lang="hu-HU" smtClean="0">
                <a:latin typeface="Arial" charset="0"/>
              </a:rPr>
              <a:pPr/>
              <a:t>11</a:t>
            </a:fld>
            <a:endParaRPr lang="hu-HU">
              <a:latin typeface="Arial" charset="0"/>
            </a:endParaRPr>
          </a:p>
        </p:txBody>
      </p:sp>
      <p:sp>
        <p:nvSpPr>
          <p:cNvPr id="573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01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BCD7E3B-FF7B-498C-B3BC-C8123127B834}" type="datetime1">
              <a:rPr lang="hu-HU" smtClean="0"/>
              <a:t>2022.09.21.</a:t>
            </a:fld>
            <a:endParaRPr lang="hu-HU"/>
          </a:p>
        </p:txBody>
      </p:sp>
      <p:sp>
        <p:nvSpPr>
          <p:cNvPr id="583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Világos, h. a „páratlan”-</a:t>
            </a:r>
            <a:r>
              <a:rPr lang="hu-HU" dirty="0" err="1"/>
              <a:t>ság</a:t>
            </a:r>
            <a:r>
              <a:rPr lang="hu-HU" dirty="0"/>
              <a:t> függvénye egyszerűen megalkotható a </a:t>
            </a:r>
            <a:r>
              <a:rPr lang="hu-HU" b="1" dirty="0" err="1"/>
              <a:t>Mod</a:t>
            </a:r>
            <a:r>
              <a:rPr lang="hu-HU" dirty="0"/>
              <a:t> „maradék” operátor ismeretében. Azaz a specifikációt kiegészíthetnénk az alábbi, 5. résszel:</a:t>
            </a:r>
          </a:p>
          <a:p>
            <a:r>
              <a:rPr lang="hu-HU" dirty="0"/>
              <a:t>Definíció:</a:t>
            </a:r>
          </a:p>
          <a:p>
            <a:r>
              <a:rPr lang="hu-HU" dirty="0"/>
              <a:t>  páratlan: </a:t>
            </a:r>
            <a:r>
              <a:rPr lang="hu-HU" dirty="0">
                <a:latin typeface="Imprint MT Shadow" pitchFamily="82" charset="0"/>
              </a:rPr>
              <a:t>N</a:t>
            </a:r>
            <a:r>
              <a:rPr lang="hu-HU" dirty="0"/>
              <a:t>→</a:t>
            </a:r>
            <a:r>
              <a:rPr lang="hu-HU" dirty="0">
                <a:latin typeface="Imprint MT Shadow" pitchFamily="82" charset="0"/>
              </a:rPr>
              <a:t>L</a:t>
            </a:r>
            <a:endParaRPr lang="hu-HU" dirty="0"/>
          </a:p>
          <a:p>
            <a:r>
              <a:rPr lang="hu-HU" dirty="0"/>
              <a:t>  páratlan(x):=(x </a:t>
            </a:r>
            <a:r>
              <a:rPr lang="hu-HU" dirty="0" err="1"/>
              <a:t>Mod</a:t>
            </a:r>
            <a:r>
              <a:rPr lang="hu-HU" dirty="0"/>
              <a:t> 2)=1</a:t>
            </a:r>
          </a:p>
          <a:p>
            <a:r>
              <a:rPr lang="hu-HU" dirty="0"/>
              <a:t>A függvénydefiníció első sora az ún. </a:t>
            </a:r>
            <a:r>
              <a:rPr lang="hu-HU" b="1" dirty="0"/>
              <a:t>szignatúra</a:t>
            </a:r>
            <a:r>
              <a:rPr lang="hu-HU" dirty="0"/>
              <a:t>, vagyis a függvény azonosítójának, értelmezési tartományának és értékkészletének megadása. Az algoritmizálás során ez az „előképe” a függvény </a:t>
            </a:r>
            <a:r>
              <a:rPr lang="hu-HU" b="1" dirty="0"/>
              <a:t>fejsor</a:t>
            </a:r>
            <a:r>
              <a:rPr lang="hu-HU" dirty="0"/>
              <a:t>ának.</a:t>
            </a:r>
          </a:p>
          <a:p>
            <a:r>
              <a:rPr lang="hu-HU" dirty="0"/>
              <a:t>A definíció második sora a </a:t>
            </a:r>
            <a:r>
              <a:rPr lang="hu-HU" b="1" dirty="0"/>
              <a:t>kiszámítás</a:t>
            </a:r>
            <a:r>
              <a:rPr lang="hu-HU" dirty="0"/>
              <a:t> módját határozza meg. Ebből képződik majd a függvény </a:t>
            </a:r>
            <a:r>
              <a:rPr lang="hu-HU" b="1" dirty="0"/>
              <a:t>törzs</a:t>
            </a:r>
            <a:r>
              <a:rPr lang="hu-HU" dirty="0"/>
              <a:t>e.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F0C9BDC-4500-4552-A213-589BFCAD3597}" type="slidenum">
              <a:rPr lang="hu-HU" smtClean="0">
                <a:latin typeface="Arial" charset="0"/>
              </a:rPr>
              <a:pPr/>
              <a:t>12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54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01D7E00-87DD-4D2A-B0EC-6ED1DFE641D7}" type="datetime1">
              <a:rPr lang="hu-HU" smtClean="0"/>
              <a:t>2022.09.21.</a:t>
            </a:fld>
            <a:endParaRPr lang="hu-HU"/>
          </a:p>
        </p:txBody>
      </p:sp>
      <p:sp>
        <p:nvSpPr>
          <p:cNvPr id="593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Gondolja meg, h. ha a második algoritmus ötlete hamarabb vetődik föl bennünk, akkor a specifikációt miként fogalmaztuk volna meg.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A045788-EB90-4CE0-B1DA-F7BB1BD8E4C6}" type="slidenum">
              <a:rPr lang="hu-HU" smtClean="0">
                <a:latin typeface="Arial" charset="0"/>
              </a:rPr>
              <a:pPr/>
              <a:t>13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6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52071FA-46A8-400B-83DB-54EBD9184B61}" type="datetime1">
              <a:rPr lang="hu-HU" smtClean="0"/>
              <a:t>2022.09.21.</a:t>
            </a:fld>
            <a:endParaRPr lang="hu-HU"/>
          </a:p>
        </p:txBody>
      </p:sp>
      <p:sp>
        <p:nvSpPr>
          <p:cNvPr id="604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„prím”-</a:t>
            </a:r>
            <a:r>
              <a:rPr lang="hu-HU" dirty="0" err="1"/>
              <a:t>ség</a:t>
            </a:r>
            <a:r>
              <a:rPr lang="hu-HU" dirty="0"/>
              <a:t> a korábbi hasonló megszorításnál jóval összetettebb, ezért most nem alkalmazhatjuk a korábbi módszert: az indexelés ügyes megszervezését, sőt az algoritmus (saját) függvény fogalma sem ismert még, ezért másképpen kell az algoritmust elkészítenünk. Ehhez használjuk föl a </a:t>
            </a:r>
            <a:r>
              <a:rPr lang="hu-HU" b="1" dirty="0"/>
              <a:t>számelmélet alaptételé</a:t>
            </a:r>
            <a:r>
              <a:rPr lang="hu-HU" dirty="0"/>
              <a:t>t.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B28E04-333B-490C-9D97-4CD01FEC0959}" type="slidenum">
              <a:rPr lang="hu-HU" smtClean="0">
                <a:latin typeface="Arial" charset="0"/>
              </a:rPr>
              <a:pPr/>
              <a:t>14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24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140A4C1-E93C-4C1B-A917-A813D693C149}" type="datetime1">
              <a:rPr lang="hu-HU" smtClean="0"/>
              <a:t>2022.09.21.</a:t>
            </a:fld>
            <a:endParaRPr lang="hu-HU"/>
          </a:p>
        </p:txBody>
      </p:sp>
      <p:sp>
        <p:nvSpPr>
          <p:cNvPr id="614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Mert a ciklus végértéke a ciklusmagban változik/változhat.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7ED7E1-5B03-4E53-8437-E75B3DD225A2}" type="slidenum">
              <a:rPr lang="hu-HU" smtClean="0">
                <a:latin typeface="Arial" charset="0"/>
              </a:rPr>
              <a:pPr/>
              <a:t>15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1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65540" name="Élőfej helye 3"/>
          <p:cNvSpPr txBox="1">
            <a:spLocks noGrp="1"/>
          </p:cNvSpPr>
          <p:nvPr/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C121D28-E7AB-41E4-86BC-C73ED206FD94}" type="datetime1">
              <a:rPr lang="hu-HU" smtClean="0"/>
              <a:t>2022.09.21.</a:t>
            </a:fld>
            <a:endParaRPr lang="hu-HU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4300AE2-7AE8-49FB-99D6-04D1AA749AC2}" type="slidenum">
              <a:rPr lang="hu-HU" smtClean="0">
                <a:latin typeface="Arial" charset="0"/>
              </a:rPr>
              <a:pPr/>
              <a:t>16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42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9F7FE43-3382-40C4-B91E-B0B289FE8083}" type="datetime1">
              <a:rPr lang="hu-HU" smtClean="0"/>
              <a:t>2022.09.21.</a:t>
            </a:fld>
            <a:endParaRPr lang="hu-HU"/>
          </a:p>
        </p:txBody>
      </p:sp>
      <p:sp>
        <p:nvSpPr>
          <p:cNvPr id="6656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5AE378-454F-44F9-9628-48E3823F1AE8}" type="slidenum">
              <a:rPr lang="hu-HU" smtClean="0">
                <a:latin typeface="Arial" charset="0"/>
              </a:rPr>
              <a:pPr/>
              <a:t>17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4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B4D48F5-9ADF-4FBB-BEF2-60E2397AE13F}" type="datetime1">
              <a:rPr lang="hu-HU" smtClean="0"/>
              <a:t>2022.09.21.</a:t>
            </a:fld>
            <a:endParaRPr lang="hu-HU"/>
          </a:p>
        </p:txBody>
      </p:sp>
      <p:sp>
        <p:nvSpPr>
          <p:cNvPr id="6758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93BC681-4D7E-4AD1-A3FF-CFC9A69AA819}" type="slidenum">
              <a:rPr lang="hu-HU" smtClean="0">
                <a:latin typeface="Arial" charset="0"/>
              </a:rPr>
              <a:pPr/>
              <a:t>18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8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D340AC5-B7DE-4903-A8B1-BC2F578A86A5}" type="datetime1">
              <a:rPr lang="hu-HU" smtClean="0"/>
              <a:t>2022.09.21.</a:t>
            </a:fld>
            <a:endParaRPr lang="hu-HU"/>
          </a:p>
        </p:txBody>
      </p:sp>
      <p:sp>
        <p:nvSpPr>
          <p:cNvPr id="6963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E6ADC86-5894-4B7D-BD45-35D438BB977E}" type="slidenum">
              <a:rPr lang="hu-HU" smtClean="0">
                <a:latin typeface="Arial" charset="0"/>
              </a:rPr>
              <a:pPr/>
              <a:t>19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7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4A31670-A6DE-4DF9-AD82-0AEB5A2CFEF1}" type="datetime1">
              <a:rPr lang="hu-HU" smtClean="0"/>
              <a:t>2022.09.21.</a:t>
            </a:fld>
            <a:endParaRPr lang="hu-HU"/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756025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F71B12-E2D7-41D3-8D97-67749018EB0B}" type="slidenum">
              <a:rPr lang="hu-HU" smtClean="0">
                <a:latin typeface="Arial" charset="0"/>
              </a:rPr>
              <a:pPr/>
              <a:t>2</a:t>
            </a:fld>
            <a:endParaRPr lang="hu-HU">
              <a:latin typeface="Arial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785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5B9293A-4874-4DF6-9B71-0C97002415C2}" type="datetime1">
              <a:rPr lang="hu-HU" smtClean="0"/>
              <a:t>2022.09.21.</a:t>
            </a:fld>
            <a:endParaRPr lang="hu-HU"/>
          </a:p>
        </p:txBody>
      </p:sp>
      <p:sp>
        <p:nvSpPr>
          <p:cNvPr id="7066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Ez az </a:t>
            </a:r>
            <a:r>
              <a:rPr lang="hu-HU" dirty="0" err="1"/>
              <a:t>Uf-változat</a:t>
            </a:r>
            <a:r>
              <a:rPr lang="hu-HU" dirty="0"/>
              <a:t> pompásan előre jelzi a megfelelő algoritmust:</a:t>
            </a:r>
          </a:p>
          <a:p>
            <a:r>
              <a:rPr lang="hu-HU" dirty="0"/>
              <a:t>5 db, egymást kizáró előfeltételű implikáció (‚és’ kapcsolatban) algoritmusa 5 feltételű elágazás.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CB000BA-4CAB-41E7-83DA-3F5B6D62A229}" type="slidenum">
              <a:rPr lang="hu-HU" smtClean="0">
                <a:latin typeface="Arial" charset="0"/>
              </a:rPr>
              <a:pPr/>
              <a:t>20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9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7EA3C3A-074B-47DD-ABDC-6AAE30ACE426}" type="datetime1">
              <a:rPr lang="hu-HU" smtClean="0"/>
              <a:t>2022.09.21.</a:t>
            </a:fld>
            <a:endParaRPr lang="hu-HU"/>
          </a:p>
        </p:txBody>
      </p:sp>
      <p:sp>
        <p:nvSpPr>
          <p:cNvPr id="7168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CB206A-7EC0-49C1-8311-8E7125948B42}" type="slidenum">
              <a:rPr lang="hu-HU" smtClean="0">
                <a:latin typeface="Arial" charset="0"/>
              </a:rPr>
              <a:pPr/>
              <a:t>21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61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B25A93F-5E3E-46CC-B5B9-D769E5C9A1D0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22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28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431BFE2-A57D-40FD-95F7-40F05FB58F9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23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0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A1D28C-4EC7-4BA5-81D8-6E0CB7D3AA8C}" type="datetime1">
              <a:rPr lang="hu-HU" smtClean="0"/>
              <a:t>2022.09.21.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Figyelem: specifikációban nincs értékadás! Ott –mint láttuk</a:t>
            </a:r>
            <a:r>
              <a:rPr lang="hu-HU" baseline="0" dirty="0"/>
              <a:t>– logikai kifejezések írhatók, amelynek részeként előfordulhat az azonosság operátor (azonos-e értelemben).</a:t>
            </a:r>
            <a:endParaRPr lang="hu-HU" dirty="0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BEF12C-50D0-4AF9-908C-C5D636A46D8D}" type="slidenum">
              <a:rPr lang="hu-HU" smtClean="0">
                <a:latin typeface="Arial" charset="0"/>
              </a:rPr>
              <a:pPr/>
              <a:t>24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73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5E3F9A6-18E7-4777-B266-FCF5349D4B3F}" type="datetime1">
              <a:rPr lang="hu-HU" smtClean="0"/>
              <a:t>2022.09.21.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BEF12C-50D0-4AF9-908C-C5D636A46D8D}" type="slidenum">
              <a:rPr lang="hu-HU" smtClean="0">
                <a:latin typeface="Arial" charset="0"/>
              </a:rPr>
              <a:pPr/>
              <a:t>25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DAF952-531D-4598-A6A0-78A57DC64E04}" type="datetime1">
              <a:rPr lang="hu-HU" smtClean="0"/>
              <a:t>2022.09.21.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BEF12C-50D0-4AF9-908C-C5D636A46D8D}" type="slidenum">
              <a:rPr lang="hu-HU" smtClean="0">
                <a:latin typeface="Arial" charset="0"/>
              </a:rPr>
              <a:pPr/>
              <a:t>26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50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80899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95F99A-B3AC-4C95-9A8C-AA72AAC6106E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2022.09.21.</a:t>
            </a:fld>
            <a:endParaRPr lang="hu-HU" sz="1000"/>
          </a:p>
        </p:txBody>
      </p:sp>
      <p:sp>
        <p:nvSpPr>
          <p:cNvPr id="809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„+1”:</a:t>
            </a:r>
            <a:br>
              <a:rPr lang="hu-HU" dirty="0"/>
            </a:br>
            <a:r>
              <a:rPr lang="hu-HU" baseline="0" dirty="0"/>
              <a:t>  </a:t>
            </a:r>
            <a:r>
              <a:rPr lang="hu-HU" dirty="0"/>
              <a:t>mivel a specifikációbeli</a:t>
            </a:r>
            <a:r>
              <a:rPr lang="hu-HU" baseline="0" dirty="0"/>
              <a:t> sorozatok 1-től indexelődnek!</a:t>
            </a:r>
            <a:endParaRPr lang="hu-HU" dirty="0"/>
          </a:p>
        </p:txBody>
      </p:sp>
      <p:sp>
        <p:nvSpPr>
          <p:cNvPr id="80902" name="Rectangle 6"/>
          <p:cNvSpPr txBox="1">
            <a:spLocks noGrp="1" noChangeArrowheads="1"/>
          </p:cNvSpPr>
          <p:nvPr/>
        </p:nvSpPr>
        <p:spPr bwMode="auto">
          <a:xfrm>
            <a:off x="0" y="9559925"/>
            <a:ext cx="33988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Szlávi-Zsakó: Programozási alapismeretek 3. előadás</a:t>
            </a:r>
          </a:p>
        </p:txBody>
      </p:sp>
      <p:sp>
        <p:nvSpPr>
          <p:cNvPr id="80903" name="Rectangle 7"/>
          <p:cNvSpPr txBox="1">
            <a:spLocks noGrp="1" noChangeArrowheads="1"/>
          </p:cNvSpPr>
          <p:nvPr/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2BD715-4142-41A5-8F4B-4847F42C9225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92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6A4F90F-ED07-43DF-ACC9-991174809459}" type="datetime1">
              <a:rPr lang="hu-HU" smtClean="0"/>
              <a:t>2022.09.21.</a:t>
            </a:fld>
            <a:endParaRPr lang="hu-HU"/>
          </a:p>
        </p:txBody>
      </p:sp>
      <p:sp>
        <p:nvSpPr>
          <p:cNvPr id="819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E03FE1B-2A6B-4378-AC79-94D26C7C68D3}" type="slidenum">
              <a:rPr lang="hu-HU" smtClean="0">
                <a:latin typeface="Arial" charset="0"/>
              </a:rPr>
              <a:pPr/>
              <a:t>28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73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F8D8B80-A8C1-4D67-A6A1-EA7FCDF079ED}" type="datetime1">
              <a:rPr lang="hu-HU" smtClean="0"/>
              <a:t>2022.09.21.</a:t>
            </a:fld>
            <a:endParaRPr lang="hu-HU"/>
          </a:p>
        </p:txBody>
      </p:sp>
      <p:sp>
        <p:nvSpPr>
          <p:cNvPr id="819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E03FE1B-2A6B-4378-AC79-94D26C7C68D3}" type="slidenum">
              <a:rPr lang="hu-HU" smtClean="0">
                <a:latin typeface="Arial" charset="0"/>
              </a:rPr>
              <a:pPr/>
              <a:t>29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5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4C0752-2085-46FD-B61F-AD7ED371027E}" type="datetime1">
              <a:rPr lang="hu-HU" smtClean="0"/>
              <a:t>2022.09.21.</a:t>
            </a:fld>
            <a:endParaRPr lang="hu-HU"/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684588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018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„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dirty="0"/>
              <a:t>” nem oszthatóság műveleti jele.</a:t>
            </a:r>
          </a:p>
          <a:p>
            <a:r>
              <a:rPr lang="hu-HU" dirty="0"/>
              <a:t>A </a:t>
            </a:r>
            <a:r>
              <a:rPr lang="hu-HU" sz="10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 az ún. univerzális kvantor, amely jelentése: „minden”</a:t>
            </a:r>
            <a:r>
              <a:rPr lang="hu-HU" dirty="0"/>
              <a:t>. Jelen esetben: „minden 2 és O-1 közötti i-re teljesül, hogy …”. Tehát akkor igaz ez a logikai (</a:t>
            </a:r>
            <a:r>
              <a:rPr lang="hu-HU" dirty="0" err="1"/>
              <a:t>kvantorizált</a:t>
            </a:r>
            <a:r>
              <a:rPr lang="hu-HU" dirty="0"/>
              <a:t>) kifejezés, ha igaz 2-re, 3-ra, </a:t>
            </a:r>
            <a:r>
              <a:rPr lang="hu-HU" dirty="0" err="1"/>
              <a:t>éít</a:t>
            </a:r>
            <a:r>
              <a:rPr lang="hu-HU" dirty="0"/>
              <a:t>. igaz O-1-re is a …-vel jelölt logikai formula.</a:t>
            </a:r>
          </a:p>
        </p:txBody>
      </p:sp>
      <p:sp>
        <p:nvSpPr>
          <p:cNvPr id="501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142344E-A661-4538-95E0-A4BEC0F44097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82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D4B2807-D228-4F3F-A011-8E9849485CC5}" type="datetime1">
              <a:rPr lang="hu-HU" smtClean="0"/>
              <a:t>2022.09.21.</a:t>
            </a:fld>
            <a:endParaRPr lang="hu-HU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607AC4C-D22A-4D61-B56F-51A410D3D874}" type="slidenum">
              <a:rPr lang="hu-HU" smtClean="0">
                <a:latin typeface="Arial" charset="0"/>
              </a:rPr>
              <a:pPr/>
              <a:t>30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6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B63E194-9574-4928-A2AC-452FC0E32BD9}" type="datetime1">
              <a:rPr lang="hu-HU" smtClean="0"/>
              <a:t>2022.09.21.</a:t>
            </a:fld>
            <a:endParaRPr lang="hu-HU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607AC4C-D22A-4D61-B56F-51A410D3D874}" type="slidenum">
              <a:rPr lang="hu-HU" smtClean="0">
                <a:latin typeface="Arial" charset="0"/>
              </a:rPr>
              <a:pPr/>
              <a:t>31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87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857D5D2-5BD7-46F0-B97F-0FE797664B06}" type="datetime1">
              <a:rPr lang="hu-HU" smtClean="0"/>
              <a:t>2022.09.21.</a:t>
            </a:fld>
            <a:endParaRPr lang="hu-HU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607AC4C-D22A-4D61-B56F-51A410D3D874}" type="slidenum">
              <a:rPr lang="hu-HU" smtClean="0">
                <a:latin typeface="Arial" charset="0"/>
              </a:rPr>
              <a:pPr/>
              <a:t>32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14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2CCB109-9983-4612-A6C8-779C6DD9EC67}" type="datetime1">
              <a:rPr lang="hu-HU" smtClean="0"/>
              <a:t>2022.09.21.</a:t>
            </a:fld>
            <a:endParaRPr lang="hu-HU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607AC4C-D22A-4D61-B56F-51A410D3D874}" type="slidenum">
              <a:rPr lang="hu-HU" smtClean="0">
                <a:latin typeface="Arial" charset="0"/>
              </a:rPr>
              <a:pPr/>
              <a:t>33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5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C42E49A-400F-4D03-9965-619738186765}" type="datetime1">
              <a:rPr lang="hu-HU" smtClean="0"/>
              <a:t>2022.09.21.</a:t>
            </a:fld>
            <a:endParaRPr lang="hu-HU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607AC4C-D22A-4D61-B56F-51A410D3D874}" type="slidenum">
              <a:rPr lang="hu-HU" smtClean="0">
                <a:latin typeface="Arial" charset="0"/>
              </a:rPr>
              <a:pPr/>
              <a:t>34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49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9E55289-B934-40B6-9D6D-4C85A3BA5A62}" type="datetime1">
              <a:rPr lang="hu-HU" smtClean="0"/>
              <a:t>2022.09.21.</a:t>
            </a:fld>
            <a:endParaRPr lang="hu-HU"/>
          </a:p>
        </p:txBody>
      </p:sp>
      <p:sp>
        <p:nvSpPr>
          <p:cNvPr id="829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18B356-1F8E-416B-8BF3-0B025C1D4F97}" type="slidenum">
              <a:rPr lang="hu-HU" smtClean="0">
                <a:latin typeface="Arial" charset="0"/>
              </a:rPr>
              <a:pPr/>
              <a:t>35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29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8330146-69C8-484F-AC91-B1FA6B6ECC59}" type="datetime1">
              <a:rPr lang="hu-HU" smtClean="0"/>
              <a:t>2022.09.21.</a:t>
            </a:fld>
            <a:endParaRPr lang="hu-HU"/>
          </a:p>
        </p:txBody>
      </p:sp>
      <p:sp>
        <p:nvSpPr>
          <p:cNvPr id="829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18B356-1F8E-416B-8BF3-0B025C1D4F97}" type="slidenum">
              <a:rPr lang="hu-HU" smtClean="0">
                <a:latin typeface="Arial" charset="0"/>
              </a:rPr>
              <a:pPr/>
              <a:t>36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461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4031F3A-94C8-4292-99B4-CC0F6066608E}" type="datetime1">
              <a:rPr lang="hu-HU" smtClean="0"/>
              <a:t>2022.09.21.</a:t>
            </a:fld>
            <a:endParaRPr lang="hu-HU"/>
          </a:p>
        </p:txBody>
      </p:sp>
      <p:sp>
        <p:nvSpPr>
          <p:cNvPr id="849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C0EAE63-B6F0-4F98-8F53-11CB9918B992}" type="slidenum">
              <a:rPr lang="hu-HU" smtClean="0">
                <a:latin typeface="Arial" charset="0"/>
              </a:rPr>
              <a:pPr/>
              <a:t>37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64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C709527-40D0-4A67-85EE-387802924912}" type="datetime1">
              <a:rPr lang="hu-HU" smtClean="0"/>
              <a:t>2022.09.21.</a:t>
            </a:fld>
            <a:endParaRPr lang="hu-HU"/>
          </a:p>
        </p:txBody>
      </p:sp>
      <p:sp>
        <p:nvSpPr>
          <p:cNvPr id="860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AB8521B-E5A2-4F71-9855-38028565387D}" type="slidenum">
              <a:rPr lang="hu-HU" smtClean="0">
                <a:latin typeface="Arial" charset="0"/>
              </a:rPr>
              <a:pPr/>
              <a:t>38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16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7C93760-D31E-40A5-8EC7-63E3E8A625DC}" type="datetime1">
              <a:rPr lang="hu-HU" smtClean="0"/>
              <a:t>2022.09.21.</a:t>
            </a:fld>
            <a:endParaRPr lang="hu-HU"/>
          </a:p>
        </p:txBody>
      </p:sp>
      <p:sp>
        <p:nvSpPr>
          <p:cNvPr id="870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02CA86-403B-4D88-95CA-1F07C3D58D42}" type="slidenum">
              <a:rPr lang="hu-HU" smtClean="0">
                <a:latin typeface="Arial" charset="0"/>
              </a:rPr>
              <a:pPr/>
              <a:t>39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8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47027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60C75D-2355-41D9-8878-EBF7814C952D}" type="slidenum">
              <a:rPr lang="hu-HU" smtClean="0">
                <a:latin typeface="Arial" charset="0"/>
              </a:rPr>
              <a:pPr/>
              <a:t>4</a:t>
            </a:fld>
            <a:endParaRPr lang="hu-HU">
              <a:latin typeface="Arial" charset="0"/>
            </a:endParaRPr>
          </a:p>
        </p:txBody>
      </p:sp>
      <p:sp>
        <p:nvSpPr>
          <p:cNvPr id="51205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2D9ADE-3AB3-41CE-8831-A32AFFCB3B67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2022.09.21.</a:t>
            </a:fld>
            <a:r>
              <a:rPr lang="hu-HU" sz="1000"/>
              <a:t>2008/2009</a:t>
            </a:r>
          </a:p>
        </p:txBody>
      </p:sp>
      <p:sp>
        <p:nvSpPr>
          <p:cNvPr id="512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2759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F2F512-A1AB-48F4-856C-95DF695A993F}" type="datetime1">
              <a:rPr lang="hu-HU" smtClean="0"/>
              <a:t>2022.09.21.</a:t>
            </a:fld>
            <a:endParaRPr lang="hu-HU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83D56A9-1DC1-4C17-936D-7D840FFC817C}" type="slidenum">
              <a:rPr lang="hu-HU" smtClean="0">
                <a:latin typeface="Arial" charset="0"/>
              </a:rPr>
              <a:pPr/>
              <a:t>40</a:t>
            </a:fld>
            <a:endParaRPr lang="hu-HU">
              <a:latin typeface="Arial" charset="0"/>
            </a:endParaRPr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9681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9EF1BE9-64A9-45B7-AA04-AF955E59AC8B}" type="datetime1">
              <a:rPr lang="hu-HU" smtClean="0"/>
              <a:t>2022.09.21.</a:t>
            </a:fld>
            <a:endParaRPr lang="hu-HU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C9F03FE-5A77-45D4-A2F9-7E62A40BBCCA}" type="slidenum">
              <a:rPr lang="hu-HU" smtClean="0">
                <a:latin typeface="Arial" charset="0"/>
              </a:rPr>
              <a:pPr/>
              <a:t>41</a:t>
            </a:fld>
            <a:endParaRPr lang="hu-HU">
              <a:latin typeface="Arial" charset="0"/>
            </a:endParaRPr>
          </a:p>
        </p:txBody>
      </p:sp>
      <p:sp>
        <p:nvSpPr>
          <p:cNvPr id="890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38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83EEFE1-53D8-4282-8077-BC43E01C25F4}" type="datetime1">
              <a:rPr lang="hu-HU" smtClean="0"/>
              <a:t>2022.09.21.</a:t>
            </a:fld>
            <a:endParaRPr lang="hu-HU"/>
          </a:p>
        </p:txBody>
      </p:sp>
      <p:sp>
        <p:nvSpPr>
          <p:cNvPr id="870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02CA86-403B-4D88-95CA-1F07C3D58D42}" type="slidenum">
              <a:rPr lang="hu-HU" smtClean="0">
                <a:latin typeface="Arial" charset="0"/>
              </a:rPr>
              <a:pPr/>
              <a:t>42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71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83EEFE1-53D8-4282-8077-BC43E01C25F4}" type="datetime1">
              <a:rPr lang="hu-HU" smtClean="0"/>
              <a:t>2022.09.21.</a:t>
            </a:fld>
            <a:endParaRPr lang="hu-HU"/>
          </a:p>
        </p:txBody>
      </p:sp>
      <p:sp>
        <p:nvSpPr>
          <p:cNvPr id="870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02CA86-403B-4D88-95CA-1F07C3D58D42}" type="slidenum">
              <a:rPr lang="hu-HU" smtClean="0">
                <a:latin typeface="Arial" charset="0"/>
              </a:rPr>
              <a:pPr/>
              <a:t>43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50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83EEFE1-53D8-4282-8077-BC43E01C25F4}" type="datetime1">
              <a:rPr lang="hu-HU" smtClean="0"/>
              <a:t>2022.09.21.</a:t>
            </a:fld>
            <a:endParaRPr lang="hu-HU"/>
          </a:p>
        </p:txBody>
      </p:sp>
      <p:sp>
        <p:nvSpPr>
          <p:cNvPr id="870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02CA86-403B-4D88-95CA-1F07C3D58D42}" type="slidenum">
              <a:rPr lang="hu-HU" smtClean="0">
                <a:latin typeface="Arial" charset="0"/>
              </a:rPr>
              <a:pPr/>
              <a:t>44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374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DB4BDB-DDDC-467A-8A2E-93A6EE35F88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45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616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DB4BDB-DDDC-467A-8A2E-93A6EE35F88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46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270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DB4BDB-DDDC-467A-8A2E-93A6EE35F88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47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389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DB4BDB-DDDC-467A-8A2E-93A6EE35F88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48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444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DB4BDB-DDDC-467A-8A2E-93A6EE35F88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49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5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47027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60C75D-2355-41D9-8878-EBF7814C952D}" type="slidenum">
              <a:rPr lang="hu-HU" smtClean="0">
                <a:latin typeface="Arial" charset="0"/>
              </a:rPr>
              <a:pPr/>
              <a:t>5</a:t>
            </a:fld>
            <a:endParaRPr lang="hu-HU">
              <a:latin typeface="Arial" charset="0"/>
            </a:endParaRPr>
          </a:p>
        </p:txBody>
      </p:sp>
      <p:sp>
        <p:nvSpPr>
          <p:cNvPr id="51205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2D9ADE-3AB3-41CE-8831-A32AFFCB3B67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2022.09.21.</a:t>
            </a:fld>
            <a:r>
              <a:rPr lang="hu-HU" sz="1000"/>
              <a:t>2008/2009</a:t>
            </a:r>
          </a:p>
        </p:txBody>
      </p:sp>
      <p:sp>
        <p:nvSpPr>
          <p:cNvPr id="512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Csak a lényegre koncentrálunk, most nem jegyeztük le a programváltozókat (N,O).</a:t>
            </a:r>
          </a:p>
        </p:txBody>
      </p:sp>
    </p:spTree>
    <p:extLst>
      <p:ext uri="{BB962C8B-B14F-4D97-AF65-F5344CB8AC3E}">
        <p14:creationId xmlns:p14="http://schemas.microsoft.com/office/powerpoint/2010/main" val="16927598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DB4BDB-DDDC-467A-8A2E-93A6EE35F88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50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335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DB4BDB-DDDC-467A-8A2E-93A6EE35F88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51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627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DB4BDB-DDDC-467A-8A2E-93A6EE35F88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52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041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DB4BDB-DDDC-467A-8A2E-93A6EE35F88C}" type="datetime1">
              <a:rPr lang="hu-HU" smtClean="0"/>
              <a:t>2022.09.21.</a:t>
            </a:fld>
            <a:endParaRPr lang="hu-HU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53</a:t>
            </a:fld>
            <a:endParaRPr lang="hu-H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236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4A31670-A6DE-4DF9-AD82-0AEB5A2CFEF1}" type="datetime1">
              <a:rPr lang="hu-HU" smtClean="0"/>
              <a:t>2022.09.21.</a:t>
            </a:fld>
            <a:endParaRPr lang="hu-HU"/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756025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F71B12-E2D7-41D3-8D97-67749018EB0B}" type="slidenum">
              <a:rPr lang="hu-HU" smtClean="0">
                <a:latin typeface="Arial" charset="0"/>
              </a:rPr>
              <a:pPr/>
              <a:t>54</a:t>
            </a:fld>
            <a:endParaRPr lang="hu-HU">
              <a:latin typeface="Arial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549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08A9B81-54A5-46F9-88A0-FC3C70C515C4}" type="datetime1">
              <a:rPr lang="hu-HU" smtClean="0"/>
              <a:t>2022.09.21.</a:t>
            </a:fld>
            <a:endParaRPr lang="hu-HU"/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F16517-EE84-4671-BD90-E23B96FFBD3B}" type="slidenum">
              <a:rPr lang="hu-HU" smtClean="0">
                <a:latin typeface="Arial" charset="0"/>
              </a:rPr>
              <a:pPr/>
              <a:t>6</a:t>
            </a:fld>
            <a:endParaRPr lang="hu-HU">
              <a:latin typeface="Arial" charset="0"/>
            </a:endParaRPr>
          </a:p>
        </p:txBody>
      </p:sp>
      <p:sp>
        <p:nvSpPr>
          <p:cNvPr id="522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07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1500E05-4922-454F-AA2D-6A46659D96E1}" type="datetime1">
              <a:rPr lang="hu-HU" smtClean="0"/>
              <a:t>2022.09.21.</a:t>
            </a:fld>
            <a:endParaRPr lang="hu-HU"/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D015391-2062-45F0-9BFA-C1BA45E7FBB9}" type="slidenum">
              <a:rPr lang="hu-HU" smtClean="0">
                <a:latin typeface="Arial" charset="0"/>
              </a:rPr>
              <a:pPr/>
              <a:t>7</a:t>
            </a:fld>
            <a:endParaRPr lang="hu-HU">
              <a:latin typeface="Arial" charset="0"/>
            </a:endParaRPr>
          </a:p>
        </p:txBody>
      </p:sp>
      <p:sp>
        <p:nvSpPr>
          <p:cNvPr id="532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0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BE57BCE-BA82-42D9-8D7E-EF419A88B291}" type="datetime1">
              <a:rPr lang="hu-HU" smtClean="0"/>
              <a:t>2022.09.21.</a:t>
            </a:fld>
            <a:endParaRPr lang="hu-HU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BA9AACC-1FE2-4F7C-8711-336146C7FEFE}" type="slidenum">
              <a:rPr lang="hu-HU" smtClean="0">
                <a:latin typeface="Arial" charset="0"/>
              </a:rPr>
              <a:pPr/>
              <a:t>8</a:t>
            </a:fld>
            <a:endParaRPr lang="hu-HU">
              <a:latin typeface="Arial" charset="0"/>
            </a:endParaRPr>
          </a:p>
        </p:txBody>
      </p:sp>
      <p:sp>
        <p:nvSpPr>
          <p:cNvPr id="542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</a:t>
            </a:r>
            <a:r>
              <a:rPr lang="hu-HU" sz="1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 az ún. egzisztenciális kvantor. Jelentése: „létezik olyan”. Jelen esetben: „létezik 2 és N-1 között olyan i, amelyre teljesül a …”, vagyis vagy 2-re, vagy 3-ra, … vagy N-1-re igaz a … logikai kifejezés.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5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9CEE975-C0D3-4C0E-BD1E-FC739BBD0566}" type="datetime1">
              <a:rPr lang="hu-HU" smtClean="0"/>
              <a:t>2022.09.21.</a:t>
            </a:fld>
            <a:endParaRPr lang="hu-HU"/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/>
              <a:t>Szlávi-Zsakó: Programozási alapismeretek 3.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656B07-9340-47BA-A0A4-E920AFF7FF48}" type="slidenum">
              <a:rPr lang="hu-HU" smtClean="0">
                <a:latin typeface="Arial" charset="0"/>
              </a:rPr>
              <a:pPr/>
              <a:t>9</a:t>
            </a:fld>
            <a:endParaRPr lang="hu-HU">
              <a:latin typeface="Arial" charset="0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u-HU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9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169752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48487762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71588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>
            <a:lvl1pPr>
              <a:defRPr sz="3600" b="0">
                <a:latin typeface="Garamond" panose="02020404030301010803" pitchFamily="18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>
            <a:lvl1pPr>
              <a:defRPr sz="3200" b="0">
                <a:latin typeface="Garamond" panose="02020404030301010803" pitchFamily="18" charset="0"/>
              </a:defRPr>
            </a:lvl1pPr>
            <a:lvl2pPr>
              <a:defRPr sz="3200" b="0">
                <a:latin typeface="Garamond" panose="02020404030301010803" pitchFamily="18" charset="0"/>
              </a:defRPr>
            </a:lvl2pPr>
            <a:lvl3pPr>
              <a:defRPr sz="3200" b="0">
                <a:latin typeface="Garamond" panose="02020404030301010803" pitchFamily="18" charset="0"/>
              </a:defRPr>
            </a:lvl3pPr>
            <a:lvl4pPr>
              <a:defRPr sz="3200" b="0">
                <a:latin typeface="Garamond" panose="02020404030301010803" pitchFamily="18" charset="0"/>
              </a:defRPr>
            </a:lvl4pPr>
            <a:lvl5pPr>
              <a:defRPr sz="3200" b="0">
                <a:latin typeface="Garamond" panose="02020404030301010803" pitchFamily="18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 sz="1200" b="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/57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 sz="1200" b="0"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6FAAC8F7-1F02-44BD-8A4F-2DC29423B41D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 b="0">
                <a:effectLst/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8590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7" descr="ELTE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8275"/>
            <a:ext cx="28956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1827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6815534-0F93-45BE-995A-FBCEB6604C88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/50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51827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83A04332-AF8F-43E0-A3F1-DE96599998CD}" type="datetime8">
              <a:rPr lang="hu-HU" smtClean="0"/>
              <a:t>2022.09.21. 10:36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Arial" charset="0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Arial" charset="0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3.xml"/><Relationship Id="rId7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8.xml"/><Relationship Id="rId9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3.xml"/><Relationship Id="rId7" Type="http://schemas.openxmlformats.org/officeDocument/2006/relationships/slide" Target="slide2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8.xml"/><Relationship Id="rId9" Type="http://schemas.openxmlformats.org/officeDocument/2006/relationships/slide" Target="slide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2.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5" y="1341438"/>
            <a:ext cx="9036496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 indent="1588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3000" dirty="0">
                <a:latin typeface="Garamond" pitchFamily="18" charset="0"/>
              </a:rPr>
              <a:t>Határozzuk meg egy természetes szám</a:t>
            </a:r>
            <a:r>
              <a:rPr lang="hu-HU" sz="3000" dirty="0"/>
              <a:t> </a:t>
            </a:r>
            <a:r>
              <a:rPr lang="hu-HU" sz="3000" dirty="0">
                <a:latin typeface="Garamond" pitchFamily="18" charset="0"/>
              </a:rPr>
              <a:t>(N&gt;1) osztói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összeg</a:t>
            </a:r>
            <a:r>
              <a:rPr lang="hu-HU" sz="3000" dirty="0">
                <a:latin typeface="Garamond" pitchFamily="18" charset="0"/>
              </a:rPr>
              <a:t>ét!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spcBef>
                <a:spcPct val="15000"/>
              </a:spcBef>
              <a:tabLst>
                <a:tab pos="2157413" algn="l"/>
              </a:tabLst>
            </a:pPr>
            <a:r>
              <a:rPr lang="hu-HU" dirty="0">
                <a:latin typeface="Garamond" pitchFamily="18" charset="0"/>
              </a:rPr>
              <a:t>Bemenet:	N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 err="1">
                <a:latin typeface="Imprint MT Shadow" pitchFamily="82" charset="0"/>
              </a:rPr>
              <a:t>N</a:t>
            </a:r>
            <a:endParaRPr lang="hu-HU" dirty="0">
              <a:latin typeface="Imprint MT Shadow" pitchFamily="82" charset="0"/>
            </a:endParaRPr>
          </a:p>
          <a:p>
            <a:pPr>
              <a:spcBef>
                <a:spcPct val="15000"/>
              </a:spcBef>
              <a:tabLst>
                <a:tab pos="2157413" algn="l"/>
              </a:tabLst>
            </a:pPr>
            <a:r>
              <a:rPr lang="hu-HU" dirty="0">
                <a:latin typeface="Garamond" pitchFamily="18" charset="0"/>
              </a:rPr>
              <a:t>Kimenet:	S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</a:rPr>
              <a:t>N</a:t>
            </a:r>
            <a:endParaRPr lang="hu-HU" dirty="0">
              <a:latin typeface="Garamond" pitchFamily="18" charset="0"/>
            </a:endParaRPr>
          </a:p>
          <a:p>
            <a:pPr>
              <a:spcBef>
                <a:spcPct val="15000"/>
              </a:spcBef>
              <a:tabLst>
                <a:tab pos="2157413" algn="l"/>
              </a:tabLst>
            </a:pPr>
            <a:r>
              <a:rPr lang="hu-HU" dirty="0">
                <a:latin typeface="Garamond" pitchFamily="18" charset="0"/>
              </a:rPr>
              <a:t>Előfeltétel:	N&gt;1</a:t>
            </a:r>
          </a:p>
          <a:p>
            <a:pPr>
              <a:spcBef>
                <a:spcPct val="15000"/>
              </a:spcBef>
              <a:tabLst>
                <a:tab pos="2157413" algn="l"/>
              </a:tabLst>
            </a:pPr>
            <a:r>
              <a:rPr lang="hu-HU" dirty="0">
                <a:latin typeface="Garamond" pitchFamily="18" charset="0"/>
              </a:rPr>
              <a:t>Utófeltétel:	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graphicFrame>
        <p:nvGraphicFramePr>
          <p:cNvPr id="2050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02695"/>
              </p:ext>
            </p:extLst>
          </p:nvPr>
        </p:nvGraphicFramePr>
        <p:xfrm>
          <a:off x="2308930" y="4823787"/>
          <a:ext cx="1368152" cy="147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85" imgH="533169" progId="Equation.3">
                  <p:embed/>
                </p:oleObj>
              </mc:Choice>
              <mc:Fallback>
                <p:oleObj name="Equation" r:id="rId3" imgW="495085" imgH="533169" progId="Equation.3">
                  <p:embed/>
                  <p:pic>
                    <p:nvPicPr>
                      <p:cNvPr id="0" name="Picture 8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930" y="4823787"/>
                        <a:ext cx="1368152" cy="1473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320B68-460D-4A93-8F04-36D9CB002302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6088080" y="3501008"/>
            <a:ext cx="2987824" cy="22775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hu-HU" sz="1500" dirty="0"/>
              <a:t>A feltételes </a:t>
            </a:r>
            <a:r>
              <a:rPr lang="hu-HU" sz="1500" dirty="0" err="1"/>
              <a:t>szumma</a:t>
            </a:r>
            <a:r>
              <a:rPr lang="hu-HU" sz="1500" dirty="0"/>
              <a:t> értelmezéséhez egy példa:</a:t>
            </a:r>
          </a:p>
          <a:p>
            <a:pPr>
              <a:buNone/>
            </a:pPr>
            <a:r>
              <a:rPr lang="hu-HU" sz="1500" dirty="0"/>
              <a:t>N=15 </a:t>
            </a:r>
            <a:r>
              <a:rPr lang="hu-HU" sz="1500" dirty="0">
                <a:sym typeface="Symbol"/>
              </a:rPr>
              <a:t>          </a:t>
            </a:r>
            <a:r>
              <a:rPr lang="hu-HU" sz="1500" dirty="0">
                <a:sym typeface="Symbol" panose="05050102010706020507" pitchFamily="18" charset="2"/>
              </a:rPr>
              <a:t>=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i=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</a:t>
            </a:r>
            <a:r>
              <a:rPr lang="hu-HU" sz="1500" dirty="0">
                <a:sym typeface="Symbol"/>
              </a:rPr>
              <a:t>  : (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1|</a:t>
            </a:r>
            <a:r>
              <a:rPr lang="hu-HU" sz="1500" dirty="0">
                <a:sym typeface="Symbol"/>
              </a:rPr>
              <a:t>15)  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i=2  : (2</a:t>
            </a:r>
            <a:r>
              <a:rPr lang="hu-HU" sz="1000" dirty="0">
                <a:sym typeface="Symbol"/>
              </a:rPr>
              <a:t>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1500" dirty="0">
                <a:sym typeface="Symbol"/>
              </a:rPr>
              <a:t>15)  1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i=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3</a:t>
            </a:r>
            <a:r>
              <a:rPr lang="hu-HU" sz="1500" dirty="0">
                <a:sym typeface="Symbol"/>
              </a:rPr>
              <a:t>  : (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3|</a:t>
            </a:r>
            <a:r>
              <a:rPr lang="hu-HU" sz="1500" dirty="0">
                <a:sym typeface="Symbol"/>
              </a:rPr>
              <a:t>15)  1+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3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i=4  : (4</a:t>
            </a:r>
            <a:r>
              <a:rPr lang="hu-HU" sz="1000" dirty="0">
                <a:sym typeface="Symbol"/>
              </a:rPr>
              <a:t> 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1500" dirty="0">
                <a:sym typeface="Symbol"/>
              </a:rPr>
              <a:t>15)  1+3</a:t>
            </a:r>
            <a:br>
              <a:rPr lang="hu-HU" sz="1500" dirty="0">
                <a:sym typeface="Symbol"/>
              </a:rPr>
            </a:br>
            <a:r>
              <a:rPr lang="hu-HU" sz="1500" dirty="0">
                <a:sym typeface="Symbol"/>
              </a:rPr>
              <a:t>…</a:t>
            </a:r>
          </a:p>
          <a:p>
            <a:pPr>
              <a:buNone/>
            </a:pPr>
            <a:r>
              <a:rPr lang="hu-HU" sz="1500" dirty="0">
                <a:sym typeface="Symbol"/>
              </a:rPr>
              <a:t>i=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15</a:t>
            </a:r>
            <a:r>
              <a:rPr lang="hu-HU" sz="1500" dirty="0">
                <a:sym typeface="Symbol"/>
              </a:rPr>
              <a:t>: (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15|</a:t>
            </a:r>
            <a:r>
              <a:rPr lang="hu-HU" sz="1500" dirty="0">
                <a:sym typeface="Symbol"/>
              </a:rPr>
              <a:t>15)1+3+…+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15</a:t>
            </a:r>
            <a:endParaRPr lang="en-GB" sz="1500" dirty="0">
              <a:solidFill>
                <a:srgbClr val="FF0000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 marL="0" indent="12700">
              <a:spcBef>
                <a:spcPts val="1800"/>
              </a:spcBef>
              <a:buFont typeface="Wingdings" pitchFamily="2" charset="2"/>
              <a:buNone/>
            </a:pP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Az S változót nem egy képlettel számoljuk, hanem gyűjtjük benne az eredményt.</a:t>
            </a:r>
          </a:p>
          <a:p>
            <a:pPr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Kérdés: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Lehetne itt is 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gyök(N)</a:t>
            </a:r>
            <a:r>
              <a:rPr lang="hu-HU" sz="2800" dirty="0">
                <a:latin typeface="Garamond" pitchFamily="18" charset="0"/>
              </a:rPr>
              <a:t>-</a:t>
            </a:r>
            <a:r>
              <a:rPr lang="hu-HU" sz="2800" dirty="0" err="1">
                <a:latin typeface="Garamond" pitchFamily="18" charset="0"/>
              </a:rPr>
              <a:t>ig</a:t>
            </a:r>
            <a:r>
              <a:rPr lang="hu-HU" sz="2800" dirty="0">
                <a:latin typeface="Garamond" pitchFamily="18" charset="0"/>
              </a:rPr>
              <a:t> menni?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Az 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S:=S+i</a:t>
            </a:r>
            <a:r>
              <a:rPr lang="hu-H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+(N </a:t>
            </a:r>
            <a:r>
              <a:rPr lang="hu-HU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hu-H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i)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800" dirty="0">
                <a:latin typeface="Garamond" pitchFamily="18" charset="0"/>
              </a:rPr>
              <a:t>értékadással?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576D0B0-0522-4681-A544-80053F1DDA59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graphicFrame>
        <p:nvGraphicFramePr>
          <p:cNvPr id="1539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43606"/>
              </p:ext>
            </p:extLst>
          </p:nvPr>
        </p:nvGraphicFramePr>
        <p:xfrm>
          <a:off x="3435350" y="2362200"/>
          <a:ext cx="3065463" cy="1708152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 rot="5400000">
            <a:off x="6143625" y="3286126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rot="16200000" flipH="1">
            <a:off x="3857625" y="3286126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3" name="Text Box 41"/>
          <p:cNvSpPr txBox="1">
            <a:spLocks noChangeArrowheads="1"/>
          </p:cNvSpPr>
          <p:nvPr/>
        </p:nvSpPr>
        <p:spPr bwMode="auto">
          <a:xfrm>
            <a:off x="3851275" y="3386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7434" name="Text Box 42"/>
          <p:cNvSpPr txBox="1">
            <a:spLocks noChangeArrowheads="1"/>
          </p:cNvSpPr>
          <p:nvPr/>
        </p:nvSpPr>
        <p:spPr bwMode="auto">
          <a:xfrm>
            <a:off x="6256338" y="33750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7436" name="Szövegdoboz 15"/>
          <p:cNvSpPr txBox="1">
            <a:spLocks noChangeArrowheads="1"/>
          </p:cNvSpPr>
          <p:nvPr/>
        </p:nvSpPr>
        <p:spPr bwMode="auto">
          <a:xfrm>
            <a:off x="6494916" y="2062163"/>
            <a:ext cx="1211262" cy="646112"/>
          </a:xfrm>
          <a:prstGeom prst="rect">
            <a:avLst/>
          </a:prstGeom>
          <a:noFill/>
          <a:ln w="19050">
            <a:solidFill>
              <a:srgbClr val="1700C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743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43833"/>
            <a:ext cx="1584325" cy="1478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16" name="Egyenes összekötő nyíllal 15"/>
          <p:cNvCxnSpPr/>
          <p:nvPr/>
        </p:nvCxnSpPr>
        <p:spPr>
          <a:xfrm flipV="1">
            <a:off x="2123728" y="2564904"/>
            <a:ext cx="4608512" cy="903806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3"/>
          <p:cNvSpPr txBox="1">
            <a:spLocks noChangeArrowheads="1"/>
          </p:cNvSpPr>
          <p:nvPr/>
        </p:nvSpPr>
        <p:spPr bwMode="auto">
          <a:xfrm>
            <a:off x="1907704" y="3382130"/>
            <a:ext cx="216024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cxnSp>
        <p:nvCxnSpPr>
          <p:cNvPr id="18" name="Egyenes összekötő nyíllal 17"/>
          <p:cNvCxnSpPr/>
          <p:nvPr/>
        </p:nvCxnSpPr>
        <p:spPr>
          <a:xfrm flipV="1">
            <a:off x="2123728" y="3473714"/>
            <a:ext cx="2736304" cy="157124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3"/>
          <p:cNvSpPr txBox="1">
            <a:spLocks noChangeArrowheads="1"/>
          </p:cNvSpPr>
          <p:nvPr/>
        </p:nvSpPr>
        <p:spPr bwMode="auto">
          <a:xfrm>
            <a:off x="1907704" y="3544258"/>
            <a:ext cx="216024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cxnSp>
        <p:nvCxnSpPr>
          <p:cNvPr id="21" name="Egyenes összekötő nyíllal 20"/>
          <p:cNvCxnSpPr/>
          <p:nvPr/>
        </p:nvCxnSpPr>
        <p:spPr>
          <a:xfrm flipV="1">
            <a:off x="2133456" y="2983260"/>
            <a:ext cx="3014608" cy="115682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13"/>
          <p:cNvSpPr txBox="1">
            <a:spLocks noChangeArrowheads="1"/>
          </p:cNvSpPr>
          <p:nvPr/>
        </p:nvSpPr>
        <p:spPr bwMode="auto">
          <a:xfrm>
            <a:off x="1917432" y="3023248"/>
            <a:ext cx="216024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cxnSp>
        <p:nvCxnSpPr>
          <p:cNvPr id="24" name="Egyenes összekötő nyíllal 23"/>
          <p:cNvCxnSpPr/>
          <p:nvPr/>
        </p:nvCxnSpPr>
        <p:spPr>
          <a:xfrm flipV="1">
            <a:off x="2123728" y="3041101"/>
            <a:ext cx="2736304" cy="427609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25" idx="3"/>
          </p:cNvCxnSpPr>
          <p:nvPr/>
        </p:nvCxnSpPr>
        <p:spPr>
          <a:xfrm>
            <a:off x="2228488" y="3280018"/>
            <a:ext cx="2664000" cy="504000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13"/>
          <p:cNvSpPr txBox="1">
            <a:spLocks noChangeArrowheads="1"/>
          </p:cNvSpPr>
          <p:nvPr/>
        </p:nvSpPr>
        <p:spPr bwMode="auto">
          <a:xfrm>
            <a:off x="2084488" y="3199320"/>
            <a:ext cx="144000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uiExpand="1" build="p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1438"/>
            <a:ext cx="9144000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3000" dirty="0">
                <a:latin typeface="Garamond" pitchFamily="18" charset="0"/>
              </a:rPr>
              <a:t>Határozzuk meg egy természetes szám</a:t>
            </a:r>
            <a:r>
              <a:rPr lang="hu-HU" sz="3000" dirty="0"/>
              <a:t> </a:t>
            </a:r>
            <a:r>
              <a:rPr lang="hu-HU" sz="3000" dirty="0">
                <a:latin typeface="Garamond" pitchFamily="18" charset="0"/>
              </a:rPr>
              <a:t>(N&gt;1)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páratlan</a:t>
            </a:r>
            <a:r>
              <a:rPr lang="hu-HU" sz="3000" dirty="0">
                <a:latin typeface="Garamond" pitchFamily="18" charset="0"/>
              </a:rPr>
              <a:t> osztói összegét!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Bemenet:	N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 err="1">
                <a:latin typeface="Imprint MT Shadow" pitchFamily="82" charset="0"/>
              </a:rPr>
              <a:t>N</a:t>
            </a:r>
            <a:endParaRPr lang="hu-HU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Kimenet:	S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>
                <a:latin typeface="Imprint MT Shadow" pitchFamily="82" charset="0"/>
              </a:rPr>
              <a:t>N</a:t>
            </a:r>
            <a:endParaRPr lang="hu-HU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Előfeltétel:	N&gt;1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2065338" algn="l"/>
              </a:tabLst>
            </a:pPr>
            <a:r>
              <a:rPr lang="hu-HU" dirty="0">
                <a:latin typeface="Garamond" pitchFamily="18" charset="0"/>
              </a:rPr>
              <a:t>Utófeltétel:	S=                        </a:t>
            </a:r>
            <a:r>
              <a:rPr lang="hu-HU" sz="2800" dirty="0">
                <a:latin typeface="Garamond" pitchFamily="18" charset="0"/>
              </a:rPr>
              <a:t>   páratlan(i)=???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70184"/>
              </p:ext>
            </p:extLst>
          </p:nvPr>
        </p:nvGraphicFramePr>
        <p:xfrm>
          <a:off x="2195736" y="4604941"/>
          <a:ext cx="1544973" cy="127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647419" imgH="533169" progId="Equation.3">
                  <p:embed/>
                </p:oleObj>
              </mc:Choice>
              <mc:Fallback>
                <p:oleObj name="Egyenlet" r:id="rId3" imgW="647419" imgH="533169" progId="Equation.3">
                  <p:embed/>
                  <p:pic>
                    <p:nvPicPr>
                      <p:cNvPr id="0" name="Picture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04941"/>
                        <a:ext cx="1544973" cy="1272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64C87A-CD15-4981-A0B6-6C9841EA421B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9" name="AutoShape 16" descr="Zsákvászon">
            <a:extLst>
              <a:ext uri="{FF2B5EF4-FFF2-40B4-BE49-F238E27FC236}">
                <a16:creationId xmlns:a16="http://schemas.microsoft.com/office/drawing/2014/main" id="{37B8A665-6CD4-4395-9194-0D1A32B9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Megjegy-</a:t>
            </a:r>
          </a:p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zést</a:t>
            </a: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 l. a 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jegyzetben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5496" y="1500188"/>
            <a:ext cx="8929117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sz="3200" b="1" dirty="0"/>
              <a:t>Algoritmus</a:t>
            </a:r>
            <a:r>
              <a:rPr lang="hu-HU" sz="3200" b="1" baseline="-25000" dirty="0"/>
              <a:t>1</a:t>
            </a:r>
            <a:r>
              <a:rPr lang="hu-HU" sz="3200" b="1" dirty="0"/>
              <a:t>:</a:t>
            </a:r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endParaRPr lang="hu-HU" sz="3200" b="1" dirty="0"/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endParaRPr lang="hu-HU" sz="3200" b="1" dirty="0"/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endParaRPr lang="hu-HU" sz="3200" b="1" dirty="0"/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r>
              <a:rPr lang="hu-HU" sz="3200" b="1" dirty="0"/>
              <a:t>Algoritmus</a:t>
            </a:r>
            <a:r>
              <a:rPr lang="hu-HU" sz="3200" b="1" baseline="-25000" dirty="0"/>
              <a:t>2</a:t>
            </a:r>
            <a:r>
              <a:rPr lang="hu-HU" sz="3200" b="1" dirty="0"/>
              <a:t>:</a:t>
            </a: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8FD8DA2-5A75-40A2-87FD-15A363A5B02A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graphicFrame>
        <p:nvGraphicFramePr>
          <p:cNvPr id="16442" name="Group 58"/>
          <p:cNvGraphicFramePr>
            <a:graphicFrameLocks noGrp="1"/>
          </p:cNvGraphicFramePr>
          <p:nvPr/>
        </p:nvGraphicFramePr>
        <p:xfrm>
          <a:off x="3327400" y="2057400"/>
          <a:ext cx="4138613" cy="1708152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 és páratlan(i)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S:=S+i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 rot="5400000">
            <a:off x="7108825" y="2986088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rot="16200000" flipH="1">
            <a:off x="3649662" y="2986088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01405"/>
              </p:ext>
            </p:extLst>
          </p:nvPr>
        </p:nvGraphicFramePr>
        <p:xfrm>
          <a:off x="3594100" y="4222750"/>
          <a:ext cx="3330575" cy="1708152"/>
        </p:xfrm>
        <a:graphic>
          <a:graphicData uri="http://schemas.openxmlformats.org/drawingml/2006/table">
            <a:tbl>
              <a:tblPr/>
              <a:tblGrid>
                <a:gridCol w="401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i=1..N; 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2-esével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S:=S+i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5400000">
            <a:off x="6567487" y="5143501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16200000" flipH="1">
            <a:off x="3915231" y="5143501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7" name="Text Box 71"/>
          <p:cNvSpPr txBox="1">
            <a:spLocks noChangeArrowheads="1"/>
          </p:cNvSpPr>
          <p:nvPr/>
        </p:nvSpPr>
        <p:spPr bwMode="auto">
          <a:xfrm>
            <a:off x="3943806" y="52514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8478" name="Text Box 72"/>
          <p:cNvSpPr txBox="1">
            <a:spLocks noChangeArrowheads="1"/>
          </p:cNvSpPr>
          <p:nvPr/>
        </p:nvSpPr>
        <p:spPr bwMode="auto">
          <a:xfrm>
            <a:off x="6673850" y="52403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" name="Text Box 73"/>
          <p:cNvSpPr txBox="1">
            <a:spLocks noChangeArrowheads="1"/>
          </p:cNvSpPr>
          <p:nvPr/>
        </p:nvSpPr>
        <p:spPr bwMode="auto">
          <a:xfrm>
            <a:off x="3663950" y="3079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8479" name="Text Box 74"/>
          <p:cNvSpPr txBox="1">
            <a:spLocks noChangeArrowheads="1"/>
          </p:cNvSpPr>
          <p:nvPr/>
        </p:nvSpPr>
        <p:spPr bwMode="auto">
          <a:xfrm>
            <a:off x="7205663" y="30686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8481" name="Szövegdoboz 19"/>
          <p:cNvSpPr txBox="1">
            <a:spLocks noChangeArrowheads="1"/>
          </p:cNvSpPr>
          <p:nvPr/>
        </p:nvSpPr>
        <p:spPr bwMode="auto">
          <a:xfrm>
            <a:off x="7462838" y="1743075"/>
            <a:ext cx="1211262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22" name="Szövegdoboz 21"/>
          <p:cNvSpPr txBox="1">
            <a:spLocks noChangeArrowheads="1"/>
          </p:cNvSpPr>
          <p:nvPr/>
        </p:nvSpPr>
        <p:spPr bwMode="auto">
          <a:xfrm>
            <a:off x="6918325" y="3911600"/>
            <a:ext cx="1209675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8483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5" y="2104280"/>
            <a:ext cx="1982147" cy="1498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014E-6 L -0.00174 0.3279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63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  <p:bldP spid="18477" grpId="0"/>
      <p:bldP spid="1847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268760"/>
            <a:ext cx="9036496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3000" dirty="0">
                <a:latin typeface="Garamond" pitchFamily="18" charset="0"/>
              </a:rPr>
              <a:t>Határozzuk meg egy természetes szám (N&gt;1)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prím</a:t>
            </a:r>
            <a:r>
              <a:rPr lang="hu-HU" sz="3000" dirty="0">
                <a:latin typeface="Garamond" pitchFamily="18" charset="0"/>
              </a:rPr>
              <a:t>osztói összegét!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1976438" algn="l"/>
              </a:tabLst>
            </a:pPr>
            <a:r>
              <a:rPr lang="hu-HU" sz="3000" dirty="0">
                <a:latin typeface="Garamond" pitchFamily="18" charset="0"/>
              </a:rPr>
              <a:t>Bemenet:	N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1976438" algn="l"/>
              </a:tabLst>
            </a:pPr>
            <a:r>
              <a:rPr lang="hu-HU" sz="3000" dirty="0">
                <a:latin typeface="Garamond" pitchFamily="18" charset="0"/>
              </a:rPr>
              <a:t>Kimenet:	S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1976438" algn="l"/>
              </a:tabLst>
            </a:pPr>
            <a:r>
              <a:rPr lang="hu-HU" sz="3000" dirty="0">
                <a:latin typeface="Garamond" pitchFamily="18" charset="0"/>
              </a:rPr>
              <a:t>Előfeltétel:	N&gt;1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1976438" algn="l"/>
              </a:tabLst>
            </a:pPr>
            <a:r>
              <a:rPr lang="hu-HU" sz="3000" dirty="0">
                <a:latin typeface="Garamond" pitchFamily="18" charset="0"/>
              </a:rPr>
              <a:t>Utófeltétel:	S=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hu-HU" sz="30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   prím(i)=???</a:t>
            </a: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Ciklusok</a:t>
            </a:r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710183"/>
              </p:ext>
            </p:extLst>
          </p:nvPr>
        </p:nvGraphicFramePr>
        <p:xfrm>
          <a:off x="2501311" y="4437112"/>
          <a:ext cx="1504379" cy="134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596641" imgH="533169" progId="Equation.3">
                  <p:embed/>
                </p:oleObj>
              </mc:Choice>
              <mc:Fallback>
                <p:oleObj name="Egyenlet" r:id="rId3" imgW="596641" imgH="533169" progId="Equation.3">
                  <p:embed/>
                  <p:pic>
                    <p:nvPicPr>
                      <p:cNvPr id="0" name="Picture 8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311" y="4437112"/>
                        <a:ext cx="1504379" cy="1344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937443-978B-4034-A0BC-FE226B1BEDA1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150" y="4521197"/>
            <a:ext cx="2804403" cy="1140051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 indent="1588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legkisebb</a:t>
            </a:r>
            <a:r>
              <a:rPr lang="hu-HU" sz="2800" dirty="0">
                <a:latin typeface="Garamond" pitchFamily="18" charset="0"/>
              </a:rPr>
              <a:t> osztó biztosan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prím</a:t>
            </a:r>
            <a:r>
              <a:rPr lang="hu-HU" sz="2800" dirty="0">
                <a:latin typeface="Garamond" pitchFamily="18" charset="0"/>
              </a:rPr>
              <a:t>; ha N-t osztjuk vele ahány-</a:t>
            </a:r>
            <a:r>
              <a:rPr lang="hu-HU" sz="2800" dirty="0" err="1">
                <a:latin typeface="Garamond" pitchFamily="18" charset="0"/>
              </a:rPr>
              <a:t>szor</a:t>
            </a:r>
            <a:r>
              <a:rPr lang="hu-HU" sz="2800" dirty="0">
                <a:latin typeface="Garamond" pitchFamily="18" charset="0"/>
              </a:rPr>
              <a:t> csak tudjuk,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következő</a:t>
            </a:r>
            <a:r>
              <a:rPr lang="hu-HU" sz="2800" dirty="0">
                <a:latin typeface="Garamond" pitchFamily="18" charset="0"/>
              </a:rPr>
              <a:t> osztója (a redukált N-nek) megint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prím</a:t>
            </a:r>
            <a:r>
              <a:rPr lang="hu-HU" sz="2800" dirty="0">
                <a:latin typeface="Garamond" pitchFamily="18" charset="0"/>
              </a:rPr>
              <a:t> lesz.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4392613" algn="l"/>
              </a:tabLst>
            </a:pPr>
            <a:r>
              <a:rPr lang="hu-HU" sz="2800" dirty="0">
                <a:latin typeface="Garamond" pitchFamily="18" charset="0"/>
              </a:rPr>
              <a:t>					   Miért nem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		</a:t>
            </a:r>
            <a:r>
              <a:rPr lang="hu-HU" sz="2800" dirty="0"/>
              <a:t>   </a:t>
            </a:r>
            <a:r>
              <a:rPr lang="hu-HU" sz="2800" dirty="0">
                <a:latin typeface="Garamond" pitchFamily="18" charset="0"/>
              </a:rPr>
              <a:t>számlálós a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		   külső ciklus?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AFA22E-33F1-4368-9472-A20910E0843D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graphicFrame>
        <p:nvGraphicFramePr>
          <p:cNvPr id="17468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20335"/>
              </p:ext>
            </p:extLst>
          </p:nvPr>
        </p:nvGraphicFramePr>
        <p:xfrm>
          <a:off x="2855168" y="3081338"/>
          <a:ext cx="3824287" cy="3416304"/>
        </p:xfrm>
        <a:graphic>
          <a:graphicData uri="http://schemas.openxmlformats.org/drawingml/2006/table">
            <a:tbl>
              <a:tblPr/>
              <a:tblGrid>
                <a:gridCol w="53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S:=S+i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N:=N Div i</a:t>
                      </a: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5400000">
            <a:off x="6314330" y="4437063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16200000" flipH="1">
            <a:off x="3331417" y="4437063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7" name="Text Box 61"/>
          <p:cNvSpPr txBox="1">
            <a:spLocks noChangeArrowheads="1"/>
          </p:cNvSpPr>
          <p:nvPr/>
        </p:nvSpPr>
        <p:spPr bwMode="auto">
          <a:xfrm>
            <a:off x="3359993" y="45323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498" name="Text Box 62"/>
          <p:cNvSpPr txBox="1">
            <a:spLocks noChangeArrowheads="1"/>
          </p:cNvSpPr>
          <p:nvPr/>
        </p:nvSpPr>
        <p:spPr bwMode="auto">
          <a:xfrm>
            <a:off x="6427043" y="45212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9501" name="Szövegdoboz 16"/>
          <p:cNvSpPr txBox="1">
            <a:spLocks noChangeArrowheads="1"/>
          </p:cNvSpPr>
          <p:nvPr/>
        </p:nvSpPr>
        <p:spPr bwMode="auto">
          <a:xfrm>
            <a:off x="6673105" y="2775090"/>
            <a:ext cx="1211263" cy="647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4" name="Szövegdoboz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170" y="4550776"/>
            <a:ext cx="2699792" cy="1034129"/>
          </a:xfrm>
          <a:prstGeom prst="rect">
            <a:avLst/>
          </a:prstGeom>
          <a:blipFill rotWithShape="1">
            <a:blip r:embed="rId3" cstate="print"/>
            <a:stretch>
              <a:fillRect l="-1570" t="-1744" b="-8140"/>
            </a:stretch>
          </a:blipFill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</p:txBody>
      </p:sp>
      <p:pic>
        <p:nvPicPr>
          <p:cNvPr id="19503" name="Picture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6" y="3075475"/>
            <a:ext cx="1655763" cy="1289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Tanulságok: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dirty="0">
                <a:latin typeface="Garamond" pitchFamily="18" charset="0"/>
              </a:rPr>
              <a:t>Ha az utófeltételben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,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, vagy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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jel van, akkor a megoldás mindig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dirty="0">
                <a:latin typeface="Garamond" pitchFamily="18" charset="0"/>
              </a:rPr>
              <a:t>Ha az utófeltételben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vagy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jel van, akkor a megoldás sokszor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feltételes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dirty="0">
                <a:latin typeface="Garamond" pitchFamily="18" charset="0"/>
              </a:rPr>
              <a:t>Ha az utófeltételben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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jel van, akkor a megoldás sokszor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számlálós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! ( is…)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Feltételes 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 esetén a </a:t>
            </a:r>
            <a:r>
              <a:rPr lang="hu-HU" sz="29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ciklusban elágazás </a:t>
            </a:r>
            <a:r>
              <a:rPr lang="hu-HU" sz="2900" dirty="0">
                <a:latin typeface="Garamond" pitchFamily="18" charset="0"/>
                <a:sym typeface="Symbol" pitchFamily="18" charset="2"/>
              </a:rPr>
              <a:t>lesz.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AFB15F5-BBE7-45D5-9312-DC19D17624A5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  <a:br>
              <a:rPr lang="hu-HU">
                <a:latin typeface="Garamond" pitchFamily="18" charset="0"/>
              </a:rPr>
            </a:br>
            <a:r>
              <a:rPr lang="hu-HU" sz="2800">
                <a:latin typeface="Garamond" pitchFamily="18" charset="0"/>
              </a:rPr>
              <a:t>algoritmus – kód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21560"/>
            <a:ext cx="8929117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3000" b="1" dirty="0">
                <a:latin typeface="Garamond" pitchFamily="18" charset="0"/>
                <a:sym typeface="Symbol" pitchFamily="18" charset="2"/>
              </a:rPr>
              <a:t>Feltételes ciklus: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14EC346-F7F5-4E9F-BBAC-F1EA9B5C40F8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23559" name="Rectangle 3"/>
          <p:cNvSpPr txBox="1">
            <a:spLocks noChangeArrowheads="1"/>
          </p:cNvSpPr>
          <p:nvPr/>
        </p:nvSpPr>
        <p:spPr bwMode="auto">
          <a:xfrm>
            <a:off x="179388" y="3766929"/>
            <a:ext cx="8799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3000" b="1" dirty="0">
                <a:sym typeface="Symbol" pitchFamily="18" charset="2"/>
              </a:rPr>
              <a:t>Számlálós ciklus:</a:t>
            </a:r>
          </a:p>
        </p:txBody>
      </p:sp>
      <p:graphicFrame>
        <p:nvGraphicFramePr>
          <p:cNvPr id="2055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95232"/>
              </p:ext>
            </p:extLst>
          </p:nvPr>
        </p:nvGraphicFramePr>
        <p:xfrm>
          <a:off x="2771775" y="1777058"/>
          <a:ext cx="2038350" cy="931862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feltétel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0" name="Téglalap 8"/>
          <p:cNvSpPr>
            <a:spLocks noChangeArrowheads="1"/>
          </p:cNvSpPr>
          <p:nvPr/>
        </p:nvSpPr>
        <p:spPr bwMode="auto">
          <a:xfrm>
            <a:off x="5500688" y="1773883"/>
            <a:ext cx="3454400" cy="935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 anchor="ctr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while</a:t>
            </a: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(</a:t>
            </a:r>
            <a:r>
              <a:rPr lang="hu-HU">
                <a:latin typeface="Courier New" pitchFamily="49" charset="0"/>
              </a:rPr>
              <a:t>feltétel</a:t>
            </a:r>
            <a:r>
              <a:rPr lang="hu-HU" b="1">
                <a:latin typeface="Courier New" pitchFamily="49" charset="0"/>
              </a:rPr>
              <a:t>){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2055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83636"/>
              </p:ext>
            </p:extLst>
          </p:nvPr>
        </p:nvGraphicFramePr>
        <p:xfrm>
          <a:off x="2786063" y="4286733"/>
          <a:ext cx="2000250" cy="854076"/>
        </p:xfrm>
        <a:graphic>
          <a:graphicData uri="http://schemas.openxmlformats.org/drawingml/2006/table">
            <a:tbl>
              <a:tblPr/>
              <a:tblGrid>
                <a:gridCol w="41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1" name="Téglalap 10"/>
          <p:cNvSpPr>
            <a:spLocks noChangeArrowheads="1"/>
          </p:cNvSpPr>
          <p:nvPr/>
        </p:nvSpPr>
        <p:spPr bwMode="auto">
          <a:xfrm>
            <a:off x="5500688" y="4256570"/>
            <a:ext cx="3454400" cy="935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for</a:t>
            </a: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(int</a:t>
            </a:r>
            <a:r>
              <a:rPr lang="hu-HU">
                <a:latin typeface="Courier New" pitchFamily="49" charset="0"/>
              </a:rPr>
              <a:t> i=1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latin typeface="Courier New" pitchFamily="49" charset="0"/>
              </a:rPr>
              <a:t>i&lt;=N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++</a:t>
            </a:r>
            <a:r>
              <a:rPr lang="hu-HU">
                <a:latin typeface="Courier New" pitchFamily="49" charset="0"/>
              </a:rPr>
              <a:t>i</a:t>
            </a:r>
            <a:r>
              <a:rPr lang="hu-HU" b="1">
                <a:latin typeface="Courier New" pitchFamily="49" charset="0"/>
              </a:rPr>
              <a:t>){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2055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14548"/>
              </p:ext>
            </p:extLst>
          </p:nvPr>
        </p:nvGraphicFramePr>
        <p:xfrm>
          <a:off x="2771775" y="5351662"/>
          <a:ext cx="2520950" cy="85407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i=1..N; x-esével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92" name="Téglalap 12"/>
          <p:cNvSpPr>
            <a:spLocks noChangeArrowheads="1"/>
          </p:cNvSpPr>
          <p:nvPr/>
        </p:nvSpPr>
        <p:spPr bwMode="auto">
          <a:xfrm>
            <a:off x="5500688" y="5331025"/>
            <a:ext cx="3454400" cy="935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for (int</a:t>
            </a:r>
            <a:r>
              <a:rPr lang="hu-HU">
                <a:latin typeface="Courier New" pitchFamily="49" charset="0"/>
              </a:rPr>
              <a:t> i=1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latin typeface="Courier New" pitchFamily="49" charset="0"/>
              </a:rPr>
              <a:t>i&lt;=N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latin typeface="Courier New" pitchFamily="49" charset="0"/>
              </a:rPr>
              <a:t>i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+=</a:t>
            </a:r>
            <a:r>
              <a:rPr lang="hu-HU">
                <a:latin typeface="Courier New" pitchFamily="49" charset="0"/>
              </a:rPr>
              <a:t>x</a:t>
            </a:r>
            <a:r>
              <a:rPr lang="hu-HU" b="1">
                <a:latin typeface="Courier New" pitchFamily="49" charset="0"/>
              </a:rPr>
              <a:t>){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2055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65455"/>
              </p:ext>
            </p:extLst>
          </p:nvPr>
        </p:nvGraphicFramePr>
        <p:xfrm>
          <a:off x="2771775" y="2857178"/>
          <a:ext cx="2038350" cy="931862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   feltétel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03" name="Téglalap 8"/>
          <p:cNvSpPr>
            <a:spLocks noChangeArrowheads="1"/>
          </p:cNvSpPr>
          <p:nvPr/>
        </p:nvSpPr>
        <p:spPr bwMode="auto">
          <a:xfrm>
            <a:off x="5500688" y="2854003"/>
            <a:ext cx="3454400" cy="935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do{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}while (</a:t>
            </a:r>
            <a:r>
              <a:rPr lang="hu-HU">
                <a:latin typeface="Courier New" pitchFamily="49" charset="0"/>
              </a:rPr>
              <a:t>feltétel</a:t>
            </a:r>
            <a:r>
              <a:rPr lang="hu-HU" b="1">
                <a:latin typeface="Courier New" pitchFamily="49" charset="0"/>
              </a:rPr>
              <a:t>);</a:t>
            </a: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179388" y="2257936"/>
            <a:ext cx="2306637" cy="719138"/>
          </a:xfrm>
          <a:prstGeom prst="wedgeRectCallout">
            <a:avLst>
              <a:gd name="adj1" fmla="val 185516"/>
              <a:gd name="adj2" fmla="val 38721"/>
            </a:avLst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Tipikus előfordulás: a </a:t>
            </a:r>
            <a:r>
              <a:rPr lang="hu-H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beolvasás ellenőrzésénél</a:t>
            </a:r>
            <a:endParaRPr lang="hu-H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Feladat elágazásra, </a:t>
            </a:r>
            <a:br>
              <a:rPr lang="hu-HU">
                <a:latin typeface="Garamond" pitchFamily="18" charset="0"/>
              </a:rPr>
            </a:br>
            <a:r>
              <a:rPr lang="hu-HU" sz="2800">
                <a:latin typeface="Garamond" pitchFamily="18" charset="0"/>
              </a:rPr>
              <a:t>vagy más megoldás kell</a:t>
            </a:r>
            <a:r>
              <a:rPr lang="hu-HU">
                <a:latin typeface="Garamond" pitchFamily="18" charset="0"/>
              </a:rPr>
              <a:t>?</a:t>
            </a:r>
          </a:p>
        </p:txBody>
      </p:sp>
      <p:sp>
        <p:nvSpPr>
          <p:cNvPr id="2458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dirty="0">
                <a:latin typeface="Garamond" pitchFamily="18" charset="0"/>
              </a:rPr>
              <a:t>	</a:t>
            </a:r>
            <a:r>
              <a:rPr lang="hu-HU" sz="2600" dirty="0">
                <a:latin typeface="Garamond" pitchFamily="18" charset="0"/>
              </a:rPr>
              <a:t>A japán naptár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60 éves ciklus</a:t>
            </a:r>
            <a:r>
              <a:rPr lang="hu-HU" sz="2600" dirty="0">
                <a:latin typeface="Garamond" pitchFamily="18" charset="0"/>
              </a:rPr>
              <a:t>okat tartalmaz, az éveket párosítják, s mindegyik párhoz valamilyen színt rendelnek (zöld, piros, sárga, fehér, fekete).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1,2,11,12, …,51,52: zöld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3,4,13,14,…,53,54: piros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5,6,15,16,…55,56: sárga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7,8,17,18,…57,58: fehér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dirty="0">
                <a:latin typeface="Garamond" pitchFamily="18" charset="0"/>
              </a:rPr>
              <a:t>9,10,19,20,…,59,60: fekete évek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dirty="0">
                <a:latin typeface="Garamond" pitchFamily="18" charset="0"/>
              </a:rPr>
              <a:t>	</a:t>
            </a:r>
            <a:r>
              <a:rPr lang="hu-HU" sz="2600" dirty="0">
                <a:latin typeface="Garamond" pitchFamily="18" charset="0"/>
              </a:rPr>
              <a:t>Tudjuk, hogy 1984-ben indult az utolsó ciklus, amely 2043-ban fog véget érni.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latin typeface="Garamond" pitchFamily="18" charset="0"/>
              </a:rPr>
              <a:t>	Írj programot, amely megadja egy M évről (1984≤M≤2043), hogy milyen színű!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F7CE421-1C11-4686-B4E0-0304598FBE27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Feladat elágazásra,</a:t>
            </a:r>
            <a:br>
              <a:rPr lang="hu-HU">
                <a:latin typeface="Garamond" pitchFamily="18" charset="0"/>
              </a:rPr>
            </a:br>
            <a:r>
              <a:rPr lang="hu-HU" sz="2800">
                <a:latin typeface="Garamond" pitchFamily="18" charset="0"/>
              </a:rPr>
              <a:t>vagy más megoldás kell</a:t>
            </a:r>
            <a:r>
              <a:rPr lang="hu-HU">
                <a:latin typeface="Garamond" pitchFamily="18" charset="0"/>
              </a:rPr>
              <a:t>?</a:t>
            </a:r>
          </a:p>
        </p:txBody>
      </p:sp>
      <p:sp>
        <p:nvSpPr>
          <p:cNvPr id="2663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Bemenet:	év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N</a:t>
            </a:r>
            <a:endParaRPr lang="hu-HU" sz="28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       </a:t>
            </a:r>
            <a:r>
              <a:rPr lang="hu-HU" sz="2800" b="1" dirty="0" err="1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={"zöld","piros","sárga",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"fehér","fekete"}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>
                <a:latin typeface="Imprint MT Shadow" pitchFamily="82" charset="0"/>
              </a:rPr>
              <a:t>S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Előfeltétel:	1984≤év és év≤2043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Utófeltétel:	((év–1984)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2=0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és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s="zöld" 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vagy</a:t>
            </a:r>
            <a:r>
              <a:rPr lang="hu-HU" sz="2800" dirty="0">
                <a:latin typeface="Garamond" pitchFamily="18" charset="0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((év–1984)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2=1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és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s="piros" 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vagy</a:t>
            </a:r>
            <a:r>
              <a:rPr lang="hu-HU" sz="2800" dirty="0">
                <a:latin typeface="Garamond" pitchFamily="18" charset="0"/>
              </a:rPr>
              <a:t> …	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9D03AAD-B6F8-4CFA-BB8C-4EBCE2EA1C7D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/57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804E676D-45BA-4B1C-BC56-34DE42647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4050010"/>
            <a:ext cx="190500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B828AC9C-2886-47DB-8763-39E1BC827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1916113"/>
            <a:ext cx="1584325" cy="576783"/>
          </a:xfrm>
          <a:prstGeom prst="wedgeRectCallout">
            <a:avLst>
              <a:gd name="adj1" fmla="val -421091"/>
              <a:gd name="adj2" fmla="val 108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dirty="0"/>
              <a:t>A Szín halmaz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dirty="0"/>
              <a:t>definiálása.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Tartalom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  <a:hlinkClick r:id="rId3" action="ppaction://hlinksldjump"/>
              </a:rPr>
              <a:t>Ciklusok</a:t>
            </a:r>
            <a:r>
              <a:rPr lang="hu-HU" dirty="0">
                <a:latin typeface="Garamond" pitchFamily="18" charset="0"/>
              </a:rPr>
              <a:t> –  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</a:t>
            </a:r>
            <a:r>
              <a:rPr lang="hu-HU" sz="2800" dirty="0" err="1">
                <a:latin typeface="Garamond" pitchFamily="18" charset="0"/>
              </a:rPr>
              <a:t>specifikáció+„algoritmika”+kódolás</a:t>
            </a:r>
            <a:endParaRPr lang="hu-HU" sz="2800" dirty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dirty="0">
                <a:latin typeface="Garamond" pitchFamily="18" charset="0"/>
                <a:hlinkClick r:id="rId4" action="ppaction://hlinksldjump"/>
              </a:rPr>
              <a:t>Tömbök</a:t>
            </a:r>
            <a:endParaRPr lang="hu-HU" dirty="0">
              <a:latin typeface="Garamond" pitchFamily="18" charset="0"/>
              <a:hlinkClick r:id="rId5" action="ppaction://hlinksldjump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latin typeface="Garamond" pitchFamily="18" charset="0"/>
                <a:hlinkClick r:id="rId4" action="ppaction://hlinksldjump"/>
              </a:rPr>
              <a:t>Egy bevezető példa a tömbhöz</a:t>
            </a:r>
            <a:endParaRPr lang="hu-HU" sz="2800" dirty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latin typeface="Garamond" pitchFamily="18" charset="0"/>
                <a:hlinkClick r:id="rId6" action="ppaction://hlinksldjump"/>
              </a:rPr>
              <a:t>A tömb</a:t>
            </a:r>
            <a:endParaRPr lang="hu-HU" sz="2800" dirty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latin typeface="Garamond" pitchFamily="18" charset="0"/>
                <a:hlinkClick r:id="rId7" action="ppaction://hlinksldjump"/>
              </a:rPr>
              <a:t>Elágazás helyett tömb</a:t>
            </a:r>
            <a:endParaRPr lang="hu-HU" sz="2800" dirty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latin typeface="Garamond" pitchFamily="18" charset="0"/>
                <a:hlinkClick r:id="rId8" action="ppaction://hlinksldjump"/>
              </a:rPr>
              <a:t>Konstans tömbök</a:t>
            </a:r>
            <a:endParaRPr lang="hu-HU" sz="2800" dirty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hlinkClick r:id="rId9" action="ppaction://hlinksldjump"/>
              </a:rPr>
              <a:t>Mátrixok</a:t>
            </a:r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endParaRPr lang="hu-HU" dirty="0">
              <a:latin typeface="Garamond" pitchFamily="18" charset="0"/>
            </a:endParaRPr>
          </a:p>
          <a:p>
            <a:endParaRPr lang="hu-HU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421056842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Feladat elágazásra,</a:t>
            </a:r>
            <a:br>
              <a:rPr lang="hu-HU">
                <a:latin typeface="Garamond" pitchFamily="18" charset="0"/>
              </a:rPr>
            </a:br>
            <a:r>
              <a:rPr lang="hu-HU" sz="2800">
                <a:latin typeface="Garamond" pitchFamily="18" charset="0"/>
              </a:rPr>
              <a:t>vagy más megoldás kell</a:t>
            </a:r>
            <a:r>
              <a:rPr lang="hu-HU">
                <a:latin typeface="Garamond" pitchFamily="18" charset="0"/>
              </a:rPr>
              <a:t>?</a:t>
            </a:r>
          </a:p>
        </p:txBody>
      </p:sp>
      <p:sp>
        <p:nvSpPr>
          <p:cNvPr id="2765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Bemenet:	év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N</a:t>
            </a:r>
            <a:endParaRPr lang="hu-HU" sz="28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       </a:t>
            </a:r>
            <a:r>
              <a:rPr lang="hu-HU" sz="2800" b="1" dirty="0" err="1">
                <a:latin typeface="Garamond" pitchFamily="18" charset="0"/>
              </a:rPr>
              <a:t>Szín</a:t>
            </a:r>
            <a:r>
              <a:rPr lang="hu-HU" sz="2800" dirty="0">
                <a:latin typeface="Garamond" pitchFamily="18" charset="0"/>
              </a:rPr>
              <a:t>={"zöld","piros","sárga",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"fehér","fekete"}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>
                <a:latin typeface="Imprint MT Shadow" pitchFamily="82" charset="0"/>
              </a:rPr>
              <a:t>S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Előfeltétel:	1984≤év és év≤2043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Utófeltétel:	(((év–1984)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2=0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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 s="zöld")  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és</a:t>
            </a:r>
            <a:r>
              <a:rPr lang="hu-HU" sz="2800" dirty="0">
                <a:solidFill>
                  <a:srgbClr val="CC6600"/>
                </a:solidFill>
                <a:latin typeface="Garamond" pitchFamily="18" charset="0"/>
              </a:rPr>
              <a:t>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(((év–1984) </a:t>
            </a:r>
            <a:r>
              <a:rPr lang="hu-HU" sz="2800" dirty="0" err="1">
                <a:latin typeface="Garamond" pitchFamily="18" charset="0"/>
              </a:rPr>
              <a:t>Mod</a:t>
            </a:r>
            <a:r>
              <a:rPr lang="hu-HU" sz="2800" dirty="0">
                <a:latin typeface="Garamond" pitchFamily="18" charset="0"/>
              </a:rPr>
              <a:t> 10)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2=1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 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 s="piros")  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és </a:t>
            </a:r>
            <a:r>
              <a:rPr lang="hu-HU" sz="2800" dirty="0">
                <a:latin typeface="Garamond" pitchFamily="18" charset="0"/>
              </a:rPr>
              <a:t>…	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AF1366C-257C-4C0E-875B-54B5EDE16B20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7308850" y="1916113"/>
            <a:ext cx="1584325" cy="576783"/>
          </a:xfrm>
          <a:prstGeom prst="wedgeRectCallout">
            <a:avLst>
              <a:gd name="adj1" fmla="val -421091"/>
              <a:gd name="adj2" fmla="val 108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dirty="0"/>
              <a:t>A Szín halmaz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dirty="0"/>
              <a:t>definiálása.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/57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4E50EA39-52F0-4608-AECF-55024B9C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4050010"/>
            <a:ext cx="190500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Feladat elágazásra,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vagy más megoldás kell</a:t>
            </a:r>
            <a:r>
              <a:rPr lang="hu-HU" dirty="0">
                <a:latin typeface="Garamond" pitchFamily="18" charset="0"/>
              </a:rPr>
              <a:t>?</a:t>
            </a:r>
          </a:p>
        </p:txBody>
      </p:sp>
      <p:graphicFrame>
        <p:nvGraphicFramePr>
          <p:cNvPr id="10307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388947"/>
              </p:ext>
            </p:extLst>
          </p:nvPr>
        </p:nvGraphicFramePr>
        <p:xfrm>
          <a:off x="34925" y="2002531"/>
          <a:ext cx="7996108" cy="1282453"/>
        </p:xfrm>
        <a:graphic>
          <a:graphicData uri="http://schemas.openxmlformats.org/drawingml/2006/table">
            <a:tbl>
              <a:tblPr/>
              <a:tblGrid>
                <a:gridCol w="1442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8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(év</a:t>
                      </a:r>
                      <a:r>
                        <a:rPr lang="hu-HU" sz="2400" dirty="0"/>
                        <a:t>–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1984)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10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2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y=0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y=1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y=2</a:t>
                      </a: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y=3</a:t>
                      </a: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y=4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zöld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12430" marR="11243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piros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sárga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fehér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fekete</a:t>
                      </a:r>
                      <a:r>
                        <a:rPr lang="hu-HU" sz="2400" dirty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112430" marR="1124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átum hely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92FF44A-6E88-4FCE-868A-E423C0040DA7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cxnSp>
        <p:nvCxnSpPr>
          <p:cNvPr id="11" name="Egyenes összekötő 10"/>
          <p:cNvCxnSpPr>
            <a:cxnSpLocks noChangeShapeType="1"/>
          </p:cNvCxnSpPr>
          <p:nvPr/>
        </p:nvCxnSpPr>
        <p:spPr bwMode="auto">
          <a:xfrm>
            <a:off x="1472537" y="2420938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2132" y="3946077"/>
            <a:ext cx="6156051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Kérdés: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i="1" dirty="0"/>
              <a:t>	</a:t>
            </a:r>
            <a:r>
              <a:rPr lang="hu-HU" sz="2800" dirty="0"/>
              <a:t>Akkor is ezt tennénk, ha 5 helyett 90 ágat kellene írnunk?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A válasz előtt egy új adatszerkezet: a </a:t>
            </a:r>
            <a:r>
              <a:rPr lang="hu-HU" sz="2800" b="1" dirty="0"/>
              <a:t>tömb</a:t>
            </a:r>
            <a:r>
              <a:rPr lang="hu-HU" sz="2800" dirty="0"/>
              <a:t>.</a:t>
            </a:r>
          </a:p>
        </p:txBody>
      </p:sp>
      <p:sp>
        <p:nvSpPr>
          <p:cNvPr id="10277" name="Rectangle 3"/>
          <p:cNvSpPr>
            <a:spLocks noChangeArrowheads="1"/>
          </p:cNvSpPr>
          <p:nvPr/>
        </p:nvSpPr>
        <p:spPr bwMode="auto">
          <a:xfrm>
            <a:off x="34926" y="1341438"/>
            <a:ext cx="8929688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buFont typeface="Wingdings" pitchFamily="2" charset="2"/>
              <a:buNone/>
            </a:pPr>
            <a:r>
              <a:rPr lang="hu-HU" sz="3200" b="1"/>
              <a:t>Algoritmus:</a:t>
            </a:r>
          </a:p>
        </p:txBody>
      </p:sp>
      <p:cxnSp>
        <p:nvCxnSpPr>
          <p:cNvPr id="2" name="Egyenes összekötő 10"/>
          <p:cNvCxnSpPr>
            <a:cxnSpLocks noChangeShapeType="1"/>
          </p:cNvCxnSpPr>
          <p:nvPr/>
        </p:nvCxnSpPr>
        <p:spPr bwMode="auto">
          <a:xfrm>
            <a:off x="35496" y="2420938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Egyenes összekötő 10"/>
          <p:cNvCxnSpPr>
            <a:cxnSpLocks noChangeShapeType="1"/>
          </p:cNvCxnSpPr>
          <p:nvPr/>
        </p:nvCxnSpPr>
        <p:spPr bwMode="auto">
          <a:xfrm>
            <a:off x="3164092" y="2420938"/>
            <a:ext cx="179388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Egyenes összekötő 10"/>
          <p:cNvCxnSpPr>
            <a:cxnSpLocks noChangeShapeType="1"/>
          </p:cNvCxnSpPr>
          <p:nvPr/>
        </p:nvCxnSpPr>
        <p:spPr bwMode="auto">
          <a:xfrm>
            <a:off x="4748268" y="2420938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Egyenes összekötő 10"/>
          <p:cNvCxnSpPr>
            <a:cxnSpLocks noChangeShapeType="1"/>
          </p:cNvCxnSpPr>
          <p:nvPr/>
        </p:nvCxnSpPr>
        <p:spPr bwMode="auto">
          <a:xfrm>
            <a:off x="6336829" y="2420938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zövegdoboz 18"/>
          <p:cNvSpPr txBox="1">
            <a:spLocks noChangeArrowheads="1"/>
          </p:cNvSpPr>
          <p:nvPr/>
        </p:nvSpPr>
        <p:spPr bwMode="auto">
          <a:xfrm>
            <a:off x="8031033" y="1666875"/>
            <a:ext cx="1106487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y</a:t>
            </a:r>
            <a:r>
              <a:rPr lang="hu-HU" b="1"/>
              <a:t>:Egész</a:t>
            </a:r>
          </a:p>
        </p:txBody>
      </p:sp>
      <p:sp>
        <p:nvSpPr>
          <p:cNvPr id="20" name="Lekerekített téglalap feliratnak 19"/>
          <p:cNvSpPr/>
          <p:nvPr/>
        </p:nvSpPr>
        <p:spPr bwMode="auto">
          <a:xfrm>
            <a:off x="7010400" y="44624"/>
            <a:ext cx="2126332" cy="864096"/>
          </a:xfrm>
          <a:prstGeom prst="wedgeRoundRectCallout">
            <a:avLst>
              <a:gd name="adj1" fmla="val 22307"/>
              <a:gd name="adj2" fmla="val 14508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Lokális változó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3429000"/>
            <a:ext cx="24225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a számának hely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277" grpId="0" build="allAtOnce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Sorozatok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196751"/>
            <a:ext cx="9108504" cy="530088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Specifikációbeli fogalmak: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Sorozat</a:t>
            </a:r>
            <a:r>
              <a:rPr lang="hu-HU" sz="2800" dirty="0">
                <a:latin typeface="Garamond" pitchFamily="18" charset="0"/>
              </a:rPr>
              <a:t>: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azonos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halmazbeli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elemek</a:t>
            </a:r>
            <a:r>
              <a:rPr lang="hu-HU" sz="2800" dirty="0">
                <a:latin typeface="Garamond" pitchFamily="18" charset="0"/>
              </a:rPr>
              <a:t> egymásutánja, az elemei sorszámozhatók.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Elem</a:t>
            </a:r>
            <a:r>
              <a:rPr lang="hu-HU" sz="2800" dirty="0">
                <a:latin typeface="Garamond" pitchFamily="18" charset="0"/>
              </a:rPr>
              <a:t>: a sorozat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i-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edik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 elem</a:t>
            </a:r>
            <a:r>
              <a:rPr lang="hu-HU" sz="2800" dirty="0">
                <a:latin typeface="Garamond" pitchFamily="18" charset="0"/>
              </a:rPr>
              <a:t>ére szokásos módon – alul-indexeléssel – hivatkozhatunk: </a:t>
            </a:r>
            <a:r>
              <a:rPr lang="hu-HU" sz="2800" dirty="0" err="1">
                <a:latin typeface="Garamond" pitchFamily="18" charset="0"/>
              </a:rPr>
              <a:t>S</a:t>
            </a:r>
            <a:r>
              <a:rPr lang="hu-HU" sz="2800" baseline="-25000" dirty="0" err="1">
                <a:latin typeface="Garamond" pitchFamily="18" charset="0"/>
              </a:rPr>
              <a:t>i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</a:t>
            </a:r>
            <a:r>
              <a:rPr lang="hu-HU" sz="2800" dirty="0">
                <a:latin typeface="Garamond" pitchFamily="18" charset="0"/>
              </a:rPr>
              <a:t>: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..SorozatHossz vagy </a:t>
            </a:r>
            <a:r>
              <a:rPr lang="hu-HU" sz="2800" dirty="0">
                <a:solidFill>
                  <a:srgbClr val="FF0000"/>
                </a:solidFill>
              </a:rPr>
              <a:t>0</a:t>
            </a:r>
            <a:r>
              <a:rPr lang="hu-HU" sz="2800" dirty="0"/>
              <a:t>..SorozatHossz</a:t>
            </a:r>
            <a:r>
              <a:rPr lang="hu-HU" sz="2800" dirty="0">
                <a:solidFill>
                  <a:srgbClr val="FF0000"/>
                </a:solidFill>
              </a:rPr>
              <a:t>-1</a:t>
            </a:r>
            <a:r>
              <a:rPr lang="hu-HU" sz="2800" dirty="0"/>
              <a:t>…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800" dirty="0">
                <a:latin typeface="Garamond" pitchFamily="18" charset="0"/>
              </a:rPr>
              <a:t>Például: </a:t>
            </a:r>
          </a:p>
          <a:p>
            <a:pPr marL="633413" lvl="1">
              <a:lnSpc>
                <a:spcPct val="90000"/>
              </a:lnSpc>
              <a:buFont typeface="Wingdings" pitchFamily="2" charset="2"/>
              <a:buChar char="§"/>
            </a:pPr>
            <a:r>
              <a:rPr lang="hu-HU" sz="2400" dirty="0">
                <a:latin typeface="Garamond" pitchFamily="18" charset="0"/>
              </a:rPr>
              <a:t>HónapHosszak</a:t>
            </a:r>
            <a:r>
              <a:rPr lang="hu-HU" sz="2400" baseline="-25000" dirty="0">
                <a:latin typeface="Garamond" pitchFamily="18" charset="0"/>
              </a:rPr>
              <a:t>1..12</a:t>
            </a:r>
            <a:r>
              <a:rPr lang="hu-HU" sz="2400" dirty="0">
                <a:latin typeface="Garamond" pitchFamily="18" charset="0"/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</a:rPr>
              <a:t>N</a:t>
            </a:r>
            <a:r>
              <a:rPr lang="hu-HU" sz="2400" baseline="30000" dirty="0">
                <a:latin typeface="Garamond" pitchFamily="18" charset="0"/>
              </a:rPr>
              <a:t>12</a:t>
            </a:r>
            <a:r>
              <a:rPr lang="hu-HU" sz="2400" dirty="0">
                <a:latin typeface="Garamond" pitchFamily="18" charset="0"/>
              </a:rPr>
              <a:t> – a </a:t>
            </a:r>
            <a:r>
              <a:rPr lang="hu-HU" sz="2400" dirty="0" err="1">
                <a:latin typeface="Garamond" pitchFamily="18" charset="0"/>
              </a:rPr>
              <a:t>HónapHosszak</a:t>
            </a:r>
            <a:r>
              <a:rPr lang="hu-HU" sz="2400" dirty="0">
                <a:latin typeface="Garamond" pitchFamily="18" charset="0"/>
              </a:rPr>
              <a:t> 12 elemű, természetes számokból álló sorozat </a:t>
            </a:r>
            <a:r>
              <a:rPr lang="hu-HU" sz="2400" dirty="0">
                <a:latin typeface="Garamond" pitchFamily="18" charset="0"/>
                <a:sym typeface="Symbol"/>
              </a:rPr>
              <a:t></a:t>
            </a:r>
            <a:r>
              <a:rPr lang="hu-HU" sz="2400" dirty="0">
                <a:latin typeface="Garamond" pitchFamily="18" charset="0"/>
              </a:rPr>
              <a:t> </a:t>
            </a:r>
            <a:r>
              <a:rPr lang="hu-HU" sz="2200" dirty="0">
                <a:latin typeface="Garamond" pitchFamily="18" charset="0"/>
              </a:rPr>
              <a:t>(HónapHosszak</a:t>
            </a:r>
            <a:r>
              <a:rPr lang="hu-HU" sz="2200" baseline="-25000" dirty="0">
                <a:latin typeface="Garamond" pitchFamily="18" charset="0"/>
              </a:rPr>
              <a:t>1</a:t>
            </a:r>
            <a:r>
              <a:rPr lang="hu-HU" sz="2200" dirty="0">
                <a:latin typeface="Garamond" pitchFamily="18" charset="0"/>
              </a:rPr>
              <a:t>, … , HónapHosszak</a:t>
            </a:r>
            <a:r>
              <a:rPr lang="hu-HU" sz="2200" baseline="-25000" dirty="0">
                <a:latin typeface="Garamond" pitchFamily="18" charset="0"/>
              </a:rPr>
              <a:t>12</a:t>
            </a:r>
            <a:r>
              <a:rPr lang="hu-HU" sz="2200" dirty="0">
                <a:latin typeface="Garamond" pitchFamily="18" charset="0"/>
              </a:rPr>
              <a:t>)</a:t>
            </a:r>
          </a:p>
          <a:p>
            <a:pPr marL="625475" lvl="1" indent="-268288">
              <a:lnSpc>
                <a:spcPct val="90000"/>
              </a:lnSpc>
              <a:buFont typeface="Wingdings" pitchFamily="2" charset="2"/>
              <a:buChar char="§"/>
            </a:pPr>
            <a:r>
              <a:rPr lang="hu-HU" sz="2400" dirty="0"/>
              <a:t>Emeletek</a:t>
            </a:r>
            <a:r>
              <a:rPr lang="hu-HU" sz="2400" baseline="-25000" dirty="0"/>
              <a:t>-1..10</a:t>
            </a:r>
            <a:r>
              <a:rPr lang="hu-HU" sz="24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</a:rPr>
              <a:t>S</a:t>
            </a:r>
            <a:r>
              <a:rPr lang="hu-HU" sz="2400" baseline="30000" dirty="0"/>
              <a:t>12</a:t>
            </a:r>
            <a:r>
              <a:rPr lang="hu-HU" sz="2400" dirty="0"/>
              <a:t> – az Emeletek 12 elemű, szövegeket tartalmazó sorozat </a:t>
            </a:r>
            <a:r>
              <a:rPr lang="hu-HU" sz="2400" dirty="0">
                <a:sym typeface="Symbol"/>
              </a:rPr>
              <a:t></a:t>
            </a:r>
            <a:r>
              <a:rPr lang="hu-HU" sz="2400" dirty="0"/>
              <a:t> </a:t>
            </a:r>
            <a:r>
              <a:rPr lang="hu-HU" sz="2200" dirty="0"/>
              <a:t>(Emeletek</a:t>
            </a:r>
            <a:r>
              <a:rPr lang="hu-HU" sz="2200" baseline="-25000" dirty="0"/>
              <a:t>-1</a:t>
            </a:r>
            <a:r>
              <a:rPr lang="hu-HU" sz="2200" dirty="0"/>
              <a:t>, Emeletek</a:t>
            </a:r>
            <a:r>
              <a:rPr lang="hu-HU" sz="2200" baseline="-25000" dirty="0"/>
              <a:t>0</a:t>
            </a:r>
            <a:r>
              <a:rPr lang="hu-HU" sz="2200" dirty="0"/>
              <a:t>, …, Emeletek</a:t>
            </a:r>
            <a:r>
              <a:rPr lang="hu-HU" sz="2200" baseline="-25000" dirty="0"/>
              <a:t>10</a:t>
            </a:r>
            <a:r>
              <a:rPr lang="hu-HU" sz="2200" dirty="0"/>
              <a:t>)=(</a:t>
            </a:r>
            <a:r>
              <a:rPr lang="hu-HU" sz="2100" dirty="0"/>
              <a:t>"</a:t>
            </a:r>
            <a:r>
              <a:rPr lang="hu-HU" sz="2100" dirty="0" err="1"/>
              <a:t>Pince","Földszint</a:t>
            </a:r>
            <a:r>
              <a:rPr lang="hu-HU" sz="2100" dirty="0"/>
              <a:t>",…</a:t>
            </a:r>
            <a:r>
              <a:rPr lang="hu-HU" sz="2200" dirty="0"/>
              <a:t>)</a:t>
            </a:r>
          </a:p>
          <a:p>
            <a:pPr marL="266700" lvl="1" indent="-254000"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Kérdés</a:t>
            </a:r>
            <a:r>
              <a:rPr lang="hu-HU" sz="2800" dirty="0">
                <a:ea typeface="+mn-ea"/>
                <a:cs typeface="+mn-cs"/>
              </a:rPr>
              <a:t>: az elemek lehetnek sorozatok, azaz van-e </a:t>
            </a:r>
            <a:r>
              <a:rPr lang="hu-HU" sz="2800" dirty="0" err="1">
                <a:solidFill>
                  <a:srgbClr val="FF0000"/>
                </a:solidFill>
                <a:ea typeface="+mn-ea"/>
                <a:cs typeface="+mn-cs"/>
              </a:rPr>
              <a:t>soro</a:t>
            </a:r>
            <a:r>
              <a:rPr lang="hu-HU" sz="2800" dirty="0">
                <a:solidFill>
                  <a:srgbClr val="FF0000"/>
                </a:solidFill>
                <a:ea typeface="+mn-ea"/>
                <a:cs typeface="+mn-cs"/>
              </a:rPr>
              <a:t>-</a:t>
            </a:r>
            <a:br>
              <a:rPr lang="hu-HU" sz="2800" dirty="0">
                <a:solidFill>
                  <a:srgbClr val="FF0000"/>
                </a:solidFill>
                <a:ea typeface="+mn-ea"/>
                <a:cs typeface="+mn-cs"/>
              </a:rPr>
            </a:br>
            <a:r>
              <a:rPr lang="hu-HU" sz="2800" dirty="0" err="1">
                <a:solidFill>
                  <a:srgbClr val="FF0000"/>
                </a:solidFill>
                <a:ea typeface="+mn-ea"/>
                <a:cs typeface="+mn-cs"/>
              </a:rPr>
              <a:t>zatok</a:t>
            </a:r>
            <a:r>
              <a:rPr lang="hu-HU" sz="2800" dirty="0">
                <a:solidFill>
                  <a:srgbClr val="FF0000"/>
                </a:solidFill>
                <a:ea typeface="+mn-ea"/>
                <a:cs typeface="+mn-cs"/>
              </a:rPr>
              <a:t> sorozata</a:t>
            </a:r>
            <a:r>
              <a:rPr lang="hu-HU" sz="2800" dirty="0">
                <a:ea typeface="+mn-ea"/>
                <a:cs typeface="+mn-cs"/>
              </a:rPr>
              <a:t>? </a:t>
            </a:r>
          </a:p>
          <a:p>
            <a:pPr marL="633413" lvl="1">
              <a:lnSpc>
                <a:spcPct val="90000"/>
              </a:lnSpc>
              <a:buFont typeface="Wingdings" pitchFamily="2" charset="2"/>
              <a:buChar char="§"/>
            </a:pPr>
            <a:endParaRPr lang="hu-HU" sz="22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0A6148-5041-49CC-9C82-DA90D0844D75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Tömbök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8929117" cy="503989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Algoritmikus fogalmak: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Tömb</a:t>
            </a:r>
            <a:r>
              <a:rPr lang="hu-HU" sz="2800" dirty="0">
                <a:latin typeface="Garamond" pitchFamily="18" charset="0"/>
              </a:rPr>
              <a:t>: </a:t>
            </a:r>
            <a:r>
              <a:rPr lang="hu-HU" sz="2800" dirty="0"/>
              <a:t>véges hosszúságú sorozat algoritmikus párja, amely-</a:t>
            </a:r>
            <a:r>
              <a:rPr lang="hu-HU" sz="2800" dirty="0" err="1"/>
              <a:t>nek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i-</a:t>
            </a:r>
            <a:r>
              <a:rPr lang="hu-HU" sz="2800" dirty="0" err="1">
                <a:solidFill>
                  <a:srgbClr val="FF0000"/>
                </a:solidFill>
              </a:rPr>
              <a:t>edik</a:t>
            </a:r>
            <a:r>
              <a:rPr lang="hu-HU" sz="2800" dirty="0">
                <a:solidFill>
                  <a:srgbClr val="FF0000"/>
                </a:solidFill>
              </a:rPr>
              <a:t> tag</a:t>
            </a:r>
            <a:r>
              <a:rPr lang="hu-HU" sz="2800" dirty="0"/>
              <a:t>jával végezhetünk műveleteket (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adott</a:t>
            </a:r>
            <a:r>
              <a:rPr lang="hu-HU" sz="2800" dirty="0">
                <a:latin typeface="Garamond" pitchFamily="18" charset="0"/>
              </a:rPr>
              <a:t>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legki-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sebb</a:t>
            </a:r>
            <a:r>
              <a:rPr lang="hu-HU" sz="2800" dirty="0">
                <a:latin typeface="Garamond" pitchFamily="18" charset="0"/>
              </a:rPr>
              <a:t> és a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legnagyobb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index</a:t>
            </a:r>
            <a:r>
              <a:rPr lang="hu-HU" sz="2800" dirty="0">
                <a:latin typeface="Garamond" pitchFamily="18" charset="0"/>
              </a:rPr>
              <a:t>, vagy az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elemszám</a:t>
            </a:r>
            <a:r>
              <a:rPr lang="hu-HU" sz="2800" dirty="0">
                <a:latin typeface="Garamond" pitchFamily="18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</a:t>
            </a:r>
            <a:r>
              <a:rPr lang="hu-HU" sz="2800" dirty="0">
                <a:latin typeface="Garamond" pitchFamily="18" charset="0"/>
              </a:rPr>
              <a:t>: sokszor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..N, időnként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hu-HU" sz="2800" dirty="0">
                <a:latin typeface="Garamond" pitchFamily="18" charset="0"/>
              </a:rPr>
              <a:t>..N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–1</a:t>
            </a:r>
            <a:r>
              <a:rPr lang="hu-HU" sz="2800" dirty="0">
                <a:latin typeface="Garamond" pitchFamily="18" charset="0"/>
              </a:rPr>
              <a:t>, ahol N az elemek számát jelöli. Más esetekben lehet 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a..b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hu-HU" sz="2800" dirty="0">
                <a:latin typeface="Garamond" pitchFamily="18" charset="0"/>
              </a:rPr>
              <a:t>is (</a:t>
            </a:r>
            <a:r>
              <a:rPr lang="hu-HU" sz="2800" dirty="0" err="1">
                <a:latin typeface="Garamond" pitchFamily="18" charset="0"/>
              </a:rPr>
              <a:t>a</a:t>
            </a:r>
            <a:r>
              <a:rPr lang="hu-HU" sz="2800" dirty="0" err="1">
                <a:latin typeface="Garamond" pitchFamily="18" charset="0"/>
                <a:sym typeface="Symbol"/>
              </a:rPr>
              <a:t>b</a:t>
            </a:r>
            <a:r>
              <a:rPr lang="hu-HU" sz="2800" dirty="0">
                <a:latin typeface="Garamond" pitchFamily="18" charset="0"/>
                <a:sym typeface="Symbol"/>
              </a:rPr>
              <a:t>)</a:t>
            </a:r>
            <a:r>
              <a:rPr lang="hu-HU" sz="2800" dirty="0">
                <a:latin typeface="Garamond" pitchFamily="18" charset="0"/>
              </a:rPr>
              <a:t>. Egyes nyelvekben nem csak számmal lehet indexelni (pl. hétfő, kedd, …).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Tömb-művelet</a:t>
            </a:r>
            <a:r>
              <a:rPr lang="hu-HU" sz="2800" dirty="0"/>
              <a:t>: </a:t>
            </a:r>
            <a:r>
              <a:rPr lang="hu-HU" sz="2800" dirty="0">
                <a:solidFill>
                  <a:srgbClr val="FF0000"/>
                </a:solidFill>
              </a:rPr>
              <a:t>értékadás</a:t>
            </a:r>
            <a:r>
              <a:rPr lang="hu-HU" sz="2800" dirty="0"/>
              <a:t> (</a:t>
            </a:r>
            <a:r>
              <a:rPr lang="hu-HU" sz="2400" dirty="0"/>
              <a:t>az értékazonosság operátort nem értelmezzük</a:t>
            </a:r>
            <a:r>
              <a:rPr lang="hu-HU" sz="2800" dirty="0"/>
              <a:t>).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Tömbelem-műveletek</a:t>
            </a:r>
            <a:r>
              <a:rPr lang="hu-HU" sz="2800" dirty="0">
                <a:latin typeface="Garamond" pitchFamily="18" charset="0"/>
              </a:rPr>
              <a:t>: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elemérték-hivatkozás</a:t>
            </a:r>
            <a:r>
              <a:rPr lang="hu-HU" sz="2800" dirty="0">
                <a:latin typeface="Garamond" pitchFamily="18" charset="0"/>
              </a:rPr>
              <a:t>,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elemérték-módosítás</a:t>
            </a:r>
            <a:r>
              <a:rPr lang="hu-HU" sz="2800" dirty="0">
                <a:latin typeface="Garamond" pitchFamily="18" charset="0"/>
              </a:rPr>
              <a:t> (az elem-indexeléssel kiválasztva)</a:t>
            </a:r>
            <a:r>
              <a:rPr lang="hu-HU" sz="2800" dirty="0"/>
              <a:t>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D6D0C4A-342F-4A9E-A15E-6EC4F594A89D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302524450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Sorozatok </a:t>
            </a:r>
            <a:r>
              <a:rPr lang="hu-HU" dirty="0">
                <a:latin typeface="Garamond" pitchFamily="18" charset="0"/>
                <a:sym typeface="Symbol"/>
              </a:rPr>
              <a:t></a:t>
            </a:r>
            <a:r>
              <a:rPr lang="hu-HU" dirty="0">
                <a:latin typeface="Garamond" pitchFamily="18" charset="0"/>
              </a:rPr>
              <a:t> Tömbök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b="1" dirty="0">
                <a:latin typeface="Garamond" pitchFamily="18" charset="0"/>
              </a:rPr>
              <a:t>Példa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marL="536575" lvl="1">
              <a:buNone/>
            </a:pPr>
            <a:r>
              <a:rPr lang="hu-HU" dirty="0">
                <a:latin typeface="Garamond" pitchFamily="18" charset="0"/>
              </a:rPr>
              <a:t>Specifikációban: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Bemenet: … X</a:t>
            </a:r>
            <a:r>
              <a:rPr lang="hu-HU" sz="2800" baseline="-25000" dirty="0">
                <a:solidFill>
                  <a:srgbClr val="FF0000"/>
                </a:solidFill>
              </a:rPr>
              <a:t>1..N</a:t>
            </a:r>
            <a:r>
              <a:rPr lang="hu-HU" sz="2800" dirty="0">
                <a:latin typeface="Garamond" pitchFamily="18" charset="0"/>
              </a:rPr>
              <a:t>,Y</a:t>
            </a:r>
            <a:r>
              <a:rPr lang="hu-HU" sz="2800" baseline="-25000" dirty="0">
                <a:solidFill>
                  <a:srgbClr val="FF0000"/>
                </a:solidFill>
              </a:rPr>
              <a:t>1..N</a:t>
            </a:r>
            <a:r>
              <a:rPr lang="hu-HU" sz="28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/>
              </a:rPr>
              <a:t>R</a:t>
            </a:r>
            <a:r>
              <a:rPr lang="hu-HU" sz="2800" baseline="30000" dirty="0">
                <a:solidFill>
                  <a:srgbClr val="FF0000"/>
                </a:solidFill>
                <a:sym typeface="Symbol"/>
              </a:rPr>
              <a:t>N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Kimenet: Z</a:t>
            </a:r>
            <a:r>
              <a:rPr lang="hu-HU" sz="2800" baseline="-25000" dirty="0">
                <a:solidFill>
                  <a:srgbClr val="FF0000"/>
                </a:solidFill>
              </a:rPr>
              <a:t>1..N</a:t>
            </a:r>
            <a:r>
              <a:rPr lang="hu-HU" sz="2800" b="1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/>
              </a:rPr>
              <a:t>R</a:t>
            </a:r>
            <a:r>
              <a:rPr lang="hu-HU" sz="2800" baseline="300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N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Utófeltétel: Z</a:t>
            </a:r>
            <a:r>
              <a:rPr lang="hu-HU" sz="2800" baseline="-25000" dirty="0">
                <a:solidFill>
                  <a:srgbClr val="1700C0"/>
                </a:solidFill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=X</a:t>
            </a:r>
            <a:r>
              <a:rPr lang="hu-HU" sz="2800" baseline="-25000" dirty="0"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+Y</a:t>
            </a:r>
            <a:r>
              <a:rPr lang="hu-HU" sz="2800" baseline="-25000" dirty="0"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 … </a:t>
            </a:r>
            <a:r>
              <a:rPr lang="hu-HU" dirty="0">
                <a:latin typeface="Garamond" pitchFamily="18" charset="0"/>
              </a:rPr>
              <a:t>– </a:t>
            </a:r>
            <a:r>
              <a:rPr lang="hu-HU" sz="2400" dirty="0">
                <a:latin typeface="Garamond" pitchFamily="18" charset="0"/>
              </a:rPr>
              <a:t>hivatkozási példa</a:t>
            </a:r>
            <a:endParaRPr lang="hu-HU" dirty="0">
              <a:latin typeface="Garamond" pitchFamily="18" charset="0"/>
            </a:endParaRPr>
          </a:p>
          <a:p>
            <a:pPr marL="536575" lvl="1">
              <a:buNone/>
            </a:pPr>
            <a:r>
              <a:rPr lang="hu-HU" dirty="0">
                <a:latin typeface="Garamond" pitchFamily="18" charset="0"/>
              </a:rPr>
              <a:t>Algoritmusban:</a:t>
            </a:r>
            <a:r>
              <a:rPr lang="hu-HU" sz="2800" dirty="0">
                <a:latin typeface="Garamond" pitchFamily="18" charset="0"/>
              </a:rPr>
              <a:t>	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X,Y,Z</a:t>
            </a:r>
            <a:r>
              <a:rPr lang="hu-HU" sz="2800" b="1" dirty="0">
                <a:solidFill>
                  <a:srgbClr val="FF0000"/>
                </a:solidFill>
                <a:latin typeface="Garamond" pitchFamily="18" charset="0"/>
              </a:rPr>
              <a:t>:</a:t>
            </a:r>
            <a:r>
              <a:rPr lang="hu-HU" sz="2800" b="1" dirty="0">
                <a:latin typeface="Garamond" pitchFamily="18" charset="0"/>
              </a:rPr>
              <a:t>Tömb[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1..N</a:t>
            </a:r>
            <a:r>
              <a:rPr lang="hu-HU" sz="2800" b="1" dirty="0">
                <a:latin typeface="Garamond" pitchFamily="18" charset="0"/>
              </a:rPr>
              <a:t>: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Valós</a:t>
            </a:r>
            <a:r>
              <a:rPr lang="hu-HU" sz="2800" b="1" dirty="0">
                <a:latin typeface="Garamond" pitchFamily="18" charset="0"/>
              </a:rPr>
              <a:t>]</a:t>
            </a:r>
            <a:r>
              <a:rPr lang="hu-HU" dirty="0">
                <a:latin typeface="Garamond" pitchFamily="18" charset="0"/>
              </a:rPr>
              <a:t> – </a:t>
            </a:r>
            <a:r>
              <a:rPr lang="hu-HU" sz="2400" dirty="0">
                <a:latin typeface="Garamond" pitchFamily="18" charset="0"/>
              </a:rPr>
              <a:t>deklarációs példa</a:t>
            </a:r>
          </a:p>
          <a:p>
            <a:pPr marL="536575" lvl="1">
              <a:buNone/>
            </a:pPr>
            <a:r>
              <a:rPr lang="hu-HU" b="1" dirty="0">
                <a:latin typeface="Garamond" pitchFamily="18" charset="0"/>
              </a:rPr>
              <a:t>	</a:t>
            </a:r>
            <a:r>
              <a:rPr lang="hu-HU" sz="2800" dirty="0">
                <a:latin typeface="Garamond" pitchFamily="18" charset="0"/>
              </a:rPr>
              <a:t>Z</a:t>
            </a:r>
            <a:r>
              <a:rPr lang="hu-HU" sz="2800" b="1" dirty="0">
                <a:solidFill>
                  <a:srgbClr val="1700C0"/>
                </a:solidFill>
                <a:latin typeface="Garamond" pitchFamily="18" charset="0"/>
              </a:rPr>
              <a:t>[</a:t>
            </a:r>
            <a:r>
              <a:rPr lang="hu-HU" sz="2800" dirty="0">
                <a:solidFill>
                  <a:srgbClr val="1700C0"/>
                </a:solidFill>
                <a:latin typeface="Garamond" pitchFamily="18" charset="0"/>
              </a:rPr>
              <a:t>1</a:t>
            </a:r>
            <a:r>
              <a:rPr lang="hu-HU" sz="2800" b="1" dirty="0">
                <a:solidFill>
                  <a:srgbClr val="1700C0"/>
                </a:solidFill>
                <a:latin typeface="Garamond" pitchFamily="18" charset="0"/>
              </a:rPr>
              <a:t>]</a:t>
            </a:r>
            <a:r>
              <a:rPr lang="hu-HU" sz="2800" dirty="0">
                <a:latin typeface="Garamond" pitchFamily="18" charset="0"/>
              </a:rPr>
              <a:t>:=X</a:t>
            </a:r>
            <a:r>
              <a:rPr lang="hu-HU" sz="2800" b="1" dirty="0">
                <a:latin typeface="Garamond" pitchFamily="18" charset="0"/>
              </a:rPr>
              <a:t>[</a:t>
            </a:r>
            <a:r>
              <a:rPr lang="hu-HU" sz="2800" dirty="0">
                <a:latin typeface="Garamond" pitchFamily="18" charset="0"/>
              </a:rPr>
              <a:t>1</a:t>
            </a:r>
            <a:r>
              <a:rPr lang="hu-HU" sz="2800" b="1" dirty="0">
                <a:latin typeface="Garamond" pitchFamily="18" charset="0"/>
              </a:rPr>
              <a:t>]+</a:t>
            </a:r>
            <a:r>
              <a:rPr lang="hu-HU" dirty="0">
                <a:latin typeface="Garamond" pitchFamily="18" charset="0"/>
              </a:rPr>
              <a:t>Y</a:t>
            </a:r>
            <a:r>
              <a:rPr lang="hu-HU" b="1" dirty="0">
                <a:latin typeface="Garamond" pitchFamily="18" charset="0"/>
              </a:rPr>
              <a:t>[</a:t>
            </a:r>
            <a:r>
              <a:rPr lang="hu-HU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]</a:t>
            </a:r>
            <a:r>
              <a:rPr lang="hu-HU" dirty="0">
                <a:latin typeface="Garamond" pitchFamily="18" charset="0"/>
              </a:rPr>
              <a:t> – </a:t>
            </a:r>
            <a:r>
              <a:rPr lang="hu-HU" sz="2400" dirty="0">
                <a:latin typeface="Garamond" pitchFamily="18" charset="0"/>
              </a:rPr>
              <a:t>hivatkozási példa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AB69147-3811-4413-AEC6-6AFA6BA5740E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/57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0FC22E4-0FA0-460D-8BC8-3C3718AAE5F8}"/>
              </a:ext>
            </a:extLst>
          </p:cNvPr>
          <p:cNvSpPr/>
          <p:nvPr/>
        </p:nvSpPr>
        <p:spPr>
          <a:xfrm>
            <a:off x="5076056" y="2642727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hu-HU" sz="2400" dirty="0"/>
              <a:t>– deklarációs példa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7A80238-896D-4955-A502-D279F11900E8}"/>
              </a:ext>
            </a:extLst>
          </p:cNvPr>
          <p:cNvSpPr/>
          <p:nvPr/>
        </p:nvSpPr>
        <p:spPr>
          <a:xfrm>
            <a:off x="4644008" y="2285572"/>
            <a:ext cx="590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hu-HU" sz="6600" dirty="0"/>
              <a:t>}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Sorozatok </a:t>
            </a:r>
            <a:r>
              <a:rPr lang="hu-HU" dirty="0">
                <a:latin typeface="Garamond" pitchFamily="18" charset="0"/>
                <a:sym typeface="Symbol"/>
              </a:rPr>
              <a:t></a:t>
            </a:r>
            <a:r>
              <a:rPr lang="hu-HU" dirty="0">
                <a:latin typeface="Garamond" pitchFamily="18" charset="0"/>
              </a:rPr>
              <a:t> Tömbök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b="1" dirty="0">
                <a:latin typeface="Garamond" pitchFamily="18" charset="0"/>
              </a:rPr>
              <a:t>Példa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lvl="1">
              <a:buNone/>
            </a:pPr>
            <a:r>
              <a:rPr lang="hu-HU" dirty="0">
                <a:latin typeface="Garamond" pitchFamily="18" charset="0"/>
              </a:rPr>
              <a:t>Specifikációban: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/>
              <a:t>Bemenet: Emeletek</a:t>
            </a:r>
            <a:r>
              <a:rPr lang="hu-HU" sz="2800" baseline="-25000" dirty="0">
                <a:solidFill>
                  <a:srgbClr val="FF0000"/>
                </a:solidFill>
              </a:rPr>
              <a:t>-1..10</a:t>
            </a:r>
            <a:r>
              <a:rPr lang="hu-HU" sz="2800" b="1" dirty="0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sym typeface="Symbol"/>
              </a:rPr>
              <a:t>12</a:t>
            </a:r>
            <a:r>
              <a:rPr lang="hu-HU" sz="2800" dirty="0"/>
              <a:t> – </a:t>
            </a:r>
            <a:r>
              <a:rPr lang="hu-HU" sz="2400" dirty="0"/>
              <a:t>deklarációs példa</a:t>
            </a:r>
            <a:endParaRPr lang="hu-HU" sz="2800" dirty="0"/>
          </a:p>
          <a:p>
            <a:pPr lvl="1">
              <a:buNone/>
            </a:pPr>
            <a:r>
              <a:rPr lang="hu-HU" sz="2800" dirty="0"/>
              <a:t>	Utófeltétel: Emeletek</a:t>
            </a:r>
            <a:r>
              <a:rPr lang="hu-HU" sz="2800" baseline="-25000" dirty="0">
                <a:solidFill>
                  <a:srgbClr val="1700C0"/>
                </a:solidFill>
              </a:rPr>
              <a:t>-1</a:t>
            </a:r>
            <a:r>
              <a:rPr lang="hu-HU" sz="2800" dirty="0"/>
              <a:t>="Pince" … – </a:t>
            </a:r>
            <a:r>
              <a:rPr lang="hu-HU" sz="2400" dirty="0"/>
              <a:t>hivatkozási példa</a:t>
            </a:r>
            <a:endParaRPr lang="hu-HU" sz="2800" dirty="0"/>
          </a:p>
          <a:p>
            <a:pPr lvl="1">
              <a:buNone/>
              <a:tabLst>
                <a:tab pos="6281738" algn="r"/>
              </a:tabLst>
            </a:pPr>
            <a:r>
              <a:rPr lang="hu-HU" dirty="0">
                <a:latin typeface="Garamond" pitchFamily="18" charset="0"/>
              </a:rPr>
              <a:t>Algoritmusban:</a:t>
            </a:r>
            <a:r>
              <a:rPr lang="hu-HU" sz="2800" dirty="0">
                <a:latin typeface="Garamond" pitchFamily="18" charset="0"/>
              </a:rPr>
              <a:t>	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 err="1"/>
              <a:t>Emeletek</a:t>
            </a:r>
            <a:r>
              <a:rPr lang="hu-HU" sz="2800" b="1" dirty="0" err="1">
                <a:solidFill>
                  <a:srgbClr val="FF0000"/>
                </a:solidFill>
              </a:rPr>
              <a:t>:</a:t>
            </a:r>
            <a:r>
              <a:rPr lang="hu-HU" sz="2800" b="1" dirty="0" err="1"/>
              <a:t>Tömb</a:t>
            </a:r>
            <a:r>
              <a:rPr lang="hu-HU" sz="2800" b="1" dirty="0"/>
              <a:t>[</a:t>
            </a:r>
            <a:r>
              <a:rPr lang="hu-HU" sz="2800" dirty="0">
                <a:solidFill>
                  <a:srgbClr val="FF0000"/>
                </a:solidFill>
              </a:rPr>
              <a:t>-1..10</a:t>
            </a:r>
            <a:r>
              <a:rPr lang="hu-HU" sz="2800" b="1" dirty="0"/>
              <a:t>:</a:t>
            </a:r>
            <a:r>
              <a:rPr lang="hu-HU" sz="2800" dirty="0"/>
              <a:t>Szöveg</a:t>
            </a:r>
            <a:r>
              <a:rPr lang="hu-HU" sz="2800" b="1" dirty="0"/>
              <a:t>]</a:t>
            </a:r>
            <a:r>
              <a:rPr lang="hu-HU" sz="2800" dirty="0"/>
              <a:t> – </a:t>
            </a:r>
            <a:r>
              <a:rPr lang="hu-HU" sz="2400" dirty="0"/>
              <a:t>deklarációs példa</a:t>
            </a:r>
            <a:endParaRPr lang="hu-HU" sz="2800" dirty="0"/>
          </a:p>
          <a:p>
            <a:pPr lvl="1">
              <a:buNone/>
            </a:pPr>
            <a:r>
              <a:rPr lang="hu-HU" sz="2800" b="1" dirty="0"/>
              <a:t>	</a:t>
            </a:r>
            <a:r>
              <a:rPr lang="hu-HU" sz="2800" dirty="0"/>
              <a:t>Emeletek</a:t>
            </a:r>
            <a:r>
              <a:rPr lang="hu-HU" sz="2800" b="1" dirty="0">
                <a:solidFill>
                  <a:srgbClr val="1700C0"/>
                </a:solidFill>
              </a:rPr>
              <a:t>[</a:t>
            </a:r>
            <a:r>
              <a:rPr lang="hu-HU" sz="2800" dirty="0">
                <a:solidFill>
                  <a:srgbClr val="1700C0"/>
                </a:solidFill>
              </a:rPr>
              <a:t>-1</a:t>
            </a:r>
            <a:r>
              <a:rPr lang="hu-HU" sz="2800" b="1" dirty="0">
                <a:solidFill>
                  <a:srgbClr val="1700C0"/>
                </a:solidFill>
              </a:rPr>
              <a:t>]</a:t>
            </a:r>
            <a:r>
              <a:rPr lang="hu-HU" sz="2800" dirty="0"/>
              <a:t>:="Pince" – </a:t>
            </a:r>
            <a:r>
              <a:rPr lang="hu-HU" sz="2400" dirty="0"/>
              <a:t>hivatkozási példa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BA7DB40-39D8-4750-B530-AFBFE9EB30D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67997094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Sorozatok </a:t>
            </a:r>
            <a:r>
              <a:rPr lang="hu-HU" dirty="0">
                <a:latin typeface="Garamond" pitchFamily="18" charset="0"/>
                <a:sym typeface="Symbol"/>
              </a:rPr>
              <a:t></a:t>
            </a:r>
            <a:r>
              <a:rPr lang="hu-HU" dirty="0">
                <a:latin typeface="Garamond" pitchFamily="18" charset="0"/>
              </a:rPr>
              <a:t> Tömbök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Példa</a:t>
            </a:r>
            <a:r>
              <a:rPr lang="hu-HU" b="1" baseline="-25000" dirty="0">
                <a:latin typeface="Garamond" pitchFamily="18" charset="0"/>
              </a:rPr>
              <a:t>3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ts val="2600"/>
              </a:lnSpc>
              <a:buNone/>
            </a:pPr>
            <a:r>
              <a:rPr lang="hu-HU" sz="2800" dirty="0">
                <a:latin typeface="Garamond" pitchFamily="18" charset="0"/>
              </a:rPr>
              <a:t>	Az előbbi feladatpélda Szín halmaza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specifikációban</a:t>
            </a:r>
            <a:r>
              <a:rPr lang="hu-HU" sz="2800" dirty="0">
                <a:latin typeface="Garamond" pitchFamily="18" charset="0"/>
              </a:rPr>
              <a:t> egy szöveg konstansokból álló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sorozat</a:t>
            </a:r>
            <a:r>
              <a:rPr lang="hu-HU" sz="2800" dirty="0">
                <a:latin typeface="Garamond" pitchFamily="18" charset="0"/>
              </a:rPr>
              <a:t>tal ábrázolható:</a:t>
            </a:r>
          </a:p>
          <a:p>
            <a:pPr>
              <a:spcBef>
                <a:spcPts val="0"/>
              </a:spcBef>
              <a:buNone/>
            </a:pPr>
            <a:r>
              <a:rPr lang="hu-HU" sz="2800" dirty="0">
                <a:latin typeface="Garamond" pitchFamily="18" charset="0"/>
              </a:rPr>
              <a:t>	Színek</a:t>
            </a:r>
            <a:r>
              <a:rPr lang="hu-HU" sz="2800" baseline="-25000" dirty="0">
                <a:solidFill>
                  <a:srgbClr val="FF0000"/>
                </a:solidFill>
              </a:rPr>
              <a:t>0..4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latin typeface="Garamond" pitchFamily="18" charset="0"/>
              </a:rPr>
              <a:t>5</a:t>
            </a:r>
            <a: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b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</a:br>
            <a: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   ("zöld","piros","sárga","fehér","fekete")</a:t>
            </a:r>
          </a:p>
          <a:p>
            <a:pPr>
              <a:spcBef>
                <a:spcPts val="300"/>
              </a:spcBef>
              <a:buNone/>
            </a:pPr>
            <a:r>
              <a:rPr lang="hu-HU" sz="2800" dirty="0">
                <a:latin typeface="Garamond" pitchFamily="18" charset="0"/>
              </a:rPr>
              <a:t>	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algoritmusban</a:t>
            </a:r>
            <a:r>
              <a:rPr lang="hu-HU" sz="2800" dirty="0">
                <a:latin typeface="Garamond" pitchFamily="18" charset="0"/>
              </a:rPr>
              <a:t> reprezentálhatjuk így: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b="1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Konstans</a:t>
            </a:r>
            <a:r>
              <a:rPr lang="hu-HU" sz="2800" dirty="0">
                <a:latin typeface="Garamond" pitchFamily="18" charset="0"/>
              </a:rPr>
              <a:t> Színek</a:t>
            </a:r>
            <a:r>
              <a:rPr lang="hu-HU" sz="2800" dirty="0">
                <a:latin typeface="Garamond" pitchFamily="18" charset="0"/>
                <a:sym typeface="Symbol"/>
              </a:rPr>
              <a:t>:</a:t>
            </a:r>
            <a:r>
              <a:rPr lang="hu-HU" sz="2800" b="1" dirty="0">
                <a:latin typeface="Garamond" pitchFamily="18" charset="0"/>
                <a:sym typeface="Symbol"/>
              </a:rPr>
              <a:t>Tömb[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0..4</a:t>
            </a:r>
            <a:r>
              <a:rPr lang="hu-HU" sz="2800" b="1" dirty="0">
                <a:latin typeface="Garamond" pitchFamily="18" charset="0"/>
                <a:sym typeface="Symbol"/>
              </a:rPr>
              <a:t>:</a:t>
            </a:r>
            <a:r>
              <a:rPr lang="hu-HU" sz="2800" dirty="0">
                <a:latin typeface="Garamond" pitchFamily="18" charset="0"/>
                <a:sym typeface="Symbol"/>
              </a:rPr>
              <a:t>Szöveg</a:t>
            </a:r>
            <a:r>
              <a:rPr lang="hu-HU" sz="2800" b="1" dirty="0">
                <a:latin typeface="Garamond" pitchFamily="18" charset="0"/>
                <a:sym typeface="Symbol"/>
              </a:rPr>
              <a:t>]</a:t>
            </a:r>
            <a: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b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</a:br>
            <a:r>
              <a:rPr lang="hu-HU" sz="2800" dirty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   ("zöld","piros","sárga","fehér","fekete")</a:t>
            </a:r>
          </a:p>
          <a:p>
            <a:pPr>
              <a:buNone/>
            </a:pPr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70539B6-5D0F-49EA-A735-851C4E7CAA0C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63336117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Elágazás helyett tömb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 (</a:t>
            </a:r>
            <a:r>
              <a:rPr lang="hu-HU" sz="2400" b="1" dirty="0">
                <a:latin typeface="Garamond" pitchFamily="18" charset="0"/>
              </a:rPr>
              <a:t>végleges</a:t>
            </a:r>
            <a:r>
              <a:rPr lang="hu-HU" b="1" dirty="0">
                <a:latin typeface="Garamond" pitchFamily="18" charset="0"/>
              </a:rPr>
              <a:t>):</a:t>
            </a:r>
          </a:p>
          <a:p>
            <a:r>
              <a:rPr lang="hu-HU" sz="2800" dirty="0">
                <a:latin typeface="Garamond" pitchFamily="18" charset="0"/>
              </a:rPr>
              <a:t>Bemenet:	</a:t>
            </a:r>
            <a:r>
              <a:rPr lang="hu-HU" sz="2800" dirty="0" err="1">
                <a:latin typeface="Garamond" pitchFamily="18" charset="0"/>
              </a:rPr>
              <a:t>év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latin typeface="Garamond" pitchFamily="18" charset="0"/>
              </a:rPr>
              <a:t>Kimenet:	</a:t>
            </a:r>
            <a:r>
              <a:rPr lang="hu-HU" sz="2800" dirty="0" err="1">
                <a:latin typeface="Garamond" pitchFamily="18" charset="0"/>
              </a:rPr>
              <a:t>s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solidFill>
                  <a:srgbClr val="FF0000"/>
                </a:solidFill>
                <a:latin typeface="Imprint MT Shadow" pitchFamily="82" charset="0"/>
              </a:rPr>
              <a:t>S</a:t>
            </a:r>
            <a:endParaRPr lang="hu-HU" sz="2800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olidFill>
                  <a:srgbClr val="FF0000"/>
                </a:solidFill>
              </a:rPr>
              <a:t>			</a:t>
            </a:r>
            <a:r>
              <a:rPr lang="hu-HU" sz="2800" dirty="0">
                <a:latin typeface="Garamond" pitchFamily="18" charset="0"/>
              </a:rPr>
              <a:t>Színek</a:t>
            </a:r>
            <a:r>
              <a:rPr lang="hu-HU" sz="2800" baseline="-25000" dirty="0"/>
              <a:t>0..4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</a:rPr>
              <a:t>S</a:t>
            </a:r>
            <a:r>
              <a:rPr lang="hu-HU" sz="2800" baseline="30000" dirty="0">
                <a:latin typeface="Garamond" pitchFamily="18" charset="0"/>
              </a:rPr>
              <a:t>5</a:t>
            </a:r>
            <a:r>
              <a:rPr lang="hu-HU" sz="2800" dirty="0">
                <a:latin typeface="Garamond" pitchFamily="18" charset="0"/>
              </a:rPr>
              <a:t>=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                            ("zöld","piros","sárga","fehér","fekete")</a:t>
            </a:r>
          </a:p>
          <a:p>
            <a:r>
              <a:rPr lang="hu-HU" sz="2800" dirty="0">
                <a:latin typeface="Garamond" pitchFamily="18" charset="0"/>
              </a:rPr>
              <a:t>Előfeltétel:	1984≤év és év≤2043</a:t>
            </a:r>
          </a:p>
          <a:p>
            <a:r>
              <a:rPr lang="hu-HU" sz="2800" dirty="0">
                <a:latin typeface="Garamond" pitchFamily="18" charset="0"/>
              </a:rPr>
              <a:t>Utófeltétel:	s=Színek</a:t>
            </a:r>
            <a:r>
              <a:rPr lang="hu-HU" sz="2800" baseline="-25000" dirty="0">
                <a:latin typeface="Garamond" pitchFamily="18" charset="0"/>
              </a:rPr>
              <a:t>(((év–1984) </a:t>
            </a:r>
            <a:r>
              <a:rPr lang="hu-HU" sz="2800" baseline="-25000" dirty="0" err="1">
                <a:latin typeface="Garamond" pitchFamily="18" charset="0"/>
              </a:rPr>
              <a:t>Mod</a:t>
            </a:r>
            <a:r>
              <a:rPr lang="hu-HU" sz="2800" baseline="-25000" dirty="0">
                <a:latin typeface="Garamond" pitchFamily="18" charset="0"/>
              </a:rPr>
              <a:t> 10) </a:t>
            </a:r>
            <a:r>
              <a:rPr lang="hu-HU" sz="2800" baseline="-25000" dirty="0" err="1">
                <a:latin typeface="Garamond" pitchFamily="18" charset="0"/>
              </a:rPr>
              <a:t>Div</a:t>
            </a:r>
            <a:r>
              <a:rPr lang="hu-HU" sz="2800" baseline="-25000" dirty="0">
                <a:latin typeface="Garamond" pitchFamily="18" charset="0"/>
              </a:rPr>
              <a:t> 2)</a:t>
            </a:r>
            <a:endParaRPr lang="hu-HU" sz="2800" baseline="-25000" dirty="0">
              <a:solidFill>
                <a:srgbClr val="FF0000"/>
              </a:solidFill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52B56B1-D8E0-441D-B578-80397A7D039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71" y="1358169"/>
            <a:ext cx="2486372" cy="167234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/57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8FE30FE5-4926-45AE-A1A0-DFA23651E2E9}"/>
              </a:ext>
            </a:extLst>
          </p:cNvPr>
          <p:cNvGrpSpPr/>
          <p:nvPr/>
        </p:nvGrpSpPr>
        <p:grpSpPr>
          <a:xfrm>
            <a:off x="4132302" y="2193434"/>
            <a:ext cx="1591975" cy="577689"/>
            <a:chOff x="4132302" y="2193434"/>
            <a:chExt cx="1591975" cy="577689"/>
          </a:xfrm>
          <a:solidFill>
            <a:srgbClr val="FF3300"/>
          </a:solidFill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622B7C57-AF8F-40CB-AFED-7ADDB38D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302" y="2194340"/>
              <a:ext cx="1584325" cy="576783"/>
            </a:xfrm>
            <a:prstGeom prst="wedgeRectCallout">
              <a:avLst>
                <a:gd name="adj1" fmla="val -137564"/>
                <a:gd name="adj2" fmla="val 86893"/>
              </a:avLst>
            </a:prstGeom>
            <a:grpFill/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dirty="0">
                  <a:solidFill>
                    <a:schemeClr val="bg1"/>
                  </a:solidFill>
                </a:rPr>
                <a:t>A Szín halmaz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dirty="0">
                  <a:solidFill>
                    <a:schemeClr val="bg1"/>
                  </a:solidFill>
                </a:rPr>
                <a:t>reprezentálása.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F2186B9D-B10E-4580-A345-7D4BB0980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2193434"/>
              <a:ext cx="1584325" cy="576783"/>
            </a:xfrm>
            <a:prstGeom prst="wedgeRectCallout">
              <a:avLst>
                <a:gd name="adj1" fmla="val 126485"/>
                <a:gd name="adj2" fmla="val -87495"/>
              </a:avLst>
            </a:prstGeom>
            <a:grpFill/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dirty="0">
                  <a:solidFill>
                    <a:schemeClr val="bg1"/>
                  </a:solidFill>
                </a:rPr>
                <a:t>A Szín halmaz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dirty="0">
                  <a:solidFill>
                    <a:schemeClr val="bg1"/>
                  </a:solidFill>
                </a:rPr>
                <a:t>reprezentálása.</a:t>
              </a:r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F83A9596-2AC2-462A-A0F3-D94271931ACB}"/>
              </a:ext>
            </a:extLst>
          </p:cNvPr>
          <p:cNvGrpSpPr/>
          <p:nvPr/>
        </p:nvGrpSpPr>
        <p:grpSpPr>
          <a:xfrm>
            <a:off x="1940496" y="2386598"/>
            <a:ext cx="7168008" cy="2411273"/>
            <a:chOff x="1940496" y="2386598"/>
            <a:chExt cx="7168008" cy="2411273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58F86AEC-983F-4BE3-83D4-EF727168CC1C}"/>
                </a:ext>
              </a:extLst>
            </p:cNvPr>
            <p:cNvSpPr/>
            <p:nvPr/>
          </p:nvSpPr>
          <p:spPr bwMode="auto">
            <a:xfrm>
              <a:off x="7236296" y="2386598"/>
              <a:ext cx="1728192" cy="626354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hu-H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02D67580-771E-49B1-A298-E337495DFD91}"/>
                </a:ext>
              </a:extLst>
            </p:cNvPr>
            <p:cNvSpPr/>
            <p:nvPr/>
          </p:nvSpPr>
          <p:spPr bwMode="auto">
            <a:xfrm>
              <a:off x="1940496" y="4221088"/>
              <a:ext cx="3855640" cy="576783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tabLst/>
              </a:pPr>
              <a:endParaRPr kumimoji="0" lang="hu-H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21441055-C405-46E4-A8BC-CE6887B1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503" y="3719625"/>
              <a:ext cx="372985" cy="717487"/>
            </a:xfrm>
            <a:prstGeom prst="wedgeRectCallout">
              <a:avLst>
                <a:gd name="adj1" fmla="val 17627"/>
                <a:gd name="adj2" fmla="val -144221"/>
              </a:avLst>
            </a:prstGeom>
            <a:solidFill>
              <a:srgbClr val="FF330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00F1FF41-CEFB-438D-A881-D1C73879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271" y="3718719"/>
              <a:ext cx="2088233" cy="790401"/>
            </a:xfrm>
            <a:prstGeom prst="wedgeRectCallout">
              <a:avLst>
                <a:gd name="adj1" fmla="val -108042"/>
                <a:gd name="adj2" fmla="val 56146"/>
              </a:avLst>
            </a:prstGeom>
            <a:solidFill>
              <a:srgbClr val="FF330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dirty="0">
                  <a:solidFill>
                    <a:schemeClr val="bg1"/>
                  </a:solidFill>
                </a:rPr>
                <a:t>A Szín halmaz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dirty="0" err="1">
                  <a:solidFill>
                    <a:schemeClr val="bg1"/>
                  </a:solidFill>
                </a:rPr>
                <a:t>reprezentálciójához</a:t>
              </a:r>
              <a:r>
                <a:rPr lang="hu-HU" dirty="0">
                  <a:solidFill>
                    <a:schemeClr val="bg1"/>
                  </a:solidFill>
                </a:rPr>
                <a:t> igazított utófeltétel.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554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Elágazás helyett tömb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r>
              <a:rPr lang="hu-HU" b="1" dirty="0">
                <a:latin typeface="Garamond" pitchFamily="18" charset="0"/>
              </a:rPr>
              <a:t>Adatreprezentálás:</a:t>
            </a:r>
          </a:p>
          <a:p>
            <a:pPr marL="352425" lvl="1" indent="0">
              <a:buNone/>
            </a:pPr>
            <a:r>
              <a:rPr lang="hu-HU" b="1" dirty="0">
                <a:latin typeface="Garamond" pitchFamily="18" charset="0"/>
              </a:rPr>
              <a:t>Változó</a:t>
            </a:r>
            <a:r>
              <a:rPr lang="hu-HU" dirty="0">
                <a:latin typeface="Garamond" pitchFamily="18" charset="0"/>
              </a:rPr>
              <a:t> 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év</a:t>
            </a:r>
            <a:r>
              <a:rPr lang="hu-HU" b="1" dirty="0">
                <a:latin typeface="Garamond" pitchFamily="18" charset="0"/>
              </a:rPr>
              <a:t>:Egész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s</a:t>
            </a:r>
            <a:r>
              <a:rPr lang="hu-HU" b="1" dirty="0">
                <a:latin typeface="Garamond" pitchFamily="18" charset="0"/>
              </a:rPr>
              <a:t>:Szöveg</a:t>
            </a:r>
            <a:br>
              <a:rPr lang="hu-HU" b="1" dirty="0">
                <a:latin typeface="Garamond" pitchFamily="18" charset="0"/>
              </a:rPr>
            </a:br>
            <a:r>
              <a:rPr lang="hu-HU" b="1" dirty="0">
                <a:latin typeface="Garamond" pitchFamily="18" charset="0"/>
              </a:rPr>
              <a:t>Konstans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Színek:</a:t>
            </a:r>
            <a:r>
              <a:rPr lang="hu-HU" b="1" dirty="0">
                <a:latin typeface="Garamond" pitchFamily="18" charset="0"/>
              </a:rPr>
              <a:t>Tömb</a:t>
            </a:r>
            <a:r>
              <a:rPr lang="hu-HU" dirty="0">
                <a:latin typeface="Garamond" pitchFamily="18" charset="0"/>
              </a:rPr>
              <a:t>[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0..4</a:t>
            </a:r>
            <a:r>
              <a:rPr lang="hu-HU" b="1" dirty="0">
                <a:latin typeface="Garamond" pitchFamily="18" charset="0"/>
              </a:rPr>
              <a:t>:Szöveg</a:t>
            </a:r>
            <a:r>
              <a:rPr lang="hu-HU" dirty="0">
                <a:latin typeface="Garamond" pitchFamily="18" charset="0"/>
              </a:rPr>
              <a:t>]=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	("</a:t>
            </a:r>
            <a:r>
              <a:rPr lang="hu-HU" dirty="0" err="1">
                <a:latin typeface="Garamond" pitchFamily="18" charset="0"/>
              </a:rPr>
              <a:t>zöld","piros","sárga","fehér","fekete</a:t>
            </a:r>
            <a:r>
              <a:rPr lang="hu-HU" dirty="0">
                <a:latin typeface="Garamond" pitchFamily="18" charset="0"/>
              </a:rPr>
              <a:t>")</a:t>
            </a:r>
          </a:p>
          <a:p>
            <a:pPr marL="352425" indent="0"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A3C02B5-A825-47E6-9B20-74270F8EF1D2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7" name="Lekerekített téglalap feliratnak 16"/>
          <p:cNvSpPr/>
          <p:nvPr/>
        </p:nvSpPr>
        <p:spPr bwMode="auto">
          <a:xfrm>
            <a:off x="6300192" y="1006128"/>
            <a:ext cx="2808312" cy="864096"/>
          </a:xfrm>
          <a:prstGeom prst="wedgeRoundRectCallout">
            <a:avLst>
              <a:gd name="adj1" fmla="val -110995"/>
              <a:gd name="adj2" fmla="val 8335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67544" y="1988840"/>
            <a:ext cx="7920880" cy="3168352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/57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2813436-62B3-4B72-8395-AB88317C2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72" y="2409627"/>
            <a:ext cx="28194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Elágazás helyett tömb</a:t>
            </a:r>
          </a:p>
        </p:txBody>
      </p:sp>
      <p:graphicFrame>
        <p:nvGraphicFramePr>
          <p:cNvPr id="13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836443"/>
              </p:ext>
            </p:extLst>
          </p:nvPr>
        </p:nvGraphicFramePr>
        <p:xfrm>
          <a:off x="539552" y="4293096"/>
          <a:ext cx="5616624" cy="490338"/>
        </p:xfrm>
        <a:graphic>
          <a:graphicData uri="http://schemas.openxmlformats.org/drawingml/2006/table">
            <a:tbl>
              <a:tblPr/>
              <a:tblGrid>
                <a:gridCol w="561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s:=Színek[(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(év–1984)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10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2]</a:t>
                      </a:r>
                    </a:p>
                  </a:txBody>
                  <a:tcPr marL="122026" marR="122026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846EA60-3931-4C20-B16A-0DE2DEBB5148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1438"/>
            <a:ext cx="9144000" cy="1079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 marL="544513" lvl="1" indent="0">
              <a:buNone/>
            </a:pPr>
            <a:r>
              <a:rPr lang="hu-HU" b="1" dirty="0">
                <a:latin typeface="Garamond" pitchFamily="18" charset="0"/>
              </a:rPr>
              <a:t>Tevékenység:</a:t>
            </a: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3880"/>
            <a:ext cx="2441899" cy="157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/57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AA88419-0E20-4FCF-B657-9D0E56A96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265488"/>
            <a:ext cx="2714625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1E17F346-AA94-4494-9349-2850CF1DA99B}"/>
              </a:ext>
            </a:extLst>
          </p:cNvPr>
          <p:cNvSpPr/>
          <p:nvPr/>
        </p:nvSpPr>
        <p:spPr bwMode="auto">
          <a:xfrm>
            <a:off x="6300193" y="3284984"/>
            <a:ext cx="2714624" cy="936104"/>
          </a:xfrm>
          <a:prstGeom prst="rect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707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 marL="268288" indent="127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Add</a:t>
            </a:r>
            <a:r>
              <a:rPr lang="hu-HU" sz="3000" dirty="0">
                <a:latin typeface="Garamond" pitchFamily="18" charset="0"/>
              </a:rPr>
              <a:t> meg egy természetes szám (&gt;1) </a:t>
            </a:r>
            <a:r>
              <a:rPr lang="hu-HU" sz="3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1-től különböző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legkisebb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</a:t>
            </a:r>
            <a:r>
              <a:rPr lang="hu-HU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sztó</a:t>
            </a:r>
            <a:r>
              <a:rPr lang="hu-HU" sz="3000" dirty="0">
                <a:latin typeface="Garamond" pitchFamily="18" charset="0"/>
              </a:rPr>
              <a:t>ját!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Bemenet:   N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>
              <a:latin typeface="Imprint MT Shadow" pitchFamily="82" charset="0"/>
            </a:endParaRPr>
          </a:p>
          <a:p>
            <a:pPr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Kimenet:   O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Előfeltétel: N&gt;1</a:t>
            </a:r>
          </a:p>
          <a:p>
            <a:pPr>
              <a:spcBef>
                <a:spcPct val="5000"/>
              </a:spcBef>
            </a:pPr>
            <a:r>
              <a:rPr lang="hu-HU" sz="3000" dirty="0">
                <a:latin typeface="Garamond" pitchFamily="18" charset="0"/>
              </a:rPr>
              <a:t>Utófeltétel: </a:t>
            </a:r>
            <a:r>
              <a:rPr lang="hu-HU" sz="3000" dirty="0">
                <a:solidFill>
                  <a:srgbClr val="008000"/>
                </a:solidFill>
                <a:latin typeface="Garamond" pitchFamily="18" charset="0"/>
              </a:rPr>
              <a:t>1&lt;</a:t>
            </a:r>
            <a:r>
              <a:rPr lang="hu-HU" sz="3000" dirty="0">
                <a:latin typeface="Garamond" pitchFamily="18" charset="0"/>
              </a:rPr>
              <a:t>O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sz="3000" dirty="0">
                <a:latin typeface="Garamond" pitchFamily="18" charset="0"/>
              </a:rPr>
              <a:t> és 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O</a:t>
            </a:r>
            <a:r>
              <a:rPr lang="en-US" sz="3000" b="1" dirty="0">
                <a:solidFill>
                  <a:srgbClr val="FF0000"/>
                </a:solidFill>
                <a:latin typeface="Garamond" pitchFamily="18" charset="0"/>
              </a:rPr>
              <a:t>|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sz="3000" dirty="0">
                <a:latin typeface="Garamond" pitchFamily="18" charset="0"/>
              </a:rPr>
              <a:t> és </a:t>
            </a:r>
            <a:r>
              <a:rPr lang="hu-HU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</a:t>
            </a:r>
            <a:r>
              <a:rPr lang="hu-HU" sz="3000" dirty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i (2i&lt;O): i </a:t>
            </a:r>
            <a:r>
              <a:rPr lang="en-US" sz="3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>
                <a:solidFill>
                  <a:srgbClr val="0000FF"/>
                </a:solidFill>
                <a:latin typeface="Garamond" pitchFamily="18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A1A45E9-75B1-4859-85EC-8F25E5FE6F83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8" name="AutoShape 16" descr="Zsákvászon">
            <a:extLst>
              <a:ext uri="{FF2B5EF4-FFF2-40B4-BE49-F238E27FC236}">
                <a16:creationId xmlns:a16="http://schemas.microsoft.com/office/drawing/2014/main" id="{560F0B2C-F88A-4775-98BB-C97BF400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Megjegy-</a:t>
            </a:r>
          </a:p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zést</a:t>
            </a: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 l. a 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jegyzetben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5496" y="1341438"/>
            <a:ext cx="8929117" cy="237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hu-HU" sz="3200" dirty="0">
                <a:solidFill>
                  <a:srgbClr val="FF0000"/>
                </a:solidFill>
              </a:rPr>
              <a:t>C# </a:t>
            </a:r>
            <a:r>
              <a:rPr lang="hu-HU" sz="3200" b="1" dirty="0">
                <a:solidFill>
                  <a:srgbClr val="FF0000"/>
                </a:solidFill>
              </a:rPr>
              <a:t>0</a:t>
            </a:r>
            <a:r>
              <a:rPr lang="hu-HU" sz="3200" dirty="0">
                <a:solidFill>
                  <a:srgbClr val="FF0000"/>
                </a:solidFill>
              </a:rPr>
              <a:t>-val kezdi a tömbindexelést! </a:t>
            </a:r>
            <a:br>
              <a:rPr lang="hu-HU" sz="3200" dirty="0">
                <a:solidFill>
                  <a:srgbClr val="FF0000"/>
                </a:solidFill>
              </a:rPr>
            </a:br>
            <a:r>
              <a:rPr lang="hu-HU" sz="2600" dirty="0">
                <a:solidFill>
                  <a:srgbClr val="FF0000"/>
                </a:solidFill>
              </a:rPr>
              <a:t>De </a:t>
            </a:r>
            <a:r>
              <a:rPr lang="hu-HU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szabad</a:t>
            </a:r>
            <a:r>
              <a:rPr lang="hu-HU" sz="2600" dirty="0">
                <a:solidFill>
                  <a:srgbClr val="FF0000"/>
                </a:solidFill>
              </a:rPr>
              <a:t> nem használni a 0-dikat. </a:t>
            </a:r>
            <a:r>
              <a:rPr lang="hu-HU" sz="2600" dirty="0">
                <a:solidFill>
                  <a:srgbClr val="FF0000"/>
                </a:solidFill>
                <a:sym typeface="Wingdings" pitchFamily="2" charset="2"/>
              </a:rPr>
              <a:t>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hu-HU" sz="2600" dirty="0">
                <a:solidFill>
                  <a:srgbClr val="FF0000"/>
                </a:solidFill>
                <a:sym typeface="Wingdings" pitchFamily="2" charset="2"/>
              </a:rPr>
              <a:t>De negatív index sajnos nem használható! </a:t>
            </a:r>
            <a:endParaRPr lang="hu-HU" sz="2600" dirty="0">
              <a:solidFill>
                <a:srgbClr val="FF0000"/>
              </a:solidFill>
            </a:endParaRPr>
          </a:p>
          <a:p>
            <a:pPr marL="254000" indent="-254000">
              <a:buFont typeface="Wingdings" pitchFamily="2" charset="2"/>
              <a:buNone/>
            </a:pPr>
            <a:r>
              <a:rPr lang="hu-HU" sz="3200" b="1" dirty="0"/>
              <a:t>Deklarációs példák</a:t>
            </a:r>
            <a:r>
              <a:rPr lang="hu-HU" sz="3200" dirty="0"/>
              <a:t> </a:t>
            </a:r>
            <a:r>
              <a:rPr lang="hu-HU" sz="3100" dirty="0"/>
              <a:t>–</a:t>
            </a:r>
            <a:endParaRPr lang="hu-HU" sz="3100" b="1" dirty="0"/>
          </a:p>
          <a:p>
            <a:pPr marL="254000" indent="-254000">
              <a:lnSpc>
                <a:spcPts val="2800"/>
              </a:lnSpc>
              <a:buFont typeface="Wingdings" pitchFamily="2" charset="2"/>
              <a:buNone/>
            </a:pPr>
            <a:r>
              <a:rPr lang="hu-HU" sz="2800" dirty="0"/>
              <a:t>	X:</a:t>
            </a:r>
            <a:r>
              <a:rPr lang="hu-HU" sz="2800" b="1" dirty="0"/>
              <a:t>Tömb[</a:t>
            </a:r>
            <a:r>
              <a:rPr lang="hu-HU" sz="2800" dirty="0">
                <a:solidFill>
                  <a:srgbClr val="FF0000"/>
                </a:solidFill>
              </a:rPr>
              <a:t>1</a:t>
            </a:r>
            <a:r>
              <a:rPr lang="hu-HU" sz="2800" dirty="0"/>
              <a:t>..N</a:t>
            </a:r>
            <a:r>
              <a:rPr lang="hu-HU" sz="2800" b="1" dirty="0"/>
              <a:t>:</a:t>
            </a:r>
            <a:r>
              <a:rPr lang="hu-HU" sz="2800" dirty="0"/>
              <a:t>Valós</a:t>
            </a:r>
            <a:r>
              <a:rPr lang="hu-HU" sz="2800" b="1" dirty="0"/>
              <a:t>]</a:t>
            </a:r>
          </a:p>
          <a:p>
            <a:pPr marL="254000" indent="-254000">
              <a:lnSpc>
                <a:spcPts val="2800"/>
              </a:lnSpc>
              <a:buFont typeface="Wingdings" pitchFamily="2" charset="2"/>
              <a:buNone/>
            </a:pPr>
            <a:r>
              <a:rPr lang="hu-HU" sz="2800" dirty="0"/>
              <a:t>	E:</a:t>
            </a:r>
            <a:r>
              <a:rPr lang="hu-HU" sz="2800" b="1" dirty="0"/>
              <a:t>Tömb[</a:t>
            </a:r>
            <a:r>
              <a:rPr lang="hu-HU" sz="2800" b="1" dirty="0">
                <a:solidFill>
                  <a:srgbClr val="0000FF"/>
                </a:solidFill>
              </a:rPr>
              <a:t>-1</a:t>
            </a:r>
            <a:r>
              <a:rPr lang="hu-HU" sz="2800" dirty="0"/>
              <a:t>..10</a:t>
            </a:r>
            <a:r>
              <a:rPr lang="hu-HU" sz="2800" b="1" dirty="0"/>
              <a:t>:</a:t>
            </a:r>
            <a:r>
              <a:rPr lang="hu-HU" sz="2800" dirty="0"/>
              <a:t>Szöveg</a:t>
            </a:r>
            <a:r>
              <a:rPr lang="hu-HU" sz="2800" b="1" dirty="0"/>
              <a:t>]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(Algoritmus</a:t>
            </a:r>
            <a:r>
              <a:rPr lang="hu-HU" sz="2800" dirty="0">
                <a:latin typeface="Garamond" pitchFamily="18" charset="0"/>
                <a:sym typeface="Symbol"/>
              </a:rPr>
              <a:t></a:t>
            </a:r>
            <a:r>
              <a:rPr lang="hu-HU" sz="2800" dirty="0">
                <a:latin typeface="Garamond" pitchFamily="18" charset="0"/>
              </a:rPr>
              <a:t>kód)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73AA0D-054A-4BE3-BBB3-AEC9CD31D943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8" name="Téglalap 7"/>
          <p:cNvSpPr/>
          <p:nvPr/>
        </p:nvSpPr>
        <p:spPr>
          <a:xfrm>
            <a:off x="4703659" y="3667823"/>
            <a:ext cx="4432624" cy="407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200" dirty="0" err="1">
                <a:latin typeface="Courier New" pitchFamily="49" charset="0"/>
              </a:rPr>
              <a:t>string</a:t>
            </a:r>
            <a:r>
              <a:rPr lang="hu-HU" sz="2200" dirty="0">
                <a:latin typeface="Courier New" pitchFamily="49" charset="0"/>
              </a:rPr>
              <a:t>[] E=</a:t>
            </a:r>
            <a:r>
              <a:rPr lang="hu-HU" sz="2200" dirty="0" err="1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hu-HU" sz="2200" dirty="0">
                <a:latin typeface="Courier New" pitchFamily="49" charset="0"/>
              </a:rPr>
              <a:t> </a:t>
            </a:r>
            <a:r>
              <a:rPr lang="hu-HU" sz="2200" dirty="0" err="1">
                <a:latin typeface="Courier New" pitchFamily="49" charset="0"/>
              </a:rPr>
              <a:t>string</a:t>
            </a:r>
            <a:r>
              <a:rPr lang="hu-HU" sz="2200" b="1" dirty="0">
                <a:latin typeface="Courier New" pitchFamily="49" charset="0"/>
              </a:rPr>
              <a:t>[</a:t>
            </a:r>
            <a:r>
              <a:rPr lang="hu-HU" sz="2200" b="1" dirty="0">
                <a:solidFill>
                  <a:srgbClr val="0000FF"/>
                </a:solidFill>
                <a:latin typeface="Courier New" pitchFamily="49" charset="0"/>
              </a:rPr>
              <a:t>12</a:t>
            </a:r>
            <a:r>
              <a:rPr lang="hu-HU" sz="2200" b="1" dirty="0">
                <a:latin typeface="Courier New" pitchFamily="49" charset="0"/>
              </a:rPr>
              <a:t>]</a:t>
            </a:r>
          </a:p>
        </p:txBody>
      </p:sp>
      <p:sp>
        <p:nvSpPr>
          <p:cNvPr id="9" name="Téglalap 8"/>
          <p:cNvSpPr/>
          <p:nvPr/>
        </p:nvSpPr>
        <p:spPr>
          <a:xfrm>
            <a:off x="395536" y="5445224"/>
            <a:ext cx="8712967" cy="805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200" dirty="0" err="1">
                <a:latin typeface="Courier New" pitchFamily="49" charset="0"/>
              </a:rPr>
              <a:t>string</a:t>
            </a:r>
            <a:r>
              <a:rPr lang="hu-HU" sz="2200" dirty="0">
                <a:latin typeface="Courier New" pitchFamily="49" charset="0"/>
              </a:rPr>
              <a:t>[] Szinek=</a:t>
            </a:r>
            <a:br>
              <a:rPr lang="hu-HU" sz="2200" dirty="0">
                <a:latin typeface="Courier New" pitchFamily="49" charset="0"/>
              </a:rPr>
            </a:br>
            <a:r>
              <a:rPr lang="hu-HU" sz="2200" dirty="0">
                <a:latin typeface="Courier New" pitchFamily="49" charset="0"/>
              </a:rPr>
              <a:t>         </a:t>
            </a:r>
            <a:r>
              <a:rPr lang="hu-HU" sz="22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hu-HU" sz="2200" dirty="0">
                <a:latin typeface="Courier New" pitchFamily="49" charset="0"/>
              </a:rPr>
              <a:t>"</a:t>
            </a:r>
            <a:r>
              <a:rPr lang="hu-HU" sz="2200" dirty="0" err="1">
                <a:latin typeface="Courier New" pitchFamily="49" charset="0"/>
              </a:rPr>
              <a:t>zöld","piros","sárga","fehér","fekete</a:t>
            </a:r>
            <a:r>
              <a:rPr lang="hu-HU" sz="2200" dirty="0">
                <a:latin typeface="Courier New" pitchFamily="49" charset="0"/>
              </a:rPr>
              <a:t>"</a:t>
            </a:r>
            <a:r>
              <a:rPr lang="hu-HU" sz="2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hu-HU" sz="2200" dirty="0">
                <a:latin typeface="Courier New" pitchFamily="49" charset="0"/>
              </a:rPr>
              <a:t>;</a:t>
            </a:r>
          </a:p>
        </p:txBody>
      </p:sp>
      <p:sp>
        <p:nvSpPr>
          <p:cNvPr id="7" name="Téglalap 6"/>
          <p:cNvSpPr/>
          <p:nvPr/>
        </p:nvSpPr>
        <p:spPr>
          <a:xfrm>
            <a:off x="4872389" y="3196335"/>
            <a:ext cx="4262705" cy="407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200" dirty="0" err="1">
                <a:latin typeface="Courier New" pitchFamily="49" charset="0"/>
              </a:rPr>
              <a:t>float</a:t>
            </a:r>
            <a:r>
              <a:rPr lang="hu-HU" sz="2200" dirty="0">
                <a:latin typeface="Courier New" pitchFamily="49" charset="0"/>
              </a:rPr>
              <a:t>[] X=</a:t>
            </a:r>
            <a:r>
              <a:rPr lang="hu-HU" sz="2200" dirty="0" err="1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hu-HU" sz="2200" dirty="0">
                <a:latin typeface="Courier New" pitchFamily="49" charset="0"/>
              </a:rPr>
              <a:t> </a:t>
            </a:r>
            <a:r>
              <a:rPr lang="hu-HU" sz="2200" dirty="0" err="1">
                <a:latin typeface="Courier New" pitchFamily="49" charset="0"/>
              </a:rPr>
              <a:t>float</a:t>
            </a:r>
            <a:r>
              <a:rPr lang="hu-HU" sz="2200" b="1" dirty="0">
                <a:latin typeface="Courier New" pitchFamily="49" charset="0"/>
              </a:rPr>
              <a:t>[</a:t>
            </a:r>
            <a:r>
              <a:rPr lang="hu-HU" sz="2200" dirty="0">
                <a:latin typeface="Courier New" pitchFamily="49" charset="0"/>
              </a:rPr>
              <a:t>N</a:t>
            </a:r>
            <a:r>
              <a:rPr lang="hu-HU" sz="2200" dirty="0">
                <a:solidFill>
                  <a:srgbClr val="FF0000"/>
                </a:solidFill>
                <a:latin typeface="Courier New" pitchFamily="49" charset="0"/>
              </a:rPr>
              <a:t>+1</a:t>
            </a:r>
            <a:r>
              <a:rPr lang="hu-HU" sz="2200" b="1" dirty="0">
                <a:latin typeface="Courier New" pitchFamily="49" charset="0"/>
              </a:rPr>
              <a:t>]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3114" y="1261943"/>
            <a:ext cx="2100262" cy="503237"/>
            <a:chOff x="4013" y="119"/>
            <a:chExt cx="1323" cy="317"/>
          </a:xfrm>
        </p:grpSpPr>
        <p:sp>
          <p:nvSpPr>
            <p:cNvPr id="80907" name="AutoShape 11"/>
            <p:cNvSpPr>
              <a:spLocks noChangeArrowheads="1"/>
            </p:cNvSpPr>
            <p:nvPr/>
          </p:nvSpPr>
          <p:spPr bwMode="auto">
            <a:xfrm>
              <a:off x="4013" y="119"/>
              <a:ext cx="1316" cy="317"/>
            </a:xfrm>
            <a:prstGeom prst="wedgeRectCallout">
              <a:avLst>
                <a:gd name="adj1" fmla="val 23220"/>
                <a:gd name="adj2" fmla="val 34949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Tömb-</a:t>
              </a:r>
              <a:r>
                <a:rPr lang="hu-HU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elemszám</a:t>
              </a: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 </a:t>
              </a:r>
              <a:b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</a:b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indexelés</a:t>
              </a:r>
              <a:r>
                <a:rPr lang="hu-HU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 0</a:t>
              </a: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..N</a:t>
              </a:r>
              <a:endParaRPr lang="hu-HU" sz="1600" b="1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  <p:sp>
          <p:nvSpPr>
            <p:cNvPr id="80908" name="AutoShape 12"/>
            <p:cNvSpPr>
              <a:spLocks noChangeArrowheads="1"/>
            </p:cNvSpPr>
            <p:nvPr/>
          </p:nvSpPr>
          <p:spPr bwMode="auto">
            <a:xfrm>
              <a:off x="4020" y="119"/>
              <a:ext cx="1316" cy="317"/>
            </a:xfrm>
            <a:prstGeom prst="wedgeRectCallout">
              <a:avLst>
                <a:gd name="adj1" fmla="val 39158"/>
                <a:gd name="adj2" fmla="val 46988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indexelés</a:t>
              </a:r>
              <a:r>
                <a:rPr lang="hu-HU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 0</a:t>
              </a: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..??? </a:t>
              </a:r>
              <a:r>
                <a:rPr lang="hu-HU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</a:t>
              </a:r>
              <a:r>
                <a:rPr lang="hu-HU">
                  <a:sym typeface="Symbol" pitchFamily="18" charset="2"/>
                </a:rPr>
                <a:t>  </a:t>
              </a:r>
              <a:r>
                <a:rPr lang="hu-H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Tömb-</a:t>
              </a:r>
              <a:r>
                <a:rPr lang="hu-HU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elemszám</a:t>
              </a:r>
            </a:p>
          </p:txBody>
        </p:sp>
      </p:grpSp>
      <p:sp>
        <p:nvSpPr>
          <p:cNvPr id="31754" name="Téglalap 6"/>
          <p:cNvSpPr>
            <a:spLocks noChangeArrowheads="1"/>
          </p:cNvSpPr>
          <p:nvPr/>
        </p:nvSpPr>
        <p:spPr bwMode="auto">
          <a:xfrm>
            <a:off x="6177892" y="2664473"/>
            <a:ext cx="2953916" cy="4683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400" dirty="0">
                <a:latin typeface="Courier New" pitchFamily="49" charset="0"/>
              </a:rPr>
              <a:t>a C# kódjukkal</a:t>
            </a:r>
            <a:r>
              <a:rPr lang="hu-HU" sz="3200" b="1" dirty="0"/>
              <a:t>: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5497" y="4103390"/>
            <a:ext cx="8928992" cy="234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lnSpc>
                <a:spcPts val="2800"/>
              </a:lnSpc>
              <a:buFont typeface="Wingdings" pitchFamily="2" charset="2"/>
              <a:buNone/>
            </a:pPr>
            <a:r>
              <a:rPr lang="hu-HU" sz="2800" dirty="0"/>
              <a:t>	Az előbbi Szín halmazos példa:</a:t>
            </a:r>
          </a:p>
          <a:p>
            <a:pPr marL="254000" indent="-254000">
              <a:buNone/>
            </a:pPr>
            <a:r>
              <a:rPr lang="hu-HU" sz="2800" dirty="0"/>
              <a:t>	</a:t>
            </a:r>
            <a:r>
              <a:rPr lang="hu-HU" sz="2800" b="1" dirty="0"/>
              <a:t>Konstans</a:t>
            </a:r>
            <a:r>
              <a:rPr lang="hu-HU" sz="2800" dirty="0"/>
              <a:t> Színek:</a:t>
            </a:r>
            <a:r>
              <a:rPr lang="hu-HU" sz="2800" b="1" dirty="0"/>
              <a:t>Tömb[</a:t>
            </a:r>
            <a:r>
              <a:rPr lang="hu-HU" sz="2800" dirty="0"/>
              <a:t>0..4</a:t>
            </a:r>
            <a:r>
              <a:rPr lang="hu-HU" sz="2800" b="1" dirty="0"/>
              <a:t>:</a:t>
            </a:r>
            <a:r>
              <a:rPr lang="hu-HU" sz="2800" dirty="0"/>
              <a:t>Szöveg</a:t>
            </a:r>
            <a:r>
              <a:rPr lang="hu-HU" sz="2800" b="1" dirty="0"/>
              <a:t>]</a:t>
            </a:r>
            <a:r>
              <a:rPr lang="hu-HU" sz="2800" dirty="0"/>
              <a:t>=</a:t>
            </a:r>
            <a:br>
              <a:rPr lang="hu-HU" sz="2800" dirty="0"/>
            </a:br>
            <a:r>
              <a:rPr lang="hu-HU" sz="2800" dirty="0"/>
              <a:t>                 ("zöld","piros","sárga","fehér","fekete")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9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5496" y="1341438"/>
            <a:ext cx="9108504" cy="496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800"/>
              </a:lnSpc>
              <a:buNone/>
            </a:pPr>
            <a:r>
              <a:rPr lang="hu-HU" sz="3200" dirty="0">
                <a:solidFill>
                  <a:srgbClr val="FF0000"/>
                </a:solidFill>
              </a:rPr>
              <a:t>Kódolási kérdések (</a:t>
            </a:r>
            <a:r>
              <a:rPr lang="hu-H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  <a:r>
              <a:rPr lang="hu-HU" sz="2400" dirty="0">
                <a:solidFill>
                  <a:srgbClr val="FF0000"/>
                </a:solidFill>
                <a:cs typeface="Courier New" panose="02070309020205020404" pitchFamily="49" charset="0"/>
              </a:rPr>
              <a:t>-t </a:t>
            </a:r>
            <a:r>
              <a:rPr lang="hu-HU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nem</a:t>
            </a:r>
            <a:r>
              <a:rPr lang="hu-HU" sz="2400" dirty="0">
                <a:solidFill>
                  <a:srgbClr val="FF0000"/>
                </a:solidFill>
                <a:cs typeface="Courier New" panose="02070309020205020404" pitchFamily="49" charset="0"/>
              </a:rPr>
              <a:t> használjuk</a:t>
            </a:r>
            <a:r>
              <a:rPr lang="hu-HU" sz="3200" dirty="0">
                <a:solidFill>
                  <a:srgbClr val="FF0000"/>
                </a:solidFill>
              </a:rPr>
              <a:t>)</a:t>
            </a:r>
            <a:r>
              <a:rPr lang="hu-HU" sz="3200" baseline="-25000" dirty="0">
                <a:solidFill>
                  <a:srgbClr val="FF0000"/>
                </a:solidFill>
              </a:rPr>
              <a:t>1</a:t>
            </a:r>
            <a:r>
              <a:rPr lang="hu-HU" sz="2600" dirty="0">
                <a:solidFill>
                  <a:srgbClr val="FF0000"/>
                </a:solidFill>
              </a:rPr>
              <a:t>:</a:t>
            </a:r>
            <a:endParaRPr lang="hu-HU" sz="2600" dirty="0">
              <a:solidFill>
                <a:srgbClr val="FF0000"/>
              </a:solidFill>
              <a:sym typeface="Wingdings" pitchFamily="2" charset="2"/>
            </a:endParaRPr>
          </a:p>
          <a:p>
            <a:pPr marL="254000" indent="-254000">
              <a:lnSpc>
                <a:spcPts val="2800"/>
              </a:lnSpc>
              <a:buNone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b="1" dirty="0">
                <a:cs typeface="Courier New" panose="02070309020205020404" pitchFamily="49" charset="0"/>
              </a:rPr>
              <a:t>	Algoritmus</a:t>
            </a:r>
          </a:p>
          <a:p>
            <a:pPr marL="254000" indent="-254000">
              <a:lnSpc>
                <a:spcPts val="2800"/>
              </a:lnSpc>
              <a:buNone/>
            </a:pP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(Algoritmus</a:t>
            </a:r>
            <a:r>
              <a:rPr lang="hu-HU" sz="2800" dirty="0">
                <a:latin typeface="Garamond" pitchFamily="18" charset="0"/>
                <a:sym typeface="Symbol"/>
              </a:rPr>
              <a:t></a:t>
            </a:r>
            <a:r>
              <a:rPr lang="hu-HU" sz="2800" dirty="0">
                <a:latin typeface="Garamond" pitchFamily="18" charset="0"/>
              </a:rPr>
              <a:t>kód)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B6EF4D5-C99D-49D7-9ACB-293BF95C36A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647D851-B43B-485E-9F8B-5B63BD56C811}"/>
              </a:ext>
            </a:extLst>
          </p:cNvPr>
          <p:cNvSpPr/>
          <p:nvPr/>
        </p:nvSpPr>
        <p:spPr>
          <a:xfrm>
            <a:off x="4335321" y="1772816"/>
            <a:ext cx="4773183" cy="1954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54000" indent="-254000" algn="ctr">
              <a:lnSpc>
                <a:spcPts val="2600"/>
              </a:lnSpc>
              <a:spcAft>
                <a:spcPts val="1200"/>
              </a:spcAft>
              <a:buNone/>
            </a:pPr>
            <a:r>
              <a:rPr lang="hu-HU" sz="2400" b="1" dirty="0">
                <a:cs typeface="Courier New" panose="02070309020205020404" pitchFamily="49" charset="0"/>
              </a:rPr>
              <a:t>Legegyszerűbb kódolása C#-ban</a:t>
            </a:r>
          </a:p>
          <a:p>
            <a:pPr marL="254000" indent="-254000">
              <a:lnSpc>
                <a:spcPts val="2600"/>
              </a:lnSpc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int[] x = 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int[n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 i=1;i&lt;=n;++i){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x[i]=i;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graphicFrame>
        <p:nvGraphicFramePr>
          <p:cNvPr id="9" name="Group 70">
            <a:extLst>
              <a:ext uri="{FF2B5EF4-FFF2-40B4-BE49-F238E27FC236}">
                <a16:creationId xmlns:a16="http://schemas.microsoft.com/office/drawing/2014/main" id="{9F6568CB-29C1-4D0C-811B-585E53C68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20310"/>
              </p:ext>
            </p:extLst>
          </p:nvPr>
        </p:nvGraphicFramePr>
        <p:xfrm>
          <a:off x="256416" y="2502916"/>
          <a:ext cx="2952328" cy="854076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i=1..n</a:t>
                      </a:r>
                      <a:endParaRPr kumimoji="0" lang="hu-H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x[i]:=i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2A239963-9291-4816-A351-9F1CAB13C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2195006"/>
            <a:ext cx="1069404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i</a:t>
            </a:r>
            <a:r>
              <a:rPr lang="hu-HU" b="1"/>
              <a:t>:Egész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2815228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10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5496" y="1341438"/>
            <a:ext cx="9108504" cy="496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800"/>
              </a:lnSpc>
              <a:buNone/>
            </a:pPr>
            <a:r>
              <a:rPr lang="hu-HU" sz="3200" dirty="0">
                <a:solidFill>
                  <a:srgbClr val="FF0000"/>
                </a:solidFill>
              </a:rPr>
              <a:t>Kódolási kérdések (</a:t>
            </a:r>
            <a:r>
              <a:rPr lang="hu-H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  <a:r>
              <a:rPr lang="hu-HU" sz="2400" dirty="0">
                <a:solidFill>
                  <a:srgbClr val="FF0000"/>
                </a:solidFill>
                <a:cs typeface="Courier New" panose="02070309020205020404" pitchFamily="49" charset="0"/>
              </a:rPr>
              <a:t>-t </a:t>
            </a:r>
            <a:r>
              <a:rPr lang="hu-HU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is</a:t>
            </a:r>
            <a:r>
              <a:rPr lang="hu-HU" sz="2400" dirty="0">
                <a:solidFill>
                  <a:srgbClr val="FF0000"/>
                </a:solidFill>
                <a:cs typeface="Courier New" panose="02070309020205020404" pitchFamily="49" charset="0"/>
              </a:rPr>
              <a:t> használjuk</a:t>
            </a:r>
            <a:r>
              <a:rPr lang="hu-HU" sz="3200" dirty="0">
                <a:solidFill>
                  <a:srgbClr val="FF0000"/>
                </a:solidFill>
              </a:rPr>
              <a:t>)</a:t>
            </a:r>
            <a:r>
              <a:rPr lang="hu-HU" sz="3200" baseline="-25000" dirty="0">
                <a:solidFill>
                  <a:srgbClr val="FF0000"/>
                </a:solidFill>
              </a:rPr>
              <a:t>2</a:t>
            </a:r>
            <a:r>
              <a:rPr lang="hu-HU" sz="2600" dirty="0">
                <a:solidFill>
                  <a:srgbClr val="FF0000"/>
                </a:solidFill>
              </a:rPr>
              <a:t>:</a:t>
            </a:r>
            <a:endParaRPr lang="hu-HU" sz="2600" dirty="0">
              <a:solidFill>
                <a:srgbClr val="FF0000"/>
              </a:solidFill>
              <a:sym typeface="Wingdings" pitchFamily="2" charset="2"/>
            </a:endParaRPr>
          </a:p>
          <a:p>
            <a:pPr marL="254000" indent="-254000">
              <a:lnSpc>
                <a:spcPts val="2800"/>
              </a:lnSpc>
              <a:buNone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b="1" dirty="0">
                <a:cs typeface="Courier New" panose="02070309020205020404" pitchFamily="49" charset="0"/>
              </a:rPr>
              <a:t>	Algoritmus</a:t>
            </a:r>
          </a:p>
          <a:p>
            <a:pPr marL="254000" indent="-254000">
              <a:lnSpc>
                <a:spcPts val="2800"/>
              </a:lnSpc>
              <a:buNone/>
            </a:pP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(Algoritmus</a:t>
            </a:r>
            <a:r>
              <a:rPr lang="hu-HU" sz="2800" dirty="0">
                <a:latin typeface="Garamond" pitchFamily="18" charset="0"/>
                <a:sym typeface="Symbol"/>
              </a:rPr>
              <a:t></a:t>
            </a:r>
            <a:r>
              <a:rPr lang="hu-HU" sz="2800" dirty="0">
                <a:latin typeface="Garamond" pitchFamily="18" charset="0"/>
              </a:rPr>
              <a:t>kód)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6660A9D-561F-48DE-A256-ECD217581865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647D851-B43B-485E-9F8B-5B63BD56C811}"/>
              </a:ext>
            </a:extLst>
          </p:cNvPr>
          <p:cNvSpPr/>
          <p:nvPr/>
        </p:nvSpPr>
        <p:spPr>
          <a:xfrm>
            <a:off x="4427984" y="1772816"/>
            <a:ext cx="4572000" cy="3189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254000" indent="-254000" algn="ctr">
              <a:lnSpc>
                <a:spcPts val="2600"/>
              </a:lnSpc>
              <a:buNone/>
            </a:pPr>
            <a:r>
              <a:rPr lang="hu-HU" sz="2400" b="1" dirty="0">
                <a:cs typeface="Courier New" panose="02070309020205020404" pitchFamily="49" charset="0"/>
              </a:rPr>
              <a:t>kódolása C#-ban</a:t>
            </a:r>
          </a:p>
          <a:p>
            <a:pPr marL="254000" indent="-254000">
              <a:lnSpc>
                <a:spcPts val="2600"/>
              </a:lnSpc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a. 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 i=1;i&lt;=n;++i){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x[i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]=i;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54000" indent="-254000">
              <a:lnSpc>
                <a:spcPts val="2600"/>
              </a:lnSpc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 i=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;i&lt;=n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;++i){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x[i]=i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9" name="Group 70">
            <a:extLst>
              <a:ext uri="{FF2B5EF4-FFF2-40B4-BE49-F238E27FC236}">
                <a16:creationId xmlns:a16="http://schemas.microsoft.com/office/drawing/2014/main" id="{9F6568CB-29C1-4D0C-811B-585E53C68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37297"/>
              </p:ext>
            </p:extLst>
          </p:nvPr>
        </p:nvGraphicFramePr>
        <p:xfrm>
          <a:off x="323528" y="2502916"/>
          <a:ext cx="2952328" cy="854076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i=1..n</a:t>
                      </a:r>
                      <a:endParaRPr kumimoji="0" lang="hu-H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x[i]:=i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2A239963-9291-4816-A351-9F1CAB13C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917" y="2195006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i</a:t>
            </a:r>
            <a:r>
              <a:rPr lang="hu-HU" b="1"/>
              <a:t>:Egész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0577129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10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5496" y="1341438"/>
            <a:ext cx="9108504" cy="496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800"/>
              </a:lnSpc>
              <a:buNone/>
            </a:pPr>
            <a:r>
              <a:rPr lang="hu-HU" sz="3200" dirty="0">
                <a:solidFill>
                  <a:srgbClr val="FF0000"/>
                </a:solidFill>
              </a:rPr>
              <a:t>Kódolási kérdések (</a:t>
            </a:r>
            <a:r>
              <a:rPr lang="hu-H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  <a:r>
              <a:rPr lang="hu-HU" sz="2400" dirty="0">
                <a:solidFill>
                  <a:srgbClr val="FF0000"/>
                </a:solidFill>
                <a:cs typeface="Courier New" panose="02070309020205020404" pitchFamily="49" charset="0"/>
              </a:rPr>
              <a:t>-t </a:t>
            </a:r>
            <a:r>
              <a:rPr lang="hu-HU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is</a:t>
            </a:r>
            <a:r>
              <a:rPr lang="hu-HU" sz="2400" dirty="0">
                <a:solidFill>
                  <a:srgbClr val="FF0000"/>
                </a:solidFill>
                <a:cs typeface="Courier New" panose="02070309020205020404" pitchFamily="49" charset="0"/>
              </a:rPr>
              <a:t> használjuk</a:t>
            </a:r>
            <a:r>
              <a:rPr lang="hu-HU" sz="3200" dirty="0">
                <a:solidFill>
                  <a:srgbClr val="FF0000"/>
                </a:solidFill>
              </a:rPr>
              <a:t>)</a:t>
            </a:r>
            <a:r>
              <a:rPr lang="hu-HU" sz="3200" baseline="-25000" dirty="0">
                <a:solidFill>
                  <a:srgbClr val="FF0000"/>
                </a:solidFill>
              </a:rPr>
              <a:t>3</a:t>
            </a:r>
            <a:r>
              <a:rPr lang="hu-HU" sz="2600" dirty="0">
                <a:solidFill>
                  <a:srgbClr val="FF0000"/>
                </a:solidFill>
              </a:rPr>
              <a:t>:</a:t>
            </a:r>
            <a:endParaRPr lang="hu-HU" sz="2600" dirty="0">
              <a:solidFill>
                <a:srgbClr val="FF0000"/>
              </a:solidFill>
              <a:sym typeface="Wingdings" pitchFamily="2" charset="2"/>
            </a:endParaRPr>
          </a:p>
          <a:p>
            <a:pPr marL="254000" indent="-254000">
              <a:lnSpc>
                <a:spcPts val="2600"/>
              </a:lnSpc>
              <a:buFont typeface="Wingdings" pitchFamily="2" charset="2"/>
              <a:buNone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b="1" dirty="0">
                <a:cs typeface="Courier New" panose="02070309020205020404" pitchFamily="49" charset="0"/>
              </a:rPr>
              <a:t>	Algoritmus</a:t>
            </a:r>
          </a:p>
          <a:p>
            <a:pPr marL="254000" indent="-254000">
              <a:lnSpc>
                <a:spcPts val="2800"/>
              </a:lnSpc>
              <a:buNone/>
            </a:pP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(Algoritmus</a:t>
            </a:r>
            <a:r>
              <a:rPr lang="hu-HU" sz="2800" dirty="0">
                <a:latin typeface="Garamond" pitchFamily="18" charset="0"/>
                <a:sym typeface="Symbol"/>
              </a:rPr>
              <a:t></a:t>
            </a:r>
            <a:r>
              <a:rPr lang="hu-HU" sz="2800" dirty="0">
                <a:latin typeface="Garamond" pitchFamily="18" charset="0"/>
              </a:rPr>
              <a:t>kód)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4D4CC05-E44F-42B1-814C-B1B9E2DCFEB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D923B747-9355-4873-BE39-8B3CA28C7479}"/>
              </a:ext>
            </a:extLst>
          </p:cNvPr>
          <p:cNvSpPr/>
          <p:nvPr/>
        </p:nvSpPr>
        <p:spPr>
          <a:xfrm>
            <a:off x="4427984" y="1772816"/>
            <a:ext cx="4572000" cy="3189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254000" indent="-254000" algn="ctr">
              <a:lnSpc>
                <a:spcPts val="2600"/>
              </a:lnSpc>
              <a:buNone/>
            </a:pPr>
            <a:r>
              <a:rPr lang="hu-HU" sz="2400" b="1" dirty="0">
                <a:cs typeface="Courier New" panose="02070309020205020404" pitchFamily="49" charset="0"/>
              </a:rPr>
              <a:t>kódolása C#-ban</a:t>
            </a:r>
          </a:p>
          <a:p>
            <a:pPr marL="254000" indent="-254000">
              <a:lnSpc>
                <a:spcPts val="2600"/>
              </a:lnSpc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a. 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 i=-1;i&lt;=n;++i){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x[i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]=0;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54000" indent="-254000">
              <a:lnSpc>
                <a:spcPts val="2600"/>
              </a:lnSpc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 i=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;i&lt;=n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;++i){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x[i]=0;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9" name="Group 70">
            <a:extLst>
              <a:ext uri="{FF2B5EF4-FFF2-40B4-BE49-F238E27FC236}">
                <a16:creationId xmlns:a16="http://schemas.microsoft.com/office/drawing/2014/main" id="{E09FB3E7-1BB9-47CF-AC5E-324CD8A8E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23618"/>
              </p:ext>
            </p:extLst>
          </p:nvPr>
        </p:nvGraphicFramePr>
        <p:xfrm>
          <a:off x="323528" y="2502916"/>
          <a:ext cx="2952328" cy="854076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i=-1..n</a:t>
                      </a:r>
                      <a:endParaRPr kumimoji="0" lang="hu-H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x[i]:=0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4F868943-5D9C-4138-AB70-974645F3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917" y="2195006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i</a:t>
            </a:r>
            <a:r>
              <a:rPr lang="hu-HU" b="1"/>
              <a:t>:Egész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6123022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10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5496" y="1341438"/>
            <a:ext cx="9108504" cy="496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800"/>
              </a:lnSpc>
              <a:buNone/>
            </a:pPr>
            <a:r>
              <a:rPr lang="hu-HU" sz="3200" dirty="0">
                <a:solidFill>
                  <a:srgbClr val="FF0000"/>
                </a:solidFill>
              </a:rPr>
              <a:t>Kódolási kérdések (</a:t>
            </a:r>
            <a:r>
              <a:rPr lang="hu-H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  <a:r>
              <a:rPr lang="hu-HU" sz="2400" dirty="0">
                <a:solidFill>
                  <a:srgbClr val="FF0000"/>
                </a:solidFill>
                <a:cs typeface="Courier New" panose="02070309020205020404" pitchFamily="49" charset="0"/>
              </a:rPr>
              <a:t>-t </a:t>
            </a:r>
            <a:r>
              <a:rPr lang="hu-HU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is</a:t>
            </a:r>
            <a:r>
              <a:rPr lang="hu-HU" sz="2400" dirty="0">
                <a:solidFill>
                  <a:srgbClr val="FF0000"/>
                </a:solidFill>
                <a:cs typeface="Courier New" panose="02070309020205020404" pitchFamily="49" charset="0"/>
              </a:rPr>
              <a:t> használjuk</a:t>
            </a:r>
            <a:r>
              <a:rPr lang="hu-HU" sz="3200" dirty="0">
                <a:solidFill>
                  <a:srgbClr val="FF0000"/>
                </a:solidFill>
              </a:rPr>
              <a:t>)</a:t>
            </a:r>
            <a:r>
              <a:rPr lang="hu-HU" sz="3200" baseline="-25000" dirty="0">
                <a:solidFill>
                  <a:srgbClr val="FF0000"/>
                </a:solidFill>
              </a:rPr>
              <a:t>4</a:t>
            </a:r>
            <a:r>
              <a:rPr lang="hu-HU" sz="2600" dirty="0">
                <a:solidFill>
                  <a:srgbClr val="FF0000"/>
                </a:solidFill>
              </a:rPr>
              <a:t>:</a:t>
            </a:r>
            <a:endParaRPr lang="hu-HU" sz="2600" dirty="0">
              <a:solidFill>
                <a:srgbClr val="FF0000"/>
              </a:solidFill>
              <a:sym typeface="Wingdings" pitchFamily="2" charset="2"/>
            </a:endParaRPr>
          </a:p>
          <a:p>
            <a:pPr marL="254000" indent="-254000">
              <a:lnSpc>
                <a:spcPts val="2800"/>
              </a:lnSpc>
              <a:buNone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b="1" dirty="0">
                <a:cs typeface="Courier New" panose="02070309020205020404" pitchFamily="49" charset="0"/>
              </a:rPr>
              <a:t>	Algoritmus</a:t>
            </a:r>
          </a:p>
          <a:p>
            <a:pPr marL="254000" indent="-254000">
              <a:lnSpc>
                <a:spcPts val="2800"/>
              </a:lnSpc>
              <a:buNone/>
            </a:pP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Tömbök</a:t>
            </a:r>
            <a:br>
              <a:rPr lang="hu-HU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(Algoritmus</a:t>
            </a:r>
            <a:r>
              <a:rPr lang="hu-HU" sz="2800" dirty="0">
                <a:latin typeface="Garamond" pitchFamily="18" charset="0"/>
                <a:sym typeface="Symbol"/>
              </a:rPr>
              <a:t></a:t>
            </a:r>
            <a:r>
              <a:rPr lang="hu-HU" sz="2800" dirty="0">
                <a:latin typeface="Garamond" pitchFamily="18" charset="0"/>
              </a:rPr>
              <a:t>kód)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DD9448E-6D66-44D7-95F1-2D1E46536B3B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E567597-772F-4250-9FED-DBE0C523C57D}"/>
              </a:ext>
            </a:extLst>
          </p:cNvPr>
          <p:cNvSpPr/>
          <p:nvPr/>
        </p:nvSpPr>
        <p:spPr>
          <a:xfrm>
            <a:off x="4427984" y="1772816"/>
            <a:ext cx="4572000" cy="3189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254000" indent="-254000" algn="ctr">
              <a:lnSpc>
                <a:spcPts val="2600"/>
              </a:lnSpc>
              <a:buNone/>
            </a:pPr>
            <a:r>
              <a:rPr lang="hu-HU" sz="2400" b="1" dirty="0">
                <a:cs typeface="Courier New" panose="02070309020205020404" pitchFamily="49" charset="0"/>
              </a:rPr>
              <a:t>kódolása C#-ban</a:t>
            </a:r>
          </a:p>
          <a:p>
            <a:pPr marL="254000" indent="-254000">
              <a:lnSpc>
                <a:spcPts val="2600"/>
              </a:lnSpc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a. 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 i=-1;i&lt;=n;++i){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x[i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]=i+5;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54000" indent="-254000">
              <a:lnSpc>
                <a:spcPts val="2600"/>
              </a:lnSpc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 i=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;i&lt;=n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;++i){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x[i]=i+</a:t>
            </a:r>
            <a:r>
              <a:rPr lang="hu-H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9" name="Group 70">
            <a:extLst>
              <a:ext uri="{FF2B5EF4-FFF2-40B4-BE49-F238E27FC236}">
                <a16:creationId xmlns:a16="http://schemas.microsoft.com/office/drawing/2014/main" id="{32EF38B0-96B2-42C8-8EFA-A9DFF03BD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01501"/>
              </p:ext>
            </p:extLst>
          </p:nvPr>
        </p:nvGraphicFramePr>
        <p:xfrm>
          <a:off x="323528" y="2490542"/>
          <a:ext cx="2952328" cy="854076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i=-1..n</a:t>
                      </a:r>
                      <a:endParaRPr kumimoji="0" lang="hu-H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x[i]:=i+5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98252A77-645A-4139-82C9-60E926D44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917" y="2182632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i</a:t>
            </a:r>
            <a:r>
              <a:rPr lang="hu-HU" b="1"/>
              <a:t>:Egész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024842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10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35821" y="1412776"/>
            <a:ext cx="9108179" cy="489654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Írj programot, amely egy 1 és 99 közötti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számot betűkkel </a:t>
            </a:r>
            <a:r>
              <a:rPr lang="hu-HU" sz="2800" dirty="0">
                <a:latin typeface="Garamond" pitchFamily="18" charset="0"/>
              </a:rPr>
              <a:t>ír ki!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978025" algn="l"/>
              </a:tabLst>
            </a:pPr>
            <a:r>
              <a:rPr lang="hu-HU" sz="2800" dirty="0">
                <a:latin typeface="Garamond" pitchFamily="18" charset="0"/>
              </a:rPr>
              <a:t>Bemenet:	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</a:rPr>
              <a:t>N</a:t>
            </a:r>
            <a:endParaRPr lang="hu-HU" sz="2800" dirty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  <a:tabLst>
                <a:tab pos="1978025" algn="l"/>
              </a:tabLst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		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egyes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0..9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10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=("","egy",…,"kilenc")</a:t>
            </a:r>
          </a:p>
          <a:p>
            <a:pPr>
              <a:lnSpc>
                <a:spcPct val="95000"/>
              </a:lnSpc>
              <a:spcBef>
                <a:spcPct val="5000"/>
              </a:spcBef>
              <a:buNone/>
              <a:tabLst>
                <a:tab pos="1978025" algn="l"/>
              </a:tabLst>
            </a:pP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		tizes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0..9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10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=("","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tizen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",…,"kilencven")</a:t>
            </a: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978025" algn="l"/>
              </a:tabLst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</a:rPr>
              <a:t>S</a:t>
            </a:r>
            <a:endParaRPr lang="hu-HU" sz="2800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978025" algn="l"/>
              </a:tabLst>
            </a:pPr>
            <a:r>
              <a:rPr lang="hu-HU" sz="2800" dirty="0">
                <a:latin typeface="Garamond" pitchFamily="18" charset="0"/>
              </a:rPr>
              <a:t>Előfeltétel:	1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N99</a:t>
            </a: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978025" algn="l"/>
              </a:tabLst>
            </a:pPr>
            <a:r>
              <a:rPr lang="hu-HU" sz="2800" dirty="0"/>
              <a:t>Utófeltétel:	N=10 </a:t>
            </a:r>
            <a:r>
              <a:rPr lang="hu-HU" sz="2800" dirty="0">
                <a:sym typeface="Symbol" pitchFamily="18" charset="2"/>
              </a:rPr>
              <a:t> S="tíz"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N=20  S="húsz"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N{10,20}  S=</a:t>
            </a:r>
            <a:r>
              <a:rPr lang="hu-HU" sz="2800" dirty="0" err="1">
                <a:sym typeface="Symbol" pitchFamily="18" charset="2"/>
              </a:rPr>
              <a:t>tizes</a:t>
            </a:r>
            <a:r>
              <a:rPr lang="hu-HU" sz="2800" baseline="-25000" dirty="0">
                <a:sym typeface="Symbol" pitchFamily="18" charset="2"/>
              </a:rPr>
              <a:t>(N </a:t>
            </a:r>
            <a:r>
              <a:rPr lang="hu-HU" sz="2800" baseline="-25000" dirty="0" err="1">
                <a:sym typeface="Symbol" pitchFamily="18" charset="2"/>
              </a:rPr>
              <a:t>Div</a:t>
            </a:r>
            <a:r>
              <a:rPr lang="hu-HU" sz="2800" baseline="-25000" dirty="0">
                <a:sym typeface="Symbol" pitchFamily="18" charset="2"/>
              </a:rPr>
              <a:t> 10)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hu-HU" sz="2800" dirty="0">
                <a:sym typeface="Symbol" pitchFamily="18" charset="2"/>
              </a:rPr>
              <a:t>egyes</a:t>
            </a:r>
            <a:r>
              <a:rPr lang="hu-HU" sz="2800" baseline="-25000" dirty="0">
                <a:sym typeface="Symbol" pitchFamily="18" charset="2"/>
              </a:rPr>
              <a:t>(N </a:t>
            </a:r>
            <a:r>
              <a:rPr lang="hu-HU" sz="2800" baseline="-25000" dirty="0" err="1">
                <a:sym typeface="Symbol" pitchFamily="18" charset="2"/>
              </a:rPr>
              <a:t>Mod</a:t>
            </a:r>
            <a:r>
              <a:rPr lang="hu-HU" sz="2800" baseline="-25000" dirty="0">
                <a:sym typeface="Symbol" pitchFamily="18" charset="2"/>
              </a:rPr>
              <a:t> 10</a:t>
            </a:r>
            <a:r>
              <a:rPr lang="hu-HU" sz="2800" b="1" baseline="-25000" dirty="0">
                <a:sym typeface="Symbol" pitchFamily="18" charset="2"/>
              </a:rPr>
              <a:t>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sz="2800" dirty="0"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071077" y="3225350"/>
            <a:ext cx="5545137" cy="96480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hu-HU" dirty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Konstans tömbök alkalmazása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DB11F93-D013-4119-A658-E8E965515FA7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004048" y="2277425"/>
            <a:ext cx="2870374" cy="930153"/>
          </a:xfrm>
          <a:prstGeom prst="wedgeRectCallout">
            <a:avLst>
              <a:gd name="adj1" fmla="val -95990"/>
              <a:gd name="adj2" fmla="val 56365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Leglogikusabb helyre téve.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algoritmus szempontjából „adottság”, azaz bemenet…</a:t>
            </a:r>
            <a:endParaRPr lang="hu-HU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uiExpand="1" build="p"/>
      <p:bldP spid="14345" grpId="0" uiExpand="1" animBg="1"/>
      <p:bldP spid="14344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Konstans tömbök alkalmazása</a:t>
            </a:r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663204"/>
              </p:ext>
            </p:extLst>
          </p:nvPr>
        </p:nvGraphicFramePr>
        <p:xfrm>
          <a:off x="107504" y="4848114"/>
          <a:ext cx="6120000" cy="1281112"/>
        </p:xfrm>
        <a:graphic>
          <a:graphicData uri="http://schemas.openxmlformats.org/drawingml/2006/table">
            <a:tbl>
              <a:tblPr/>
              <a:tblGrid>
                <a:gridCol w="136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100042" marR="10004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20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00042" marR="1000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N{10,20}</a:t>
                      </a:r>
                    </a:p>
                  </a:txBody>
                  <a:tcPr marL="100042" marR="1000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S:="tíz"</a:t>
                      </a:r>
                    </a:p>
                  </a:txBody>
                  <a:tcPr marL="100042" marR="100042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S:="húsz"</a:t>
                      </a:r>
                    </a:p>
                  </a:txBody>
                  <a:tcPr marL="100042" marR="1000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S:=tizes[N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10]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egyes[N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10]</a:t>
                      </a:r>
                    </a:p>
                  </a:txBody>
                  <a:tcPr marL="100042" marR="10004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8EF513D-9D56-4DF2-994B-F39FB7FF5DBC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341438"/>
            <a:ext cx="9108504" cy="50403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 marL="576263" lvl="1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>
                <a:latin typeface="Garamond" pitchFamily="18" charset="0"/>
              </a:rPr>
              <a:t>Változó</a:t>
            </a:r>
            <a:r>
              <a:rPr lang="hu-HU" sz="2400" dirty="0">
                <a:latin typeface="Garamond" pitchFamily="18" charset="0"/>
              </a:rPr>
              <a:t> N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:Egész</a:t>
            </a:r>
            <a:endParaRPr lang="hu-HU" sz="2400" b="1" dirty="0">
              <a:latin typeface="Imprint MT Shadow" pitchFamily="82" charset="0"/>
            </a:endParaRP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>
                <a:latin typeface="Garamond" pitchFamily="18" charset="0"/>
                <a:sym typeface="Symbol" pitchFamily="18" charset="2"/>
              </a:rPr>
              <a:t>Konstans	</a:t>
            </a:r>
            <a:r>
              <a:rPr lang="hu-HU" sz="2400" dirty="0" err="1">
                <a:latin typeface="Garamond" pitchFamily="18" charset="0"/>
                <a:sym typeface="Symbol" pitchFamily="18" charset="2"/>
              </a:rPr>
              <a:t>egyes</a:t>
            </a:r>
            <a:r>
              <a:rPr lang="hu-HU" sz="2400" b="1" dirty="0" err="1">
                <a:latin typeface="Garamond" pitchFamily="18" charset="0"/>
                <a:sym typeface="Symbol" pitchFamily="18" charset="2"/>
              </a:rPr>
              <a:t>:Tömb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[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0..9</a:t>
            </a:r>
            <a:r>
              <a:rPr lang="hu-HU" sz="2400" dirty="0">
                <a:latin typeface="Garamond" pitchFamily="18" charset="0"/>
              </a:rPr>
              <a:t>: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Szöveg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]=</a:t>
            </a:r>
            <a:br>
              <a:rPr lang="hu-HU" sz="2400" dirty="0">
                <a:latin typeface="Garamond" pitchFamily="18" charset="0"/>
                <a:sym typeface="Symbol" pitchFamily="18" charset="2"/>
              </a:rPr>
            </a:br>
            <a:r>
              <a:rPr lang="hu-HU" sz="2400" dirty="0">
                <a:latin typeface="Garamond" pitchFamily="18" charset="0"/>
                <a:sym typeface="Symbol" pitchFamily="18" charset="2"/>
              </a:rPr>
              <a:t>		     ("","egy",…,"kilenc")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>
                <a:latin typeface="Garamond" pitchFamily="18" charset="0"/>
                <a:sym typeface="Symbol" pitchFamily="18" charset="2"/>
              </a:rPr>
              <a:t>			</a:t>
            </a:r>
            <a:r>
              <a:rPr lang="hu-HU" sz="2400" dirty="0" err="1">
                <a:latin typeface="Garamond" pitchFamily="18" charset="0"/>
                <a:sym typeface="Symbol" pitchFamily="18" charset="2"/>
              </a:rPr>
              <a:t>tizes</a:t>
            </a:r>
            <a:r>
              <a:rPr lang="hu-HU" sz="2400" b="1" dirty="0" err="1">
                <a:latin typeface="Garamond" pitchFamily="18" charset="0"/>
                <a:sym typeface="Symbol" pitchFamily="18" charset="2"/>
              </a:rPr>
              <a:t>:Tömb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[</a:t>
            </a:r>
            <a:r>
              <a:rPr 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0..9</a:t>
            </a:r>
            <a:r>
              <a:rPr lang="hu-HU" sz="2400" dirty="0">
                <a:latin typeface="Garamond" pitchFamily="18" charset="0"/>
              </a:rPr>
              <a:t>: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Szöveg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]=</a:t>
            </a:r>
            <a:br>
              <a:rPr lang="hu-HU" sz="2400" dirty="0">
                <a:latin typeface="Garamond" pitchFamily="18" charset="0"/>
                <a:sym typeface="Symbol" pitchFamily="18" charset="2"/>
              </a:rPr>
            </a:br>
            <a:r>
              <a:rPr lang="hu-HU" sz="2400" dirty="0">
                <a:latin typeface="Garamond" pitchFamily="18" charset="0"/>
                <a:sym typeface="Symbol" pitchFamily="18" charset="2"/>
              </a:rPr>
              <a:t>		     ("","</a:t>
            </a:r>
            <a:r>
              <a:rPr lang="hu-HU" sz="2400" dirty="0" err="1">
                <a:latin typeface="Garamond" pitchFamily="18" charset="0"/>
                <a:sym typeface="Symbol" pitchFamily="18" charset="2"/>
              </a:rPr>
              <a:t>tizen</a:t>
            </a:r>
            <a:r>
              <a:rPr lang="hu-HU" sz="2400" dirty="0">
                <a:latin typeface="Garamond" pitchFamily="18" charset="0"/>
                <a:sym typeface="Symbol" pitchFamily="18" charset="2"/>
              </a:rPr>
              <a:t>",…,"kilencven")</a:t>
            </a:r>
          </a:p>
          <a:p>
            <a:pPr marL="576263" lvl="1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>
                <a:latin typeface="Garamond" pitchFamily="18" charset="0"/>
              </a:rPr>
              <a:t>Változó</a:t>
            </a:r>
            <a:r>
              <a:rPr lang="hu-HU" sz="2400" dirty="0">
                <a:latin typeface="Garamond" pitchFamily="18" charset="0"/>
              </a:rPr>
              <a:t> S</a:t>
            </a:r>
            <a:r>
              <a:rPr lang="hu-HU" sz="2400" b="1" dirty="0">
                <a:latin typeface="Garamond" pitchFamily="18" charset="0"/>
                <a:sym typeface="Symbol" pitchFamily="18" charset="2"/>
              </a:rPr>
              <a:t>:Szöveg</a:t>
            </a:r>
          </a:p>
          <a:p>
            <a:pPr marL="0" lvl="1" indent="0">
              <a:lnSpc>
                <a:spcPct val="95000"/>
              </a:lnSpc>
              <a:spcBef>
                <a:spcPts val="1800"/>
              </a:spcBef>
              <a:buNone/>
            </a:pPr>
            <a:endParaRPr lang="hu-HU" sz="2400" dirty="0">
              <a:latin typeface="Garamond" pitchFamily="18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03635" y="2369965"/>
            <a:ext cx="5545137" cy="1476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endParaRPr lang="hu-HU"/>
          </a:p>
        </p:txBody>
      </p:sp>
      <p:cxnSp>
        <p:nvCxnSpPr>
          <p:cNvPr id="13" name="Egyenes összekötő 12"/>
          <p:cNvCxnSpPr>
            <a:cxnSpLocks noChangeShapeType="1"/>
          </p:cNvCxnSpPr>
          <p:nvPr/>
        </p:nvCxnSpPr>
        <p:spPr bwMode="auto">
          <a:xfrm>
            <a:off x="107504" y="4850284"/>
            <a:ext cx="21590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gyenes összekötő 10"/>
          <p:cNvCxnSpPr>
            <a:cxnSpLocks noChangeShapeType="1"/>
          </p:cNvCxnSpPr>
          <p:nvPr/>
        </p:nvCxnSpPr>
        <p:spPr bwMode="auto">
          <a:xfrm>
            <a:off x="1475929" y="4850284"/>
            <a:ext cx="21590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gyenes összekötő 10"/>
          <p:cNvCxnSpPr>
            <a:cxnSpLocks noChangeShapeType="1"/>
          </p:cNvCxnSpPr>
          <p:nvPr/>
        </p:nvCxnSpPr>
        <p:spPr bwMode="auto">
          <a:xfrm>
            <a:off x="3131692" y="4850284"/>
            <a:ext cx="21590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95536" y="1984524"/>
            <a:ext cx="5796731" cy="2232248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endParaRPr lang="hu-HU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02" y="4297151"/>
            <a:ext cx="2634715" cy="999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Lekerekített téglalap feliratnak 1"/>
          <p:cNvSpPr/>
          <p:nvPr/>
        </p:nvSpPr>
        <p:spPr bwMode="auto">
          <a:xfrm>
            <a:off x="6300192" y="836712"/>
            <a:ext cx="2808312" cy="864096"/>
          </a:xfrm>
          <a:prstGeom prst="wedgeRoundRectCallout">
            <a:avLst>
              <a:gd name="adj1" fmla="val -94715"/>
              <a:gd name="adj2" fmla="val 87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54" y="1915465"/>
            <a:ext cx="2759517" cy="1296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9131408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Konstans tömbök alkalmazása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Írj programot, amely egy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hónapnévhez a sorszám</a:t>
            </a:r>
            <a:r>
              <a:rPr lang="hu-HU" sz="2800" dirty="0">
                <a:latin typeface="Garamond" pitchFamily="18" charset="0"/>
              </a:rPr>
              <a:t>át rendeli!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</a:rPr>
              <a:t>Bemenet:	H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S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</a:rPr>
              <a:t>	 	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HóNév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1..12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S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12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=("január",…,"december")</a:t>
            </a: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</a:rPr>
              <a:t>N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 err="1">
                <a:latin typeface="Garamond" pitchFamily="18" charset="0"/>
              </a:rPr>
              <a:t>H</a:t>
            </a:r>
            <a:r>
              <a:rPr lang="hu-HU" sz="2800" b="1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HóNév</a:t>
            </a:r>
            <a:endParaRPr lang="hu-HU" sz="28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1S12 és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HóNév</a:t>
            </a:r>
            <a:r>
              <a:rPr lang="hu-HU" sz="2800" baseline="-25000" dirty="0" err="1">
                <a:latin typeface="Garamond" pitchFamily="18" charset="0"/>
              </a:rPr>
              <a:t>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=H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FB3535A-7582-4576-A780-4A307D91A006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0" name="Rectangle 3"/>
          <p:cNvSpPr>
            <a:spLocks noChangeArrowheads="1"/>
          </p:cNvSpPr>
          <p:nvPr/>
        </p:nvSpPr>
        <p:spPr bwMode="auto">
          <a:xfrm>
            <a:off x="35496" y="1341438"/>
            <a:ext cx="8929117" cy="51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Algoritmus: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  <a:tabLst>
                <a:tab pos="1978025" algn="l"/>
              </a:tabLst>
            </a:pPr>
            <a:r>
              <a:rPr lang="hu-HU" sz="2800" b="1" dirty="0"/>
              <a:t>Változó	</a:t>
            </a:r>
            <a:r>
              <a:rPr lang="hu-HU" sz="2800" dirty="0"/>
              <a:t>H</a:t>
            </a:r>
            <a:r>
              <a:rPr lang="hu-HU" sz="2800" b="1" dirty="0">
                <a:sym typeface="Symbol" pitchFamily="18" charset="2"/>
              </a:rPr>
              <a:t>:Szöveg</a:t>
            </a:r>
            <a:r>
              <a:rPr lang="hu-HU" sz="2800" dirty="0">
                <a:sym typeface="Symbol" pitchFamily="18" charset="2"/>
              </a:rPr>
              <a:t>, S</a:t>
            </a:r>
            <a:r>
              <a:rPr lang="hu-HU" sz="2800" b="1" dirty="0">
                <a:sym typeface="Symbol" pitchFamily="18" charset="2"/>
              </a:rPr>
              <a:t>:Egész</a:t>
            </a:r>
            <a:endParaRPr lang="hu-HU" sz="2800" b="1" dirty="0"/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  <a:tabLst>
                <a:tab pos="1978025" algn="l"/>
              </a:tabLst>
            </a:pPr>
            <a:r>
              <a:rPr lang="hu-HU" sz="2800" b="1" dirty="0"/>
              <a:t>Konstans	</a:t>
            </a:r>
            <a:r>
              <a:rPr lang="hu-HU" sz="2800" dirty="0" err="1"/>
              <a:t>HóNév</a:t>
            </a:r>
            <a:r>
              <a:rPr lang="hu-HU" sz="2800" b="1" dirty="0" err="1">
                <a:sym typeface="Symbol" pitchFamily="18" charset="2"/>
              </a:rPr>
              <a:t>:</a:t>
            </a:r>
            <a:r>
              <a:rPr lang="hu-HU" sz="2800" b="1" dirty="0" err="1"/>
              <a:t>Tömb</a:t>
            </a:r>
            <a:r>
              <a:rPr lang="hu-HU" sz="2800" dirty="0"/>
              <a:t>[1..12</a:t>
            </a:r>
            <a:r>
              <a:rPr lang="hu-HU" sz="2800" b="1" dirty="0"/>
              <a:t>:Szöveg</a:t>
            </a:r>
            <a:r>
              <a:rPr lang="hu-HU" sz="2800" dirty="0">
                <a:sym typeface="Symbol" pitchFamily="18" charset="2"/>
              </a:rPr>
              <a:t>]</a:t>
            </a:r>
            <a:r>
              <a:rPr lang="hu-HU" sz="2800" dirty="0"/>
              <a:t>=</a:t>
            </a:r>
            <a:br>
              <a:rPr lang="hu-HU" sz="2800" dirty="0"/>
            </a:br>
            <a:r>
              <a:rPr lang="hu-HU" sz="2800" dirty="0"/>
              <a:t>		 ("január",…,"december")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800" b="1" dirty="0">
                <a:sym typeface="Symbol" pitchFamily="18" charset="2"/>
              </a:rPr>
              <a:t>Kérdés</a:t>
            </a:r>
            <a:r>
              <a:rPr lang="hu-HU" sz="2800" dirty="0">
                <a:sym typeface="Symbol" pitchFamily="18" charset="2"/>
              </a:rPr>
              <a:t>: mi lenne, ha az előfeltétel nem teljesülne?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Futási hiba? Végtelen ciklus?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Konstans tömbök alkalmazása</a:t>
            </a:r>
          </a:p>
        </p:txBody>
      </p:sp>
      <p:graphicFrame>
        <p:nvGraphicFramePr>
          <p:cNvPr id="17437" name="Group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209311"/>
              </p:ext>
            </p:extLst>
          </p:nvPr>
        </p:nvGraphicFramePr>
        <p:xfrm>
          <a:off x="1259632" y="3747792"/>
          <a:ext cx="3884400" cy="1557339"/>
        </p:xfrm>
        <a:graphic>
          <a:graphicData uri="http://schemas.openxmlformats.org/drawingml/2006/table">
            <a:tbl>
              <a:tblPr/>
              <a:tblGrid>
                <a:gridCol w="5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S:=1</a:t>
                      </a:r>
                    </a:p>
                  </a:txBody>
                  <a:tcPr marL="210196" marR="210196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HóNév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[S]H</a:t>
                      </a:r>
                    </a:p>
                  </a:txBody>
                  <a:tcPr marL="210196" marR="210196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210196" marR="210196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S:=S+1</a:t>
                      </a:r>
                    </a:p>
                  </a:txBody>
                  <a:tcPr marL="210196" marR="210196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DB94E2D-E1EC-4CAF-A5C2-CDFB1B99D520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 bwMode="auto">
          <a:xfrm>
            <a:off x="467544" y="1904132"/>
            <a:ext cx="6153149" cy="128813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300192" y="785912"/>
            <a:ext cx="2808312" cy="864096"/>
          </a:xfrm>
          <a:prstGeom prst="wedgeRoundRectCallout">
            <a:avLst>
              <a:gd name="adj1" fmla="val -94715"/>
              <a:gd name="adj2" fmla="val 87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5B0F800-79DD-4DDF-8A79-E036AFD5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831625"/>
            <a:ext cx="3331049" cy="1093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13907 0.26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34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Konstans tömb – mit tárolunk?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Egy nap a</a:t>
            </a:r>
            <a:r>
              <a:rPr lang="hu-HU" sz="2400" dirty="0">
                <a:latin typeface="Garamond" pitchFamily="18" charset="0"/>
              </a:rPr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nem szökő</a:t>
            </a:r>
            <a:r>
              <a:rPr lang="hu-HU" sz="2800" dirty="0">
                <a:latin typeface="Garamond" pitchFamily="18" charset="0"/>
              </a:rPr>
              <a:t>év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hányadik</a:t>
            </a:r>
            <a:r>
              <a:rPr lang="hu-HU" sz="2800" dirty="0">
                <a:latin typeface="Garamond" pitchFamily="18" charset="0"/>
              </a:rPr>
              <a:t> napja?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spcBef>
                <a:spcPct val="10000"/>
              </a:spcBef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</a:rPr>
              <a:t>Bemenet:	H,N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</a:rPr>
              <a:t>		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1..12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12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=(31,28,31,…,31)</a:t>
            </a:r>
          </a:p>
          <a:p>
            <a:pPr>
              <a:spcBef>
                <a:spcPct val="10000"/>
              </a:spcBef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</a:rPr>
              <a:t>Kimenet:	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>
              <a:latin typeface="Garamond" pitchFamily="18" charset="0"/>
            </a:endParaRPr>
          </a:p>
          <a:p>
            <a:pPr>
              <a:spcBef>
                <a:spcPct val="10000"/>
              </a:spcBef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</a:rPr>
              <a:t>Előfeltétel:	1≤H≤12 és 1≤N≤</a:t>
            </a:r>
            <a:r>
              <a:rPr lang="hu-HU" sz="2800" dirty="0" err="1">
                <a:latin typeface="Garamond" pitchFamily="18" charset="0"/>
              </a:rPr>
              <a:t>hó</a:t>
            </a:r>
            <a:r>
              <a:rPr lang="hu-HU" sz="2800" baseline="-25000" dirty="0" err="1">
                <a:latin typeface="Garamond" pitchFamily="18" charset="0"/>
              </a:rPr>
              <a:t>H</a:t>
            </a:r>
            <a:r>
              <a:rPr lang="hu-HU" sz="2800" baseline="-25000" dirty="0">
                <a:latin typeface="Garamond" pitchFamily="18" charset="0"/>
              </a:rPr>
              <a:t> </a:t>
            </a:r>
            <a:endParaRPr lang="hu-HU" sz="2800" dirty="0">
              <a:latin typeface="Garamond" pitchFamily="18" charset="0"/>
            </a:endParaRPr>
          </a:p>
          <a:p>
            <a:pPr>
              <a:tabLst>
                <a:tab pos="1878013" algn="l"/>
              </a:tabLst>
            </a:pPr>
            <a:r>
              <a:rPr lang="hu-HU" sz="2800" dirty="0">
                <a:latin typeface="Garamond" pitchFamily="18" charset="0"/>
              </a:rPr>
              <a:t>Utófeltétel:</a:t>
            </a:r>
            <a:r>
              <a:rPr lang="hu-HU" dirty="0">
                <a:latin typeface="Garamond" pitchFamily="18" charset="0"/>
              </a:rPr>
              <a:t> 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BFB3FA9-59F9-4C9F-A6DF-8CB2C750C6FF}" type="datetime8">
              <a:rPr lang="hu-HU" smtClean="0"/>
              <a:t>2022.09.21. 10:36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50076"/>
              </p:ext>
            </p:extLst>
          </p:nvPr>
        </p:nvGraphicFramePr>
        <p:xfrm>
          <a:off x="2002025" y="4640263"/>
          <a:ext cx="21463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100" progId="Equation.3">
                  <p:embed/>
                </p:oleObj>
              </mc:Choice>
              <mc:Fallback>
                <p:oleObj name="Equation" r:id="rId3" imgW="914400" imgH="4191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025" y="4640263"/>
                        <a:ext cx="21463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132856"/>
            <a:ext cx="2387600" cy="13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15" name="Egyenes összekötő nyíllal 14"/>
          <p:cNvCxnSpPr/>
          <p:nvPr/>
        </p:nvCxnSpPr>
        <p:spPr>
          <a:xfrm>
            <a:off x="1302456" y="2492896"/>
            <a:ext cx="1829384" cy="180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>
            <a:off x="1302456" y="2699854"/>
            <a:ext cx="1829384" cy="44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megoldás reprezentálása:</a:t>
            </a:r>
          </a:p>
          <a:p>
            <a:pPr>
              <a:buNone/>
            </a:pPr>
            <a:r>
              <a:rPr lang="hu-HU" b="1" dirty="0">
                <a:latin typeface="Garamond" pitchFamily="18" charset="0"/>
              </a:rPr>
              <a:t>				Változó</a:t>
            </a:r>
            <a:r>
              <a:rPr lang="hu-HU" dirty="0">
                <a:latin typeface="Garamond" pitchFamily="18" charset="0"/>
              </a:rPr>
              <a:t> </a:t>
            </a:r>
            <a:br>
              <a:rPr lang="hu-HU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>			</a:t>
            </a:r>
            <a:r>
              <a:rPr lang="hu-HU" dirty="0">
                <a:latin typeface="Garamond" pitchFamily="18" charset="0"/>
              </a:rPr>
              <a:t>    N</a:t>
            </a:r>
            <a:r>
              <a:rPr lang="hu-HU" b="1" dirty="0">
                <a:latin typeface="Garamond" pitchFamily="18" charset="0"/>
              </a:rPr>
              <a:t>: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Egész</a:t>
            </a:r>
            <a:br>
              <a:rPr lang="hu-HU" b="1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			    </a:t>
            </a:r>
            <a:r>
              <a:rPr lang="hu-HU" dirty="0">
                <a:latin typeface="Garamond" pitchFamily="18" charset="0"/>
              </a:rPr>
              <a:t>O</a:t>
            </a:r>
            <a:r>
              <a:rPr lang="hu-HU" b="1" dirty="0">
                <a:latin typeface="Garamond" pitchFamily="18" charset="0"/>
              </a:rPr>
              <a:t>: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</a:rPr>
              <a:t>Egész</a:t>
            </a:r>
          </a:p>
          <a:p>
            <a:pPr marL="273050" indent="-260350">
              <a:buNone/>
            </a:pPr>
            <a:endParaRPr lang="hu-HU" sz="2800" b="1" dirty="0">
              <a:latin typeface="Garamond" pitchFamily="18" charset="0"/>
            </a:endParaRPr>
          </a:p>
          <a:p>
            <a:pPr marL="0" indent="12700">
              <a:buNone/>
            </a:pPr>
            <a:r>
              <a:rPr lang="hu-HU" sz="2800" dirty="0">
                <a:latin typeface="Garamond" pitchFamily="18" charset="0"/>
              </a:rPr>
              <a:t>Reprezentációs „szabály” a specifikáció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</a:t>
            </a:r>
            <a:r>
              <a:rPr lang="hu-HU" sz="2800" dirty="0">
                <a:latin typeface="Garamond" pitchFamily="18" charset="0"/>
                <a:sym typeface="Symbol"/>
              </a:rPr>
              <a:t>reprezentáció áttéréskor</a:t>
            </a:r>
            <a:r>
              <a:rPr lang="hu-HU" sz="2800" dirty="0">
                <a:latin typeface="Garamond" pitchFamily="18" charset="0"/>
              </a:rPr>
              <a:t>:</a:t>
            </a:r>
          </a:p>
          <a:p>
            <a:pPr>
              <a:buNone/>
            </a:pPr>
            <a:r>
              <a:rPr lang="hu-HU" dirty="0">
                <a:latin typeface="Imprint MT Shadow" pitchFamily="82" charset="0"/>
                <a:sym typeface="Symbol" pitchFamily="18" charset="2"/>
              </a:rPr>
              <a:t>	   N </a:t>
            </a:r>
            <a:r>
              <a:rPr lang="hu-HU" b="1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</a:t>
            </a:r>
            <a:r>
              <a:rPr lang="hu-HU" b="1" dirty="0">
                <a:latin typeface="Garamond" pitchFamily="18" charset="0"/>
                <a:sym typeface="Symbol"/>
              </a:rPr>
              <a:t> Egész</a:t>
            </a:r>
            <a:endParaRPr lang="hu-HU" b="1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09FF57-06C3-483C-8782-AD6BC61CB45C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2" name="Lekerekített téglalap feliratnak 13"/>
          <p:cNvSpPr/>
          <p:nvPr/>
        </p:nvSpPr>
        <p:spPr bwMode="auto">
          <a:xfrm>
            <a:off x="6588224" y="1808820"/>
            <a:ext cx="2490800" cy="864096"/>
          </a:xfrm>
          <a:prstGeom prst="wedgeRoundRectCallout">
            <a:avLst>
              <a:gd name="adj1" fmla="val -106749"/>
              <a:gd name="adj2" fmla="val 3112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Téglalap 18"/>
          <p:cNvSpPr/>
          <p:nvPr/>
        </p:nvSpPr>
        <p:spPr bwMode="auto">
          <a:xfrm>
            <a:off x="2623872" y="2004384"/>
            <a:ext cx="2736304" cy="150148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Rectangle 3"/>
          <p:cNvSpPr>
            <a:spLocks noChangeArrowheads="1"/>
          </p:cNvSpPr>
          <p:nvPr/>
        </p:nvSpPr>
        <p:spPr bwMode="auto">
          <a:xfrm>
            <a:off x="0" y="1341438"/>
            <a:ext cx="8964613" cy="489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Algoritmus:</a:t>
            </a:r>
          </a:p>
          <a:p>
            <a:pPr lvl="1">
              <a:spcBef>
                <a:spcPct val="10000"/>
              </a:spcBef>
              <a:buNone/>
            </a:pPr>
            <a:r>
              <a:rPr lang="hu-HU" sz="2800" b="1" dirty="0"/>
              <a:t>Változó</a:t>
            </a:r>
            <a:r>
              <a:rPr lang="hu-HU" sz="2800" dirty="0"/>
              <a:t> H,N,S</a:t>
            </a:r>
            <a:r>
              <a:rPr lang="hu-HU" sz="2800" b="1" dirty="0">
                <a:sym typeface="Symbol" pitchFamily="18" charset="2"/>
              </a:rPr>
              <a:t>:</a:t>
            </a:r>
            <a:r>
              <a:rPr lang="hu-HU" sz="2800" b="1" dirty="0"/>
              <a:t>Egész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Konstans</a:t>
            </a:r>
            <a:r>
              <a:rPr lang="hu-HU" sz="2800" dirty="0"/>
              <a:t> hó</a:t>
            </a:r>
            <a:r>
              <a:rPr lang="hu-HU" sz="2800" b="1" dirty="0">
                <a:sym typeface="Symbol" pitchFamily="18" charset="2"/>
              </a:rPr>
              <a:t>:</a:t>
            </a:r>
            <a:r>
              <a:rPr lang="hu-HU" sz="2800" b="1" dirty="0"/>
              <a:t>Tömb</a:t>
            </a:r>
            <a:r>
              <a:rPr lang="hu-HU" sz="2800" dirty="0"/>
              <a:t>[1..12</a:t>
            </a:r>
            <a:r>
              <a:rPr lang="hu-HU" sz="2800" b="1" dirty="0"/>
              <a:t>:Egész</a:t>
            </a:r>
            <a:r>
              <a:rPr lang="hu-HU" sz="2800" dirty="0"/>
              <a:t>]=</a:t>
            </a:r>
            <a:br>
              <a:rPr lang="hu-HU" sz="2800" dirty="0"/>
            </a:br>
            <a:r>
              <a:rPr lang="hu-HU" sz="2800" dirty="0"/>
              <a:t>				      (31,28,31,…,</a:t>
            </a:r>
            <a:r>
              <a:rPr lang="hu-HU" sz="2800" dirty="0" err="1"/>
              <a:t>31</a:t>
            </a:r>
            <a:r>
              <a:rPr lang="hu-HU" sz="2800" dirty="0"/>
              <a:t>)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spcBef>
                <a:spcPts val="3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b="1" dirty="0"/>
              <a:t>Megjegyzés</a:t>
            </a:r>
            <a:r>
              <a:rPr lang="hu-HU" sz="2800" dirty="0"/>
              <a:t>: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szökőév</a:t>
            </a:r>
            <a:r>
              <a:rPr lang="hu-HU" sz="2800" dirty="0"/>
              <a:t> esetén H≥3 esetén S-et 1-gyel meg kellene növelni! (És az előfeltétel is módosul.)</a:t>
            </a:r>
            <a:r>
              <a:rPr lang="hu-HU" sz="3200" b="1" dirty="0">
                <a:sym typeface="Symbol" pitchFamily="18" charset="2"/>
              </a:rPr>
              <a:t> </a:t>
            </a:r>
          </a:p>
        </p:txBody>
      </p:sp>
      <p:sp>
        <p:nvSpPr>
          <p:cNvPr id="440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Konstans tömb – mit tárolunk?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F1E26D9-F161-4056-8A66-57D348B2E3DA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graphicFrame>
        <p:nvGraphicFramePr>
          <p:cNvPr id="1846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36623"/>
              </p:ext>
            </p:extLst>
          </p:nvPr>
        </p:nvGraphicFramePr>
        <p:xfrm>
          <a:off x="2051720" y="3585966"/>
          <a:ext cx="2357438" cy="1554210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S:=N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i=1..H–1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S:=S+hó[i]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4405983" y="3268466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i</a:t>
            </a:r>
            <a:r>
              <a:rPr lang="hu-HU" b="1"/>
              <a:t>:Egész</a:t>
            </a:r>
          </a:p>
        </p:txBody>
      </p:sp>
      <p:sp>
        <p:nvSpPr>
          <p:cNvPr id="2" name="Téglalap 1"/>
          <p:cNvSpPr/>
          <p:nvPr/>
        </p:nvSpPr>
        <p:spPr bwMode="auto">
          <a:xfrm>
            <a:off x="467544" y="1916832"/>
            <a:ext cx="6153149" cy="128813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Lekerekített téglalap feliratnak 12"/>
          <p:cNvSpPr/>
          <p:nvPr/>
        </p:nvSpPr>
        <p:spPr bwMode="auto">
          <a:xfrm>
            <a:off x="6300192" y="836712"/>
            <a:ext cx="2808312" cy="864096"/>
          </a:xfrm>
          <a:prstGeom prst="wedgeRoundRectCallout">
            <a:avLst>
              <a:gd name="adj1" fmla="val -94715"/>
              <a:gd name="adj2" fmla="val 87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588224" y="4005064"/>
            <a:ext cx="2232248" cy="864096"/>
          </a:xfrm>
          <a:prstGeom prst="wedgeRoundRectCallout">
            <a:avLst>
              <a:gd name="adj1" fmla="val -106547"/>
              <a:gd name="adj2" fmla="val -8860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Lokális változó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1EE7B22-1AAB-49F7-BB6D-D7F4B189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36" y="1916832"/>
            <a:ext cx="2949801" cy="1605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4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uiExpand="1" build="allAtOnce"/>
      <p:bldP spid="12" grpId="0" uiExpand="1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</a:rPr>
              <a:t>Konstans tömb – mit tárolunk?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03989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Egy másik megoldás:</a:t>
            </a:r>
          </a:p>
          <a:p>
            <a:pPr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2800" dirty="0">
                <a:latin typeface="Garamond" pitchFamily="18" charset="0"/>
              </a:rPr>
              <a:t>Tároljuk minden hónapra, hogy az előző hónapokban összesen hány nap van!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r>
              <a:rPr lang="hu-HU" sz="2800" dirty="0">
                <a:latin typeface="Garamond" pitchFamily="18" charset="0"/>
              </a:rPr>
              <a:t>Bemenet:	 …</a:t>
            </a: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latin typeface="Garamond" pitchFamily="18" charset="0"/>
              </a:rPr>
              <a:t>		        	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1..12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12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(0,31,59,90,…,334)</a:t>
            </a:r>
          </a:p>
          <a:p>
            <a:r>
              <a:rPr lang="hu-HU" sz="2800" dirty="0">
                <a:latin typeface="Garamond" pitchFamily="18" charset="0"/>
              </a:rPr>
              <a:t>Utófeltétel:	 S=</a:t>
            </a:r>
            <a:r>
              <a:rPr lang="hu-HU" sz="2800" dirty="0" err="1">
                <a:latin typeface="Garamond" pitchFamily="18" charset="0"/>
              </a:rPr>
              <a:t>hó</a:t>
            </a:r>
            <a:r>
              <a:rPr lang="hu-HU" sz="2800" baseline="-25000" dirty="0" err="1">
                <a:latin typeface="Garamond" pitchFamily="18" charset="0"/>
              </a:rPr>
              <a:t>H</a:t>
            </a:r>
            <a:r>
              <a:rPr lang="hu-HU" sz="2800" dirty="0" err="1"/>
              <a:t>+N</a:t>
            </a:r>
            <a:endParaRPr lang="hu-HU" sz="2800" baseline="-250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hu-HU" sz="2800" dirty="0">
                <a:solidFill>
                  <a:srgbClr val="00B050"/>
                </a:solidFill>
                <a:latin typeface="Garamond" pitchFamily="18" charset="0"/>
              </a:rPr>
              <a:t>	</a:t>
            </a:r>
            <a:r>
              <a:rPr lang="hu-HU" sz="2800" b="1" dirty="0">
                <a:latin typeface="Garamond" pitchFamily="18" charset="0"/>
              </a:rPr>
              <a:t>Kérdés</a:t>
            </a:r>
            <a:r>
              <a:rPr lang="hu-HU" sz="2800" dirty="0">
                <a:latin typeface="Garamond" pitchFamily="18" charset="0"/>
              </a:rPr>
              <a:t>: Ez jobb megoldás? Mi lesz az előfeltétellel?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9BE22D5-1692-4CC2-A98E-422056BD946C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85725"/>
            <a:ext cx="7489254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341438"/>
            <a:ext cx="9001000" cy="496788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Lényeg:</a:t>
            </a:r>
          </a:p>
          <a:p>
            <a:pPr marL="176213" indent="-163513"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	Olyan sorozatféle, amely</a:t>
            </a:r>
          </a:p>
          <a:p>
            <a:pPr marL="527050" indent="-350838">
              <a:spcBef>
                <a:spcPct val="10000"/>
              </a:spcBef>
              <a:buFont typeface="Wingdings" pitchFamily="2" charset="2"/>
              <a:buAutoNum type="arabicPeriod"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azonos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 err="1">
                <a:latin typeface="Garamond" pitchFamily="18" charset="0"/>
              </a:rPr>
              <a:t>halmazbeli</a:t>
            </a:r>
            <a:r>
              <a:rPr lang="hu-HU" sz="2800" dirty="0">
                <a:latin typeface="Garamond" pitchFamily="18" charset="0"/>
              </a:rPr>
              <a:t> elemekből áll,</a:t>
            </a:r>
          </a:p>
          <a:p>
            <a:pPr marL="527050" indent="-350838">
              <a:spcBef>
                <a:spcPct val="10000"/>
              </a:spcBef>
              <a:buFont typeface="Wingdings" pitchFamily="2" charset="2"/>
              <a:buAutoNum type="arabicPeriod"/>
            </a:pPr>
            <a:r>
              <a:rPr lang="hu-HU" sz="2800" dirty="0">
                <a:latin typeface="Garamond" pitchFamily="18" charset="0"/>
              </a:rPr>
              <a:t>az elemeinek kiválasztásához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2 index </a:t>
            </a:r>
            <a:r>
              <a:rPr lang="hu-HU" sz="2800" dirty="0">
                <a:latin typeface="Garamond" pitchFamily="18" charset="0"/>
              </a:rPr>
              <a:t>kell.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sz="2800" b="1" dirty="0">
                <a:latin typeface="Garamond" pitchFamily="18" charset="0"/>
              </a:rPr>
              <a:t>Példa</a:t>
            </a:r>
            <a:r>
              <a:rPr lang="hu-HU" sz="2800" b="1" baseline="-25000" dirty="0">
                <a:latin typeface="Garamond" pitchFamily="18" charset="0"/>
              </a:rPr>
              <a:t>1</a:t>
            </a:r>
            <a:r>
              <a:rPr lang="hu-HU" sz="2800" b="1" dirty="0">
                <a:latin typeface="Garamond" pitchFamily="18" charset="0"/>
              </a:rPr>
              <a:t>:</a:t>
            </a:r>
          </a:p>
          <a:p>
            <a:pPr marL="176213" indent="0">
              <a:spcBef>
                <a:spcPct val="10000"/>
              </a:spcBef>
              <a:buNone/>
            </a:pPr>
            <a:r>
              <a:rPr lang="hu-HU" sz="2800" dirty="0">
                <a:latin typeface="Garamond" pitchFamily="18" charset="0"/>
              </a:rPr>
              <a:t>Egy sakkjátszma állása.</a:t>
            </a:r>
          </a:p>
          <a:p>
            <a:pPr marL="176213" indent="0">
              <a:spcBef>
                <a:spcPct val="10000"/>
              </a:spcBef>
              <a:buNone/>
            </a:pP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Az alaphalmaz:</a:t>
            </a:r>
            <a:br>
              <a:rPr lang="hu-HU" sz="2800" dirty="0">
                <a:latin typeface="Garamond" pitchFamily="18" charset="0"/>
              </a:rPr>
            </a:br>
            <a:r>
              <a:rPr lang="hu-HU" sz="3600" dirty="0">
                <a:latin typeface="Garamond" pitchFamily="18" charset="0"/>
              </a:rPr>
              <a:t>{ </a:t>
            </a:r>
            <a:r>
              <a:rPr lang="hu-HU" sz="2800" dirty="0">
                <a:latin typeface="Garamond" pitchFamily="18" charset="0"/>
              </a:rPr>
              <a:t>    ,      ,      ,      ,     ,      ,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        ,      ,      ,      ,     ,      , Üres</a:t>
            </a:r>
            <a:r>
              <a:rPr lang="hu-HU" sz="3600" dirty="0">
                <a:latin typeface="Garamond" pitchFamily="18" charset="0"/>
              </a:rPr>
              <a:t>}</a:t>
            </a:r>
            <a:r>
              <a:rPr lang="hu-HU" sz="2800" dirty="0">
                <a:latin typeface="Garamond" pitchFamily="18" charset="0"/>
              </a:rPr>
              <a:t>  </a:t>
            </a:r>
          </a:p>
          <a:p>
            <a:pPr marL="265113" indent="0">
              <a:spcBef>
                <a:spcPct val="10000"/>
              </a:spcBef>
              <a:buNone/>
            </a:pPr>
            <a:endParaRPr lang="hu-HU" sz="3600" dirty="0">
              <a:solidFill>
                <a:srgbClr val="663300"/>
              </a:solidFill>
              <a:latin typeface="Garamond" pitchFamily="18" charset="0"/>
              <a:ea typeface="+mj-ea"/>
              <a:cs typeface="+mj-cs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E58FAA0-BFB2-499E-AE7C-ABF08A98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573016"/>
            <a:ext cx="2590800" cy="26193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AD15291-8EB7-4954-9AFE-3072870FA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8" y="5097230"/>
            <a:ext cx="485775" cy="523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A29667E-FFBA-4647-AE4F-A7E8A8098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05" y="5111496"/>
            <a:ext cx="485775" cy="5238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02F15B7-73C2-4789-86C0-57FD07FB8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578" y="5111496"/>
            <a:ext cx="485775" cy="5238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17E9182-2EE2-4EC4-8726-6C18E8E53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308" y="5111496"/>
            <a:ext cx="485775" cy="5238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1A5DEEB-772F-4753-88FC-3CB7275A1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937" y="5079541"/>
            <a:ext cx="485775" cy="52387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96D4CB9-669D-4BE6-90B6-2BF6491A1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3021" y="5088408"/>
            <a:ext cx="485775" cy="5238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DF1C664-EA34-4BB0-832B-7182DDE73E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368" y="5612283"/>
            <a:ext cx="485775" cy="52387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435CA5C-45D6-40EE-9DFA-4CC9AC148E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16991" y="5621105"/>
            <a:ext cx="485775" cy="52387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633D8AE-C1B4-4F87-AFC3-E480FA70C0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8799" y="5640949"/>
            <a:ext cx="485775" cy="52387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191B1822-E881-4BE5-803D-37953F560E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9612" y="5640949"/>
            <a:ext cx="485775" cy="52387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E5FF9C2-E841-447B-BED4-C62892A3D3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3465" y="5635371"/>
            <a:ext cx="485775" cy="52387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1707CC39-6E1F-4FC2-8C0F-FC0998B361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8261" y="5612283"/>
            <a:ext cx="485775" cy="523875"/>
          </a:xfrm>
          <a:prstGeom prst="rect">
            <a:avLst/>
          </a:prstGeom>
        </p:spPr>
      </p:pic>
      <p:sp>
        <p:nvSpPr>
          <p:cNvPr id="20" name="Dátum helye 1">
            <a:extLst>
              <a:ext uri="{FF2B5EF4-FFF2-40B4-BE49-F238E27FC236}">
                <a16:creationId xmlns:a16="http://schemas.microsoft.com/office/drawing/2014/main" id="{80CB3C73-46B6-4CBC-8BA9-F9968933D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21" name="Élőláb helye 2">
            <a:extLst>
              <a:ext uri="{FF2B5EF4-FFF2-40B4-BE49-F238E27FC236}">
                <a16:creationId xmlns:a16="http://schemas.microsoft.com/office/drawing/2014/main" id="{7B3F2535-40B8-452A-A22D-F8D489ECF4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22" name="Dia számának helye 4">
            <a:extLst>
              <a:ext uri="{FF2B5EF4-FFF2-40B4-BE49-F238E27FC236}">
                <a16:creationId xmlns:a16="http://schemas.microsoft.com/office/drawing/2014/main" id="{CCB6EC78-2B9F-4D22-B951-03FD8879D9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836679649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85725"/>
            <a:ext cx="7489254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341438"/>
            <a:ext cx="9001000" cy="4967882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sz="2800" b="1" dirty="0">
                <a:latin typeface="Garamond" pitchFamily="18" charset="0"/>
              </a:rPr>
              <a:t>Példa</a:t>
            </a:r>
            <a:r>
              <a:rPr lang="hu-HU" sz="2800" b="1" baseline="-25000" dirty="0">
                <a:latin typeface="Garamond" pitchFamily="18" charset="0"/>
              </a:rPr>
              <a:t>2</a:t>
            </a:r>
            <a:r>
              <a:rPr lang="hu-HU" sz="2800" b="1" dirty="0">
                <a:latin typeface="Garamond" pitchFamily="18" charset="0"/>
              </a:rPr>
              <a:t>:</a:t>
            </a:r>
          </a:p>
          <a:p>
            <a:pPr marL="176213" indent="0">
              <a:spcBef>
                <a:spcPct val="10000"/>
              </a:spcBef>
              <a:buNone/>
            </a:pPr>
            <a:r>
              <a:rPr lang="hu-HU" sz="2800" dirty="0">
                <a:latin typeface="Garamond" pitchFamily="18" charset="0"/>
              </a:rPr>
              <a:t>N áruházban M-féle terméket árulnak. Nyilvántartjuk az egyes áruházak készletét.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Az alaphalmaz: 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 </a:t>
            </a:r>
            <a:r>
              <a:rPr lang="hu-HU" sz="2800" dirty="0">
                <a:latin typeface="Garamond" pitchFamily="18" charset="0"/>
                <a:sym typeface="Symbol" panose="05050102010706020507" pitchFamily="18" charset="2"/>
              </a:rPr>
              <a:t> mennyiség</a:t>
            </a:r>
          </a:p>
          <a:p>
            <a:pPr marL="176213" indent="0">
              <a:spcBef>
                <a:spcPct val="10000"/>
              </a:spcBef>
              <a:buNone/>
            </a:pP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  </a:t>
            </a:r>
          </a:p>
          <a:p>
            <a:pPr marL="265113" indent="0">
              <a:spcBef>
                <a:spcPct val="10000"/>
              </a:spcBef>
              <a:buNone/>
            </a:pPr>
            <a:endParaRPr lang="hu-HU" sz="2800" dirty="0">
              <a:latin typeface="Garamond" pitchFamily="18" charset="0"/>
            </a:endParaRPr>
          </a:p>
        </p:txBody>
      </p:sp>
      <p:graphicFrame>
        <p:nvGraphicFramePr>
          <p:cNvPr id="5" name="Táblázat 18">
            <a:extLst>
              <a:ext uri="{FF2B5EF4-FFF2-40B4-BE49-F238E27FC236}">
                <a16:creationId xmlns:a16="http://schemas.microsoft.com/office/drawing/2014/main" id="{D2A50289-4539-433A-B45D-1AE682A23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51193"/>
              </p:ext>
            </p:extLst>
          </p:nvPr>
        </p:nvGraphicFramePr>
        <p:xfrm>
          <a:off x="1259632" y="3284984"/>
          <a:ext cx="6287616" cy="2865120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1571904">
                  <a:extLst>
                    <a:ext uri="{9D8B030D-6E8A-4147-A177-3AD203B41FA5}">
                      <a16:colId xmlns:a16="http://schemas.microsoft.com/office/drawing/2014/main" val="2780821830"/>
                    </a:ext>
                  </a:extLst>
                </a:gridCol>
                <a:gridCol w="1571904">
                  <a:extLst>
                    <a:ext uri="{9D8B030D-6E8A-4147-A177-3AD203B41FA5}">
                      <a16:colId xmlns:a16="http://schemas.microsoft.com/office/drawing/2014/main" val="2544096988"/>
                    </a:ext>
                  </a:extLst>
                </a:gridCol>
                <a:gridCol w="1571904">
                  <a:extLst>
                    <a:ext uri="{9D8B030D-6E8A-4147-A177-3AD203B41FA5}">
                      <a16:colId xmlns:a16="http://schemas.microsoft.com/office/drawing/2014/main" val="3740512061"/>
                    </a:ext>
                  </a:extLst>
                </a:gridCol>
                <a:gridCol w="1571904">
                  <a:extLst>
                    <a:ext uri="{9D8B030D-6E8A-4147-A177-3AD203B41FA5}">
                      <a16:colId xmlns:a16="http://schemas.microsoft.com/office/drawing/2014/main" val="411691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latin typeface="Garamond" panose="02020404030301010803" pitchFamily="18" charset="0"/>
                        </a:rPr>
                        <a:t>           </a:t>
                      </a:r>
                      <a:r>
                        <a:rPr lang="hu-H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Garamond" panose="02020404030301010803" pitchFamily="18" charset="0"/>
                        </a:rPr>
                        <a:t>termék</a:t>
                      </a:r>
                    </a:p>
                    <a:p>
                      <a:r>
                        <a:rPr lang="hu-HU" dirty="0">
                          <a:solidFill>
                            <a:srgbClr val="1700C0"/>
                          </a:solidFill>
                          <a:latin typeface="Garamond" panose="02020404030301010803" pitchFamily="18" charset="0"/>
                        </a:rPr>
                        <a:t>áruház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Garamond" panose="02020404030301010803" pitchFamily="18" charset="0"/>
                        </a:rPr>
                        <a:t>1.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Garamond" panose="02020404030301010803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Garamond" panose="02020404030301010803" pitchFamily="18" charset="0"/>
                        </a:rPr>
                        <a:t>M.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65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700C0"/>
                          </a:solidFill>
                          <a:effectLst/>
                          <a:uLnTx/>
                          <a:uFillTx/>
                          <a:latin typeface="Garamond" panose="02020404030301010803" pitchFamily="18" charset="0"/>
                        </a:rPr>
                        <a:t> 1.</a:t>
                      </a:r>
                      <a:endParaRPr kumimoji="0" lang="hu-H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700C0"/>
                        </a:solidFill>
                        <a:effectLst/>
                        <a:uLnTx/>
                        <a:uFillTx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latin typeface="Garamond" panose="02020404030301010803" pitchFamily="18" charset="0"/>
                        </a:rPr>
                        <a:t>Ennyi van az </a:t>
                      </a:r>
                      <a:r>
                        <a:rPr lang="hu-HU" sz="1600" b="1" dirty="0">
                          <a:solidFill>
                            <a:srgbClr val="1700C0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r>
                        <a:rPr lang="hu-HU" sz="1600" dirty="0">
                          <a:latin typeface="Garamond" panose="02020404030301010803" pitchFamily="18" charset="0"/>
                        </a:rPr>
                        <a:t>. áruházban az </a:t>
                      </a:r>
                      <a:r>
                        <a:rPr lang="hu-HU" sz="18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hu-HU" sz="1600" dirty="0">
                          <a:latin typeface="Garamond" panose="02020404030301010803" pitchFamily="18" charset="0"/>
                        </a:rPr>
                        <a:t>. termékből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latin typeface="Garamond" panose="02020404030301010803" pitchFamily="18" charset="0"/>
                        </a:rPr>
                        <a:t>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latin typeface="Garamond" panose="02020404030301010803" pitchFamily="18" charset="0"/>
                        </a:rPr>
                        <a:t>Ennyi van az </a:t>
                      </a:r>
                      <a:r>
                        <a:rPr lang="hu-HU" sz="1600" b="1" kern="1200" dirty="0">
                          <a:solidFill>
                            <a:srgbClr val="1700C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hu-HU" sz="1600" dirty="0">
                          <a:latin typeface="Garamond" panose="02020404030301010803" pitchFamily="18" charset="0"/>
                        </a:rPr>
                        <a:t>. áruházban az </a:t>
                      </a:r>
                      <a:r>
                        <a:rPr lang="hu-HU" sz="16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lang="hu-HU" sz="1600" dirty="0">
                          <a:latin typeface="Garamond" panose="02020404030301010803" pitchFamily="18" charset="0"/>
                        </a:rPr>
                        <a:t>. termékből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81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700C0"/>
                          </a:solidFill>
                          <a:effectLst/>
                          <a:uLnTx/>
                          <a:uFillTx/>
                          <a:latin typeface="Garamond" panose="02020404030301010803" pitchFamily="18" charset="0"/>
                        </a:rPr>
                        <a:t> …</a:t>
                      </a:r>
                      <a:endParaRPr kumimoji="0" lang="hu-H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700C0"/>
                        </a:solidFill>
                        <a:effectLst/>
                        <a:uLnTx/>
                        <a:uFillTx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hu-HU" sz="1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hu-HU" sz="1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…</a:t>
                      </a:r>
                      <a:br>
                        <a:rPr lang="hu-HU" sz="1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</a:br>
                      <a:endParaRPr lang="hu-HU" sz="1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latin typeface="Garamond" panose="02020404030301010803" pitchFamily="18" charset="0"/>
                        </a:rPr>
                        <a:t>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latin typeface="Garamond" panose="02020404030301010803" pitchFamily="18" charset="0"/>
                        </a:rPr>
                        <a:t>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700C0"/>
                          </a:solidFill>
                          <a:effectLst/>
                          <a:uLnTx/>
                          <a:uFillTx/>
                          <a:latin typeface="Garamond" panose="02020404030301010803" pitchFamily="18" charset="0"/>
                        </a:rPr>
                        <a:t> N.</a:t>
                      </a:r>
                      <a:endParaRPr kumimoji="0" lang="hu-H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700C0"/>
                        </a:solidFill>
                        <a:effectLst/>
                        <a:uLnTx/>
                        <a:uFillTx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latin typeface="Garamond" panose="02020404030301010803" pitchFamily="18" charset="0"/>
                        </a:rPr>
                        <a:t>Ennyi van az </a:t>
                      </a:r>
                      <a:r>
                        <a:rPr lang="hu-HU" sz="1600" b="1" kern="1200" dirty="0">
                          <a:solidFill>
                            <a:srgbClr val="1700C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hu-HU" sz="1600" dirty="0">
                          <a:latin typeface="Garamond" panose="02020404030301010803" pitchFamily="18" charset="0"/>
                        </a:rPr>
                        <a:t>. áruházban az </a:t>
                      </a:r>
                      <a:r>
                        <a:rPr lang="hu-HU" sz="16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hu-HU" sz="1600" dirty="0">
                          <a:latin typeface="Garamond" panose="02020404030301010803" pitchFamily="18" charset="0"/>
                        </a:rPr>
                        <a:t>. termékből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latin typeface="Garamond" panose="02020404030301010803" pitchFamily="18" charset="0"/>
                        </a:rPr>
                        <a:t>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latin typeface="Garamond" panose="02020404030301010803" pitchFamily="18" charset="0"/>
                        </a:rPr>
                        <a:t>Ennyi van az </a:t>
                      </a:r>
                      <a:r>
                        <a:rPr lang="hu-HU" sz="1600" b="1" kern="1200" dirty="0">
                          <a:solidFill>
                            <a:srgbClr val="1700C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hu-HU" sz="1600" b="1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hu-HU" sz="1600" dirty="0">
                          <a:latin typeface="Garamond" panose="02020404030301010803" pitchFamily="18" charset="0"/>
                        </a:rPr>
                        <a:t> áruházban az </a:t>
                      </a:r>
                      <a:r>
                        <a:rPr lang="hu-HU" sz="1600" b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lang="hu-HU" sz="1600" dirty="0">
                          <a:latin typeface="Garamond" panose="02020404030301010803" pitchFamily="18" charset="0"/>
                        </a:rPr>
                        <a:t>. termékből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985434"/>
                  </a:ext>
                </a:extLst>
              </a:tr>
            </a:tbl>
          </a:graphicData>
        </a:graphic>
      </p:graphicFrame>
      <p:sp>
        <p:nvSpPr>
          <p:cNvPr id="8" name="Dátum helye 1">
            <a:extLst>
              <a:ext uri="{FF2B5EF4-FFF2-40B4-BE49-F238E27FC236}">
                <a16:creationId xmlns:a16="http://schemas.microsoft.com/office/drawing/2014/main" id="{55BC14FE-72BF-442D-8DA7-ED70173790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9" name="Élőláb helye 2">
            <a:extLst>
              <a:ext uri="{FF2B5EF4-FFF2-40B4-BE49-F238E27FC236}">
                <a16:creationId xmlns:a16="http://schemas.microsoft.com/office/drawing/2014/main" id="{FC51EC9A-2F92-4644-A010-94930A3CBE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0" name="Dia számának helye 4">
            <a:extLst>
              <a:ext uri="{FF2B5EF4-FFF2-40B4-BE49-F238E27FC236}">
                <a16:creationId xmlns:a16="http://schemas.microsoft.com/office/drawing/2014/main" id="{3B67457A-3078-41B2-9438-D056DC524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03553309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85725"/>
            <a:ext cx="7489254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341438"/>
            <a:ext cx="8928992" cy="4967882"/>
          </a:xfrm>
        </p:spPr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hu-HU" sz="2800" b="1" dirty="0">
                <a:latin typeface="Garamond" pitchFamily="18" charset="0"/>
                <a:sym typeface="Symbol" panose="05050102010706020507" pitchFamily="18" charset="2"/>
              </a:rPr>
              <a:t>Feladat</a:t>
            </a:r>
            <a:r>
              <a:rPr lang="hu-HU" sz="2800" b="1" baseline="-25000" dirty="0">
                <a:latin typeface="Garamond" pitchFamily="18" charset="0"/>
                <a:sym typeface="Symbol" panose="05050102010706020507" pitchFamily="18" charset="2"/>
              </a:rPr>
              <a:t>1</a:t>
            </a:r>
            <a:r>
              <a:rPr lang="hu-HU" sz="2800" b="1" dirty="0">
                <a:latin typeface="Garamond" pitchFamily="18" charset="0"/>
                <a:sym typeface="Symbol" panose="05050102010706020507" pitchFamily="18" charset="2"/>
              </a:rPr>
              <a:t>:</a:t>
            </a:r>
          </a:p>
          <a:p>
            <a:pPr marL="265113" indent="0">
              <a:spcBef>
                <a:spcPct val="10000"/>
              </a:spcBef>
              <a:buNone/>
            </a:pPr>
            <a:r>
              <a:rPr lang="hu-HU" sz="2800" dirty="0">
                <a:latin typeface="Garamond" pitchFamily="18" charset="0"/>
                <a:sym typeface="Symbol" panose="05050102010706020507" pitchFamily="18" charset="2"/>
              </a:rPr>
              <a:t>Feljegyeztük egy játszma végállását. Számoljuk meg, hány világos és hány sötét bábu maradt a táblán!</a:t>
            </a:r>
          </a:p>
          <a:p>
            <a:pPr marL="176213" indent="0">
              <a:spcBef>
                <a:spcPct val="10000"/>
              </a:spcBef>
              <a:buNone/>
            </a:pPr>
            <a:endParaRPr lang="hu-HU" sz="2800" dirty="0">
              <a:latin typeface="Garamond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hu-HU" sz="2800" b="1" dirty="0">
                <a:latin typeface="Garamond" pitchFamily="18" charset="0"/>
                <a:sym typeface="Symbol" panose="05050102010706020507" pitchFamily="18" charset="2"/>
              </a:rPr>
              <a:t>Feladat</a:t>
            </a:r>
            <a:r>
              <a:rPr lang="hu-HU" sz="2800" b="1" baseline="-25000" dirty="0">
                <a:latin typeface="Garamond" pitchFamily="18" charset="0"/>
                <a:sym typeface="Symbol" panose="05050102010706020507" pitchFamily="18" charset="2"/>
              </a:rPr>
              <a:t>2</a:t>
            </a:r>
            <a:r>
              <a:rPr lang="hu-HU" sz="2800" b="1" dirty="0">
                <a:latin typeface="Garamond" pitchFamily="18" charset="0"/>
                <a:sym typeface="Symbol" panose="05050102010706020507" pitchFamily="18" charset="2"/>
              </a:rPr>
              <a:t>:</a:t>
            </a:r>
          </a:p>
          <a:p>
            <a:pPr marL="265113" indent="0">
              <a:spcBef>
                <a:spcPct val="10000"/>
              </a:spcBef>
              <a:buNone/>
            </a:pPr>
            <a:r>
              <a:rPr lang="hu-HU" sz="2800" dirty="0">
                <a:latin typeface="Garamond" pitchFamily="18" charset="0"/>
                <a:sym typeface="Symbol" panose="05050102010706020507" pitchFamily="18" charset="2"/>
              </a:rPr>
              <a:t>Határozzuk meg az egyes áruházakban tárolt készlet összértékét, ha ismerjük az egyes termékek árát!</a:t>
            </a:r>
          </a:p>
          <a:p>
            <a:pPr marL="176213" indent="0">
              <a:spcBef>
                <a:spcPct val="10000"/>
              </a:spcBef>
              <a:buNone/>
            </a:pPr>
            <a:endParaRPr lang="hu-HU" sz="2800" dirty="0">
              <a:latin typeface="Garamond" pitchFamily="18" charset="0"/>
              <a:sym typeface="Symbol" panose="05050102010706020507" pitchFamily="18" charset="2"/>
            </a:endParaRPr>
          </a:p>
          <a:p>
            <a:pPr marL="176213" indent="0">
              <a:spcBef>
                <a:spcPct val="10000"/>
              </a:spcBef>
              <a:buNone/>
            </a:pP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  </a:t>
            </a:r>
          </a:p>
          <a:p>
            <a:pPr marL="265113" indent="0">
              <a:spcBef>
                <a:spcPct val="10000"/>
              </a:spcBef>
              <a:buNone/>
            </a:pPr>
            <a:endParaRPr lang="hu-HU" sz="2800" dirty="0">
              <a:latin typeface="Garamond" pitchFamily="18" charset="0"/>
            </a:endParaRPr>
          </a:p>
        </p:txBody>
      </p:sp>
      <p:sp>
        <p:nvSpPr>
          <p:cNvPr id="7" name="Dátum helye 1">
            <a:extLst>
              <a:ext uri="{FF2B5EF4-FFF2-40B4-BE49-F238E27FC236}">
                <a16:creationId xmlns:a16="http://schemas.microsoft.com/office/drawing/2014/main" id="{EDD0910A-55BD-42C2-843F-B2A6A4E9211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8" name="Élőláb helye 2">
            <a:extLst>
              <a:ext uri="{FF2B5EF4-FFF2-40B4-BE49-F238E27FC236}">
                <a16:creationId xmlns:a16="http://schemas.microsoft.com/office/drawing/2014/main" id="{CD054696-367D-4E02-A992-99440944AC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9" name="Dia számának helye 4">
            <a:extLst>
              <a:ext uri="{FF2B5EF4-FFF2-40B4-BE49-F238E27FC236}">
                <a16:creationId xmlns:a16="http://schemas.microsoft.com/office/drawing/2014/main" id="{38D25836-44DF-4716-95C7-389D98E2C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169922120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85725"/>
            <a:ext cx="7417246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anose="05050102010706020507" pitchFamily="18" charset="2"/>
              </a:rPr>
              <a:t>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b="0" dirty="0">
                <a:latin typeface="Garamond" pitchFamily="18" charset="0"/>
              </a:rPr>
              <a:t>Specifikációban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317054"/>
            <a:ext cx="9108504" cy="5201221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Specifikációbeli fogalmak: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Sorozat</a:t>
            </a:r>
            <a:r>
              <a:rPr lang="hu-HU" sz="2800" dirty="0">
                <a:latin typeface="Garamond" pitchFamily="18" charset="0"/>
              </a:rPr>
              <a:t>: homogén, azaz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azonos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halmazbeli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elemek</a:t>
            </a:r>
            <a:r>
              <a:rPr lang="hu-HU" sz="2800" dirty="0">
                <a:latin typeface="Garamond" pitchFamily="18" charset="0"/>
              </a:rPr>
              <a:t> egymás </a:t>
            </a:r>
            <a:r>
              <a:rPr lang="hu-HU" sz="2800" dirty="0" err="1">
                <a:latin typeface="Garamond" pitchFamily="18" charset="0"/>
              </a:rPr>
              <a:t>utánja</a:t>
            </a:r>
            <a:r>
              <a:rPr lang="hu-HU" sz="2800" dirty="0">
                <a:latin typeface="Garamond" pitchFamily="18" charset="0"/>
              </a:rPr>
              <a:t>, az elemei két indexszel sorszámozhatók.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Elem</a:t>
            </a:r>
            <a:r>
              <a:rPr lang="hu-HU" sz="2800" dirty="0">
                <a:latin typeface="Garamond" pitchFamily="18" charset="0"/>
              </a:rPr>
              <a:t>: a sorozat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i,j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)-</a:t>
            </a:r>
            <a:r>
              <a:rPr lang="hu-HU" sz="2800" dirty="0" err="1">
                <a:solidFill>
                  <a:srgbClr val="FF0000"/>
                </a:solidFill>
                <a:latin typeface="Garamond" pitchFamily="18" charset="0"/>
              </a:rPr>
              <a:t>edik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 elem</a:t>
            </a:r>
            <a:r>
              <a:rPr lang="hu-HU" sz="2800" dirty="0">
                <a:latin typeface="Garamond" pitchFamily="18" charset="0"/>
              </a:rPr>
              <a:t>ére szokásos módon – alul-indexeléssel – hivatkozhatunk: </a:t>
            </a:r>
            <a:r>
              <a:rPr lang="hu-HU" sz="2800" dirty="0" err="1">
                <a:latin typeface="Garamond" pitchFamily="18" charset="0"/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  <a:latin typeface="Garamond" pitchFamily="18" charset="0"/>
              </a:rPr>
              <a:t>i,j</a:t>
            </a:r>
            <a:r>
              <a:rPr lang="hu-HU" sz="2800" dirty="0">
                <a:latin typeface="Garamond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</a:t>
            </a:r>
            <a:r>
              <a:rPr lang="hu-HU" sz="2800" dirty="0">
                <a:latin typeface="Garamond" pitchFamily="18" charset="0"/>
              </a:rPr>
              <a:t>: i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..SorSzám, j</a:t>
            </a:r>
            <a:r>
              <a:rPr lang="hu-HU" sz="2800" dirty="0">
                <a:latin typeface="Garamond" pitchFamily="18" charset="0"/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>
                <a:latin typeface="Garamond" pitchFamily="18" charset="0"/>
              </a:rPr>
              <a:t>..OszlopSzám.</a:t>
            </a:r>
          </a:p>
        </p:txBody>
      </p:sp>
      <p:sp>
        <p:nvSpPr>
          <p:cNvPr id="7" name="Dátum helye 1">
            <a:extLst>
              <a:ext uri="{FF2B5EF4-FFF2-40B4-BE49-F238E27FC236}">
                <a16:creationId xmlns:a16="http://schemas.microsoft.com/office/drawing/2014/main" id="{E1A16434-C670-4851-91AF-79B352C48F3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8" name="Élőláb helye 2">
            <a:extLst>
              <a:ext uri="{FF2B5EF4-FFF2-40B4-BE49-F238E27FC236}">
                <a16:creationId xmlns:a16="http://schemas.microsoft.com/office/drawing/2014/main" id="{A5C71E2F-1139-4938-A9AD-CF681CC48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9" name="Dia számának helye 4">
            <a:extLst>
              <a:ext uri="{FF2B5EF4-FFF2-40B4-BE49-F238E27FC236}">
                <a16:creationId xmlns:a16="http://schemas.microsoft.com/office/drawing/2014/main" id="{2A561988-ABB4-4646-A7F7-B7831AAAC5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396074850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85725"/>
            <a:ext cx="7489254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anose="05050102010706020507" pitchFamily="18" charset="2"/>
              </a:rPr>
              <a:t>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b="0" dirty="0">
                <a:latin typeface="Garamond" pitchFamily="18" charset="0"/>
              </a:rPr>
              <a:t>Specifikációban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631283"/>
            <a:ext cx="9108504" cy="483783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ts val="3000"/>
              </a:lnSpc>
              <a:spcBef>
                <a:spcPct val="10000"/>
              </a:spcBef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ct val="10000"/>
              </a:spcBef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ct val="10000"/>
              </a:spcBef>
            </a:pPr>
            <a:endParaRPr lang="hu-HU" sz="2800" dirty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ct val="10000"/>
              </a:spcBef>
            </a:pPr>
            <a:r>
              <a:rPr lang="hu-HU" sz="2800" dirty="0">
                <a:latin typeface="Garamond" pitchFamily="18" charset="0"/>
              </a:rPr>
              <a:t>Bemenet:	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VégÁllás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1..8,1..8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8×8</a:t>
            </a:r>
            <a:endParaRPr lang="hu-H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ct val="10000"/>
              </a:spcBef>
            </a:pPr>
            <a:r>
              <a:rPr lang="hu-HU" sz="2800" dirty="0">
                <a:latin typeface="Garamond" pitchFamily="18" charset="0"/>
              </a:rPr>
              <a:t>Kimenet:	</a:t>
            </a:r>
            <a:r>
              <a:rPr lang="hu-HU" sz="2800" dirty="0" err="1">
                <a:latin typeface="Garamond" pitchFamily="18" charset="0"/>
              </a:rPr>
              <a:t>DbV,DbS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latin typeface="Garamond" pitchFamily="18" charset="0"/>
                <a:sym typeface="Symbol" panose="05050102010706020507" pitchFamily="18" charset="2"/>
              </a:rPr>
              <a:t></a:t>
            </a:r>
            <a:r>
              <a:rPr lang="hu-HU" sz="2800" dirty="0" err="1">
                <a:latin typeface="Garamond" pitchFamily="18" charset="0"/>
                <a:sym typeface="Symbol" panose="05050102010706020507" pitchFamily="18" charset="2"/>
              </a:rPr>
              <a:t>i,j</a:t>
            </a:r>
            <a:r>
              <a:rPr lang="hu-HU" sz="2800" dirty="0">
                <a:latin typeface="Garamond" pitchFamily="18" charset="0"/>
                <a:sym typeface="Symbol" panose="05050102010706020507" pitchFamily="18" charset="2"/>
              </a:rPr>
              <a:t>[1..8]: </a:t>
            </a:r>
            <a:r>
              <a:rPr lang="hu-HU" sz="2800" dirty="0" err="1">
                <a:latin typeface="Garamond" pitchFamily="18" charset="0"/>
                <a:sym typeface="Symbol" panose="05050102010706020507" pitchFamily="18" charset="2"/>
              </a:rPr>
              <a:t>VégÁllás</a:t>
            </a:r>
            <a:r>
              <a:rPr lang="hu-HU" sz="2800" baseline="-25000" dirty="0" err="1">
                <a:latin typeface="Garamond" pitchFamily="18" charset="0"/>
                <a:sym typeface="Symbol" panose="05050102010706020507" pitchFamily="18" charset="2"/>
              </a:rPr>
              <a:t>i,j</a:t>
            </a:r>
            <a:r>
              <a:rPr lang="hu-HU" sz="2800">
                <a:latin typeface="Garamond" pitchFamily="18" charset="0"/>
                <a:sym typeface="Symbol" panose="05050102010706020507" pitchFamily="18" charset="2"/>
              </a:rPr>
              <a:t>[-6..</a:t>
            </a:r>
            <a:r>
              <a:rPr lang="hu-HU" sz="2800" dirty="0">
                <a:latin typeface="Garamond" pitchFamily="18" charset="0"/>
                <a:sym typeface="Symbol" panose="05050102010706020507" pitchFamily="18" charset="2"/>
              </a:rPr>
              <a:t>6]</a:t>
            </a:r>
            <a:endParaRPr lang="hu-HU" sz="2800" dirty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ts val="3000"/>
              </a:spcBef>
            </a:pPr>
            <a:r>
              <a:rPr lang="hu-HU" sz="2800" dirty="0">
                <a:latin typeface="Garamond" pitchFamily="18" charset="0"/>
              </a:rPr>
              <a:t>Utófeltétel:	</a:t>
            </a:r>
            <a:r>
              <a:rPr lang="hu-HU" sz="2800" dirty="0" err="1">
                <a:latin typeface="Garamond" pitchFamily="18" charset="0"/>
              </a:rPr>
              <a:t>DbS</a:t>
            </a:r>
            <a:r>
              <a:rPr lang="hu-HU" sz="2800" dirty="0">
                <a:latin typeface="Garamond" pitchFamily="18" charset="0"/>
              </a:rPr>
              <a:t>=         1    és    </a:t>
            </a:r>
            <a:r>
              <a:rPr lang="hu-HU" sz="2800" dirty="0" err="1">
                <a:latin typeface="Garamond" pitchFamily="18" charset="0"/>
              </a:rPr>
              <a:t>DbV</a:t>
            </a:r>
            <a:r>
              <a:rPr lang="hu-HU" sz="2800" dirty="0">
                <a:latin typeface="Garamond" pitchFamily="18" charset="0"/>
              </a:rPr>
              <a:t>=        1</a:t>
            </a:r>
            <a:endParaRPr lang="hu-HU" sz="2800" b="1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00BC3660-B72B-4FD3-BDAE-A00C85D3A43F}"/>
                  </a:ext>
                </a:extLst>
              </p:cNvPr>
              <p:cNvSpPr txBox="1"/>
              <p:nvPr/>
            </p:nvSpPr>
            <p:spPr bwMode="auto">
              <a:xfrm>
                <a:off x="2448000" y="4680000"/>
                <a:ext cx="1576953" cy="16748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Á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ll</m:t>
                                    </m:r>
                                    <m: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á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&lt;0</m:t>
                                </m:r>
                              </m:e>
                            </m:mr>
                          </m:m>
                        </m:sub>
                        <m:sup>
                          <m:r>
                            <a:rPr lang="hu-HU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/>
                      </m:nary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00BC3660-B72B-4FD3-BDAE-A00C85D3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8000" y="4680000"/>
                <a:ext cx="1576953" cy="1674862"/>
              </a:xfrm>
              <a:prstGeom prst="rect">
                <a:avLst/>
              </a:prstGeom>
              <a:blipFill>
                <a:blip r:embed="rId3"/>
                <a:stretch>
                  <a:fillRect r="-4651" b="-14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04D57E7D-CD51-4B6C-996A-3D1C1D1D4290}"/>
                  </a:ext>
                </a:extLst>
              </p:cNvPr>
              <p:cNvSpPr txBox="1"/>
              <p:nvPr/>
            </p:nvSpPr>
            <p:spPr bwMode="auto">
              <a:xfrm>
                <a:off x="5220072" y="4680000"/>
                <a:ext cx="1584176" cy="16561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Á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ll</m:t>
                                    </m:r>
                                    <m: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á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sz="2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hu-HU" sz="2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&gt;0</m:t>
                                </m:r>
                              </m:e>
                            </m:mr>
                          </m:m>
                        </m:sub>
                        <m:sup>
                          <m:r>
                            <a:rPr lang="hu-HU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/>
                      </m:nary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04D57E7D-CD51-4B6C-996A-3D1C1D1D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4680000"/>
                <a:ext cx="1584176" cy="1656184"/>
              </a:xfrm>
              <a:prstGeom prst="rect">
                <a:avLst/>
              </a:prstGeom>
              <a:blipFill>
                <a:blip r:embed="rId4"/>
                <a:stretch>
                  <a:fillRect r="-4231" b="-25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átum helye 1">
            <a:extLst>
              <a:ext uri="{FF2B5EF4-FFF2-40B4-BE49-F238E27FC236}">
                <a16:creationId xmlns:a16="http://schemas.microsoft.com/office/drawing/2014/main" id="{3366F868-451B-4C3C-B74C-C74C5EFCFBE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2582459B-B824-4079-B6EB-0A8BE78A5F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2" name="Dia számának helye 4">
            <a:extLst>
              <a:ext uri="{FF2B5EF4-FFF2-40B4-BE49-F238E27FC236}">
                <a16:creationId xmlns:a16="http://schemas.microsoft.com/office/drawing/2014/main" id="{5C989042-A77A-4397-BD5E-EA5A3B089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/57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40338361-9DAB-474A-8BE8-A3DCBD288F52}"/>
              </a:ext>
            </a:extLst>
          </p:cNvPr>
          <p:cNvSpPr/>
          <p:nvPr/>
        </p:nvSpPr>
        <p:spPr>
          <a:xfrm>
            <a:off x="2582170" y="927357"/>
            <a:ext cx="4582118" cy="855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lang="hu-HU" sz="1600" b="1" dirty="0">
                <a:sym typeface="Symbol" panose="05050102010706020507" pitchFamily="18" charset="2"/>
              </a:rPr>
              <a:t>Feladat</a:t>
            </a:r>
            <a:r>
              <a:rPr lang="hu-HU" sz="1600" b="1" baseline="-25000" dirty="0">
                <a:sym typeface="Symbol" panose="05050102010706020507" pitchFamily="18" charset="2"/>
              </a:rPr>
              <a:t>1</a:t>
            </a:r>
            <a:r>
              <a:rPr lang="hu-HU" sz="1600" dirty="0">
                <a:sym typeface="Symbol" panose="05050102010706020507" pitchFamily="18" charset="2"/>
              </a:rPr>
              <a:t>:</a:t>
            </a:r>
          </a:p>
          <a:p>
            <a:pPr marL="176213">
              <a:spcBef>
                <a:spcPct val="10000"/>
              </a:spcBef>
              <a:buNone/>
            </a:pPr>
            <a:r>
              <a:rPr lang="hu-HU" sz="1600" dirty="0">
                <a:sym typeface="Symbol" panose="05050102010706020507" pitchFamily="18" charset="2"/>
              </a:rPr>
              <a:t>Feljegyeztük egy játszma végállását. Számoljuk meg, hány világos és hány sötét bábu maradt a táblán!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03E3E85-1CD9-484D-8BCA-0DB3B2D9C2E0}"/>
              </a:ext>
            </a:extLst>
          </p:cNvPr>
          <p:cNvSpPr/>
          <p:nvPr/>
        </p:nvSpPr>
        <p:spPr>
          <a:xfrm>
            <a:off x="179512" y="2154483"/>
            <a:ext cx="6120680" cy="120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lvl="1" indent="-20638">
              <a:lnSpc>
                <a:spcPct val="90000"/>
              </a:lnSpc>
              <a:buNone/>
            </a:pPr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Előzetes megfontolások:</a:t>
            </a:r>
            <a:b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hu-HU" sz="1600" dirty="0"/>
              <a:t>a mezőállapotokat kódoljuk:</a:t>
            </a:r>
            <a:br>
              <a:rPr lang="hu-HU" sz="1600" dirty="0"/>
            </a:br>
            <a:r>
              <a:rPr lang="hu-HU" sz="1600" dirty="0"/>
              <a:t>	Gyalog=1, Huszár=2, Futó=3, Bástya=4, Király=5, Vezér=6; </a:t>
            </a:r>
            <a:br>
              <a:rPr lang="hu-HU" sz="1600" dirty="0"/>
            </a:br>
            <a:r>
              <a:rPr lang="hu-HU" sz="1600" dirty="0"/>
              <a:t>* a világos bábu pozitív, a sötét negatív értékű;</a:t>
            </a:r>
            <a:br>
              <a:rPr lang="hu-HU" sz="1600" dirty="0"/>
            </a:br>
            <a:r>
              <a:rPr lang="hu-HU" sz="1600" dirty="0"/>
              <a:t>* az üres mező legyen 0.</a:t>
            </a:r>
          </a:p>
        </p:txBody>
      </p:sp>
    </p:spTree>
    <p:extLst>
      <p:ext uri="{BB962C8B-B14F-4D97-AF65-F5344CB8AC3E}">
        <p14:creationId xmlns:p14="http://schemas.microsoft.com/office/powerpoint/2010/main" val="1246697078"/>
      </p:ext>
    </p:extLst>
  </p:cSld>
  <p:clrMapOvr>
    <a:masterClrMapping/>
  </p:clrMapOvr>
  <p:transition spd="slow" advTm="237349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85725"/>
            <a:ext cx="7489254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anose="05050102010706020507" pitchFamily="18" charset="2"/>
              </a:rPr>
              <a:t>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b="0" dirty="0">
                <a:latin typeface="Garamond" pitchFamily="18" charset="0"/>
              </a:rPr>
              <a:t>Specifikációban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772816"/>
            <a:ext cx="9036496" cy="4745459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hu-HU" sz="2800" dirty="0">
                <a:latin typeface="Garamond" pitchFamily="18" charset="0"/>
              </a:rPr>
              <a:t>Bemenet:	N,M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, 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</a:rPr>
              <a:t>Készlet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1..N,1..M</a:t>
            </a:r>
            <a:r>
              <a:rPr 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N×M</a:t>
            </a:r>
            <a:br>
              <a:rPr lang="hu-HU" sz="2800" dirty="0">
                <a:latin typeface="Garamond" pitchFamily="18" charset="0"/>
              </a:rPr>
            </a:br>
            <a:r>
              <a:rPr lang="hu-HU" sz="2800" dirty="0">
                <a:latin typeface="Garamond" pitchFamily="18" charset="0"/>
              </a:rPr>
              <a:t>		Ár</a:t>
            </a:r>
            <a:r>
              <a:rPr lang="hu-HU" sz="2800" baseline="-25000" dirty="0">
                <a:latin typeface="Garamond" pitchFamily="18" charset="0"/>
              </a:rPr>
              <a:t>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latin typeface="Garamond" pitchFamily="18" charset="0"/>
              </a:rPr>
              <a:t>M</a:t>
            </a:r>
            <a:endParaRPr lang="hu-HU" sz="2800" dirty="0">
              <a:latin typeface="Garamond" pitchFamily="18" charset="0"/>
            </a:endParaRPr>
          </a:p>
          <a:p>
            <a:pPr>
              <a:spcBef>
                <a:spcPct val="10000"/>
              </a:spcBef>
            </a:pPr>
            <a:r>
              <a:rPr lang="hu-HU" sz="2800" dirty="0">
                <a:latin typeface="Garamond" pitchFamily="18" charset="0"/>
              </a:rPr>
              <a:t>Kimenet:	ÖsszÉrték</a:t>
            </a:r>
            <a:r>
              <a:rPr lang="hu-HU" sz="2800" baseline="-25000" dirty="0">
                <a:latin typeface="Garamond" pitchFamily="18" charset="0"/>
              </a:rPr>
              <a:t>1..N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latin typeface="Garamond" pitchFamily="18" charset="0"/>
              </a:rPr>
              <a:t>N</a:t>
            </a:r>
            <a:endParaRPr lang="hu-HU" sz="2800" b="1" dirty="0">
              <a:latin typeface="Garamond" pitchFamily="18" charset="0"/>
            </a:endParaRPr>
          </a:p>
          <a:p>
            <a:pPr>
              <a:spcBef>
                <a:spcPct val="10000"/>
              </a:spcBef>
            </a:pPr>
            <a:r>
              <a:rPr lang="hu-HU" sz="2800" dirty="0">
                <a:latin typeface="Garamond" pitchFamily="18" charset="0"/>
              </a:rPr>
              <a:t>Előfeltétel:	</a:t>
            </a:r>
            <a:r>
              <a:rPr lang="hu-HU" sz="2800" dirty="0">
                <a:latin typeface="Garamond" pitchFamily="18" charset="0"/>
                <a:sym typeface="Symbol" panose="05050102010706020507" pitchFamily="18" charset="2"/>
              </a:rPr>
              <a:t></a:t>
            </a:r>
          </a:p>
          <a:p>
            <a:pPr>
              <a:spcBef>
                <a:spcPct val="10000"/>
              </a:spcBef>
            </a:pPr>
            <a:r>
              <a:rPr lang="hu-HU" sz="2800" dirty="0">
                <a:latin typeface="Garamond" pitchFamily="18" charset="0"/>
              </a:rPr>
              <a:t>Utófeltétel:</a:t>
            </a:r>
            <a:r>
              <a:rPr lang="hu-HU" sz="2800">
                <a:latin typeface="Garamond" pitchFamily="18" charset="0"/>
              </a:rPr>
              <a:t>	</a:t>
            </a:r>
            <a:r>
              <a:rPr lang="hu-HU" sz="2800">
                <a:latin typeface="Garamond" pitchFamily="18" charset="0"/>
                <a:sym typeface="Symbol" panose="05050102010706020507" pitchFamily="18" charset="2"/>
              </a:rPr>
              <a:t></a:t>
            </a:r>
            <a:r>
              <a:rPr lang="hu-HU" sz="2800" dirty="0">
                <a:latin typeface="Garamond" pitchFamily="18" charset="0"/>
                <a:sym typeface="Symbol" panose="05050102010706020507" pitchFamily="18" charset="2"/>
              </a:rPr>
              <a:t>i[1..N]: </a:t>
            </a:r>
            <a:r>
              <a:rPr lang="hu-HU" sz="2800" dirty="0" err="1">
                <a:latin typeface="Garamond" pitchFamily="18" charset="0"/>
              </a:rPr>
              <a:t>ÖsszÉrték</a:t>
            </a:r>
            <a:r>
              <a:rPr lang="hu-HU" sz="2800" baseline="-25000" dirty="0" err="1">
                <a:latin typeface="Garamond" pitchFamily="18" charset="0"/>
              </a:rPr>
              <a:t>i</a:t>
            </a:r>
            <a:r>
              <a:rPr lang="hu-HU" sz="2800" dirty="0">
                <a:latin typeface="Garamond" pitchFamily="18" charset="0"/>
              </a:rPr>
              <a:t>=</a:t>
            </a:r>
            <a:endParaRPr lang="hu-HU" sz="2800" b="1" dirty="0">
              <a:latin typeface="Garamond" pitchFamily="18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9186C19-37EA-48F1-AB04-2A6B9F1F6F48}"/>
              </a:ext>
            </a:extLst>
          </p:cNvPr>
          <p:cNvSpPr/>
          <p:nvPr/>
        </p:nvSpPr>
        <p:spPr>
          <a:xfrm>
            <a:off x="2510162" y="948565"/>
            <a:ext cx="4798142" cy="855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lang="hu-HU" sz="1600" b="1" dirty="0">
                <a:sym typeface="Symbol" panose="05050102010706020507" pitchFamily="18" charset="2"/>
              </a:rPr>
              <a:t>Feladat</a:t>
            </a:r>
            <a:r>
              <a:rPr lang="hu-HU" sz="1600" b="1" baseline="-25000" dirty="0">
                <a:sym typeface="Symbol" panose="05050102010706020507" pitchFamily="18" charset="2"/>
              </a:rPr>
              <a:t>2</a:t>
            </a:r>
            <a:r>
              <a:rPr lang="hu-HU" sz="1600" dirty="0">
                <a:sym typeface="Symbol" panose="05050102010706020507" pitchFamily="18" charset="2"/>
              </a:rPr>
              <a:t>:</a:t>
            </a:r>
          </a:p>
          <a:p>
            <a:pPr marL="176213">
              <a:spcBef>
                <a:spcPct val="10000"/>
              </a:spcBef>
              <a:buNone/>
            </a:pPr>
            <a:r>
              <a:rPr lang="hu-HU" sz="1600" dirty="0">
                <a:sym typeface="Symbol" panose="05050102010706020507" pitchFamily="18" charset="2"/>
              </a:rPr>
              <a:t>Határozzuk meg az egyes áruházakban tárolt készlet összértékét, ha ismerjük az egyes termékek árát!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00BC3660-B72B-4FD3-BDAE-A00C85D3A43F}"/>
                  </a:ext>
                </a:extLst>
              </p:cNvPr>
              <p:cNvSpPr txBox="1"/>
              <p:nvPr/>
            </p:nvSpPr>
            <p:spPr bwMode="auto">
              <a:xfrm>
                <a:off x="5364088" y="3671056"/>
                <a:ext cx="2843808" cy="16561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hu-HU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hu-HU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hu-HU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hu-HU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szlet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hu-HU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hu-HU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hu-HU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00BC3660-B72B-4FD3-BDAE-A00C85D3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3671056"/>
                <a:ext cx="2843808" cy="1656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átum helye 1">
            <a:extLst>
              <a:ext uri="{FF2B5EF4-FFF2-40B4-BE49-F238E27FC236}">
                <a16:creationId xmlns:a16="http://schemas.microsoft.com/office/drawing/2014/main" id="{4A2A20B1-E466-4539-8323-0655F4EC4C0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188010D6-0DE3-4F82-A1E5-7D51AA8D1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1" name="Dia számának helye 4">
            <a:extLst>
              <a:ext uri="{FF2B5EF4-FFF2-40B4-BE49-F238E27FC236}">
                <a16:creationId xmlns:a16="http://schemas.microsoft.com/office/drawing/2014/main" id="{F77DE371-A259-4F4C-9596-6667A1555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3313945863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85725"/>
            <a:ext cx="7489254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anose="05050102010706020507" pitchFamily="18" charset="2"/>
              </a:rPr>
              <a:t>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b="0" dirty="0">
                <a:latin typeface="Garamond" pitchFamily="18" charset="0"/>
              </a:rPr>
              <a:t>Algoritmusban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317054"/>
            <a:ext cx="9108504" cy="5201221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Deklaráció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marL="12700" indent="0">
              <a:lnSpc>
                <a:spcPct val="90000"/>
              </a:lnSpc>
              <a:buNone/>
            </a:pPr>
            <a:endParaRPr lang="hu-HU" sz="2800" dirty="0">
              <a:latin typeface="Garamond" pitchFamily="18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2800" dirty="0">
              <a:latin typeface="Garamond" pitchFamily="18" charset="0"/>
            </a:endParaRPr>
          </a:p>
          <a:p>
            <a:pPr marL="12700" indent="0">
              <a:lnSpc>
                <a:spcPct val="90000"/>
              </a:lnSpc>
              <a:buNone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VégÁllás:</a:t>
            </a:r>
            <a:r>
              <a:rPr lang="hu-HU" sz="24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1..8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1..8</a:t>
            </a:r>
            <a:r>
              <a:rPr lang="hu-HU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DbV,DbS: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2800" dirty="0">
              <a:latin typeface="Garamond" pitchFamily="18" charset="0"/>
            </a:endParaRPr>
          </a:p>
          <a:p>
            <a:pPr marL="12700" indent="0">
              <a:lnSpc>
                <a:spcPct val="90000"/>
              </a:lnSpc>
              <a:buNone/>
            </a:pPr>
            <a:r>
              <a:rPr lang="hu-HU" b="1" dirty="0">
                <a:latin typeface="Garamond" pitchFamily="18" charset="0"/>
              </a:rPr>
              <a:t>Mátrix-elemre hivatkozás:</a:t>
            </a:r>
          </a:p>
          <a:p>
            <a:pPr marL="12700" indent="0">
              <a:lnSpc>
                <a:spcPct val="90000"/>
              </a:lnSpc>
              <a:buNone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TömbNév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sorIndex</a:t>
            </a:r>
            <a:r>
              <a:rPr lang="hu-HU" sz="24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oszlopIndex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700" indent="0">
              <a:lnSpc>
                <a:spcPct val="90000"/>
              </a:lnSpc>
              <a:buNone/>
            </a:pP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r>
              <a:rPr lang="hu-HU" sz="2400" dirty="0">
                <a:latin typeface="Garamond" panose="02020404030301010803" pitchFamily="18" charset="0"/>
                <a:cs typeface="Courier New" panose="02070309020205020404" pitchFamily="49" charset="0"/>
              </a:rPr>
              <a:t>     Itt: 	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VégÁllás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24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23AB6FE-1C70-45BB-94BF-A9EEBB33D0C7}"/>
              </a:ext>
            </a:extLst>
          </p:cNvPr>
          <p:cNvSpPr/>
          <p:nvPr/>
        </p:nvSpPr>
        <p:spPr>
          <a:xfrm>
            <a:off x="3347864" y="1453892"/>
            <a:ext cx="338437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10000"/>
              </a:spcBef>
              <a:tabLst>
                <a:tab pos="1169988" algn="l"/>
              </a:tabLst>
            </a:pPr>
            <a:r>
              <a:rPr lang="hu-HU" sz="2000" dirty="0"/>
              <a:t>Bemenet:	VégÁllás</a:t>
            </a:r>
            <a:r>
              <a:rPr lang="hu-HU" sz="2000" baseline="-25000" dirty="0"/>
              <a:t>1..8,1..8</a:t>
            </a:r>
            <a:r>
              <a:rPr lang="hu-HU" sz="2000" dirty="0">
                <a:sym typeface="Symbol" pitchFamily="18" charset="2"/>
              </a:rPr>
              <a:t>Z</a:t>
            </a:r>
            <a:r>
              <a:rPr lang="hu-HU" sz="2000" baseline="30000" dirty="0"/>
              <a:t>8×8</a:t>
            </a:r>
          </a:p>
          <a:p>
            <a:pPr marL="176213" indent="-176213">
              <a:spcBef>
                <a:spcPct val="10000"/>
              </a:spcBef>
              <a:tabLst>
                <a:tab pos="1169988" algn="l"/>
              </a:tabLst>
            </a:pPr>
            <a:r>
              <a:rPr lang="hu-HU" sz="2000" dirty="0"/>
              <a:t>Kimenet:	</a:t>
            </a:r>
            <a:r>
              <a:rPr lang="hu-HU" sz="2000" dirty="0" err="1"/>
              <a:t>DbV,DbS</a:t>
            </a:r>
            <a:r>
              <a:rPr lang="hu-HU" sz="2000" dirty="0" err="1">
                <a:sym typeface="Symbol" pitchFamily="18" charset="2"/>
              </a:rPr>
              <a:t>N</a:t>
            </a:r>
            <a:endParaRPr lang="hu-HU" sz="2000" dirty="0"/>
          </a:p>
        </p:txBody>
      </p:sp>
      <p:sp>
        <p:nvSpPr>
          <p:cNvPr id="8" name="Dátum helye 1">
            <a:extLst>
              <a:ext uri="{FF2B5EF4-FFF2-40B4-BE49-F238E27FC236}">
                <a16:creationId xmlns:a16="http://schemas.microsoft.com/office/drawing/2014/main" id="{98599B31-A302-4C97-89BF-AE6381B4E13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6B29DB2F-C39E-47DE-8947-95D6A8EE7B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1" name="Dia számának helye 4">
            <a:extLst>
              <a:ext uri="{FF2B5EF4-FFF2-40B4-BE49-F238E27FC236}">
                <a16:creationId xmlns:a16="http://schemas.microsoft.com/office/drawing/2014/main" id="{DF024FE9-641E-4810-B224-344312AC7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/57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235EC28-C474-4403-AF24-ADB73BA1A451}"/>
              </a:ext>
            </a:extLst>
          </p:cNvPr>
          <p:cNvSpPr/>
          <p:nvPr/>
        </p:nvSpPr>
        <p:spPr bwMode="auto">
          <a:xfrm>
            <a:off x="107504" y="2808602"/>
            <a:ext cx="6153149" cy="1052446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Lekerekített téglalap feliratnak 12">
            <a:extLst>
              <a:ext uri="{FF2B5EF4-FFF2-40B4-BE49-F238E27FC236}">
                <a16:creationId xmlns:a16="http://schemas.microsoft.com/office/drawing/2014/main" id="{E8E55F28-7A73-497C-9195-AB12FF7E88A2}"/>
              </a:ext>
            </a:extLst>
          </p:cNvPr>
          <p:cNvSpPr/>
          <p:nvPr/>
        </p:nvSpPr>
        <p:spPr bwMode="auto">
          <a:xfrm>
            <a:off x="6228184" y="1988840"/>
            <a:ext cx="2808312" cy="864096"/>
          </a:xfrm>
          <a:prstGeom prst="wedgeRoundRectCallout">
            <a:avLst>
              <a:gd name="adj1" fmla="val -108101"/>
              <a:gd name="adj2" fmla="val 513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902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anose="05050102010706020507" pitchFamily="18" charset="2"/>
              </a:rPr>
              <a:t>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b="0" dirty="0">
                <a:latin typeface="Garamond" pitchFamily="18" charset="0"/>
              </a:rPr>
              <a:t>Algoritmusban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7" y="1317054"/>
            <a:ext cx="9108504" cy="5201221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marL="12700" indent="0">
              <a:lnSpc>
                <a:spcPct val="90000"/>
              </a:lnSpc>
              <a:buNone/>
            </a:pPr>
            <a:r>
              <a:rPr lang="hu-H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hu-HU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C5CB76E-66ED-4656-B81C-753DE792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48" y="924828"/>
            <a:ext cx="3968335" cy="1011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Dátum helye 1">
            <a:extLst>
              <a:ext uri="{FF2B5EF4-FFF2-40B4-BE49-F238E27FC236}">
                <a16:creationId xmlns:a16="http://schemas.microsoft.com/office/drawing/2014/main" id="{E7A735DC-C807-435A-A76D-7480CC4B16B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9" name="Élőláb helye 2">
            <a:extLst>
              <a:ext uri="{FF2B5EF4-FFF2-40B4-BE49-F238E27FC236}">
                <a16:creationId xmlns:a16="http://schemas.microsoft.com/office/drawing/2014/main" id="{938E504E-5510-40CC-8596-4CC6A6AC02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0" name="Dia számának helye 4">
            <a:extLst>
              <a:ext uri="{FF2B5EF4-FFF2-40B4-BE49-F238E27FC236}">
                <a16:creationId xmlns:a16="http://schemas.microsoft.com/office/drawing/2014/main" id="{5FC43148-35FE-457D-822B-1D7C4A034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/57</a:t>
            </a:r>
          </a:p>
        </p:txBody>
      </p:sp>
      <p:graphicFrame>
        <p:nvGraphicFramePr>
          <p:cNvPr id="11" name="Group 37">
            <a:extLst>
              <a:ext uri="{FF2B5EF4-FFF2-40B4-BE49-F238E27FC236}">
                <a16:creationId xmlns:a16="http://schemas.microsoft.com/office/drawing/2014/main" id="{ADDCB186-A9A6-4884-85FF-3F8ACF0D7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3879"/>
              </p:ext>
            </p:extLst>
          </p:nvPr>
        </p:nvGraphicFramePr>
        <p:xfrm>
          <a:off x="2232324" y="1988840"/>
          <a:ext cx="5387078" cy="2286000"/>
        </p:xfrm>
        <a:graphic>
          <a:graphicData uri="http://schemas.openxmlformats.org/drawingml/2006/table">
            <a:tbl>
              <a:tblPr/>
              <a:tblGrid>
                <a:gridCol w="63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733">
                  <a:extLst>
                    <a:ext uri="{9D8B030D-6E8A-4147-A177-3AD203B41FA5}">
                      <a16:colId xmlns:a16="http://schemas.microsoft.com/office/drawing/2014/main" val="3040923405"/>
                    </a:ext>
                  </a:extLst>
                </a:gridCol>
                <a:gridCol w="2203805">
                  <a:extLst>
                    <a:ext uri="{9D8B030D-6E8A-4147-A177-3AD203B41FA5}">
                      <a16:colId xmlns:a16="http://schemas.microsoft.com/office/drawing/2014/main" val="2572486177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DbS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i=1..8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j=1..8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91081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VégÁllás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,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&lt;0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8065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DbS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:=DbS+1</a:t>
                      </a:r>
                      <a:endParaRPr lang="hu-HU" dirty="0"/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zövegdoboz 11">
            <a:extLst>
              <a:ext uri="{FF2B5EF4-FFF2-40B4-BE49-F238E27FC236}">
                <a16:creationId xmlns:a16="http://schemas.microsoft.com/office/drawing/2014/main" id="{3F986A19-C414-4FE6-A8B8-91617BC57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333" y="1681144"/>
            <a:ext cx="1174643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i,j</a:t>
            </a:r>
            <a:r>
              <a:rPr lang="hu-HU" b="1" dirty="0" err="1"/>
              <a:t>:Egész</a:t>
            </a:r>
            <a:endParaRPr lang="hu-HU" b="1" dirty="0"/>
          </a:p>
        </p:txBody>
      </p:sp>
      <p:graphicFrame>
        <p:nvGraphicFramePr>
          <p:cNvPr id="13" name="Group 37">
            <a:extLst>
              <a:ext uri="{FF2B5EF4-FFF2-40B4-BE49-F238E27FC236}">
                <a16:creationId xmlns:a16="http://schemas.microsoft.com/office/drawing/2014/main" id="{DC750C51-6FA6-45B3-AEC3-E27516494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44879"/>
              </p:ext>
            </p:extLst>
          </p:nvPr>
        </p:nvGraphicFramePr>
        <p:xfrm>
          <a:off x="2235064" y="4263435"/>
          <a:ext cx="5387078" cy="2285550"/>
        </p:xfrm>
        <a:graphic>
          <a:graphicData uri="http://schemas.openxmlformats.org/drawingml/2006/table">
            <a:tbl>
              <a:tblPr/>
              <a:tblGrid>
                <a:gridCol w="63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465">
                  <a:extLst>
                    <a:ext uri="{9D8B030D-6E8A-4147-A177-3AD203B41FA5}">
                      <a16:colId xmlns:a16="http://schemas.microsoft.com/office/drawing/2014/main" val="1719451825"/>
                    </a:ext>
                  </a:extLst>
                </a:gridCol>
                <a:gridCol w="2203805">
                  <a:extLst>
                    <a:ext uri="{9D8B030D-6E8A-4147-A177-3AD203B41FA5}">
                      <a16:colId xmlns:a16="http://schemas.microsoft.com/office/drawing/2014/main" val="2572486177"/>
                    </a:ext>
                  </a:extLst>
                </a:gridCol>
              </a:tblGrid>
              <a:tr h="41609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DbV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2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i=1..8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j=1..8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0021377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VégÁllás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i,j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&gt;0</a:t>
                      </a:r>
                      <a:endParaRPr lang="hu-HU" dirty="0"/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8065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DbV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:=DbV+1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Lekerekített téglalap feliratnak 12">
            <a:extLst>
              <a:ext uri="{FF2B5EF4-FFF2-40B4-BE49-F238E27FC236}">
                <a16:creationId xmlns:a16="http://schemas.microsoft.com/office/drawing/2014/main" id="{DD69E3A3-685B-4675-AF1B-D042D207E095}"/>
              </a:ext>
            </a:extLst>
          </p:cNvPr>
          <p:cNvSpPr/>
          <p:nvPr/>
        </p:nvSpPr>
        <p:spPr bwMode="auto">
          <a:xfrm>
            <a:off x="7524750" y="44624"/>
            <a:ext cx="1583754" cy="1267700"/>
          </a:xfrm>
          <a:prstGeom prst="wedgeRoundRectCallout">
            <a:avLst>
              <a:gd name="adj1" fmla="val 18524"/>
              <a:gd name="adj2" fmla="val 8499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lang="hu-HU" sz="2400" dirty="0"/>
              <a:t>Lokális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0FE3D9B3-B732-4FF6-A9E5-9535E3E4C307}"/>
              </a:ext>
            </a:extLst>
          </p:cNvPr>
          <p:cNvCxnSpPr/>
          <p:nvPr/>
        </p:nvCxnSpPr>
        <p:spPr>
          <a:xfrm rot="5400000">
            <a:off x="7215563" y="3418832"/>
            <a:ext cx="468000" cy="3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1D42CB67-8196-4A8C-9901-B6BD79758DC1}"/>
              </a:ext>
            </a:extLst>
          </p:cNvPr>
          <p:cNvCxnSpPr/>
          <p:nvPr/>
        </p:nvCxnSpPr>
        <p:spPr>
          <a:xfrm rot="16200000" flipH="1">
            <a:off x="3272576" y="3421737"/>
            <a:ext cx="468000" cy="3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71">
            <a:extLst>
              <a:ext uri="{FF2B5EF4-FFF2-40B4-BE49-F238E27FC236}">
                <a16:creationId xmlns:a16="http://schemas.microsoft.com/office/drawing/2014/main" id="{3E6515E2-E715-4AD1-865A-AE402782C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722" y="357301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8" name="Text Box 72">
            <a:extLst>
              <a:ext uri="{FF2B5EF4-FFF2-40B4-BE49-F238E27FC236}">
                <a16:creationId xmlns:a16="http://schemas.microsoft.com/office/drawing/2014/main" id="{DC5C5F24-ACBB-4628-B4A0-D4F085A2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747" y="357301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0B1BDD4B-A37C-4726-9963-3E5C29A0BD85}"/>
              </a:ext>
            </a:extLst>
          </p:cNvPr>
          <p:cNvCxnSpPr/>
          <p:nvPr/>
        </p:nvCxnSpPr>
        <p:spPr>
          <a:xfrm rot="5400000">
            <a:off x="7245066" y="5692456"/>
            <a:ext cx="468000" cy="3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72">
            <a:extLst>
              <a:ext uri="{FF2B5EF4-FFF2-40B4-BE49-F238E27FC236}">
                <a16:creationId xmlns:a16="http://schemas.microsoft.com/office/drawing/2014/main" id="{2598BCEA-8037-4A1C-9ACA-B774E8FA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07" y="583858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CFE63BBC-FF2C-488F-B986-A3F83777643D}"/>
              </a:ext>
            </a:extLst>
          </p:cNvPr>
          <p:cNvCxnSpPr/>
          <p:nvPr/>
        </p:nvCxnSpPr>
        <p:spPr>
          <a:xfrm rot="16200000" flipH="1">
            <a:off x="3338718" y="5697139"/>
            <a:ext cx="468000" cy="3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71">
            <a:extLst>
              <a:ext uri="{FF2B5EF4-FFF2-40B4-BE49-F238E27FC236}">
                <a16:creationId xmlns:a16="http://schemas.microsoft.com/office/drawing/2014/main" id="{BD15E5D5-E75B-43D1-87C7-C016D50A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584841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0" name="Lekerekített téglalap feliratnak 12">
            <a:extLst>
              <a:ext uri="{FF2B5EF4-FFF2-40B4-BE49-F238E27FC236}">
                <a16:creationId xmlns:a16="http://schemas.microsoft.com/office/drawing/2014/main" id="{AED2B648-43A1-4B65-A1C7-4A52B1C1E0A3}"/>
              </a:ext>
            </a:extLst>
          </p:cNvPr>
          <p:cNvSpPr/>
          <p:nvPr/>
        </p:nvSpPr>
        <p:spPr bwMode="auto">
          <a:xfrm>
            <a:off x="35496" y="116632"/>
            <a:ext cx="1871786" cy="1080343"/>
          </a:xfrm>
          <a:prstGeom prst="wedgeRoundRectCallout">
            <a:avLst>
              <a:gd name="adj1" fmla="val 205395"/>
              <a:gd name="adj2" fmla="val 4407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lang="hu-HU" sz="2400" dirty="0"/>
              <a:t>„Dupla </a:t>
            </a:r>
            <a:r>
              <a:rPr lang="hu-HU" sz="2400" dirty="0">
                <a:sym typeface="Symbol" panose="05050102010706020507" pitchFamily="18" charset="2"/>
              </a:rPr>
              <a:t>”: </a:t>
            </a:r>
            <a:br>
              <a:rPr lang="hu-HU" sz="2400" dirty="0">
                <a:sym typeface="Symbol" panose="05050102010706020507" pitchFamily="18" charset="2"/>
              </a:rPr>
            </a:br>
            <a:r>
              <a:rPr lang="hu-HU" sz="2400" dirty="0">
                <a:sym typeface="Symbol" panose="05050102010706020507" pitchFamily="18" charset="2"/>
              </a:rPr>
              <a:t>i=1..8-ra és j=1..8-ra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65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173406"/>
            <a:ext cx="2387600" cy="13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 megoldás ötlete:</a:t>
            </a:r>
          </a:p>
          <a:p>
            <a:pPr marL="268288" indent="1588"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Próbáljuk ki a 2-t; ha nem jó, akkor a 3-at, ha az sem, akkor a 4-et, …; legkésőbb az N jó lesz!</a:t>
            </a:r>
          </a:p>
          <a:p>
            <a:pPr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Az ezt kifejező lényegi algoritmus:</a:t>
            </a:r>
          </a:p>
          <a:p>
            <a:pPr marL="0" indent="12700">
              <a:buFont typeface="Wingdings" pitchFamily="2" charset="2"/>
              <a:buNone/>
            </a:pPr>
            <a:r>
              <a:rPr lang="hu-HU" sz="2800" dirty="0">
                <a:latin typeface="Garamond" pitchFamily="18" charset="0"/>
              </a:rPr>
              <a:t>Az i változó szerepe: végigmenni egy halmaz elemein.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455CA82-3F63-4BEC-AE35-CF1C41662E5B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18894"/>
              </p:ext>
            </p:extLst>
          </p:nvPr>
        </p:nvGraphicFramePr>
        <p:xfrm>
          <a:off x="4236138" y="4306888"/>
          <a:ext cx="1952625" cy="18621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ł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O:=i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34" name="Szövegdoboz 13"/>
          <p:cNvSpPr txBox="1">
            <a:spLocks noChangeArrowheads="1"/>
          </p:cNvSpPr>
          <p:nvPr/>
        </p:nvSpPr>
        <p:spPr bwMode="auto">
          <a:xfrm>
            <a:off x="6191709" y="3997833"/>
            <a:ext cx="1211262" cy="626701"/>
          </a:xfrm>
          <a:prstGeom prst="rect">
            <a:avLst/>
          </a:prstGeom>
          <a:noFill/>
          <a:ln w="19050">
            <a:solidFill>
              <a:srgbClr val="1700C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>
                <a:solidFill>
                  <a:srgbClr val="FF0000"/>
                </a:solidFill>
              </a:rPr>
            </a:br>
            <a:r>
              <a:rPr lang="hu-HU" dirty="0">
                <a:solidFill>
                  <a:srgbClr val="FF0000"/>
                </a:solidFill>
              </a:rPr>
              <a:t>    </a:t>
            </a:r>
            <a:r>
              <a:rPr lang="hu-HU" dirty="0"/>
              <a:t>i</a:t>
            </a:r>
            <a:r>
              <a:rPr lang="hu-HU" b="1" dirty="0"/>
              <a:t>:Egész</a:t>
            </a:r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685179" y="5085184"/>
            <a:ext cx="2232248" cy="864096"/>
          </a:xfrm>
          <a:prstGeom prst="wedgeRoundRectCallout">
            <a:avLst>
              <a:gd name="adj1" fmla="val -59325"/>
              <a:gd name="adj2" fmla="val -104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170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Lokális változó deklarálása.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2" name="Egyenes összekötő nyíllal 11"/>
          <p:cNvCxnSpPr>
            <a:cxnSpLocks/>
          </p:cNvCxnSpPr>
          <p:nvPr/>
        </p:nvCxnSpPr>
        <p:spPr>
          <a:xfrm flipV="1">
            <a:off x="1228725" y="4509120"/>
            <a:ext cx="5215483" cy="903806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3"/>
          <p:cNvSpPr txBox="1">
            <a:spLocks noChangeArrowheads="1"/>
          </p:cNvSpPr>
          <p:nvPr/>
        </p:nvSpPr>
        <p:spPr bwMode="auto">
          <a:xfrm>
            <a:off x="1051091" y="5322925"/>
            <a:ext cx="1260000" cy="180000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16" name="Szövegdoboz 13"/>
          <p:cNvSpPr txBox="1">
            <a:spLocks noChangeArrowheads="1"/>
          </p:cNvSpPr>
          <p:nvPr/>
        </p:nvSpPr>
        <p:spPr bwMode="auto">
          <a:xfrm>
            <a:off x="4200963" y="4266000"/>
            <a:ext cx="2023200" cy="1465200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4000" b="1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hu-HU" sz="4000" b="1" dirty="0"/>
              <a:t>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33476890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85725"/>
            <a:ext cx="7417246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anose="05050102010706020507" pitchFamily="18" charset="2"/>
              </a:rPr>
              <a:t>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b="0" dirty="0">
                <a:latin typeface="Garamond" pitchFamily="18" charset="0"/>
              </a:rPr>
              <a:t>Algoritmusban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317054"/>
            <a:ext cx="9036496" cy="5201221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Deklaráció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marL="12700" indent="0">
              <a:lnSpc>
                <a:spcPct val="90000"/>
              </a:lnSpc>
              <a:buNone/>
            </a:pPr>
            <a:endParaRPr lang="hu-HU" sz="2800" dirty="0">
              <a:latin typeface="Garamond" pitchFamily="18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2800" dirty="0">
              <a:latin typeface="Garamond" pitchFamily="18" charset="0"/>
            </a:endParaRPr>
          </a:p>
          <a:p>
            <a:pPr marL="12700" indent="0">
              <a:lnSpc>
                <a:spcPct val="90000"/>
              </a:lnSpc>
              <a:buNone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N,M: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Készlet:</a:t>
            </a:r>
            <a:r>
              <a:rPr lang="hu-HU" sz="24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1..MaxN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1..MaxM</a:t>
            </a:r>
            <a:r>
              <a:rPr lang="hu-HU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Ár: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1..MaxM: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Egész]</a:t>
            </a:r>
            <a:b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ÖsszÉrték: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1..MaxN: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Egész]</a:t>
            </a:r>
          </a:p>
          <a:p>
            <a:pPr marL="12700" indent="0">
              <a:lnSpc>
                <a:spcPct val="90000"/>
              </a:lnSpc>
              <a:buNone/>
            </a:pPr>
            <a:endParaRPr lang="hu-HU" sz="2800" dirty="0">
              <a:latin typeface="Garamond" pitchFamily="18" charset="0"/>
            </a:endParaRPr>
          </a:p>
          <a:p>
            <a:pPr marL="12700" indent="0">
              <a:lnSpc>
                <a:spcPct val="90000"/>
              </a:lnSpc>
              <a:buNone/>
            </a:pPr>
            <a:r>
              <a:rPr lang="hu-HU" b="1" dirty="0">
                <a:latin typeface="Garamond" pitchFamily="18" charset="0"/>
              </a:rPr>
              <a:t>Mátrix-elemre hivatkozás:</a:t>
            </a:r>
          </a:p>
          <a:p>
            <a:pPr marL="12700" indent="0">
              <a:lnSpc>
                <a:spcPct val="90000"/>
              </a:lnSpc>
              <a:buNone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TömbNév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sorIndex</a:t>
            </a:r>
            <a:r>
              <a:rPr lang="hu-HU" sz="24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oszlopIndex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700" indent="0">
              <a:lnSpc>
                <a:spcPct val="90000"/>
              </a:lnSpc>
              <a:buNone/>
            </a:pPr>
            <a:r>
              <a:rPr lang="hu-HU" sz="2400" dirty="0">
                <a:latin typeface="Garamond" panose="02020404030301010803" pitchFamily="18" charset="0"/>
                <a:cs typeface="Courier New" panose="02070309020205020404" pitchFamily="49" charset="0"/>
              </a:rPr>
              <a:t>     Itt: 	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Készlet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24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C00F4D3-16AF-45F9-A689-047D57AE354E}"/>
              </a:ext>
            </a:extLst>
          </p:cNvPr>
          <p:cNvSpPr/>
          <p:nvPr/>
        </p:nvSpPr>
        <p:spPr>
          <a:xfrm>
            <a:off x="3923928" y="1484784"/>
            <a:ext cx="4824536" cy="1046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10000"/>
              </a:spcBef>
              <a:tabLst>
                <a:tab pos="1258888" algn="l"/>
              </a:tabLst>
            </a:pPr>
            <a:r>
              <a:rPr lang="hu-HU" sz="2000" dirty="0"/>
              <a:t>Bemenet:	N,M</a:t>
            </a:r>
            <a:r>
              <a:rPr lang="hu-HU" sz="2000" dirty="0">
                <a:sym typeface="Symbol" pitchFamily="18" charset="2"/>
              </a:rPr>
              <a:t>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000" dirty="0">
                <a:sym typeface="Symbol" pitchFamily="18" charset="2"/>
              </a:rPr>
              <a:t>, </a:t>
            </a:r>
            <a:r>
              <a:rPr lang="hu-HU" sz="2000" dirty="0">
                <a:solidFill>
                  <a:srgbClr val="FF0000"/>
                </a:solidFill>
              </a:rPr>
              <a:t>Készlet</a:t>
            </a:r>
            <a:r>
              <a:rPr lang="hu-HU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1..N,1..M</a:t>
            </a:r>
            <a:r>
              <a:rPr lang="hu-HU" sz="20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0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N×M</a:t>
            </a:r>
            <a:br>
              <a:rPr lang="hu-HU" sz="2000" dirty="0"/>
            </a:br>
            <a:r>
              <a:rPr lang="hu-HU" sz="2000" dirty="0"/>
              <a:t>	Ár</a:t>
            </a:r>
            <a:r>
              <a:rPr lang="hu-HU" sz="2000" baseline="-25000" dirty="0"/>
              <a:t>1..M</a:t>
            </a:r>
            <a:r>
              <a:rPr lang="hu-HU" sz="2000" dirty="0">
                <a:sym typeface="Symbol" pitchFamily="18" charset="2"/>
              </a:rPr>
              <a:t>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000" baseline="30000" dirty="0"/>
              <a:t>M</a:t>
            </a:r>
            <a:endParaRPr lang="hu-HU" sz="2000" dirty="0"/>
          </a:p>
          <a:p>
            <a:pPr marL="176213" indent="-176213">
              <a:spcBef>
                <a:spcPct val="10000"/>
              </a:spcBef>
              <a:tabLst>
                <a:tab pos="1258888" algn="l"/>
              </a:tabLst>
            </a:pPr>
            <a:r>
              <a:rPr lang="hu-HU" sz="2000" dirty="0"/>
              <a:t>Kimenet:	ÖsszÉrték</a:t>
            </a:r>
            <a:r>
              <a:rPr lang="hu-HU" sz="2000" baseline="-25000" dirty="0"/>
              <a:t>1..N</a:t>
            </a:r>
            <a:r>
              <a:rPr lang="hu-HU" sz="2000" dirty="0">
                <a:sym typeface="Symbol" pitchFamily="18" charset="2"/>
              </a:rPr>
              <a:t>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000" baseline="30000" dirty="0"/>
              <a:t>N</a:t>
            </a:r>
            <a:endParaRPr lang="hu-HU" sz="2000" b="1" dirty="0"/>
          </a:p>
        </p:txBody>
      </p:sp>
      <p:sp>
        <p:nvSpPr>
          <p:cNvPr id="8" name="Dátum helye 1">
            <a:extLst>
              <a:ext uri="{FF2B5EF4-FFF2-40B4-BE49-F238E27FC236}">
                <a16:creationId xmlns:a16="http://schemas.microsoft.com/office/drawing/2014/main" id="{3D09A769-D734-4A66-8199-A6AB12779E8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9" name="Élőláb helye 2">
            <a:extLst>
              <a:ext uri="{FF2B5EF4-FFF2-40B4-BE49-F238E27FC236}">
                <a16:creationId xmlns:a16="http://schemas.microsoft.com/office/drawing/2014/main" id="{BCABDC9C-BCAC-415E-B935-C51A6499F8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0" name="Dia számának helye 4">
            <a:extLst>
              <a:ext uri="{FF2B5EF4-FFF2-40B4-BE49-F238E27FC236}">
                <a16:creationId xmlns:a16="http://schemas.microsoft.com/office/drawing/2014/main" id="{7A643B89-E2D1-4E0D-9855-E9173BC66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/57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5C0072E0-2243-45AB-A56E-572186DF6B16}"/>
              </a:ext>
            </a:extLst>
          </p:cNvPr>
          <p:cNvSpPr/>
          <p:nvPr/>
        </p:nvSpPr>
        <p:spPr bwMode="auto">
          <a:xfrm>
            <a:off x="107504" y="2808602"/>
            <a:ext cx="6696744" cy="162851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" name="Lekerekített téglalap feliratnak 12">
            <a:extLst>
              <a:ext uri="{FF2B5EF4-FFF2-40B4-BE49-F238E27FC236}">
                <a16:creationId xmlns:a16="http://schemas.microsoft.com/office/drawing/2014/main" id="{8BC6D8FB-9148-422D-B72F-3841D0214B1A}"/>
              </a:ext>
            </a:extLst>
          </p:cNvPr>
          <p:cNvSpPr/>
          <p:nvPr/>
        </p:nvSpPr>
        <p:spPr bwMode="auto">
          <a:xfrm>
            <a:off x="6228184" y="4797152"/>
            <a:ext cx="2808312" cy="864096"/>
          </a:xfrm>
          <a:prstGeom prst="wedgeRoundRectCallout">
            <a:avLst>
              <a:gd name="adj1" fmla="val -54452"/>
              <a:gd name="adj2" fmla="val -10794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15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237" y="85725"/>
            <a:ext cx="7425513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anose="05050102010706020507" pitchFamily="18" charset="2"/>
              </a:rPr>
              <a:t>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b="0" dirty="0">
                <a:latin typeface="Garamond" pitchFamily="18" charset="0"/>
              </a:rPr>
              <a:t>Algoritmusban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237" y="1317054"/>
            <a:ext cx="9044763" cy="5201221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 marL="12700" indent="0">
              <a:lnSpc>
                <a:spcPct val="90000"/>
              </a:lnSpc>
              <a:buNone/>
            </a:pPr>
            <a:r>
              <a:rPr lang="hu-H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hu-HU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C9336B-9C8A-4093-8D18-C65E70D1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490546"/>
            <a:ext cx="4256739" cy="1074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Dátum helye 1">
            <a:extLst>
              <a:ext uri="{FF2B5EF4-FFF2-40B4-BE49-F238E27FC236}">
                <a16:creationId xmlns:a16="http://schemas.microsoft.com/office/drawing/2014/main" id="{EA2724C0-E92D-4F3C-859C-02EC0287080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9" name="Élőláb helye 2">
            <a:extLst>
              <a:ext uri="{FF2B5EF4-FFF2-40B4-BE49-F238E27FC236}">
                <a16:creationId xmlns:a16="http://schemas.microsoft.com/office/drawing/2014/main" id="{64129BBB-986D-4971-B49A-0EB253E257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0" name="Dia számának helye 4">
            <a:extLst>
              <a:ext uri="{FF2B5EF4-FFF2-40B4-BE49-F238E27FC236}">
                <a16:creationId xmlns:a16="http://schemas.microsoft.com/office/drawing/2014/main" id="{7E1F32D7-43C7-4DB9-B7A5-7AE1407F9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/57</a:t>
            </a:r>
          </a:p>
        </p:txBody>
      </p:sp>
      <p:graphicFrame>
        <p:nvGraphicFramePr>
          <p:cNvPr id="11" name="Group 37">
            <a:extLst>
              <a:ext uri="{FF2B5EF4-FFF2-40B4-BE49-F238E27FC236}">
                <a16:creationId xmlns:a16="http://schemas.microsoft.com/office/drawing/2014/main" id="{069D2278-F10E-4088-BEBF-53CD770B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69461"/>
              </p:ext>
            </p:extLst>
          </p:nvPr>
        </p:nvGraphicFramePr>
        <p:xfrm>
          <a:off x="611560" y="2981518"/>
          <a:ext cx="7128791" cy="2535714"/>
        </p:xfrm>
        <a:graphic>
          <a:graphicData uri="http://schemas.openxmlformats.org/drawingml/2006/table">
            <a:tbl>
              <a:tblPr/>
              <a:tblGrid>
                <a:gridCol w="60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55">
                  <a:extLst>
                    <a:ext uri="{9D8B030D-6E8A-4147-A177-3AD203B41FA5}">
                      <a16:colId xmlns:a16="http://schemas.microsoft.com/office/drawing/2014/main" val="2844995060"/>
                    </a:ext>
                  </a:extLst>
                </a:gridCol>
              </a:tblGrid>
              <a:tr h="55478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ÖsszÉrték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[i]:=0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8998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33316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ÖsszÉrték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ÖsszÉrték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[i]+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		                Készlet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*Ár[j]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6531"/>
                  </a:ext>
                </a:extLst>
              </a:tr>
            </a:tbl>
          </a:graphicData>
        </a:graphic>
      </p:graphicFrame>
      <p:sp>
        <p:nvSpPr>
          <p:cNvPr id="12" name="Szövegdoboz 11">
            <a:extLst>
              <a:ext uri="{FF2B5EF4-FFF2-40B4-BE49-F238E27FC236}">
                <a16:creationId xmlns:a16="http://schemas.microsoft.com/office/drawing/2014/main" id="{A81E82DC-007C-42AD-8BFE-87750346D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157" y="2663241"/>
            <a:ext cx="1174643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i,j</a:t>
            </a:r>
            <a:r>
              <a:rPr lang="hu-HU" b="1" dirty="0" err="1"/>
              <a:t>:Egész</a:t>
            </a:r>
            <a:endParaRPr lang="hu-HU" b="1" dirty="0"/>
          </a:p>
        </p:txBody>
      </p:sp>
      <p:sp>
        <p:nvSpPr>
          <p:cNvPr id="13" name="Lekerekített téglalap feliratnak 12">
            <a:extLst>
              <a:ext uri="{FF2B5EF4-FFF2-40B4-BE49-F238E27FC236}">
                <a16:creationId xmlns:a16="http://schemas.microsoft.com/office/drawing/2014/main" id="{B37D8A5B-2F23-44D9-B07B-768A1C506873}"/>
              </a:ext>
            </a:extLst>
          </p:cNvPr>
          <p:cNvSpPr/>
          <p:nvPr/>
        </p:nvSpPr>
        <p:spPr bwMode="auto">
          <a:xfrm>
            <a:off x="7524750" y="721140"/>
            <a:ext cx="1583754" cy="1267700"/>
          </a:xfrm>
          <a:prstGeom prst="wedgeRoundRectCallout">
            <a:avLst>
              <a:gd name="adj1" fmla="val -1425"/>
              <a:gd name="adj2" fmla="val 11319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lang="hu-HU" sz="2400" dirty="0"/>
              <a:t>Lokális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8167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85725"/>
            <a:ext cx="7417246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anose="05050102010706020507" pitchFamily="18" charset="2"/>
              </a:rPr>
              <a:t>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b="0" dirty="0">
                <a:latin typeface="Garamond" pitchFamily="18" charset="0"/>
              </a:rPr>
              <a:t>Kódban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72676"/>
            <a:ext cx="9036496" cy="5201221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Kód</a:t>
            </a:r>
            <a:r>
              <a:rPr lang="hu-HU" b="1" baseline="-25000" dirty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4DAC0AB-D9F1-413D-A36A-0564D63CF3B5}"/>
              </a:ext>
            </a:extLst>
          </p:cNvPr>
          <p:cNvSpPr/>
          <p:nvPr/>
        </p:nvSpPr>
        <p:spPr>
          <a:xfrm>
            <a:off x="372477" y="1764487"/>
            <a:ext cx="3767475" cy="3636000"/>
          </a:xfrm>
          <a:prstGeom prst="rect">
            <a:avLst/>
          </a:prstGeom>
          <a:solidFill>
            <a:srgbClr val="E9E9E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" indent="0">
              <a:lnSpc>
                <a:spcPct val="90000"/>
              </a:lnSpc>
              <a:buNone/>
            </a:pPr>
            <a:r>
              <a:rPr lang="hu-HU" sz="1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br>
              <a:rPr lang="hu-HU" sz="14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VégÁllás:</a:t>
            </a:r>
            <a:r>
              <a:rPr lang="hu-HU" sz="14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1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4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1..8</a:t>
            </a:r>
            <a:r>
              <a:rPr lang="hu-HU" sz="1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4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1..8:</a:t>
            </a:r>
            <a:r>
              <a:rPr lang="hu-HU" sz="1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Egész]</a:t>
            </a:r>
            <a:br>
              <a:rPr lang="hu-HU" sz="14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DbV,DbS:</a:t>
            </a:r>
            <a:r>
              <a:rPr lang="hu-HU" sz="14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br>
              <a:rPr lang="hu-HU" sz="14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endParaRPr lang="hu-HU" sz="1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hu-HU" sz="14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Dátum helye 1">
            <a:extLst>
              <a:ext uri="{FF2B5EF4-FFF2-40B4-BE49-F238E27FC236}">
                <a16:creationId xmlns:a16="http://schemas.microsoft.com/office/drawing/2014/main" id="{6E947CB8-349B-47F0-B8DA-EFDE2B6038D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11" name="Élőláb helye 2">
            <a:extLst>
              <a:ext uri="{FF2B5EF4-FFF2-40B4-BE49-F238E27FC236}">
                <a16:creationId xmlns:a16="http://schemas.microsoft.com/office/drawing/2014/main" id="{7BC444AC-BE2B-45EB-A736-3BC4C836B1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2" name="Dia számának helye 4">
            <a:extLst>
              <a:ext uri="{FF2B5EF4-FFF2-40B4-BE49-F238E27FC236}">
                <a16:creationId xmlns:a16="http://schemas.microsoft.com/office/drawing/2014/main" id="{6155B8F1-5FF4-4196-B139-128E76F13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/57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0A317B3-8F64-4062-ABFF-09FEAEC378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6" y="2435069"/>
            <a:ext cx="3744000" cy="2988000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734217C3-A170-7580-57C3-C3272765399F}"/>
              </a:ext>
            </a:extLst>
          </p:cNvPr>
          <p:cNvSpPr/>
          <p:nvPr/>
        </p:nvSpPr>
        <p:spPr>
          <a:xfrm>
            <a:off x="5004048" y="1777159"/>
            <a:ext cx="3744416" cy="3630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2700" indent="0">
              <a:lnSpc>
                <a:spcPct val="90000"/>
              </a:lnSpc>
              <a:buNone/>
            </a:pPr>
            <a:b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[,]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VégÁllás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int[8</a:t>
            </a:r>
            <a:r>
              <a:rPr lang="hu-HU" sz="14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hu-H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hu-HU" sz="14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DbV,DbS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buNone/>
            </a:pP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i=1;i&lt;=8;++i){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j=1;j&lt;=8;++j){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VégÁllás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]&lt;0 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DbV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i=1;i&lt;=8;++i){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j=1;j&lt;=8;++j){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VégÁllás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]&gt;0 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DbV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DFD11CB-9976-9458-E6D6-7493798E466A}"/>
              </a:ext>
            </a:extLst>
          </p:cNvPr>
          <p:cNvSpPr/>
          <p:nvPr/>
        </p:nvSpPr>
        <p:spPr>
          <a:xfrm>
            <a:off x="4572000" y="5334757"/>
            <a:ext cx="4608512" cy="90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b="1" dirty="0"/>
              <a:t>Mátrix-elemre hivatkozás:</a:t>
            </a:r>
          </a:p>
          <a:p>
            <a:pPr marL="127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TömbNév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sorIndex</a:t>
            </a:r>
            <a:r>
              <a:rPr lang="hu-H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oszlopIndex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700" indent="0">
              <a:lnSpc>
                <a:spcPct val="90000"/>
              </a:lnSpc>
              <a:buNone/>
            </a:pPr>
            <a:r>
              <a:rPr lang="hu-HU" dirty="0">
                <a:cs typeface="Courier New" panose="02070309020205020404" pitchFamily="49" charset="0"/>
              </a:rPr>
              <a:t>     Itt: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VégÁllás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43473513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85725"/>
            <a:ext cx="7417246" cy="1111250"/>
          </a:xfrm>
        </p:spPr>
        <p:txBody>
          <a:bodyPr/>
          <a:lstStyle/>
          <a:p>
            <a:r>
              <a:rPr lang="hu-HU" b="0" dirty="0">
                <a:latin typeface="Garamond" pitchFamily="18" charset="0"/>
              </a:rPr>
              <a:t>Mátrix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anose="05050102010706020507" pitchFamily="18" charset="2"/>
              </a:rPr>
              <a:t>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b="0" dirty="0">
                <a:latin typeface="Garamond" pitchFamily="18" charset="0"/>
              </a:rPr>
              <a:t>Kódban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297390"/>
            <a:ext cx="9036496" cy="5201221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Kód</a:t>
            </a:r>
            <a:r>
              <a:rPr lang="hu-HU" b="1" baseline="-25000" dirty="0">
                <a:latin typeface="Garamond" pitchFamily="18" charset="0"/>
              </a:rPr>
              <a:t>2</a:t>
            </a:r>
            <a:r>
              <a:rPr lang="hu-HU" b="1" dirty="0">
                <a:latin typeface="Garamond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4DAC0AB-D9F1-413D-A36A-0564D63CF3B5}"/>
              </a:ext>
            </a:extLst>
          </p:cNvPr>
          <p:cNvSpPr/>
          <p:nvPr/>
        </p:nvSpPr>
        <p:spPr>
          <a:xfrm>
            <a:off x="225856" y="1809230"/>
            <a:ext cx="4405137" cy="2599943"/>
          </a:xfrm>
          <a:prstGeom prst="rect">
            <a:avLst/>
          </a:prstGeom>
          <a:solidFill>
            <a:srgbClr val="E9E9E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90000"/>
              </a:lnSpc>
              <a:spcBef>
                <a:spcPts val="1200"/>
              </a:spcBef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Készlet: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1..MaxN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1..MaxM: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Egész]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Ár: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1..MaxM: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Egész]</a:t>
            </a:r>
            <a:b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ÖsszÉrték: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1..MaxN: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Egész]</a:t>
            </a:r>
          </a:p>
          <a:p>
            <a:pPr marL="12700">
              <a:lnSpc>
                <a:spcPct val="90000"/>
              </a:lnSpc>
              <a:spcBef>
                <a:spcPts val="1200"/>
              </a:spcBef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2700">
              <a:lnSpc>
                <a:spcPct val="90000"/>
              </a:lnSpc>
              <a:buNone/>
            </a:pPr>
            <a:endParaRPr lang="hu-H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90000"/>
              </a:lnSpc>
              <a:buNone/>
            </a:pPr>
            <a:endParaRPr lang="hu-H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90000"/>
              </a:lnSpc>
              <a:buNone/>
            </a:pPr>
            <a:endParaRPr lang="hu-H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90000"/>
              </a:lnSpc>
              <a:buNone/>
            </a:pPr>
            <a:endParaRPr lang="hu-H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90000"/>
              </a:lnSpc>
              <a:buNone/>
            </a:pPr>
            <a:endParaRPr lang="hu-H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átum helye 1">
            <a:extLst>
              <a:ext uri="{FF2B5EF4-FFF2-40B4-BE49-F238E27FC236}">
                <a16:creationId xmlns:a16="http://schemas.microsoft.com/office/drawing/2014/main" id="{1D08384B-4866-4440-B01B-EAB32183875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10" name="Élőláb helye 2">
            <a:extLst>
              <a:ext uri="{FF2B5EF4-FFF2-40B4-BE49-F238E27FC236}">
                <a16:creationId xmlns:a16="http://schemas.microsoft.com/office/drawing/2014/main" id="{009FD127-4E46-443F-8BFD-897195325F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12" name="Dia számának helye 4">
            <a:extLst>
              <a:ext uri="{FF2B5EF4-FFF2-40B4-BE49-F238E27FC236}">
                <a16:creationId xmlns:a16="http://schemas.microsoft.com/office/drawing/2014/main" id="{CF5B065A-CFF7-497A-ABCF-362A37257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/57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6CB636B-1B0A-4EF4-82FA-284EA695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7" y="2852936"/>
            <a:ext cx="4385954" cy="1524102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43191E14-2B57-1587-6D41-2427A3B24DBD}"/>
              </a:ext>
            </a:extLst>
          </p:cNvPr>
          <p:cNvSpPr/>
          <p:nvPr/>
        </p:nvSpPr>
        <p:spPr>
          <a:xfrm>
            <a:off x="4860032" y="1844824"/>
            <a:ext cx="4248472" cy="2501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2700">
              <a:lnSpc>
                <a:spcPct val="90000"/>
              </a:lnSpc>
              <a:buNone/>
            </a:pPr>
            <a:b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N,M;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int[,]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Készlet=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</a:t>
            </a:r>
            <a:r>
              <a:rPr lang="hu-HU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MaxN</a:t>
            </a:r>
            <a:r>
              <a:rPr lang="hu-HU" sz="1400" b="1" dirty="0" err="1">
                <a:ln>
                  <a:solidFill>
                    <a:srgbClr val="FF0000"/>
                  </a:solidFill>
                </a:ln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MaxM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Ár=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ÖsszÉrték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hu-H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lnSpc>
                <a:spcPct val="90000"/>
              </a:lnSpc>
              <a:spcBef>
                <a:spcPts val="600"/>
              </a:spcBef>
              <a:buNone/>
            </a:pPr>
            <a:b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i=</a:t>
            </a:r>
            <a:r>
              <a:rPr lang="hu-HU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;i</a:t>
            </a:r>
            <a:r>
              <a:rPr lang="hu-HU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N;++i){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ÖsszÉrték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[i]=0;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hu-HU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;j</a:t>
            </a:r>
            <a:r>
              <a:rPr lang="hu-HU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M;++j){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ÖsszÉrték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[i]+=Készlet[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]*Ár[j];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81229AE-2DDF-11C9-9D31-5FC03F9CDD36}"/>
              </a:ext>
            </a:extLst>
          </p:cNvPr>
          <p:cNvSpPr/>
          <p:nvPr/>
        </p:nvSpPr>
        <p:spPr>
          <a:xfrm>
            <a:off x="4693168" y="4941168"/>
            <a:ext cx="4608512" cy="90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b="1" dirty="0"/>
              <a:t>Mátrix-elemre hivatkozás:</a:t>
            </a:r>
          </a:p>
          <a:p>
            <a:pPr marL="127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TömbNév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sorIndex</a:t>
            </a:r>
            <a:r>
              <a:rPr lang="hu-H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oszlopIndex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700" indent="0">
              <a:lnSpc>
                <a:spcPct val="90000"/>
              </a:lnSpc>
              <a:buNone/>
            </a:pPr>
            <a:r>
              <a:rPr lang="hu-HU" dirty="0">
                <a:cs typeface="Courier New" panose="02070309020205020404" pitchFamily="49" charset="0"/>
              </a:rPr>
              <a:t>     Itt: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Készlet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4279017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latin typeface="Garamond" pitchFamily="18" charset="0"/>
              </a:rPr>
              <a:t>Áttekintés</a:t>
            </a:r>
            <a:endParaRPr lang="hu-HU" sz="2800" dirty="0">
              <a:latin typeface="Garamond" pitchFamily="18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Garamond" pitchFamily="18" charset="0"/>
                <a:hlinkClick r:id="rId3" action="ppaction://hlinksldjump"/>
              </a:rPr>
              <a:t>Ciklusok</a:t>
            </a:r>
            <a:r>
              <a:rPr lang="hu-HU" dirty="0">
                <a:latin typeface="Garamond" pitchFamily="18" charset="0"/>
              </a:rPr>
              <a:t> –  </a:t>
            </a:r>
            <a:br>
              <a:rPr lang="hu-HU" dirty="0"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	</a:t>
            </a:r>
            <a:r>
              <a:rPr lang="hu-HU" sz="2800" dirty="0" err="1">
                <a:latin typeface="Garamond" pitchFamily="18" charset="0"/>
              </a:rPr>
              <a:t>specifikáció+„algoritmika”+kódolás</a:t>
            </a:r>
            <a:endParaRPr lang="hu-HU" sz="2800" dirty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dirty="0">
                <a:latin typeface="Garamond" pitchFamily="18" charset="0"/>
                <a:hlinkClick r:id="rId4" action="ppaction://hlinksldjump"/>
              </a:rPr>
              <a:t>Tömbök</a:t>
            </a:r>
            <a:endParaRPr lang="hu-HU" dirty="0">
              <a:latin typeface="Garamond" pitchFamily="18" charset="0"/>
              <a:hlinkClick r:id="rId5" action="ppaction://hlinksldjump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latin typeface="Garamond" pitchFamily="18" charset="0"/>
                <a:hlinkClick r:id="rId4" action="ppaction://hlinksldjump"/>
              </a:rPr>
              <a:t>Egy bevezető példa a tömbhöz</a:t>
            </a:r>
            <a:endParaRPr lang="hu-HU" sz="2800" dirty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latin typeface="Garamond" pitchFamily="18" charset="0"/>
                <a:hlinkClick r:id="rId6" action="ppaction://hlinksldjump"/>
              </a:rPr>
              <a:t>A tömb</a:t>
            </a:r>
            <a:endParaRPr lang="hu-HU" sz="2800" dirty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latin typeface="Garamond" pitchFamily="18" charset="0"/>
                <a:hlinkClick r:id="rId7" action="ppaction://hlinksldjump"/>
              </a:rPr>
              <a:t>Elágazás helyett tömb</a:t>
            </a:r>
            <a:endParaRPr lang="hu-HU" sz="2800" dirty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latin typeface="Garamond" pitchFamily="18" charset="0"/>
                <a:hlinkClick r:id="rId8" action="ppaction://hlinksldjump"/>
              </a:rPr>
              <a:t>Konstans tömbök</a:t>
            </a:r>
            <a:endParaRPr lang="hu-HU" sz="2800" dirty="0">
              <a:latin typeface="Garamond" pitchFamily="18" charset="0"/>
            </a:endParaRPr>
          </a:p>
          <a:p>
            <a:pPr lvl="1">
              <a:spcBef>
                <a:spcPct val="0"/>
              </a:spcBef>
            </a:pPr>
            <a:r>
              <a:rPr lang="hu-HU" sz="2800" dirty="0">
                <a:hlinkClick r:id="rId9" action="ppaction://hlinksldjump"/>
              </a:rPr>
              <a:t>Mátrixok</a:t>
            </a:r>
            <a:endParaRPr lang="hu-HU" sz="2800" dirty="0">
              <a:latin typeface="Garamond" pitchFamily="18" charset="0"/>
            </a:endParaRPr>
          </a:p>
          <a:p>
            <a:endParaRPr lang="hu-HU" sz="2800" dirty="0">
              <a:latin typeface="Garamond" pitchFamily="18" charset="0"/>
            </a:endParaRPr>
          </a:p>
          <a:p>
            <a:endParaRPr lang="hu-HU" dirty="0">
              <a:latin typeface="Garamond" pitchFamily="18" charset="0"/>
            </a:endParaRPr>
          </a:p>
          <a:p>
            <a:endParaRPr lang="hu-HU" dirty="0">
              <a:latin typeface="Garamond" pitchFamily="18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B8C0114-2438-4123-B520-C5E7D56D852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89717083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 indent="1588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3000" dirty="0">
                <a:latin typeface="Garamond" pitchFamily="18" charset="0"/>
              </a:rPr>
              <a:t>Határozzuk meg egy természetes szám (N&gt;1) </a:t>
            </a:r>
            <a:r>
              <a:rPr lang="hu-HU" sz="3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1-től különböző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legkisebb</a:t>
            </a:r>
            <a:r>
              <a:rPr lang="hu-HU" sz="3000" dirty="0">
                <a:latin typeface="Garamond" pitchFamily="18" charset="0"/>
              </a:rPr>
              <a:t> és </a:t>
            </a:r>
            <a:r>
              <a:rPr lang="hu-HU" sz="3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önmagától</a:t>
            </a:r>
            <a:r>
              <a:rPr lang="hu-HU" sz="3000" dirty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hu-HU" sz="3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különböző</a:t>
            </a:r>
            <a:r>
              <a:rPr lang="hu-HU" sz="3000" dirty="0">
                <a:latin typeface="Garamond" pitchFamily="18" charset="0"/>
              </a:rPr>
              <a:t> 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legnagyobb</a:t>
            </a:r>
            <a:r>
              <a:rPr lang="hu-HU" sz="3000" dirty="0">
                <a:latin typeface="Garamond" pitchFamily="18" charset="0"/>
              </a:rPr>
              <a:t>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osztó</a:t>
            </a:r>
            <a:r>
              <a:rPr lang="hu-HU" sz="3000" dirty="0">
                <a:latin typeface="Garamond" pitchFamily="18" charset="0"/>
              </a:rPr>
              <a:t>ját!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3000" b="1" dirty="0">
                <a:latin typeface="Garamond" pitchFamily="18" charset="0"/>
              </a:rPr>
              <a:t>Specifikáció: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978025" algn="l"/>
              </a:tabLst>
            </a:pPr>
            <a:r>
              <a:rPr lang="hu-HU" sz="3000" dirty="0">
                <a:latin typeface="Garamond" pitchFamily="18" charset="0"/>
              </a:rPr>
              <a:t>Bemenet:	N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978025" algn="l"/>
              </a:tabLst>
            </a:pPr>
            <a:r>
              <a:rPr lang="hu-HU" sz="3000" dirty="0">
                <a:latin typeface="Garamond" pitchFamily="18" charset="0"/>
              </a:rPr>
              <a:t>Kimenet:	</a:t>
            </a:r>
            <a:r>
              <a:rPr lang="hu-HU" sz="3000" dirty="0" err="1">
                <a:solidFill>
                  <a:srgbClr val="1700C0"/>
                </a:solidFill>
                <a:latin typeface="Garamond" pitchFamily="18" charset="0"/>
              </a:rPr>
              <a:t>Lko</a:t>
            </a:r>
            <a:r>
              <a:rPr lang="hu-HU" sz="3000" dirty="0" err="1">
                <a:latin typeface="Garamond" pitchFamily="18" charset="0"/>
              </a:rPr>
              <a:t>,</a:t>
            </a:r>
            <a:r>
              <a:rPr lang="hu-HU" sz="3000" dirty="0" err="1">
                <a:solidFill>
                  <a:srgbClr val="FF0000"/>
                </a:solidFill>
                <a:latin typeface="Garamond" pitchFamily="18" charset="0"/>
              </a:rPr>
              <a:t>Lno</a:t>
            </a:r>
            <a:r>
              <a:rPr lang="hu-HU" sz="30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978025" algn="l"/>
              </a:tabLst>
            </a:pPr>
            <a:r>
              <a:rPr lang="hu-HU" sz="3000" dirty="0">
                <a:latin typeface="Garamond" pitchFamily="18" charset="0"/>
              </a:rPr>
              <a:t>Előfeltétel:	N&gt;1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978025" algn="l"/>
              </a:tabLst>
            </a:pPr>
            <a:r>
              <a:rPr lang="hu-HU" sz="3000" dirty="0">
                <a:latin typeface="Garamond" pitchFamily="18" charset="0"/>
              </a:rPr>
              <a:t>Utófeltétel:	</a:t>
            </a:r>
            <a:r>
              <a:rPr lang="hu-HU" sz="3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1&lt;</a:t>
            </a:r>
            <a:r>
              <a:rPr lang="hu-HU" sz="3000" dirty="0" err="1">
                <a:latin typeface="Garamond" pitchFamily="18" charset="0"/>
              </a:rPr>
              <a:t>Lko</a:t>
            </a:r>
            <a:r>
              <a:rPr lang="hu-HU" sz="3000" dirty="0" err="1"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 err="1">
                <a:latin typeface="Garamond" pitchFamily="18" charset="0"/>
              </a:rPr>
              <a:t>N</a:t>
            </a:r>
            <a:r>
              <a:rPr lang="hu-HU" sz="3000" dirty="0">
                <a:latin typeface="Garamond" pitchFamily="18" charset="0"/>
              </a:rPr>
              <a:t> és 1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Lno</a:t>
            </a:r>
            <a:r>
              <a:rPr lang="hu-HU" sz="3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&lt;</a:t>
            </a:r>
            <a:r>
              <a:rPr lang="hu-HU" sz="3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</a:t>
            </a:r>
            <a:r>
              <a:rPr lang="hu-HU" sz="3000" dirty="0">
                <a:latin typeface="Garamond" pitchFamily="18" charset="0"/>
              </a:rPr>
              <a:t> és</a:t>
            </a:r>
            <a:br>
              <a:rPr lang="hu-HU" sz="3000" dirty="0">
                <a:latin typeface="Garamond" pitchFamily="18" charset="0"/>
              </a:rPr>
            </a:br>
            <a:r>
              <a:rPr lang="hu-HU" sz="3000" dirty="0">
                <a:latin typeface="Garamond" pitchFamily="18" charset="0"/>
              </a:rPr>
              <a:t>	</a:t>
            </a:r>
            <a:r>
              <a:rPr lang="hu-HU" sz="3000" dirty="0" err="1">
                <a:latin typeface="Garamond" pitchFamily="18" charset="0"/>
              </a:rPr>
              <a:t>Lko</a:t>
            </a:r>
            <a:r>
              <a:rPr lang="en-US" sz="3000" dirty="0">
                <a:latin typeface="Garamond" pitchFamily="18" charset="0"/>
              </a:rPr>
              <a:t>|</a:t>
            </a:r>
            <a:r>
              <a:rPr lang="hu-HU" sz="3000" dirty="0">
                <a:latin typeface="Garamond" pitchFamily="18" charset="0"/>
              </a:rPr>
              <a:t>N és 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i (2i&lt;</a:t>
            </a:r>
            <a:r>
              <a:rPr lang="hu-HU" sz="3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Lko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): i </a:t>
            </a:r>
            <a:r>
              <a:rPr lang="en-US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3000" dirty="0">
                <a:latin typeface="Garamond" pitchFamily="18" charset="0"/>
              </a:rPr>
              <a:t>és</a:t>
            </a:r>
            <a:br>
              <a:rPr lang="hu-HU" sz="3000" dirty="0">
                <a:latin typeface="Garamond" pitchFamily="18" charset="0"/>
              </a:rPr>
            </a:br>
            <a:r>
              <a:rPr lang="hu-HU" sz="3000" dirty="0">
                <a:latin typeface="Garamond" pitchFamily="18" charset="0"/>
              </a:rPr>
              <a:t>	</a:t>
            </a:r>
            <a:r>
              <a:rPr lang="hu-HU" sz="3000" dirty="0" err="1">
                <a:latin typeface="Garamond" pitchFamily="18" charset="0"/>
              </a:rPr>
              <a:t>Lno</a:t>
            </a:r>
            <a:r>
              <a:rPr lang="en-US" sz="3000" dirty="0">
                <a:latin typeface="Garamond" pitchFamily="18" charset="0"/>
              </a:rPr>
              <a:t>|</a:t>
            </a:r>
            <a:r>
              <a:rPr lang="hu-HU" sz="3000" dirty="0">
                <a:latin typeface="Garamond" pitchFamily="18" charset="0"/>
              </a:rPr>
              <a:t>N és 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i (</a:t>
            </a:r>
            <a:r>
              <a:rPr lang="hu-HU" sz="3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Lno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&lt;i&lt;N): i </a:t>
            </a:r>
            <a:r>
              <a:rPr lang="en-US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D3DD1B-AED3-45F2-8E26-62D01D29AA56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pic>
        <p:nvPicPr>
          <p:cNvPr id="10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55" y="3022708"/>
            <a:ext cx="2387600" cy="13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Téglalap 11"/>
          <p:cNvSpPr/>
          <p:nvPr/>
        </p:nvSpPr>
        <p:spPr>
          <a:xfrm>
            <a:off x="3694721" y="5297500"/>
            <a:ext cx="4572000" cy="396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>
            <a:spAutoFit/>
          </a:bodyPr>
          <a:lstStyle/>
          <a:p>
            <a:pPr>
              <a:buNone/>
            </a:pP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i (</a:t>
            </a:r>
            <a:r>
              <a:rPr lang="hu-HU" sz="2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Lno</a:t>
            </a: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&lt;</a:t>
            </a:r>
            <a:r>
              <a:rPr lang="hu-HU" sz="2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≤N–1): i </a:t>
            </a:r>
            <a:r>
              <a:rPr lang="en-US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2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GB" sz="2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Megjegyzés: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>
                <a:latin typeface="Garamond" pitchFamily="18" charset="0"/>
              </a:rPr>
              <a:t>	</a:t>
            </a:r>
            <a:r>
              <a:rPr lang="hu-HU" sz="2800" dirty="0">
                <a:latin typeface="Garamond" pitchFamily="18" charset="0"/>
              </a:rPr>
              <a:t>A specifikációból az algoritmus megkapható, de az </a:t>
            </a:r>
            <a:r>
              <a:rPr lang="hu-HU" sz="2800" dirty="0" err="1">
                <a:latin typeface="Garamond" pitchFamily="18" charset="0"/>
              </a:rPr>
              <a:t>Lno</a:t>
            </a:r>
            <a:r>
              <a:rPr lang="hu-HU" sz="2800" dirty="0">
                <a:latin typeface="Garamond" pitchFamily="18" charset="0"/>
              </a:rPr>
              <a:t> az utófeltételben az </a:t>
            </a:r>
            <a:r>
              <a:rPr lang="hu-HU" sz="2800" dirty="0" err="1">
                <a:latin typeface="Garamond" pitchFamily="18" charset="0"/>
              </a:rPr>
              <a:t>Lko</a:t>
            </a:r>
            <a:r>
              <a:rPr lang="hu-HU" sz="2800" dirty="0">
                <a:latin typeface="Garamond" pitchFamily="18" charset="0"/>
              </a:rPr>
              <a:t> ismeretében</a:t>
            </a:r>
            <a:r>
              <a:rPr lang="hu-HU" sz="2800" dirty="0"/>
              <a:t> </a:t>
            </a:r>
            <a:r>
              <a:rPr lang="hu-HU" sz="2800" dirty="0">
                <a:latin typeface="Garamond" pitchFamily="18" charset="0"/>
              </a:rPr>
              <a:t>másképp is megfogalmaz-ható: </a:t>
            </a:r>
            <a:r>
              <a:rPr lang="hu-HU" sz="2800" dirty="0" err="1">
                <a:solidFill>
                  <a:srgbClr val="FF3300"/>
                </a:solidFill>
                <a:latin typeface="Garamond" pitchFamily="18" charset="0"/>
              </a:rPr>
              <a:t>Lko</a:t>
            </a:r>
            <a:r>
              <a:rPr lang="hu-HU" sz="2800" dirty="0">
                <a:solidFill>
                  <a:srgbClr val="FF3300"/>
                </a:solidFill>
                <a:latin typeface="Garamond" pitchFamily="18" charset="0"/>
              </a:rPr>
              <a:t>*</a:t>
            </a:r>
            <a:r>
              <a:rPr lang="hu-HU" sz="2800" dirty="0" err="1">
                <a:solidFill>
                  <a:srgbClr val="FF3300"/>
                </a:solidFill>
                <a:latin typeface="Garamond" pitchFamily="18" charset="0"/>
              </a:rPr>
              <a:t>Lno</a:t>
            </a:r>
            <a:r>
              <a:rPr lang="hu-HU" sz="2800" dirty="0">
                <a:solidFill>
                  <a:srgbClr val="FF3300"/>
                </a:solidFill>
                <a:latin typeface="Garamond" pitchFamily="18" charset="0"/>
              </a:rPr>
              <a:t>=N</a:t>
            </a:r>
            <a:r>
              <a:rPr lang="hu-HU" sz="2800" dirty="0">
                <a:latin typeface="Garamond" pitchFamily="18" charset="0"/>
              </a:rPr>
              <a:t>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Az erre építő algoritmus: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401D3E6-8AA3-401B-A2CA-EAA23F0A0514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graphicFrame>
        <p:nvGraphicFramePr>
          <p:cNvPr id="1335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64486"/>
              </p:ext>
            </p:extLst>
          </p:nvPr>
        </p:nvGraphicFramePr>
        <p:xfrm>
          <a:off x="4079377" y="4247728"/>
          <a:ext cx="2881759" cy="2133600"/>
        </p:xfrm>
        <a:graphic>
          <a:graphicData uri="http://schemas.openxmlformats.org/drawingml/2006/table">
            <a:tbl>
              <a:tblPr/>
              <a:tblGrid>
                <a:gridCol w="540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ł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Lko:=i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Lno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:=N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Lko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84" name="Szövegdoboz 12"/>
          <p:cNvSpPr txBox="1">
            <a:spLocks noChangeArrowheads="1"/>
          </p:cNvSpPr>
          <p:nvPr/>
        </p:nvSpPr>
        <p:spPr bwMode="auto">
          <a:xfrm>
            <a:off x="6961137" y="3981028"/>
            <a:ext cx="1211263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/57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84DBA17-D5A4-426E-9873-522D1081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386312"/>
            <a:ext cx="280987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églalap 1"/>
          <p:cNvSpPr/>
          <p:nvPr/>
        </p:nvSpPr>
        <p:spPr>
          <a:xfrm>
            <a:off x="960936" y="5597788"/>
            <a:ext cx="1743048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hu-HU" sz="1500" dirty="0" err="1">
                <a:solidFill>
                  <a:srgbClr val="FF3300"/>
                </a:solidFill>
              </a:rPr>
              <a:t>Lko</a:t>
            </a:r>
            <a:r>
              <a:rPr lang="hu-HU" sz="1500" dirty="0">
                <a:solidFill>
                  <a:srgbClr val="FF3300"/>
                </a:solidFill>
              </a:rPr>
              <a:t>*</a:t>
            </a:r>
            <a:r>
              <a:rPr lang="hu-HU" sz="1500" dirty="0" err="1">
                <a:solidFill>
                  <a:srgbClr val="FF3300"/>
                </a:solidFill>
              </a:rPr>
              <a:t>Lno</a:t>
            </a:r>
            <a:r>
              <a:rPr lang="hu-HU" sz="1500" dirty="0">
                <a:solidFill>
                  <a:srgbClr val="FF3300"/>
                </a:solidFill>
              </a:rPr>
              <a:t>=N</a:t>
            </a:r>
            <a:endParaRPr lang="en-GB" sz="15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 indent="1588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000" dirty="0">
                <a:latin typeface="Garamond" pitchFamily="18" charset="0"/>
              </a:rPr>
              <a:t>Határozzuk meg egy természetes szám (N&gt;1) </a:t>
            </a:r>
            <a:r>
              <a:rPr lang="hu-HU" sz="3000" dirty="0">
                <a:solidFill>
                  <a:srgbClr val="008000"/>
                </a:solidFill>
                <a:latin typeface="Garamond" pitchFamily="18" charset="0"/>
              </a:rPr>
              <a:t>1-től és önmagától különböző</a:t>
            </a:r>
            <a:r>
              <a:rPr lang="hu-HU" sz="3000" dirty="0">
                <a:latin typeface="Garamond" pitchFamily="18" charset="0"/>
              </a:rPr>
              <a:t>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legkisebb</a:t>
            </a:r>
            <a:r>
              <a:rPr lang="hu-HU" sz="3000" i="1" dirty="0">
                <a:latin typeface="Garamond" pitchFamily="18" charset="0"/>
              </a:rPr>
              <a:t> </a:t>
            </a:r>
            <a:r>
              <a:rPr lang="hu-H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osztó</a:t>
            </a:r>
            <a:r>
              <a:rPr lang="hu-HU" sz="3000" dirty="0">
                <a:latin typeface="Garamond" pitchFamily="18" charset="0"/>
              </a:rPr>
              <a:t>ját</a:t>
            </a:r>
            <a:r>
              <a:rPr lang="hu-HU" sz="3000" dirty="0"/>
              <a:t> </a:t>
            </a:r>
            <a:r>
              <a:rPr lang="hu-HU" sz="2800" dirty="0">
                <a:latin typeface="Garamond" pitchFamily="18" charset="0"/>
              </a:rPr>
              <a:t>(</a:t>
            </a:r>
            <a:r>
              <a:rPr lang="hu-HU" sz="2000" dirty="0">
                <a:latin typeface="Garamond" pitchFamily="18" charset="0"/>
              </a:rPr>
              <a:t>ha van</a:t>
            </a:r>
            <a:r>
              <a:rPr lang="hu-HU" sz="2800" dirty="0">
                <a:latin typeface="Garamond" pitchFamily="18" charset="0"/>
              </a:rPr>
              <a:t>)</a:t>
            </a:r>
            <a:r>
              <a:rPr lang="hu-HU" sz="3000" dirty="0">
                <a:latin typeface="Garamond" pitchFamily="18" charset="0"/>
              </a:rPr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Specifikáció</a:t>
            </a:r>
            <a:r>
              <a:rPr lang="hu-HU" sz="3000" b="1" dirty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978025" algn="l"/>
              </a:tabLst>
            </a:pPr>
            <a:r>
              <a:rPr lang="hu-HU" sz="3000" dirty="0">
                <a:latin typeface="Garamond" pitchFamily="18" charset="0"/>
              </a:rPr>
              <a:t>Bemenet: 	N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b="1" dirty="0">
                <a:latin typeface="Imprint MT Shadow" pitchFamily="82" charset="0"/>
              </a:rPr>
              <a:t>N</a:t>
            </a: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978025" algn="l"/>
              </a:tabLst>
            </a:pPr>
            <a:r>
              <a:rPr lang="hu-HU" sz="3000" dirty="0">
                <a:latin typeface="Garamond" pitchFamily="18" charset="0"/>
              </a:rPr>
              <a:t>Kimenet: 	O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b="1" dirty="0">
                <a:latin typeface="Imprint MT Shadow" pitchFamily="82" charset="0"/>
              </a:rPr>
              <a:t>N</a:t>
            </a:r>
            <a:r>
              <a:rPr lang="hu-HU" sz="3000" dirty="0">
                <a:latin typeface="Garamond" pitchFamily="18" charset="0"/>
              </a:rPr>
              <a:t>, 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Van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>
                <a:solidFill>
                  <a:srgbClr val="FF0000"/>
                </a:solidFill>
                <a:latin typeface="Imprint MT Shadow" pitchFamily="82" charset="0"/>
              </a:rPr>
              <a:t>L</a:t>
            </a: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978025" algn="l"/>
              </a:tabLst>
            </a:pPr>
            <a:r>
              <a:rPr lang="hu-HU" sz="3000" dirty="0">
                <a:latin typeface="Garamond" pitchFamily="18" charset="0"/>
              </a:rPr>
              <a:t>Előfeltétel:	N&gt;1</a:t>
            </a:r>
          </a:p>
          <a:p>
            <a:pPr>
              <a:lnSpc>
                <a:spcPct val="95000"/>
              </a:lnSpc>
              <a:spcBef>
                <a:spcPct val="5000"/>
              </a:spcBef>
              <a:tabLst>
                <a:tab pos="1978025" algn="l"/>
              </a:tabLst>
            </a:pPr>
            <a:r>
              <a:rPr lang="hu-HU" sz="3000" dirty="0">
                <a:latin typeface="Garamond" pitchFamily="18" charset="0"/>
              </a:rPr>
              <a:t>Utófeltétel:	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Van=</a:t>
            </a:r>
            <a:r>
              <a:rPr lang="hu-HU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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 (</a:t>
            </a:r>
            <a:r>
              <a:rPr lang="hu-HU" sz="3000" dirty="0">
                <a:solidFill>
                  <a:srgbClr val="008000"/>
                </a:solidFill>
                <a:latin typeface="Garamond" pitchFamily="18" charset="0"/>
                <a:sym typeface="Symbol" pitchFamily="18" charset="2"/>
              </a:rPr>
              <a:t>2i&lt;N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): i</a:t>
            </a:r>
            <a:r>
              <a:rPr lang="en-US" sz="3000" dirty="0">
                <a:solidFill>
                  <a:srgbClr val="FF0000"/>
                </a:solidFill>
                <a:latin typeface="Garamond" pitchFamily="18" charset="0"/>
              </a:rPr>
              <a:t>|</a:t>
            </a: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N és</a:t>
            </a:r>
            <a:br>
              <a:rPr lang="hu-HU" sz="3000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sz="3000" dirty="0">
                <a:solidFill>
                  <a:srgbClr val="FF0000"/>
                </a:solidFill>
                <a:latin typeface="Garamond" pitchFamily="18" charset="0"/>
              </a:rPr>
              <a:t>	Van</a:t>
            </a:r>
            <a:r>
              <a:rPr lang="hu-HU" sz="2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</a:t>
            </a:r>
            <a:r>
              <a:rPr lang="hu-HU" sz="3000" dirty="0">
                <a:solidFill>
                  <a:srgbClr val="008000"/>
                </a:solidFill>
                <a:latin typeface="Garamond" pitchFamily="18" charset="0"/>
              </a:rPr>
              <a:t>2</a:t>
            </a:r>
            <a:r>
              <a:rPr lang="hu-HU" sz="3000" dirty="0">
                <a:solidFill>
                  <a:srgbClr val="008000"/>
                </a:solidFill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>
                <a:solidFill>
                  <a:srgbClr val="008000"/>
                </a:solidFill>
                <a:latin typeface="Garamond" pitchFamily="18" charset="0"/>
              </a:rPr>
              <a:t>O&lt;N</a:t>
            </a:r>
            <a:r>
              <a:rPr lang="hu-HU" sz="3000" dirty="0">
                <a:latin typeface="Garamond" pitchFamily="18" charset="0"/>
              </a:rPr>
              <a:t> és O</a:t>
            </a:r>
            <a:r>
              <a:rPr lang="en-US" sz="3000" dirty="0">
                <a:latin typeface="Garamond" pitchFamily="18" charset="0"/>
              </a:rPr>
              <a:t>|</a:t>
            </a:r>
            <a:r>
              <a:rPr lang="hu-HU" sz="3000" dirty="0">
                <a:latin typeface="Garamond" pitchFamily="18" charset="0"/>
              </a:rPr>
              <a:t>N és </a:t>
            </a:r>
            <a:r>
              <a:rPr lang="hu-HU" sz="3000" dirty="0">
                <a:latin typeface="Garamond" pitchFamily="18" charset="0"/>
                <a:sym typeface="Symbol" pitchFamily="18" charset="2"/>
              </a:rPr>
              <a:t>i (2i&lt;O): i </a:t>
            </a:r>
            <a:r>
              <a:rPr lang="en-US" sz="3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>
                <a:latin typeface="Garamond" pitchFamily="18" charset="0"/>
              </a:rPr>
              <a:t>N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DB064B9-0A14-4E78-A73F-094BCC6EE425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sp>
        <p:nvSpPr>
          <p:cNvPr id="8" name="Szövegdoboz 13"/>
          <p:cNvSpPr txBox="1">
            <a:spLocks noChangeArrowheads="1"/>
          </p:cNvSpPr>
          <p:nvPr/>
        </p:nvSpPr>
        <p:spPr bwMode="auto">
          <a:xfrm>
            <a:off x="3347864" y="4682953"/>
            <a:ext cx="2016000" cy="393136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11" name="Szövegdoboz 13"/>
          <p:cNvSpPr txBox="1">
            <a:spLocks noChangeArrowheads="1"/>
          </p:cNvSpPr>
          <p:nvPr/>
        </p:nvSpPr>
        <p:spPr bwMode="auto">
          <a:xfrm>
            <a:off x="2952916" y="5115001"/>
            <a:ext cx="2520000" cy="393136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10" name="AutoShape 16" descr="Zsákvászon">
            <a:extLst>
              <a:ext uri="{FF2B5EF4-FFF2-40B4-BE49-F238E27FC236}">
                <a16:creationId xmlns:a16="http://schemas.microsoft.com/office/drawing/2014/main" id="{A80F7EB8-B999-4AEE-9EB8-2BA8BD1D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Megjegy-</a:t>
            </a:r>
          </a:p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zést</a:t>
            </a: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 l. a 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jegyzetben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Garamond" pitchFamily="18" charset="0"/>
              </a:rPr>
              <a:t>Ciklusok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Algoritmus: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dirty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>
                <a:latin typeface="Garamond" pitchFamily="18" charset="0"/>
              </a:rPr>
              <a:t>Megjegyzés:</a:t>
            </a:r>
          </a:p>
          <a:p>
            <a:pPr indent="1588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3000" dirty="0">
                <a:latin typeface="Garamond" pitchFamily="18" charset="0"/>
              </a:rPr>
              <a:t>Ha i osztója N-nek, akkor </a:t>
            </a:r>
            <a:r>
              <a:rPr lang="hu-HU" sz="2800" dirty="0">
                <a:latin typeface="Garamond" pitchFamily="18" charset="0"/>
              </a:rPr>
              <a:t>(N </a:t>
            </a:r>
            <a:r>
              <a:rPr lang="hu-HU" sz="2800" dirty="0" err="1">
                <a:latin typeface="Garamond" pitchFamily="18" charset="0"/>
              </a:rPr>
              <a:t>Div</a:t>
            </a:r>
            <a:r>
              <a:rPr lang="hu-HU" sz="2800" dirty="0">
                <a:latin typeface="Garamond" pitchFamily="18" charset="0"/>
              </a:rPr>
              <a:t> i)</a:t>
            </a:r>
            <a:r>
              <a:rPr lang="hu-HU" sz="3000" dirty="0">
                <a:latin typeface="Garamond" pitchFamily="18" charset="0"/>
              </a:rPr>
              <a:t> is osztója, azaz elég az osztókat a szám gyökéig keresni!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5820C4C-8C94-49F0-B7E5-DF8FE222A0FD}" type="datetime8">
              <a:rPr lang="hu-HU" smtClean="0"/>
              <a:t>2022.09.21. 10:36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2. előadás</a:t>
            </a:r>
            <a:endParaRPr lang="en-US" dirty="0"/>
          </a:p>
        </p:txBody>
      </p:sp>
      <p:graphicFrame>
        <p:nvGraphicFramePr>
          <p:cNvPr id="212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71296"/>
              </p:ext>
            </p:extLst>
          </p:nvPr>
        </p:nvGraphicFramePr>
        <p:xfrm>
          <a:off x="3444875" y="1757363"/>
          <a:ext cx="2260600" cy="2593977"/>
        </p:xfrm>
        <a:graphic>
          <a:graphicData uri="http://schemas.openxmlformats.org/drawingml/2006/table">
            <a:tbl>
              <a:tblPr/>
              <a:tblGrid>
                <a:gridCol w="40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i&lt;N 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és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i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ł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Van:=i&lt;N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Van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O:=i</a:t>
                      </a: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284663" y="2465389"/>
            <a:ext cx="4608512" cy="822326"/>
            <a:chOff x="2699" y="1535"/>
            <a:chExt cx="2903" cy="518"/>
          </a:xfrm>
        </p:grpSpPr>
        <p:graphicFrame>
          <p:nvGraphicFramePr>
            <p:cNvPr id="102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1655067"/>
                </p:ext>
              </p:extLst>
            </p:nvPr>
          </p:nvGraphicFramePr>
          <p:xfrm>
            <a:off x="4726" y="1706"/>
            <a:ext cx="87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69900" imgH="228600" progId="Equation.3">
                    <p:embed/>
                  </p:oleObj>
                </mc:Choice>
                <mc:Fallback>
                  <p:oleObj name="Equation" r:id="rId3" imgW="469900" imgH="228600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706"/>
                          <a:ext cx="87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4" name="Line 76"/>
            <p:cNvSpPr>
              <a:spLocks noChangeShapeType="1"/>
            </p:cNvSpPr>
            <p:nvPr/>
          </p:nvSpPr>
          <p:spPr bwMode="auto">
            <a:xfrm flipH="1">
              <a:off x="3107" y="1888"/>
              <a:ext cx="1617" cy="16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" name="Line 77"/>
            <p:cNvSpPr>
              <a:spLocks noChangeShapeType="1"/>
            </p:cNvSpPr>
            <p:nvPr/>
          </p:nvSpPr>
          <p:spPr bwMode="auto">
            <a:xfrm flipH="1" flipV="1">
              <a:off x="2699" y="1535"/>
              <a:ext cx="2027" cy="35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54" name="Group 82"/>
          <p:cNvGrpSpPr>
            <a:grpSpLocks/>
          </p:cNvGrpSpPr>
          <p:nvPr/>
        </p:nvGrpSpPr>
        <p:grpSpPr bwMode="auto">
          <a:xfrm>
            <a:off x="3402013" y="3452813"/>
            <a:ext cx="2351087" cy="536575"/>
            <a:chOff x="2143" y="2175"/>
            <a:chExt cx="1481" cy="338"/>
          </a:xfrm>
        </p:grpSpPr>
        <p:cxnSp>
          <p:nvCxnSpPr>
            <p:cNvPr id="1060" name="Egyenes összekötő 13"/>
            <p:cNvCxnSpPr>
              <a:cxnSpLocks noChangeShapeType="1"/>
            </p:cNvCxnSpPr>
            <p:nvPr/>
          </p:nvCxnSpPr>
          <p:spPr bwMode="auto">
            <a:xfrm>
              <a:off x="2171" y="2175"/>
              <a:ext cx="181" cy="29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1" name="Egyenes összekötő 15"/>
            <p:cNvCxnSpPr>
              <a:cxnSpLocks noChangeShapeType="1"/>
            </p:cNvCxnSpPr>
            <p:nvPr/>
          </p:nvCxnSpPr>
          <p:spPr bwMode="auto">
            <a:xfrm flipH="1">
              <a:off x="3406" y="2183"/>
              <a:ext cx="181" cy="29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2" name="Text Box 78"/>
            <p:cNvSpPr txBox="1">
              <a:spLocks noChangeArrowheads="1"/>
            </p:cNvSpPr>
            <p:nvPr/>
          </p:nvSpPr>
          <p:spPr bwMode="auto">
            <a:xfrm>
              <a:off x="2143" y="2290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063" name="Text Box 79"/>
            <p:cNvSpPr txBox="1">
              <a:spLocks noChangeArrowheads="1"/>
            </p:cNvSpPr>
            <p:nvPr/>
          </p:nvSpPr>
          <p:spPr bwMode="auto">
            <a:xfrm>
              <a:off x="3442" y="2301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6516688" y="3716338"/>
            <a:ext cx="2519362" cy="1231900"/>
            <a:chOff x="4105" y="2341"/>
            <a:chExt cx="1587" cy="776"/>
          </a:xfrm>
        </p:grpSpPr>
        <p:sp>
          <p:nvSpPr>
            <p:cNvPr id="1059" name="Text Box 83"/>
            <p:cNvSpPr txBox="1">
              <a:spLocks noChangeArrowheads="1"/>
            </p:cNvSpPr>
            <p:nvPr/>
          </p:nvSpPr>
          <p:spPr bwMode="auto">
            <a:xfrm>
              <a:off x="4105" y="2341"/>
              <a:ext cx="1587" cy="776"/>
            </a:xfrm>
            <a:prstGeom prst="rect">
              <a:avLst/>
            </a:prstGeom>
            <a:noFill/>
            <a:ln w="12700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400" dirty="0"/>
                <a:t>2 </a:t>
              </a:r>
              <a:r>
                <a:rPr lang="hu-HU" sz="1400" dirty="0">
                  <a:sym typeface="Symbol" pitchFamily="18" charset="2"/>
                </a:rPr>
                <a:t> </a:t>
              </a:r>
              <a:r>
                <a:rPr lang="hu-HU" dirty="0"/>
                <a:t>i </a:t>
              </a:r>
              <a:r>
                <a:rPr lang="hu-HU" dirty="0">
                  <a:sym typeface="Symbol" pitchFamily="18" charset="2"/>
                </a:rPr>
                <a:t> N </a:t>
              </a:r>
              <a:r>
                <a:rPr lang="hu-HU" dirty="0" err="1">
                  <a:sym typeface="Symbol" pitchFamily="18" charset="2"/>
                </a:rPr>
                <a:t>Div</a:t>
              </a:r>
              <a:r>
                <a:rPr lang="hu-HU" dirty="0">
                  <a:sym typeface="Symbol" pitchFamily="18" charset="2"/>
                </a:rPr>
                <a:t> i</a:t>
              </a:r>
              <a:r>
                <a:rPr lang="hu-HU" sz="1400" dirty="0">
                  <a:sym typeface="Symbol" pitchFamily="18" charset="2"/>
                </a:rPr>
                <a:t>  N </a:t>
              </a:r>
              <a:r>
                <a:rPr lang="hu-HU" sz="1400" dirty="0" err="1">
                  <a:sym typeface="Symbol" pitchFamily="18" charset="2"/>
                </a:rPr>
                <a:t>Div</a:t>
              </a:r>
              <a:r>
                <a:rPr lang="hu-HU" sz="1400" dirty="0">
                  <a:sym typeface="Symbol" pitchFamily="18" charset="2"/>
                </a:rPr>
                <a:t> 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400" dirty="0">
                  <a:sym typeface="Symbol" pitchFamily="18" charset="2"/>
                </a:rPr>
                <a:t>azaz</a:t>
              </a:r>
              <a:br>
                <a:rPr lang="hu-HU" sz="1400" dirty="0">
                  <a:sym typeface="Symbol" pitchFamily="18" charset="2"/>
                </a:rPr>
              </a:br>
              <a:r>
                <a:rPr lang="hu-HU" dirty="0">
                  <a:sym typeface="Symbol" pitchFamily="18" charset="2"/>
                </a:rPr>
                <a:t>i*</a:t>
              </a:r>
              <a:r>
                <a:rPr lang="hu-HU" dirty="0" err="1">
                  <a:sym typeface="Symbol" pitchFamily="18" charset="2"/>
                </a:rPr>
                <a:t>i</a:t>
              </a:r>
              <a:r>
                <a:rPr lang="hu-HU" dirty="0">
                  <a:sym typeface="Symbol" pitchFamily="18" charset="2"/>
                </a:rPr>
                <a:t>  N</a:t>
              </a:r>
              <a:br>
                <a:rPr lang="hu-HU" dirty="0">
                  <a:sym typeface="Symbol" pitchFamily="18" charset="2"/>
                </a:rPr>
              </a:br>
              <a:r>
                <a:rPr lang="hu-HU" sz="1400" dirty="0">
                  <a:sym typeface="Symbol" pitchFamily="18" charset="2"/>
                </a:rPr>
                <a:t>azaz</a:t>
              </a:r>
              <a:br>
                <a:rPr lang="hu-HU" sz="1400" dirty="0">
                  <a:sym typeface="Symbol" pitchFamily="18" charset="2"/>
                </a:rPr>
              </a:br>
              <a:r>
                <a:rPr lang="hu-HU" dirty="0">
                  <a:sym typeface="Symbol" pitchFamily="18" charset="2"/>
                </a:rPr>
                <a:t>i  N</a:t>
              </a:r>
            </a:p>
          </p:txBody>
        </p:sp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4834" y="2912"/>
            <a:ext cx="23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gyenlet" r:id="rId5" imgW="291847" imgH="215713" progId="Equation.3">
                    <p:embed/>
                  </p:oleObj>
                </mc:Choice>
                <mc:Fallback>
                  <p:oleObj name="Egyenlet" r:id="rId5" imgW="291847" imgH="215713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2912"/>
                          <a:ext cx="23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Szövegdoboz 25"/>
          <p:cNvSpPr txBox="1">
            <a:spLocks noChangeArrowheads="1"/>
          </p:cNvSpPr>
          <p:nvPr/>
        </p:nvSpPr>
        <p:spPr bwMode="auto">
          <a:xfrm>
            <a:off x="5703888" y="1455738"/>
            <a:ext cx="1211262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122" name="Picture 9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2174375"/>
            <a:ext cx="2736000" cy="147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</p:bldLst>
  </p:timing>
</p:sld>
</file>

<file path=ppt/theme/theme1.xml><?xml version="1.0" encoding="utf-8"?>
<a:theme xmlns:a="http://schemas.openxmlformats.org/drawingml/2006/main" name="4_Montázs">
  <a:themeElements>
    <a:clrScheme name="4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4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4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12. egyéni séma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5D0CFF"/>
      </a:hlink>
      <a:folHlink>
        <a:srgbClr val="C36C03"/>
      </a:folHlink>
    </a:clrScheme>
    <a:fontScheme name="5_Montáz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7724</TotalTime>
  <Words>5773</Words>
  <Application>Microsoft Office PowerPoint</Application>
  <PresentationFormat>Diavetítés a képernyőre (4:3 oldalarány)</PresentationFormat>
  <Paragraphs>994</Paragraphs>
  <Slides>54</Slides>
  <Notes>54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54</vt:i4>
      </vt:variant>
    </vt:vector>
  </HeadingPairs>
  <TitlesOfParts>
    <vt:vector size="67" baseType="lpstr">
      <vt:lpstr>Arial</vt:lpstr>
      <vt:lpstr>Arial Unicode MS</vt:lpstr>
      <vt:lpstr>Calibri</vt:lpstr>
      <vt:lpstr>Cambria Math</vt:lpstr>
      <vt:lpstr>Courier New</vt:lpstr>
      <vt:lpstr>Garamond</vt:lpstr>
      <vt:lpstr>Imprint MT Shadow</vt:lpstr>
      <vt:lpstr>Times New Roman</vt:lpstr>
      <vt:lpstr>Wingdings</vt:lpstr>
      <vt:lpstr>4_Montázs</vt:lpstr>
      <vt:lpstr>5_Montázs</vt:lpstr>
      <vt:lpstr>Equation</vt:lpstr>
      <vt:lpstr>Egyenlet</vt:lpstr>
      <vt:lpstr>Programozás 2. előadás</vt:lpstr>
      <vt:lpstr>Tartalom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 algoritmus – kód</vt:lpstr>
      <vt:lpstr>Feladat elágazásra,  vagy más megoldás kell?</vt:lpstr>
      <vt:lpstr>Feladat elágazásra, vagy más megoldás kell?</vt:lpstr>
      <vt:lpstr>Feladat elágazásra, vagy más megoldás kell?</vt:lpstr>
      <vt:lpstr>Feladat elágazásra, vagy más megoldás kell?</vt:lpstr>
      <vt:lpstr>Sorozatok</vt:lpstr>
      <vt:lpstr>Tömbök</vt:lpstr>
      <vt:lpstr>Sorozatok  Tömbök</vt:lpstr>
      <vt:lpstr>Sorozatok  Tömbök</vt:lpstr>
      <vt:lpstr>Sorozatok  Tömbök</vt:lpstr>
      <vt:lpstr>Elágazás helyett tömb</vt:lpstr>
      <vt:lpstr>Elágazás helyett tömb</vt:lpstr>
      <vt:lpstr>Elágazás helyett tömb</vt:lpstr>
      <vt:lpstr>Tömbök (Algoritmuskód)</vt:lpstr>
      <vt:lpstr>Tömbök (Algoritmuskód)</vt:lpstr>
      <vt:lpstr>Tömbök (Algoritmuskód)</vt:lpstr>
      <vt:lpstr>Tömbök (Algoritmuskód)</vt:lpstr>
      <vt:lpstr>Tömbök (Algoritmuskód)</vt:lpstr>
      <vt:lpstr>Konstans tömbök alkalmazása</vt:lpstr>
      <vt:lpstr>Konstans tömbök alkalmazása</vt:lpstr>
      <vt:lpstr>Konstans tömbök alkalmazása</vt:lpstr>
      <vt:lpstr>Konstans tömbök alkalmazása</vt:lpstr>
      <vt:lpstr>Konstans tömb – mit tárolunk?</vt:lpstr>
      <vt:lpstr>Konstans tömb – mit tárolunk?</vt:lpstr>
      <vt:lpstr>Konstans tömb – mit tárolunk?</vt:lpstr>
      <vt:lpstr>Mátrix</vt:lpstr>
      <vt:lpstr>Mátrix</vt:lpstr>
      <vt:lpstr>Mátrix</vt:lpstr>
      <vt:lpstr>Mátrix  Specifikációban</vt:lpstr>
      <vt:lpstr>Mátrix  Specifikációban</vt:lpstr>
      <vt:lpstr>Mátrix  Specifikációban</vt:lpstr>
      <vt:lpstr>Mátrix  Algoritmusban</vt:lpstr>
      <vt:lpstr>Mátrix  Algoritmusban</vt:lpstr>
      <vt:lpstr>Mátrix  Algoritmusban</vt:lpstr>
      <vt:lpstr>Mátrix  Algoritmusban</vt:lpstr>
      <vt:lpstr>Mátrix  Kódban</vt:lpstr>
      <vt:lpstr>Mátrix  Kódban</vt:lpstr>
      <vt:lpstr>Áttekintés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3. előadás</dc:title>
  <dc:creator>Szlávi-Zsakó</dc:creator>
  <cp:lastModifiedBy>Szlávi Péter</cp:lastModifiedBy>
  <cp:revision>672</cp:revision>
  <dcterms:created xsi:type="dcterms:W3CDTF">2005-10-16T14:08:29Z</dcterms:created>
  <dcterms:modified xsi:type="dcterms:W3CDTF">2022-09-21T08:36:56Z</dcterms:modified>
</cp:coreProperties>
</file>