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5" r:id="rId1"/>
  </p:sldMasterIdLst>
  <p:notesMasterIdLst>
    <p:notesMasterId r:id="rId57"/>
  </p:notesMasterIdLst>
  <p:handoutMasterIdLst>
    <p:handoutMasterId r:id="rId58"/>
  </p:handoutMasterIdLst>
  <p:sldIdLst>
    <p:sldId id="390" r:id="rId2"/>
    <p:sldId id="443" r:id="rId3"/>
    <p:sldId id="404" r:id="rId4"/>
    <p:sldId id="406" r:id="rId5"/>
    <p:sldId id="428" r:id="rId6"/>
    <p:sldId id="426" r:id="rId7"/>
    <p:sldId id="430" r:id="rId8"/>
    <p:sldId id="408" r:id="rId9"/>
    <p:sldId id="411" r:id="rId10"/>
    <p:sldId id="412" r:id="rId11"/>
    <p:sldId id="413" r:id="rId12"/>
    <p:sldId id="414" r:id="rId13"/>
    <p:sldId id="415" r:id="rId14"/>
    <p:sldId id="416" r:id="rId15"/>
    <p:sldId id="417" r:id="rId16"/>
    <p:sldId id="418" r:id="rId17"/>
    <p:sldId id="432" r:id="rId18"/>
    <p:sldId id="435" r:id="rId19"/>
    <p:sldId id="436" r:id="rId20"/>
    <p:sldId id="437" r:id="rId21"/>
    <p:sldId id="438" r:id="rId22"/>
    <p:sldId id="439" r:id="rId23"/>
    <p:sldId id="440" r:id="rId24"/>
    <p:sldId id="441" r:id="rId25"/>
    <p:sldId id="442" r:id="rId26"/>
    <p:sldId id="332" r:id="rId27"/>
    <p:sldId id="360" r:id="rId28"/>
    <p:sldId id="339" r:id="rId29"/>
    <p:sldId id="340" r:id="rId30"/>
    <p:sldId id="365" r:id="rId31"/>
    <p:sldId id="398" r:id="rId32"/>
    <p:sldId id="341" r:id="rId33"/>
    <p:sldId id="455" r:id="rId34"/>
    <p:sldId id="459" r:id="rId35"/>
    <p:sldId id="456" r:id="rId36"/>
    <p:sldId id="366" r:id="rId37"/>
    <p:sldId id="379" r:id="rId38"/>
    <p:sldId id="381" r:id="rId39"/>
    <p:sldId id="445" r:id="rId40"/>
    <p:sldId id="458" r:id="rId41"/>
    <p:sldId id="373" r:id="rId42"/>
    <p:sldId id="343" r:id="rId43"/>
    <p:sldId id="344" r:id="rId44"/>
    <p:sldId id="434" r:id="rId45"/>
    <p:sldId id="345" r:id="rId46"/>
    <p:sldId id="361" r:id="rId47"/>
    <p:sldId id="346" r:id="rId48"/>
    <p:sldId id="342" r:id="rId49"/>
    <p:sldId id="359" r:id="rId50"/>
    <p:sldId id="348" r:id="rId51"/>
    <p:sldId id="347" r:id="rId52"/>
    <p:sldId id="356" r:id="rId53"/>
    <p:sldId id="399" r:id="rId54"/>
    <p:sldId id="349" r:id="rId55"/>
    <p:sldId id="444" r:id="rId56"/>
  </p:sldIdLst>
  <p:sldSz cx="9144000" cy="6858000" type="screen4x3"/>
  <p:notesSz cx="6797675" cy="9926638"/>
  <p:defaultTextStyle>
    <a:defPPr>
      <a:defRPr lang="hu-HU"/>
    </a:defPPr>
    <a:lvl1pPr algn="ctr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ctr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ctr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ctr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ctr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46464"/>
    <a:srgbClr val="FF0000"/>
    <a:srgbClr val="FFFF00"/>
    <a:srgbClr val="8C0039"/>
    <a:srgbClr val="008000"/>
    <a:srgbClr val="663300"/>
    <a:srgbClr val="006600"/>
    <a:srgbClr val="969696"/>
    <a:srgbClr val="FFEA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8" autoAdjust="0"/>
    <p:restoredTop sz="84897" autoAdjust="0"/>
  </p:normalViewPr>
  <p:slideViewPr>
    <p:cSldViewPr showGuides="1">
      <p:cViewPr varScale="1">
        <p:scale>
          <a:sx n="59" d="100"/>
          <a:sy n="59" d="100"/>
        </p:scale>
        <p:origin x="156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notesViewPr>
    <p:cSldViewPr showGuides="1">
      <p:cViewPr>
        <p:scale>
          <a:sx n="75" d="100"/>
          <a:sy n="75" d="100"/>
        </p:scale>
        <p:origin x="-1098" y="93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slide" Target="../slides/slide43.xml"/><Relationship Id="rId1" Type="http://schemas.openxmlformats.org/officeDocument/2006/relationships/slide" Target="../slides/slide5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slide" Target="../slides/slide43.xml"/><Relationship Id="rId1" Type="http://schemas.openxmlformats.org/officeDocument/2006/relationships/slide" Target="../slides/slide49.xml"/><Relationship Id="rId4" Type="http://schemas.openxmlformats.org/officeDocument/2006/relationships/slide" Target="../slides/slide4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854CB1-979D-421E-A176-BCF2B154FE72}" type="doc">
      <dgm:prSet loTypeId="urn:microsoft.com/office/officeart/2005/8/layout/hierarchy1" loCatId="hierarchy" qsTypeId="urn:microsoft.com/office/officeart/2005/8/quickstyle/simple1" qsCatId="simple" csTypeId="urn:microsoft.com/office/officeart/2005/8/colors/accent4_3" csCatId="accent4" phldr="1"/>
      <dgm:spPr/>
    </dgm:pt>
    <dgm:pt modelId="{5B5D7D01-8B7A-4A01-9BEF-3A6316902AD6}">
      <dgm:prSet/>
      <dgm:spPr>
        <a:effectLst>
          <a:outerShdw blurRad="127000" dist="127000" dir="5400000" algn="ctr" rotWithShape="0">
            <a:srgbClr val="000000">
              <a:alpha val="43137"/>
            </a:srgbClr>
          </a:outerShdw>
        </a:effectLst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2000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b="0" i="0" u="none" strike="noStrike" cap="none" normalizeH="0" baseline="0" dirty="0">
              <a:ln/>
              <a:effectLst/>
              <a:latin typeface="Garamond" pitchFamily="18" charset="0"/>
              <a:hlinkClick xmlns:r="http://schemas.openxmlformats.org/officeDocument/2006/relationships" r:id="rId1" action="ppaction://hlinksldjump"/>
            </a:rPr>
            <a:t>Háromszögben</a:t>
          </a:r>
          <a:endParaRPr kumimoji="0" lang="hu-HU" b="0" i="0" u="none" strike="noStrike" cap="none" normalizeH="0" baseline="0" dirty="0">
            <a:ln/>
            <a:effectLst/>
            <a:latin typeface="Garamond" pitchFamily="18" charset="0"/>
          </a:endParaRPr>
        </a:p>
      </dgm:t>
    </dgm:pt>
    <dgm:pt modelId="{F28D3D01-961B-41CC-A5CF-A5ADC3686BDE}" type="parTrans" cxnId="{7A764BBF-7B8F-48EC-9D0B-D58AF983EAC0}">
      <dgm:prSet/>
      <dgm:spPr/>
      <dgm:t>
        <a:bodyPr/>
        <a:lstStyle/>
        <a:p>
          <a:endParaRPr lang="hu-HU"/>
        </a:p>
      </dgm:t>
    </dgm:pt>
    <dgm:pt modelId="{BB1CD1CF-695B-48DA-AF6F-8A3D663CE6CD}" type="sibTrans" cxnId="{7A764BBF-7B8F-48EC-9D0B-D58AF983EAC0}">
      <dgm:prSet/>
      <dgm:spPr/>
      <dgm:t>
        <a:bodyPr/>
        <a:lstStyle/>
        <a:p>
          <a:endParaRPr lang="hu-HU"/>
        </a:p>
      </dgm:t>
    </dgm:pt>
    <dgm:pt modelId="{E2D3FC34-29F2-419D-9401-117F4BE4ABE8}">
      <dgm:prSet/>
      <dgm:spPr>
        <a:effectLst>
          <a:outerShdw blurRad="127000" dist="127000" dir="5400000" algn="ctr" rotWithShape="0">
            <a:srgbClr val="000000">
              <a:alpha val="43137"/>
            </a:srgbClr>
          </a:outerShdw>
        </a:effectLst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2000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b="0" i="0" u="none" strike="noStrike" cap="none" normalizeH="0" baseline="0" dirty="0">
              <a:ln/>
              <a:effectLst/>
              <a:latin typeface="Garamond" pitchFamily="18" charset="0"/>
              <a:hlinkClick xmlns:r="http://schemas.openxmlformats.org/officeDocument/2006/relationships" r:id="rId2" action="ppaction://hlinksldjump"/>
            </a:rPr>
            <a:t>Fordul</a:t>
          </a:r>
          <a:endParaRPr kumimoji="0" lang="hu-HU" b="0" i="0" u="none" strike="noStrike" cap="none" normalizeH="0" baseline="0" dirty="0">
            <a:ln/>
            <a:effectLst/>
            <a:latin typeface="Garamond" pitchFamily="18" charset="0"/>
          </a:endParaRPr>
        </a:p>
      </dgm:t>
    </dgm:pt>
    <dgm:pt modelId="{871BBDEE-AE5E-4100-BF1B-06E3F63AF753}" type="parTrans" cxnId="{D0269723-6F5B-4B98-B954-AAA98F1F3576}">
      <dgm:prSet/>
      <dgm:spPr/>
      <dgm:t>
        <a:bodyPr/>
        <a:lstStyle/>
        <a:p>
          <a:endParaRPr lang="hu-HU"/>
        </a:p>
      </dgm:t>
    </dgm:pt>
    <dgm:pt modelId="{2BB7E1E7-9A39-4476-836E-D95ED1624989}" type="sibTrans" cxnId="{D0269723-6F5B-4B98-B954-AAA98F1F3576}">
      <dgm:prSet/>
      <dgm:spPr/>
      <dgm:t>
        <a:bodyPr/>
        <a:lstStyle/>
        <a:p>
          <a:endParaRPr lang="hu-HU"/>
        </a:p>
      </dgm:t>
    </dgm:pt>
    <dgm:pt modelId="{0C83667D-92D3-4576-951A-871BAB9F2550}">
      <dgm:prSet/>
      <dgm:spPr>
        <a:effectLst>
          <a:outerShdw blurRad="127000" dist="127000" dir="5400000" algn="ctr" rotWithShape="0">
            <a:srgbClr val="000000">
              <a:alpha val="43137"/>
            </a:srgbClr>
          </a:outerShdw>
        </a:effectLst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2000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b="0" i="0" u="none" strike="noStrike" cap="none" normalizeH="0" baseline="0">
              <a:ln/>
              <a:effectLst/>
              <a:latin typeface="Garamond" pitchFamily="18" charset="0"/>
              <a:hlinkClick xmlns:r="http://schemas.openxmlformats.org/officeDocument/2006/relationships" r:id="rId3" action="ppaction://hlinksldjump"/>
            </a:rPr>
            <a:t>Irány</a:t>
          </a:r>
          <a:endParaRPr kumimoji="0" lang="hu-HU" b="0" i="0" u="none" strike="noStrike" cap="none" normalizeH="0" baseline="0" dirty="0">
            <a:ln/>
            <a:effectLst/>
            <a:latin typeface="Garamond" pitchFamily="18" charset="0"/>
          </a:endParaRPr>
        </a:p>
      </dgm:t>
    </dgm:pt>
    <dgm:pt modelId="{87448D88-1068-4545-8E7B-A5658D6FF17F}" type="parTrans" cxnId="{B456E56C-24F2-4BA7-8356-BF7238D3F44C}">
      <dgm:prSet/>
      <dgm:spPr/>
      <dgm:t>
        <a:bodyPr/>
        <a:lstStyle/>
        <a:p>
          <a:endParaRPr lang="hu-HU"/>
        </a:p>
      </dgm:t>
    </dgm:pt>
    <dgm:pt modelId="{D5CD7C5A-659A-44A1-9522-EEFDB8341747}" type="sibTrans" cxnId="{B456E56C-24F2-4BA7-8356-BF7238D3F44C}">
      <dgm:prSet/>
      <dgm:spPr/>
      <dgm:t>
        <a:bodyPr/>
        <a:lstStyle/>
        <a:p>
          <a:endParaRPr lang="hu-HU"/>
        </a:p>
      </dgm:t>
    </dgm:pt>
    <dgm:pt modelId="{0D5442A1-204D-40C9-8C8A-3144CFAB40D9}" type="pres">
      <dgm:prSet presAssocID="{55854CB1-979D-421E-A176-BCF2B154FE7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5460CE6-4809-4DC4-8881-EA6B5A58359B}" type="pres">
      <dgm:prSet presAssocID="{5B5D7D01-8B7A-4A01-9BEF-3A6316902AD6}" presName="hierRoot1" presStyleCnt="0"/>
      <dgm:spPr/>
    </dgm:pt>
    <dgm:pt modelId="{5FDBFD14-D9A0-4C2E-99D0-2F1C9EA0432C}" type="pres">
      <dgm:prSet presAssocID="{5B5D7D01-8B7A-4A01-9BEF-3A6316902AD6}" presName="composite" presStyleCnt="0"/>
      <dgm:spPr/>
    </dgm:pt>
    <dgm:pt modelId="{A9D7D8E8-6DF3-4725-A300-75BCC7989A79}" type="pres">
      <dgm:prSet presAssocID="{5B5D7D01-8B7A-4A01-9BEF-3A6316902AD6}" presName="background" presStyleLbl="node0" presStyleIdx="0" presStyleCnt="1"/>
      <dgm:spPr/>
    </dgm:pt>
    <dgm:pt modelId="{36668B8D-B103-4F20-9AF0-4241445A70AB}" type="pres">
      <dgm:prSet presAssocID="{5B5D7D01-8B7A-4A01-9BEF-3A6316902AD6}" presName="text" presStyleLbl="fgAcc0" presStyleIdx="0" presStyleCnt="1" custScaleX="88680" custScaleY="39087" custLinFactNeighborY="0">
        <dgm:presLayoutVars>
          <dgm:chPref val="3"/>
        </dgm:presLayoutVars>
      </dgm:prSet>
      <dgm:spPr/>
    </dgm:pt>
    <dgm:pt modelId="{72885192-8FE9-4C7F-8B8B-61D35B46F962}" type="pres">
      <dgm:prSet presAssocID="{5B5D7D01-8B7A-4A01-9BEF-3A6316902AD6}" presName="hierChild2" presStyleCnt="0"/>
      <dgm:spPr/>
    </dgm:pt>
    <dgm:pt modelId="{01BDA3A6-9477-4F79-ACFE-DE1595604C56}" type="pres">
      <dgm:prSet presAssocID="{871BBDEE-AE5E-4100-BF1B-06E3F63AF753}" presName="Name10" presStyleLbl="parChTrans1D2" presStyleIdx="0" presStyleCnt="1"/>
      <dgm:spPr/>
    </dgm:pt>
    <dgm:pt modelId="{1315C2E1-B677-4349-B562-91EC950701FD}" type="pres">
      <dgm:prSet presAssocID="{E2D3FC34-29F2-419D-9401-117F4BE4ABE8}" presName="hierRoot2" presStyleCnt="0"/>
      <dgm:spPr/>
    </dgm:pt>
    <dgm:pt modelId="{8FEC3795-A140-4953-87A7-F011963837E2}" type="pres">
      <dgm:prSet presAssocID="{E2D3FC34-29F2-419D-9401-117F4BE4ABE8}" presName="composite2" presStyleCnt="0"/>
      <dgm:spPr/>
    </dgm:pt>
    <dgm:pt modelId="{54173D60-7CE6-423B-9CA3-43AAB1C60ACC}" type="pres">
      <dgm:prSet presAssocID="{E2D3FC34-29F2-419D-9401-117F4BE4ABE8}" presName="background2" presStyleLbl="node2" presStyleIdx="0" presStyleCnt="1"/>
      <dgm:spPr/>
    </dgm:pt>
    <dgm:pt modelId="{8FF5CAC7-94E8-437C-8196-41860A0A4E51}" type="pres">
      <dgm:prSet presAssocID="{E2D3FC34-29F2-419D-9401-117F4BE4ABE8}" presName="text2" presStyleLbl="fgAcc2" presStyleIdx="0" presStyleCnt="1" custScaleX="88680" custScaleY="32237" custLinFactNeighborY="0">
        <dgm:presLayoutVars>
          <dgm:chPref val="3"/>
        </dgm:presLayoutVars>
      </dgm:prSet>
      <dgm:spPr/>
    </dgm:pt>
    <dgm:pt modelId="{5EB9E881-914A-4EE8-8FA9-592B59F83F85}" type="pres">
      <dgm:prSet presAssocID="{E2D3FC34-29F2-419D-9401-117F4BE4ABE8}" presName="hierChild3" presStyleCnt="0"/>
      <dgm:spPr/>
    </dgm:pt>
    <dgm:pt modelId="{8729565D-4DF0-4378-B6C3-0273BC722969}" type="pres">
      <dgm:prSet presAssocID="{87448D88-1068-4545-8E7B-A5658D6FF17F}" presName="Name17" presStyleLbl="parChTrans1D3" presStyleIdx="0" presStyleCnt="1"/>
      <dgm:spPr/>
    </dgm:pt>
    <dgm:pt modelId="{8B7BF834-1E6B-4B62-BE10-2CF970B39595}" type="pres">
      <dgm:prSet presAssocID="{0C83667D-92D3-4576-951A-871BAB9F2550}" presName="hierRoot3" presStyleCnt="0"/>
      <dgm:spPr/>
    </dgm:pt>
    <dgm:pt modelId="{EA94D19A-205C-4F17-876A-AA0772C31DCD}" type="pres">
      <dgm:prSet presAssocID="{0C83667D-92D3-4576-951A-871BAB9F2550}" presName="composite3" presStyleCnt="0"/>
      <dgm:spPr/>
    </dgm:pt>
    <dgm:pt modelId="{24DD5983-02CB-4EA7-BF0E-373791FE88BB}" type="pres">
      <dgm:prSet presAssocID="{0C83667D-92D3-4576-951A-871BAB9F2550}" presName="background3" presStyleLbl="node3" presStyleIdx="0" presStyleCnt="1"/>
      <dgm:spPr/>
    </dgm:pt>
    <dgm:pt modelId="{52A5F817-2209-4CEA-9064-90182D168D3A}" type="pres">
      <dgm:prSet presAssocID="{0C83667D-92D3-4576-951A-871BAB9F2550}" presName="text3" presStyleLbl="fgAcc3" presStyleIdx="0" presStyleCnt="1" custScaleX="88680" custScaleY="35315" custLinFactNeighborY="0">
        <dgm:presLayoutVars>
          <dgm:chPref val="3"/>
        </dgm:presLayoutVars>
      </dgm:prSet>
      <dgm:spPr/>
    </dgm:pt>
    <dgm:pt modelId="{64A7A454-8773-4C38-BD80-D86BF2A50692}" type="pres">
      <dgm:prSet presAssocID="{0C83667D-92D3-4576-951A-871BAB9F2550}" presName="hierChild4" presStyleCnt="0"/>
      <dgm:spPr/>
    </dgm:pt>
  </dgm:ptLst>
  <dgm:cxnLst>
    <dgm:cxn modelId="{D0269723-6F5B-4B98-B954-AAA98F1F3576}" srcId="{5B5D7D01-8B7A-4A01-9BEF-3A6316902AD6}" destId="{E2D3FC34-29F2-419D-9401-117F4BE4ABE8}" srcOrd="0" destOrd="0" parTransId="{871BBDEE-AE5E-4100-BF1B-06E3F63AF753}" sibTransId="{2BB7E1E7-9A39-4476-836E-D95ED1624989}"/>
    <dgm:cxn modelId="{0DC91E27-134F-4605-A9D6-012DBB8AD032}" type="presOf" srcId="{87448D88-1068-4545-8E7B-A5658D6FF17F}" destId="{8729565D-4DF0-4378-B6C3-0273BC722969}" srcOrd="0" destOrd="0" presId="urn:microsoft.com/office/officeart/2005/8/layout/hierarchy1"/>
    <dgm:cxn modelId="{95E2E73C-CEDC-4C1F-9C94-A318CDF0C0BE}" type="presOf" srcId="{871BBDEE-AE5E-4100-BF1B-06E3F63AF753}" destId="{01BDA3A6-9477-4F79-ACFE-DE1595604C56}" srcOrd="0" destOrd="0" presId="urn:microsoft.com/office/officeart/2005/8/layout/hierarchy1"/>
    <dgm:cxn modelId="{C3E64961-8793-41EA-A349-0DC50FC1573B}" type="presOf" srcId="{E2D3FC34-29F2-419D-9401-117F4BE4ABE8}" destId="{8FF5CAC7-94E8-437C-8196-41860A0A4E51}" srcOrd="0" destOrd="0" presId="urn:microsoft.com/office/officeart/2005/8/layout/hierarchy1"/>
    <dgm:cxn modelId="{B456E56C-24F2-4BA7-8356-BF7238D3F44C}" srcId="{E2D3FC34-29F2-419D-9401-117F4BE4ABE8}" destId="{0C83667D-92D3-4576-951A-871BAB9F2550}" srcOrd="0" destOrd="0" parTransId="{87448D88-1068-4545-8E7B-A5658D6FF17F}" sibTransId="{D5CD7C5A-659A-44A1-9522-EEFDB8341747}"/>
    <dgm:cxn modelId="{22BC168A-E5B5-4338-81E7-8AD93B81E0E3}" type="presOf" srcId="{55854CB1-979D-421E-A176-BCF2B154FE72}" destId="{0D5442A1-204D-40C9-8C8A-3144CFAB40D9}" srcOrd="0" destOrd="0" presId="urn:microsoft.com/office/officeart/2005/8/layout/hierarchy1"/>
    <dgm:cxn modelId="{0AA1AD8E-D76A-452D-AC50-2C5FEC35B776}" type="presOf" srcId="{0C83667D-92D3-4576-951A-871BAB9F2550}" destId="{52A5F817-2209-4CEA-9064-90182D168D3A}" srcOrd="0" destOrd="0" presId="urn:microsoft.com/office/officeart/2005/8/layout/hierarchy1"/>
    <dgm:cxn modelId="{7A764BBF-7B8F-48EC-9D0B-D58AF983EAC0}" srcId="{55854CB1-979D-421E-A176-BCF2B154FE72}" destId="{5B5D7D01-8B7A-4A01-9BEF-3A6316902AD6}" srcOrd="0" destOrd="0" parTransId="{F28D3D01-961B-41CC-A5CF-A5ADC3686BDE}" sibTransId="{BB1CD1CF-695B-48DA-AF6F-8A3D663CE6CD}"/>
    <dgm:cxn modelId="{688A53FA-E874-4034-B21B-A728C9D5F595}" type="presOf" srcId="{5B5D7D01-8B7A-4A01-9BEF-3A6316902AD6}" destId="{36668B8D-B103-4F20-9AF0-4241445A70AB}" srcOrd="0" destOrd="0" presId="urn:microsoft.com/office/officeart/2005/8/layout/hierarchy1"/>
    <dgm:cxn modelId="{99416DF1-D127-42CB-86BE-AF9195FFCCFE}" type="presParOf" srcId="{0D5442A1-204D-40C9-8C8A-3144CFAB40D9}" destId="{75460CE6-4809-4DC4-8881-EA6B5A58359B}" srcOrd="0" destOrd="0" presId="urn:microsoft.com/office/officeart/2005/8/layout/hierarchy1"/>
    <dgm:cxn modelId="{EBEB62BE-240B-4239-AAB1-18C92DFBCBEE}" type="presParOf" srcId="{75460CE6-4809-4DC4-8881-EA6B5A58359B}" destId="{5FDBFD14-D9A0-4C2E-99D0-2F1C9EA0432C}" srcOrd="0" destOrd="0" presId="urn:microsoft.com/office/officeart/2005/8/layout/hierarchy1"/>
    <dgm:cxn modelId="{3C3D6150-450F-4AF6-99C8-0A3D89F8D951}" type="presParOf" srcId="{5FDBFD14-D9A0-4C2E-99D0-2F1C9EA0432C}" destId="{A9D7D8E8-6DF3-4725-A300-75BCC7989A79}" srcOrd="0" destOrd="0" presId="urn:microsoft.com/office/officeart/2005/8/layout/hierarchy1"/>
    <dgm:cxn modelId="{73B3F66C-F4CB-444C-9D4C-CFB59AE9AE86}" type="presParOf" srcId="{5FDBFD14-D9A0-4C2E-99D0-2F1C9EA0432C}" destId="{36668B8D-B103-4F20-9AF0-4241445A70AB}" srcOrd="1" destOrd="0" presId="urn:microsoft.com/office/officeart/2005/8/layout/hierarchy1"/>
    <dgm:cxn modelId="{80213C5C-2004-425F-A4D9-82DA7BA88DD4}" type="presParOf" srcId="{75460CE6-4809-4DC4-8881-EA6B5A58359B}" destId="{72885192-8FE9-4C7F-8B8B-61D35B46F962}" srcOrd="1" destOrd="0" presId="urn:microsoft.com/office/officeart/2005/8/layout/hierarchy1"/>
    <dgm:cxn modelId="{CC289690-22D4-4041-841E-FE20E72015C8}" type="presParOf" srcId="{72885192-8FE9-4C7F-8B8B-61D35B46F962}" destId="{01BDA3A6-9477-4F79-ACFE-DE1595604C56}" srcOrd="0" destOrd="0" presId="urn:microsoft.com/office/officeart/2005/8/layout/hierarchy1"/>
    <dgm:cxn modelId="{90EF001D-C7B1-45C7-948D-7FF943F64DE9}" type="presParOf" srcId="{72885192-8FE9-4C7F-8B8B-61D35B46F962}" destId="{1315C2E1-B677-4349-B562-91EC950701FD}" srcOrd="1" destOrd="0" presId="urn:microsoft.com/office/officeart/2005/8/layout/hierarchy1"/>
    <dgm:cxn modelId="{3B7C44EC-CCE0-4CCE-A6EA-82ABA026C916}" type="presParOf" srcId="{1315C2E1-B677-4349-B562-91EC950701FD}" destId="{8FEC3795-A140-4953-87A7-F011963837E2}" srcOrd="0" destOrd="0" presId="urn:microsoft.com/office/officeart/2005/8/layout/hierarchy1"/>
    <dgm:cxn modelId="{4E479CF5-1C58-4C8A-A67E-520D26AF2264}" type="presParOf" srcId="{8FEC3795-A140-4953-87A7-F011963837E2}" destId="{54173D60-7CE6-423B-9CA3-43AAB1C60ACC}" srcOrd="0" destOrd="0" presId="urn:microsoft.com/office/officeart/2005/8/layout/hierarchy1"/>
    <dgm:cxn modelId="{B3AB5BFB-D381-4B16-A05D-A19D8205BD69}" type="presParOf" srcId="{8FEC3795-A140-4953-87A7-F011963837E2}" destId="{8FF5CAC7-94E8-437C-8196-41860A0A4E51}" srcOrd="1" destOrd="0" presId="urn:microsoft.com/office/officeart/2005/8/layout/hierarchy1"/>
    <dgm:cxn modelId="{2384E36D-DC9B-42EA-898E-16D80B439AB7}" type="presParOf" srcId="{1315C2E1-B677-4349-B562-91EC950701FD}" destId="{5EB9E881-914A-4EE8-8FA9-592B59F83F85}" srcOrd="1" destOrd="0" presId="urn:microsoft.com/office/officeart/2005/8/layout/hierarchy1"/>
    <dgm:cxn modelId="{AAFE6AAB-91DB-4420-A449-36973A22EBC9}" type="presParOf" srcId="{5EB9E881-914A-4EE8-8FA9-592B59F83F85}" destId="{8729565D-4DF0-4378-B6C3-0273BC722969}" srcOrd="0" destOrd="0" presId="urn:microsoft.com/office/officeart/2005/8/layout/hierarchy1"/>
    <dgm:cxn modelId="{7F83DD59-6392-4631-9D17-5DC3EC5AFB1D}" type="presParOf" srcId="{5EB9E881-914A-4EE8-8FA9-592B59F83F85}" destId="{8B7BF834-1E6B-4B62-BE10-2CF970B39595}" srcOrd="1" destOrd="0" presId="urn:microsoft.com/office/officeart/2005/8/layout/hierarchy1"/>
    <dgm:cxn modelId="{C1352DF4-3781-4383-A735-948364A7D63F}" type="presParOf" srcId="{8B7BF834-1E6B-4B62-BE10-2CF970B39595}" destId="{EA94D19A-205C-4F17-876A-AA0772C31DCD}" srcOrd="0" destOrd="0" presId="urn:microsoft.com/office/officeart/2005/8/layout/hierarchy1"/>
    <dgm:cxn modelId="{2F967F4C-1085-4725-B26F-E40089F2C156}" type="presParOf" srcId="{EA94D19A-205C-4F17-876A-AA0772C31DCD}" destId="{24DD5983-02CB-4EA7-BF0E-373791FE88BB}" srcOrd="0" destOrd="0" presId="urn:microsoft.com/office/officeart/2005/8/layout/hierarchy1"/>
    <dgm:cxn modelId="{5E7A6D7C-25AB-433C-82AE-17B879B522BB}" type="presParOf" srcId="{EA94D19A-205C-4F17-876A-AA0772C31DCD}" destId="{52A5F817-2209-4CEA-9064-90182D168D3A}" srcOrd="1" destOrd="0" presId="urn:microsoft.com/office/officeart/2005/8/layout/hierarchy1"/>
    <dgm:cxn modelId="{1CACACAD-9A42-474F-9264-57EBCBB2E6A3}" type="presParOf" srcId="{8B7BF834-1E6B-4B62-BE10-2CF970B39595}" destId="{64A7A454-8773-4C38-BD80-D86BF2A5069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BB0A7F-1E14-4C69-9A72-8DBC61C26A4F}" type="doc">
      <dgm:prSet loTypeId="urn:microsoft.com/office/officeart/2005/8/layout/hierarchy1" loCatId="hierarchy" qsTypeId="urn:microsoft.com/office/officeart/2005/8/quickstyle/simple1" qsCatId="simple" csTypeId="urn:microsoft.com/office/officeart/2005/8/colors/accent4_5" csCatId="accent4"/>
      <dgm:spPr/>
    </dgm:pt>
    <dgm:pt modelId="{FFBAFF43-EAE9-4A8F-A6CB-DCDC770F170C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2000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b="0" i="0" u="none" strike="noStrike" cap="none" normalizeH="0" baseline="0" dirty="0">
              <a:ln/>
              <a:effectLst/>
              <a:latin typeface="Garamond" pitchFamily="18" charset="0"/>
              <a:hlinkClick xmlns:r="http://schemas.openxmlformats.org/officeDocument/2006/relationships" r:id="rId1" action="ppaction://hlinksldjump"/>
            </a:rPr>
            <a:t>Metszi</a:t>
          </a:r>
          <a:endParaRPr kumimoji="0" lang="hu-HU" b="0" i="0" u="none" strike="noStrike" cap="none" normalizeH="0" baseline="0" dirty="0">
            <a:ln/>
            <a:effectLst/>
            <a:latin typeface="Garamond" pitchFamily="18" charset="0"/>
          </a:endParaRPr>
        </a:p>
      </dgm:t>
    </dgm:pt>
    <dgm:pt modelId="{44DC50EF-C29C-4D66-A458-7B6EB557EA8F}" type="parTrans" cxnId="{93CB86CA-E262-431A-AF3E-D4A3C8D1BE49}">
      <dgm:prSet/>
      <dgm:spPr/>
      <dgm:t>
        <a:bodyPr/>
        <a:lstStyle/>
        <a:p>
          <a:endParaRPr lang="hu-HU"/>
        </a:p>
      </dgm:t>
    </dgm:pt>
    <dgm:pt modelId="{0661FE58-E962-4157-839F-BF3522C441BB}" type="sibTrans" cxnId="{93CB86CA-E262-431A-AF3E-D4A3C8D1BE49}">
      <dgm:prSet/>
      <dgm:spPr/>
      <dgm:t>
        <a:bodyPr/>
        <a:lstStyle/>
        <a:p>
          <a:endParaRPr lang="hu-HU"/>
        </a:p>
      </dgm:t>
    </dgm:pt>
    <dgm:pt modelId="{F40ECF06-8F40-4681-BEA5-17157672ECA0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2000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b="0" i="0" u="none" strike="noStrike" cap="none" normalizeH="0" baseline="0">
              <a:ln/>
              <a:effectLst/>
              <a:latin typeface="Garamond" pitchFamily="18" charset="0"/>
              <a:hlinkClick xmlns:r="http://schemas.openxmlformats.org/officeDocument/2006/relationships" r:id="rId2" action="ppaction://hlinksldjump"/>
            </a:rPr>
            <a:t>Fordul</a:t>
          </a:r>
          <a:endParaRPr kumimoji="0" lang="hu-HU" b="0" i="0" u="none" strike="noStrike" cap="none" normalizeH="0" baseline="0" dirty="0">
            <a:ln/>
            <a:effectLst/>
            <a:latin typeface="Garamond" pitchFamily="18" charset="0"/>
          </a:endParaRPr>
        </a:p>
      </dgm:t>
    </dgm:pt>
    <dgm:pt modelId="{67C3BEBB-30D6-46AA-A06D-CADE5F2A4A2F}" type="parTrans" cxnId="{C5B38B2B-35FB-4DDA-9F2A-98E744D27654}">
      <dgm:prSet/>
      <dgm:spPr/>
      <dgm:t>
        <a:bodyPr/>
        <a:lstStyle/>
        <a:p>
          <a:endParaRPr lang="hu-HU"/>
        </a:p>
      </dgm:t>
    </dgm:pt>
    <dgm:pt modelId="{6E10FE9A-0734-4D6E-9026-C7DABA566D56}" type="sibTrans" cxnId="{C5B38B2B-35FB-4DDA-9F2A-98E744D27654}">
      <dgm:prSet/>
      <dgm:spPr/>
      <dgm:t>
        <a:bodyPr/>
        <a:lstStyle/>
        <a:p>
          <a:endParaRPr lang="hu-HU"/>
        </a:p>
      </dgm:t>
    </dgm:pt>
    <dgm:pt modelId="{EEF7322F-397A-422F-AEBB-497EFC8240D1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2000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b="0" i="0" u="none" strike="noStrike" cap="none" normalizeH="0" baseline="0" dirty="0">
              <a:ln/>
              <a:effectLst/>
              <a:latin typeface="Garamond" pitchFamily="18" charset="0"/>
              <a:hlinkClick xmlns:r="http://schemas.openxmlformats.org/officeDocument/2006/relationships" r:id="rId3" action="ppaction://hlinksldjump"/>
            </a:rPr>
            <a:t>Irány</a:t>
          </a:r>
          <a:endParaRPr kumimoji="0" lang="hu-HU" b="0" i="0" u="none" strike="noStrike" cap="none" normalizeH="0" baseline="0" dirty="0">
            <a:ln/>
            <a:effectLst/>
            <a:latin typeface="Garamond" pitchFamily="18" charset="0"/>
          </a:endParaRPr>
        </a:p>
      </dgm:t>
    </dgm:pt>
    <dgm:pt modelId="{193BEBB0-A306-4E9F-8EC6-A62D30B24CB8}" type="parTrans" cxnId="{9B35FB0E-50C7-4B49-9899-274F41D6D18A}">
      <dgm:prSet/>
      <dgm:spPr/>
      <dgm:t>
        <a:bodyPr/>
        <a:lstStyle/>
        <a:p>
          <a:endParaRPr lang="hu-HU"/>
        </a:p>
      </dgm:t>
    </dgm:pt>
    <dgm:pt modelId="{18BD1586-C70F-48EF-B7C0-CAB502A77E92}" type="sibTrans" cxnId="{9B35FB0E-50C7-4B49-9899-274F41D6D18A}">
      <dgm:prSet/>
      <dgm:spPr/>
      <dgm:t>
        <a:bodyPr/>
        <a:lstStyle/>
        <a:p>
          <a:endParaRPr lang="hu-HU"/>
        </a:p>
      </dgm:t>
    </dgm:pt>
    <dgm:pt modelId="{49E7915C-8B47-421C-BD67-55675CA41468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2000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b="0" i="0" u="none" strike="noStrike" cap="none" normalizeH="0" baseline="0">
              <a:ln/>
              <a:effectLst/>
              <a:latin typeface="Garamond" pitchFamily="18" charset="0"/>
              <a:hlinkClick xmlns:r="http://schemas.openxmlformats.org/officeDocument/2006/relationships" r:id="rId4" action="ppaction://hlinksldjump"/>
            </a:rPr>
            <a:t>Rajta</a:t>
          </a:r>
          <a:endParaRPr kumimoji="0" lang="hu-HU" b="0" i="0" u="none" strike="noStrike" cap="none" normalizeH="0" baseline="0" dirty="0">
            <a:ln/>
            <a:effectLst/>
            <a:latin typeface="Garamond" pitchFamily="18" charset="0"/>
          </a:endParaRPr>
        </a:p>
      </dgm:t>
    </dgm:pt>
    <dgm:pt modelId="{507DE51C-AE88-4CC9-9C54-395BEEA593E1}" type="parTrans" cxnId="{CD886369-FB68-4DDE-A2D6-1B192B1A921D}">
      <dgm:prSet/>
      <dgm:spPr/>
      <dgm:t>
        <a:bodyPr/>
        <a:lstStyle/>
        <a:p>
          <a:endParaRPr lang="hu-HU"/>
        </a:p>
      </dgm:t>
    </dgm:pt>
    <dgm:pt modelId="{262F63AF-F3F3-436C-9AD7-E15065EB3173}" type="sibTrans" cxnId="{CD886369-FB68-4DDE-A2D6-1B192B1A921D}">
      <dgm:prSet/>
      <dgm:spPr/>
      <dgm:t>
        <a:bodyPr/>
        <a:lstStyle/>
        <a:p>
          <a:endParaRPr lang="hu-HU"/>
        </a:p>
      </dgm:t>
    </dgm:pt>
    <dgm:pt modelId="{CFEB133F-2E98-40C0-B4E5-8E4112A15783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2000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b="0" i="0" u="none" strike="noStrike" cap="none" normalizeH="0" baseline="0">
              <a:ln/>
              <a:effectLst/>
              <a:latin typeface="Garamond" pitchFamily="18" charset="0"/>
              <a:hlinkClick xmlns:r="http://schemas.openxmlformats.org/officeDocument/2006/relationships" r:id="rId2" action="ppaction://hlinksldjump"/>
            </a:rPr>
            <a:t>Fordul</a:t>
          </a:r>
          <a:endParaRPr kumimoji="0" lang="hu-HU" b="0" i="0" u="none" strike="noStrike" cap="none" normalizeH="0" baseline="0" dirty="0">
            <a:ln/>
            <a:effectLst/>
            <a:latin typeface="Garamond" pitchFamily="18" charset="0"/>
          </a:endParaRPr>
        </a:p>
      </dgm:t>
    </dgm:pt>
    <dgm:pt modelId="{C4DDC030-C9F9-49D1-87AB-167AD989B14D}" type="parTrans" cxnId="{3CF67FBD-C928-4877-92E5-195D26D24B67}">
      <dgm:prSet/>
      <dgm:spPr/>
      <dgm:t>
        <a:bodyPr/>
        <a:lstStyle/>
        <a:p>
          <a:endParaRPr lang="hu-HU"/>
        </a:p>
      </dgm:t>
    </dgm:pt>
    <dgm:pt modelId="{0D591627-2930-43FE-9302-92FD3BF83973}" type="sibTrans" cxnId="{3CF67FBD-C928-4877-92E5-195D26D24B67}">
      <dgm:prSet/>
      <dgm:spPr/>
      <dgm:t>
        <a:bodyPr/>
        <a:lstStyle/>
        <a:p>
          <a:endParaRPr lang="hu-HU"/>
        </a:p>
      </dgm:t>
    </dgm:pt>
    <dgm:pt modelId="{50943143-88D6-4EDC-BB38-37C826B521A5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2000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b="0" i="0" u="none" strike="noStrike" cap="none" normalizeH="0" baseline="0">
              <a:ln/>
              <a:effectLst/>
              <a:latin typeface="Garamond" pitchFamily="18" charset="0"/>
              <a:hlinkClick xmlns:r="http://schemas.openxmlformats.org/officeDocument/2006/relationships" r:id="rId3" action="ppaction://hlinksldjump"/>
            </a:rPr>
            <a:t>Irány</a:t>
          </a:r>
          <a:endParaRPr kumimoji="0" lang="hu-HU" b="0" i="0" u="none" strike="noStrike" cap="none" normalizeH="0" baseline="0" dirty="0">
            <a:ln/>
            <a:effectLst/>
            <a:latin typeface="Garamond" pitchFamily="18" charset="0"/>
          </a:endParaRPr>
        </a:p>
      </dgm:t>
    </dgm:pt>
    <dgm:pt modelId="{99206FD1-B795-4B0D-A01A-F39F16423F7F}" type="parTrans" cxnId="{8CBEA43D-3850-42C6-B0B4-2EC5EDBB6DAA}">
      <dgm:prSet/>
      <dgm:spPr/>
      <dgm:t>
        <a:bodyPr/>
        <a:lstStyle/>
        <a:p>
          <a:endParaRPr lang="hu-HU"/>
        </a:p>
      </dgm:t>
    </dgm:pt>
    <dgm:pt modelId="{A3848D3D-95DD-4186-B565-C85DAE5EFEB8}" type="sibTrans" cxnId="{8CBEA43D-3850-42C6-B0B4-2EC5EDBB6DAA}">
      <dgm:prSet/>
      <dgm:spPr/>
      <dgm:t>
        <a:bodyPr/>
        <a:lstStyle/>
        <a:p>
          <a:endParaRPr lang="hu-HU"/>
        </a:p>
      </dgm:t>
    </dgm:pt>
    <dgm:pt modelId="{BDB888FA-7880-4F41-B2B6-6610CA4319A3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2000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b="0" i="0" u="none" strike="noStrike" cap="none" normalizeH="0" baseline="0">
              <a:ln/>
              <a:effectLst/>
              <a:latin typeface="Garamond" pitchFamily="18" charset="0"/>
              <a:hlinkClick xmlns:r="http://schemas.openxmlformats.org/officeDocument/2006/relationships" r:id="rId4" action="ppaction://hlinksldjump"/>
            </a:rPr>
            <a:t>Közte</a:t>
          </a:r>
          <a:endParaRPr kumimoji="0" lang="hu-HU" b="0" i="0" u="none" strike="noStrike" cap="none" normalizeH="0" baseline="0" dirty="0">
            <a:ln/>
            <a:effectLst/>
            <a:latin typeface="Garamond" pitchFamily="18" charset="0"/>
          </a:endParaRPr>
        </a:p>
      </dgm:t>
    </dgm:pt>
    <dgm:pt modelId="{A44A9DC0-A579-40E4-A6C2-C431BEC1C123}" type="parTrans" cxnId="{9745A755-B92F-44D5-8D7D-DAE888E3014E}">
      <dgm:prSet/>
      <dgm:spPr/>
      <dgm:t>
        <a:bodyPr/>
        <a:lstStyle/>
        <a:p>
          <a:endParaRPr lang="hu-HU"/>
        </a:p>
      </dgm:t>
    </dgm:pt>
    <dgm:pt modelId="{8AA7CF19-581E-4E1F-A4A7-AF9FDD5FF3B1}" type="sibTrans" cxnId="{9745A755-B92F-44D5-8D7D-DAE888E3014E}">
      <dgm:prSet/>
      <dgm:spPr/>
      <dgm:t>
        <a:bodyPr/>
        <a:lstStyle/>
        <a:p>
          <a:endParaRPr lang="hu-HU"/>
        </a:p>
      </dgm:t>
    </dgm:pt>
    <dgm:pt modelId="{3DC1FF22-BE6E-47F9-B217-680B2D571B43}" type="pres">
      <dgm:prSet presAssocID="{07BB0A7F-1E14-4C69-9A72-8DBC61C26A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D1196BD-84B8-40DF-A860-68890CCADBDF}" type="pres">
      <dgm:prSet presAssocID="{FFBAFF43-EAE9-4A8F-A6CB-DCDC770F170C}" presName="hierRoot1" presStyleCnt="0"/>
      <dgm:spPr/>
    </dgm:pt>
    <dgm:pt modelId="{EACCC1F4-FA0A-4D4D-B921-53EE799DA940}" type="pres">
      <dgm:prSet presAssocID="{FFBAFF43-EAE9-4A8F-A6CB-DCDC770F170C}" presName="composite" presStyleCnt="0"/>
      <dgm:spPr/>
    </dgm:pt>
    <dgm:pt modelId="{DE648F5A-1408-4598-B920-5DAE96C19721}" type="pres">
      <dgm:prSet presAssocID="{FFBAFF43-EAE9-4A8F-A6CB-DCDC770F170C}" presName="background" presStyleLbl="node0" presStyleIdx="0" presStyleCnt="1"/>
      <dgm:spPr/>
    </dgm:pt>
    <dgm:pt modelId="{B7C8F6BC-A3F1-4B10-9385-199AC42E7CC1}" type="pres">
      <dgm:prSet presAssocID="{FFBAFF43-EAE9-4A8F-A6CB-DCDC770F170C}" presName="text" presStyleLbl="fgAcc0" presStyleIdx="0" presStyleCnt="1">
        <dgm:presLayoutVars>
          <dgm:chPref val="3"/>
        </dgm:presLayoutVars>
      </dgm:prSet>
      <dgm:spPr/>
    </dgm:pt>
    <dgm:pt modelId="{0812782F-F47D-47FE-AB52-DD1AA2268737}" type="pres">
      <dgm:prSet presAssocID="{FFBAFF43-EAE9-4A8F-A6CB-DCDC770F170C}" presName="hierChild2" presStyleCnt="0"/>
      <dgm:spPr/>
    </dgm:pt>
    <dgm:pt modelId="{5E7EA80F-EBD0-4D7D-872A-DAB96D3CF98F}" type="pres">
      <dgm:prSet presAssocID="{67C3BEBB-30D6-46AA-A06D-CADE5F2A4A2F}" presName="Name10" presStyleLbl="parChTrans1D2" presStyleIdx="0" presStyleCnt="2"/>
      <dgm:spPr/>
    </dgm:pt>
    <dgm:pt modelId="{5E06B263-30D4-494C-A3E1-3C4925E85CB4}" type="pres">
      <dgm:prSet presAssocID="{F40ECF06-8F40-4681-BEA5-17157672ECA0}" presName="hierRoot2" presStyleCnt="0"/>
      <dgm:spPr/>
    </dgm:pt>
    <dgm:pt modelId="{67E8B87A-6671-488F-8EB7-9DDCC76A131C}" type="pres">
      <dgm:prSet presAssocID="{F40ECF06-8F40-4681-BEA5-17157672ECA0}" presName="composite2" presStyleCnt="0"/>
      <dgm:spPr/>
    </dgm:pt>
    <dgm:pt modelId="{FA5A08CB-1A90-4D85-8B08-94147E18A264}" type="pres">
      <dgm:prSet presAssocID="{F40ECF06-8F40-4681-BEA5-17157672ECA0}" presName="background2" presStyleLbl="node2" presStyleIdx="0" presStyleCnt="2"/>
      <dgm:spPr/>
    </dgm:pt>
    <dgm:pt modelId="{BFEA4CAE-C770-4523-8C67-A7E479891AFF}" type="pres">
      <dgm:prSet presAssocID="{F40ECF06-8F40-4681-BEA5-17157672ECA0}" presName="text2" presStyleLbl="fgAcc2" presStyleIdx="0" presStyleCnt="2">
        <dgm:presLayoutVars>
          <dgm:chPref val="3"/>
        </dgm:presLayoutVars>
      </dgm:prSet>
      <dgm:spPr/>
    </dgm:pt>
    <dgm:pt modelId="{32DD1418-16BB-475C-9936-1167FF49C3B4}" type="pres">
      <dgm:prSet presAssocID="{F40ECF06-8F40-4681-BEA5-17157672ECA0}" presName="hierChild3" presStyleCnt="0"/>
      <dgm:spPr/>
    </dgm:pt>
    <dgm:pt modelId="{523D8E60-F6F3-46D6-AA38-1CD1B6E22FC8}" type="pres">
      <dgm:prSet presAssocID="{193BEBB0-A306-4E9F-8EC6-A62D30B24CB8}" presName="Name17" presStyleLbl="parChTrans1D3" presStyleIdx="0" presStyleCnt="3"/>
      <dgm:spPr/>
    </dgm:pt>
    <dgm:pt modelId="{8A967A55-B3B4-420B-A317-D64CCCEBC3A3}" type="pres">
      <dgm:prSet presAssocID="{EEF7322F-397A-422F-AEBB-497EFC8240D1}" presName="hierRoot3" presStyleCnt="0"/>
      <dgm:spPr/>
    </dgm:pt>
    <dgm:pt modelId="{E898DDEE-3A8B-41E9-BDEE-296B09808F3C}" type="pres">
      <dgm:prSet presAssocID="{EEF7322F-397A-422F-AEBB-497EFC8240D1}" presName="composite3" presStyleCnt="0"/>
      <dgm:spPr/>
    </dgm:pt>
    <dgm:pt modelId="{A3A84C88-CFAA-4D6A-9593-1108A23FDF76}" type="pres">
      <dgm:prSet presAssocID="{EEF7322F-397A-422F-AEBB-497EFC8240D1}" presName="background3" presStyleLbl="node3" presStyleIdx="0" presStyleCnt="3"/>
      <dgm:spPr/>
    </dgm:pt>
    <dgm:pt modelId="{211BBFAD-7D1C-410B-84B1-3D56E0B7D52A}" type="pres">
      <dgm:prSet presAssocID="{EEF7322F-397A-422F-AEBB-497EFC8240D1}" presName="text3" presStyleLbl="fgAcc3" presStyleIdx="0" presStyleCnt="3">
        <dgm:presLayoutVars>
          <dgm:chPref val="3"/>
        </dgm:presLayoutVars>
      </dgm:prSet>
      <dgm:spPr/>
    </dgm:pt>
    <dgm:pt modelId="{B1DEA08B-C6FC-4E35-8313-AB513E94F0FA}" type="pres">
      <dgm:prSet presAssocID="{EEF7322F-397A-422F-AEBB-497EFC8240D1}" presName="hierChild4" presStyleCnt="0"/>
      <dgm:spPr/>
    </dgm:pt>
    <dgm:pt modelId="{96E413A5-E423-42D1-84AC-C91D9C86BB43}" type="pres">
      <dgm:prSet presAssocID="{507DE51C-AE88-4CC9-9C54-395BEEA593E1}" presName="Name10" presStyleLbl="parChTrans1D2" presStyleIdx="1" presStyleCnt="2"/>
      <dgm:spPr/>
    </dgm:pt>
    <dgm:pt modelId="{117BC427-795E-4291-8D36-8C4BA4A2299B}" type="pres">
      <dgm:prSet presAssocID="{49E7915C-8B47-421C-BD67-55675CA41468}" presName="hierRoot2" presStyleCnt="0"/>
      <dgm:spPr/>
    </dgm:pt>
    <dgm:pt modelId="{70D4F897-F3BC-48B6-94FF-0AD485D2D447}" type="pres">
      <dgm:prSet presAssocID="{49E7915C-8B47-421C-BD67-55675CA41468}" presName="composite2" presStyleCnt="0"/>
      <dgm:spPr/>
    </dgm:pt>
    <dgm:pt modelId="{1CCBF36B-2B06-4C55-A23D-4A1A409178FE}" type="pres">
      <dgm:prSet presAssocID="{49E7915C-8B47-421C-BD67-55675CA41468}" presName="background2" presStyleLbl="node2" presStyleIdx="1" presStyleCnt="2"/>
      <dgm:spPr/>
    </dgm:pt>
    <dgm:pt modelId="{C8C85461-2CB5-44FF-A576-A0A0B79896F8}" type="pres">
      <dgm:prSet presAssocID="{49E7915C-8B47-421C-BD67-55675CA41468}" presName="text2" presStyleLbl="fgAcc2" presStyleIdx="1" presStyleCnt="2">
        <dgm:presLayoutVars>
          <dgm:chPref val="3"/>
        </dgm:presLayoutVars>
      </dgm:prSet>
      <dgm:spPr/>
    </dgm:pt>
    <dgm:pt modelId="{74842B8F-BE40-411E-8847-9993D7129ADB}" type="pres">
      <dgm:prSet presAssocID="{49E7915C-8B47-421C-BD67-55675CA41468}" presName="hierChild3" presStyleCnt="0"/>
      <dgm:spPr/>
    </dgm:pt>
    <dgm:pt modelId="{83276A36-813D-4AA2-8AF0-89EDD86F4175}" type="pres">
      <dgm:prSet presAssocID="{C4DDC030-C9F9-49D1-87AB-167AD989B14D}" presName="Name17" presStyleLbl="parChTrans1D3" presStyleIdx="1" presStyleCnt="3"/>
      <dgm:spPr/>
    </dgm:pt>
    <dgm:pt modelId="{D3267C18-1E9C-45C6-8907-6552731B4BFA}" type="pres">
      <dgm:prSet presAssocID="{CFEB133F-2E98-40C0-B4E5-8E4112A15783}" presName="hierRoot3" presStyleCnt="0"/>
      <dgm:spPr/>
    </dgm:pt>
    <dgm:pt modelId="{6ED8F08F-2314-4360-B59C-F23DC1759B52}" type="pres">
      <dgm:prSet presAssocID="{CFEB133F-2E98-40C0-B4E5-8E4112A15783}" presName="composite3" presStyleCnt="0"/>
      <dgm:spPr/>
    </dgm:pt>
    <dgm:pt modelId="{EE6FE976-D823-4591-A780-514BC4DCE7A3}" type="pres">
      <dgm:prSet presAssocID="{CFEB133F-2E98-40C0-B4E5-8E4112A15783}" presName="background3" presStyleLbl="node3" presStyleIdx="1" presStyleCnt="3"/>
      <dgm:spPr/>
    </dgm:pt>
    <dgm:pt modelId="{3CCA7CCE-B3F3-4949-BF7E-7B1FB9E0733A}" type="pres">
      <dgm:prSet presAssocID="{CFEB133F-2E98-40C0-B4E5-8E4112A15783}" presName="text3" presStyleLbl="fgAcc3" presStyleIdx="1" presStyleCnt="3">
        <dgm:presLayoutVars>
          <dgm:chPref val="3"/>
        </dgm:presLayoutVars>
      </dgm:prSet>
      <dgm:spPr/>
    </dgm:pt>
    <dgm:pt modelId="{391274F3-70DD-4FAE-98B6-569640F8EB36}" type="pres">
      <dgm:prSet presAssocID="{CFEB133F-2E98-40C0-B4E5-8E4112A15783}" presName="hierChild4" presStyleCnt="0"/>
      <dgm:spPr/>
    </dgm:pt>
    <dgm:pt modelId="{69F8BA7B-2E48-4BB8-AB1F-E49D21E9CFC3}" type="pres">
      <dgm:prSet presAssocID="{99206FD1-B795-4B0D-A01A-F39F16423F7F}" presName="Name23" presStyleLbl="parChTrans1D4" presStyleIdx="0" presStyleCnt="1"/>
      <dgm:spPr/>
    </dgm:pt>
    <dgm:pt modelId="{B92158C2-78BC-4593-8341-2CE90F0AE611}" type="pres">
      <dgm:prSet presAssocID="{50943143-88D6-4EDC-BB38-37C826B521A5}" presName="hierRoot4" presStyleCnt="0"/>
      <dgm:spPr/>
    </dgm:pt>
    <dgm:pt modelId="{BEA118BF-8F71-40A1-BA51-9DF91D30E468}" type="pres">
      <dgm:prSet presAssocID="{50943143-88D6-4EDC-BB38-37C826B521A5}" presName="composite4" presStyleCnt="0"/>
      <dgm:spPr/>
    </dgm:pt>
    <dgm:pt modelId="{D2B0D9DF-83AD-4659-90AC-47E320B802D1}" type="pres">
      <dgm:prSet presAssocID="{50943143-88D6-4EDC-BB38-37C826B521A5}" presName="background4" presStyleLbl="node4" presStyleIdx="0" presStyleCnt="1"/>
      <dgm:spPr/>
    </dgm:pt>
    <dgm:pt modelId="{9E4C61EE-6788-409C-83E3-454DC8E37D95}" type="pres">
      <dgm:prSet presAssocID="{50943143-88D6-4EDC-BB38-37C826B521A5}" presName="text4" presStyleLbl="fgAcc4" presStyleIdx="0" presStyleCnt="1">
        <dgm:presLayoutVars>
          <dgm:chPref val="3"/>
        </dgm:presLayoutVars>
      </dgm:prSet>
      <dgm:spPr/>
    </dgm:pt>
    <dgm:pt modelId="{C67319AF-D4DD-465C-8B4C-5189815979B7}" type="pres">
      <dgm:prSet presAssocID="{50943143-88D6-4EDC-BB38-37C826B521A5}" presName="hierChild5" presStyleCnt="0"/>
      <dgm:spPr/>
    </dgm:pt>
    <dgm:pt modelId="{6C2C3053-BCBA-4281-8BE7-24B3E41A5709}" type="pres">
      <dgm:prSet presAssocID="{A44A9DC0-A579-40E4-A6C2-C431BEC1C123}" presName="Name17" presStyleLbl="parChTrans1D3" presStyleIdx="2" presStyleCnt="3"/>
      <dgm:spPr/>
    </dgm:pt>
    <dgm:pt modelId="{FD7A9062-CB3D-4987-9863-7C509C315F6C}" type="pres">
      <dgm:prSet presAssocID="{BDB888FA-7880-4F41-B2B6-6610CA4319A3}" presName="hierRoot3" presStyleCnt="0"/>
      <dgm:spPr/>
    </dgm:pt>
    <dgm:pt modelId="{98C9E884-1F57-4308-AB76-B7FCF2EDBF11}" type="pres">
      <dgm:prSet presAssocID="{BDB888FA-7880-4F41-B2B6-6610CA4319A3}" presName="composite3" presStyleCnt="0"/>
      <dgm:spPr/>
    </dgm:pt>
    <dgm:pt modelId="{BB2381D4-3C1B-4DE4-BD82-E1CC1BD8BC0E}" type="pres">
      <dgm:prSet presAssocID="{BDB888FA-7880-4F41-B2B6-6610CA4319A3}" presName="background3" presStyleLbl="node3" presStyleIdx="2" presStyleCnt="3"/>
      <dgm:spPr/>
    </dgm:pt>
    <dgm:pt modelId="{8C2883A5-0B6F-4151-9354-7CFA7DBFD408}" type="pres">
      <dgm:prSet presAssocID="{BDB888FA-7880-4F41-B2B6-6610CA4319A3}" presName="text3" presStyleLbl="fgAcc3" presStyleIdx="2" presStyleCnt="3">
        <dgm:presLayoutVars>
          <dgm:chPref val="3"/>
        </dgm:presLayoutVars>
      </dgm:prSet>
      <dgm:spPr/>
    </dgm:pt>
    <dgm:pt modelId="{A2980278-6963-41A9-BC9F-01DDA5FA6EF4}" type="pres">
      <dgm:prSet presAssocID="{BDB888FA-7880-4F41-B2B6-6610CA4319A3}" presName="hierChild4" presStyleCnt="0"/>
      <dgm:spPr/>
    </dgm:pt>
  </dgm:ptLst>
  <dgm:cxnLst>
    <dgm:cxn modelId="{6C359002-C7DE-4906-84B6-26CF29A18C39}" type="presOf" srcId="{67C3BEBB-30D6-46AA-A06D-CADE5F2A4A2F}" destId="{5E7EA80F-EBD0-4D7D-872A-DAB96D3CF98F}" srcOrd="0" destOrd="0" presId="urn:microsoft.com/office/officeart/2005/8/layout/hierarchy1"/>
    <dgm:cxn modelId="{9B35FB0E-50C7-4B49-9899-274F41D6D18A}" srcId="{F40ECF06-8F40-4681-BEA5-17157672ECA0}" destId="{EEF7322F-397A-422F-AEBB-497EFC8240D1}" srcOrd="0" destOrd="0" parTransId="{193BEBB0-A306-4E9F-8EC6-A62D30B24CB8}" sibTransId="{18BD1586-C70F-48EF-B7C0-CAB502A77E92}"/>
    <dgm:cxn modelId="{C5B38B2B-35FB-4DDA-9F2A-98E744D27654}" srcId="{FFBAFF43-EAE9-4A8F-A6CB-DCDC770F170C}" destId="{F40ECF06-8F40-4681-BEA5-17157672ECA0}" srcOrd="0" destOrd="0" parTransId="{67C3BEBB-30D6-46AA-A06D-CADE5F2A4A2F}" sibTransId="{6E10FE9A-0734-4D6E-9026-C7DABA566D56}"/>
    <dgm:cxn modelId="{FC8E7D2D-673D-46C7-A8B4-62731F822861}" type="presOf" srcId="{49E7915C-8B47-421C-BD67-55675CA41468}" destId="{C8C85461-2CB5-44FF-A576-A0A0B79896F8}" srcOrd="0" destOrd="0" presId="urn:microsoft.com/office/officeart/2005/8/layout/hierarchy1"/>
    <dgm:cxn modelId="{8CBEA43D-3850-42C6-B0B4-2EC5EDBB6DAA}" srcId="{CFEB133F-2E98-40C0-B4E5-8E4112A15783}" destId="{50943143-88D6-4EDC-BB38-37C826B521A5}" srcOrd="0" destOrd="0" parTransId="{99206FD1-B795-4B0D-A01A-F39F16423F7F}" sibTransId="{A3848D3D-95DD-4186-B565-C85DAE5EFEB8}"/>
    <dgm:cxn modelId="{9B1D453F-F0E3-486D-8A53-A228F9A24C2E}" type="presOf" srcId="{BDB888FA-7880-4F41-B2B6-6610CA4319A3}" destId="{8C2883A5-0B6F-4151-9354-7CFA7DBFD408}" srcOrd="0" destOrd="0" presId="urn:microsoft.com/office/officeart/2005/8/layout/hierarchy1"/>
    <dgm:cxn modelId="{CAF77640-B230-4941-9987-FA9A45E12C5A}" type="presOf" srcId="{193BEBB0-A306-4E9F-8EC6-A62D30B24CB8}" destId="{523D8E60-F6F3-46D6-AA38-1CD1B6E22FC8}" srcOrd="0" destOrd="0" presId="urn:microsoft.com/office/officeart/2005/8/layout/hierarchy1"/>
    <dgm:cxn modelId="{CD886369-FB68-4DDE-A2D6-1B192B1A921D}" srcId="{FFBAFF43-EAE9-4A8F-A6CB-DCDC770F170C}" destId="{49E7915C-8B47-421C-BD67-55675CA41468}" srcOrd="1" destOrd="0" parTransId="{507DE51C-AE88-4CC9-9C54-395BEEA593E1}" sibTransId="{262F63AF-F3F3-436C-9AD7-E15065EB3173}"/>
    <dgm:cxn modelId="{9745A755-B92F-44D5-8D7D-DAE888E3014E}" srcId="{49E7915C-8B47-421C-BD67-55675CA41468}" destId="{BDB888FA-7880-4F41-B2B6-6610CA4319A3}" srcOrd="1" destOrd="0" parTransId="{A44A9DC0-A579-40E4-A6C2-C431BEC1C123}" sibTransId="{8AA7CF19-581E-4E1F-A4A7-AF9FDD5FF3B1}"/>
    <dgm:cxn modelId="{E6AB7A7A-762E-4C6D-8FB9-BE235772AF8B}" type="presOf" srcId="{07BB0A7F-1E14-4C69-9A72-8DBC61C26A4F}" destId="{3DC1FF22-BE6E-47F9-B217-680B2D571B43}" srcOrd="0" destOrd="0" presId="urn:microsoft.com/office/officeart/2005/8/layout/hierarchy1"/>
    <dgm:cxn modelId="{FB22928F-ECD9-4AE9-99F8-8A7EB77AEB94}" type="presOf" srcId="{EEF7322F-397A-422F-AEBB-497EFC8240D1}" destId="{211BBFAD-7D1C-410B-84B1-3D56E0B7D52A}" srcOrd="0" destOrd="0" presId="urn:microsoft.com/office/officeart/2005/8/layout/hierarchy1"/>
    <dgm:cxn modelId="{02DD639A-F51B-4ADB-8ADC-BA626E661F91}" type="presOf" srcId="{FFBAFF43-EAE9-4A8F-A6CB-DCDC770F170C}" destId="{B7C8F6BC-A3F1-4B10-9385-199AC42E7CC1}" srcOrd="0" destOrd="0" presId="urn:microsoft.com/office/officeart/2005/8/layout/hierarchy1"/>
    <dgm:cxn modelId="{63F9F8A2-572C-415D-9553-2E931CC79608}" type="presOf" srcId="{507DE51C-AE88-4CC9-9C54-395BEEA593E1}" destId="{96E413A5-E423-42D1-84AC-C91D9C86BB43}" srcOrd="0" destOrd="0" presId="urn:microsoft.com/office/officeart/2005/8/layout/hierarchy1"/>
    <dgm:cxn modelId="{6FA0E2AD-36DD-4262-9881-5A7C84B87EC7}" type="presOf" srcId="{CFEB133F-2E98-40C0-B4E5-8E4112A15783}" destId="{3CCA7CCE-B3F3-4949-BF7E-7B1FB9E0733A}" srcOrd="0" destOrd="0" presId="urn:microsoft.com/office/officeart/2005/8/layout/hierarchy1"/>
    <dgm:cxn modelId="{BB4B0BB3-BEB4-4FB6-9232-423F7D117E71}" type="presOf" srcId="{F40ECF06-8F40-4681-BEA5-17157672ECA0}" destId="{BFEA4CAE-C770-4523-8C67-A7E479891AFF}" srcOrd="0" destOrd="0" presId="urn:microsoft.com/office/officeart/2005/8/layout/hierarchy1"/>
    <dgm:cxn modelId="{3CF67FBD-C928-4877-92E5-195D26D24B67}" srcId="{49E7915C-8B47-421C-BD67-55675CA41468}" destId="{CFEB133F-2E98-40C0-B4E5-8E4112A15783}" srcOrd="0" destOrd="0" parTransId="{C4DDC030-C9F9-49D1-87AB-167AD989B14D}" sibTransId="{0D591627-2930-43FE-9302-92FD3BF83973}"/>
    <dgm:cxn modelId="{9EDFF4C4-6B9F-4B1E-B19E-303CAE6799B1}" type="presOf" srcId="{A44A9DC0-A579-40E4-A6C2-C431BEC1C123}" destId="{6C2C3053-BCBA-4281-8BE7-24B3E41A5709}" srcOrd="0" destOrd="0" presId="urn:microsoft.com/office/officeart/2005/8/layout/hierarchy1"/>
    <dgm:cxn modelId="{93CB86CA-E262-431A-AF3E-D4A3C8D1BE49}" srcId="{07BB0A7F-1E14-4C69-9A72-8DBC61C26A4F}" destId="{FFBAFF43-EAE9-4A8F-A6CB-DCDC770F170C}" srcOrd="0" destOrd="0" parTransId="{44DC50EF-C29C-4D66-A458-7B6EB557EA8F}" sibTransId="{0661FE58-E962-4157-839F-BF3522C441BB}"/>
    <dgm:cxn modelId="{147928D7-AD46-477A-9B39-75DF9BF3CB39}" type="presOf" srcId="{99206FD1-B795-4B0D-A01A-F39F16423F7F}" destId="{69F8BA7B-2E48-4BB8-AB1F-E49D21E9CFC3}" srcOrd="0" destOrd="0" presId="urn:microsoft.com/office/officeart/2005/8/layout/hierarchy1"/>
    <dgm:cxn modelId="{6AFEB2DF-34F1-4716-A3A5-30C23B1E89D3}" type="presOf" srcId="{50943143-88D6-4EDC-BB38-37C826B521A5}" destId="{9E4C61EE-6788-409C-83E3-454DC8E37D95}" srcOrd="0" destOrd="0" presId="urn:microsoft.com/office/officeart/2005/8/layout/hierarchy1"/>
    <dgm:cxn modelId="{1423A9E5-CBB1-4A37-A118-F3FAADBDED75}" type="presOf" srcId="{C4DDC030-C9F9-49D1-87AB-167AD989B14D}" destId="{83276A36-813D-4AA2-8AF0-89EDD86F4175}" srcOrd="0" destOrd="0" presId="urn:microsoft.com/office/officeart/2005/8/layout/hierarchy1"/>
    <dgm:cxn modelId="{110CE3B1-47D6-4A0A-A03E-1F3B117A6C43}" type="presParOf" srcId="{3DC1FF22-BE6E-47F9-B217-680B2D571B43}" destId="{1D1196BD-84B8-40DF-A860-68890CCADBDF}" srcOrd="0" destOrd="0" presId="urn:microsoft.com/office/officeart/2005/8/layout/hierarchy1"/>
    <dgm:cxn modelId="{AAD4891D-E493-4DA6-BBB3-41BB48CAC8FC}" type="presParOf" srcId="{1D1196BD-84B8-40DF-A860-68890CCADBDF}" destId="{EACCC1F4-FA0A-4D4D-B921-53EE799DA940}" srcOrd="0" destOrd="0" presId="urn:microsoft.com/office/officeart/2005/8/layout/hierarchy1"/>
    <dgm:cxn modelId="{FBCAD791-7700-4435-9B9F-B71510C66E97}" type="presParOf" srcId="{EACCC1F4-FA0A-4D4D-B921-53EE799DA940}" destId="{DE648F5A-1408-4598-B920-5DAE96C19721}" srcOrd="0" destOrd="0" presId="urn:microsoft.com/office/officeart/2005/8/layout/hierarchy1"/>
    <dgm:cxn modelId="{841E34C1-F76B-4632-A2F0-49FB9C48A9B7}" type="presParOf" srcId="{EACCC1F4-FA0A-4D4D-B921-53EE799DA940}" destId="{B7C8F6BC-A3F1-4B10-9385-199AC42E7CC1}" srcOrd="1" destOrd="0" presId="urn:microsoft.com/office/officeart/2005/8/layout/hierarchy1"/>
    <dgm:cxn modelId="{7ECA223A-8D67-4359-85BC-898078B83FBA}" type="presParOf" srcId="{1D1196BD-84B8-40DF-A860-68890CCADBDF}" destId="{0812782F-F47D-47FE-AB52-DD1AA2268737}" srcOrd="1" destOrd="0" presId="urn:microsoft.com/office/officeart/2005/8/layout/hierarchy1"/>
    <dgm:cxn modelId="{EC15CD41-EE21-43B1-8DB7-F6D651A9DA41}" type="presParOf" srcId="{0812782F-F47D-47FE-AB52-DD1AA2268737}" destId="{5E7EA80F-EBD0-4D7D-872A-DAB96D3CF98F}" srcOrd="0" destOrd="0" presId="urn:microsoft.com/office/officeart/2005/8/layout/hierarchy1"/>
    <dgm:cxn modelId="{2A5251FF-07CE-4D46-B321-529CBA032A93}" type="presParOf" srcId="{0812782F-F47D-47FE-AB52-DD1AA2268737}" destId="{5E06B263-30D4-494C-A3E1-3C4925E85CB4}" srcOrd="1" destOrd="0" presId="urn:microsoft.com/office/officeart/2005/8/layout/hierarchy1"/>
    <dgm:cxn modelId="{5C2CA005-B295-4B72-8CEF-F9E779370AC6}" type="presParOf" srcId="{5E06B263-30D4-494C-A3E1-3C4925E85CB4}" destId="{67E8B87A-6671-488F-8EB7-9DDCC76A131C}" srcOrd="0" destOrd="0" presId="urn:microsoft.com/office/officeart/2005/8/layout/hierarchy1"/>
    <dgm:cxn modelId="{74E54F07-B64B-40FD-AC41-4A46965BCC2A}" type="presParOf" srcId="{67E8B87A-6671-488F-8EB7-9DDCC76A131C}" destId="{FA5A08CB-1A90-4D85-8B08-94147E18A264}" srcOrd="0" destOrd="0" presId="urn:microsoft.com/office/officeart/2005/8/layout/hierarchy1"/>
    <dgm:cxn modelId="{CB61A51E-BE9C-4A8C-98D5-E799DB35BF05}" type="presParOf" srcId="{67E8B87A-6671-488F-8EB7-9DDCC76A131C}" destId="{BFEA4CAE-C770-4523-8C67-A7E479891AFF}" srcOrd="1" destOrd="0" presId="urn:microsoft.com/office/officeart/2005/8/layout/hierarchy1"/>
    <dgm:cxn modelId="{47196C3E-D6AE-46B3-A07C-8693D7AC1FEE}" type="presParOf" srcId="{5E06B263-30D4-494C-A3E1-3C4925E85CB4}" destId="{32DD1418-16BB-475C-9936-1167FF49C3B4}" srcOrd="1" destOrd="0" presId="urn:microsoft.com/office/officeart/2005/8/layout/hierarchy1"/>
    <dgm:cxn modelId="{BBD71FBE-6D0E-4862-A8BA-1C970666ACE5}" type="presParOf" srcId="{32DD1418-16BB-475C-9936-1167FF49C3B4}" destId="{523D8E60-F6F3-46D6-AA38-1CD1B6E22FC8}" srcOrd="0" destOrd="0" presId="urn:microsoft.com/office/officeart/2005/8/layout/hierarchy1"/>
    <dgm:cxn modelId="{6A4B90A8-2418-4AD6-8593-0A9A8B641F40}" type="presParOf" srcId="{32DD1418-16BB-475C-9936-1167FF49C3B4}" destId="{8A967A55-B3B4-420B-A317-D64CCCEBC3A3}" srcOrd="1" destOrd="0" presId="urn:microsoft.com/office/officeart/2005/8/layout/hierarchy1"/>
    <dgm:cxn modelId="{AF61CAD4-3685-4EFE-82C1-09DD427F09DB}" type="presParOf" srcId="{8A967A55-B3B4-420B-A317-D64CCCEBC3A3}" destId="{E898DDEE-3A8B-41E9-BDEE-296B09808F3C}" srcOrd="0" destOrd="0" presId="urn:microsoft.com/office/officeart/2005/8/layout/hierarchy1"/>
    <dgm:cxn modelId="{3594666E-904D-4EA3-98A3-6C967F87A9F5}" type="presParOf" srcId="{E898DDEE-3A8B-41E9-BDEE-296B09808F3C}" destId="{A3A84C88-CFAA-4D6A-9593-1108A23FDF76}" srcOrd="0" destOrd="0" presId="urn:microsoft.com/office/officeart/2005/8/layout/hierarchy1"/>
    <dgm:cxn modelId="{BD1562B1-FE8E-49A0-AA24-589BD7BD5B90}" type="presParOf" srcId="{E898DDEE-3A8B-41E9-BDEE-296B09808F3C}" destId="{211BBFAD-7D1C-410B-84B1-3D56E0B7D52A}" srcOrd="1" destOrd="0" presId="urn:microsoft.com/office/officeart/2005/8/layout/hierarchy1"/>
    <dgm:cxn modelId="{2D5F69AA-8414-4AC9-9F76-A258D1A5FEF1}" type="presParOf" srcId="{8A967A55-B3B4-420B-A317-D64CCCEBC3A3}" destId="{B1DEA08B-C6FC-4E35-8313-AB513E94F0FA}" srcOrd="1" destOrd="0" presId="urn:microsoft.com/office/officeart/2005/8/layout/hierarchy1"/>
    <dgm:cxn modelId="{1CCD5E28-0D07-4924-A9C7-779E983876DA}" type="presParOf" srcId="{0812782F-F47D-47FE-AB52-DD1AA2268737}" destId="{96E413A5-E423-42D1-84AC-C91D9C86BB43}" srcOrd="2" destOrd="0" presId="urn:microsoft.com/office/officeart/2005/8/layout/hierarchy1"/>
    <dgm:cxn modelId="{6D7196C1-7BB7-4ED1-9F7E-5602F160527E}" type="presParOf" srcId="{0812782F-F47D-47FE-AB52-DD1AA2268737}" destId="{117BC427-795E-4291-8D36-8C4BA4A2299B}" srcOrd="3" destOrd="0" presId="urn:microsoft.com/office/officeart/2005/8/layout/hierarchy1"/>
    <dgm:cxn modelId="{F07E37C7-7EB0-46EF-9231-BE3DA1AE85BF}" type="presParOf" srcId="{117BC427-795E-4291-8D36-8C4BA4A2299B}" destId="{70D4F897-F3BC-48B6-94FF-0AD485D2D447}" srcOrd="0" destOrd="0" presId="urn:microsoft.com/office/officeart/2005/8/layout/hierarchy1"/>
    <dgm:cxn modelId="{2AAF8747-BCDC-4A65-8389-6B2DA80633A9}" type="presParOf" srcId="{70D4F897-F3BC-48B6-94FF-0AD485D2D447}" destId="{1CCBF36B-2B06-4C55-A23D-4A1A409178FE}" srcOrd="0" destOrd="0" presId="urn:microsoft.com/office/officeart/2005/8/layout/hierarchy1"/>
    <dgm:cxn modelId="{ED065D75-51FB-447A-A92F-C322A1372863}" type="presParOf" srcId="{70D4F897-F3BC-48B6-94FF-0AD485D2D447}" destId="{C8C85461-2CB5-44FF-A576-A0A0B79896F8}" srcOrd="1" destOrd="0" presId="urn:microsoft.com/office/officeart/2005/8/layout/hierarchy1"/>
    <dgm:cxn modelId="{0BEE7161-8DA6-4B70-852A-8C34C1A6E137}" type="presParOf" srcId="{117BC427-795E-4291-8D36-8C4BA4A2299B}" destId="{74842B8F-BE40-411E-8847-9993D7129ADB}" srcOrd="1" destOrd="0" presId="urn:microsoft.com/office/officeart/2005/8/layout/hierarchy1"/>
    <dgm:cxn modelId="{17E31B38-B649-4035-969D-ECFEF51844C7}" type="presParOf" srcId="{74842B8F-BE40-411E-8847-9993D7129ADB}" destId="{83276A36-813D-4AA2-8AF0-89EDD86F4175}" srcOrd="0" destOrd="0" presId="urn:microsoft.com/office/officeart/2005/8/layout/hierarchy1"/>
    <dgm:cxn modelId="{87CD8EF4-B190-46B0-9E19-F5A49A6BC26A}" type="presParOf" srcId="{74842B8F-BE40-411E-8847-9993D7129ADB}" destId="{D3267C18-1E9C-45C6-8907-6552731B4BFA}" srcOrd="1" destOrd="0" presId="urn:microsoft.com/office/officeart/2005/8/layout/hierarchy1"/>
    <dgm:cxn modelId="{16AA42DE-0295-44D0-AC6A-37A4471A2843}" type="presParOf" srcId="{D3267C18-1E9C-45C6-8907-6552731B4BFA}" destId="{6ED8F08F-2314-4360-B59C-F23DC1759B52}" srcOrd="0" destOrd="0" presId="urn:microsoft.com/office/officeart/2005/8/layout/hierarchy1"/>
    <dgm:cxn modelId="{CA8D9B65-0B64-428F-B310-73FB39118A43}" type="presParOf" srcId="{6ED8F08F-2314-4360-B59C-F23DC1759B52}" destId="{EE6FE976-D823-4591-A780-514BC4DCE7A3}" srcOrd="0" destOrd="0" presId="urn:microsoft.com/office/officeart/2005/8/layout/hierarchy1"/>
    <dgm:cxn modelId="{19909933-D714-47AD-ACAB-B0C4A9B21A8B}" type="presParOf" srcId="{6ED8F08F-2314-4360-B59C-F23DC1759B52}" destId="{3CCA7CCE-B3F3-4949-BF7E-7B1FB9E0733A}" srcOrd="1" destOrd="0" presId="urn:microsoft.com/office/officeart/2005/8/layout/hierarchy1"/>
    <dgm:cxn modelId="{FB61D87C-CE15-4236-9711-B84B1A9025FE}" type="presParOf" srcId="{D3267C18-1E9C-45C6-8907-6552731B4BFA}" destId="{391274F3-70DD-4FAE-98B6-569640F8EB36}" srcOrd="1" destOrd="0" presId="urn:microsoft.com/office/officeart/2005/8/layout/hierarchy1"/>
    <dgm:cxn modelId="{CB13AA25-E7ED-4577-B289-4B49497498BB}" type="presParOf" srcId="{391274F3-70DD-4FAE-98B6-569640F8EB36}" destId="{69F8BA7B-2E48-4BB8-AB1F-E49D21E9CFC3}" srcOrd="0" destOrd="0" presId="urn:microsoft.com/office/officeart/2005/8/layout/hierarchy1"/>
    <dgm:cxn modelId="{3AB97B42-7303-43E6-BCF5-C92EC865B34D}" type="presParOf" srcId="{391274F3-70DD-4FAE-98B6-569640F8EB36}" destId="{B92158C2-78BC-4593-8341-2CE90F0AE611}" srcOrd="1" destOrd="0" presId="urn:microsoft.com/office/officeart/2005/8/layout/hierarchy1"/>
    <dgm:cxn modelId="{72155B85-78CF-43ED-814A-F224AEAE68CD}" type="presParOf" srcId="{B92158C2-78BC-4593-8341-2CE90F0AE611}" destId="{BEA118BF-8F71-40A1-BA51-9DF91D30E468}" srcOrd="0" destOrd="0" presId="urn:microsoft.com/office/officeart/2005/8/layout/hierarchy1"/>
    <dgm:cxn modelId="{9CD6B8D6-72DE-44B5-BBB8-38FA442D0BA3}" type="presParOf" srcId="{BEA118BF-8F71-40A1-BA51-9DF91D30E468}" destId="{D2B0D9DF-83AD-4659-90AC-47E320B802D1}" srcOrd="0" destOrd="0" presId="urn:microsoft.com/office/officeart/2005/8/layout/hierarchy1"/>
    <dgm:cxn modelId="{F8F5DFBE-CEB2-4EE6-9084-00311703AA6B}" type="presParOf" srcId="{BEA118BF-8F71-40A1-BA51-9DF91D30E468}" destId="{9E4C61EE-6788-409C-83E3-454DC8E37D95}" srcOrd="1" destOrd="0" presId="urn:microsoft.com/office/officeart/2005/8/layout/hierarchy1"/>
    <dgm:cxn modelId="{CC4966A9-31F6-46DF-8CA3-EAF61C4A312C}" type="presParOf" srcId="{B92158C2-78BC-4593-8341-2CE90F0AE611}" destId="{C67319AF-D4DD-465C-8B4C-5189815979B7}" srcOrd="1" destOrd="0" presId="urn:microsoft.com/office/officeart/2005/8/layout/hierarchy1"/>
    <dgm:cxn modelId="{9E1FC64B-FFE7-4455-80EB-505744F2E319}" type="presParOf" srcId="{74842B8F-BE40-411E-8847-9993D7129ADB}" destId="{6C2C3053-BCBA-4281-8BE7-24B3E41A5709}" srcOrd="2" destOrd="0" presId="urn:microsoft.com/office/officeart/2005/8/layout/hierarchy1"/>
    <dgm:cxn modelId="{7BEA3E4D-FA78-4C78-A134-72F371D69F0C}" type="presParOf" srcId="{74842B8F-BE40-411E-8847-9993D7129ADB}" destId="{FD7A9062-CB3D-4987-9863-7C509C315F6C}" srcOrd="3" destOrd="0" presId="urn:microsoft.com/office/officeart/2005/8/layout/hierarchy1"/>
    <dgm:cxn modelId="{67D4F28B-41F6-4116-A455-7C6891D60A70}" type="presParOf" srcId="{FD7A9062-CB3D-4987-9863-7C509C315F6C}" destId="{98C9E884-1F57-4308-AB76-B7FCF2EDBF11}" srcOrd="0" destOrd="0" presId="urn:microsoft.com/office/officeart/2005/8/layout/hierarchy1"/>
    <dgm:cxn modelId="{7EA6E2D0-D2CB-4888-86FF-4F633AC58D41}" type="presParOf" srcId="{98C9E884-1F57-4308-AB76-B7FCF2EDBF11}" destId="{BB2381D4-3C1B-4DE4-BD82-E1CC1BD8BC0E}" srcOrd="0" destOrd="0" presId="urn:microsoft.com/office/officeart/2005/8/layout/hierarchy1"/>
    <dgm:cxn modelId="{23D48077-1ED5-4B88-A11F-2075FBD83E8F}" type="presParOf" srcId="{98C9E884-1F57-4308-AB76-B7FCF2EDBF11}" destId="{8C2883A5-0B6F-4151-9354-7CFA7DBFD408}" srcOrd="1" destOrd="0" presId="urn:microsoft.com/office/officeart/2005/8/layout/hierarchy1"/>
    <dgm:cxn modelId="{D1AA989C-A432-4E05-BE6C-1960B80AECC3}" type="presParOf" srcId="{FD7A9062-CB3D-4987-9863-7C509C315F6C}" destId="{A2980278-6963-41A9-BC9F-01DDA5FA6EF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9565D-4DF0-4378-B6C3-0273BC722969}">
      <dsp:nvSpPr>
        <dsp:cNvPr id="0" name=""/>
        <dsp:cNvSpPr/>
      </dsp:nvSpPr>
      <dsp:spPr>
        <a:xfrm>
          <a:off x="1115139" y="2015434"/>
          <a:ext cx="91440" cy="6752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5233"/>
              </a:lnTo>
            </a:path>
          </a:pathLst>
        </a:custGeom>
        <a:noFill/>
        <a:ln w="25400" cap="flat" cmpd="sng" algn="ctr">
          <a:solidFill>
            <a:schemeClr val="accent4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BDA3A6-9477-4F79-ACFE-DE1595604C56}">
      <dsp:nvSpPr>
        <dsp:cNvPr id="0" name=""/>
        <dsp:cNvSpPr/>
      </dsp:nvSpPr>
      <dsp:spPr>
        <a:xfrm>
          <a:off x="1115139" y="864934"/>
          <a:ext cx="91440" cy="6752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5233"/>
              </a:lnTo>
            </a:path>
          </a:pathLst>
        </a:custGeom>
        <a:noFill/>
        <a:ln w="254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D7D8E8-6DF3-4725-A300-75BCC7989A79}">
      <dsp:nvSpPr>
        <dsp:cNvPr id="0" name=""/>
        <dsp:cNvSpPr/>
      </dsp:nvSpPr>
      <dsp:spPr>
        <a:xfrm>
          <a:off x="131409" y="288678"/>
          <a:ext cx="2058899" cy="576256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668B8D-B103-4F20-9AF0-4241445A70AB}">
      <dsp:nvSpPr>
        <dsp:cNvPr id="0" name=""/>
        <dsp:cNvSpPr/>
      </dsp:nvSpPr>
      <dsp:spPr>
        <a:xfrm>
          <a:off x="389377" y="533748"/>
          <a:ext cx="2058899" cy="5762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27000" dist="127000" dir="5400000" algn="ctr" rotWithShape="0">
            <a:srgbClr val="000000">
              <a:alpha val="43137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sz="2000" b="0" i="0" u="none" strike="noStrike" kern="1200" cap="none" normalizeH="0" baseline="0" dirty="0">
              <a:ln/>
              <a:effectLst/>
              <a:latin typeface="Garamond" pitchFamily="18" charset="0"/>
              <a:hlinkClick xmlns:r="http://schemas.openxmlformats.org/officeDocument/2006/relationships" r:id="" action="ppaction://hlinksldjump"/>
            </a:rPr>
            <a:t>Háromszögben</a:t>
          </a:r>
          <a:endParaRPr kumimoji="0" lang="hu-HU" sz="2000" b="0" i="0" u="none" strike="noStrike" kern="1200" cap="none" normalizeH="0" baseline="0" dirty="0">
            <a:ln/>
            <a:effectLst/>
            <a:latin typeface="Garamond" pitchFamily="18" charset="0"/>
          </a:endParaRPr>
        </a:p>
      </dsp:txBody>
      <dsp:txXfrm>
        <a:off x="406255" y="550626"/>
        <a:ext cx="2025143" cy="542500"/>
      </dsp:txXfrm>
    </dsp:sp>
    <dsp:sp modelId="{54173D60-7CE6-423B-9CA3-43AAB1C60ACC}">
      <dsp:nvSpPr>
        <dsp:cNvPr id="0" name=""/>
        <dsp:cNvSpPr/>
      </dsp:nvSpPr>
      <dsp:spPr>
        <a:xfrm>
          <a:off x="131409" y="1540167"/>
          <a:ext cx="2058899" cy="475267"/>
        </a:xfrm>
        <a:prstGeom prst="roundRect">
          <a:avLst>
            <a:gd name="adj" fmla="val 10000"/>
          </a:avLst>
        </a:prstGeom>
        <a:solidFill>
          <a:schemeClr val="accent4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5CAC7-94E8-437C-8196-41860A0A4E51}">
      <dsp:nvSpPr>
        <dsp:cNvPr id="0" name=""/>
        <dsp:cNvSpPr/>
      </dsp:nvSpPr>
      <dsp:spPr>
        <a:xfrm>
          <a:off x="389377" y="1785237"/>
          <a:ext cx="2058899" cy="4752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27000" dist="127000" dir="5400000" algn="ctr" rotWithShape="0">
            <a:srgbClr val="000000">
              <a:alpha val="43137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sz="2000" b="0" i="0" u="none" strike="noStrike" kern="1200" cap="none" normalizeH="0" baseline="0" dirty="0">
              <a:ln/>
              <a:effectLst/>
              <a:latin typeface="Garamond" pitchFamily="18" charset="0"/>
              <a:hlinkClick xmlns:r="http://schemas.openxmlformats.org/officeDocument/2006/relationships" r:id="" action="ppaction://hlinksldjump"/>
            </a:rPr>
            <a:t>Fordul</a:t>
          </a:r>
          <a:endParaRPr kumimoji="0" lang="hu-HU" sz="2000" b="0" i="0" u="none" strike="noStrike" kern="1200" cap="none" normalizeH="0" baseline="0" dirty="0">
            <a:ln/>
            <a:effectLst/>
            <a:latin typeface="Garamond" pitchFamily="18" charset="0"/>
          </a:endParaRPr>
        </a:p>
      </dsp:txBody>
      <dsp:txXfrm>
        <a:off x="403297" y="1799157"/>
        <a:ext cx="2031059" cy="447427"/>
      </dsp:txXfrm>
    </dsp:sp>
    <dsp:sp modelId="{24DD5983-02CB-4EA7-BF0E-373791FE88BB}">
      <dsp:nvSpPr>
        <dsp:cNvPr id="0" name=""/>
        <dsp:cNvSpPr/>
      </dsp:nvSpPr>
      <dsp:spPr>
        <a:xfrm>
          <a:off x="131409" y="2690667"/>
          <a:ext cx="2058899" cy="520645"/>
        </a:xfrm>
        <a:prstGeom prst="roundRect">
          <a:avLst>
            <a:gd name="adj" fmla="val 10000"/>
          </a:avLst>
        </a:prstGeom>
        <a:solidFill>
          <a:schemeClr val="accent4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5F817-2209-4CEA-9064-90182D168D3A}">
      <dsp:nvSpPr>
        <dsp:cNvPr id="0" name=""/>
        <dsp:cNvSpPr/>
      </dsp:nvSpPr>
      <dsp:spPr>
        <a:xfrm>
          <a:off x="389377" y="2935737"/>
          <a:ext cx="2058899" cy="5206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27000" dist="127000" dir="5400000" algn="ctr" rotWithShape="0">
            <a:srgbClr val="000000">
              <a:alpha val="43137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sz="2000" b="0" i="0" u="none" strike="noStrike" kern="1200" cap="none" normalizeH="0" baseline="0">
              <a:ln/>
              <a:effectLst/>
              <a:latin typeface="Garamond" pitchFamily="18" charset="0"/>
              <a:hlinkClick xmlns:r="http://schemas.openxmlformats.org/officeDocument/2006/relationships" r:id="" action="ppaction://hlinksldjump"/>
            </a:rPr>
            <a:t>Irány</a:t>
          </a:r>
          <a:endParaRPr kumimoji="0" lang="hu-HU" sz="2000" b="0" i="0" u="none" strike="noStrike" kern="1200" cap="none" normalizeH="0" baseline="0" dirty="0">
            <a:ln/>
            <a:effectLst/>
            <a:latin typeface="Garamond" pitchFamily="18" charset="0"/>
          </a:endParaRPr>
        </a:p>
      </dsp:txBody>
      <dsp:txXfrm>
        <a:off x="404626" y="2950986"/>
        <a:ext cx="2028401" cy="4901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C3053-BCBA-4281-8BE7-24B3E41A5709}">
      <dsp:nvSpPr>
        <dsp:cNvPr id="0" name=""/>
        <dsp:cNvSpPr/>
      </dsp:nvSpPr>
      <dsp:spPr>
        <a:xfrm>
          <a:off x="2513179" y="1501837"/>
          <a:ext cx="586924" cy="279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350"/>
              </a:lnTo>
              <a:lnTo>
                <a:pt x="586924" y="190350"/>
              </a:lnTo>
              <a:lnTo>
                <a:pt x="586924" y="279322"/>
              </a:lnTo>
            </a:path>
          </a:pathLst>
        </a:custGeom>
        <a:noFill/>
        <a:ln w="254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F8BA7B-2E48-4BB8-AB1F-E49D21E9CFC3}">
      <dsp:nvSpPr>
        <dsp:cNvPr id="0" name=""/>
        <dsp:cNvSpPr/>
      </dsp:nvSpPr>
      <dsp:spPr>
        <a:xfrm>
          <a:off x="1880535" y="2391027"/>
          <a:ext cx="91440" cy="2793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9322"/>
              </a:lnTo>
            </a:path>
          </a:pathLst>
        </a:custGeom>
        <a:noFill/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276A36-813D-4AA2-8AF0-89EDD86F4175}">
      <dsp:nvSpPr>
        <dsp:cNvPr id="0" name=""/>
        <dsp:cNvSpPr/>
      </dsp:nvSpPr>
      <dsp:spPr>
        <a:xfrm>
          <a:off x="1926255" y="1501837"/>
          <a:ext cx="586924" cy="279322"/>
        </a:xfrm>
        <a:custGeom>
          <a:avLst/>
          <a:gdLst/>
          <a:ahLst/>
          <a:cxnLst/>
          <a:rect l="0" t="0" r="0" b="0"/>
          <a:pathLst>
            <a:path>
              <a:moveTo>
                <a:pt x="586924" y="0"/>
              </a:moveTo>
              <a:lnTo>
                <a:pt x="586924" y="190350"/>
              </a:lnTo>
              <a:lnTo>
                <a:pt x="0" y="190350"/>
              </a:lnTo>
              <a:lnTo>
                <a:pt x="0" y="279322"/>
              </a:lnTo>
            </a:path>
          </a:pathLst>
        </a:custGeom>
        <a:noFill/>
        <a:ln w="254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E413A5-E423-42D1-84AC-C91D9C86BB43}">
      <dsp:nvSpPr>
        <dsp:cNvPr id="0" name=""/>
        <dsp:cNvSpPr/>
      </dsp:nvSpPr>
      <dsp:spPr>
        <a:xfrm>
          <a:off x="1632793" y="612647"/>
          <a:ext cx="880386" cy="279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350"/>
              </a:lnTo>
              <a:lnTo>
                <a:pt x="880386" y="190350"/>
              </a:lnTo>
              <a:lnTo>
                <a:pt x="880386" y="279322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D8E60-F6F3-46D6-AA38-1CD1B6E22FC8}">
      <dsp:nvSpPr>
        <dsp:cNvPr id="0" name=""/>
        <dsp:cNvSpPr/>
      </dsp:nvSpPr>
      <dsp:spPr>
        <a:xfrm>
          <a:off x="706687" y="1501837"/>
          <a:ext cx="91440" cy="2793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9322"/>
              </a:lnTo>
            </a:path>
          </a:pathLst>
        </a:custGeom>
        <a:noFill/>
        <a:ln w="254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7EA80F-EBD0-4D7D-872A-DAB96D3CF98F}">
      <dsp:nvSpPr>
        <dsp:cNvPr id="0" name=""/>
        <dsp:cNvSpPr/>
      </dsp:nvSpPr>
      <dsp:spPr>
        <a:xfrm>
          <a:off x="752407" y="612647"/>
          <a:ext cx="880386" cy="279322"/>
        </a:xfrm>
        <a:custGeom>
          <a:avLst/>
          <a:gdLst/>
          <a:ahLst/>
          <a:cxnLst/>
          <a:rect l="0" t="0" r="0" b="0"/>
          <a:pathLst>
            <a:path>
              <a:moveTo>
                <a:pt x="880386" y="0"/>
              </a:moveTo>
              <a:lnTo>
                <a:pt x="880386" y="190350"/>
              </a:lnTo>
              <a:lnTo>
                <a:pt x="0" y="190350"/>
              </a:lnTo>
              <a:lnTo>
                <a:pt x="0" y="279322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648F5A-1408-4598-B920-5DAE96C19721}">
      <dsp:nvSpPr>
        <dsp:cNvPr id="0" name=""/>
        <dsp:cNvSpPr/>
      </dsp:nvSpPr>
      <dsp:spPr>
        <a:xfrm>
          <a:off x="1152582" y="2780"/>
          <a:ext cx="960421" cy="609867"/>
        </a:xfrm>
        <a:prstGeom prst="roundRect">
          <a:avLst>
            <a:gd name="adj" fmla="val 10000"/>
          </a:avLst>
        </a:prstGeom>
        <a:solidFill>
          <a:schemeClr val="accent4">
            <a:alpha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8F6BC-A3F1-4B10-9385-199AC42E7CC1}">
      <dsp:nvSpPr>
        <dsp:cNvPr id="0" name=""/>
        <dsp:cNvSpPr/>
      </dsp:nvSpPr>
      <dsp:spPr>
        <a:xfrm>
          <a:off x="1259296" y="104157"/>
          <a:ext cx="960421" cy="609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sz="2200" b="0" i="0" u="none" strike="noStrike" kern="1200" cap="none" normalizeH="0" baseline="0" dirty="0">
              <a:ln/>
              <a:effectLst/>
              <a:latin typeface="Garamond" pitchFamily="18" charset="0"/>
              <a:hlinkClick xmlns:r="http://schemas.openxmlformats.org/officeDocument/2006/relationships" r:id="" action="ppaction://hlinksldjump"/>
            </a:rPr>
            <a:t>Metszi</a:t>
          </a:r>
          <a:endParaRPr kumimoji="0" lang="hu-HU" sz="2200" b="0" i="0" u="none" strike="noStrike" kern="1200" cap="none" normalizeH="0" baseline="0" dirty="0">
            <a:ln/>
            <a:effectLst/>
            <a:latin typeface="Garamond" pitchFamily="18" charset="0"/>
          </a:endParaRPr>
        </a:p>
      </dsp:txBody>
      <dsp:txXfrm>
        <a:off x="1277158" y="122019"/>
        <a:ext cx="924697" cy="574143"/>
      </dsp:txXfrm>
    </dsp:sp>
    <dsp:sp modelId="{FA5A08CB-1A90-4D85-8B08-94147E18A264}">
      <dsp:nvSpPr>
        <dsp:cNvPr id="0" name=""/>
        <dsp:cNvSpPr/>
      </dsp:nvSpPr>
      <dsp:spPr>
        <a:xfrm>
          <a:off x="272196" y="891970"/>
          <a:ext cx="960421" cy="609867"/>
        </a:xfrm>
        <a:prstGeom prst="roundRect">
          <a:avLst>
            <a:gd name="adj" fmla="val 10000"/>
          </a:avLst>
        </a:prstGeom>
        <a:solidFill>
          <a:schemeClr val="accent4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A4CAE-C770-4523-8C67-A7E479891AFF}">
      <dsp:nvSpPr>
        <dsp:cNvPr id="0" name=""/>
        <dsp:cNvSpPr/>
      </dsp:nvSpPr>
      <dsp:spPr>
        <a:xfrm>
          <a:off x="378910" y="993348"/>
          <a:ext cx="960421" cy="609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sz="2200" b="0" i="0" u="none" strike="noStrike" kern="1200" cap="none" normalizeH="0" baseline="0">
              <a:ln/>
              <a:effectLst/>
              <a:latin typeface="Garamond" pitchFamily="18" charset="0"/>
              <a:hlinkClick xmlns:r="http://schemas.openxmlformats.org/officeDocument/2006/relationships" r:id="" action="ppaction://hlinksldjump"/>
            </a:rPr>
            <a:t>Fordul</a:t>
          </a:r>
          <a:endParaRPr kumimoji="0" lang="hu-HU" sz="2200" b="0" i="0" u="none" strike="noStrike" kern="1200" cap="none" normalizeH="0" baseline="0" dirty="0">
            <a:ln/>
            <a:effectLst/>
            <a:latin typeface="Garamond" pitchFamily="18" charset="0"/>
          </a:endParaRPr>
        </a:p>
      </dsp:txBody>
      <dsp:txXfrm>
        <a:off x="396772" y="1011210"/>
        <a:ext cx="924697" cy="574143"/>
      </dsp:txXfrm>
    </dsp:sp>
    <dsp:sp modelId="{A3A84C88-CFAA-4D6A-9593-1108A23FDF76}">
      <dsp:nvSpPr>
        <dsp:cNvPr id="0" name=""/>
        <dsp:cNvSpPr/>
      </dsp:nvSpPr>
      <dsp:spPr>
        <a:xfrm>
          <a:off x="272196" y="1781160"/>
          <a:ext cx="960421" cy="609867"/>
        </a:xfrm>
        <a:prstGeom prst="roundRect">
          <a:avLst>
            <a:gd name="adj" fmla="val 10000"/>
          </a:avLst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BBFAD-7D1C-410B-84B1-3D56E0B7D52A}">
      <dsp:nvSpPr>
        <dsp:cNvPr id="0" name=""/>
        <dsp:cNvSpPr/>
      </dsp:nvSpPr>
      <dsp:spPr>
        <a:xfrm>
          <a:off x="378910" y="1882538"/>
          <a:ext cx="960421" cy="609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sz="2200" b="0" i="0" u="none" strike="noStrike" kern="1200" cap="none" normalizeH="0" baseline="0" dirty="0">
              <a:ln/>
              <a:effectLst/>
              <a:latin typeface="Garamond" pitchFamily="18" charset="0"/>
              <a:hlinkClick xmlns:r="http://schemas.openxmlformats.org/officeDocument/2006/relationships" r:id="" action="ppaction://hlinksldjump"/>
            </a:rPr>
            <a:t>Irány</a:t>
          </a:r>
          <a:endParaRPr kumimoji="0" lang="hu-HU" sz="2200" b="0" i="0" u="none" strike="noStrike" kern="1200" cap="none" normalizeH="0" baseline="0" dirty="0">
            <a:ln/>
            <a:effectLst/>
            <a:latin typeface="Garamond" pitchFamily="18" charset="0"/>
          </a:endParaRPr>
        </a:p>
      </dsp:txBody>
      <dsp:txXfrm>
        <a:off x="396772" y="1900400"/>
        <a:ext cx="924697" cy="574143"/>
      </dsp:txXfrm>
    </dsp:sp>
    <dsp:sp modelId="{1CCBF36B-2B06-4C55-A23D-4A1A409178FE}">
      <dsp:nvSpPr>
        <dsp:cNvPr id="0" name=""/>
        <dsp:cNvSpPr/>
      </dsp:nvSpPr>
      <dsp:spPr>
        <a:xfrm>
          <a:off x="2032969" y="891970"/>
          <a:ext cx="960421" cy="609867"/>
        </a:xfrm>
        <a:prstGeom prst="roundRect">
          <a:avLst>
            <a:gd name="adj" fmla="val 10000"/>
          </a:avLst>
        </a:prstGeom>
        <a:solidFill>
          <a:schemeClr val="accent4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85461-2CB5-44FF-A576-A0A0B79896F8}">
      <dsp:nvSpPr>
        <dsp:cNvPr id="0" name=""/>
        <dsp:cNvSpPr/>
      </dsp:nvSpPr>
      <dsp:spPr>
        <a:xfrm>
          <a:off x="2139682" y="993348"/>
          <a:ext cx="960421" cy="609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sz="2200" b="0" i="0" u="none" strike="noStrike" kern="1200" cap="none" normalizeH="0" baseline="0">
              <a:ln/>
              <a:effectLst/>
              <a:latin typeface="Garamond" pitchFamily="18" charset="0"/>
              <a:hlinkClick xmlns:r="http://schemas.openxmlformats.org/officeDocument/2006/relationships" r:id="" action="ppaction://hlinksldjump"/>
            </a:rPr>
            <a:t>Rajta</a:t>
          </a:r>
          <a:endParaRPr kumimoji="0" lang="hu-HU" sz="2200" b="0" i="0" u="none" strike="noStrike" kern="1200" cap="none" normalizeH="0" baseline="0" dirty="0">
            <a:ln/>
            <a:effectLst/>
            <a:latin typeface="Garamond" pitchFamily="18" charset="0"/>
          </a:endParaRPr>
        </a:p>
      </dsp:txBody>
      <dsp:txXfrm>
        <a:off x="2157544" y="1011210"/>
        <a:ext cx="924697" cy="574143"/>
      </dsp:txXfrm>
    </dsp:sp>
    <dsp:sp modelId="{EE6FE976-D823-4591-A780-514BC4DCE7A3}">
      <dsp:nvSpPr>
        <dsp:cNvPr id="0" name=""/>
        <dsp:cNvSpPr/>
      </dsp:nvSpPr>
      <dsp:spPr>
        <a:xfrm>
          <a:off x="1446045" y="1781160"/>
          <a:ext cx="960421" cy="609867"/>
        </a:xfrm>
        <a:prstGeom prst="roundRect">
          <a:avLst>
            <a:gd name="adj" fmla="val 10000"/>
          </a:avLst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A7CCE-B3F3-4949-BF7E-7B1FB9E0733A}">
      <dsp:nvSpPr>
        <dsp:cNvPr id="0" name=""/>
        <dsp:cNvSpPr/>
      </dsp:nvSpPr>
      <dsp:spPr>
        <a:xfrm>
          <a:off x="1552758" y="1882538"/>
          <a:ext cx="960421" cy="609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sz="2200" b="0" i="0" u="none" strike="noStrike" kern="1200" cap="none" normalizeH="0" baseline="0">
              <a:ln/>
              <a:effectLst/>
              <a:latin typeface="Garamond" pitchFamily="18" charset="0"/>
              <a:hlinkClick xmlns:r="http://schemas.openxmlformats.org/officeDocument/2006/relationships" r:id="" action="ppaction://hlinksldjump"/>
            </a:rPr>
            <a:t>Fordul</a:t>
          </a:r>
          <a:endParaRPr kumimoji="0" lang="hu-HU" sz="2200" b="0" i="0" u="none" strike="noStrike" kern="1200" cap="none" normalizeH="0" baseline="0" dirty="0">
            <a:ln/>
            <a:effectLst/>
            <a:latin typeface="Garamond" pitchFamily="18" charset="0"/>
          </a:endParaRPr>
        </a:p>
      </dsp:txBody>
      <dsp:txXfrm>
        <a:off x="1570620" y="1900400"/>
        <a:ext cx="924697" cy="574143"/>
      </dsp:txXfrm>
    </dsp:sp>
    <dsp:sp modelId="{D2B0D9DF-83AD-4659-90AC-47E320B802D1}">
      <dsp:nvSpPr>
        <dsp:cNvPr id="0" name=""/>
        <dsp:cNvSpPr/>
      </dsp:nvSpPr>
      <dsp:spPr>
        <a:xfrm>
          <a:off x="1446045" y="2670350"/>
          <a:ext cx="960421" cy="609867"/>
        </a:xfrm>
        <a:prstGeom prst="roundRect">
          <a:avLst>
            <a:gd name="adj" fmla="val 10000"/>
          </a:avLst>
        </a:prstGeom>
        <a:solidFill>
          <a:schemeClr val="accent4">
            <a:alpha val="3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C61EE-6788-409C-83E3-454DC8E37D95}">
      <dsp:nvSpPr>
        <dsp:cNvPr id="0" name=""/>
        <dsp:cNvSpPr/>
      </dsp:nvSpPr>
      <dsp:spPr>
        <a:xfrm>
          <a:off x="1552758" y="2771728"/>
          <a:ext cx="960421" cy="609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sz="2200" b="0" i="0" u="none" strike="noStrike" kern="1200" cap="none" normalizeH="0" baseline="0">
              <a:ln/>
              <a:effectLst/>
              <a:latin typeface="Garamond" pitchFamily="18" charset="0"/>
              <a:hlinkClick xmlns:r="http://schemas.openxmlformats.org/officeDocument/2006/relationships" r:id="" action="ppaction://hlinksldjump"/>
            </a:rPr>
            <a:t>Irány</a:t>
          </a:r>
          <a:endParaRPr kumimoji="0" lang="hu-HU" sz="2200" b="0" i="0" u="none" strike="noStrike" kern="1200" cap="none" normalizeH="0" baseline="0" dirty="0">
            <a:ln/>
            <a:effectLst/>
            <a:latin typeface="Garamond" pitchFamily="18" charset="0"/>
          </a:endParaRPr>
        </a:p>
      </dsp:txBody>
      <dsp:txXfrm>
        <a:off x="1570620" y="2789590"/>
        <a:ext cx="924697" cy="574143"/>
      </dsp:txXfrm>
    </dsp:sp>
    <dsp:sp modelId="{BB2381D4-3C1B-4DE4-BD82-E1CC1BD8BC0E}">
      <dsp:nvSpPr>
        <dsp:cNvPr id="0" name=""/>
        <dsp:cNvSpPr/>
      </dsp:nvSpPr>
      <dsp:spPr>
        <a:xfrm>
          <a:off x="2619893" y="1781160"/>
          <a:ext cx="960421" cy="609867"/>
        </a:xfrm>
        <a:prstGeom prst="roundRect">
          <a:avLst>
            <a:gd name="adj" fmla="val 10000"/>
          </a:avLst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883A5-0B6F-4151-9354-7CFA7DBFD408}">
      <dsp:nvSpPr>
        <dsp:cNvPr id="0" name=""/>
        <dsp:cNvSpPr/>
      </dsp:nvSpPr>
      <dsp:spPr>
        <a:xfrm>
          <a:off x="2726606" y="1882538"/>
          <a:ext cx="960421" cy="609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sz="2200" b="0" i="0" u="none" strike="noStrike" kern="1200" cap="none" normalizeH="0" baseline="0">
              <a:ln/>
              <a:effectLst/>
              <a:latin typeface="Garamond" pitchFamily="18" charset="0"/>
              <a:hlinkClick xmlns:r="http://schemas.openxmlformats.org/officeDocument/2006/relationships" r:id="" action="ppaction://hlinksldjump"/>
            </a:rPr>
            <a:t>Közte</a:t>
          </a:r>
          <a:endParaRPr kumimoji="0" lang="hu-HU" sz="2200" b="0" i="0" u="none" strike="noStrike" kern="1200" cap="none" normalizeH="0" baseline="0" dirty="0">
            <a:ln/>
            <a:effectLst/>
            <a:latin typeface="Garamond" pitchFamily="18" charset="0"/>
          </a:endParaRPr>
        </a:p>
      </dsp:txBody>
      <dsp:txXfrm>
        <a:off x="2744468" y="1900400"/>
        <a:ext cx="924697" cy="574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559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Programozási alapismeretek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2011/2012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34702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pitchFamily="34" charset="0"/>
              </a:defRPr>
            </a:lvl1pPr>
          </a:lstStyle>
          <a:p>
            <a:pPr>
              <a:defRPr/>
            </a:pPr>
            <a:fld id="{D6D3E455-8A4D-44A2-B597-32823ECEA51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30470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100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/>
              <a:t>Programozási alapismeretek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/>
              <a:t>2011/2012</a:t>
            </a:r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39288"/>
            <a:ext cx="2944813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100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539288"/>
            <a:ext cx="2944813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fld id="{A4C19DCD-DA18-4C4F-A63B-B5F922807ED6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290921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dirty="0">
              <a:latin typeface="Arial" pitchFamily="34" charset="0"/>
            </a:endParaRPr>
          </a:p>
        </p:txBody>
      </p:sp>
      <p:sp>
        <p:nvSpPr>
          <p:cNvPr id="59396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59397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A019D7-29C2-43D6-A306-C7DE3759FE1F}" type="slidenum">
              <a:rPr lang="hu-HU" smtClean="0"/>
              <a:pPr/>
              <a:t>1</a:t>
            </a:fld>
            <a:endParaRPr lang="hu-HU"/>
          </a:p>
        </p:txBody>
      </p:sp>
      <p:sp>
        <p:nvSpPr>
          <p:cNvPr id="59398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59399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/>
              <a:t>Gondolja meg: hogyan lehetne másolás</a:t>
            </a:r>
            <a:r>
              <a:rPr lang="hu-HU" altLang="hu-HU" baseline="0" dirty="0"/>
              <a:t> tételre visszavezetni? </a:t>
            </a:r>
            <a:endParaRPr lang="hu-HU" altLang="hu-HU" dirty="0"/>
          </a:p>
        </p:txBody>
      </p:sp>
      <p:sp>
        <p:nvSpPr>
          <p:cNvPr id="67588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1275" y="942975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E6C386-761A-48A4-8702-A42095DD6B33}" type="slidenum">
              <a:rPr kumimoji="0" lang="hu-HU" altLang="hu-H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hu-HU" altLang="hu-H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975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dirty="0"/>
          </a:p>
        </p:txBody>
      </p:sp>
      <p:sp>
        <p:nvSpPr>
          <p:cNvPr id="68612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1275" y="942975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D434BF-C003-4BC0-BAAB-1D8ED5CB97BF}" type="slidenum">
              <a:rPr kumimoji="0" lang="hu-HU" altLang="hu-H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hu-HU" altLang="hu-H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555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69636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D4AC9B-2C6F-4609-8D6A-5060C270D597}" type="slidenum">
              <a:rPr kumimoji="0" lang="hu-HU" altLang="hu-H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hu-HU" altLang="hu-H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944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70660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1275" y="942975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D224A0-28A2-47B1-9ABA-2A9ABC5FB731}" type="slidenum">
              <a:rPr kumimoji="0" lang="hu-HU" altLang="hu-H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hu-HU" altLang="hu-H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318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71684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1275" y="942975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4CEE6C-65F6-4832-8CAA-25EDDA978BDF}" type="slidenum">
              <a:rPr kumimoji="0" lang="hu-HU" altLang="hu-H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hu-HU" altLang="hu-H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3399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72708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1275" y="942975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29A08B-7A44-4663-BF42-9A90F78BD369}" type="slidenum">
              <a:rPr kumimoji="0" lang="hu-HU" altLang="hu-H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hu-HU" altLang="hu-H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90233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/>
              <a:t>Ad Optimális? </a:t>
            </a:r>
          </a:p>
          <a:p>
            <a:r>
              <a:rPr lang="hu-HU" altLang="hu-HU" dirty="0"/>
              <a:t>Nem: a kétbetűs esetben az i növekedhetne 2-vel is! Írja át az algoritmust optimálisabbra!</a:t>
            </a:r>
          </a:p>
        </p:txBody>
      </p:sp>
      <p:sp>
        <p:nvSpPr>
          <p:cNvPr id="73732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538E20-BEF0-4C8B-9912-040F751CF775}" type="slidenum">
              <a:rPr kumimoji="0" lang="hu-HU" altLang="hu-H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hu-HU" altLang="hu-H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721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dirty="0"/>
          </a:p>
        </p:txBody>
      </p:sp>
      <p:sp>
        <p:nvSpPr>
          <p:cNvPr id="73732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538E20-BEF0-4C8B-9912-040F751CF775}" type="slidenum">
              <a:rPr kumimoji="0" lang="hu-HU" altLang="hu-H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hu-HU" altLang="hu-H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4153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809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809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6E58CE2-FADC-4A61-AA0B-0F0D03F95B09}" type="slidenum">
              <a:rPr lang="hu-HU" sz="1200" smtClean="0"/>
              <a:pPr/>
              <a:t>18</a:t>
            </a:fld>
            <a:endParaRPr lang="hu-HU" sz="1200"/>
          </a:p>
        </p:txBody>
      </p:sp>
      <p:sp>
        <p:nvSpPr>
          <p:cNvPr id="8090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809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5544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819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819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F5BBF4A-8EF7-4C4D-90AF-38035E9778A5}" type="slidenum">
              <a:rPr lang="hu-HU" sz="1200" smtClean="0"/>
              <a:pPr/>
              <a:t>19</a:t>
            </a:fld>
            <a:endParaRPr lang="hu-HU" sz="1200"/>
          </a:p>
        </p:txBody>
      </p:sp>
      <p:sp>
        <p:nvSpPr>
          <p:cNvPr id="8192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8192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8989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60420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60421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F5ABE9-DF7A-4CB6-B677-04CEDFEFC6E7}" type="slidenum">
              <a:rPr lang="hu-HU" smtClean="0"/>
              <a:pPr/>
              <a:t>2</a:t>
            </a:fld>
            <a:endParaRPr lang="hu-HU"/>
          </a:p>
        </p:txBody>
      </p:sp>
      <p:sp>
        <p:nvSpPr>
          <p:cNvPr id="60422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60423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819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819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F5BBF4A-8EF7-4C4D-90AF-38035E9778A5}" type="slidenum">
              <a:rPr lang="hu-HU" sz="1200" smtClean="0"/>
              <a:pPr/>
              <a:t>20</a:t>
            </a:fld>
            <a:endParaRPr lang="hu-HU" sz="1200"/>
          </a:p>
        </p:txBody>
      </p:sp>
      <p:sp>
        <p:nvSpPr>
          <p:cNvPr id="8192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8192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34613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A29713B-BD11-468A-B345-631F99CC3BC5}" type="slidenum">
              <a:rPr lang="hu-HU" sz="1200" smtClean="0"/>
              <a:pPr/>
              <a:t>21</a:t>
            </a:fld>
            <a:endParaRPr lang="hu-HU" sz="1200"/>
          </a:p>
        </p:txBody>
      </p:sp>
      <p:sp>
        <p:nvSpPr>
          <p:cNvPr id="8295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8295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07216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1D71E8B-62B3-4A53-BB62-AB20503A0E53}" type="slidenum">
              <a:rPr lang="hu-HU" sz="1200" smtClean="0"/>
              <a:pPr/>
              <a:t>22</a:t>
            </a:fld>
            <a:endParaRPr lang="hu-HU" sz="1200"/>
          </a:p>
        </p:txBody>
      </p:sp>
      <p:sp>
        <p:nvSpPr>
          <p:cNvPr id="8397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8397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82402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849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849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5A08E73-6426-4FC3-A948-026D35432339}" type="slidenum">
              <a:rPr lang="hu-HU" sz="1200" smtClean="0"/>
              <a:pPr/>
              <a:t>23</a:t>
            </a:fld>
            <a:endParaRPr lang="hu-HU" sz="1200"/>
          </a:p>
        </p:txBody>
      </p:sp>
      <p:sp>
        <p:nvSpPr>
          <p:cNvPr id="8499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8499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Az „</a:t>
            </a:r>
            <a:r>
              <a:rPr lang="hu-HU" sz="1200" dirty="0" err="1">
                <a:latin typeface="Courier New" pitchFamily="49" charset="0"/>
                <a:cs typeface="Courier New" pitchFamily="49" charset="0"/>
                <a:sym typeface="Symbol" pitchFamily="18" charset="2"/>
              </a:rPr>
              <a:t>i≤N</a:t>
            </a:r>
            <a:r>
              <a:rPr lang="hu-HU" dirty="0"/>
              <a:t>” helyett logikusabb lenne a „</a:t>
            </a:r>
            <a:r>
              <a:rPr lang="hu-HU" sz="1200" dirty="0" err="1">
                <a:latin typeface="Courier New" pitchFamily="49" charset="0"/>
                <a:cs typeface="Courier New" pitchFamily="49" charset="0"/>
                <a:sym typeface="Symbol" pitchFamily="18" charset="2"/>
              </a:rPr>
              <a:t>i≤N</a:t>
            </a:r>
            <a:r>
              <a:rPr lang="hu-HU" sz="12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 és </a:t>
            </a:r>
            <a:r>
              <a:rPr lang="hu-HU" sz="1200" dirty="0" err="1">
                <a:latin typeface="Courier New" pitchFamily="49" charset="0"/>
                <a:cs typeface="Courier New" pitchFamily="49" charset="0"/>
                <a:sym typeface="Symbol" pitchFamily="18" charset="2"/>
              </a:rPr>
              <a:t>j≤M</a:t>
            </a:r>
            <a:r>
              <a:rPr lang="hu-HU" dirty="0"/>
              <a:t>”.</a:t>
            </a:r>
          </a:p>
          <a:p>
            <a:r>
              <a:rPr lang="hu-HU" dirty="0"/>
              <a:t>De mint mindjárt nyilvánvalóvá válik a „</a:t>
            </a:r>
            <a:r>
              <a:rPr lang="hu-HU" sz="1200" dirty="0" err="1">
                <a:latin typeface="Courier New" pitchFamily="49" charset="0"/>
                <a:cs typeface="Courier New" pitchFamily="49" charset="0"/>
                <a:sym typeface="Symbol" pitchFamily="18" charset="2"/>
              </a:rPr>
              <a:t>j≤M</a:t>
            </a:r>
            <a:r>
              <a:rPr lang="hu-HU"/>
              <a:t>” feltétel mindig teljesül, így elhagyható.</a:t>
            </a:r>
          </a:p>
        </p:txBody>
      </p:sp>
    </p:spTree>
    <p:extLst>
      <p:ext uri="{BB962C8B-B14F-4D97-AF65-F5344CB8AC3E}">
        <p14:creationId xmlns:p14="http://schemas.microsoft.com/office/powerpoint/2010/main" val="1747053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5B030AF-4EDA-44AE-B484-73A40BBD6C92}" type="slidenum">
              <a:rPr lang="hu-HU" sz="1200" smtClean="0"/>
              <a:pPr/>
              <a:t>24</a:t>
            </a:fld>
            <a:endParaRPr lang="hu-HU" sz="1200"/>
          </a:p>
        </p:txBody>
      </p:sp>
      <p:sp>
        <p:nvSpPr>
          <p:cNvPr id="8602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8602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96859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870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870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29FFB92-69B4-4F36-B1EB-7B57E53F5713}" type="slidenum">
              <a:rPr lang="hu-HU" sz="1200" smtClean="0"/>
              <a:pPr/>
              <a:t>25</a:t>
            </a:fld>
            <a:endParaRPr lang="hu-HU" sz="1200"/>
          </a:p>
        </p:txBody>
      </p:sp>
      <p:sp>
        <p:nvSpPr>
          <p:cNvPr id="8704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8704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80864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69636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INFOÉRA 2006</a:t>
            </a:r>
          </a:p>
        </p:txBody>
      </p:sp>
      <p:sp>
        <p:nvSpPr>
          <p:cNvPr id="69637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69638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69639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9415BA-455E-42E4-96B5-EBEA4D7E6FDF}" type="slidenum">
              <a:rPr lang="hu-HU" smtClean="0"/>
              <a:pPr/>
              <a:t>26</a:t>
            </a:fld>
            <a:endParaRPr lang="hu-H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70660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INFOÉRA 2006</a:t>
            </a:r>
          </a:p>
        </p:txBody>
      </p:sp>
      <p:sp>
        <p:nvSpPr>
          <p:cNvPr id="70661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70662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70663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E57E88-B1E5-43DC-BE84-5B7F09EE5E2D}" type="slidenum">
              <a:rPr lang="hu-HU" smtClean="0"/>
              <a:pPr/>
              <a:t>27</a:t>
            </a:fld>
            <a:endParaRPr lang="hu-H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>
                <a:latin typeface="Arial" pitchFamily="34" charset="0"/>
              </a:rPr>
              <a:t>A P.x a P pont abszcisszája, a P.y az ordinátája. </a:t>
            </a:r>
          </a:p>
        </p:txBody>
      </p:sp>
      <p:sp>
        <p:nvSpPr>
          <p:cNvPr id="71684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71685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A1003B-5ACF-42D9-B608-10786675A08B}" type="slidenum">
              <a:rPr lang="hu-HU" smtClean="0"/>
              <a:pPr/>
              <a:t>28</a:t>
            </a:fld>
            <a:endParaRPr lang="hu-HU"/>
          </a:p>
        </p:txBody>
      </p:sp>
      <p:sp>
        <p:nvSpPr>
          <p:cNvPr id="71686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1687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>
                <a:latin typeface="Arial" pitchFamily="34" charset="0"/>
              </a:rPr>
              <a:t>Itt már az „</a:t>
            </a:r>
            <a:r>
              <a:rPr lang="hu-HU" i="1" dirty="0">
                <a:solidFill>
                  <a:srgbClr val="FF0000"/>
                </a:solidFill>
                <a:latin typeface="Arial" pitchFamily="34" charset="0"/>
              </a:rPr>
              <a:t>egy irányban látszik</a:t>
            </a:r>
            <a:r>
              <a:rPr lang="hu-HU" dirty="0">
                <a:latin typeface="Arial" pitchFamily="34" charset="0"/>
              </a:rPr>
              <a:t>” helyett jobb lenne: „</a:t>
            </a:r>
            <a:r>
              <a:rPr lang="hu-HU" i="1" dirty="0">
                <a:solidFill>
                  <a:srgbClr val="006600"/>
                </a:solidFill>
                <a:latin typeface="Arial" pitchFamily="34" charset="0"/>
              </a:rPr>
              <a:t>egy egyenesre esnek</a:t>
            </a:r>
            <a:r>
              <a:rPr lang="hu-HU" dirty="0">
                <a:latin typeface="Arial" pitchFamily="34" charset="0"/>
              </a:rPr>
              <a:t>”</a:t>
            </a:r>
            <a:r>
              <a:rPr lang="hu-HU" dirty="0" err="1">
                <a:latin typeface="Arial" pitchFamily="34" charset="0"/>
              </a:rPr>
              <a:t>-et</a:t>
            </a:r>
            <a:r>
              <a:rPr lang="hu-HU" dirty="0">
                <a:latin typeface="Arial" pitchFamily="34" charset="0"/>
              </a:rPr>
              <a:t> mondani. Pl. P=(1,</a:t>
            </a:r>
            <a:r>
              <a:rPr lang="hu-HU" dirty="0" err="1">
                <a:latin typeface="Arial" pitchFamily="34" charset="0"/>
              </a:rPr>
              <a:t>1</a:t>
            </a:r>
            <a:r>
              <a:rPr lang="hu-HU" dirty="0">
                <a:latin typeface="Arial" pitchFamily="34" charset="0"/>
              </a:rPr>
              <a:t>) és a Q=(-1,</a:t>
            </a:r>
            <a:r>
              <a:rPr lang="hu-HU" dirty="0" err="1">
                <a:latin typeface="Arial" pitchFamily="34" charset="0"/>
              </a:rPr>
              <a:t>-1</a:t>
            </a:r>
            <a:r>
              <a:rPr lang="hu-HU" dirty="0">
                <a:latin typeface="Arial" pitchFamily="34" charset="0"/>
              </a:rPr>
              <a:t>) esetében a P és a Q nem egy irányban, hanem ellentétes irányban látszanak (az origóból)…</a:t>
            </a:r>
          </a:p>
        </p:txBody>
      </p:sp>
      <p:sp>
        <p:nvSpPr>
          <p:cNvPr id="72708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72709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142B33-D521-432F-99C5-55C81A10D7F7}" type="slidenum">
              <a:rPr lang="hu-HU" smtClean="0"/>
              <a:pPr/>
              <a:t>29</a:t>
            </a:fld>
            <a:endParaRPr lang="hu-HU"/>
          </a:p>
        </p:txBody>
      </p:sp>
      <p:sp>
        <p:nvSpPr>
          <p:cNvPr id="72710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2711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65540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65541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092F9C-C391-47CF-842B-C46E634FEC27}" type="slidenum">
              <a:rPr lang="hu-HU" smtClean="0"/>
              <a:pPr/>
              <a:t>3</a:t>
            </a:fld>
            <a:endParaRPr lang="hu-HU"/>
          </a:p>
        </p:txBody>
      </p:sp>
      <p:sp>
        <p:nvSpPr>
          <p:cNvPr id="65542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65543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73732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73733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DE91EC-C8FC-4534-B51C-91B21D815BB6}" type="slidenum">
              <a:rPr lang="hu-HU" smtClean="0"/>
              <a:pPr/>
              <a:t>30</a:t>
            </a:fld>
            <a:endParaRPr lang="hu-HU"/>
          </a:p>
        </p:txBody>
      </p:sp>
      <p:sp>
        <p:nvSpPr>
          <p:cNvPr id="73734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3735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74756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74757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0CBC82-C054-4CB8-9111-51DBF85E987A}" type="slidenum">
              <a:rPr lang="hu-HU" smtClean="0"/>
              <a:pPr/>
              <a:t>31</a:t>
            </a:fld>
            <a:endParaRPr lang="hu-HU"/>
          </a:p>
        </p:txBody>
      </p:sp>
      <p:sp>
        <p:nvSpPr>
          <p:cNvPr id="74758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4759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75780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75781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5171CC-FE4B-4175-AC58-87A894D6E439}" type="slidenum">
              <a:rPr lang="hu-HU" smtClean="0"/>
              <a:pPr/>
              <a:t>32</a:t>
            </a:fld>
            <a:endParaRPr lang="hu-HU"/>
          </a:p>
        </p:txBody>
      </p:sp>
      <p:sp>
        <p:nvSpPr>
          <p:cNvPr id="75782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5783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75780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75781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5171CC-FE4B-4175-AC58-87A894D6E439}" type="slidenum">
              <a:rPr lang="hu-HU" smtClean="0"/>
              <a:pPr/>
              <a:t>33</a:t>
            </a:fld>
            <a:endParaRPr lang="hu-HU"/>
          </a:p>
        </p:txBody>
      </p:sp>
      <p:sp>
        <p:nvSpPr>
          <p:cNvPr id="75782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5783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  <p:extLst>
      <p:ext uri="{BB962C8B-B14F-4D97-AF65-F5344CB8AC3E}">
        <p14:creationId xmlns:p14="http://schemas.microsoft.com/office/powerpoint/2010/main" val="38724977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75780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75781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5171CC-FE4B-4175-AC58-87A894D6E439}" type="slidenum">
              <a:rPr lang="hu-HU" smtClean="0"/>
              <a:pPr/>
              <a:t>34</a:t>
            </a:fld>
            <a:endParaRPr lang="hu-HU"/>
          </a:p>
        </p:txBody>
      </p:sp>
      <p:sp>
        <p:nvSpPr>
          <p:cNvPr id="75782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5783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  <p:extLst>
      <p:ext uri="{BB962C8B-B14F-4D97-AF65-F5344CB8AC3E}">
        <p14:creationId xmlns:p14="http://schemas.microsoft.com/office/powerpoint/2010/main" val="38789637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hu-H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internal </a:t>
            </a:r>
            <a:r>
              <a:rPr lang="en-US" sz="18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endParaRPr lang="hu-H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hu-H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 int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osztály</a:t>
            </a: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adattag</a:t>
            </a:r>
            <a:endParaRPr lang="hu-H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 int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osztály</a:t>
            </a: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adattag</a:t>
            </a:r>
            <a:endParaRPr lang="hu-H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 int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u-H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</a:t>
            </a: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függvényblokk</a:t>
            </a: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kezdete</a:t>
            </a:r>
            <a:endParaRPr lang="hu-H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</a:t>
            </a: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változó</a:t>
            </a: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lokális</a:t>
            </a: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</a:t>
            </a: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függvényblokkban</a:t>
            </a:r>
            <a:endParaRPr lang="hu-H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u-H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</a:t>
            </a: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ff 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lokális</a:t>
            </a: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függvényblokk</a:t>
            </a: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kezdete</a:t>
            </a:r>
            <a:endParaRPr lang="hu-H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8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hu-H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lang="en-US" sz="18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18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hu-H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8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hu-H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</a:t>
            </a: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ff 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függvényblokk</a:t>
            </a: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vége</a:t>
            </a:r>
            <a:endParaRPr lang="hu-H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hu-H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névtelen</a:t>
            </a: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blokk</a:t>
            </a: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kezdete</a:t>
            </a:r>
            <a:endParaRPr lang="hu-H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int a; 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nem</a:t>
            </a: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lehet</a:t>
            </a: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névtelen</a:t>
            </a: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blokkban</a:t>
            </a: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nem</a:t>
            </a: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lehet</a:t>
            </a: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újradeklarálni</a:t>
            </a:r>
            <a:endParaRPr lang="hu-H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8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lf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u-H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{</a:t>
            </a: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//a 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névtelen</a:t>
            </a: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blokkban</a:t>
            </a: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lokális</a:t>
            </a: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függvénye</a:t>
            </a:r>
            <a:endParaRPr lang="hu-H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8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hu-H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}</a:t>
            </a:r>
            <a:endParaRPr lang="hu-H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8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F000F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lokális</a:t>
            </a: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névtelen</a:t>
            </a: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blokkban</a:t>
            </a:r>
            <a:endParaRPr lang="hu-H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lf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//a: 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</a:t>
            </a: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blokkban</a:t>
            </a: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deklarált</a:t>
            </a:r>
            <a:endParaRPr lang="hu-H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névtelen</a:t>
            </a: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blokk</a:t>
            </a: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vége</a:t>
            </a:r>
            <a:endParaRPr lang="hu-H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//a 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lokális</a:t>
            </a: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ff 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hívása</a:t>
            </a:r>
            <a:endParaRPr lang="hu-H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</a:t>
            </a: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függvényblokk</a:t>
            </a: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vége</a:t>
            </a:r>
            <a:endParaRPr lang="hu-H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//{ x++;} 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osztályblokkban</a:t>
            </a: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nem</a:t>
            </a: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lehet</a:t>
            </a: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névtelen</a:t>
            </a: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blokk</a:t>
            </a:r>
            <a:endParaRPr lang="hu-H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 void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A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u-H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hu-H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y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</a:t>
            </a: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//x a Program 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osztályblokk</a:t>
            </a: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adattagja</a:t>
            </a:r>
            <a:endParaRPr lang="hu-H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18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WriteLine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hu-H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18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WriteLine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hu-H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18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WriteLine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hu-H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//Main 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függvényblokk</a:t>
            </a: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vége</a:t>
            </a:r>
            <a:endParaRPr lang="hu-H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//Program 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osztályblokk</a:t>
            </a:r>
            <a:r>
              <a:rPr lang="en-US" sz="1800" dirty="0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9898D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vége</a:t>
            </a:r>
            <a:endParaRPr lang="hu-H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780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75781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5171CC-FE4B-4175-AC58-87A894D6E439}" type="slidenum">
              <a:rPr lang="hu-HU" smtClean="0"/>
              <a:pPr/>
              <a:t>35</a:t>
            </a:fld>
            <a:endParaRPr lang="hu-HU"/>
          </a:p>
        </p:txBody>
      </p:sp>
      <p:sp>
        <p:nvSpPr>
          <p:cNvPr id="75782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5783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  <p:extLst>
      <p:ext uri="{BB962C8B-B14F-4D97-AF65-F5344CB8AC3E}">
        <p14:creationId xmlns:p14="http://schemas.microsoft.com/office/powerpoint/2010/main" val="37785841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>
                <a:latin typeface="Arial" pitchFamily="34" charset="0"/>
              </a:rPr>
              <a:t>Persze bevezethetnénk az sgn függvényt is, ami által egyszerűsödhetne az Irany függvény kiszámítása.</a:t>
            </a:r>
          </a:p>
        </p:txBody>
      </p:sp>
      <p:sp>
        <p:nvSpPr>
          <p:cNvPr id="76804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76805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00CECE-2430-4A85-8481-4CC9D420BFDB}" type="slidenum">
              <a:rPr lang="hu-HU" smtClean="0"/>
              <a:pPr/>
              <a:t>36</a:t>
            </a:fld>
            <a:endParaRPr lang="hu-HU"/>
          </a:p>
        </p:txBody>
      </p:sp>
      <p:sp>
        <p:nvSpPr>
          <p:cNvPr id="76806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6807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83972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83973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3B17D0-70FB-4E36-A708-138CBE63B5C6}" type="slidenum">
              <a:rPr lang="hu-HU" smtClean="0"/>
              <a:pPr/>
              <a:t>37</a:t>
            </a:fld>
            <a:endParaRPr lang="hu-HU"/>
          </a:p>
        </p:txBody>
      </p:sp>
      <p:sp>
        <p:nvSpPr>
          <p:cNvPr id="83974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83975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84996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84997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6F5687-8542-4A59-AD81-71A8E2FE2230}" type="slidenum">
              <a:rPr lang="hu-HU" smtClean="0"/>
              <a:pPr/>
              <a:t>38</a:t>
            </a:fld>
            <a:endParaRPr lang="hu-HU"/>
          </a:p>
        </p:txBody>
      </p:sp>
      <p:sp>
        <p:nvSpPr>
          <p:cNvPr id="84998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84999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99332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99333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C12F61-6652-433D-B467-60EDC44D2652}" type="slidenum">
              <a:rPr lang="hu-HU" smtClean="0"/>
              <a:pPr/>
              <a:t>39</a:t>
            </a:fld>
            <a:endParaRPr lang="hu-HU"/>
          </a:p>
        </p:txBody>
      </p:sp>
      <p:sp>
        <p:nvSpPr>
          <p:cNvPr id="99334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99335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65540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65541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092F9C-C391-47CF-842B-C46E634FEC27}" type="slidenum">
              <a:rPr lang="hu-HU" smtClean="0"/>
              <a:pPr/>
              <a:t>4</a:t>
            </a:fld>
            <a:endParaRPr lang="hu-HU"/>
          </a:p>
        </p:txBody>
      </p:sp>
      <p:sp>
        <p:nvSpPr>
          <p:cNvPr id="65542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65543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99332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99333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C12F61-6652-433D-B467-60EDC44D2652}" type="slidenum">
              <a:rPr lang="hu-HU" smtClean="0"/>
              <a:pPr/>
              <a:t>40</a:t>
            </a:fld>
            <a:endParaRPr lang="hu-HU"/>
          </a:p>
        </p:txBody>
      </p:sp>
      <p:sp>
        <p:nvSpPr>
          <p:cNvPr id="99334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99335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  <p:extLst>
      <p:ext uri="{BB962C8B-B14F-4D97-AF65-F5344CB8AC3E}">
        <p14:creationId xmlns:p14="http://schemas.microsoft.com/office/powerpoint/2010/main" val="16916233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99332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99333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C12F61-6652-433D-B467-60EDC44D2652}" type="slidenum">
              <a:rPr lang="hu-HU" smtClean="0"/>
              <a:pPr/>
              <a:t>41</a:t>
            </a:fld>
            <a:endParaRPr lang="hu-HU"/>
          </a:p>
        </p:txBody>
      </p:sp>
      <p:sp>
        <p:nvSpPr>
          <p:cNvPr id="99334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99335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dirty="0">
              <a:latin typeface="Arial" pitchFamily="34" charset="0"/>
            </a:endParaRPr>
          </a:p>
        </p:txBody>
      </p:sp>
      <p:sp>
        <p:nvSpPr>
          <p:cNvPr id="100356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100357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AD7D90-4826-4243-9AD0-831E50903363}" type="slidenum">
              <a:rPr lang="hu-HU" smtClean="0"/>
              <a:pPr/>
              <a:t>42</a:t>
            </a:fld>
            <a:endParaRPr lang="hu-HU"/>
          </a:p>
        </p:txBody>
      </p:sp>
      <p:sp>
        <p:nvSpPr>
          <p:cNvPr id="100358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0359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101380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101381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DFD1BD-D96F-42EF-8409-93F341A71F5F}" type="slidenum">
              <a:rPr lang="hu-HU" smtClean="0"/>
              <a:pPr/>
              <a:t>43</a:t>
            </a:fld>
            <a:endParaRPr lang="hu-HU"/>
          </a:p>
        </p:txBody>
      </p:sp>
      <p:sp>
        <p:nvSpPr>
          <p:cNvPr id="101382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1383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101380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101381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DFD1BD-D96F-42EF-8409-93F341A71F5F}" type="slidenum">
              <a:rPr lang="hu-HU" smtClean="0"/>
              <a:pPr/>
              <a:t>44</a:t>
            </a:fld>
            <a:endParaRPr lang="hu-HU"/>
          </a:p>
        </p:txBody>
      </p:sp>
      <p:sp>
        <p:nvSpPr>
          <p:cNvPr id="101382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1383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  <p:extLst>
      <p:ext uri="{BB962C8B-B14F-4D97-AF65-F5344CB8AC3E}">
        <p14:creationId xmlns:p14="http://schemas.microsoft.com/office/powerpoint/2010/main" val="17126828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102404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102405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129E5E-44CE-44E4-99E1-9D73BBE44A2D}" type="slidenum">
              <a:rPr lang="hu-HU" smtClean="0"/>
              <a:pPr/>
              <a:t>45</a:t>
            </a:fld>
            <a:endParaRPr lang="hu-HU"/>
          </a:p>
        </p:txBody>
      </p:sp>
      <p:sp>
        <p:nvSpPr>
          <p:cNvPr id="102406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2407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>
                <a:latin typeface="Arial" pitchFamily="34" charset="0"/>
              </a:rPr>
              <a:t>A Közte dupla hívása nem spórolható meg! Gondoljon a tengelyek valamelyikére eső a, b, c esetre!</a:t>
            </a:r>
          </a:p>
        </p:txBody>
      </p:sp>
      <p:sp>
        <p:nvSpPr>
          <p:cNvPr id="103428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103429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8A5016-0353-4E54-B52F-E3B6CA49084B}" type="slidenum">
              <a:rPr lang="hu-HU" smtClean="0"/>
              <a:pPr/>
              <a:t>46</a:t>
            </a:fld>
            <a:endParaRPr lang="hu-HU"/>
          </a:p>
        </p:txBody>
      </p:sp>
      <p:sp>
        <p:nvSpPr>
          <p:cNvPr id="103430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3431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104452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104453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D2B60B-4DB8-43FF-A4C6-F38F1A66CFEB}" type="slidenum">
              <a:rPr lang="hu-HU" smtClean="0"/>
              <a:pPr/>
              <a:t>47</a:t>
            </a:fld>
            <a:endParaRPr lang="hu-HU"/>
          </a:p>
        </p:txBody>
      </p:sp>
      <p:sp>
        <p:nvSpPr>
          <p:cNvPr id="104454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4455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Jegyzetek helye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hu-HU" dirty="0"/>
              <a:t>Hogyan oldanánk meg „klasszikus” módszerrel?</a:t>
            </a:r>
          </a:p>
          <a:p>
            <a:pPr>
              <a:defRPr/>
            </a:pPr>
            <a:r>
              <a:rPr lang="hu-HU" dirty="0"/>
              <a:t>Határozzuk meg a két szakaszra fektethető egyenesek metszéspontját (M), majd határozzuk meg, h. Rajta(A,B,M) és Rajta(C,D,M).</a:t>
            </a:r>
          </a:p>
          <a:p>
            <a:pPr>
              <a:defRPr/>
            </a:pPr>
            <a:r>
              <a:rPr lang="hu-HU" dirty="0"/>
              <a:t>Problémák: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hu-HU" dirty="0"/>
              <a:t>Függőlegesen álló szakaszokkal külön kell foglalkozni.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hu-HU" dirty="0"/>
              <a:t>Egy kétváltozós lineáris egyenletrendszert kell megoldani, osztásokkal, szorzásokkal.</a:t>
            </a:r>
          </a:p>
          <a:p>
            <a:pPr>
              <a:buFont typeface="+mj-lt"/>
              <a:buNone/>
              <a:defRPr/>
            </a:pPr>
            <a:r>
              <a:rPr lang="hu-HU" dirty="0"/>
              <a:t>Azaz hosszadalmas számításokkal.</a:t>
            </a:r>
          </a:p>
        </p:txBody>
      </p:sp>
      <p:sp>
        <p:nvSpPr>
          <p:cNvPr id="105476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105477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C5E7D4-841A-41CA-9EF5-81E7269A913A}" type="slidenum">
              <a:rPr lang="hu-HU" smtClean="0"/>
              <a:pPr/>
              <a:t>48</a:t>
            </a:fld>
            <a:endParaRPr lang="hu-HU"/>
          </a:p>
        </p:txBody>
      </p:sp>
      <p:sp>
        <p:nvSpPr>
          <p:cNvPr id="105478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5479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dirty="0">
              <a:latin typeface="Arial" pitchFamily="34" charset="0"/>
            </a:endParaRPr>
          </a:p>
        </p:txBody>
      </p:sp>
      <p:sp>
        <p:nvSpPr>
          <p:cNvPr id="106500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106501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33C1DC-7777-4F86-AEA2-1414BD2328F7}" type="slidenum">
              <a:rPr lang="hu-HU" smtClean="0"/>
              <a:pPr/>
              <a:t>49</a:t>
            </a:fld>
            <a:endParaRPr lang="hu-HU"/>
          </a:p>
        </p:txBody>
      </p:sp>
      <p:sp>
        <p:nvSpPr>
          <p:cNvPr id="106502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6503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911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911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D3A738-F7E2-495B-AB05-BAC952199D4C}" type="slidenum">
              <a:rPr lang="hu-HU" smtClean="0"/>
              <a:pPr/>
              <a:t>5</a:t>
            </a:fld>
            <a:endParaRPr lang="hu-HU"/>
          </a:p>
        </p:txBody>
      </p:sp>
      <p:sp>
        <p:nvSpPr>
          <p:cNvPr id="9114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4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33455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>
                <a:latin typeface="Arial" pitchFamily="34" charset="0"/>
              </a:rPr>
              <a:t>A számítás során csak szorozni kell (és néhány additív műveletet végrehajtani), azaz jóval „olcsóbb”, mint a „klasszikus” megoldás.</a:t>
            </a:r>
          </a:p>
          <a:p>
            <a:endParaRPr lang="hu-HU">
              <a:latin typeface="Arial" pitchFamily="34" charset="0"/>
            </a:endParaRPr>
          </a:p>
        </p:txBody>
      </p:sp>
      <p:sp>
        <p:nvSpPr>
          <p:cNvPr id="107524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107525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C9FE64-7A0D-4B37-836D-BB5FA842FAA9}" type="slidenum">
              <a:rPr lang="hu-HU" smtClean="0"/>
              <a:pPr/>
              <a:t>50</a:t>
            </a:fld>
            <a:endParaRPr lang="hu-HU"/>
          </a:p>
        </p:txBody>
      </p:sp>
      <p:sp>
        <p:nvSpPr>
          <p:cNvPr id="107526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7527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108548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108549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E663B9-CED5-4AEA-8185-34F5D06106A3}" type="slidenum">
              <a:rPr lang="hu-HU" smtClean="0"/>
              <a:pPr/>
              <a:t>51</a:t>
            </a:fld>
            <a:endParaRPr lang="hu-HU"/>
          </a:p>
        </p:txBody>
      </p:sp>
      <p:sp>
        <p:nvSpPr>
          <p:cNvPr id="108550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8551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>
                <a:latin typeface="Arial" pitchFamily="34" charset="0"/>
              </a:rPr>
              <a:t>A számításból függvényt készítve: Belül(…).</a:t>
            </a:r>
          </a:p>
        </p:txBody>
      </p:sp>
      <p:sp>
        <p:nvSpPr>
          <p:cNvPr id="109572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109573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262463-103F-4345-8423-018EF7E63FD0}" type="slidenum">
              <a:rPr lang="hu-HU" smtClean="0"/>
              <a:pPr/>
              <a:t>52</a:t>
            </a:fld>
            <a:endParaRPr lang="hu-HU"/>
          </a:p>
        </p:txBody>
      </p:sp>
      <p:sp>
        <p:nvSpPr>
          <p:cNvPr id="109574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9575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>
                <a:latin typeface="Arial" pitchFamily="34" charset="0"/>
              </a:rPr>
              <a:t>A számításból függvényt készítve: Belül(…).</a:t>
            </a:r>
          </a:p>
        </p:txBody>
      </p:sp>
      <p:sp>
        <p:nvSpPr>
          <p:cNvPr id="109572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109573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262463-103F-4345-8423-018EF7E63FD0}" type="slidenum">
              <a:rPr lang="hu-HU" smtClean="0"/>
              <a:pPr/>
              <a:t>53</a:t>
            </a:fld>
            <a:endParaRPr lang="hu-HU"/>
          </a:p>
        </p:txBody>
      </p:sp>
      <p:sp>
        <p:nvSpPr>
          <p:cNvPr id="109574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9575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110596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110597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9C20F6-DE0B-4AFD-B479-5CC4271C881B}" type="slidenum">
              <a:rPr lang="hu-HU" smtClean="0"/>
              <a:pPr/>
              <a:t>54</a:t>
            </a:fld>
            <a:endParaRPr lang="hu-HU"/>
          </a:p>
        </p:txBody>
      </p:sp>
      <p:sp>
        <p:nvSpPr>
          <p:cNvPr id="110598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10599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60420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60421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F5ABE9-DF7A-4CB6-B677-04CEDFEFC6E7}" type="slidenum">
              <a:rPr lang="hu-HU" smtClean="0"/>
              <a:pPr/>
              <a:t>55</a:t>
            </a:fld>
            <a:endParaRPr lang="hu-HU"/>
          </a:p>
        </p:txBody>
      </p:sp>
      <p:sp>
        <p:nvSpPr>
          <p:cNvPr id="60422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60423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  <p:extLst>
      <p:ext uri="{BB962C8B-B14F-4D97-AF65-F5344CB8AC3E}">
        <p14:creationId xmlns:p14="http://schemas.microsoft.com/office/powerpoint/2010/main" val="396929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Szlávi-Zsakó: Programozási alapismeretek 7. előadás</a:t>
            </a:r>
          </a:p>
        </p:txBody>
      </p:sp>
      <p:sp>
        <p:nvSpPr>
          <p:cNvPr id="696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617C6-0B5B-4F71-95DE-B4961C577AC1}" type="slidenum">
              <a:rPr lang="hu-HU" smtClean="0"/>
              <a:pPr/>
              <a:t>6</a:t>
            </a:fld>
            <a:endParaRPr lang="hu-HU"/>
          </a:p>
        </p:txBody>
      </p:sp>
      <p:sp>
        <p:nvSpPr>
          <p:cNvPr id="6963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9747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78EF0E-34D1-4F7C-8428-0B9116F1F37C}" type="slidenum">
              <a:rPr lang="hu-HU" smtClean="0"/>
              <a:pPr/>
              <a:t>7</a:t>
            </a:fld>
            <a:endParaRPr lang="hu-HU"/>
          </a:p>
        </p:txBody>
      </p:sp>
      <p:sp>
        <p:nvSpPr>
          <p:cNvPr id="9216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/>
              <a:t>Ez a rendezési operátor is megalkotható C#-ban.</a:t>
            </a:r>
          </a:p>
          <a:p>
            <a:endParaRPr lang="hu-HU" dirty="0"/>
          </a:p>
          <a:p>
            <a:r>
              <a:rPr lang="hu-HU" dirty="0"/>
              <a:t>C# próbához:</a:t>
            </a:r>
          </a:p>
          <a:p>
            <a:r>
              <a:rPr lang="hu-HU" dirty="0"/>
              <a:t>A </a:t>
            </a:r>
            <a:r>
              <a:rPr lang="hu-HU" dirty="0" err="1"/>
              <a:t>T</a:t>
            </a:r>
            <a:r>
              <a:rPr lang="hu-HU" dirty="0" err="1">
                <a:sym typeface="Symbol" pitchFamily="18" charset="2"/>
              </a:rPr>
              <a:t>Datum</a:t>
            </a:r>
            <a:r>
              <a:rPr lang="hu-HU" dirty="0"/>
              <a:t> típus definíciója és benne az operátor(ok) implementációja: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hu-HU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hu-HU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TDátum</a:t>
            </a:r>
            <a:endParaRPr lang="hu-H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hu-HU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hu-HU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hó, nap;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hu-H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//a rendezési operátorok csak együtt definiálhatók:</a:t>
            </a:r>
            <a:endParaRPr lang="hu-H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TDátum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d1,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TDátum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d2)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hu-HU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d1.hó &lt; d2.hó || d1.hó == d2.hó &amp;&amp; d1.nap &lt; d2.nap;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TDátum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d1,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TDátum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d2)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hu-HU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d1.hó &gt; d2.hó || d1.hó == d2.hó &amp;&amp; d1.nap &gt; d2.nap;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06139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/>
              <a:t>Ad „indexelhetők”: legalábbis </a:t>
            </a:r>
            <a:r>
              <a:rPr lang="hu-HU" altLang="hu-HU" b="1" dirty="0"/>
              <a:t>elemérték</a:t>
            </a:r>
            <a:r>
              <a:rPr lang="hu-HU" altLang="hu-HU" dirty="0"/>
              <a:t>-hivatkozás céljából</a:t>
            </a:r>
          </a:p>
          <a:p>
            <a:r>
              <a:rPr lang="hu-HU" altLang="hu-HU" dirty="0"/>
              <a:t>Ad „problémás az </a:t>
            </a:r>
            <a:r>
              <a:rPr lang="hu-HU" altLang="hu-HU" b="1" dirty="0"/>
              <a:t>elemmódosítás</a:t>
            </a:r>
            <a:r>
              <a:rPr lang="hu-HU" altLang="hu-HU" dirty="0"/>
              <a:t>”: érdemes elgondolkodni, milyen anomáliák származhatnak az s[i]=‘a’ </a:t>
            </a:r>
            <a:r>
              <a:rPr lang="hu-HU" altLang="hu-HU"/>
              <a:t>szerű C# </a:t>
            </a:r>
            <a:r>
              <a:rPr lang="hu-HU" altLang="hu-HU" dirty="0"/>
              <a:t>értékadásoknál!</a:t>
            </a:r>
          </a:p>
          <a:p>
            <a:endParaRPr lang="hu-HU" altLang="hu-HU" dirty="0"/>
          </a:p>
        </p:txBody>
      </p:sp>
      <p:sp>
        <p:nvSpPr>
          <p:cNvPr id="63492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1275" y="942975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2FD92E-250E-4835-BBFC-98BB14EE7C1C}" type="slidenum">
              <a:rPr kumimoji="0" lang="hu-HU" altLang="hu-H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hu-HU" altLang="hu-H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6500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66564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31C251-9305-4FAE-AF63-E20AF645D1B1}" type="slidenum">
              <a:rPr kumimoji="0" lang="hu-HU" altLang="hu-H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hu-HU" altLang="hu-H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6993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slide" Target="../slides/sl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7" descr="BD10308_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813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7" descr="BD10308_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2700" y="1257300"/>
            <a:ext cx="27813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 descr="cimerr2.jpg">
            <a:hlinkClick r:id="" action="ppaction://hlinkshowjump?jump=lastslideviewed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5113" y="0"/>
            <a:ext cx="1303337" cy="130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4" descr="Photograph">
            <a:hlinkClick r:id="rId4" action="ppaction://hlinksldjump"/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479" y="5860298"/>
            <a:ext cx="827584" cy="1018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ím 1"/>
          <p:cNvSpPr>
            <a:spLocks noGrp="1"/>
          </p:cNvSpPr>
          <p:nvPr>
            <p:ph type="title"/>
          </p:nvPr>
        </p:nvSpPr>
        <p:spPr>
          <a:xfrm>
            <a:off x="0" y="85725"/>
            <a:ext cx="7524750" cy="1111250"/>
          </a:xfrm>
          <a:prstGeom prst="rect">
            <a:avLst/>
          </a:prstGeom>
        </p:spPr>
        <p:txBody>
          <a:bodyPr/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15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8929117" cy="47545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16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78352" y="6524625"/>
            <a:ext cx="1162000" cy="360363"/>
          </a:xfrm>
          <a:prstGeom prst="rect">
            <a:avLst/>
          </a:prstGeom>
        </p:spPr>
        <p:txBody>
          <a:bodyPr/>
          <a:lstStyle>
            <a:lvl1pPr>
              <a:defRPr sz="1200">
                <a:effectLst/>
                <a:latin typeface="Garamond" pitchFamily="18" charset="0"/>
              </a:defRPr>
            </a:lvl1pPr>
          </a:lstStyle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‹#›</a:t>
            </a:fld>
            <a:r>
              <a:rPr lang="hu-HU" dirty="0"/>
              <a:t>/52</a:t>
            </a:r>
          </a:p>
        </p:txBody>
      </p:sp>
      <p:sp>
        <p:nvSpPr>
          <p:cNvPr id="17" name="Rectangle 7"/>
          <p:cNvSpPr>
            <a:spLocks noGrp="1" noChangeArrowheads="1"/>
          </p:cNvSpPr>
          <p:nvPr>
            <p:ph type="dt" sz="half" idx="11"/>
          </p:nvPr>
        </p:nvSpPr>
        <p:spPr>
          <a:xfrm>
            <a:off x="35496" y="6524625"/>
            <a:ext cx="1905000" cy="360363"/>
          </a:xfrm>
          <a:prstGeom prst="rect">
            <a:avLst/>
          </a:prstGeom>
        </p:spPr>
        <p:txBody>
          <a:bodyPr/>
          <a:lstStyle>
            <a:lvl1pPr>
              <a:defRPr sz="1200" b="0">
                <a:effectLst/>
                <a:latin typeface="Garamond" pitchFamily="18" charset="0"/>
              </a:defRPr>
            </a:lvl1pPr>
          </a:lstStyle>
          <a:p>
            <a:pPr>
              <a:buFont typeface="Wingdings" pitchFamily="2" charset="2"/>
              <a:buNone/>
              <a:defRPr/>
            </a:pPr>
            <a:fld id="{2D2D0102-1009-4D21-B4BD-9D02F915809E}" type="datetime8">
              <a:rPr lang="hu-HU" smtClean="0"/>
              <a:t>2022.10.11. 11:23</a:t>
            </a:fld>
            <a:endParaRPr lang="en-US" dirty="0"/>
          </a:p>
        </p:txBody>
      </p:sp>
      <p:sp>
        <p:nvSpPr>
          <p:cNvPr id="18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1940496" y="6524625"/>
            <a:ext cx="4637856" cy="333375"/>
          </a:xfrm>
          <a:prstGeom prst="rect">
            <a:avLst/>
          </a:prstGeom>
        </p:spPr>
        <p:txBody>
          <a:bodyPr/>
          <a:lstStyle>
            <a:lvl1pPr>
              <a:defRPr sz="1200">
                <a:effectLst/>
                <a:latin typeface="+mj-lt"/>
              </a:defRPr>
            </a:lvl1pPr>
          </a:lstStyle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77409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7" descr="ELTE"/>
          <p:cNvPicPr>
            <a:picLocks noChangeAspect="1" noChangeArrowheads="1"/>
          </p:cNvPicPr>
          <p:nvPr/>
        </p:nvPicPr>
        <p:blipFill>
          <a:blip r:embed="rId4" cstate="print">
            <a:lum bright="2000" contrast="-10000"/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4" descr="cimerr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7" descr="ELTE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3175" y="1000125"/>
            <a:ext cx="9136063" cy="485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4" descr="cimerr2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7" r:id="rId2"/>
  </p:sldLayoutIdLst>
  <p:transition spd="slow"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2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5" Type="http://schemas.openxmlformats.org/officeDocument/2006/relationships/slide" Target="slide18.xml"/><Relationship Id="rId4" Type="http://schemas.openxmlformats.org/officeDocument/2006/relationships/slide" Target="slide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7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slide" Target="slide4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27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5" Type="http://schemas.openxmlformats.org/officeDocument/2006/relationships/slide" Target="slide18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66950" y="2051050"/>
            <a:ext cx="6118225" cy="2879725"/>
          </a:xfrm>
          <a:prstGeom prst="rect">
            <a:avLst/>
          </a:prstGeom>
          <a:solidFill>
            <a:schemeClr val="bg1">
              <a:alpha val="70195"/>
            </a:schemeClr>
          </a:solidFill>
          <a:ln algn="ctr">
            <a:miter lim="800000"/>
            <a:headEnd/>
            <a:tailEnd/>
          </a:ln>
        </p:spPr>
        <p:txBody>
          <a:bodyPr anchor="ctr"/>
          <a:lstStyle/>
          <a:p>
            <a:pPr indent="12700" eaLnBrk="1" hangingPunct="1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0" dirty="0">
                <a:solidFill>
                  <a:schemeClr val="tx1"/>
                </a:solidFill>
              </a:rPr>
              <a:t>Programozás</a:t>
            </a:r>
            <a:br>
              <a:rPr lang="hu-HU" b="0" dirty="0">
                <a:solidFill>
                  <a:schemeClr val="tx1"/>
                </a:solidFill>
              </a:rPr>
            </a:br>
            <a:r>
              <a:rPr lang="hu-HU" b="0" dirty="0">
                <a:solidFill>
                  <a:schemeClr val="tx1"/>
                </a:solidFill>
              </a:rPr>
              <a:t>5. előadás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35496" y="1341438"/>
            <a:ext cx="8929117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0" indent="-25400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54000" marR="0" lvl="0" indent="-254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Algoritmus: (</a:t>
            </a:r>
            <a:r>
              <a:rPr kumimoji="0" lang="hu-HU" altLang="hu-HU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sorozatszámítás</a:t>
            </a:r>
            <a:r>
              <a:rPr kumimoji="0" lang="hu-HU" altLang="hu-HU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tétel!</a:t>
            </a:r>
            <a:r>
              <a:rPr kumimoji="0" lang="hu-HU" altLang="hu-HU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)</a:t>
            </a:r>
          </a:p>
          <a:p>
            <a:pPr marL="254000" marR="0" lvl="0" indent="-254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	A szöveg </a:t>
            </a:r>
            <a:r>
              <a:rPr kumimoji="0" lang="hu-HU" alt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i-edik</a:t>
            </a: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karaktere </a:t>
            </a: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nem</a:t>
            </a: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módosítható, ha még </a:t>
            </a: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nincs</a:t>
            </a: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. Szükséges a </a:t>
            </a:r>
            <a:r>
              <a:rPr kumimoji="0" lang="hu-HU" altLang="hu-HU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+</a:t>
            </a: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művelet!</a:t>
            </a:r>
          </a:p>
          <a:p>
            <a:pPr marL="254000" marR="0" lvl="0" indent="-2540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hu-HU" altLang="hu-HU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  <a:sym typeface="Symbol" pitchFamily="18" charset="2"/>
            </a:endParaRPr>
          </a:p>
          <a:p>
            <a:pPr marL="254000" marR="0" lvl="0" indent="-2540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hu-HU" altLang="hu-HU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  <a:sym typeface="Symbol" pitchFamily="18" charset="2"/>
            </a:endParaRPr>
          </a:p>
          <a:p>
            <a:pPr marL="254000" marR="0" lvl="0" indent="-2540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hu-HU" altLang="hu-HU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  <a:sym typeface="Symbol" pitchFamily="18" charset="2"/>
            </a:endParaRPr>
          </a:p>
          <a:p>
            <a:pPr marL="254000" marR="0" lvl="0" indent="-254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	vagy</a:t>
            </a:r>
            <a:endParaRPr kumimoji="0" lang="hu-HU" altLang="hu-HU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10245" name="Cím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Szöveg feladatok</a:t>
            </a:r>
          </a:p>
        </p:txBody>
      </p:sp>
      <p:graphicFrame>
        <p:nvGraphicFramePr>
          <p:cNvPr id="20537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170550"/>
              </p:ext>
            </p:extLst>
          </p:nvPr>
        </p:nvGraphicFramePr>
        <p:xfrm>
          <a:off x="3012767" y="4900613"/>
          <a:ext cx="3948370" cy="1554186"/>
        </p:xfrm>
        <a:graphic>
          <a:graphicData uri="http://schemas.openxmlformats.org/drawingml/2006/table">
            <a:tbl>
              <a:tblPr/>
              <a:tblGrid>
                <a:gridCol w="551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7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0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T:=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""</a:t>
                      </a:r>
                    </a:p>
                  </a:txBody>
                  <a:tcPr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i=1..hossz(S)</a:t>
                      </a:r>
                    </a:p>
                  </a:txBody>
                  <a:tcPr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T:=S[i]+T</a:t>
                      </a:r>
                    </a:p>
                  </a:txBody>
                  <a:tcPr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271" name="Szövegdoboz 13"/>
          <p:cNvSpPr txBox="1">
            <a:spLocks noChangeArrowheads="1"/>
          </p:cNvSpPr>
          <p:nvPr/>
        </p:nvSpPr>
        <p:spPr bwMode="auto">
          <a:xfrm>
            <a:off x="6961008" y="2669164"/>
            <a:ext cx="1211262" cy="64611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Változó</a:t>
            </a:r>
            <a:r>
              <a:rPr kumimoji="0" lang="hu-HU" altLang="hu-H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br>
              <a:rPr kumimoji="0" lang="hu-HU" altLang="hu-H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</a:br>
            <a:r>
              <a:rPr kumimoji="0" lang="hu-HU" altLang="hu-H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    i</a:t>
            </a:r>
            <a:r>
              <a:rPr kumimoji="0" lang="hu-HU" altLang="hu-HU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:Egész</a:t>
            </a:r>
          </a:p>
        </p:txBody>
      </p:sp>
      <p:sp>
        <p:nvSpPr>
          <p:cNvPr id="10272" name="Szövegdoboz 13"/>
          <p:cNvSpPr txBox="1">
            <a:spLocks noChangeArrowheads="1"/>
          </p:cNvSpPr>
          <p:nvPr/>
        </p:nvSpPr>
        <p:spPr bwMode="auto">
          <a:xfrm>
            <a:off x="6961137" y="4614794"/>
            <a:ext cx="1211263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Változó</a:t>
            </a:r>
            <a:r>
              <a:rPr kumimoji="0" lang="hu-HU" altLang="hu-H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br>
              <a:rPr kumimoji="0" lang="hu-HU" altLang="hu-H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</a:br>
            <a:r>
              <a:rPr kumimoji="0" lang="hu-HU" altLang="hu-H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    i</a:t>
            </a:r>
            <a:r>
              <a:rPr kumimoji="0" lang="hu-HU" altLang="hu-HU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:Egész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4F13CEC-CAFD-4683-9D23-26E86DFA4755}" type="datetime8">
              <a:rPr lang="hu-HU" smtClean="0"/>
              <a:t>2022.10.11. 11:23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10</a:t>
            </a:fld>
            <a:r>
              <a:rPr lang="hu-HU" dirty="0"/>
              <a:t>/52</a:t>
            </a:r>
          </a:p>
        </p:txBody>
      </p:sp>
      <p:graphicFrame>
        <p:nvGraphicFramePr>
          <p:cNvPr id="12" name="Group 57">
            <a:extLst>
              <a:ext uri="{FF2B5EF4-FFF2-40B4-BE49-F238E27FC236}">
                <a16:creationId xmlns:a16="http://schemas.microsoft.com/office/drawing/2014/main" id="{A934C119-18E1-4114-AE87-FC8F068B1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519184"/>
              </p:ext>
            </p:extLst>
          </p:nvPr>
        </p:nvGraphicFramePr>
        <p:xfrm>
          <a:off x="3007702" y="2976142"/>
          <a:ext cx="3948370" cy="1554186"/>
        </p:xfrm>
        <a:graphic>
          <a:graphicData uri="http://schemas.openxmlformats.org/drawingml/2006/table">
            <a:tbl>
              <a:tblPr/>
              <a:tblGrid>
                <a:gridCol w="556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2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0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T:=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""</a:t>
                      </a:r>
                    </a:p>
                  </a:txBody>
                  <a:tcPr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i=hossz(S)..1; 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–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1-esével</a:t>
                      </a:r>
                    </a:p>
                  </a:txBody>
                  <a:tcPr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T:=T+S[i]</a:t>
                      </a:r>
                    </a:p>
                  </a:txBody>
                  <a:tcPr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Kép 2">
            <a:extLst>
              <a:ext uri="{FF2B5EF4-FFF2-40B4-BE49-F238E27FC236}">
                <a16:creationId xmlns:a16="http://schemas.microsoft.com/office/drawing/2014/main" id="{6EB146A0-5F12-4E3C-8824-102AF2CAA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96" y="2996952"/>
            <a:ext cx="2674283" cy="1250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41208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1" grpId="0" animBg="1"/>
      <p:bldP spid="1027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Cím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Szöveg feladatok</a:t>
            </a:r>
          </a:p>
        </p:txBody>
      </p:sp>
      <p:sp>
        <p:nvSpPr>
          <p:cNvPr id="3079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8929117" cy="503989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</a:rPr>
              <a:t>Feladat:</a:t>
            </a:r>
          </a:p>
          <a:p>
            <a:pPr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altLang="hu-HU" dirty="0">
                <a:latin typeface="Garamond" pitchFamily="18" charset="0"/>
              </a:rPr>
              <a:t>	</a:t>
            </a:r>
            <a:r>
              <a:rPr lang="hu-HU" altLang="hu-HU" sz="2800" dirty="0">
                <a:latin typeface="Garamond" pitchFamily="18" charset="0"/>
              </a:rPr>
              <a:t>Adjuk meg egy egyszerű angol névhez a monogramját (pl. James Black 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 JB)!</a:t>
            </a:r>
          </a:p>
          <a:p>
            <a:pPr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  <a:sym typeface="Symbol" pitchFamily="18" charset="2"/>
              </a:rPr>
              <a:t>Specifikáció: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Bemenet: 	Név</a:t>
            </a:r>
            <a:r>
              <a:rPr lang="hu-HU" altLang="hu-HU" sz="2800" dirty="0">
                <a:sym typeface="Symbol" pitchFamily="18" charset="2"/>
              </a:rPr>
              <a:t></a:t>
            </a:r>
            <a:r>
              <a:rPr lang="hu-HU" altLang="hu-HU" sz="2800" dirty="0">
                <a:latin typeface="Imprint MT Shadow" pitchFamily="82" charset="0"/>
                <a:sym typeface="Symbol" pitchFamily="18" charset="2"/>
              </a:rPr>
              <a:t>S</a:t>
            </a:r>
            <a:endParaRPr lang="hu-HU" altLang="hu-HU" sz="2800" b="1" dirty="0">
              <a:latin typeface="Garamond" pitchFamily="18" charset="0"/>
              <a:sym typeface="Symbol" pitchFamily="18" charset="2"/>
            </a:endParaRP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Kimenet: 	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Mon</a:t>
            </a:r>
            <a:r>
              <a:rPr lang="hu-HU" altLang="hu-HU" sz="2800" dirty="0">
                <a:sym typeface="Symbol" pitchFamily="18" charset="2"/>
              </a:rPr>
              <a:t></a:t>
            </a:r>
            <a:r>
              <a:rPr lang="hu-HU" altLang="hu-HU" sz="2800" dirty="0">
                <a:latin typeface="Imprint MT Shadow" pitchFamily="82" charset="0"/>
                <a:sym typeface="Symbol" pitchFamily="18" charset="2"/>
              </a:rPr>
              <a:t>S</a:t>
            </a:r>
            <a:endParaRPr lang="hu-HU" altLang="hu-HU" sz="2800" b="1" dirty="0">
              <a:latin typeface="Garamond" pitchFamily="18" charset="0"/>
              <a:sym typeface="Symbol" pitchFamily="18" charset="2"/>
            </a:endParaRP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Előfeltétel:	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SzabályosE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(Név)</a:t>
            </a:r>
          </a:p>
          <a:p>
            <a:pPr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altLang="hu-HU" sz="2800" b="1" dirty="0">
                <a:latin typeface="Garamond" pitchFamily="18" charset="0"/>
                <a:sym typeface="Symbol" pitchFamily="18" charset="2"/>
              </a:rPr>
              <a:t>Megjegyzések: </a:t>
            </a:r>
          </a:p>
          <a:p>
            <a:pPr marL="1270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1. A név szabályos, ha csak a szó kezdő</a:t>
            </a:r>
            <a:r>
              <a:rPr lang="hu-HU" altLang="hu-HU" sz="2400" dirty="0">
                <a:latin typeface="Garamond" pitchFamily="18" charset="0"/>
              </a:rPr>
              <a:t>betűk nagyok, de azok biztosan.</a:t>
            </a:r>
          </a:p>
          <a:p>
            <a:pPr marL="1270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2. </a:t>
            </a:r>
            <a:r>
              <a:rPr lang="hu-HU" altLang="hu-HU" sz="2400" dirty="0">
                <a:latin typeface="Garamond" pitchFamily="18" charset="0"/>
              </a:rPr>
              <a:t>Feltesszük, hogy definiált a </a:t>
            </a: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„</a:t>
            </a:r>
            <a:r>
              <a:rPr lang="hu-HU" altLang="hu-HU" sz="2400" dirty="0" err="1">
                <a:latin typeface="Garamond" pitchFamily="18" charset="0"/>
                <a:sym typeface="Symbol" pitchFamily="18" charset="2"/>
              </a:rPr>
              <a:t>SzabályosE:</a:t>
            </a:r>
            <a:r>
              <a:rPr lang="hu-HU" altLang="hu-HU" sz="2400" dirty="0" err="1">
                <a:latin typeface="Imprint MT Shadow" pitchFamily="82" charset="0"/>
                <a:sym typeface="Symbol" pitchFamily="18" charset="2"/>
              </a:rPr>
              <a:t>S</a:t>
            </a:r>
            <a:r>
              <a:rPr lang="hu-HU" altLang="hu-HU" sz="2400" dirty="0" err="1">
                <a:latin typeface="Garamond" pitchFamily="18" charset="0"/>
                <a:sym typeface="Symbol" pitchFamily="18" charset="2"/>
              </a:rPr>
              <a:t></a:t>
            </a:r>
            <a:r>
              <a:rPr lang="hu-HU" altLang="hu-HU" sz="2400" dirty="0" err="1">
                <a:latin typeface="Imprint MT Shadow" pitchFamily="82" charset="0"/>
                <a:sym typeface="Symbol" pitchFamily="18" charset="2"/>
              </a:rPr>
              <a:t>L</a:t>
            </a: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” függvény.</a:t>
            </a:r>
            <a:r>
              <a:rPr lang="hu-HU" sz="2400" dirty="0">
                <a:sym typeface="Symbol" pitchFamily="18" charset="2"/>
              </a:rPr>
              <a:t> L. később!</a:t>
            </a:r>
            <a:endParaRPr lang="hu-HU" altLang="hu-HU" sz="2400" dirty="0">
              <a:latin typeface="Garamond" pitchFamily="18" charset="0"/>
              <a:sym typeface="Symbol" pitchFamily="18" charset="2"/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3CB94925-8AD1-498D-AA30-81F515449AD4}" type="datetime8">
              <a:rPr lang="hu-HU" smtClean="0"/>
              <a:t>2022.10.11. 11:23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11</a:t>
            </a:fld>
            <a:r>
              <a:rPr lang="hu-HU" dirty="0"/>
              <a:t>/52</a:t>
            </a:r>
          </a:p>
        </p:txBody>
      </p:sp>
    </p:spTree>
    <p:extLst>
      <p:ext uri="{BB962C8B-B14F-4D97-AF65-F5344CB8AC3E}">
        <p14:creationId xmlns:p14="http://schemas.microsoft.com/office/powerpoint/2010/main" val="5915210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 uiExpand="1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Cím 1"/>
          <p:cNvSpPr>
            <a:spLocks noGrp="1"/>
          </p:cNvSpPr>
          <p:nvPr>
            <p:ph type="title"/>
          </p:nvPr>
        </p:nvSpPr>
        <p:spPr>
          <a:xfrm>
            <a:off x="899592" y="85725"/>
            <a:ext cx="6625158" cy="1111250"/>
          </a:xfrm>
          <a:prstGeom prst="rect">
            <a:avLst/>
          </a:prstGeom>
        </p:spPr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Szöveg feladatok</a:t>
            </a:r>
          </a:p>
        </p:txBody>
      </p:sp>
      <p:sp>
        <p:nvSpPr>
          <p:cNvPr id="12293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8929117" cy="4967882"/>
          </a:xfrm>
          <a:prstGeom prst="rect">
            <a:avLst/>
          </a:prstGeom>
        </p:spPr>
        <p:txBody>
          <a:bodyPr lIns="18000" rIns="18000"/>
          <a:lstStyle/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Utófeltétel:					és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800" dirty="0">
                <a:latin typeface="Garamond" pitchFamily="18" charset="0"/>
              </a:rPr>
              <a:t>	</a:t>
            </a:r>
          </a:p>
          <a:p>
            <a:pPr>
              <a:lnSpc>
                <a:spcPct val="95000"/>
              </a:lnSpc>
              <a:spcBef>
                <a:spcPts val="600"/>
              </a:spcBef>
              <a:buFont typeface="Wingdings" pitchFamily="2" charset="2"/>
              <a:buNone/>
              <a:tabLst>
                <a:tab pos="2057400" algn="l"/>
              </a:tabLst>
            </a:pPr>
            <a:r>
              <a:rPr lang="hu-HU" altLang="hu-HU" sz="2800" dirty="0">
                <a:latin typeface="Garamond" pitchFamily="18" charset="0"/>
              </a:rPr>
              <a:t>	     	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i (1ihossz(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Mon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)): 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NagybetűE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(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Mon</a:t>
            </a:r>
            <a:r>
              <a:rPr lang="hu-HU" altLang="hu-HU" sz="2800" baseline="-25000" dirty="0" err="1">
                <a:latin typeface="Garamond" pitchFamily="18" charset="0"/>
                <a:sym typeface="Symbol" pitchFamily="18" charset="2"/>
              </a:rPr>
              <a:t>i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) és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2057400" algn="l"/>
              </a:tabLst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		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Mon</a:t>
            </a:r>
            <a:r>
              <a:rPr lang="hu-HU" altLang="hu-HU" sz="2800" b="1" dirty="0" err="1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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Név</a:t>
            </a:r>
            <a:endParaRPr lang="hu-HU" altLang="hu-HU" sz="2800" dirty="0">
              <a:latin typeface="Garamond" pitchFamily="18" charset="0"/>
              <a:sym typeface="Symbol" pitchFamily="18" charset="2"/>
            </a:endParaRPr>
          </a:p>
          <a:p>
            <a:pPr>
              <a:lnSpc>
                <a:spcPct val="80000"/>
              </a:lnSpc>
              <a:spcBef>
                <a:spcPts val="3000"/>
              </a:spcBef>
              <a:buFont typeface="Wingdings" pitchFamily="2" charset="2"/>
              <a:buNone/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  Rövidebben: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endParaRPr lang="hu-HU" altLang="hu-HU" sz="2800" dirty="0">
              <a:latin typeface="Garamond" pitchFamily="18" charset="0"/>
              <a:sym typeface="Symbol" pitchFamily="18" charset="2"/>
            </a:endParaRPr>
          </a:p>
          <a:p>
            <a:pPr marL="12700" indent="0">
              <a:lnSpc>
                <a:spcPct val="95000"/>
              </a:lnSpc>
              <a:spcBef>
                <a:spcPts val="600"/>
              </a:spcBef>
              <a:buNone/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  </a:t>
            </a:r>
            <a:r>
              <a:rPr lang="hu-HU" altLang="hu-HU" sz="2800" b="1" dirty="0">
                <a:latin typeface="Garamond" pitchFamily="18" charset="0"/>
                <a:sym typeface="Symbol" pitchFamily="18" charset="2"/>
              </a:rPr>
              <a:t>Megjegyzések, emlékeztető:</a:t>
            </a:r>
          </a:p>
          <a:p>
            <a:pPr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	</a:t>
            </a: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1. A Név</a:t>
            </a:r>
            <a:r>
              <a:rPr lang="hu-HU" altLang="hu-HU" sz="2400" baseline="-250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i</a:t>
            </a: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 a Név </a:t>
            </a:r>
            <a:r>
              <a:rPr lang="hu-HU" altLang="hu-HU" sz="24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szöveg i. jelét</a:t>
            </a: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 jelöli; a </a:t>
            </a:r>
            <a:r>
              <a:rPr lang="hu-HU" altLang="hu-HU" sz="24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hossz(</a:t>
            </a: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Név</a:t>
            </a:r>
            <a:r>
              <a:rPr lang="hu-HU" altLang="hu-HU" sz="24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)</a:t>
            </a: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 a Név </a:t>
            </a:r>
            <a:r>
              <a:rPr lang="hu-HU" altLang="hu-HU" sz="24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szöveg hosszát</a:t>
            </a: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.</a:t>
            </a:r>
            <a:br>
              <a:rPr lang="hu-HU" altLang="hu-HU" sz="2400" dirty="0">
                <a:latin typeface="Garamond" pitchFamily="18" charset="0"/>
                <a:sym typeface="Symbol" pitchFamily="18" charset="2"/>
              </a:rPr>
            </a:b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2. Feltesszük, hogy létezik a „</a:t>
            </a:r>
            <a:r>
              <a:rPr lang="hu-HU" altLang="hu-HU" sz="2400" dirty="0" err="1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NagybetűE</a:t>
            </a:r>
            <a:r>
              <a:rPr lang="hu-HU" altLang="hu-HU" sz="2400" dirty="0" err="1">
                <a:latin typeface="Garamond" pitchFamily="18" charset="0"/>
                <a:sym typeface="Symbol" pitchFamily="18" charset="2"/>
              </a:rPr>
              <a:t>:</a:t>
            </a:r>
            <a:r>
              <a:rPr lang="hu-HU" altLang="hu-HU" sz="2400" dirty="0" err="1">
                <a:latin typeface="Imprint MT Shadow" pitchFamily="82" charset="0"/>
                <a:sym typeface="Symbol" pitchFamily="18" charset="2"/>
              </a:rPr>
              <a:t>K</a:t>
            </a:r>
            <a:r>
              <a:rPr lang="hu-HU" altLang="hu-HU" sz="2400" dirty="0" err="1">
                <a:latin typeface="Garamond" pitchFamily="18" charset="0"/>
                <a:sym typeface="Symbol" pitchFamily="18" charset="2"/>
              </a:rPr>
              <a:t></a:t>
            </a:r>
            <a:r>
              <a:rPr lang="hu-HU" altLang="hu-HU" sz="2400" dirty="0" err="1">
                <a:latin typeface="Imprint MT Shadow" pitchFamily="82" charset="0"/>
                <a:sym typeface="Symbol" pitchFamily="18" charset="2"/>
              </a:rPr>
              <a:t>L</a:t>
            </a: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” függvény.</a:t>
            </a:r>
            <a:r>
              <a:rPr lang="hu-HU" sz="2400" dirty="0">
                <a:sym typeface="Symbol" pitchFamily="18" charset="2"/>
              </a:rPr>
              <a:t> L. később!</a:t>
            </a:r>
            <a:endParaRPr lang="hu-HU" altLang="hu-HU" sz="2400" dirty="0">
              <a:latin typeface="Garamond" pitchFamily="18" charset="0"/>
              <a:sym typeface="Symbol" pitchFamily="18" charset="2"/>
            </a:endParaRPr>
          </a:p>
          <a:p>
            <a:pPr marL="268288" indent="-255588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536575" algn="l"/>
              </a:tabLst>
            </a:pP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	3. A „</a:t>
            </a:r>
            <a:r>
              <a:rPr lang="hu-HU" altLang="hu-HU" sz="2400" b="1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</a:t>
            </a: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” művelet, az ún. </a:t>
            </a:r>
            <a:r>
              <a:rPr lang="hu-HU" altLang="hu-HU" sz="24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részsorozata-e</a:t>
            </a: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 művelet (x  y akkor igaz, ha x megkapható legfeljebb az y bizonyos elemeinek elhagyásával).</a:t>
            </a:r>
          </a:p>
        </p:txBody>
      </p:sp>
      <p:graphicFrame>
        <p:nvGraphicFramePr>
          <p:cNvPr id="1229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789808"/>
              </p:ext>
            </p:extLst>
          </p:nvPr>
        </p:nvGraphicFramePr>
        <p:xfrm>
          <a:off x="2021384" y="1085416"/>
          <a:ext cx="3414712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36033" imgH="533169" progId="Equation.3">
                  <p:embed/>
                </p:oleObj>
              </mc:Choice>
              <mc:Fallback>
                <p:oleObj name="Equation" r:id="rId3" imgW="1536033" imgH="533169" progId="Equation.3">
                  <p:embed/>
                  <p:pic>
                    <p:nvPicPr>
                      <p:cNvPr id="1229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1384" y="1085416"/>
                        <a:ext cx="3414712" cy="1184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644907"/>
              </p:ext>
            </p:extLst>
          </p:nvPr>
        </p:nvGraphicFramePr>
        <p:xfrm>
          <a:off x="2081537" y="3203037"/>
          <a:ext cx="2943010" cy="1129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93800" imgH="457200" progId="Equation.3">
                  <p:embed/>
                </p:oleObj>
              </mc:Choice>
              <mc:Fallback>
                <p:oleObj name="Equation" r:id="rId5" imgW="1193800" imgH="457200" progId="Equation.3">
                  <p:embed/>
                  <p:pic>
                    <p:nvPicPr>
                      <p:cNvPr id="1229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537" y="3203037"/>
                        <a:ext cx="2943010" cy="11297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3BE44BF2-093A-4FA3-9004-7869B0BA2EFA}" type="datetime8">
              <a:rPr lang="hu-HU" smtClean="0"/>
              <a:t>2022.10.11. 11:23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12</a:t>
            </a:fld>
            <a:r>
              <a:rPr lang="hu-HU" dirty="0"/>
              <a:t>/52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F84B681-F36B-4467-93CB-7DBCD848A7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20" y="506760"/>
            <a:ext cx="247650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17152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Cím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Szöveg feladatok</a:t>
            </a:r>
          </a:p>
        </p:txBody>
      </p:sp>
      <p:sp>
        <p:nvSpPr>
          <p:cNvPr id="13317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altLang="hu-HU" b="1">
                <a:latin typeface="Garamond" pitchFamily="18" charset="0"/>
                <a:sym typeface="Symbol" pitchFamily="18" charset="2"/>
              </a:rPr>
              <a:t>Algoritmus:</a:t>
            </a:r>
          </a:p>
          <a:p>
            <a:pPr>
              <a:buFont typeface="Wingdings" pitchFamily="2" charset="2"/>
              <a:buNone/>
            </a:pPr>
            <a:endParaRPr lang="hu-HU" altLang="hu-HU" b="1">
              <a:latin typeface="Garamond" pitchFamily="18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hu-HU" altLang="hu-HU" b="1">
              <a:latin typeface="Garamond" pitchFamily="18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hu-HU" altLang="hu-HU" b="1">
              <a:latin typeface="Garamond" pitchFamily="18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hu-HU" altLang="hu-HU" b="1">
              <a:latin typeface="Garamond" pitchFamily="18" charset="0"/>
              <a:sym typeface="Symbol" pitchFamily="18" charset="2"/>
            </a:endParaRPr>
          </a:p>
        </p:txBody>
      </p:sp>
      <p:graphicFrame>
        <p:nvGraphicFramePr>
          <p:cNvPr id="21546" name="Group 42"/>
          <p:cNvGraphicFramePr>
            <a:graphicFrameLocks noGrp="1"/>
          </p:cNvGraphicFramePr>
          <p:nvPr/>
        </p:nvGraphicFramePr>
        <p:xfrm>
          <a:off x="3006670" y="2060575"/>
          <a:ext cx="5040138" cy="2073276"/>
        </p:xfrm>
        <a:graphic>
          <a:graphicData uri="http://schemas.openxmlformats.org/drawingml/2006/table">
            <a:tbl>
              <a:tblPr/>
              <a:tblGrid>
                <a:gridCol w="55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1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319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Mon:=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""</a:t>
                      </a:r>
                    </a:p>
                  </a:txBody>
                  <a:tcPr marL="91438" marR="91438" marT="45746" marB="45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i=1..hossz(Név)</a:t>
                      </a:r>
                    </a:p>
                  </a:txBody>
                  <a:tcPr marL="91438" marR="91438" marT="45746" marB="45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1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8" marR="91438" marT="45746" marB="45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NagybetűE(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Név[i])</a:t>
                      </a:r>
                    </a:p>
                  </a:txBody>
                  <a:tcPr marL="91438" marR="91438"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319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Mon:=Mon+Név[i]</a:t>
                      </a:r>
                    </a:p>
                  </a:txBody>
                  <a:tcPr marL="91438" marR="91438"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─</a:t>
                      </a:r>
                    </a:p>
                  </a:txBody>
                  <a:tcPr marL="91438" marR="91438"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334" name="Egyenes összekötő 10"/>
          <p:cNvCxnSpPr>
            <a:cxnSpLocks noChangeShapeType="1"/>
          </p:cNvCxnSpPr>
          <p:nvPr/>
        </p:nvCxnSpPr>
        <p:spPr bwMode="auto">
          <a:xfrm>
            <a:off x="3565470" y="3087688"/>
            <a:ext cx="252412" cy="5222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5" name="Line 29"/>
          <p:cNvSpPr>
            <a:spLocks noChangeShapeType="1"/>
          </p:cNvSpPr>
          <p:nvPr/>
        </p:nvSpPr>
        <p:spPr bwMode="auto">
          <a:xfrm flipH="1">
            <a:off x="7778981" y="3097213"/>
            <a:ext cx="252412" cy="522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13336" name="Text Box 46"/>
          <p:cNvSpPr txBox="1">
            <a:spLocks noChangeArrowheads="1"/>
          </p:cNvSpPr>
          <p:nvPr/>
        </p:nvSpPr>
        <p:spPr bwMode="auto">
          <a:xfrm>
            <a:off x="3508320" y="3357563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</a:p>
        </p:txBody>
      </p:sp>
      <p:sp>
        <p:nvSpPr>
          <p:cNvPr id="13337" name="Text Box 47"/>
          <p:cNvSpPr txBox="1">
            <a:spLocks noChangeArrowheads="1"/>
          </p:cNvSpPr>
          <p:nvPr/>
        </p:nvSpPr>
        <p:spPr bwMode="auto">
          <a:xfrm>
            <a:off x="7809557" y="336073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</a:t>
            </a:r>
          </a:p>
        </p:txBody>
      </p:sp>
      <p:sp>
        <p:nvSpPr>
          <p:cNvPr id="13339" name="Szövegdoboz 13"/>
          <p:cNvSpPr txBox="1">
            <a:spLocks noChangeArrowheads="1"/>
          </p:cNvSpPr>
          <p:nvPr/>
        </p:nvSpPr>
        <p:spPr bwMode="auto">
          <a:xfrm>
            <a:off x="8036760" y="1743094"/>
            <a:ext cx="1079500" cy="64611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Változó</a:t>
            </a:r>
            <a:r>
              <a:rPr kumimoji="0" lang="hu-HU" alt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br>
              <a:rPr kumimoji="0" lang="hu-HU" alt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</a:br>
            <a:r>
              <a:rPr kumimoji="0" lang="hu-HU" alt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   i</a:t>
            </a:r>
            <a:r>
              <a:rPr kumimoji="0" lang="hu-HU" alt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:Egész</a:t>
            </a:r>
          </a:p>
        </p:txBody>
      </p:sp>
      <p:pic>
        <p:nvPicPr>
          <p:cNvPr id="13341" name="Picture 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13" y="2060575"/>
            <a:ext cx="2735262" cy="88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-72424" y="3789040"/>
            <a:ext cx="2972736" cy="900000"/>
          </a:xfrm>
          <a:prstGeom prst="wedgeRectCallout">
            <a:avLst>
              <a:gd name="adj1" fmla="val 77822"/>
              <a:gd name="adj2" fmla="val -36535"/>
            </a:avLst>
          </a:prstGeom>
          <a:solidFill>
            <a:schemeClr val="accent1">
              <a:alpha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6000" rIns="36000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Mon</a:t>
            </a:r>
            <a:r>
              <a:rPr kumimoji="0" lang="hu-HU" altLang="hu-HU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+Név</a:t>
            </a:r>
            <a:r>
              <a:rPr kumimoji="0" lang="hu-HU" altLang="hu-HU" sz="15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hu-HU" altLang="hu-HU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</a:t>
            </a:r>
            <a:br>
              <a:rPr kumimoji="0" lang="hu-HU" altLang="hu-HU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</a:br>
            <a:r>
              <a:rPr kumimoji="0" lang="hu-HU" altLang="hu-HU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</a:t>
            </a:r>
            <a:r>
              <a:rPr kumimoji="0" lang="hu-HU" altLang="hu-HU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Mon</a:t>
            </a:r>
            <a:r>
              <a:rPr kumimoji="0" lang="hu-HU" altLang="hu-HU" sz="15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</a:t>
            </a:r>
            <a:r>
              <a:rPr kumimoji="0" lang="hu-HU" altLang="hu-HU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+…+</a:t>
            </a:r>
            <a:r>
              <a:rPr kumimoji="0" lang="hu-HU" altLang="hu-HU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Mon</a:t>
            </a:r>
            <a:r>
              <a:rPr kumimoji="0" lang="hu-HU" altLang="hu-HU" sz="15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hossz</a:t>
            </a:r>
            <a:r>
              <a:rPr kumimoji="0" lang="hu-HU" altLang="hu-HU" sz="15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hu-HU" altLang="hu-HU" sz="15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Mon</a:t>
            </a:r>
            <a:r>
              <a:rPr kumimoji="0" lang="hu-HU" altLang="hu-HU" sz="15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  <a:r>
              <a:rPr kumimoji="0" lang="hu-HU" altLang="hu-HU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+Név</a:t>
            </a:r>
            <a:r>
              <a:rPr kumimoji="0" lang="hu-HU" altLang="hu-HU" sz="15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br>
              <a:rPr kumimoji="0" lang="hu-HU" altLang="hu-HU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</a:br>
            <a:r>
              <a:rPr kumimoji="0" lang="hu-HU" altLang="hu-HU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</a:t>
            </a:r>
            <a:br>
              <a:rPr kumimoji="0" lang="hu-HU" altLang="hu-HU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</a:br>
            <a:r>
              <a:rPr kumimoji="0" lang="hu-HU" altLang="hu-HU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hossz(</a:t>
            </a:r>
            <a:r>
              <a:rPr kumimoji="0" lang="hu-HU" altLang="hu-HU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Mon</a:t>
            </a:r>
            <a:r>
              <a:rPr kumimoji="0" lang="hu-HU" altLang="hu-HU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+</a:t>
            </a:r>
            <a:r>
              <a:rPr kumimoji="0" lang="hu-HU" altLang="hu-HU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Név</a:t>
            </a:r>
            <a:r>
              <a:rPr kumimoji="0" lang="hu-HU" altLang="hu-HU" sz="15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hu-HU" altLang="hu-HU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)=hossz(</a:t>
            </a:r>
            <a:r>
              <a:rPr kumimoji="0" lang="hu-HU" altLang="hu-HU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Mon</a:t>
            </a:r>
            <a:r>
              <a:rPr kumimoji="0" lang="hu-HU" altLang="hu-HU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)+1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4839624" y="1520888"/>
            <a:ext cx="2972736" cy="323936"/>
          </a:xfrm>
          <a:prstGeom prst="wedgeRectCallout">
            <a:avLst>
              <a:gd name="adj1" fmla="val -68916"/>
              <a:gd name="adj2" fmla="val 164081"/>
            </a:avLst>
          </a:prstGeom>
          <a:solidFill>
            <a:schemeClr val="accent1">
              <a:alpha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6000" rIns="36000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hossz(</a:t>
            </a:r>
            <a:r>
              <a:rPr kumimoji="0" lang="hu-HU" altLang="hu-HU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Mon</a:t>
            </a:r>
            <a:r>
              <a:rPr kumimoji="0" lang="hu-HU" altLang="hu-HU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)=0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C1CC66DF-AC47-4AE9-83FE-F22DBF62B42B}" type="datetime8">
              <a:rPr lang="hu-HU" smtClean="0"/>
              <a:t>2022.10.11. 11:23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13</a:t>
            </a:fld>
            <a:r>
              <a:rPr lang="hu-HU" dirty="0"/>
              <a:t>/52</a:t>
            </a:r>
          </a:p>
        </p:txBody>
      </p:sp>
    </p:spTree>
    <p:extLst>
      <p:ext uri="{BB962C8B-B14F-4D97-AF65-F5344CB8AC3E}">
        <p14:creationId xmlns:p14="http://schemas.microsoft.com/office/powerpoint/2010/main" val="33358949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Szöveg feladatok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</a:rPr>
              <a:t>Feladat: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800" dirty="0">
                <a:latin typeface="Garamond" pitchFamily="18" charset="0"/>
              </a:rPr>
              <a:t>	Adjuk meg egy magyar névhez a monogramját (pl. </a:t>
            </a:r>
            <a:r>
              <a:rPr lang="hu-HU" altLang="hu-HU" sz="2800" dirty="0">
                <a:solidFill>
                  <a:srgbClr val="FF0000"/>
                </a:solidFill>
                <a:latin typeface="Garamond" pitchFamily="18" charset="0"/>
              </a:rPr>
              <a:t>Sz</a:t>
            </a:r>
            <a:r>
              <a:rPr lang="hu-HU" altLang="hu-HU" sz="2800" dirty="0">
                <a:latin typeface="Garamond" pitchFamily="18" charset="0"/>
              </a:rPr>
              <a:t>abó Éva 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 </a:t>
            </a:r>
            <a:r>
              <a:rPr lang="hu-HU" altLang="hu-HU" sz="2800" dirty="0" err="1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Sz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É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)!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  <a:sym typeface="Symbol" pitchFamily="18" charset="2"/>
              </a:rPr>
              <a:t>Specifikáció: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Bemenet:	Név</a:t>
            </a:r>
            <a:r>
              <a:rPr lang="hu-HU" altLang="hu-HU" sz="2800" dirty="0">
                <a:latin typeface="Imprint MT Shadow" pitchFamily="82" charset="0"/>
                <a:sym typeface="Symbol" pitchFamily="18" charset="2"/>
              </a:rPr>
              <a:t>S</a:t>
            </a:r>
            <a:endParaRPr lang="hu-HU" altLang="hu-HU" sz="2800" b="1" dirty="0">
              <a:latin typeface="Garamond" pitchFamily="18" charset="0"/>
              <a:sym typeface="Symbol" pitchFamily="18" charset="2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Kimenet:	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Mon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dirty="0">
                <a:latin typeface="Imprint MT Shadow" pitchFamily="82" charset="0"/>
                <a:sym typeface="Symbol" pitchFamily="18" charset="2"/>
              </a:rPr>
              <a:t>S</a:t>
            </a:r>
            <a:endParaRPr lang="hu-HU" altLang="hu-HU" sz="2800" b="1" dirty="0">
              <a:latin typeface="Garamond" pitchFamily="18" charset="0"/>
              <a:sym typeface="Symbol" pitchFamily="18" charset="2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Előfeltétel:	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SzabályosE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(Név)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Utófeltétel:	… 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hf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 … </a:t>
            </a:r>
            <a:r>
              <a:rPr lang="hu-HU" altLang="hu-HU" sz="2800" dirty="0">
                <a:latin typeface="Garamond" pitchFamily="18" charset="0"/>
                <a:sym typeface="Wingdings" pitchFamily="2" charset="2"/>
              </a:rPr>
              <a:t></a:t>
            </a:r>
            <a:endParaRPr lang="hu-HU" altLang="hu-HU" sz="2800" dirty="0">
              <a:latin typeface="Garamond" pitchFamily="18" charset="0"/>
              <a:sym typeface="Symbol" pitchFamily="18" charset="2"/>
            </a:endParaRPr>
          </a:p>
          <a:p>
            <a:pPr>
              <a:lnSpc>
                <a:spcPct val="95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	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Probléma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: a monogramban nagybetűk szerepelnek, valamint a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kettős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 mássalhangzókból a nagybetűt követő kisbetűk.</a:t>
            </a:r>
            <a:endParaRPr lang="hu-HU" altLang="hu-HU" sz="2800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9CBE0ED3-AE62-45FC-A40A-80C7FDFAFBBB}" type="datetime8">
              <a:rPr lang="hu-HU" smtClean="0"/>
              <a:t>2022.10.11. 11:23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14</a:t>
            </a:fld>
            <a:r>
              <a:rPr lang="hu-HU" dirty="0"/>
              <a:t>/52</a:t>
            </a:r>
          </a:p>
        </p:txBody>
      </p:sp>
    </p:spTree>
    <p:extLst>
      <p:ext uri="{BB962C8B-B14F-4D97-AF65-F5344CB8AC3E}">
        <p14:creationId xmlns:p14="http://schemas.microsoft.com/office/powerpoint/2010/main" val="25128919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8929117" cy="4967882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  <a:sym typeface="Symbol" pitchFamily="18" charset="2"/>
              </a:rPr>
              <a:t>Megoldási ötlet:</a:t>
            </a:r>
          </a:p>
          <a:p>
            <a:pPr>
              <a:buFont typeface="Wingdings" pitchFamily="2" charset="2"/>
              <a:buNone/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		Többes</a:t>
            </a:r>
            <a:r>
              <a:rPr lang="hu-HU" altLang="hu-HU" sz="2800" baseline="-25000" dirty="0">
                <a:latin typeface="Garamond" pitchFamily="18" charset="0"/>
                <a:sym typeface="Symbol" pitchFamily="18" charset="2"/>
              </a:rPr>
              <a:t>1..8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dirty="0">
                <a:latin typeface="Imprint MT Shadow" pitchFamily="82" charset="0"/>
                <a:sym typeface="Symbol" pitchFamily="18" charset="2"/>
              </a:rPr>
              <a:t>S</a:t>
            </a:r>
            <a:r>
              <a:rPr lang="hu-HU" altLang="hu-HU" sz="2800" baseline="30000" dirty="0">
                <a:latin typeface="Garamond" pitchFamily="18" charset="0"/>
                <a:sym typeface="Symbol" pitchFamily="18" charset="2"/>
              </a:rPr>
              <a:t>8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=</a:t>
            </a:r>
            <a:br>
              <a:rPr lang="hu-HU" altLang="hu-HU" sz="2800" dirty="0">
                <a:latin typeface="Garamond" pitchFamily="18" charset="0"/>
                <a:sym typeface="Symbol" pitchFamily="18" charset="2"/>
              </a:rPr>
            </a:b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		("Cs","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Dz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","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Gy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","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Ly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","Ny",</a:t>
            </a:r>
            <a:br>
              <a:rPr lang="hu-HU" altLang="hu-HU" sz="2800" dirty="0">
                <a:latin typeface="Garamond" pitchFamily="18" charset="0"/>
                <a:sym typeface="Symbol" pitchFamily="18" charset="2"/>
              </a:rPr>
            </a:b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		 "Sz","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Ty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","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Zs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")</a:t>
            </a:r>
          </a:p>
          <a:p>
            <a:pPr>
              <a:buFont typeface="Wingdings" pitchFamily="2" charset="2"/>
              <a:buNone/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	</a:t>
            </a:r>
            <a:r>
              <a:rPr lang="hu-HU" altLang="hu-HU" sz="28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Közbevető kérdés: ”</a:t>
            </a:r>
            <a:r>
              <a:rPr lang="hu-HU" altLang="hu-HU" sz="2800" dirty="0" err="1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Dzs</a:t>
            </a:r>
            <a:r>
              <a:rPr lang="hu-HU" altLang="hu-HU" sz="28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” hova való és miként bonyolítja a megoldást?</a:t>
            </a:r>
          </a:p>
          <a:p>
            <a:pPr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  <a:sym typeface="Symbol" pitchFamily="18" charset="2"/>
              </a:rPr>
              <a:t>Az algoritmus vázlata:</a:t>
            </a:r>
          </a:p>
          <a:p>
            <a:pPr marL="742950" lvl="1">
              <a:buFont typeface="Wingdings" pitchFamily="2" charset="2"/>
              <a:buNone/>
            </a:pP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	képezzük a Név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kétbetűs</a:t>
            </a: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 részeit, és megnézzük, hogy </a:t>
            </a:r>
            <a:br>
              <a:rPr lang="hu-HU" altLang="hu-HU" sz="2400" dirty="0">
                <a:latin typeface="Garamond" pitchFamily="18" charset="0"/>
                <a:sym typeface="Symbol" pitchFamily="18" charset="2"/>
              </a:rPr>
            </a:b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1. bent van-e a Többesben, vagy </a:t>
            </a:r>
            <a:br>
              <a:rPr lang="hu-HU" altLang="hu-HU" sz="2400" dirty="0">
                <a:latin typeface="Garamond" pitchFamily="18" charset="0"/>
                <a:sym typeface="Symbol" pitchFamily="18" charset="2"/>
              </a:rPr>
            </a:b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2. a betűpár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első jele </a:t>
            </a: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nagybetűs-e, </a:t>
            </a:r>
            <a:br>
              <a:rPr lang="hu-HU" altLang="hu-HU" sz="2400" dirty="0">
                <a:latin typeface="Garamond" pitchFamily="18" charset="0"/>
                <a:sym typeface="Symbol" pitchFamily="18" charset="2"/>
              </a:rPr>
            </a:b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ha igen, akkor monogramhoz írjuk…</a:t>
            </a:r>
          </a:p>
        </p:txBody>
      </p:sp>
      <p:sp>
        <p:nvSpPr>
          <p:cNvPr id="15364" name="Cím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Szöveg feladatok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>
          <a:xfrm>
            <a:off x="35496" y="6525021"/>
            <a:ext cx="1905000" cy="360363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fld id="{F449F9F3-1415-419C-98E1-83E2F1C48795}" type="datetime8">
              <a:rPr lang="hu-HU" smtClean="0"/>
              <a:t>2022.10.11. 11:23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15</a:t>
            </a:fld>
            <a:r>
              <a:rPr lang="hu-HU" dirty="0"/>
              <a:t>/52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BFF77C9F-BE64-4407-8087-EFA0F5E321E7}"/>
              </a:ext>
            </a:extLst>
          </p:cNvPr>
          <p:cNvSpPr txBox="1"/>
          <p:nvPr/>
        </p:nvSpPr>
        <p:spPr>
          <a:xfrm>
            <a:off x="35496" y="1342440"/>
            <a:ext cx="8640960" cy="299774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>
                <a:tab pos="984250" algn="l"/>
              </a:tabLst>
              <a:defRPr/>
            </a:pPr>
            <a:r>
              <a:rPr kumimoji="0" lang="hu-HU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Adatábrázolás: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>
                <a:tab pos="536575" algn="l"/>
                <a:tab pos="2330450" algn="l"/>
              </a:tabLst>
              <a:defRPr/>
            </a:pPr>
            <a:r>
              <a:rPr kumimoji="0" lang="hu-H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	Konstans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 </a:t>
            </a:r>
            <a:r>
              <a:rPr kumimoji="0" lang="hu-HU" alt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Többes:Tömb</a:t>
            </a: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[1..8:</a:t>
            </a:r>
            <a:r>
              <a:rPr kumimoji="0" lang="hu-HU" altLang="hu-H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Szöveg</a:t>
            </a: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]=</a:t>
            </a:r>
            <a:b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</a:b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	    	("Cs","</a:t>
            </a:r>
            <a:r>
              <a:rPr kumimoji="0" lang="hu-HU" alt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Dz</a:t>
            </a: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","</a:t>
            </a:r>
            <a:r>
              <a:rPr kumimoji="0" lang="hu-HU" alt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Gy</a:t>
            </a: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","</a:t>
            </a:r>
            <a:r>
              <a:rPr kumimoji="0" lang="hu-HU" alt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Ly</a:t>
            </a: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","Ny",</a:t>
            </a:r>
            <a:b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</a:b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		 "Sz","</a:t>
            </a:r>
            <a:r>
              <a:rPr kumimoji="0" lang="hu-HU" alt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Ty</a:t>
            </a: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","</a:t>
            </a:r>
            <a:r>
              <a:rPr kumimoji="0" lang="hu-HU" alt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Zs</a:t>
            </a: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")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>
                <a:tab pos="803275" algn="l"/>
                <a:tab pos="2330450" algn="l"/>
              </a:tabLst>
              <a:defRPr/>
            </a:pPr>
            <a:endParaRPr kumimoji="0" lang="hu-HU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  <a:sym typeface="Symbol" pitchFamily="18" charset="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>
                <a:tab pos="803275" algn="l"/>
                <a:tab pos="2330450" algn="l"/>
              </a:tabLst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78662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uiExpand="1" build="allAtOnce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Cím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Szöveg feladatok</a:t>
            </a:r>
          </a:p>
        </p:txBody>
      </p:sp>
      <p:sp>
        <p:nvSpPr>
          <p:cNvPr id="16389" name="Tartalom helye 2"/>
          <p:cNvSpPr>
            <a:spLocks noGrp="1"/>
          </p:cNvSpPr>
          <p:nvPr>
            <p:ph idx="1"/>
          </p:nvPr>
        </p:nvSpPr>
        <p:spPr>
          <a:xfrm>
            <a:off x="35496" y="1341437"/>
            <a:ext cx="8929117" cy="518318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  <a:sym typeface="Symbol" pitchFamily="18" charset="2"/>
              </a:rPr>
              <a:t>Algoritmus: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endParaRPr lang="hu-HU" altLang="hu-HU" b="1" dirty="0">
              <a:latin typeface="Garamond" pitchFamily="18" charset="0"/>
              <a:sym typeface="Symbol" pitchFamily="18" charset="2"/>
            </a:endParaRP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endParaRPr lang="hu-HU" altLang="hu-HU" b="1" dirty="0">
              <a:latin typeface="Garamond" pitchFamily="18" charset="0"/>
              <a:sym typeface="Symbol" pitchFamily="18" charset="2"/>
            </a:endParaRP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endParaRPr lang="hu-HU" altLang="hu-HU" b="1" dirty="0">
              <a:latin typeface="Garamond" pitchFamily="18" charset="0"/>
              <a:sym typeface="Symbol" pitchFamily="18" charset="2"/>
            </a:endParaRP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endParaRPr lang="hu-HU" altLang="hu-HU" b="1" dirty="0">
              <a:latin typeface="Garamond" pitchFamily="18" charset="0"/>
              <a:sym typeface="Symbol" pitchFamily="18" charset="2"/>
            </a:endParaRP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endParaRPr lang="hu-HU" altLang="hu-HU" b="1" dirty="0">
              <a:latin typeface="Garamond" pitchFamily="18" charset="0"/>
              <a:sym typeface="Symbol" pitchFamily="18" charset="2"/>
            </a:endParaRPr>
          </a:p>
          <a:p>
            <a:pPr>
              <a:spcBef>
                <a:spcPts val="2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  <a:sym typeface="Symbol" pitchFamily="18" charset="2"/>
              </a:rPr>
              <a:t>Problémák:</a:t>
            </a:r>
            <a:br>
              <a:rPr lang="hu-HU" altLang="hu-HU" b="1" dirty="0">
                <a:latin typeface="Garamond" pitchFamily="18" charset="0"/>
                <a:sym typeface="Symbol" pitchFamily="18" charset="2"/>
              </a:rPr>
            </a:b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1) Hívhatnak-e valakit „Nagy A”-</a:t>
            </a:r>
            <a:r>
              <a:rPr lang="hu-HU" altLang="hu-HU" sz="2400" dirty="0" err="1">
                <a:latin typeface="Garamond" pitchFamily="18" charset="0"/>
                <a:sym typeface="Symbol" pitchFamily="18" charset="2"/>
              </a:rPr>
              <a:t>nak</a:t>
            </a: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? 2) Fölcserélhetők-e a feltételek? 3) Optimális-e?</a:t>
            </a:r>
            <a:endParaRPr lang="hu-HU" altLang="hu-HU" sz="2600" dirty="0">
              <a:latin typeface="Garamond" pitchFamily="18" charset="0"/>
              <a:sym typeface="Symbol" pitchFamily="18" charset="2"/>
            </a:endParaRPr>
          </a:p>
        </p:txBody>
      </p:sp>
      <p:graphicFrame>
        <p:nvGraphicFramePr>
          <p:cNvPr id="106561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878058"/>
              </p:ext>
            </p:extLst>
          </p:nvPr>
        </p:nvGraphicFramePr>
        <p:xfrm>
          <a:off x="1043608" y="1897063"/>
          <a:ext cx="6804206" cy="3292794"/>
        </p:xfrm>
        <a:graphic>
          <a:graphicData uri="http://schemas.openxmlformats.org/drawingml/2006/table">
            <a:tbl>
              <a:tblPr/>
              <a:tblGrid>
                <a:gridCol w="471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7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6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Mon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""</a:t>
                      </a: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i=1..hossz(Név)</a:t>
                      </a:r>
                      <a:r>
                        <a:rPr kumimoji="0" lang="hu-HU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–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K:=Név[i]+Név[i+1]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3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KTöbbes</a:t>
                      </a: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511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Mon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Mon+K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NagybetűE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(Név[i])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57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Mon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Mon+Név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[i]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lang="hu-HU" dirty="0"/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470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Mon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Mon+Név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[i]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6414" name="Egyenes összekötő 10"/>
          <p:cNvCxnSpPr>
            <a:cxnSpLocks noChangeShapeType="1"/>
          </p:cNvCxnSpPr>
          <p:nvPr/>
        </p:nvCxnSpPr>
        <p:spPr bwMode="auto">
          <a:xfrm>
            <a:off x="1517905" y="3441700"/>
            <a:ext cx="252412" cy="5222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5" name="Egyenes összekötő 10"/>
          <p:cNvCxnSpPr>
            <a:cxnSpLocks noChangeShapeType="1"/>
          </p:cNvCxnSpPr>
          <p:nvPr/>
        </p:nvCxnSpPr>
        <p:spPr bwMode="auto">
          <a:xfrm>
            <a:off x="3992798" y="3961986"/>
            <a:ext cx="288000" cy="5508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6" name="Line 30"/>
          <p:cNvSpPr>
            <a:spLocks noChangeShapeType="1"/>
          </p:cNvSpPr>
          <p:nvPr/>
        </p:nvSpPr>
        <p:spPr bwMode="auto">
          <a:xfrm flipH="1">
            <a:off x="7577972" y="3452813"/>
            <a:ext cx="252412" cy="522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16417" name="Line 31"/>
          <p:cNvSpPr>
            <a:spLocks noChangeShapeType="1"/>
          </p:cNvSpPr>
          <p:nvPr/>
        </p:nvSpPr>
        <p:spPr bwMode="auto">
          <a:xfrm flipH="1">
            <a:off x="7531175" y="3967577"/>
            <a:ext cx="288000" cy="55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16418" name="Text Box 61"/>
          <p:cNvSpPr txBox="1">
            <a:spLocks noChangeArrowheads="1"/>
          </p:cNvSpPr>
          <p:nvPr/>
        </p:nvSpPr>
        <p:spPr bwMode="auto">
          <a:xfrm>
            <a:off x="3943806" y="425334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</a:p>
        </p:txBody>
      </p:sp>
      <p:sp>
        <p:nvSpPr>
          <p:cNvPr id="16419" name="Text Box 62"/>
          <p:cNvSpPr txBox="1">
            <a:spLocks noChangeArrowheads="1"/>
          </p:cNvSpPr>
          <p:nvPr/>
        </p:nvSpPr>
        <p:spPr bwMode="auto">
          <a:xfrm>
            <a:off x="7574797" y="4256515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</a:t>
            </a:r>
          </a:p>
        </p:txBody>
      </p:sp>
      <p:sp>
        <p:nvSpPr>
          <p:cNvPr id="16420" name="Text Box 63"/>
          <p:cNvSpPr txBox="1">
            <a:spLocks noChangeArrowheads="1"/>
          </p:cNvSpPr>
          <p:nvPr/>
        </p:nvSpPr>
        <p:spPr bwMode="auto">
          <a:xfrm>
            <a:off x="1455992" y="3711575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</a:p>
        </p:txBody>
      </p:sp>
      <p:sp>
        <p:nvSpPr>
          <p:cNvPr id="16421" name="Text Box 64"/>
          <p:cNvSpPr txBox="1">
            <a:spLocks noChangeArrowheads="1"/>
          </p:cNvSpPr>
          <p:nvPr/>
        </p:nvSpPr>
        <p:spPr bwMode="auto">
          <a:xfrm>
            <a:off x="7592259" y="371475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</a:t>
            </a:r>
          </a:p>
        </p:txBody>
      </p:sp>
      <p:sp>
        <p:nvSpPr>
          <p:cNvPr id="16423" name="Szövegdoboz 13"/>
          <p:cNvSpPr txBox="1">
            <a:spLocks noChangeArrowheads="1"/>
          </p:cNvSpPr>
          <p:nvPr/>
        </p:nvSpPr>
        <p:spPr bwMode="auto">
          <a:xfrm>
            <a:off x="7847815" y="1464849"/>
            <a:ext cx="1235075" cy="90328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Változó</a:t>
            </a:r>
            <a:r>
              <a:rPr kumimoji="0" lang="hu-HU" alt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br>
              <a:rPr kumimoji="0" lang="hu-HU" alt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</a:br>
            <a:r>
              <a:rPr kumimoji="0" lang="hu-HU" alt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  i</a:t>
            </a:r>
            <a:r>
              <a:rPr kumimoji="0" lang="hu-HU" alt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:Egész</a:t>
            </a:r>
            <a:br>
              <a:rPr kumimoji="0" lang="hu-HU" alt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</a:br>
            <a:r>
              <a:rPr kumimoji="0" lang="hu-HU" alt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  K</a:t>
            </a:r>
            <a:r>
              <a:rPr kumimoji="0" lang="hu-HU" alt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:Szöveg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22F47107-4646-44E5-8AE0-C0CFB21BB287}" type="datetime8">
              <a:rPr lang="hu-HU" smtClean="0"/>
              <a:t>2022.10.11. 11:23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16</a:t>
            </a:fld>
            <a:r>
              <a:rPr lang="hu-HU" dirty="0"/>
              <a:t>/52</a:t>
            </a:r>
          </a:p>
        </p:txBody>
      </p:sp>
    </p:spTree>
    <p:extLst>
      <p:ext uri="{BB962C8B-B14F-4D97-AF65-F5344CB8AC3E}">
        <p14:creationId xmlns:p14="http://schemas.microsoft.com/office/powerpoint/2010/main" val="1140382888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Cím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Szöveg feladatok</a:t>
            </a:r>
          </a:p>
        </p:txBody>
      </p:sp>
      <p:sp>
        <p:nvSpPr>
          <p:cNvPr id="16389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  <a:sym typeface="Symbol" pitchFamily="18" charset="2"/>
              </a:rPr>
              <a:t>Algoritmus hatékonyabban: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endParaRPr lang="hu-HU" altLang="hu-HU" b="1" dirty="0">
              <a:latin typeface="Garamond" pitchFamily="18" charset="0"/>
              <a:sym typeface="Symbol" pitchFamily="18" charset="2"/>
            </a:endParaRP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endParaRPr lang="hu-HU" altLang="hu-HU" b="1" dirty="0">
              <a:latin typeface="Garamond" pitchFamily="18" charset="0"/>
              <a:sym typeface="Symbol" pitchFamily="18" charset="2"/>
            </a:endParaRP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endParaRPr lang="hu-HU" altLang="hu-HU" b="1" dirty="0">
              <a:latin typeface="Garamond" pitchFamily="18" charset="0"/>
              <a:sym typeface="Symbol" pitchFamily="18" charset="2"/>
            </a:endParaRP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endParaRPr lang="hu-HU" altLang="hu-HU" b="1" dirty="0">
              <a:latin typeface="Garamond" pitchFamily="18" charset="0"/>
              <a:sym typeface="Symbol" pitchFamily="18" charset="2"/>
            </a:endParaRP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endParaRPr lang="hu-HU" altLang="hu-HU" b="1" dirty="0">
              <a:latin typeface="Garamond" pitchFamily="18" charset="0"/>
              <a:sym typeface="Symbol" pitchFamily="18" charset="2"/>
            </a:endParaRP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endParaRPr lang="hu-HU" altLang="hu-HU" b="1" dirty="0">
              <a:latin typeface="Garamond" pitchFamily="18" charset="0"/>
              <a:sym typeface="Symbol" pitchFamily="18" charset="2"/>
            </a:endParaRPr>
          </a:p>
        </p:txBody>
      </p:sp>
      <p:graphicFrame>
        <p:nvGraphicFramePr>
          <p:cNvPr id="106561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304684"/>
              </p:ext>
            </p:extLst>
          </p:nvPr>
        </p:nvGraphicFramePr>
        <p:xfrm>
          <a:off x="1043608" y="2176238"/>
          <a:ext cx="6804206" cy="3675651"/>
        </p:xfrm>
        <a:graphic>
          <a:graphicData uri="http://schemas.openxmlformats.org/drawingml/2006/table">
            <a:tbl>
              <a:tblPr/>
              <a:tblGrid>
                <a:gridCol w="471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7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6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Mon</a:t>
                      </a:r>
                      <a:r>
                        <a:rPr kumimoji="0" lang="hu-HU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:="";</a:t>
                      </a:r>
                      <a:r>
                        <a:rPr kumimoji="0" lang="hu-HU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 i:=1</a:t>
                      </a: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i≤hossz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(Név)</a:t>
                      </a:r>
                      <a:r>
                        <a:rPr kumimoji="0" lang="hu-H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–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K:=Név[i]+Név[i+1]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3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KTöbbes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503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Mon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Mon+K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NagybetűE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(Név[i])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58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i:=i+2</a:t>
                      </a:r>
                      <a:endParaRPr lang="hu-HU" dirty="0"/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Mon:=Mon+Név[i]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lang="hu-HU" dirty="0"/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631689"/>
                  </a:ext>
                </a:extLst>
              </a:tr>
              <a:tr h="3302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Mon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Mon+Név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[i]</a:t>
                      </a:r>
                    </a:p>
                  </a:txBody>
                  <a:tcPr marL="91431" marR="91431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440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marL="91431" marR="91431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040210"/>
                  </a:ext>
                </a:extLst>
              </a:tr>
            </a:tbl>
          </a:graphicData>
        </a:graphic>
      </p:graphicFrame>
      <p:cxnSp>
        <p:nvCxnSpPr>
          <p:cNvPr id="16414" name="Egyenes összekötő 10"/>
          <p:cNvCxnSpPr>
            <a:cxnSpLocks noChangeShapeType="1"/>
          </p:cNvCxnSpPr>
          <p:nvPr/>
        </p:nvCxnSpPr>
        <p:spPr bwMode="auto">
          <a:xfrm>
            <a:off x="1517905" y="3720875"/>
            <a:ext cx="252412" cy="5222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5" name="Egyenes összekötő 10"/>
          <p:cNvCxnSpPr>
            <a:cxnSpLocks noChangeShapeType="1"/>
          </p:cNvCxnSpPr>
          <p:nvPr/>
        </p:nvCxnSpPr>
        <p:spPr bwMode="auto">
          <a:xfrm>
            <a:off x="3992798" y="4241161"/>
            <a:ext cx="288000" cy="522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6" name="Line 30"/>
          <p:cNvSpPr>
            <a:spLocks noChangeShapeType="1"/>
          </p:cNvSpPr>
          <p:nvPr/>
        </p:nvSpPr>
        <p:spPr bwMode="auto">
          <a:xfrm flipH="1">
            <a:off x="7587804" y="3731988"/>
            <a:ext cx="252412" cy="522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16417" name="Line 31"/>
          <p:cNvSpPr>
            <a:spLocks noChangeShapeType="1"/>
          </p:cNvSpPr>
          <p:nvPr/>
        </p:nvSpPr>
        <p:spPr bwMode="auto">
          <a:xfrm flipH="1">
            <a:off x="7560885" y="4246752"/>
            <a:ext cx="288000" cy="52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16418" name="Text Box 61"/>
          <p:cNvSpPr txBox="1">
            <a:spLocks noChangeArrowheads="1"/>
          </p:cNvSpPr>
          <p:nvPr/>
        </p:nvSpPr>
        <p:spPr bwMode="auto">
          <a:xfrm>
            <a:off x="3962981" y="4510202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</a:p>
        </p:txBody>
      </p:sp>
      <p:sp>
        <p:nvSpPr>
          <p:cNvPr id="16419" name="Text Box 62"/>
          <p:cNvSpPr txBox="1">
            <a:spLocks noChangeArrowheads="1"/>
          </p:cNvSpPr>
          <p:nvPr/>
        </p:nvSpPr>
        <p:spPr bwMode="auto">
          <a:xfrm>
            <a:off x="7584629" y="4513377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</a:t>
            </a:r>
          </a:p>
        </p:txBody>
      </p:sp>
      <p:sp>
        <p:nvSpPr>
          <p:cNvPr id="16420" name="Text Box 63"/>
          <p:cNvSpPr txBox="1">
            <a:spLocks noChangeArrowheads="1"/>
          </p:cNvSpPr>
          <p:nvPr/>
        </p:nvSpPr>
        <p:spPr bwMode="auto">
          <a:xfrm>
            <a:off x="1455992" y="399075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</a:p>
        </p:txBody>
      </p:sp>
      <p:sp>
        <p:nvSpPr>
          <p:cNvPr id="16421" name="Text Box 64"/>
          <p:cNvSpPr txBox="1">
            <a:spLocks noChangeArrowheads="1"/>
          </p:cNvSpPr>
          <p:nvPr/>
        </p:nvSpPr>
        <p:spPr bwMode="auto">
          <a:xfrm>
            <a:off x="7602091" y="3993925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1CD5CEE-2B61-4A8D-87C7-3802178C8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377" y="568558"/>
            <a:ext cx="2933700" cy="1447800"/>
          </a:xfrm>
          <a:prstGeom prst="rect">
            <a:avLst/>
          </a:prstGeom>
        </p:spPr>
      </p:pic>
      <p:sp>
        <p:nvSpPr>
          <p:cNvPr id="16423" name="Szövegdoboz 13"/>
          <p:cNvSpPr txBox="1">
            <a:spLocks noChangeArrowheads="1"/>
          </p:cNvSpPr>
          <p:nvPr/>
        </p:nvSpPr>
        <p:spPr bwMode="auto">
          <a:xfrm>
            <a:off x="7847815" y="1731190"/>
            <a:ext cx="1235075" cy="90328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Változó</a:t>
            </a:r>
            <a:r>
              <a:rPr kumimoji="0" lang="hu-HU" alt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br>
              <a:rPr kumimoji="0" lang="hu-HU" alt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</a:br>
            <a:r>
              <a:rPr kumimoji="0" lang="hu-HU" alt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  i</a:t>
            </a:r>
            <a:r>
              <a:rPr kumimoji="0" lang="hu-HU" alt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:Egész</a:t>
            </a:r>
            <a:br>
              <a:rPr kumimoji="0" lang="hu-HU" alt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</a:br>
            <a:r>
              <a:rPr kumimoji="0" lang="hu-HU" alt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  K</a:t>
            </a:r>
            <a:r>
              <a:rPr kumimoji="0" lang="hu-HU" alt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:Szöveg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09906232-832D-4B53-9504-0F253FFCBEBF}" type="datetime8">
              <a:rPr lang="hu-HU" smtClean="0"/>
              <a:t>2022.10.11. 11:23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17</a:t>
            </a:fld>
            <a:r>
              <a:rPr lang="hu-HU" dirty="0"/>
              <a:t>/52</a:t>
            </a:r>
          </a:p>
        </p:txBody>
      </p:sp>
    </p:spTree>
    <p:extLst>
      <p:ext uri="{BB962C8B-B14F-4D97-AF65-F5344CB8AC3E}">
        <p14:creationId xmlns:p14="http://schemas.microsoft.com/office/powerpoint/2010/main" val="2603080325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Összegzés </a:t>
            </a:r>
            <a:r>
              <a:rPr lang="hu-HU" dirty="0">
                <a:solidFill>
                  <a:srgbClr val="FF0000"/>
                </a:solidFill>
              </a:rPr>
              <a:t>mátrix</a:t>
            </a:r>
            <a:r>
              <a:rPr lang="hu-HU" dirty="0"/>
              <a:t>ra</a:t>
            </a:r>
          </a:p>
        </p:txBody>
      </p:sp>
      <p:sp>
        <p:nvSpPr>
          <p:cNvPr id="512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dirty="0"/>
              <a:t>	</a:t>
            </a:r>
            <a:r>
              <a:rPr lang="hu-HU" sz="2800" dirty="0"/>
              <a:t>Egy mátrix elemeinek </a:t>
            </a:r>
            <a:r>
              <a:rPr lang="hu-HU" sz="2800" dirty="0">
                <a:solidFill>
                  <a:srgbClr val="FF0000"/>
                </a:solidFill>
              </a:rPr>
              <a:t>összege</a:t>
            </a:r>
            <a:r>
              <a:rPr lang="hu-HU" sz="2800" dirty="0"/>
              <a:t>.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Bemenet:	N,M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X</a:t>
            </a:r>
            <a:r>
              <a:rPr lang="hu-HU" sz="2800" baseline="-25000" dirty="0"/>
              <a:t>1..N,1..M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sz="2800" baseline="30000" dirty="0"/>
              <a:t>N</a:t>
            </a:r>
            <a:r>
              <a:rPr lang="hu-HU" sz="2800" baseline="30000" dirty="0">
                <a:sym typeface="Symbol"/>
              </a:rPr>
              <a:t>M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Kimenet:	S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Z</a:t>
            </a:r>
            <a:endParaRPr lang="hu-HU" sz="2800" b="1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Előfeltétel:	–</a:t>
            </a: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0"/>
              </a:spcBef>
            </a:pPr>
            <a:r>
              <a:rPr lang="hu-HU" sz="2800" dirty="0">
                <a:sym typeface="Symbol" pitchFamily="18" charset="2"/>
              </a:rPr>
              <a:t>Utófeltétel:	S=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411760" y="3944345"/>
          <a:ext cx="190817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61669" imgH="482391" progId="Equation.3">
                  <p:embed/>
                </p:oleObj>
              </mc:Choice>
              <mc:Fallback>
                <p:oleObj name="Equation" r:id="rId3" imgW="761669" imgH="482391" progId="Equation.3">
                  <p:embed/>
                  <p:pic>
                    <p:nvPicPr>
                      <p:cNvPr id="51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944345"/>
                        <a:ext cx="1908175" cy="120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986" y="4251277"/>
            <a:ext cx="1480241" cy="595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DBDDC9FE-6BD7-4D6D-ACF0-448C197E6E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4984" y="1484784"/>
            <a:ext cx="2479504" cy="2049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D08770A6-FE9A-42BB-A074-683BF15BCF90}" type="datetime8">
              <a:rPr lang="hu-HU" smtClean="0"/>
              <a:t>2022.10.11. 11:23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18</a:t>
            </a:fld>
            <a:r>
              <a:rPr lang="hu-HU" dirty="0"/>
              <a:t>/52</a:t>
            </a:r>
          </a:p>
        </p:txBody>
      </p:sp>
    </p:spTree>
    <p:extLst>
      <p:ext uri="{BB962C8B-B14F-4D97-AF65-F5344CB8AC3E}">
        <p14:creationId xmlns:p14="http://schemas.microsoft.com/office/powerpoint/2010/main" val="19691297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Összegzés mátrixra</a:t>
            </a:r>
          </a:p>
        </p:txBody>
      </p:sp>
      <p:sp>
        <p:nvSpPr>
          <p:cNvPr id="3379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Algoritmus: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Ez </a:t>
            </a:r>
            <a:r>
              <a:rPr lang="hu-HU" sz="2800" dirty="0">
                <a:solidFill>
                  <a:srgbClr val="FF0000"/>
                </a:solidFill>
              </a:rPr>
              <a:t>két </a:t>
            </a:r>
            <a:r>
              <a:rPr lang="hu-HU" sz="2400" dirty="0"/>
              <a:t>– egymásba ágyazott –</a:t>
            </a:r>
            <a:r>
              <a:rPr lang="hu-HU" sz="2800" dirty="0"/>
              <a:t> </a:t>
            </a:r>
            <a:r>
              <a:rPr lang="hu-HU" sz="2800" dirty="0">
                <a:solidFill>
                  <a:srgbClr val="FF0000"/>
                </a:solidFill>
              </a:rPr>
              <a:t>összegzés tétel </a:t>
            </a:r>
            <a:r>
              <a:rPr lang="hu-HU" sz="2800" dirty="0"/>
              <a:t>alkalmazását kívánja meg.</a:t>
            </a:r>
          </a:p>
        </p:txBody>
      </p:sp>
      <p:graphicFrame>
        <p:nvGraphicFramePr>
          <p:cNvPr id="26651" name="Group 27"/>
          <p:cNvGraphicFramePr>
            <a:graphicFrameLocks noGrp="1"/>
          </p:cNvGraphicFramePr>
          <p:nvPr/>
        </p:nvGraphicFramePr>
        <p:xfrm>
          <a:off x="3419475" y="3429000"/>
          <a:ext cx="4392613" cy="3001732"/>
        </p:xfrm>
        <a:graphic>
          <a:graphicData uri="http://schemas.openxmlformats.org/drawingml/2006/table">
            <a:tbl>
              <a:tblPr/>
              <a:tblGrid>
                <a:gridCol w="576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855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S:=0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57"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779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S0:=0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79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j=1..M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64564"/>
                  </a:ext>
                </a:extLst>
              </a:tr>
              <a:tr h="248428">
                <a:tc row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S0:=S0+X[i,j]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428">
                <a:tc vMerge="1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S:=S+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S0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863094"/>
                  </a:ext>
                </a:extLst>
              </a:tr>
            </a:tbl>
          </a:graphicData>
        </a:graphic>
      </p:graphicFrame>
      <p:sp>
        <p:nvSpPr>
          <p:cNvPr id="33816" name="Szövegdoboz 13"/>
          <p:cNvSpPr txBox="1">
            <a:spLocks noChangeArrowheads="1"/>
          </p:cNvSpPr>
          <p:nvPr/>
        </p:nvSpPr>
        <p:spPr bwMode="auto">
          <a:xfrm>
            <a:off x="7806216" y="3103563"/>
            <a:ext cx="1337784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i,j</a:t>
            </a:r>
            <a:r>
              <a:rPr lang="hu-HU" sz="1800" dirty="0">
                <a:solidFill>
                  <a:srgbClr val="0000FF"/>
                </a:solidFill>
              </a:rPr>
              <a:t>,S0</a:t>
            </a:r>
            <a:r>
              <a:rPr lang="hu-HU" sz="1800" dirty="0"/>
              <a:t>:</a:t>
            </a:r>
            <a:r>
              <a:rPr lang="hu-HU" sz="1800" b="1" dirty="0"/>
              <a:t>Egész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307C53D4-6D91-4034-A070-A7A48A22E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3429000"/>
            <a:ext cx="2857276" cy="144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3D9A13-DC66-43E7-B49D-83DEF95AC6ED}" type="datetime8">
              <a:rPr lang="hu-HU" smtClean="0"/>
              <a:t>2022.10.11. 11:23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19</a:t>
            </a:fld>
            <a:r>
              <a:rPr lang="hu-HU" dirty="0"/>
              <a:t>/52</a:t>
            </a:r>
          </a:p>
        </p:txBody>
      </p:sp>
    </p:spTree>
    <p:extLst>
      <p:ext uri="{BB962C8B-B14F-4D97-AF65-F5344CB8AC3E}">
        <p14:creationId xmlns:p14="http://schemas.microsoft.com/office/powerpoint/2010/main" val="81931640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3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/>
              <a:t>Tartalom</a:t>
            </a:r>
            <a:endParaRPr lang="hu-HU" sz="2800"/>
          </a:p>
        </p:txBody>
      </p:sp>
      <p:sp>
        <p:nvSpPr>
          <p:cNvPr id="15365" name="Rectangle 2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3" action="ppaction://hlinksldjump"/>
              </a:rPr>
              <a:t>Típusdefiniálás</a:t>
            </a:r>
            <a:r>
              <a:rPr lang="hu-HU" dirty="0"/>
              <a:t> – </a:t>
            </a:r>
            <a:br>
              <a:rPr lang="hu-HU" dirty="0"/>
            </a:br>
            <a:r>
              <a:rPr lang="hu-HU" dirty="0"/>
              <a:t>	</a:t>
            </a:r>
            <a:r>
              <a:rPr lang="hu-HU" sz="2800" dirty="0"/>
              <a:t>adatabsztrakció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4" action="ppaction://hlinksldjump"/>
              </a:rPr>
              <a:t>Szöveg és tömb</a:t>
            </a:r>
            <a:r>
              <a:rPr lang="hu-HU" dirty="0"/>
              <a:t> –</a:t>
            </a:r>
            <a:br>
              <a:rPr lang="hu-HU" dirty="0"/>
            </a:br>
            <a:r>
              <a:rPr lang="hu-HU" dirty="0"/>
              <a:t>	összevetés + szöveg feladatok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5" action="ppaction://hlinksldjump"/>
              </a:rPr>
              <a:t>Mátrixos feladatok</a:t>
            </a:r>
            <a:r>
              <a:rPr lang="hu-HU" dirty="0"/>
              <a:t> –</a:t>
            </a:r>
            <a:br>
              <a:rPr lang="hu-HU" dirty="0"/>
            </a:br>
            <a:r>
              <a:rPr lang="hu-HU" dirty="0"/>
              <a:t>	összegzés, eldöntés</a:t>
            </a:r>
            <a:endParaRPr lang="hu-HU" dirty="0">
              <a:hlinkClick r:id="rId6" action="ppaction://hlinksldjump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6" action="ppaction://hlinksldjump"/>
              </a:rPr>
              <a:t>Összetett típusok</a:t>
            </a:r>
            <a:r>
              <a:rPr lang="hu-HU" dirty="0"/>
              <a:t> –</a:t>
            </a:r>
            <a:br>
              <a:rPr lang="hu-HU" dirty="0"/>
            </a:br>
            <a:r>
              <a:rPr lang="hu-HU" dirty="0"/>
              <a:t>	</a:t>
            </a:r>
            <a:r>
              <a:rPr lang="hu-HU" sz="2800" dirty="0"/>
              <a:t>kitekintés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7" action="ppaction://hlinksldjump"/>
              </a:rPr>
              <a:t>Függvények</a:t>
            </a:r>
            <a:r>
              <a:rPr lang="hu-HU" dirty="0"/>
              <a:t> – </a:t>
            </a:r>
            <a:br>
              <a:rPr lang="hu-HU" dirty="0"/>
            </a:br>
            <a:r>
              <a:rPr lang="hu-HU" dirty="0"/>
              <a:t>	</a:t>
            </a:r>
            <a:r>
              <a:rPr lang="hu-HU" sz="2800" dirty="0"/>
              <a:t>algoritmikus absztrakció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104DB94C-A7A6-450B-A7B9-D51ACCAC1AAE}" type="datetime8">
              <a:rPr lang="hu-HU" smtClean="0"/>
              <a:t>2022.10.11. 11:23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2</a:t>
            </a:fld>
            <a:r>
              <a:rPr lang="hu-HU" dirty="0"/>
              <a:t>/52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Összegzés mátrixra</a:t>
            </a:r>
          </a:p>
        </p:txBody>
      </p:sp>
      <p:sp>
        <p:nvSpPr>
          <p:cNvPr id="3379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Algoritmus: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A megoldás lényegében csak abban különbözik az alapváltozattól, hogy a mátrix miatt </a:t>
            </a:r>
            <a:r>
              <a:rPr lang="hu-HU" sz="2800" dirty="0">
                <a:solidFill>
                  <a:srgbClr val="FF0000"/>
                </a:solidFill>
              </a:rPr>
              <a:t>két </a:t>
            </a:r>
            <a:r>
              <a:rPr lang="hu-HU" sz="2400" dirty="0">
                <a:solidFill>
                  <a:srgbClr val="FF0000"/>
                </a:solidFill>
              </a:rPr>
              <a:t>– egymásba ágyazott –</a:t>
            </a:r>
            <a:r>
              <a:rPr lang="hu-HU" sz="2800" dirty="0">
                <a:solidFill>
                  <a:srgbClr val="FF0000"/>
                </a:solidFill>
              </a:rPr>
              <a:t> ciklusra</a:t>
            </a:r>
            <a:r>
              <a:rPr lang="hu-HU" sz="2800" dirty="0"/>
              <a:t> van szükség.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  <a:p>
            <a:pPr marL="0" indent="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b="1" dirty="0"/>
              <a:t>Megjegyzés:</a:t>
            </a:r>
            <a:r>
              <a:rPr lang="hu-HU" sz="2800" dirty="0"/>
              <a:t> a másolás, a megszámolás és a maximum-kiválasztás tétel hasonló elven valósítható meg mátrixokkal.</a:t>
            </a:r>
          </a:p>
        </p:txBody>
      </p:sp>
      <p:graphicFrame>
        <p:nvGraphicFramePr>
          <p:cNvPr id="26651" name="Group 27"/>
          <p:cNvGraphicFramePr>
            <a:graphicFrameLocks noGrp="1"/>
          </p:cNvGraphicFramePr>
          <p:nvPr/>
        </p:nvGraphicFramePr>
        <p:xfrm>
          <a:off x="3419475" y="3429000"/>
          <a:ext cx="4392613" cy="2028824"/>
        </p:xfrm>
        <a:graphic>
          <a:graphicData uri="http://schemas.openxmlformats.org/drawingml/2006/table">
            <a:tbl>
              <a:tblPr/>
              <a:tblGrid>
                <a:gridCol w="576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855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S:=0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57"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57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j=1..M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55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S:=S+X[i,j]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816" name="Szövegdoboz 13"/>
          <p:cNvSpPr txBox="1">
            <a:spLocks noChangeArrowheads="1"/>
          </p:cNvSpPr>
          <p:nvPr/>
        </p:nvSpPr>
        <p:spPr bwMode="auto">
          <a:xfrm>
            <a:off x="7806217" y="3103563"/>
            <a:ext cx="1111250" cy="62706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</a:t>
            </a:r>
            <a:r>
              <a:rPr lang="hu-HU" sz="1800" dirty="0" err="1"/>
              <a:t>i,j:</a:t>
            </a:r>
            <a:r>
              <a:rPr lang="hu-HU" sz="1800" b="1" dirty="0" err="1"/>
              <a:t>Egész</a:t>
            </a:r>
            <a:endParaRPr lang="hu-HU" sz="1800" b="1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B22BD9B5-B085-434E-8F79-F7BC0346A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3429000"/>
            <a:ext cx="2857276" cy="144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17D7D11C-34C0-4659-A724-CA1CB9F179B7}" type="datetime8">
              <a:rPr lang="hu-HU" smtClean="0"/>
              <a:t>2022.10.11. 11:23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20</a:t>
            </a:fld>
            <a:r>
              <a:rPr lang="hu-HU" dirty="0"/>
              <a:t>/52</a:t>
            </a:r>
          </a:p>
        </p:txBody>
      </p:sp>
    </p:spTree>
    <p:extLst>
      <p:ext uri="{BB962C8B-B14F-4D97-AF65-F5344CB8AC3E}">
        <p14:creationId xmlns:p14="http://schemas.microsoft.com/office/powerpoint/2010/main" val="3704976198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Eldöntés </a:t>
            </a:r>
            <a:r>
              <a:rPr lang="hu-HU" dirty="0">
                <a:solidFill>
                  <a:srgbClr val="FF0000"/>
                </a:solidFill>
              </a:rPr>
              <a:t>mátrix</a:t>
            </a:r>
            <a:r>
              <a:rPr lang="hu-HU" dirty="0"/>
              <a:t>ra</a:t>
            </a:r>
          </a:p>
        </p:txBody>
      </p:sp>
      <p:sp>
        <p:nvSpPr>
          <p:cNvPr id="29702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dirty="0"/>
              <a:t>	</a:t>
            </a:r>
            <a:r>
              <a:rPr lang="hu-HU" sz="2800" dirty="0">
                <a:solidFill>
                  <a:srgbClr val="FF0000"/>
                </a:solidFill>
              </a:rPr>
              <a:t>Van-e</a:t>
            </a:r>
            <a:r>
              <a:rPr lang="hu-HU" sz="2800" dirty="0"/>
              <a:t> egy mátrixban adott tulajdonságú elem?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Bemenet:	 N,M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X</a:t>
            </a:r>
            <a:r>
              <a:rPr lang="hu-HU" sz="2800" baseline="-25000" dirty="0"/>
              <a:t>1..N,1..M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  <a:r>
              <a:rPr lang="hu-HU" sz="2800" baseline="30000" dirty="0">
                <a:sym typeface="Symbol"/>
              </a:rPr>
              <a:t>M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Kimenet:	 Van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b="1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Előfeltétel:	 </a:t>
            </a:r>
            <a:r>
              <a:rPr lang="hu-HU" sz="2800" dirty="0">
                <a:sym typeface="Symbol" pitchFamily="18" charset="2"/>
              </a:rPr>
              <a:t>–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Utófeltétel:	 Van=i(1≤i≤N): ( j(1≤j≤M): T(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baseline="-25000" dirty="0" err="1">
                <a:sym typeface="Symbol" pitchFamily="18" charset="2"/>
              </a:rPr>
              <a:t>i,j</a:t>
            </a:r>
            <a:r>
              <a:rPr lang="hu-HU" sz="2800" dirty="0">
                <a:sym typeface="Symbol" pitchFamily="18" charset="2"/>
              </a:rPr>
              <a:t>) )</a:t>
            </a:r>
          </a:p>
          <a:p>
            <a:pPr marL="254000">
              <a:lnSpc>
                <a:spcPct val="95000"/>
              </a:lnSpc>
              <a:spcBef>
                <a:spcPts val="2400"/>
              </a:spcBef>
            </a:pPr>
            <a:r>
              <a:rPr lang="hu-HU" sz="2800" dirty="0">
                <a:sym typeface="Symbol" pitchFamily="18" charset="2"/>
              </a:rPr>
              <a:t>Utófeltétel’: Van=</a:t>
            </a:r>
          </a:p>
        </p:txBody>
      </p:sp>
      <p:graphicFrame>
        <p:nvGraphicFramePr>
          <p:cNvPr id="2" name="Objektum 1"/>
          <p:cNvGraphicFramePr>
            <a:graphicFrameLocks noChangeAspect="1"/>
          </p:cNvGraphicFramePr>
          <p:nvPr/>
        </p:nvGraphicFramePr>
        <p:xfrm>
          <a:off x="2915816" y="4509120"/>
          <a:ext cx="2455862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75920" imgH="393529" progId="Equation.3">
                  <p:embed/>
                </p:oleObj>
              </mc:Choice>
              <mc:Fallback>
                <p:oleObj name="Equation" r:id="rId3" imgW="875920" imgH="393529" progId="Equation.3">
                  <p:embed/>
                  <p:pic>
                    <p:nvPicPr>
                      <p:cNvPr id="2" name="Objektum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4509120"/>
                        <a:ext cx="2455862" cy="110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Kép 11">
            <a:extLst>
              <a:ext uri="{FF2B5EF4-FFF2-40B4-BE49-F238E27FC236}">
                <a16:creationId xmlns:a16="http://schemas.microsoft.com/office/drawing/2014/main" id="{F18958BB-118C-490F-8C37-51930F51B6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248" y="2564904"/>
            <a:ext cx="2148913" cy="1286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BC99E724-009D-4457-B791-FA50797E54D2}" type="datetime8">
              <a:rPr lang="hu-HU" smtClean="0"/>
              <a:t>2022.10.11. 11:23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21</a:t>
            </a:fld>
            <a:r>
              <a:rPr lang="hu-HU" dirty="0"/>
              <a:t>/52</a:t>
            </a:r>
          </a:p>
        </p:txBody>
      </p:sp>
    </p:spTree>
    <p:extLst>
      <p:ext uri="{BB962C8B-B14F-4D97-AF65-F5344CB8AC3E}">
        <p14:creationId xmlns:p14="http://schemas.microsoft.com/office/powerpoint/2010/main" val="7348126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Eldöntés mátrixra</a:t>
            </a:r>
          </a:p>
        </p:txBody>
      </p:sp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indent="0">
              <a:buNone/>
            </a:pPr>
            <a:r>
              <a:rPr lang="hu-HU" dirty="0"/>
              <a:t>Az alapváltozathoz képest itt meg kell fogalmazni a </a:t>
            </a:r>
            <a:r>
              <a:rPr lang="hu-HU" dirty="0">
                <a:solidFill>
                  <a:srgbClr val="FF0000"/>
                </a:solidFill>
              </a:rPr>
              <a:t>mátrix elemein</a:t>
            </a:r>
            <a:r>
              <a:rPr lang="hu-HU" dirty="0"/>
              <a:t> való – nem feltétlenül – </a:t>
            </a:r>
            <a:r>
              <a:rPr lang="hu-HU" dirty="0" err="1">
                <a:solidFill>
                  <a:srgbClr val="FF0000"/>
                </a:solidFill>
              </a:rPr>
              <a:t>végighaladást</a:t>
            </a:r>
            <a:r>
              <a:rPr lang="hu-HU" dirty="0"/>
              <a:t>, soronként, balról jobbra!</a:t>
            </a:r>
          </a:p>
          <a:p>
            <a:pPr marL="12700" indent="0">
              <a:buNone/>
            </a:pPr>
            <a:endParaRPr lang="hu-HU" dirty="0"/>
          </a:p>
        </p:txBody>
      </p:sp>
      <p:graphicFrame>
        <p:nvGraphicFramePr>
          <p:cNvPr id="28714" name="Group 42"/>
          <p:cNvGraphicFramePr>
            <a:graphicFrameLocks noGrp="1"/>
          </p:cNvGraphicFramePr>
          <p:nvPr/>
        </p:nvGraphicFramePr>
        <p:xfrm>
          <a:off x="3423558" y="3314150"/>
          <a:ext cx="4392613" cy="2422176"/>
        </p:xfrm>
        <a:graphic>
          <a:graphicData uri="http://schemas.openxmlformats.org/drawingml/2006/table">
            <a:tbl>
              <a:tblPr/>
              <a:tblGrid>
                <a:gridCol w="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099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i:=1; j:=1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99"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 és nem T(X[i,j])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89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&lt;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93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j:=j+1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i:=i+1; j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:=1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89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 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703" name="Line 72"/>
          <p:cNvSpPr>
            <a:spLocks noChangeShapeType="1"/>
          </p:cNvSpPr>
          <p:nvPr/>
        </p:nvSpPr>
        <p:spPr bwMode="auto">
          <a:xfrm>
            <a:off x="3788683" y="4221163"/>
            <a:ext cx="252413" cy="50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8704" name="Line 73"/>
          <p:cNvSpPr>
            <a:spLocks noChangeShapeType="1"/>
          </p:cNvSpPr>
          <p:nvPr/>
        </p:nvSpPr>
        <p:spPr bwMode="auto">
          <a:xfrm flipH="1">
            <a:off x="7549950" y="4221163"/>
            <a:ext cx="252413" cy="50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pic>
        <p:nvPicPr>
          <p:cNvPr id="28706" name="Picture 3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6" y="3284984"/>
            <a:ext cx="2627312" cy="1501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707" name="Line 35"/>
          <p:cNvSpPr>
            <a:spLocks noChangeShapeType="1"/>
          </p:cNvSpPr>
          <p:nvPr/>
        </p:nvSpPr>
        <p:spPr bwMode="auto">
          <a:xfrm>
            <a:off x="553771" y="3520260"/>
            <a:ext cx="2844121" cy="14287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8708" name="Rectangle 36"/>
          <p:cNvSpPr>
            <a:spLocks noChangeArrowheads="1"/>
          </p:cNvSpPr>
          <p:nvPr/>
        </p:nvSpPr>
        <p:spPr bwMode="auto">
          <a:xfrm>
            <a:off x="3468008" y="3379974"/>
            <a:ext cx="1464032" cy="324000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8709" name="Rectangle 37"/>
          <p:cNvSpPr>
            <a:spLocks noChangeArrowheads="1"/>
          </p:cNvSpPr>
          <p:nvPr/>
        </p:nvSpPr>
        <p:spPr bwMode="auto">
          <a:xfrm>
            <a:off x="112033" y="3369584"/>
            <a:ext cx="431800" cy="244475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757" name="Text Box 44"/>
          <p:cNvSpPr txBox="1">
            <a:spLocks noChangeArrowheads="1"/>
          </p:cNvSpPr>
          <p:nvPr/>
        </p:nvSpPr>
        <p:spPr bwMode="auto">
          <a:xfrm>
            <a:off x="3710896" y="442753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30758" name="Text Box 45"/>
          <p:cNvSpPr txBox="1">
            <a:spLocks noChangeArrowheads="1"/>
          </p:cNvSpPr>
          <p:nvPr/>
        </p:nvSpPr>
        <p:spPr bwMode="auto">
          <a:xfrm>
            <a:off x="7578046" y="4430713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35879" name="Szövegdoboz 13"/>
          <p:cNvSpPr txBox="1">
            <a:spLocks noChangeArrowheads="1"/>
          </p:cNvSpPr>
          <p:nvPr/>
        </p:nvSpPr>
        <p:spPr bwMode="auto">
          <a:xfrm>
            <a:off x="7817758" y="3000706"/>
            <a:ext cx="1111250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buNone/>
            </a:pPr>
            <a:r>
              <a:rPr lang="hu-HU" sz="1800" b="1"/>
              <a:t>Változó</a:t>
            </a:r>
            <a:r>
              <a:rPr lang="hu-HU" sz="1800"/>
              <a:t> </a:t>
            </a:r>
            <a:br>
              <a:rPr lang="hu-HU" sz="1800"/>
            </a:br>
            <a:r>
              <a:rPr lang="hu-HU" sz="1800"/>
              <a:t>   i,j:</a:t>
            </a:r>
            <a:r>
              <a:rPr lang="hu-HU" sz="1800" b="1"/>
              <a:t>Egész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29EDBE95-132A-4EF9-B0EA-99E6538AA9B0}" type="datetime8">
              <a:rPr lang="hu-HU" smtClean="0"/>
              <a:t>2022.10.11. 11:23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22</a:t>
            </a:fld>
            <a:r>
              <a:rPr lang="hu-HU" dirty="0"/>
              <a:t>/52</a:t>
            </a:r>
          </a:p>
        </p:txBody>
      </p:sp>
    </p:spTree>
    <p:extLst>
      <p:ext uri="{BB962C8B-B14F-4D97-AF65-F5344CB8AC3E}">
        <p14:creationId xmlns:p14="http://schemas.microsoft.com/office/powerpoint/2010/main" val="23467784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03" grpId="0" animBg="1"/>
      <p:bldP spid="28704" grpId="0" animBg="1"/>
      <p:bldP spid="28707" grpId="0" animBg="1"/>
      <p:bldP spid="28708" grpId="0" animBg="1"/>
      <p:bldP spid="28709" grpId="0" animBg="1"/>
      <p:bldP spid="30757" grpId="0"/>
      <p:bldP spid="30758" grpId="0"/>
      <p:bldP spid="3587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Eldöntés mátrixra</a:t>
            </a:r>
          </a:p>
        </p:txBody>
      </p:sp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indent="0">
              <a:buNone/>
            </a:pPr>
            <a:r>
              <a:rPr lang="hu-HU" dirty="0"/>
              <a:t>Az alapváltozathoz képest itt meg kell fogalmazni a </a:t>
            </a:r>
            <a:r>
              <a:rPr lang="hu-HU" dirty="0">
                <a:solidFill>
                  <a:srgbClr val="FF0000"/>
                </a:solidFill>
              </a:rPr>
              <a:t>mátrix</a:t>
            </a:r>
            <a:r>
              <a:rPr lang="hu-HU" dirty="0">
                <a:solidFill>
                  <a:srgbClr val="FF3300"/>
                </a:solidFill>
              </a:rPr>
              <a:t> </a:t>
            </a:r>
            <a:r>
              <a:rPr lang="hu-HU" dirty="0">
                <a:solidFill>
                  <a:srgbClr val="FF0000"/>
                </a:solidFill>
              </a:rPr>
              <a:t>elemein</a:t>
            </a:r>
            <a:r>
              <a:rPr lang="hu-HU" dirty="0"/>
              <a:t> való – nem feltétlenül – </a:t>
            </a:r>
            <a:r>
              <a:rPr lang="hu-HU" dirty="0" err="1">
                <a:solidFill>
                  <a:srgbClr val="FF0000"/>
                </a:solidFill>
              </a:rPr>
              <a:t>végighaladást</a:t>
            </a:r>
            <a:r>
              <a:rPr lang="hu-HU" dirty="0"/>
              <a:t>, soronként, balról jobbra!</a:t>
            </a:r>
          </a:p>
          <a:p>
            <a:pPr marL="12700" indent="0">
              <a:buNone/>
            </a:pPr>
            <a:endParaRPr lang="hu-HU" dirty="0"/>
          </a:p>
        </p:txBody>
      </p:sp>
      <p:graphicFrame>
        <p:nvGraphicFramePr>
          <p:cNvPr id="70698" name="Group 42"/>
          <p:cNvGraphicFramePr>
            <a:graphicFrameLocks noGrp="1"/>
          </p:cNvGraphicFramePr>
          <p:nvPr/>
        </p:nvGraphicFramePr>
        <p:xfrm>
          <a:off x="3419475" y="3314150"/>
          <a:ext cx="4392613" cy="2422176"/>
        </p:xfrm>
        <a:graphic>
          <a:graphicData uri="http://schemas.openxmlformats.org/drawingml/2006/table">
            <a:tbl>
              <a:tblPr/>
              <a:tblGrid>
                <a:gridCol w="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099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i:=1; j:=1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99"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 és nem T(X[i,j])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89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&lt;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93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j:=j+1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i:=i+1; j:=1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89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 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893" name="Line 72"/>
          <p:cNvSpPr>
            <a:spLocks noChangeShapeType="1"/>
          </p:cNvSpPr>
          <p:nvPr/>
        </p:nvSpPr>
        <p:spPr bwMode="auto">
          <a:xfrm>
            <a:off x="3771900" y="4208463"/>
            <a:ext cx="252413" cy="496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pic>
        <p:nvPicPr>
          <p:cNvPr id="36894" name="Picture 3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3284984"/>
            <a:ext cx="2627312" cy="1501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95" name="Line 34"/>
          <p:cNvSpPr>
            <a:spLocks noChangeShapeType="1"/>
          </p:cNvSpPr>
          <p:nvPr/>
        </p:nvSpPr>
        <p:spPr bwMode="auto">
          <a:xfrm>
            <a:off x="859561" y="3864868"/>
            <a:ext cx="3280640" cy="9639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6896" name="Rectangle 35"/>
          <p:cNvSpPr>
            <a:spLocks noChangeArrowheads="1"/>
          </p:cNvSpPr>
          <p:nvPr/>
        </p:nvSpPr>
        <p:spPr bwMode="auto">
          <a:xfrm>
            <a:off x="4140200" y="3789363"/>
            <a:ext cx="647700" cy="360362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6897" name="Rectangle 36"/>
          <p:cNvSpPr>
            <a:spLocks noChangeArrowheads="1"/>
          </p:cNvSpPr>
          <p:nvPr/>
        </p:nvSpPr>
        <p:spPr bwMode="auto">
          <a:xfrm>
            <a:off x="409575" y="3716784"/>
            <a:ext cx="431800" cy="244475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6899" name="Line 73"/>
          <p:cNvSpPr>
            <a:spLocks noChangeShapeType="1"/>
          </p:cNvSpPr>
          <p:nvPr/>
        </p:nvSpPr>
        <p:spPr bwMode="auto">
          <a:xfrm flipH="1">
            <a:off x="7539038" y="4200525"/>
            <a:ext cx="252412" cy="496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6900" name="Text Box 45"/>
          <p:cNvSpPr txBox="1">
            <a:spLocks noChangeArrowheads="1"/>
          </p:cNvSpPr>
          <p:nvPr/>
        </p:nvSpPr>
        <p:spPr bwMode="auto">
          <a:xfrm>
            <a:off x="3706813" y="4429125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36901" name="Text Box 46"/>
          <p:cNvSpPr txBox="1">
            <a:spLocks noChangeArrowheads="1"/>
          </p:cNvSpPr>
          <p:nvPr/>
        </p:nvSpPr>
        <p:spPr bwMode="auto">
          <a:xfrm>
            <a:off x="7571267" y="443230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36903" name="Szövegdoboz 13"/>
          <p:cNvSpPr txBox="1">
            <a:spLocks noChangeArrowheads="1"/>
          </p:cNvSpPr>
          <p:nvPr/>
        </p:nvSpPr>
        <p:spPr bwMode="auto">
          <a:xfrm>
            <a:off x="7812088" y="3000706"/>
            <a:ext cx="1111250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/>
              <a:t>Változó</a:t>
            </a:r>
            <a:r>
              <a:rPr lang="hu-HU" sz="1800"/>
              <a:t> </a:t>
            </a:r>
            <a:br>
              <a:rPr lang="hu-HU" sz="1800"/>
            </a:br>
            <a:r>
              <a:rPr lang="hu-HU" sz="1800"/>
              <a:t>   i,j:</a:t>
            </a:r>
            <a:r>
              <a:rPr lang="hu-HU" sz="1800" b="1"/>
              <a:t>Egész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6F6721CE-A154-47A8-9A9B-07CDAD9385D0}" type="datetime8">
              <a:rPr lang="hu-HU" smtClean="0"/>
              <a:t>2022.10.11. 11:23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23</a:t>
            </a:fld>
            <a:r>
              <a:rPr lang="hu-HU" dirty="0"/>
              <a:t>/52</a:t>
            </a:r>
          </a:p>
        </p:txBody>
      </p:sp>
    </p:spTree>
    <p:extLst>
      <p:ext uri="{BB962C8B-B14F-4D97-AF65-F5344CB8AC3E}">
        <p14:creationId xmlns:p14="http://schemas.microsoft.com/office/powerpoint/2010/main" val="2672826224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Eldöntés mátrixra</a:t>
            </a:r>
          </a:p>
        </p:txBody>
      </p:sp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42863" y="1386632"/>
            <a:ext cx="8929117" cy="4754562"/>
          </a:xfrm>
        </p:spPr>
        <p:txBody>
          <a:bodyPr/>
          <a:lstStyle/>
          <a:p>
            <a:pPr marL="12700" indent="0">
              <a:buNone/>
            </a:pPr>
            <a:r>
              <a:rPr lang="hu-HU" dirty="0"/>
              <a:t>Az alapváltozathoz képest itt meg kell fogalmazni a </a:t>
            </a:r>
            <a:r>
              <a:rPr lang="hu-HU" dirty="0">
                <a:solidFill>
                  <a:srgbClr val="FF0000"/>
                </a:solidFill>
              </a:rPr>
              <a:t>mátrix</a:t>
            </a:r>
            <a:r>
              <a:rPr lang="hu-HU" dirty="0">
                <a:solidFill>
                  <a:srgbClr val="FF3300"/>
                </a:solidFill>
              </a:rPr>
              <a:t> </a:t>
            </a:r>
            <a:r>
              <a:rPr lang="hu-HU" dirty="0">
                <a:solidFill>
                  <a:srgbClr val="FF0000"/>
                </a:solidFill>
              </a:rPr>
              <a:t>elemein</a:t>
            </a:r>
            <a:r>
              <a:rPr lang="hu-HU" dirty="0"/>
              <a:t> való – nem feltétlenül – </a:t>
            </a:r>
            <a:r>
              <a:rPr lang="hu-HU" dirty="0" err="1">
                <a:solidFill>
                  <a:srgbClr val="FF0000"/>
                </a:solidFill>
              </a:rPr>
              <a:t>végighaladást</a:t>
            </a:r>
            <a:r>
              <a:rPr lang="hu-HU" dirty="0"/>
              <a:t>, soronként, balról jobbra!</a:t>
            </a:r>
          </a:p>
          <a:p>
            <a:pPr marL="12700" indent="0">
              <a:buNone/>
            </a:pPr>
            <a:endParaRPr lang="hu-HU" dirty="0"/>
          </a:p>
        </p:txBody>
      </p:sp>
      <p:graphicFrame>
        <p:nvGraphicFramePr>
          <p:cNvPr id="72746" name="Group 42"/>
          <p:cNvGraphicFramePr>
            <a:graphicFrameLocks noGrp="1"/>
          </p:cNvGraphicFramePr>
          <p:nvPr/>
        </p:nvGraphicFramePr>
        <p:xfrm>
          <a:off x="3419475" y="3314150"/>
          <a:ext cx="4392613" cy="2422176"/>
        </p:xfrm>
        <a:graphic>
          <a:graphicData uri="http://schemas.openxmlformats.org/drawingml/2006/table">
            <a:tbl>
              <a:tblPr/>
              <a:tblGrid>
                <a:gridCol w="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099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i:=1; j:=1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99"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 és nem T(X[i,j])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89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&lt;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93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j:=j+1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i:=i+1; j:=1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89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 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7917" name="Picture 3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3292425"/>
            <a:ext cx="2627312" cy="1501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918" name="Line 34"/>
          <p:cNvSpPr>
            <a:spLocks noChangeShapeType="1"/>
          </p:cNvSpPr>
          <p:nvPr/>
        </p:nvSpPr>
        <p:spPr bwMode="auto">
          <a:xfrm>
            <a:off x="2316645" y="3934445"/>
            <a:ext cx="3550758" cy="8151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7919" name="Rectangle 35"/>
          <p:cNvSpPr>
            <a:spLocks noChangeArrowheads="1"/>
          </p:cNvSpPr>
          <p:nvPr/>
        </p:nvSpPr>
        <p:spPr bwMode="auto">
          <a:xfrm>
            <a:off x="5867400" y="3821566"/>
            <a:ext cx="1152525" cy="360362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7920" name="Rectangle 36"/>
          <p:cNvSpPr>
            <a:spLocks noChangeArrowheads="1"/>
          </p:cNvSpPr>
          <p:nvPr/>
        </p:nvSpPr>
        <p:spPr bwMode="auto">
          <a:xfrm>
            <a:off x="1590675" y="3763913"/>
            <a:ext cx="719138" cy="244475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7922" name="Line 72"/>
          <p:cNvSpPr>
            <a:spLocks noChangeShapeType="1"/>
          </p:cNvSpPr>
          <p:nvPr/>
        </p:nvSpPr>
        <p:spPr bwMode="auto">
          <a:xfrm>
            <a:off x="3771900" y="4208463"/>
            <a:ext cx="252413" cy="496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7923" name="Line 73"/>
          <p:cNvSpPr>
            <a:spLocks noChangeShapeType="1"/>
          </p:cNvSpPr>
          <p:nvPr/>
        </p:nvSpPr>
        <p:spPr bwMode="auto">
          <a:xfrm flipH="1">
            <a:off x="7539038" y="4200525"/>
            <a:ext cx="252412" cy="496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7924" name="Text Box 46"/>
          <p:cNvSpPr txBox="1">
            <a:spLocks noChangeArrowheads="1"/>
          </p:cNvSpPr>
          <p:nvPr/>
        </p:nvSpPr>
        <p:spPr bwMode="auto">
          <a:xfrm>
            <a:off x="3706813" y="442753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37925" name="Text Box 47"/>
          <p:cNvSpPr txBox="1">
            <a:spLocks noChangeArrowheads="1"/>
          </p:cNvSpPr>
          <p:nvPr/>
        </p:nvSpPr>
        <p:spPr bwMode="auto">
          <a:xfrm>
            <a:off x="7572855" y="4430713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37927" name="Szövegdoboz 13"/>
          <p:cNvSpPr txBox="1">
            <a:spLocks noChangeArrowheads="1"/>
          </p:cNvSpPr>
          <p:nvPr/>
        </p:nvSpPr>
        <p:spPr bwMode="auto">
          <a:xfrm>
            <a:off x="7812088" y="2998283"/>
            <a:ext cx="1111250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i,j:</a:t>
            </a:r>
            <a:r>
              <a:rPr lang="hu-HU" sz="1800" b="1" dirty="0"/>
              <a:t>Egész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A933B945-070D-4C1A-B934-61CC03D67A28}" type="datetime8">
              <a:rPr lang="hu-HU" smtClean="0"/>
              <a:t>2022.10.11. 11:23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24</a:t>
            </a:fld>
            <a:r>
              <a:rPr lang="hu-HU" dirty="0"/>
              <a:t>/52</a:t>
            </a:r>
          </a:p>
        </p:txBody>
      </p:sp>
    </p:spTree>
    <p:extLst>
      <p:ext uri="{BB962C8B-B14F-4D97-AF65-F5344CB8AC3E}">
        <p14:creationId xmlns:p14="http://schemas.microsoft.com/office/powerpoint/2010/main" val="1636269963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96" name="Group 44"/>
          <p:cNvGraphicFramePr>
            <a:graphicFrameLocks noGrp="1"/>
          </p:cNvGraphicFramePr>
          <p:nvPr/>
        </p:nvGraphicFramePr>
        <p:xfrm>
          <a:off x="3419475" y="3314151"/>
          <a:ext cx="4392884" cy="2401313"/>
        </p:xfrm>
        <a:graphic>
          <a:graphicData uri="http://schemas.openxmlformats.org/drawingml/2006/table">
            <a:tbl>
              <a:tblPr/>
              <a:tblGrid>
                <a:gridCol w="36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6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315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i:=1; j:=1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315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 és nem T(X[i,j])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442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&lt;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544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j:=j+1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i:=i+1; j:=1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442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 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94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Eldöntés mátrixra</a:t>
            </a:r>
          </a:p>
        </p:txBody>
      </p:sp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indent="0">
              <a:buNone/>
            </a:pPr>
            <a:r>
              <a:rPr lang="hu-HU" dirty="0"/>
              <a:t>Az alapváltozathoz képest itt meg kell fogalmazni a </a:t>
            </a:r>
            <a:r>
              <a:rPr lang="hu-HU" dirty="0">
                <a:solidFill>
                  <a:srgbClr val="FF0000"/>
                </a:solidFill>
              </a:rPr>
              <a:t>mátrix</a:t>
            </a:r>
            <a:r>
              <a:rPr lang="hu-HU" dirty="0">
                <a:solidFill>
                  <a:srgbClr val="FF3300"/>
                </a:solidFill>
              </a:rPr>
              <a:t> </a:t>
            </a:r>
            <a:r>
              <a:rPr lang="hu-HU" dirty="0">
                <a:solidFill>
                  <a:srgbClr val="FF0000"/>
                </a:solidFill>
              </a:rPr>
              <a:t>elemein</a:t>
            </a:r>
            <a:r>
              <a:rPr lang="hu-HU" dirty="0"/>
              <a:t> való – nem feltétlenül – </a:t>
            </a:r>
            <a:r>
              <a:rPr lang="hu-HU" dirty="0" err="1">
                <a:solidFill>
                  <a:srgbClr val="FF0000"/>
                </a:solidFill>
              </a:rPr>
              <a:t>végighaladást</a:t>
            </a:r>
            <a:r>
              <a:rPr lang="hu-HU" dirty="0"/>
              <a:t>, soronként, balról jobbra!</a:t>
            </a:r>
          </a:p>
          <a:p>
            <a:pPr marL="12700" indent="0">
              <a:buNone/>
            </a:pPr>
            <a:endParaRPr lang="hu-HU" dirty="0"/>
          </a:p>
        </p:txBody>
      </p:sp>
      <p:pic>
        <p:nvPicPr>
          <p:cNvPr id="38941" name="Picture 3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3303371"/>
            <a:ext cx="2627312" cy="1501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42" name="Rectangle 37"/>
          <p:cNvSpPr>
            <a:spLocks noChangeArrowheads="1"/>
          </p:cNvSpPr>
          <p:nvPr/>
        </p:nvSpPr>
        <p:spPr bwMode="auto">
          <a:xfrm>
            <a:off x="496888" y="4121348"/>
            <a:ext cx="719137" cy="244475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8943" name="Rectangle 38"/>
          <p:cNvSpPr>
            <a:spLocks noChangeArrowheads="1"/>
          </p:cNvSpPr>
          <p:nvPr/>
        </p:nvSpPr>
        <p:spPr bwMode="auto">
          <a:xfrm>
            <a:off x="3758647" y="4207074"/>
            <a:ext cx="4086000" cy="1026000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8944" name="Line 39"/>
          <p:cNvSpPr>
            <a:spLocks noChangeShapeType="1"/>
          </p:cNvSpPr>
          <p:nvPr/>
        </p:nvSpPr>
        <p:spPr bwMode="auto">
          <a:xfrm>
            <a:off x="1214474" y="4256116"/>
            <a:ext cx="2539214" cy="32878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8946" name="Line 73"/>
          <p:cNvSpPr>
            <a:spLocks noChangeShapeType="1"/>
          </p:cNvSpPr>
          <p:nvPr/>
        </p:nvSpPr>
        <p:spPr bwMode="auto">
          <a:xfrm flipH="1">
            <a:off x="7541733" y="4208463"/>
            <a:ext cx="252413" cy="496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8947" name="Line 72"/>
          <p:cNvSpPr>
            <a:spLocks noChangeShapeType="1"/>
          </p:cNvSpPr>
          <p:nvPr/>
        </p:nvSpPr>
        <p:spPr bwMode="auto">
          <a:xfrm>
            <a:off x="3771900" y="4208463"/>
            <a:ext cx="252413" cy="496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8948" name="Text Box 70"/>
          <p:cNvSpPr txBox="1">
            <a:spLocks noChangeArrowheads="1"/>
          </p:cNvSpPr>
          <p:nvPr/>
        </p:nvSpPr>
        <p:spPr bwMode="auto">
          <a:xfrm>
            <a:off x="3706813" y="442753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38949" name="Text Box 71"/>
          <p:cNvSpPr txBox="1">
            <a:spLocks noChangeArrowheads="1"/>
          </p:cNvSpPr>
          <p:nvPr/>
        </p:nvSpPr>
        <p:spPr bwMode="auto">
          <a:xfrm>
            <a:off x="7571267" y="4430713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38951" name="Szövegdoboz 13"/>
          <p:cNvSpPr txBox="1">
            <a:spLocks noChangeArrowheads="1"/>
          </p:cNvSpPr>
          <p:nvPr/>
        </p:nvSpPr>
        <p:spPr bwMode="auto">
          <a:xfrm>
            <a:off x="7812088" y="3000706"/>
            <a:ext cx="1111250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buNone/>
            </a:pPr>
            <a:r>
              <a:rPr lang="hu-HU" sz="1800" b="1"/>
              <a:t>Változó</a:t>
            </a:r>
            <a:r>
              <a:rPr lang="hu-HU" sz="1800"/>
              <a:t> </a:t>
            </a:r>
            <a:br>
              <a:rPr lang="hu-HU" sz="1800"/>
            </a:br>
            <a:r>
              <a:rPr lang="hu-HU" sz="1800"/>
              <a:t>   i,j:</a:t>
            </a:r>
            <a:r>
              <a:rPr lang="hu-HU" sz="1800" b="1"/>
              <a:t>Egész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DD42163A-6CAD-4058-9146-D274C92E72E9}" type="datetime8">
              <a:rPr lang="hu-HU" smtClean="0"/>
              <a:t>2022.10.11. 11:23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25</a:t>
            </a:fld>
            <a:r>
              <a:rPr lang="hu-HU" dirty="0"/>
              <a:t>/52</a:t>
            </a:r>
          </a:p>
        </p:txBody>
      </p:sp>
    </p:spTree>
    <p:extLst>
      <p:ext uri="{BB962C8B-B14F-4D97-AF65-F5344CB8AC3E}">
        <p14:creationId xmlns:p14="http://schemas.microsoft.com/office/powerpoint/2010/main" val="2058850939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Cím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dirty="0"/>
              <a:t>Összetett típusok</a:t>
            </a:r>
          </a:p>
        </p:txBody>
      </p:sp>
      <p:sp>
        <p:nvSpPr>
          <p:cNvPr id="24582" name="Tartalom helye 7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/>
              <a:t> 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C1DC7D7C-DE19-47A9-BB41-4582BFD1098F}" type="datetime8">
              <a:rPr lang="hu-HU" smtClean="0"/>
              <a:t>2022.10.11. 11:23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26</a:t>
            </a:fld>
            <a:r>
              <a:rPr lang="hu-HU" dirty="0"/>
              <a:t>/52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281F3660-C5F7-4B13-B5D1-F258C8123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1281261"/>
            <a:ext cx="7038975" cy="517207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Adjuk meg, hogy az origóból nézve az 1. síknegyedbe eső P ponthoz képest a Q balra, jobbra, vagy pedig egy irányban látszik-e!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Irány(P,Q) =</a:t>
            </a:r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252219"/>
              </p:ext>
            </p:extLst>
          </p:nvPr>
        </p:nvGraphicFramePr>
        <p:xfrm>
          <a:off x="2267744" y="3190875"/>
          <a:ext cx="2752725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3" imgW="1524000" imgH="609600" progId="Equation.3">
                  <p:embed/>
                </p:oleObj>
              </mc:Choice>
              <mc:Fallback>
                <p:oleObj name="Egyenlet" r:id="rId3" imgW="1524000" imgH="609600" progId="Equation.3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190875"/>
                        <a:ext cx="2752725" cy="1100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Cím 1"/>
          <p:cNvSpPr>
            <a:spLocks/>
          </p:cNvSpPr>
          <p:nvPr/>
        </p:nvSpPr>
        <p:spPr bwMode="auto">
          <a:xfrm>
            <a:off x="107504" y="85725"/>
            <a:ext cx="7430963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 dirty="0">
                <a:solidFill>
                  <a:srgbClr val="FF0000"/>
                </a:solidFill>
              </a:rPr>
              <a:t>Függvények</a:t>
            </a:r>
            <a:br>
              <a:rPr lang="hu-HU" sz="3200" b="1" dirty="0">
                <a:solidFill>
                  <a:srgbClr val="663300"/>
                </a:solidFill>
              </a:rPr>
            </a:br>
            <a:r>
              <a:rPr lang="hu-HU" sz="2800" b="1" dirty="0">
                <a:solidFill>
                  <a:srgbClr val="663300"/>
                </a:solidFill>
              </a:rPr>
              <a:t>(irány)</a:t>
            </a:r>
          </a:p>
        </p:txBody>
      </p:sp>
      <p:grpSp>
        <p:nvGrpSpPr>
          <p:cNvPr id="3" name="Csoportba foglalás 2"/>
          <p:cNvGrpSpPr/>
          <p:nvPr/>
        </p:nvGrpSpPr>
        <p:grpSpPr>
          <a:xfrm>
            <a:off x="4037013" y="4660900"/>
            <a:ext cx="2276475" cy="1504950"/>
            <a:chOff x="4037013" y="4660900"/>
            <a:chExt cx="2276475" cy="1504950"/>
          </a:xfrm>
        </p:grpSpPr>
        <p:pic>
          <p:nvPicPr>
            <p:cNvPr id="1032" name="Picture 1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037013" y="4660900"/>
              <a:ext cx="2276475" cy="15049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2" name="Folyamatábra: Bekötés 1"/>
            <p:cNvSpPr>
              <a:spLocks noChangeAspect="1"/>
            </p:cNvSpPr>
            <p:nvPr/>
          </p:nvSpPr>
          <p:spPr>
            <a:xfrm>
              <a:off x="5396746" y="4970500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olyamatábra: Bekötés 9"/>
            <p:cNvSpPr>
              <a:spLocks noChangeAspect="1"/>
            </p:cNvSpPr>
            <p:nvPr/>
          </p:nvSpPr>
          <p:spPr>
            <a:xfrm>
              <a:off x="5836354" y="5341426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Dátum helye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BF90A45E-ABA3-4841-9769-98F79FCB4C9E}" type="datetime8">
              <a:rPr lang="hu-HU" smtClean="0"/>
              <a:t>2022.10.11. 11:23</a:t>
            </a:fld>
            <a:endParaRPr lang="en-US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27</a:t>
            </a:fld>
            <a:r>
              <a:rPr lang="hu-HU" dirty="0"/>
              <a:t>/52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 dirty="0"/>
              <a:t>Értelmezés:</a:t>
            </a:r>
          </a:p>
          <a:p>
            <a:pPr marL="2540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800" dirty="0"/>
              <a:t>	A pontok irányát megadhatjuk az origóból oda vezető egyenes és az x-tengely szögével.</a:t>
            </a:r>
          </a:p>
          <a:p>
            <a:pPr marL="2540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hu-HU" sz="2800" dirty="0">
              <a:latin typeface="Arial" pitchFamily="34" charset="0"/>
            </a:endParaRPr>
          </a:p>
          <a:p>
            <a:pPr marL="2540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</a:t>
            </a:r>
          </a:p>
          <a:p>
            <a:pPr marL="254000">
              <a:lnSpc>
                <a:spcPct val="90000"/>
              </a:lnSpc>
              <a:spcBef>
                <a:spcPct val="0"/>
              </a:spcBef>
              <a:buNone/>
            </a:pPr>
            <a:r>
              <a:rPr lang="hu-HU" sz="2800" dirty="0">
                <a:sym typeface="Symbol" pitchFamily="18" charset="2"/>
              </a:rPr>
              <a:t>	&lt;  tan()&lt;tan()</a:t>
            </a:r>
          </a:p>
          <a:p>
            <a:pPr marL="254000">
              <a:lnSpc>
                <a:spcPct val="90000"/>
              </a:lnSpc>
              <a:spcBef>
                <a:spcPct val="0"/>
              </a:spcBef>
            </a:pP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0000"/>
              </a:lnSpc>
              <a:spcBef>
                <a:spcPct val="0"/>
              </a:spcBef>
            </a:pP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0000"/>
              </a:lnSpc>
              <a:spcBef>
                <a:spcPct val="0"/>
              </a:spcBef>
            </a:pP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0000"/>
              </a:lnSpc>
              <a:spcBef>
                <a:spcPct val="0"/>
              </a:spcBef>
            </a:pP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tan()=</a:t>
            </a:r>
            <a:r>
              <a:rPr lang="hu-HU" sz="2800" dirty="0" err="1">
                <a:sym typeface="Symbol" pitchFamily="18" charset="2"/>
              </a:rPr>
              <a:t>P.y</a:t>
            </a:r>
            <a:r>
              <a:rPr lang="hu-HU" sz="2800" dirty="0">
                <a:sym typeface="Symbol" pitchFamily="18" charset="2"/>
              </a:rPr>
              <a:t>/</a:t>
            </a:r>
            <a:r>
              <a:rPr lang="hu-HU" sz="2800" dirty="0" err="1">
                <a:sym typeface="Symbol" pitchFamily="18" charset="2"/>
              </a:rPr>
              <a:t>P.x</a:t>
            </a:r>
            <a:endParaRPr lang="hu-HU" sz="2800" dirty="0">
              <a:sym typeface="Symbol" pitchFamily="18" charset="2"/>
            </a:endParaRPr>
          </a:p>
        </p:txBody>
      </p:sp>
      <p:sp>
        <p:nvSpPr>
          <p:cNvPr id="2056" name="Cím 1"/>
          <p:cNvSpPr>
            <a:spLocks/>
          </p:cNvSpPr>
          <p:nvPr/>
        </p:nvSpPr>
        <p:spPr bwMode="auto">
          <a:xfrm>
            <a:off x="35496" y="85725"/>
            <a:ext cx="7574979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br>
              <a:rPr lang="hu-HU" sz="3200" b="1">
                <a:solidFill>
                  <a:srgbClr val="663300"/>
                </a:solidFill>
              </a:rPr>
            </a:br>
            <a:r>
              <a:rPr lang="hu-HU" sz="2800" b="1">
                <a:solidFill>
                  <a:srgbClr val="663300"/>
                </a:solidFill>
              </a:rPr>
              <a:t>(irány)</a:t>
            </a:r>
          </a:p>
        </p:txBody>
      </p:sp>
      <p:grpSp>
        <p:nvGrpSpPr>
          <p:cNvPr id="3" name="Csoportba foglalás 2"/>
          <p:cNvGrpSpPr/>
          <p:nvPr/>
        </p:nvGrpSpPr>
        <p:grpSpPr>
          <a:xfrm>
            <a:off x="4572000" y="2563131"/>
            <a:ext cx="3033712" cy="2016125"/>
            <a:chOff x="5795963" y="2606675"/>
            <a:chExt cx="3033712" cy="2016125"/>
          </a:xfrm>
        </p:grpSpPr>
        <p:graphicFrame>
          <p:nvGraphicFramePr>
            <p:cNvPr id="205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9965489"/>
                </p:ext>
              </p:extLst>
            </p:nvPr>
          </p:nvGraphicFramePr>
          <p:xfrm>
            <a:off x="5795963" y="2606675"/>
            <a:ext cx="3033712" cy="2016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3" imgW="3267360" imgH="2171160" progId="CorelDRAW.Graphic.13">
                    <p:embed/>
                  </p:oleObj>
                </mc:Choice>
                <mc:Fallback>
                  <p:oleObj name="CorelDRAW" r:id="rId3" imgW="3267360" imgH="2171160" progId="CorelDRAW.Graphic.13">
                    <p:embed/>
                    <p:pic>
                      <p:nvPicPr>
                        <p:cNvPr id="0" name="Picture 2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5963" y="2606675"/>
                          <a:ext cx="3033712" cy="2016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Folyamatábra: Bekötés 8"/>
            <p:cNvSpPr>
              <a:spLocks noChangeAspect="1"/>
            </p:cNvSpPr>
            <p:nvPr/>
          </p:nvSpPr>
          <p:spPr>
            <a:xfrm>
              <a:off x="7611424" y="3036302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olyamatábra: Bekötés 9"/>
            <p:cNvSpPr>
              <a:spLocks noChangeAspect="1"/>
            </p:cNvSpPr>
            <p:nvPr/>
          </p:nvSpPr>
          <p:spPr>
            <a:xfrm>
              <a:off x="8198374" y="3544560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" name="Csoportba foglalás 1"/>
          <p:cNvGrpSpPr/>
          <p:nvPr/>
        </p:nvGrpSpPr>
        <p:grpSpPr>
          <a:xfrm>
            <a:off x="4572000" y="4523243"/>
            <a:ext cx="3033713" cy="2016125"/>
            <a:chOff x="5800725" y="4468813"/>
            <a:chExt cx="3033713" cy="2016125"/>
          </a:xfrm>
        </p:grpSpPr>
        <p:graphicFrame>
          <p:nvGraphicFramePr>
            <p:cNvPr id="205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9195828"/>
                </p:ext>
              </p:extLst>
            </p:nvPr>
          </p:nvGraphicFramePr>
          <p:xfrm>
            <a:off x="5800725" y="4468813"/>
            <a:ext cx="3033713" cy="2016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5" imgW="3267360" imgH="2171160" progId="CorelDRAW.Graphic.13">
                    <p:embed/>
                  </p:oleObj>
                </mc:Choice>
                <mc:Fallback>
                  <p:oleObj name="CorelDRAW" r:id="rId5" imgW="3267360" imgH="2171160" progId="CorelDRAW.Graphic.13">
                    <p:embed/>
                    <p:pic>
                      <p:nvPicPr>
                        <p:cNvPr id="0" name="Picture 2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00725" y="4468813"/>
                          <a:ext cx="3033713" cy="2016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Folyamatábra: Bekötés 10"/>
            <p:cNvSpPr>
              <a:spLocks noChangeAspect="1"/>
            </p:cNvSpPr>
            <p:nvPr/>
          </p:nvSpPr>
          <p:spPr>
            <a:xfrm>
              <a:off x="8205066" y="5412574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Dátum helye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9320987D-2E2F-4F3F-8895-EDED56920EB6}" type="datetime8">
              <a:rPr lang="hu-HU" smtClean="0"/>
              <a:t>2022.10.11. 11:23</a:t>
            </a:fld>
            <a:endParaRPr lang="en-US" dirty="0"/>
          </a:p>
        </p:txBody>
      </p:sp>
      <p:sp>
        <p:nvSpPr>
          <p:cNvPr id="12" name="Élőláb helye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28</a:t>
            </a:fld>
            <a:r>
              <a:rPr lang="hu-HU" dirty="0"/>
              <a:t>/52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&lt;  tan()&lt;tan() 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      </a:t>
            </a:r>
            <a:r>
              <a:rPr lang="hu-HU" sz="2800" dirty="0" err="1">
                <a:sym typeface="Symbol" pitchFamily="18" charset="2"/>
              </a:rPr>
              <a:t>P.y</a:t>
            </a:r>
            <a:r>
              <a:rPr lang="hu-HU" sz="2800" dirty="0">
                <a:sym typeface="Symbol" pitchFamily="18" charset="2"/>
              </a:rPr>
              <a:t>/</a:t>
            </a:r>
            <a:r>
              <a:rPr lang="hu-HU" sz="2800" dirty="0" err="1">
                <a:sym typeface="Symbol" pitchFamily="18" charset="2"/>
              </a:rPr>
              <a:t>P.x</a:t>
            </a:r>
            <a:r>
              <a:rPr lang="hu-HU" sz="2800" dirty="0">
                <a:sym typeface="Symbol" pitchFamily="18" charset="2"/>
              </a:rPr>
              <a:t>&lt;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Q</a:t>
            </a:r>
            <a:r>
              <a:rPr lang="hu-HU" sz="2800" dirty="0" err="1">
                <a:sym typeface="Symbol" pitchFamily="18" charset="2"/>
              </a:rPr>
              <a:t>.y</a:t>
            </a:r>
            <a:r>
              <a:rPr lang="hu-HU" sz="2800" dirty="0">
                <a:sym typeface="Symbol" pitchFamily="18" charset="2"/>
              </a:rPr>
              <a:t>/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Q</a:t>
            </a:r>
            <a:r>
              <a:rPr lang="hu-HU" sz="2800" dirty="0" err="1">
                <a:sym typeface="Symbol" pitchFamily="18" charset="2"/>
              </a:rPr>
              <a:t>.x</a:t>
            </a:r>
            <a:r>
              <a:rPr lang="hu-HU" sz="2800" dirty="0">
                <a:sym typeface="Symbol" pitchFamily="18" charset="2"/>
              </a:rPr>
              <a:t> 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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      </a:t>
            </a:r>
            <a:r>
              <a:rPr lang="hu-HU" sz="2800" dirty="0" err="1">
                <a:sym typeface="Symbol" pitchFamily="18" charset="2"/>
              </a:rPr>
              <a:t>P.y</a:t>
            </a:r>
            <a:r>
              <a:rPr lang="hu-HU" sz="2800" dirty="0">
                <a:sym typeface="Symbol" pitchFamily="18" charset="2"/>
              </a:rPr>
              <a:t>*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Q</a:t>
            </a:r>
            <a:r>
              <a:rPr lang="hu-HU" sz="2800" dirty="0" err="1">
                <a:sym typeface="Symbol" pitchFamily="18" charset="2"/>
              </a:rPr>
              <a:t>.x</a:t>
            </a:r>
            <a:r>
              <a:rPr lang="hu-HU" sz="2800" dirty="0">
                <a:sym typeface="Symbol" pitchFamily="18" charset="2"/>
              </a:rPr>
              <a:t>&lt;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Q</a:t>
            </a:r>
            <a:r>
              <a:rPr lang="hu-HU" sz="2800" dirty="0" err="1">
                <a:sym typeface="Symbol" pitchFamily="18" charset="2"/>
              </a:rPr>
              <a:t>.y</a:t>
            </a:r>
            <a:r>
              <a:rPr lang="hu-HU" sz="2800" dirty="0">
                <a:sym typeface="Symbol" pitchFamily="18" charset="2"/>
              </a:rPr>
              <a:t>*</a:t>
            </a:r>
            <a:r>
              <a:rPr lang="hu-HU" sz="2800" dirty="0" err="1">
                <a:sym typeface="Symbol" pitchFamily="18" charset="2"/>
              </a:rPr>
              <a:t>P.x</a:t>
            </a:r>
            <a:r>
              <a:rPr lang="hu-HU" sz="2800" dirty="0">
                <a:sym typeface="Symbol" pitchFamily="18" charset="2"/>
              </a:rPr>
              <a:t> 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      </a:t>
            </a:r>
            <a:r>
              <a:rPr lang="hu-HU" sz="2800" dirty="0" err="1">
                <a:sym typeface="Symbol" pitchFamily="18" charset="2"/>
              </a:rPr>
              <a:t>P.y</a:t>
            </a:r>
            <a:r>
              <a:rPr lang="hu-HU" sz="2800" dirty="0">
                <a:sym typeface="Symbol" pitchFamily="18" charset="2"/>
              </a:rPr>
              <a:t>*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Q</a:t>
            </a:r>
            <a:r>
              <a:rPr lang="hu-HU" sz="2800" dirty="0" err="1">
                <a:sym typeface="Symbol" pitchFamily="18" charset="2"/>
              </a:rPr>
              <a:t>.x</a:t>
            </a:r>
            <a:r>
              <a:rPr lang="hu-HU" sz="2800" dirty="0">
                <a:sym typeface="Symbol" pitchFamily="18" charset="2"/>
              </a:rPr>
              <a:t>–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Q</a:t>
            </a:r>
            <a:r>
              <a:rPr lang="hu-HU" sz="2800" dirty="0" err="1">
                <a:sym typeface="Symbol" pitchFamily="18" charset="2"/>
              </a:rPr>
              <a:t>.y</a:t>
            </a:r>
            <a:r>
              <a:rPr lang="hu-HU" sz="2800" dirty="0">
                <a:sym typeface="Symbol" pitchFamily="18" charset="2"/>
              </a:rPr>
              <a:t>*</a:t>
            </a:r>
            <a:r>
              <a:rPr lang="hu-HU" sz="2800" dirty="0" err="1">
                <a:sym typeface="Symbol" pitchFamily="18" charset="2"/>
              </a:rPr>
              <a:t>P.x</a:t>
            </a:r>
            <a:r>
              <a:rPr lang="hu-HU" sz="2800" dirty="0">
                <a:sym typeface="Symbol" pitchFamily="18" charset="2"/>
              </a:rPr>
              <a:t>&lt;0</a:t>
            </a:r>
          </a:p>
          <a:p>
            <a:pPr marL="254000">
              <a:lnSpc>
                <a:spcPct val="95000"/>
              </a:lnSpc>
              <a:spcBef>
                <a:spcPct val="60000"/>
              </a:spcBef>
              <a:buFont typeface="Wingdings" pitchFamily="2" charset="2"/>
              <a:buNone/>
            </a:pPr>
            <a:r>
              <a:rPr lang="hu-HU" b="1" dirty="0"/>
              <a:t>	Állítás:</a:t>
            </a:r>
            <a:endParaRPr lang="hu-HU" b="1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	</a:t>
            </a:r>
            <a:r>
              <a:rPr lang="hu-HU" sz="2800" dirty="0"/>
              <a:t>Irány(P,Q)=</a:t>
            </a:r>
            <a:r>
              <a:rPr lang="hu-HU" sz="2800" dirty="0" err="1"/>
              <a:t>sgn</a:t>
            </a:r>
            <a:r>
              <a:rPr lang="hu-HU" sz="2800" dirty="0"/>
              <a:t>(</a:t>
            </a:r>
            <a:r>
              <a:rPr lang="hu-HU" sz="2800" dirty="0" err="1">
                <a:sym typeface="Symbol" pitchFamily="18" charset="2"/>
              </a:rPr>
              <a:t>P.y</a:t>
            </a:r>
            <a:r>
              <a:rPr lang="hu-HU" sz="2800" dirty="0">
                <a:sym typeface="Symbol" pitchFamily="18" charset="2"/>
              </a:rPr>
              <a:t>*</a:t>
            </a:r>
            <a:r>
              <a:rPr lang="hu-HU" sz="2800" dirty="0" err="1">
                <a:sym typeface="Symbol" pitchFamily="18" charset="2"/>
              </a:rPr>
              <a:t>Q.x</a:t>
            </a:r>
            <a:r>
              <a:rPr lang="hu-HU" sz="2800" dirty="0">
                <a:sym typeface="Symbol" pitchFamily="18" charset="2"/>
              </a:rPr>
              <a:t>–</a:t>
            </a:r>
            <a:r>
              <a:rPr lang="hu-HU" sz="2800" dirty="0" err="1">
                <a:sym typeface="Symbol" pitchFamily="18" charset="2"/>
              </a:rPr>
              <a:t>Q.y</a:t>
            </a:r>
            <a:r>
              <a:rPr lang="hu-HU" sz="2800" dirty="0">
                <a:sym typeface="Symbol" pitchFamily="18" charset="2"/>
              </a:rPr>
              <a:t>*</a:t>
            </a:r>
            <a:r>
              <a:rPr lang="hu-HU" sz="2800" dirty="0" err="1">
                <a:sym typeface="Symbol" pitchFamily="18" charset="2"/>
              </a:rPr>
              <a:t>P.x</a:t>
            </a:r>
            <a:r>
              <a:rPr lang="hu-HU" sz="2800" dirty="0">
                <a:latin typeface="Arial" pitchFamily="34" charset="0"/>
                <a:sym typeface="Symbol" pitchFamily="18" charset="2"/>
              </a:rPr>
              <a:t>)</a:t>
            </a:r>
            <a:br>
              <a:rPr lang="hu-HU" sz="2800" dirty="0">
                <a:latin typeface="Arial" pitchFamily="34" charset="0"/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</a:t>
            </a:r>
            <a:r>
              <a:rPr lang="hu-HU" sz="2400" dirty="0">
                <a:sym typeface="Symbol" pitchFamily="18" charset="2"/>
              </a:rPr>
              <a:t>(és ez igaz </a:t>
            </a:r>
            <a:r>
              <a:rPr lang="hu-HU" sz="2400" dirty="0">
                <a:solidFill>
                  <a:srgbClr val="FF0000"/>
                </a:solidFill>
                <a:sym typeface="Symbol" pitchFamily="18" charset="2"/>
              </a:rPr>
              <a:t>nem csak </a:t>
            </a:r>
            <a:r>
              <a:rPr lang="hu-HU" sz="2400" dirty="0">
                <a:sym typeface="Symbol" pitchFamily="18" charset="2"/>
              </a:rPr>
              <a:t>az 1. síknegyedben)</a:t>
            </a:r>
            <a:r>
              <a:rPr lang="hu-HU" sz="2800" dirty="0">
                <a:sym typeface="Symbol" pitchFamily="18" charset="2"/>
              </a:rPr>
              <a:t>.</a:t>
            </a:r>
          </a:p>
          <a:p>
            <a:pPr marL="254000">
              <a:lnSpc>
                <a:spcPct val="95000"/>
              </a:lnSpc>
              <a:spcBef>
                <a:spcPct val="60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Ellenőrizze a teljesülését:</a:t>
            </a:r>
          </a:p>
          <a:p>
            <a:pPr marL="254000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400" dirty="0">
                <a:sym typeface="Symbol" pitchFamily="18" charset="2"/>
              </a:rPr>
              <a:t>	</a:t>
            </a:r>
            <a:r>
              <a:rPr lang="hu-HU" sz="2400" dirty="0" err="1">
                <a:sym typeface="Symbol" pitchFamily="18" charset="2"/>
              </a:rPr>
              <a:t>sgn</a:t>
            </a:r>
            <a:r>
              <a:rPr lang="hu-HU" sz="2400" dirty="0">
                <a:sym typeface="Symbol" pitchFamily="18" charset="2"/>
              </a:rPr>
              <a:t>(</a:t>
            </a:r>
            <a:r>
              <a:rPr lang="hu-HU" sz="2400" dirty="0" err="1">
                <a:sym typeface="Symbol" pitchFamily="18" charset="2"/>
              </a:rPr>
              <a:t>P.y</a:t>
            </a:r>
            <a:r>
              <a:rPr lang="hu-HU" sz="2400" dirty="0">
                <a:sym typeface="Symbol" pitchFamily="18" charset="2"/>
              </a:rPr>
              <a:t>*</a:t>
            </a:r>
            <a:r>
              <a:rPr lang="hu-HU" sz="2400" dirty="0" err="1">
                <a:sym typeface="Symbol" pitchFamily="18" charset="2"/>
              </a:rPr>
              <a:t>Q.x</a:t>
            </a:r>
            <a:r>
              <a:rPr lang="hu-HU" sz="2400" dirty="0">
                <a:sym typeface="Symbol" pitchFamily="18" charset="2"/>
              </a:rPr>
              <a:t>–</a:t>
            </a:r>
            <a:r>
              <a:rPr lang="hu-HU" sz="2400" dirty="0" err="1">
                <a:sym typeface="Symbol" pitchFamily="18" charset="2"/>
              </a:rPr>
              <a:t>Q.y</a:t>
            </a:r>
            <a:r>
              <a:rPr lang="hu-HU" sz="2400" dirty="0">
                <a:sym typeface="Symbol" pitchFamily="18" charset="2"/>
              </a:rPr>
              <a:t>*</a:t>
            </a:r>
            <a:r>
              <a:rPr lang="hu-HU" sz="2400" dirty="0" err="1">
                <a:sym typeface="Symbol" pitchFamily="18" charset="2"/>
              </a:rPr>
              <a:t>P.x</a:t>
            </a:r>
            <a:r>
              <a:rPr lang="hu-HU" sz="2400" dirty="0">
                <a:latin typeface="Arial" pitchFamily="34" charset="0"/>
                <a:sym typeface="Symbol" pitchFamily="18" charset="2"/>
              </a:rPr>
              <a:t>)</a:t>
            </a:r>
            <a:r>
              <a:rPr lang="hu-HU" sz="2400" dirty="0">
                <a:sym typeface="Symbol" pitchFamily="18" charset="2"/>
              </a:rPr>
              <a:t> = </a:t>
            </a:r>
          </a:p>
        </p:txBody>
      </p:sp>
      <p:graphicFrame>
        <p:nvGraphicFramePr>
          <p:cNvPr id="307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678111"/>
              </p:ext>
            </p:extLst>
          </p:nvPr>
        </p:nvGraphicFramePr>
        <p:xfrm>
          <a:off x="3347864" y="5314950"/>
          <a:ext cx="3287712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3" imgW="1816100" imgH="609600" progId="Equation.3">
                  <p:embed/>
                </p:oleObj>
              </mc:Choice>
              <mc:Fallback>
                <p:oleObj name="Egyenlet" r:id="rId3" imgW="1816100" imgH="609600" progId="Equation.3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5314950"/>
                        <a:ext cx="3287712" cy="1103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Cím 1"/>
          <p:cNvSpPr>
            <a:spLocks/>
          </p:cNvSpPr>
          <p:nvPr/>
        </p:nvSpPr>
        <p:spPr bwMode="auto">
          <a:xfrm>
            <a:off x="35496" y="85725"/>
            <a:ext cx="7574979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br>
              <a:rPr lang="hu-HU" sz="3200" b="1">
                <a:solidFill>
                  <a:srgbClr val="663300"/>
                </a:solidFill>
              </a:rPr>
            </a:br>
            <a:r>
              <a:rPr lang="hu-HU" sz="2800" b="1">
                <a:solidFill>
                  <a:srgbClr val="663300"/>
                </a:solidFill>
              </a:rPr>
              <a:t>(irány)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E4B66D5D-C5CA-4830-90D4-FE015C661445}" type="datetime8">
              <a:rPr lang="hu-HU" smtClean="0"/>
              <a:t>2022.10.11. 11:23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29</a:t>
            </a:fld>
            <a:r>
              <a:rPr lang="hu-HU" dirty="0"/>
              <a:t>/52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dirty="0"/>
              <a:t>A </a:t>
            </a:r>
            <a:r>
              <a:rPr lang="hu-HU" dirty="0">
                <a:solidFill>
                  <a:srgbClr val="FF0000"/>
                </a:solidFill>
              </a:rPr>
              <a:t>típus</a:t>
            </a:r>
            <a:r>
              <a:rPr lang="hu-HU" dirty="0"/>
              <a:t> fogalma</a:t>
            </a:r>
            <a:br>
              <a:rPr lang="hu-HU" dirty="0"/>
            </a:br>
            <a:r>
              <a:rPr lang="hu-HU" sz="2400" dirty="0"/>
              <a:t>egy kis összefoglaló</a:t>
            </a:r>
            <a:endParaRPr lang="hu-HU" dirty="0"/>
          </a:p>
        </p:txBody>
      </p:sp>
      <p:sp>
        <p:nvSpPr>
          <p:cNvPr id="20511" name="Rectangle 3"/>
          <p:cNvSpPr>
            <a:spLocks noChangeArrowheads="1"/>
          </p:cNvSpPr>
          <p:nvPr/>
        </p:nvSpPr>
        <p:spPr bwMode="auto">
          <a:xfrm>
            <a:off x="179512" y="1393393"/>
            <a:ext cx="8785101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algn="l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3200" b="1" dirty="0"/>
              <a:t>A típus:</a:t>
            </a:r>
          </a:p>
          <a:p>
            <a:pPr marL="363538" indent="-350838" algn="l">
              <a:lnSpc>
                <a:spcPct val="95000"/>
              </a:lnSpc>
              <a:spcBef>
                <a:spcPts val="600"/>
              </a:spcBef>
            </a:pPr>
            <a:r>
              <a:rPr lang="hu-HU" sz="3200" dirty="0"/>
              <a:t>értékhalmaz</a:t>
            </a:r>
          </a:p>
          <a:p>
            <a:pPr marL="469900" indent="-457200" algn="l">
              <a:lnSpc>
                <a:spcPct val="95000"/>
              </a:lnSpc>
              <a:spcBef>
                <a:spcPct val="5000"/>
              </a:spcBef>
            </a:pPr>
            <a:endParaRPr lang="hu-HU" sz="3200" dirty="0"/>
          </a:p>
          <a:p>
            <a:pPr marL="469900" indent="-457200" algn="l">
              <a:lnSpc>
                <a:spcPct val="95000"/>
              </a:lnSpc>
              <a:spcBef>
                <a:spcPct val="5000"/>
              </a:spcBef>
            </a:pPr>
            <a:endParaRPr lang="hu-HU" sz="3200" dirty="0"/>
          </a:p>
          <a:p>
            <a:pPr marL="469900" indent="-457200" algn="l">
              <a:lnSpc>
                <a:spcPct val="95000"/>
              </a:lnSpc>
              <a:spcBef>
                <a:spcPct val="5000"/>
              </a:spcBef>
            </a:pPr>
            <a:endParaRPr lang="hu-HU" sz="3200" dirty="0"/>
          </a:p>
          <a:p>
            <a:pPr marL="363538" indent="-350838" algn="l">
              <a:lnSpc>
                <a:spcPct val="95000"/>
              </a:lnSpc>
              <a:spcBef>
                <a:spcPts val="3600"/>
              </a:spcBef>
            </a:pPr>
            <a:r>
              <a:rPr lang="hu-HU" sz="3200" dirty="0"/>
              <a:t>művelethalmaz</a:t>
            </a:r>
          </a:p>
          <a:p>
            <a:pPr marL="266700" indent="-254000" algn="l">
              <a:lnSpc>
                <a:spcPct val="95000"/>
              </a:lnSpc>
              <a:spcBef>
                <a:spcPct val="5000"/>
              </a:spcBef>
            </a:pPr>
            <a:endParaRPr lang="hu-HU" sz="3200" b="1" dirty="0">
              <a:latin typeface="Arial" pitchFamily="34" charset="0"/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4355977" y="1373621"/>
            <a:ext cx="4788024" cy="47654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36000" rIns="36000" rtlCol="0">
            <a:spAutoFit/>
          </a:bodyPr>
          <a:lstStyle/>
          <a:p>
            <a:pPr algn="l">
              <a:buNone/>
            </a:pPr>
            <a:r>
              <a:rPr lang="hu-HU" dirty="0"/>
              <a:t> </a:t>
            </a:r>
            <a:r>
              <a:rPr lang="hu-H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Rekord-típus</a:t>
            </a:r>
            <a:r>
              <a:rPr lang="hu-HU" sz="3200" b="1" dirty="0"/>
              <a:t>:</a:t>
            </a:r>
          </a:p>
          <a:p>
            <a:pPr marL="363538" indent="-350838" algn="l">
              <a:spcBef>
                <a:spcPts val="600"/>
              </a:spcBef>
            </a:pPr>
            <a:r>
              <a:rPr lang="hu-HU" sz="2800" b="1" dirty="0"/>
              <a:t>Típus</a:t>
            </a:r>
            <a:br>
              <a:rPr lang="hu-HU" sz="2800" dirty="0"/>
            </a:br>
            <a:r>
              <a:rPr lang="hu-HU" sz="2800" dirty="0"/>
              <a:t>   TR=</a:t>
            </a:r>
            <a:r>
              <a:rPr lang="hu-HU" sz="2800" b="1" dirty="0">
                <a:solidFill>
                  <a:srgbClr val="FF0000"/>
                </a:solidFill>
              </a:rPr>
              <a:t>Rekord(</a:t>
            </a:r>
            <a:br>
              <a:rPr lang="hu-HU" sz="2800" dirty="0"/>
            </a:br>
            <a:r>
              <a:rPr lang="hu-HU" sz="2800" dirty="0"/>
              <a:t>		</a:t>
            </a:r>
            <a:r>
              <a:rPr lang="hu-HU" sz="2800" dirty="0">
                <a:solidFill>
                  <a:srgbClr val="FF0000"/>
                </a:solidFill>
              </a:rPr>
              <a:t>m</a:t>
            </a:r>
            <a:r>
              <a:rPr lang="hu-HU" sz="2800" baseline="-25000" dirty="0">
                <a:solidFill>
                  <a:srgbClr val="FF0000"/>
                </a:solidFill>
              </a:rPr>
              <a:t>1</a:t>
            </a:r>
            <a:r>
              <a:rPr lang="hu-HU" sz="2800" dirty="0"/>
              <a:t>:TM</a:t>
            </a:r>
            <a:r>
              <a:rPr lang="hu-HU" sz="2800" baseline="-25000" dirty="0"/>
              <a:t>1</a:t>
            </a:r>
            <a:r>
              <a:rPr lang="hu-HU" sz="2800" dirty="0"/>
              <a:t>,</a:t>
            </a:r>
            <a:br>
              <a:rPr lang="hu-HU" sz="2800" dirty="0"/>
            </a:br>
            <a:r>
              <a:rPr lang="hu-HU" sz="2800" dirty="0"/>
              <a:t>		…</a:t>
            </a:r>
            <a:br>
              <a:rPr lang="hu-HU" sz="2800" dirty="0"/>
            </a:br>
            <a:r>
              <a:rPr lang="hu-HU" sz="2800" dirty="0"/>
              <a:t>		</a:t>
            </a:r>
            <a:r>
              <a:rPr lang="hu-HU" sz="2800" dirty="0" err="1">
                <a:solidFill>
                  <a:srgbClr val="FF0000"/>
                </a:solidFill>
              </a:rPr>
              <a:t>m</a:t>
            </a:r>
            <a:r>
              <a:rPr lang="hu-HU" sz="2800" baseline="-25000" dirty="0" err="1">
                <a:solidFill>
                  <a:srgbClr val="FF0000"/>
                </a:solidFill>
              </a:rPr>
              <a:t>N</a:t>
            </a:r>
            <a:r>
              <a:rPr lang="hu-HU" sz="2800" dirty="0"/>
              <a:t>:TM</a:t>
            </a:r>
            <a:r>
              <a:rPr lang="hu-HU" sz="2800" baseline="-25000" dirty="0"/>
              <a:t>N</a:t>
            </a:r>
            <a:r>
              <a:rPr lang="hu-HU" sz="2800" b="1" dirty="0">
                <a:solidFill>
                  <a:srgbClr val="FF0000"/>
                </a:solidFill>
              </a:rPr>
              <a:t>)</a:t>
            </a:r>
          </a:p>
          <a:p>
            <a:pPr marL="363538" indent="-350838" algn="l">
              <a:lnSpc>
                <a:spcPts val="3200"/>
              </a:lnSpc>
              <a:spcBef>
                <a:spcPts val="2400"/>
              </a:spcBef>
            </a:pPr>
            <a:r>
              <a:rPr lang="hu-HU" sz="2800" dirty="0"/>
              <a:t> </a:t>
            </a:r>
            <a:r>
              <a:rPr lang="hu-HU" sz="2400" dirty="0"/>
              <a:t>• </a:t>
            </a:r>
            <a:r>
              <a:rPr lang="hu-HU" sz="2800" b="1" dirty="0">
                <a:solidFill>
                  <a:srgbClr val="FF0000"/>
                </a:solidFill>
              </a:rPr>
              <a:t>:=</a:t>
            </a:r>
            <a:r>
              <a:rPr lang="hu-HU" sz="3200" b="1" dirty="0">
                <a:solidFill>
                  <a:srgbClr val="FF0000"/>
                </a:solidFill>
              </a:rPr>
              <a:t> </a:t>
            </a:r>
            <a:r>
              <a:rPr lang="hu-HU" sz="2400" dirty="0"/>
              <a:t>•</a:t>
            </a:r>
            <a:r>
              <a:rPr lang="hu-HU" sz="3200" dirty="0"/>
              <a:t> </a:t>
            </a:r>
            <a:br>
              <a:rPr lang="hu-HU" sz="3200" dirty="0"/>
            </a:br>
            <a:r>
              <a:rPr lang="hu-HU" sz="3200" dirty="0"/>
              <a:t> </a:t>
            </a:r>
            <a:r>
              <a:rPr lang="hu-HU" sz="2400" dirty="0"/>
              <a:t>• </a:t>
            </a:r>
            <a:r>
              <a:rPr lang="hu-HU" sz="2800" b="1" dirty="0">
                <a:solidFill>
                  <a:srgbClr val="FF0000"/>
                </a:solidFill>
              </a:rPr>
              <a:t>.</a:t>
            </a:r>
            <a:r>
              <a:rPr lang="hu-HU" sz="2800" dirty="0">
                <a:solidFill>
                  <a:srgbClr val="FF0000"/>
                </a:solidFill>
              </a:rPr>
              <a:t>m</a:t>
            </a:r>
            <a:r>
              <a:rPr lang="hu-HU" sz="2800" baseline="-25000" dirty="0">
                <a:solidFill>
                  <a:srgbClr val="FF0000"/>
                </a:solidFill>
              </a:rPr>
              <a:t>1</a:t>
            </a:r>
            <a:br>
              <a:rPr lang="hu-HU" sz="3200" baseline="-25000" dirty="0">
                <a:solidFill>
                  <a:srgbClr val="FF0000"/>
                </a:solidFill>
              </a:rPr>
            </a:br>
            <a:r>
              <a:rPr lang="hu-HU" sz="2800" dirty="0"/>
              <a:t> </a:t>
            </a:r>
            <a:r>
              <a:rPr lang="hu-HU" sz="2800" baseline="-25000" dirty="0"/>
              <a:t>…</a:t>
            </a:r>
            <a:br>
              <a:rPr lang="hu-HU" sz="2800" baseline="-25000" dirty="0"/>
            </a:br>
            <a:r>
              <a:rPr lang="hu-HU" sz="2800" dirty="0"/>
              <a:t> </a:t>
            </a:r>
            <a:r>
              <a:rPr lang="hu-HU" sz="2400" dirty="0"/>
              <a:t>• </a:t>
            </a:r>
            <a:r>
              <a:rPr lang="hu-HU" sz="2800" b="1" dirty="0">
                <a:solidFill>
                  <a:srgbClr val="FF0000"/>
                </a:solidFill>
              </a:rPr>
              <a:t>.</a:t>
            </a:r>
            <a:r>
              <a:rPr lang="hu-HU" sz="2800" dirty="0" err="1">
                <a:solidFill>
                  <a:srgbClr val="FF0000"/>
                </a:solidFill>
              </a:rPr>
              <a:t>m</a:t>
            </a:r>
            <a:r>
              <a:rPr lang="hu-HU" sz="2800" baseline="-25000" dirty="0" err="1">
                <a:solidFill>
                  <a:srgbClr val="FF0000"/>
                </a:solidFill>
              </a:rPr>
              <a:t>N</a:t>
            </a:r>
            <a:endParaRPr lang="hu-HU" sz="2800" baseline="-25000" dirty="0">
              <a:solidFill>
                <a:srgbClr val="FF0000"/>
              </a:solidFill>
            </a:endParaRPr>
          </a:p>
        </p:txBody>
      </p:sp>
      <p:sp>
        <p:nvSpPr>
          <p:cNvPr id="5" name="Dátum hely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627A1386-BAE7-428A-BB3A-3B044CAAA4A8}" type="datetime8">
              <a:rPr lang="hu-HU" smtClean="0"/>
              <a:t>2022.10.11. 11:23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3</a:t>
            </a:fld>
            <a:r>
              <a:rPr lang="hu-HU" dirty="0"/>
              <a:t>/52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3D2995C-7DBC-44F1-88AB-A0920814C7C4}"/>
              </a:ext>
            </a:extLst>
          </p:cNvPr>
          <p:cNvSpPr txBox="1"/>
          <p:nvPr/>
        </p:nvSpPr>
        <p:spPr>
          <a:xfrm>
            <a:off x="6578352" y="5085184"/>
            <a:ext cx="2386136" cy="911019"/>
          </a:xfrm>
          <a:prstGeom prst="rect">
            <a:avLst/>
          </a:prstGeom>
          <a:solidFill>
            <a:schemeClr val="accent5">
              <a:lumMod val="90000"/>
            </a:schemeClr>
          </a:solidFill>
          <a:effectLst>
            <a:outerShdw blurRad="1270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Példa</a:t>
            </a:r>
            <a:r>
              <a:rPr lang="hu-HU" dirty="0"/>
              <a:t>:</a:t>
            </a:r>
          </a:p>
          <a:p>
            <a:pPr algn="l">
              <a:buNone/>
            </a:pP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TPont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Rekord(</a:t>
            </a:r>
            <a:b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x,y:Egész</a:t>
            </a: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92841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Specifikáció</a:t>
            </a:r>
            <a:r>
              <a:rPr lang="hu-HU" sz="2800" b="1" dirty="0">
                <a:sym typeface="Symbol" pitchFamily="18" charset="2"/>
              </a:rPr>
              <a:t>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Bemenet:    </a:t>
            </a:r>
            <a:r>
              <a:rPr lang="hu-HU" sz="2800" dirty="0" err="1">
                <a:sym typeface="Symbol" pitchFamily="18" charset="2"/>
              </a:rPr>
              <a:t>P,Q</a:t>
            </a:r>
            <a:r>
              <a:rPr lang="hu-HU" sz="2800" dirty="0" err="1"/>
              <a:t>Pont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 </a:t>
            </a:r>
            <a:r>
              <a:rPr lang="hu-HU" sz="2800" dirty="0"/>
              <a:t>Pont</a:t>
            </a:r>
            <a:r>
              <a:rPr lang="hu-HU" sz="2800" dirty="0">
                <a:sym typeface="Symbol" pitchFamily="18" charset="2"/>
              </a:rPr>
              <a:t>=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dirty="0" err="1">
                <a:sym typeface="Symbol"/>
              </a:rPr>
              <a:t>y</a:t>
            </a:r>
            <a:r>
              <a:rPr lang="hu-HU" sz="2800" dirty="0">
                <a:sym typeface="Symbol"/>
              </a:rPr>
              <a:t>, </a:t>
            </a:r>
            <a:r>
              <a:rPr lang="hu-HU" sz="2800" dirty="0" err="1">
                <a:sym typeface="Symbol"/>
              </a:rPr>
              <a:t>x,y</a:t>
            </a:r>
            <a:r>
              <a:rPr lang="hu-HU" sz="2800" dirty="0">
                <a:sym typeface="Symbol"/>
              </a:rPr>
              <a:t>=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sz="2800" dirty="0">
                <a:latin typeface="+mj-lt"/>
                <a:sym typeface="Symbol" pitchFamily="18" charset="2"/>
              </a:rPr>
              <a:t> </a:t>
            </a: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Kimenet:    </a:t>
            </a:r>
            <a:r>
              <a:rPr lang="hu-HU" sz="2800" dirty="0" err="1">
                <a:sym typeface="Symbol" pitchFamily="18" charset="2"/>
              </a:rPr>
              <a:t>Ir</a:t>
            </a:r>
            <a:r>
              <a:rPr lang="hu-HU" sz="2800" dirty="0" err="1">
                <a:latin typeface="Imprint MT Shadow" pitchFamily="82" charset="0"/>
                <a:sym typeface="Symbol" pitchFamily="18" charset="2"/>
              </a:rPr>
              <a:t>Z</a:t>
            </a:r>
            <a:endParaRPr lang="hu-HU" sz="2800" b="1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Előfeltétel:  –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Utófeltétel: </a:t>
            </a:r>
            <a:r>
              <a:rPr lang="hu-HU" sz="2800" dirty="0" err="1">
                <a:sym typeface="Symbol" pitchFamily="18" charset="2"/>
              </a:rPr>
              <a:t>Ir</a:t>
            </a:r>
            <a:r>
              <a:rPr lang="hu-HU" sz="2800" dirty="0">
                <a:sym typeface="Symbol" pitchFamily="18" charset="2"/>
              </a:rPr>
              <a:t>=</a:t>
            </a:r>
            <a:r>
              <a:rPr lang="hu-HU" sz="2800" dirty="0"/>
              <a:t>Irány(P,Q)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Definíció:   Irány:Pont</a:t>
            </a:r>
            <a:r>
              <a:rPr lang="hu-HU" sz="2800" dirty="0">
                <a:sym typeface="Symbol" pitchFamily="18" charset="2"/>
              </a:rPr>
              <a:t></a:t>
            </a:r>
            <a:r>
              <a:rPr lang="hu-HU" sz="2800" dirty="0" err="1"/>
              <a:t>Pont</a:t>
            </a:r>
            <a:r>
              <a:rPr lang="hu-HU" sz="2800" dirty="0">
                <a:sym typeface="Symbol" pitchFamily="18" charset="2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Z</a:t>
            </a:r>
            <a:br>
              <a:rPr lang="hu-HU" sz="2800" dirty="0"/>
            </a:br>
            <a:r>
              <a:rPr lang="hu-HU" sz="2800" dirty="0"/>
              <a:t>		 Irány(p,q):=</a:t>
            </a:r>
            <a:r>
              <a:rPr lang="hu-HU" sz="2800" dirty="0" err="1"/>
              <a:t>sgn</a:t>
            </a:r>
            <a:r>
              <a:rPr lang="hu-HU" sz="2800" dirty="0"/>
              <a:t>(</a:t>
            </a:r>
            <a:r>
              <a:rPr lang="hu-HU" sz="2800" dirty="0" err="1">
                <a:sym typeface="Symbol" pitchFamily="18" charset="2"/>
              </a:rPr>
              <a:t>p.y</a:t>
            </a:r>
            <a:r>
              <a:rPr lang="hu-HU" sz="2800" dirty="0">
                <a:sym typeface="Symbol" pitchFamily="18" charset="2"/>
              </a:rPr>
              <a:t>*</a:t>
            </a:r>
            <a:r>
              <a:rPr lang="hu-HU" sz="2800" dirty="0" err="1">
                <a:sym typeface="Symbol" pitchFamily="18" charset="2"/>
              </a:rPr>
              <a:t>q.x</a:t>
            </a:r>
            <a:r>
              <a:rPr lang="hu-HU" sz="2800" dirty="0">
                <a:sym typeface="Symbol" pitchFamily="18" charset="2"/>
              </a:rPr>
              <a:t>–</a:t>
            </a:r>
            <a:r>
              <a:rPr lang="hu-HU" sz="2800" dirty="0" err="1">
                <a:sym typeface="Symbol" pitchFamily="18" charset="2"/>
              </a:rPr>
              <a:t>q.y</a:t>
            </a:r>
            <a:r>
              <a:rPr lang="hu-HU" sz="2800" dirty="0">
                <a:sym typeface="Symbol" pitchFamily="18" charset="2"/>
              </a:rPr>
              <a:t>*</a:t>
            </a:r>
            <a:r>
              <a:rPr lang="hu-HU" sz="2800" dirty="0" err="1">
                <a:sym typeface="Symbol" pitchFamily="18" charset="2"/>
              </a:rPr>
              <a:t>p.x</a:t>
            </a:r>
            <a:r>
              <a:rPr lang="hu-HU" sz="2800" dirty="0">
                <a:latin typeface="Arial" pitchFamily="34" charset="0"/>
                <a:sym typeface="Symbol" pitchFamily="18" charset="2"/>
              </a:rPr>
              <a:t>)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Algoritmus:</a:t>
            </a:r>
          </a:p>
        </p:txBody>
      </p:sp>
      <p:graphicFrame>
        <p:nvGraphicFramePr>
          <p:cNvPr id="22571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289807"/>
              </p:ext>
            </p:extLst>
          </p:nvPr>
        </p:nvGraphicFramePr>
        <p:xfrm>
          <a:off x="1979712" y="5862215"/>
          <a:ext cx="3816350" cy="519113"/>
        </p:xfrm>
        <a:graphic>
          <a:graphicData uri="http://schemas.openxmlformats.org/drawingml/2006/table">
            <a:tbl>
              <a:tblPr/>
              <a:tblGrid>
                <a:gridCol w="381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Ir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:=Irány(P,Q)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907" name="AutoShape 11"/>
          <p:cNvSpPr>
            <a:spLocks noChangeArrowheads="1"/>
          </p:cNvSpPr>
          <p:nvPr/>
        </p:nvSpPr>
        <p:spPr bwMode="auto">
          <a:xfrm>
            <a:off x="6483784" y="4047253"/>
            <a:ext cx="2160588" cy="360363"/>
          </a:xfrm>
          <a:prstGeom prst="wedgeRectCallout">
            <a:avLst>
              <a:gd name="adj1" fmla="val -183545"/>
              <a:gd name="adj2" fmla="val -123834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Aktuális</a:t>
            </a:r>
            <a:r>
              <a:rPr lang="hu-HU" dirty="0"/>
              <a:t> paraméterek</a:t>
            </a:r>
          </a:p>
        </p:txBody>
      </p:sp>
      <p:sp>
        <p:nvSpPr>
          <p:cNvPr id="80908" name="AutoShape 12"/>
          <p:cNvSpPr>
            <a:spLocks noChangeArrowheads="1"/>
          </p:cNvSpPr>
          <p:nvPr/>
        </p:nvSpPr>
        <p:spPr bwMode="auto">
          <a:xfrm>
            <a:off x="6485465" y="5045533"/>
            <a:ext cx="2160588" cy="360363"/>
          </a:xfrm>
          <a:prstGeom prst="wedgeRectCallout">
            <a:avLst>
              <a:gd name="adj1" fmla="val -206783"/>
              <a:gd name="adj2" fmla="val -159235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Formális</a:t>
            </a:r>
            <a:r>
              <a:rPr lang="hu-HU" dirty="0"/>
              <a:t> paraméterek</a:t>
            </a:r>
          </a:p>
        </p:txBody>
      </p:sp>
      <p:sp>
        <p:nvSpPr>
          <p:cNvPr id="80909" name="AutoShape 13"/>
          <p:cNvSpPr>
            <a:spLocks noChangeArrowheads="1"/>
          </p:cNvSpPr>
          <p:nvPr/>
        </p:nvSpPr>
        <p:spPr bwMode="auto">
          <a:xfrm>
            <a:off x="6496204" y="5588917"/>
            <a:ext cx="2160588" cy="360363"/>
          </a:xfrm>
          <a:prstGeom prst="wedgeRectCallout">
            <a:avLst>
              <a:gd name="adj1" fmla="val -179713"/>
              <a:gd name="adj2" fmla="val 93813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Aktuális</a:t>
            </a:r>
            <a:r>
              <a:rPr lang="hu-HU" dirty="0"/>
              <a:t> paraméterek</a:t>
            </a:r>
          </a:p>
        </p:txBody>
      </p:sp>
      <p:sp>
        <p:nvSpPr>
          <p:cNvPr id="25615" name="Cím 1"/>
          <p:cNvSpPr>
            <a:spLocks/>
          </p:cNvSpPr>
          <p:nvPr/>
        </p:nvSpPr>
        <p:spPr bwMode="auto">
          <a:xfrm>
            <a:off x="35496" y="85725"/>
            <a:ext cx="7574979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br>
              <a:rPr lang="hu-HU" sz="3200" b="1">
                <a:solidFill>
                  <a:srgbClr val="663300"/>
                </a:solidFill>
              </a:rPr>
            </a:br>
            <a:r>
              <a:rPr lang="hu-HU" sz="2800" b="1">
                <a:solidFill>
                  <a:srgbClr val="663300"/>
                </a:solidFill>
              </a:rPr>
              <a:t>(irány)</a:t>
            </a:r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>
            <a:off x="-133919" y="4314304"/>
            <a:ext cx="2160588" cy="504378"/>
          </a:xfrm>
          <a:prstGeom prst="wedgeRectCallout">
            <a:avLst>
              <a:gd name="adj1" fmla="val 85283"/>
              <a:gd name="adj2" fmla="val -69513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hu-HU" dirty="0"/>
              <a:t>Függvény-szignatúra: </a:t>
            </a:r>
            <a:br>
              <a:rPr lang="hu-HU" dirty="0"/>
            </a:br>
            <a:r>
              <a:rPr lang="hu-HU" i="1" dirty="0" err="1"/>
              <a:t>fv</a:t>
            </a:r>
            <a:r>
              <a:rPr lang="hu-HU" i="1" dirty="0"/>
              <a:t> </a:t>
            </a:r>
            <a:r>
              <a:rPr lang="hu-HU" dirty="0"/>
              <a:t>: </a:t>
            </a:r>
            <a:r>
              <a:rPr lang="hu-HU" i="1" dirty="0"/>
              <a:t>Honnan</a:t>
            </a:r>
            <a:r>
              <a:rPr lang="hu-HU" dirty="0">
                <a:sym typeface="Symbol" pitchFamily="18" charset="2"/>
              </a:rPr>
              <a:t></a:t>
            </a:r>
            <a:r>
              <a:rPr lang="hu-HU" i="1" dirty="0"/>
              <a:t>Hova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874CF04-56D4-4A07-A7E3-4D4297A8D4A8}" type="datetime8">
              <a:rPr lang="hu-HU" smtClean="0"/>
              <a:t>2022.10.11. 11:23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30</a:t>
            </a:fld>
            <a:r>
              <a:rPr lang="hu-HU" dirty="0"/>
              <a:t>/52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uiExpand="1" build="p"/>
      <p:bldP spid="80907" grpId="0" uiExpand="1" animBg="1"/>
      <p:bldP spid="80908" grpId="0" uiExpand="1" animBg="1"/>
      <p:bldP spid="80909" grpId="0" animBg="1"/>
      <p:bldP spid="12" grpId="0" uiExpan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dirty="0">
                <a:solidFill>
                  <a:srgbClr val="FF0000"/>
                </a:solidFill>
                <a:sym typeface="Symbol" pitchFamily="18" charset="2"/>
              </a:rPr>
              <a:t>Az </a:t>
            </a:r>
            <a:r>
              <a:rPr 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Irány</a:t>
            </a:r>
            <a:r>
              <a:rPr lang="hu-HU" dirty="0">
                <a:solidFill>
                  <a:srgbClr val="FF0000"/>
                </a:solidFill>
                <a:sym typeface="Symbol" pitchFamily="18" charset="2"/>
              </a:rPr>
              <a:t> függvény kiszámítását </a:t>
            </a:r>
            <a:r>
              <a:rPr lang="hu-HU" dirty="0" err="1">
                <a:solidFill>
                  <a:srgbClr val="FF0000"/>
                </a:solidFill>
                <a:sym typeface="Symbol" pitchFamily="18" charset="2"/>
              </a:rPr>
              <a:t>tekintsük</a:t>
            </a:r>
            <a:r>
              <a:rPr lang="hu-HU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önálló</a:t>
            </a:r>
            <a:r>
              <a:rPr lang="hu-HU" b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feladat</a:t>
            </a:r>
            <a:r>
              <a:rPr lang="hu-HU" dirty="0">
                <a:solidFill>
                  <a:srgbClr val="FF0000"/>
                </a:solidFill>
                <a:sym typeface="Symbol" pitchFamily="18" charset="2"/>
              </a:rPr>
              <a:t>nak!</a:t>
            </a:r>
          </a:p>
          <a:p>
            <a:pPr marL="254000">
              <a:lnSpc>
                <a:spcPct val="95000"/>
              </a:lnSpc>
              <a:spcBef>
                <a:spcPts val="3000"/>
              </a:spcBef>
              <a:buFont typeface="Wingdings" pitchFamily="2" charset="2"/>
              <a:buNone/>
            </a:pPr>
            <a:r>
              <a:rPr 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Specifikáció</a:t>
            </a:r>
            <a:r>
              <a:rPr lang="hu-HU" b="1" dirty="0">
                <a:solidFill>
                  <a:srgbClr val="FF0000"/>
                </a:solidFill>
                <a:sym typeface="Symbol" pitchFamily="18" charset="2"/>
              </a:rPr>
              <a:t>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Bemenet:   p,q</a:t>
            </a:r>
            <a:r>
              <a:rPr lang="hu-HU" sz="2800" dirty="0"/>
              <a:t>Pont</a:t>
            </a:r>
            <a:r>
              <a:rPr lang="hu-HU" sz="2800" dirty="0">
                <a:sym typeface="Symbol" pitchFamily="18" charset="2"/>
              </a:rPr>
              <a:t>, </a:t>
            </a:r>
            <a:r>
              <a:rPr lang="hu-HU" sz="2800" dirty="0"/>
              <a:t>Pont</a:t>
            </a:r>
            <a:r>
              <a:rPr lang="hu-HU" sz="2800" dirty="0">
                <a:sym typeface="Symbol" pitchFamily="18" charset="2"/>
              </a:rPr>
              <a:t>=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dirty="0" err="1">
                <a:sym typeface="Symbol"/>
              </a:rPr>
              <a:t>y</a:t>
            </a:r>
            <a:r>
              <a:rPr lang="hu-HU" sz="2800" dirty="0">
                <a:sym typeface="Symbol"/>
              </a:rPr>
              <a:t>, </a:t>
            </a:r>
            <a:r>
              <a:rPr lang="hu-HU" sz="2800" dirty="0" err="1">
                <a:sym typeface="Symbol"/>
              </a:rPr>
              <a:t>x,y</a:t>
            </a:r>
            <a:r>
              <a:rPr lang="hu-HU" sz="2800" dirty="0">
                <a:sym typeface="Symbol"/>
              </a:rPr>
              <a:t>=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sz="2800" dirty="0">
                <a:sym typeface="Symbol" pitchFamily="18" charset="2"/>
              </a:rPr>
              <a:t>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Kimenet:   Irány(p,q)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Z</a:t>
            </a:r>
            <a:endParaRPr lang="hu-HU" sz="2800" b="1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Előfeltétel: –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Utófeltétel: </a:t>
            </a:r>
            <a:r>
              <a:rPr lang="hu-HU" sz="2800" dirty="0"/>
              <a:t>Irány(p,q)=</a:t>
            </a:r>
            <a:r>
              <a:rPr lang="hu-HU" sz="2800" dirty="0" err="1"/>
              <a:t>sgn</a:t>
            </a:r>
            <a:r>
              <a:rPr lang="hu-HU" sz="2800" dirty="0"/>
              <a:t>(</a:t>
            </a:r>
            <a:r>
              <a:rPr lang="hu-HU" sz="2800" dirty="0" err="1">
                <a:sym typeface="Symbol" pitchFamily="18" charset="2"/>
              </a:rPr>
              <a:t>p.y</a:t>
            </a:r>
            <a:r>
              <a:rPr lang="hu-HU" sz="2800" dirty="0">
                <a:sym typeface="Symbol" pitchFamily="18" charset="2"/>
              </a:rPr>
              <a:t>*</a:t>
            </a:r>
            <a:r>
              <a:rPr lang="hu-HU" sz="2800" dirty="0" err="1">
                <a:sym typeface="Symbol" pitchFamily="18" charset="2"/>
              </a:rPr>
              <a:t>q.x</a:t>
            </a:r>
            <a:r>
              <a:rPr lang="hu-HU" sz="2800" dirty="0">
                <a:sym typeface="Symbol" pitchFamily="18" charset="2"/>
              </a:rPr>
              <a:t>–</a:t>
            </a:r>
            <a:r>
              <a:rPr lang="hu-HU" sz="2800" dirty="0" err="1">
                <a:sym typeface="Symbol" pitchFamily="18" charset="2"/>
              </a:rPr>
              <a:t>q.y</a:t>
            </a:r>
            <a:r>
              <a:rPr lang="hu-HU" sz="2800" dirty="0">
                <a:sym typeface="Symbol" pitchFamily="18" charset="2"/>
              </a:rPr>
              <a:t>*</a:t>
            </a:r>
            <a:r>
              <a:rPr lang="hu-HU" sz="2800" dirty="0" err="1">
                <a:sym typeface="Symbol" pitchFamily="18" charset="2"/>
              </a:rPr>
              <a:t>p.x</a:t>
            </a:r>
            <a:r>
              <a:rPr lang="hu-HU" sz="2800" dirty="0">
                <a:latin typeface="Arial" pitchFamily="34" charset="0"/>
                <a:sym typeface="Symbol" pitchFamily="18" charset="2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hu-HU" sz="2800" dirty="0">
                <a:sym typeface="Symbol" pitchFamily="18" charset="2"/>
              </a:rPr>
              <a:t>A bemenetben a függvény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paraméter</a:t>
            </a:r>
            <a:r>
              <a:rPr lang="hu-HU" sz="2800" dirty="0">
                <a:sym typeface="Symbol" pitchFamily="18" charset="2"/>
              </a:rPr>
              <a:t>ei (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sym typeface="Symbol" pitchFamily="18" charset="2"/>
              </a:rPr>
              <a:t>értelmezési tartomány), a kimenetben a függvény paraméteres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érték</a:t>
            </a:r>
            <a:r>
              <a:rPr lang="hu-HU" sz="2800" dirty="0">
                <a:sym typeface="Symbol" pitchFamily="18" charset="2"/>
              </a:rPr>
              <a:t>e szerepel (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sym typeface="Symbol" pitchFamily="18" charset="2"/>
              </a:rPr>
              <a:t>értékkészlet), az utófeltételben az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összefüggés</a:t>
            </a:r>
            <a:r>
              <a:rPr lang="hu-HU" sz="2800" dirty="0">
                <a:sym typeface="Symbol" pitchFamily="18" charset="2"/>
              </a:rPr>
              <a:t>.</a:t>
            </a:r>
          </a:p>
        </p:txBody>
      </p:sp>
      <p:sp>
        <p:nvSpPr>
          <p:cNvPr id="26630" name="Cím 1"/>
          <p:cNvSpPr>
            <a:spLocks/>
          </p:cNvSpPr>
          <p:nvPr/>
        </p:nvSpPr>
        <p:spPr bwMode="auto">
          <a:xfrm>
            <a:off x="179512" y="85725"/>
            <a:ext cx="7430963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 dirty="0">
                <a:solidFill>
                  <a:srgbClr val="663300"/>
                </a:solidFill>
              </a:rPr>
              <a:t>Függvények</a:t>
            </a:r>
            <a:br>
              <a:rPr lang="hu-HU" sz="3200" b="1" dirty="0">
                <a:solidFill>
                  <a:srgbClr val="663300"/>
                </a:solidFill>
              </a:rPr>
            </a:br>
            <a:r>
              <a:rPr lang="hu-HU" sz="2800" b="1" dirty="0">
                <a:solidFill>
                  <a:srgbClr val="663300"/>
                </a:solidFill>
              </a:rPr>
              <a:t>(irány)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213" y="2348880"/>
            <a:ext cx="3600400" cy="5008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BD08FBAA-5C00-49F9-AF27-DDB657C484D0}" type="datetime8">
              <a:rPr lang="hu-HU" smtClean="0"/>
              <a:t>2022.10.11. 11:23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31</a:t>
            </a:fld>
            <a:r>
              <a:rPr lang="hu-HU" dirty="0"/>
              <a:t>/52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b="1" dirty="0">
                <a:sym typeface="Symbol" pitchFamily="18" charset="2"/>
              </a:rPr>
              <a:t>Specifikáció </a:t>
            </a:r>
            <a:r>
              <a:rPr lang="hu-HU" b="1" dirty="0">
                <a:sym typeface="Symbol"/>
              </a:rPr>
              <a:t> algoritmus </a:t>
            </a:r>
            <a:br>
              <a:rPr lang="hu-HU" b="1" dirty="0">
                <a:sym typeface="Symbol"/>
              </a:rPr>
            </a:br>
            <a:r>
              <a:rPr lang="hu-HU" b="1" dirty="0">
                <a:sym typeface="Symbol"/>
              </a:rPr>
              <a:t>– </a:t>
            </a:r>
            <a:r>
              <a:rPr lang="hu-HU" sz="2800" b="1" dirty="0">
                <a:sym typeface="Symbol"/>
              </a:rPr>
              <a:t>f</a:t>
            </a:r>
            <a:r>
              <a:rPr lang="hu-HU" sz="2800" b="1" dirty="0">
                <a:sym typeface="Symbol" pitchFamily="18" charset="2"/>
              </a:rPr>
              <a:t>üggvénydefiníció</a:t>
            </a:r>
            <a:r>
              <a:rPr lang="hu-HU" b="1" dirty="0">
                <a:sym typeface="Symbol" pitchFamily="18" charset="2"/>
              </a:rPr>
              <a:t>:</a:t>
            </a:r>
            <a:endParaRPr lang="hu-HU" sz="2800" dirty="0">
              <a:sym typeface="Symbol" pitchFamily="18" charset="2"/>
            </a:endParaRPr>
          </a:p>
        </p:txBody>
      </p:sp>
      <p:graphicFrame>
        <p:nvGraphicFramePr>
          <p:cNvPr id="22584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732917"/>
              </p:ext>
            </p:extLst>
          </p:nvPr>
        </p:nvGraphicFramePr>
        <p:xfrm>
          <a:off x="3706813" y="2615685"/>
          <a:ext cx="3960812" cy="3052764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0388">
                <a:tc gridSpan="4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Irány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(p,q</a:t>
                      </a:r>
                      <a:r>
                        <a:rPr kumimoji="0" lang="hu-H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: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T</a:t>
                      </a:r>
                      <a:r>
                        <a:rPr lang="hu-HU" sz="2800" dirty="0" err="1"/>
                        <a:t>Pont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</a:t>
                      </a:r>
                      <a:r>
                        <a:rPr kumimoji="0" lang="hu-H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:Egész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25"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S:=p.y*q.x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–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q.y*p.x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S&lt;0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F:=</a:t>
                      </a:r>
                      <a:r>
                        <a:rPr kumimoji="0" lang="hu-HU" sz="2400" b="0" i="0" u="none" strike="noStrike" cap="none" normalizeH="0" baseline="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–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F:=0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F:=1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338"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Irány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676" name="AutoShape 36"/>
          <p:cNvSpPr>
            <a:spLocks noChangeArrowheads="1"/>
          </p:cNvSpPr>
          <p:nvPr/>
        </p:nvSpPr>
        <p:spPr bwMode="auto">
          <a:xfrm>
            <a:off x="3563938" y="1341438"/>
            <a:ext cx="2232025" cy="792162"/>
          </a:xfrm>
          <a:prstGeom prst="wedgeRoundRectCallout">
            <a:avLst>
              <a:gd name="adj1" fmla="val -21764"/>
              <a:gd name="adj2" fmla="val 70042"/>
              <a:gd name="adj3" fmla="val 16667"/>
            </a:avLst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1533" name="Oval 63"/>
          <p:cNvSpPr>
            <a:spLocks noChangeArrowheads="1"/>
          </p:cNvSpPr>
          <p:nvPr/>
        </p:nvSpPr>
        <p:spPr bwMode="auto">
          <a:xfrm>
            <a:off x="3453534" y="2588594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None/>
              <a:defRPr/>
            </a:pPr>
            <a:endParaRPr lang="hu-HU" dirty="0"/>
          </a:p>
        </p:txBody>
      </p:sp>
      <p:sp>
        <p:nvSpPr>
          <p:cNvPr id="27678" name="Line 48"/>
          <p:cNvSpPr>
            <a:spLocks noChangeShapeType="1"/>
          </p:cNvSpPr>
          <p:nvPr/>
        </p:nvSpPr>
        <p:spPr bwMode="auto">
          <a:xfrm>
            <a:off x="3722688" y="4015860"/>
            <a:ext cx="215900" cy="557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7679" name="Line 48"/>
          <p:cNvSpPr>
            <a:spLocks noChangeShapeType="1"/>
          </p:cNvSpPr>
          <p:nvPr/>
        </p:nvSpPr>
        <p:spPr bwMode="auto">
          <a:xfrm>
            <a:off x="4930775" y="4015860"/>
            <a:ext cx="215900" cy="557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7680" name="Line 48"/>
          <p:cNvSpPr>
            <a:spLocks noChangeShapeType="1"/>
          </p:cNvSpPr>
          <p:nvPr/>
        </p:nvSpPr>
        <p:spPr bwMode="auto">
          <a:xfrm flipH="1">
            <a:off x="7439095" y="3996924"/>
            <a:ext cx="216000" cy="57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2579" name="AutoShape 51"/>
          <p:cNvSpPr>
            <a:spLocks noChangeArrowheads="1"/>
          </p:cNvSpPr>
          <p:nvPr/>
        </p:nvSpPr>
        <p:spPr bwMode="auto">
          <a:xfrm>
            <a:off x="107950" y="3206005"/>
            <a:ext cx="2160588" cy="360363"/>
          </a:xfrm>
          <a:prstGeom prst="wedgeRectCallout">
            <a:avLst>
              <a:gd name="adj1" fmla="val 178611"/>
              <a:gd name="adj2" fmla="val -118015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Formális</a:t>
            </a:r>
            <a:r>
              <a:rPr lang="hu-HU" dirty="0"/>
              <a:t> paraméterek</a:t>
            </a:r>
          </a:p>
        </p:txBody>
      </p:sp>
      <p:sp>
        <p:nvSpPr>
          <p:cNvPr id="27682" name="Cím 1"/>
          <p:cNvSpPr>
            <a:spLocks/>
          </p:cNvSpPr>
          <p:nvPr/>
        </p:nvSpPr>
        <p:spPr bwMode="auto">
          <a:xfrm>
            <a:off x="107950" y="85725"/>
            <a:ext cx="7502525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 dirty="0">
                <a:solidFill>
                  <a:srgbClr val="663300"/>
                </a:solidFill>
              </a:rPr>
              <a:t>Függvények</a:t>
            </a:r>
            <a:br>
              <a:rPr lang="hu-HU" sz="3200" b="1" dirty="0">
                <a:solidFill>
                  <a:srgbClr val="663300"/>
                </a:solidFill>
              </a:rPr>
            </a:br>
            <a:r>
              <a:rPr lang="hu-HU" sz="2800" b="1" dirty="0">
                <a:solidFill>
                  <a:srgbClr val="663300"/>
                </a:solidFill>
              </a:rPr>
              <a:t>(irány)</a:t>
            </a:r>
          </a:p>
        </p:txBody>
      </p:sp>
      <p:sp>
        <p:nvSpPr>
          <p:cNvPr id="27684" name="Szövegdoboz 13"/>
          <p:cNvSpPr txBox="1">
            <a:spLocks noChangeArrowheads="1"/>
          </p:cNvSpPr>
          <p:nvPr/>
        </p:nvSpPr>
        <p:spPr bwMode="auto">
          <a:xfrm>
            <a:off x="7661275" y="3101512"/>
            <a:ext cx="1303338" cy="54142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 algn="l">
              <a:lnSpc>
                <a:spcPts val="1800"/>
              </a:lnSpc>
              <a:buFont typeface="Wingdings" pitchFamily="2" charset="2"/>
              <a:buNone/>
            </a:pPr>
            <a:r>
              <a:rPr lang="hu-HU" b="1" dirty="0"/>
              <a:t>Változó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    </a:t>
            </a:r>
            <a:r>
              <a:rPr lang="hu-HU" dirty="0" err="1"/>
              <a:t>S</a:t>
            </a:r>
            <a:r>
              <a:rPr lang="hu-HU" b="1" dirty="0" err="1"/>
              <a:t>,</a:t>
            </a:r>
            <a:r>
              <a:rPr lang="hu-HU" dirty="0" err="1"/>
              <a:t>F</a:t>
            </a:r>
            <a:r>
              <a:rPr lang="hu-HU" b="1" dirty="0" err="1"/>
              <a:t>:Egész</a:t>
            </a:r>
            <a:endParaRPr lang="hu-HU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395" y="1412776"/>
            <a:ext cx="3241101" cy="450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églalap 1">
            <a:extLst>
              <a:ext uri="{FF2B5EF4-FFF2-40B4-BE49-F238E27FC236}">
                <a16:creationId xmlns:a16="http://schemas.microsoft.com/office/drawing/2014/main" id="{6749FD9A-A1A4-40C4-A5CB-2A5FD4625406}"/>
              </a:ext>
            </a:extLst>
          </p:cNvPr>
          <p:cNvSpPr/>
          <p:nvPr/>
        </p:nvSpPr>
        <p:spPr>
          <a:xfrm>
            <a:off x="3721194" y="3479800"/>
            <a:ext cx="3924000" cy="218864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l">
              <a:buNone/>
            </a:pPr>
            <a:r>
              <a:rPr lang="hu-HU" sz="32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Irány</a:t>
            </a:r>
            <a:r>
              <a:rPr lang="hu-HU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:=</a:t>
            </a:r>
            <a:r>
              <a:rPr lang="hu-HU" sz="3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sgn</a:t>
            </a:r>
            <a:r>
              <a:rPr lang="hu-HU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br>
              <a:rPr lang="hu-HU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</a:t>
            </a:r>
            <a:r>
              <a:rPr lang="hu-HU" sz="3200" dirty="0" err="1">
                <a:solidFill>
                  <a:schemeClr val="tx1"/>
                </a:solidFill>
                <a:latin typeface="Garamond" pitchFamily="18" charset="0"/>
                <a:sym typeface="Symbol" pitchFamily="18" charset="2"/>
              </a:rPr>
              <a:t>p.y</a:t>
            </a:r>
            <a:r>
              <a:rPr lang="hu-HU" sz="3200" dirty="0">
                <a:solidFill>
                  <a:schemeClr val="tx1"/>
                </a:solidFill>
                <a:latin typeface="Garamond" pitchFamily="18" charset="0"/>
                <a:sym typeface="Symbol" pitchFamily="18" charset="2"/>
              </a:rPr>
              <a:t>*q.x</a:t>
            </a:r>
            <a:r>
              <a:rPr lang="hu-HU" sz="2800" dirty="0">
                <a:solidFill>
                  <a:schemeClr val="tx1"/>
                </a:solidFill>
                <a:latin typeface="Garamond" pitchFamily="18" charset="0"/>
                <a:sym typeface="Symbol" pitchFamily="18" charset="2"/>
              </a:rPr>
              <a:t>–</a:t>
            </a:r>
            <a:r>
              <a:rPr lang="hu-HU" sz="3200" dirty="0">
                <a:solidFill>
                  <a:schemeClr val="tx1"/>
                </a:solidFill>
                <a:latin typeface="Garamond" pitchFamily="18" charset="0"/>
                <a:sym typeface="Symbol" pitchFamily="18" charset="2"/>
              </a:rPr>
              <a:t>q.y*p.x</a:t>
            </a:r>
            <a:r>
              <a:rPr lang="hu-HU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10BD6D16-85D7-498E-93B9-B88DFFACEA4B}" type="datetime8">
              <a:rPr lang="hu-HU" smtClean="0"/>
              <a:t>2022.10.11. 11:23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32</a:t>
            </a:fld>
            <a:r>
              <a:rPr lang="hu-HU" dirty="0"/>
              <a:t>/52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79" grpId="0" animBg="1"/>
      <p:bldP spid="27684" grpId="0" animBg="1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artalom helye 2"/>
          <p:cNvSpPr>
            <a:spLocks noGrp="1"/>
          </p:cNvSpPr>
          <p:nvPr>
            <p:ph idx="1"/>
          </p:nvPr>
        </p:nvSpPr>
        <p:spPr>
          <a:xfrm>
            <a:off x="35496" y="1341437"/>
            <a:ext cx="9108504" cy="5156199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Blokk</a:t>
            </a:r>
            <a:r>
              <a:rPr lang="hu-HU" sz="2800" dirty="0">
                <a:sym typeface="Symbol" pitchFamily="18" charset="2"/>
              </a:rPr>
              <a:t>. </a:t>
            </a:r>
            <a:r>
              <a:rPr lang="hu-HU" sz="2600" dirty="0">
                <a:sym typeface="Symbol" pitchFamily="18" charset="2"/>
              </a:rPr>
              <a:t>A </a:t>
            </a: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{</a:t>
            </a:r>
            <a:r>
              <a:rPr lang="hu-HU" sz="2600" dirty="0">
                <a:sym typeface="Symbol" pitchFamily="18" charset="2"/>
              </a:rPr>
              <a:t> és a hozzá tartozó </a:t>
            </a: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}</a:t>
            </a:r>
            <a:r>
              <a:rPr lang="hu-HU" sz="2600" dirty="0">
                <a:sym typeface="Symbol" pitchFamily="18" charset="2"/>
              </a:rPr>
              <a:t> közötti programszöveg.</a:t>
            </a: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600" dirty="0">
                <a:sym typeface="Symbol" pitchFamily="18" charset="2"/>
              </a:rPr>
              <a:t>Osztályblokk:		</a:t>
            </a:r>
            <a:r>
              <a:rPr lang="hu-HU" sz="2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class</a:t>
            </a:r>
            <a:r>
              <a:rPr lang="hu-HU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</a:t>
            </a:r>
            <a:r>
              <a:rPr lang="hu-HU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Program</a:t>
            </a:r>
            <a:r>
              <a:rPr lang="hu-HU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</a:t>
            </a:r>
            <a:r>
              <a:rPr lang="hu-HU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{</a:t>
            </a:r>
            <a:r>
              <a:rPr lang="hu-HU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…</a:t>
            </a:r>
            <a:r>
              <a:rPr lang="hu-HU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600" dirty="0">
                <a:sym typeface="Symbol" pitchFamily="18" charset="2"/>
              </a:rPr>
              <a:t>Függvényblokk:	</a:t>
            </a:r>
            <a:r>
              <a:rPr lang="hu-HU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int</a:t>
            </a:r>
            <a:r>
              <a:rPr lang="hu-HU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f(</a:t>
            </a:r>
            <a:r>
              <a:rPr lang="hu-HU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int</a:t>
            </a:r>
            <a:r>
              <a:rPr lang="hu-HU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x)</a:t>
            </a:r>
            <a:r>
              <a:rPr lang="hu-HU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{</a:t>
            </a:r>
            <a:r>
              <a:rPr lang="hu-HU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…</a:t>
            </a:r>
            <a:r>
              <a:rPr lang="hu-HU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}</a:t>
            </a:r>
            <a:endParaRPr lang="hu-HU" sz="2800" b="1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  <a:sym typeface="Symbol" pitchFamily="18" charset="2"/>
            </a:endParaRP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600" dirty="0">
                <a:sym typeface="Symbol" pitchFamily="18" charset="2"/>
              </a:rPr>
              <a:t>Névtelen blokk:	</a:t>
            </a:r>
            <a:r>
              <a:rPr lang="hu-HU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{</a:t>
            </a:r>
            <a:r>
              <a:rPr lang="hu-HU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…</a:t>
            </a:r>
            <a:r>
              <a:rPr lang="hu-HU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endParaRPr lang="hu-HU" sz="2800" b="1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  <a:sym typeface="Symbol" pitchFamily="18" charset="2"/>
            </a:endParaRP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600" dirty="0">
                <a:sym typeface="Symbol" pitchFamily="18" charset="2"/>
              </a:rPr>
              <a:t>Blokkok egymásba skatulyázhatók az alábbi szabályok szerint.</a:t>
            </a:r>
          </a:p>
          <a:p>
            <a:pPr marL="457200" indent="-457200">
              <a:lnSpc>
                <a:spcPct val="95000"/>
              </a:lnSpc>
              <a:spcBef>
                <a:spcPct val="5000"/>
              </a:spcBef>
            </a:pPr>
            <a:r>
              <a:rPr lang="hu-HU" sz="2600" dirty="0">
                <a:sym typeface="Symbol" pitchFamily="18" charset="2"/>
              </a:rPr>
              <a:t>Ha két blokknak van közös része, akkor az egyik teljes egészében tartalmazza a másikat.</a:t>
            </a:r>
          </a:p>
          <a:p>
            <a:pPr marL="457200" indent="-457200">
              <a:lnSpc>
                <a:spcPct val="95000"/>
              </a:lnSpc>
              <a:spcBef>
                <a:spcPct val="5000"/>
              </a:spcBef>
            </a:pPr>
            <a:r>
              <a:rPr lang="hu-HU" sz="2600" dirty="0">
                <a:sym typeface="Symbol" pitchFamily="18" charset="2"/>
              </a:rPr>
              <a:t>Osztályblokk tartalmazhat osztályblokkot és függvényblokkot.</a:t>
            </a:r>
          </a:p>
          <a:p>
            <a:pPr marL="457200" indent="-457200">
              <a:lnSpc>
                <a:spcPct val="95000"/>
              </a:lnSpc>
              <a:spcBef>
                <a:spcPct val="5000"/>
              </a:spcBef>
            </a:pPr>
            <a:r>
              <a:rPr lang="hu-HU" sz="2600" dirty="0">
                <a:sym typeface="Symbol" pitchFamily="18" charset="2"/>
              </a:rPr>
              <a:t>Függvényblokk tartalmazhat függvényblokkot és névtelen blokkot.</a:t>
            </a:r>
          </a:p>
          <a:p>
            <a:pPr marL="457200" indent="-457200">
              <a:lnSpc>
                <a:spcPct val="95000"/>
              </a:lnSpc>
              <a:spcBef>
                <a:spcPct val="5000"/>
              </a:spcBef>
            </a:pPr>
            <a:r>
              <a:rPr lang="hu-HU" sz="2600" dirty="0">
                <a:sym typeface="Symbol" pitchFamily="18" charset="2"/>
              </a:rPr>
              <a:t>Névtelen blokk tartalmazhat függvényblokkot és névtelen blokkot.</a:t>
            </a:r>
          </a:p>
        </p:txBody>
      </p:sp>
      <p:sp>
        <p:nvSpPr>
          <p:cNvPr id="27676" name="AutoShape 36"/>
          <p:cNvSpPr>
            <a:spLocks noChangeArrowheads="1"/>
          </p:cNvSpPr>
          <p:nvPr/>
        </p:nvSpPr>
        <p:spPr bwMode="auto">
          <a:xfrm>
            <a:off x="3563938" y="1341438"/>
            <a:ext cx="2232025" cy="792162"/>
          </a:xfrm>
          <a:prstGeom prst="wedgeRoundRectCallout">
            <a:avLst>
              <a:gd name="adj1" fmla="val -21764"/>
              <a:gd name="adj2" fmla="val 70042"/>
              <a:gd name="adj3" fmla="val 16667"/>
            </a:avLst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7682" name="Cím 1"/>
          <p:cNvSpPr>
            <a:spLocks/>
          </p:cNvSpPr>
          <p:nvPr/>
        </p:nvSpPr>
        <p:spPr bwMode="auto">
          <a:xfrm>
            <a:off x="179512" y="85725"/>
            <a:ext cx="7430963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 dirty="0">
                <a:solidFill>
                  <a:srgbClr val="FF0000"/>
                </a:solidFill>
              </a:rPr>
              <a:t>Fogalmak</a:t>
            </a:r>
            <a:br>
              <a:rPr lang="hu-HU" sz="3600" b="1" dirty="0">
                <a:solidFill>
                  <a:srgbClr val="663300"/>
                </a:solidFill>
              </a:rPr>
            </a:br>
            <a:r>
              <a:rPr lang="hu-HU" sz="2800" b="1" dirty="0">
                <a:solidFill>
                  <a:srgbClr val="663300"/>
                </a:solidFill>
              </a:rPr>
              <a:t>(</a:t>
            </a:r>
            <a:r>
              <a:rPr lang="hu-HU" sz="2800" b="1" dirty="0">
                <a:solidFill>
                  <a:srgbClr val="FF0000"/>
                </a:solidFill>
              </a:rPr>
              <a:t>C#</a:t>
            </a:r>
            <a:r>
              <a:rPr lang="hu-HU" sz="2800" b="1" dirty="0">
                <a:solidFill>
                  <a:srgbClr val="663300"/>
                </a:solidFill>
              </a:rPr>
              <a:t>)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1298ED12-ECAB-4751-8364-35952859147C}" type="datetime8">
              <a:rPr lang="hu-HU" smtClean="0"/>
              <a:t>2022.10.11. 11:23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33</a:t>
            </a:fld>
            <a:r>
              <a:rPr lang="hu-HU" dirty="0"/>
              <a:t>/52</a:t>
            </a:r>
          </a:p>
        </p:txBody>
      </p:sp>
      <p:sp>
        <p:nvSpPr>
          <p:cNvPr id="3" name="AutoShape 51">
            <a:extLst>
              <a:ext uri="{FF2B5EF4-FFF2-40B4-BE49-F238E27FC236}">
                <a16:creationId xmlns:a16="http://schemas.microsoft.com/office/drawing/2014/main" id="{CB64D21B-437B-4C6F-A0A2-412403EF3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" y="181042"/>
            <a:ext cx="2736304" cy="540000"/>
          </a:xfrm>
          <a:prstGeom prst="wedgeRectCallout">
            <a:avLst>
              <a:gd name="adj1" fmla="val 59621"/>
              <a:gd name="adj2" fmla="val 363912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függvény értéktípusa. Lehet más is.</a:t>
            </a:r>
            <a:endParaRPr lang="hu-HU" dirty="0"/>
          </a:p>
        </p:txBody>
      </p:sp>
      <p:sp>
        <p:nvSpPr>
          <p:cNvPr id="7" name="AutoShape 51">
            <a:extLst>
              <a:ext uri="{FF2B5EF4-FFF2-40B4-BE49-F238E27FC236}">
                <a16:creationId xmlns:a16="http://schemas.microsoft.com/office/drawing/2014/main" id="{6C4BD39C-6485-DA44-0D3A-FD639CD3D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088" y="191198"/>
            <a:ext cx="2736000" cy="540000"/>
          </a:xfrm>
          <a:prstGeom prst="wedgeRectCallout">
            <a:avLst>
              <a:gd name="adj1" fmla="val -85893"/>
              <a:gd name="adj2" fmla="val 356729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függvény paraméterének típusa. Lehet más is.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640079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9108504" cy="475456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Hatáskör</a:t>
            </a:r>
            <a:r>
              <a:rPr lang="hu-HU" sz="2800" dirty="0">
                <a:sym typeface="Symbol" pitchFamily="18" charset="2"/>
              </a:rPr>
              <a:t>. Egy X azonosító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hatásköre</a:t>
            </a:r>
            <a:r>
              <a:rPr lang="hu-HU" sz="2800" dirty="0">
                <a:sym typeface="Symbol" pitchFamily="18" charset="2"/>
              </a:rPr>
              <a:t> az a programszöveg (nem feltétlenül összefüggő), ahol az azonosítóra hivatkozni lehet.</a:t>
            </a: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>
                <a:sym typeface="Symbol" pitchFamily="18" charset="2"/>
              </a:rPr>
              <a:t>A hatáskört a blokkstruktúra határozza meg. </a:t>
            </a: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endParaRPr lang="hu-HU" sz="2800" dirty="0">
              <a:sym typeface="Symbol" pitchFamily="18" charset="2"/>
            </a:endParaRP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>
                <a:sym typeface="Symbol" pitchFamily="18" charset="2"/>
              </a:rPr>
              <a:t>Egy azonosító hatásköre a deklarációját követő karaktertől a blokkot lezáró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}</a:t>
            </a:r>
            <a:r>
              <a:rPr lang="hu-HU" sz="2800" dirty="0">
                <a:sym typeface="Symbol" pitchFamily="18" charset="2"/>
              </a:rPr>
              <a:t> végzárójelig tart, kivéve azt a beágyazott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blokkot, és ennek beágyazottjait, amelyben újra lett deklarálva.</a:t>
            </a:r>
          </a:p>
        </p:txBody>
      </p:sp>
      <p:sp>
        <p:nvSpPr>
          <p:cNvPr id="27676" name="AutoShape 36"/>
          <p:cNvSpPr>
            <a:spLocks noChangeArrowheads="1"/>
          </p:cNvSpPr>
          <p:nvPr/>
        </p:nvSpPr>
        <p:spPr bwMode="auto">
          <a:xfrm>
            <a:off x="3563938" y="1341438"/>
            <a:ext cx="2232025" cy="792162"/>
          </a:xfrm>
          <a:prstGeom prst="wedgeRoundRectCallout">
            <a:avLst>
              <a:gd name="adj1" fmla="val -21764"/>
              <a:gd name="adj2" fmla="val 70042"/>
              <a:gd name="adj3" fmla="val 16667"/>
            </a:avLst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7682" name="Cím 1"/>
          <p:cNvSpPr>
            <a:spLocks/>
          </p:cNvSpPr>
          <p:nvPr/>
        </p:nvSpPr>
        <p:spPr bwMode="auto">
          <a:xfrm>
            <a:off x="179512" y="85725"/>
            <a:ext cx="7430963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 dirty="0">
                <a:solidFill>
                  <a:schemeClr val="tx2">
                    <a:lumMod val="75000"/>
                  </a:schemeClr>
                </a:solidFill>
              </a:rPr>
              <a:t>Fogalmak</a:t>
            </a:r>
            <a:br>
              <a:rPr lang="hu-HU" sz="3600" b="1" dirty="0">
                <a:solidFill>
                  <a:srgbClr val="663300"/>
                </a:solidFill>
              </a:rPr>
            </a:br>
            <a:r>
              <a:rPr lang="hu-HU" sz="2800" b="1" dirty="0">
                <a:solidFill>
                  <a:srgbClr val="663300"/>
                </a:solidFill>
              </a:rPr>
              <a:t>(</a:t>
            </a:r>
            <a:r>
              <a:rPr lang="hu-HU" sz="2800" b="1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hu-HU" sz="2800" b="1" dirty="0">
                <a:solidFill>
                  <a:srgbClr val="663300"/>
                </a:solidFill>
              </a:rPr>
              <a:t>)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1298ED12-ECAB-4751-8364-35952859147C}" type="datetime8">
              <a:rPr lang="hu-HU" smtClean="0"/>
              <a:t>2022.10.11. 11:23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34</a:t>
            </a:fld>
            <a:r>
              <a:rPr lang="hu-HU" dirty="0"/>
              <a:t>/52</a:t>
            </a:r>
          </a:p>
        </p:txBody>
      </p:sp>
    </p:spTree>
    <p:extLst>
      <p:ext uri="{BB962C8B-B14F-4D97-AF65-F5344CB8AC3E}">
        <p14:creationId xmlns:p14="http://schemas.microsoft.com/office/powerpoint/2010/main" val="3781768217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9108504" cy="475456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Hatáskör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 (folytatás)</a:t>
            </a:r>
            <a:r>
              <a:rPr lang="hu-HU" sz="2800" dirty="0">
                <a:sym typeface="Symbol" pitchFamily="18" charset="2"/>
              </a:rPr>
              <a:t>. Az X azonosító globális a B blokkban, ha nem B-ben lett deklarálva, de látható a B blokkban.</a:t>
            </a: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endParaRPr lang="hu-HU" sz="2800" dirty="0">
              <a:sym typeface="Symbol" pitchFamily="18" charset="2"/>
            </a:endParaRP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>
                <a:sym typeface="Symbol" pitchFamily="18" charset="2"/>
              </a:rPr>
              <a:t>Névtelen blokkban nem lehet globális azonosítót </a:t>
            </a:r>
            <a:r>
              <a:rPr lang="hu-HU" sz="2800" dirty="0" err="1">
                <a:sym typeface="Symbol" pitchFamily="18" charset="2"/>
              </a:rPr>
              <a:t>újradeklarálni</a:t>
            </a:r>
            <a:r>
              <a:rPr lang="hu-HU" sz="2800" dirty="0">
                <a:sym typeface="Symbol" pitchFamily="18" charset="2"/>
              </a:rPr>
              <a:t>.</a:t>
            </a: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endParaRPr lang="hu-HU" sz="2800" dirty="0">
              <a:sym typeface="Symbol" pitchFamily="18" charset="2"/>
            </a:endParaRP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Élettartam</a:t>
            </a:r>
            <a:r>
              <a:rPr lang="hu-HU" sz="2800" dirty="0">
                <a:sym typeface="Symbol" pitchFamily="18" charset="2"/>
              </a:rPr>
              <a:t>. Minden B blokkban deklarált (lokális) változó élet-tartalma a blokkba való belépéstől a blokk utolsó utasításának befejeződéséig tart.</a:t>
            </a:r>
          </a:p>
        </p:txBody>
      </p:sp>
      <p:sp>
        <p:nvSpPr>
          <p:cNvPr id="27676" name="AutoShape 36"/>
          <p:cNvSpPr>
            <a:spLocks noChangeArrowheads="1"/>
          </p:cNvSpPr>
          <p:nvPr/>
        </p:nvSpPr>
        <p:spPr bwMode="auto">
          <a:xfrm>
            <a:off x="3563938" y="1341438"/>
            <a:ext cx="2232025" cy="792162"/>
          </a:xfrm>
          <a:prstGeom prst="wedgeRoundRectCallout">
            <a:avLst>
              <a:gd name="adj1" fmla="val -21764"/>
              <a:gd name="adj2" fmla="val 70042"/>
              <a:gd name="adj3" fmla="val 16667"/>
            </a:avLst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7682" name="Cím 1"/>
          <p:cNvSpPr>
            <a:spLocks/>
          </p:cNvSpPr>
          <p:nvPr/>
        </p:nvSpPr>
        <p:spPr bwMode="auto">
          <a:xfrm>
            <a:off x="179512" y="85725"/>
            <a:ext cx="7430963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 dirty="0">
                <a:solidFill>
                  <a:srgbClr val="663300"/>
                </a:solidFill>
              </a:rPr>
              <a:t>Fogalmak</a:t>
            </a:r>
            <a:br>
              <a:rPr lang="hu-HU" sz="3600" b="1" dirty="0">
                <a:solidFill>
                  <a:srgbClr val="663300"/>
                </a:solidFill>
              </a:rPr>
            </a:br>
            <a:r>
              <a:rPr lang="hu-HU" sz="2800" b="1" dirty="0">
                <a:solidFill>
                  <a:srgbClr val="663300"/>
                </a:solidFill>
              </a:rPr>
              <a:t>(</a:t>
            </a:r>
            <a:r>
              <a:rPr lang="hu-HU" sz="2800" b="1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hu-HU" sz="2800" b="1" dirty="0">
                <a:solidFill>
                  <a:srgbClr val="663300"/>
                </a:solidFill>
              </a:rPr>
              <a:t>)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1298ED12-ECAB-4751-8364-35952859147C}" type="datetime8">
              <a:rPr lang="hu-HU" smtClean="0"/>
              <a:t>2022.10.11. 11:23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35</a:t>
            </a:fld>
            <a:r>
              <a:rPr lang="hu-HU" dirty="0"/>
              <a:t>/52</a:t>
            </a:r>
          </a:p>
        </p:txBody>
      </p:sp>
      <p:sp>
        <p:nvSpPr>
          <p:cNvPr id="7" name="AutoShape 16" descr="Zsákvászon">
            <a:extLst>
              <a:ext uri="{FF2B5EF4-FFF2-40B4-BE49-F238E27FC236}">
                <a16:creationId xmlns:a16="http://schemas.microsoft.com/office/drawing/2014/main" id="{2716C6D1-E75B-FB97-DAC1-83B9C2DB5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6092825"/>
            <a:ext cx="1258887" cy="765175"/>
          </a:xfrm>
          <a:prstGeom prst="downArrow">
            <a:avLst>
              <a:gd name="adj1" fmla="val 50065"/>
              <a:gd name="adj2" fmla="val 66389"/>
            </a:avLst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solidFill>
              <a:srgbClr val="0000FF"/>
            </a:solidFill>
            <a:miter lim="800000"/>
            <a:headEnd/>
            <a:tailEnd/>
          </a:ln>
          <a:effectLst>
            <a:outerShdw dist="71842" dir="135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12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rPr>
              <a:t>Kódpél</a:t>
            </a:r>
            <a:r>
              <a:rPr lang="hu-HU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rPr>
              <a:t>-</a:t>
            </a:r>
          </a:p>
          <a:p>
            <a:pPr algn="ctr" eaLnBrk="0" hangingPunct="0">
              <a:lnSpc>
                <a:spcPct val="90000"/>
              </a:lnSpc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12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rPr>
              <a:t>dát</a:t>
            </a:r>
            <a:r>
              <a:rPr lang="hu-HU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rPr>
              <a:t> l. a </a:t>
            </a:r>
            <a:br>
              <a:rPr lang="hu-HU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rPr>
            </a:br>
            <a:r>
              <a:rPr lang="hu-HU" sz="1200" dirty="0">
                <a:effectLst>
                  <a:outerShdw blurRad="38100" dist="38100" dir="2700000" algn="tl">
                    <a:srgbClr val="FFFFFF"/>
                  </a:outerShdw>
                </a:effectLst>
                <a:latin typeface="Garamond" pitchFamily="18" charset="0"/>
              </a:rPr>
              <a:t>jegyzetben</a:t>
            </a:r>
          </a:p>
        </p:txBody>
      </p:sp>
    </p:spTree>
    <p:extLst>
      <p:ext uri="{BB962C8B-B14F-4D97-AF65-F5344CB8AC3E}">
        <p14:creationId xmlns:p14="http://schemas.microsoft.com/office/powerpoint/2010/main" val="234814700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b="1" dirty="0">
                <a:sym typeface="Symbol" pitchFamily="18" charset="2"/>
              </a:rPr>
              <a:t>Algoritmus </a:t>
            </a:r>
            <a:r>
              <a:rPr lang="hu-HU" b="1" dirty="0">
                <a:sym typeface="Symbol"/>
              </a:rPr>
              <a:t> </a:t>
            </a:r>
            <a:r>
              <a:rPr lang="hu-HU" b="1" dirty="0">
                <a:sym typeface="Symbol" pitchFamily="18" charset="2"/>
              </a:rPr>
              <a:t>kód:</a:t>
            </a:r>
          </a:p>
          <a:p>
            <a:pPr marL="804863" lvl="1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Char char="§"/>
            </a:pPr>
            <a:r>
              <a:rPr lang="hu-HU" dirty="0">
                <a:sym typeface="Symbol" pitchFamily="18" charset="2"/>
              </a:rPr>
              <a:t>A főprogramban 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függvényhívás</a:t>
            </a:r>
            <a:r>
              <a:rPr lang="hu-HU" dirty="0">
                <a:sym typeface="Symbol" pitchFamily="18" charset="2"/>
              </a:rPr>
              <a:t>:</a:t>
            </a:r>
          </a:p>
          <a:p>
            <a:pPr marL="804863" lvl="1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Char char="§"/>
            </a:pPr>
            <a:endParaRPr lang="hu-HU" dirty="0">
              <a:sym typeface="Symbol" pitchFamily="18" charset="2"/>
            </a:endParaRPr>
          </a:p>
          <a:p>
            <a:pPr marL="804863" lvl="1" indent="-273050">
              <a:lnSpc>
                <a:spcPct val="95000"/>
              </a:lnSpc>
              <a:spcBef>
                <a:spcPts val="1800"/>
              </a:spcBef>
              <a:buFont typeface="Wingdings" pitchFamily="2" charset="2"/>
              <a:buChar char="§"/>
            </a:pPr>
            <a:r>
              <a:rPr lang="hu-HU" dirty="0">
                <a:sym typeface="Symbol" pitchFamily="18" charset="2"/>
              </a:rPr>
              <a:t>A függvény 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definiálás</a:t>
            </a:r>
            <a:r>
              <a:rPr lang="hu-HU" dirty="0">
                <a:sym typeface="Symbol" pitchFamily="18" charset="2"/>
              </a:rPr>
              <a:t>a:</a:t>
            </a:r>
          </a:p>
        </p:txBody>
      </p:sp>
      <p:sp>
        <p:nvSpPr>
          <p:cNvPr id="28678" name="Téglalap 13"/>
          <p:cNvSpPr>
            <a:spLocks noChangeArrowheads="1"/>
          </p:cNvSpPr>
          <p:nvPr/>
        </p:nvSpPr>
        <p:spPr bwMode="auto">
          <a:xfrm>
            <a:off x="3348608" y="3340009"/>
            <a:ext cx="5399856" cy="2879725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ts val="2400"/>
              </a:lnSpc>
              <a:spcBef>
                <a:spcPct val="0"/>
              </a:spcBef>
              <a:buNone/>
            </a:pPr>
            <a:r>
              <a:rPr lang="hu-HU" sz="2000" b="1" dirty="0" err="1">
                <a:latin typeface="Courier New" pitchFamily="49" charset="0"/>
              </a:rPr>
              <a:t>static</a:t>
            </a:r>
            <a:r>
              <a:rPr lang="hu-HU" sz="2000" b="1" dirty="0">
                <a:latin typeface="Courier New" pitchFamily="49" charset="0"/>
              </a:rPr>
              <a:t> int</a:t>
            </a:r>
            <a:r>
              <a:rPr lang="hu-HU" sz="2000" dirty="0">
                <a:latin typeface="Courier New" pitchFamily="49" charset="0"/>
              </a:rPr>
              <a:t> </a:t>
            </a:r>
            <a:r>
              <a:rPr lang="hu-HU" sz="2000" dirty="0" err="1">
                <a:solidFill>
                  <a:srgbClr val="0000FF"/>
                </a:solidFill>
                <a:latin typeface="Courier New" pitchFamily="49" charset="0"/>
              </a:rPr>
              <a:t>Irany</a:t>
            </a:r>
            <a:r>
              <a:rPr lang="hu-HU" sz="2000" dirty="0">
                <a:latin typeface="Courier New" pitchFamily="49" charset="0"/>
              </a:rPr>
              <a:t>(</a:t>
            </a:r>
            <a:r>
              <a:rPr lang="hu-HU" sz="2000" dirty="0" err="1">
                <a:latin typeface="Courier New" pitchFamily="49" charset="0"/>
              </a:rPr>
              <a:t>TPont</a:t>
            </a:r>
            <a:r>
              <a:rPr lang="hu-HU" sz="2000" dirty="0">
                <a:latin typeface="Courier New" pitchFamily="49" charset="0"/>
              </a:rPr>
              <a:t> p, </a:t>
            </a:r>
            <a:r>
              <a:rPr lang="hu-HU" sz="2000" dirty="0" err="1">
                <a:latin typeface="Courier New" pitchFamily="49" charset="0"/>
              </a:rPr>
              <a:t>TPont</a:t>
            </a:r>
            <a:r>
              <a:rPr lang="hu-HU" sz="2000" dirty="0">
                <a:latin typeface="Courier New" pitchFamily="49" charset="0"/>
              </a:rPr>
              <a:t> q)</a:t>
            </a:r>
            <a:br>
              <a:rPr lang="hu-HU" sz="2000" dirty="0">
                <a:latin typeface="Courier New" pitchFamily="49" charset="0"/>
              </a:rPr>
            </a:br>
            <a:r>
              <a:rPr lang="hu-HU" sz="2000" b="1" dirty="0">
                <a:latin typeface="Courier New" pitchFamily="49" charset="0"/>
              </a:rPr>
              <a:t>{</a:t>
            </a:r>
            <a:br>
              <a:rPr lang="hu-HU" sz="2000" dirty="0">
                <a:latin typeface="Courier New" pitchFamily="49" charset="0"/>
              </a:rPr>
            </a:br>
            <a:r>
              <a:rPr lang="hu-HU" sz="2000" dirty="0">
                <a:latin typeface="Courier New" pitchFamily="49" charset="0"/>
              </a:rPr>
              <a:t> </a:t>
            </a:r>
            <a:r>
              <a:rPr lang="hu-HU" sz="2000" b="1" dirty="0">
                <a:latin typeface="Courier New" pitchFamily="49" charset="0"/>
              </a:rPr>
              <a:t>int</a:t>
            </a:r>
            <a:r>
              <a:rPr lang="hu-HU" sz="2000" dirty="0">
                <a:latin typeface="Courier New" pitchFamily="49" charset="0"/>
              </a:rPr>
              <a:t> S; </a:t>
            </a:r>
            <a:r>
              <a:rPr lang="hu-HU" sz="2000" b="1" dirty="0">
                <a:latin typeface="Courier New" pitchFamily="49" charset="0"/>
              </a:rPr>
              <a:t>int</a:t>
            </a:r>
            <a:r>
              <a:rPr lang="hu-HU" sz="2000" dirty="0">
                <a:latin typeface="Courier New" pitchFamily="49" charset="0"/>
              </a:rPr>
              <a:t> F; </a:t>
            </a:r>
            <a:r>
              <a:rPr lang="hu-HU" dirty="0">
                <a:solidFill>
                  <a:srgbClr val="969696"/>
                </a:solidFill>
                <a:latin typeface="Courier New" pitchFamily="49" charset="0"/>
              </a:rPr>
              <a:t>//segédváltozók</a:t>
            </a:r>
            <a:br>
              <a:rPr lang="hu-HU" sz="2000" dirty="0">
                <a:latin typeface="Courier New" pitchFamily="49" charset="0"/>
              </a:rPr>
            </a:br>
            <a:r>
              <a:rPr lang="hu-HU" sz="2000" dirty="0">
                <a:latin typeface="Courier New" pitchFamily="49" charset="0"/>
              </a:rPr>
              <a:t> S=</a:t>
            </a:r>
            <a:r>
              <a:rPr lang="hu-HU" sz="2000" dirty="0" err="1">
                <a:latin typeface="Courier New" pitchFamily="49" charset="0"/>
                <a:sym typeface="Symbol" pitchFamily="18" charset="2"/>
              </a:rPr>
              <a:t>p.y</a:t>
            </a:r>
            <a:r>
              <a:rPr lang="hu-HU" sz="2000" dirty="0">
                <a:latin typeface="Courier New" pitchFamily="49" charset="0"/>
                <a:sym typeface="Symbol" pitchFamily="18" charset="2"/>
              </a:rPr>
              <a:t>*</a:t>
            </a:r>
            <a:r>
              <a:rPr lang="hu-HU" sz="2000" dirty="0" err="1">
                <a:latin typeface="Courier New" pitchFamily="49" charset="0"/>
                <a:sym typeface="Symbol" pitchFamily="18" charset="2"/>
              </a:rPr>
              <a:t>q.x-q.y</a:t>
            </a:r>
            <a:r>
              <a:rPr lang="hu-HU" sz="2000" dirty="0">
                <a:latin typeface="Courier New" pitchFamily="49" charset="0"/>
                <a:sym typeface="Symbol" pitchFamily="18" charset="2"/>
              </a:rPr>
              <a:t>*</a:t>
            </a:r>
            <a:r>
              <a:rPr lang="hu-HU" sz="2000" dirty="0" err="1">
                <a:latin typeface="Courier New" pitchFamily="49" charset="0"/>
                <a:sym typeface="Symbol" pitchFamily="18" charset="2"/>
              </a:rPr>
              <a:t>p.x</a:t>
            </a:r>
            <a:r>
              <a:rPr lang="hu-HU" sz="2000" dirty="0">
                <a:latin typeface="Courier New" pitchFamily="49" charset="0"/>
                <a:sym typeface="Symbol" pitchFamily="18" charset="2"/>
              </a:rPr>
              <a:t>;</a:t>
            </a:r>
            <a:endParaRPr lang="hu-HU" dirty="0">
              <a:solidFill>
                <a:srgbClr val="969696"/>
              </a:solidFill>
              <a:latin typeface="Courier New" pitchFamily="49" charset="0"/>
            </a:endParaRPr>
          </a:p>
          <a:p>
            <a:pPr algn="l"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000" dirty="0">
                <a:latin typeface="Courier New" pitchFamily="49" charset="0"/>
              </a:rPr>
              <a:t> </a:t>
            </a:r>
            <a:r>
              <a:rPr lang="hu-HU" sz="2000" b="1" dirty="0" err="1">
                <a:latin typeface="Courier New" pitchFamily="49" charset="0"/>
              </a:rPr>
              <a:t>if</a:t>
            </a:r>
            <a:r>
              <a:rPr lang="hu-HU" sz="2000" b="1" dirty="0">
                <a:latin typeface="Courier New" pitchFamily="49" charset="0"/>
              </a:rPr>
              <a:t> </a:t>
            </a:r>
            <a:r>
              <a:rPr lang="hu-HU" sz="2000" dirty="0">
                <a:latin typeface="Courier New" pitchFamily="49" charset="0"/>
              </a:rPr>
              <a:t>(S&lt;0) F=-1;</a:t>
            </a:r>
            <a:br>
              <a:rPr lang="hu-HU" sz="2000" dirty="0">
                <a:latin typeface="Courier New" pitchFamily="49" charset="0"/>
              </a:rPr>
            </a:br>
            <a:r>
              <a:rPr lang="hu-HU" sz="2000" dirty="0">
                <a:latin typeface="Courier New" pitchFamily="49" charset="0"/>
              </a:rPr>
              <a:t> </a:t>
            </a:r>
            <a:r>
              <a:rPr lang="hu-HU" sz="2000" b="1" dirty="0" err="1">
                <a:latin typeface="Courier New" pitchFamily="49" charset="0"/>
              </a:rPr>
              <a:t>else</a:t>
            </a:r>
            <a:r>
              <a:rPr lang="hu-HU" sz="2000" dirty="0">
                <a:latin typeface="Courier New" pitchFamily="49" charset="0"/>
              </a:rPr>
              <a:t> </a:t>
            </a:r>
            <a:r>
              <a:rPr lang="hu-HU" sz="2000" b="1" dirty="0" err="1">
                <a:latin typeface="Courier New" pitchFamily="49" charset="0"/>
              </a:rPr>
              <a:t>if</a:t>
            </a:r>
            <a:r>
              <a:rPr lang="hu-HU" sz="2000" b="1" dirty="0">
                <a:latin typeface="Courier New" pitchFamily="49" charset="0"/>
              </a:rPr>
              <a:t> </a:t>
            </a:r>
            <a:r>
              <a:rPr lang="hu-HU" sz="2000" dirty="0">
                <a:latin typeface="Courier New" pitchFamily="49" charset="0"/>
              </a:rPr>
              <a:t>(S==0) F=0;</a:t>
            </a:r>
            <a:br>
              <a:rPr lang="hu-HU" sz="2000" dirty="0">
                <a:latin typeface="Courier New" pitchFamily="49" charset="0"/>
              </a:rPr>
            </a:br>
            <a:r>
              <a:rPr lang="hu-HU" sz="2000" dirty="0">
                <a:latin typeface="Courier New" pitchFamily="49" charset="0"/>
              </a:rPr>
              <a:t> </a:t>
            </a:r>
            <a:r>
              <a:rPr lang="hu-HU" sz="2000" b="1" dirty="0" err="1">
                <a:latin typeface="Courier New" pitchFamily="49" charset="0"/>
              </a:rPr>
              <a:t>else</a:t>
            </a:r>
            <a:r>
              <a:rPr lang="hu-HU" sz="2000" dirty="0">
                <a:latin typeface="Courier New" pitchFamily="49" charset="0"/>
              </a:rPr>
              <a:t> F=1;</a:t>
            </a:r>
            <a:br>
              <a:rPr lang="hu-HU" sz="2000" dirty="0">
                <a:latin typeface="Courier New" pitchFamily="49" charset="0"/>
              </a:rPr>
            </a:br>
            <a:r>
              <a:rPr lang="hu-HU" sz="2000" dirty="0">
                <a:latin typeface="Courier New" pitchFamily="49" charset="0"/>
              </a:rPr>
              <a:t> </a:t>
            </a:r>
            <a:r>
              <a:rPr lang="hu-HU" sz="2000" b="1" dirty="0" err="1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hu-HU" sz="2000" dirty="0">
                <a:solidFill>
                  <a:srgbClr val="0000FF"/>
                </a:solidFill>
                <a:latin typeface="Courier New" pitchFamily="49" charset="0"/>
              </a:rPr>
              <a:t> F;</a:t>
            </a:r>
            <a:br>
              <a:rPr lang="hu-HU" sz="2000" dirty="0">
                <a:latin typeface="Courier New" pitchFamily="49" charset="0"/>
              </a:rPr>
            </a:br>
            <a:r>
              <a:rPr lang="hu-HU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28679" name="Téglalap 14"/>
          <p:cNvSpPr>
            <a:spLocks noChangeArrowheads="1"/>
          </p:cNvSpPr>
          <p:nvPr/>
        </p:nvSpPr>
        <p:spPr bwMode="auto">
          <a:xfrm>
            <a:off x="3348608" y="2323555"/>
            <a:ext cx="5399856" cy="335358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000">
                <a:latin typeface="Courier New" pitchFamily="49" charset="0"/>
              </a:rPr>
              <a:t>Ir=</a:t>
            </a:r>
            <a:r>
              <a:rPr lang="hu-HU" sz="2000">
                <a:solidFill>
                  <a:srgbClr val="0000FF"/>
                </a:solidFill>
                <a:latin typeface="Courier New" pitchFamily="49" charset="0"/>
              </a:rPr>
              <a:t>Irany</a:t>
            </a:r>
            <a:r>
              <a:rPr lang="hu-HU" sz="2000">
                <a:latin typeface="Courier New" pitchFamily="49" charset="0"/>
              </a:rPr>
              <a:t>(P,Q);</a:t>
            </a:r>
          </a:p>
        </p:txBody>
      </p:sp>
      <p:pic>
        <p:nvPicPr>
          <p:cNvPr id="28680" name="Picture 6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1" y="2335907"/>
            <a:ext cx="2231925" cy="323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681" name="Cím 1"/>
          <p:cNvSpPr>
            <a:spLocks/>
          </p:cNvSpPr>
          <p:nvPr/>
        </p:nvSpPr>
        <p:spPr bwMode="auto">
          <a:xfrm>
            <a:off x="35496" y="85725"/>
            <a:ext cx="7574979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br>
              <a:rPr lang="hu-HU" sz="3200" b="1">
                <a:solidFill>
                  <a:srgbClr val="663300"/>
                </a:solidFill>
              </a:rPr>
            </a:br>
            <a:r>
              <a:rPr lang="hu-HU" sz="2800" b="1">
                <a:solidFill>
                  <a:srgbClr val="663300"/>
                </a:solidFill>
              </a:rPr>
              <a:t>(irány)</a:t>
            </a:r>
          </a:p>
        </p:txBody>
      </p:sp>
      <p:sp>
        <p:nvSpPr>
          <p:cNvPr id="28682" name="Line 69"/>
          <p:cNvSpPr>
            <a:spLocks noChangeShapeType="1"/>
          </p:cNvSpPr>
          <p:nvPr/>
        </p:nvSpPr>
        <p:spPr bwMode="auto">
          <a:xfrm>
            <a:off x="4898131" y="2634251"/>
            <a:ext cx="1836000" cy="79216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28683" name="Line 70"/>
          <p:cNvSpPr>
            <a:spLocks noChangeShapeType="1"/>
          </p:cNvSpPr>
          <p:nvPr/>
        </p:nvSpPr>
        <p:spPr bwMode="auto">
          <a:xfrm>
            <a:off x="5258173" y="2634251"/>
            <a:ext cx="2916000" cy="79216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F4E7C407-C9CC-4DDF-95BE-6E87BD3F266C}" type="datetime8">
              <a:rPr lang="hu-HU" smtClean="0"/>
              <a:t>2022.10.11. 11:23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36</a:t>
            </a:fld>
            <a:r>
              <a:rPr lang="hu-HU" dirty="0"/>
              <a:t>/52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B94363E6-663E-EBCF-ED1E-9BCE09686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6" y="3501008"/>
            <a:ext cx="3138457" cy="1787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uiExpand="1" build="p"/>
      <p:bldP spid="28678" grpId="0" animBg="1"/>
      <p:bldP spid="28682" grpId="0" animBg="1"/>
      <p:bldP spid="2868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2155825" algn="l"/>
              </a:tabLst>
            </a:pPr>
            <a:r>
              <a:rPr lang="hu-HU" b="1" dirty="0"/>
              <a:t>C# tudnivalók – összefoglalás:</a:t>
            </a:r>
            <a:r>
              <a:rPr lang="hu-HU" dirty="0"/>
              <a:t>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2155825" algn="l"/>
              </a:tabLst>
            </a:pPr>
            <a:r>
              <a:rPr lang="hu-HU" sz="2800" b="1" dirty="0"/>
              <a:t>Formális</a:t>
            </a:r>
            <a:r>
              <a:rPr lang="hu-HU" sz="2800" dirty="0"/>
              <a:t>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skalár</a:t>
            </a:r>
            <a:r>
              <a:rPr lang="hu-HU" sz="2800" dirty="0"/>
              <a:t> paraméter: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Tx/>
              <a:buChar char="o"/>
              <a:tabLst>
                <a:tab pos="2155825" algn="l"/>
              </a:tabLst>
            </a:pPr>
            <a:r>
              <a:rPr lang="hu-HU" sz="2400" dirty="0"/>
              <a:t>bemeneti	</a:t>
            </a:r>
            <a:r>
              <a:rPr lang="hu-HU" sz="2400" dirty="0">
                <a:sym typeface="Symbol" pitchFamily="18" charset="2"/>
              </a:rPr>
              <a:t></a:t>
            </a:r>
            <a:r>
              <a:rPr lang="hu-HU" sz="2400" dirty="0"/>
              <a:t> </a:t>
            </a:r>
            <a:r>
              <a:rPr lang="hu-HU" sz="2400" dirty="0">
                <a:solidFill>
                  <a:srgbClr val="FF0000"/>
                </a:solidFill>
              </a:rPr>
              <a:t>nincs</a:t>
            </a:r>
            <a:r>
              <a:rPr lang="hu-HU" sz="2400" dirty="0"/>
              <a:t> speciális kulcsszó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Tx/>
              <a:buChar char="o"/>
              <a:tabLst>
                <a:tab pos="2155825" algn="l"/>
              </a:tabLst>
            </a:pPr>
            <a:r>
              <a:rPr lang="hu-HU" sz="2400" dirty="0"/>
              <a:t>kimeneti	</a:t>
            </a:r>
            <a:r>
              <a:rPr lang="hu-HU" sz="2400" dirty="0">
                <a:sym typeface="Symbol" pitchFamily="18" charset="2"/>
              </a:rPr>
              <a:t></a:t>
            </a:r>
            <a:r>
              <a:rPr lang="hu-HU" sz="2400" dirty="0"/>
              <a:t> </a:t>
            </a:r>
            <a:r>
              <a:rPr lang="hu-HU" sz="2400" dirty="0" err="1">
                <a:solidFill>
                  <a:srgbClr val="FF0000"/>
                </a:solidFill>
              </a:rPr>
              <a:t>ref</a:t>
            </a:r>
            <a:r>
              <a:rPr lang="hu-HU" sz="2400" dirty="0"/>
              <a:t>/</a:t>
            </a:r>
            <a:r>
              <a:rPr lang="hu-HU" sz="2400" dirty="0">
                <a:solidFill>
                  <a:srgbClr val="FF0000"/>
                </a:solidFill>
              </a:rPr>
              <a:t>out</a:t>
            </a:r>
            <a:r>
              <a:rPr lang="hu-HU" sz="2400" dirty="0"/>
              <a:t> a speciális prefix „kulcsszó”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2155825" algn="l"/>
              </a:tabLst>
            </a:pPr>
            <a:r>
              <a:rPr lang="hu-HU" sz="2800" b="1" dirty="0"/>
              <a:t>Aktuális</a:t>
            </a:r>
            <a:r>
              <a:rPr lang="hu-HU" sz="2800" dirty="0"/>
              <a:t>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skalár</a:t>
            </a:r>
            <a:r>
              <a:rPr lang="hu-HU" sz="2800" dirty="0"/>
              <a:t> paraméter: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2155825" algn="l"/>
              </a:tabLst>
            </a:pPr>
            <a:r>
              <a:rPr lang="hu-HU" sz="2800" dirty="0"/>
              <a:t>	ha a megfelelő formális paraméter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Tx/>
              <a:buChar char="o"/>
              <a:tabLst>
                <a:tab pos="2155825" algn="l"/>
              </a:tabLst>
            </a:pPr>
            <a:r>
              <a:rPr lang="hu-HU" sz="2400" dirty="0"/>
              <a:t>bemeneti	</a:t>
            </a:r>
            <a:r>
              <a:rPr lang="hu-HU" sz="2400" dirty="0">
                <a:sym typeface="Symbol" pitchFamily="18" charset="2"/>
              </a:rPr>
              <a:t></a:t>
            </a:r>
            <a:r>
              <a:rPr lang="hu-HU" sz="2400" dirty="0"/>
              <a:t> </a:t>
            </a:r>
            <a:r>
              <a:rPr lang="hu-HU" sz="2400" dirty="0">
                <a:solidFill>
                  <a:srgbClr val="FF0000"/>
                </a:solidFill>
              </a:rPr>
              <a:t>akár</a:t>
            </a:r>
            <a:r>
              <a:rPr lang="hu-HU" sz="2400" dirty="0"/>
              <a:t> konstans, </a:t>
            </a:r>
            <a:r>
              <a:rPr lang="hu-HU" sz="2400" dirty="0">
                <a:solidFill>
                  <a:srgbClr val="FF0000"/>
                </a:solidFill>
              </a:rPr>
              <a:t>akár</a:t>
            </a:r>
            <a:r>
              <a:rPr lang="hu-HU" sz="2400" dirty="0"/>
              <a:t> változó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Tx/>
              <a:buChar char="o"/>
              <a:tabLst>
                <a:tab pos="2155825" algn="l"/>
              </a:tabLst>
            </a:pPr>
            <a:r>
              <a:rPr lang="hu-HU" sz="2400" dirty="0"/>
              <a:t>kimeneti	</a:t>
            </a:r>
            <a:r>
              <a:rPr lang="hu-HU" sz="2400" dirty="0">
                <a:sym typeface="Symbol" pitchFamily="18" charset="2"/>
              </a:rPr>
              <a:t></a:t>
            </a:r>
            <a:r>
              <a:rPr lang="hu-HU" sz="2400" dirty="0"/>
              <a:t> </a:t>
            </a:r>
            <a:r>
              <a:rPr lang="hu-HU" sz="2400" b="1" dirty="0">
                <a:solidFill>
                  <a:srgbClr val="FF0000"/>
                </a:solidFill>
              </a:rPr>
              <a:t>csak</a:t>
            </a:r>
            <a:r>
              <a:rPr lang="hu-HU" sz="2400" dirty="0"/>
              <a:t> változó, </a:t>
            </a:r>
            <a:r>
              <a:rPr lang="hu-HU" sz="2400" dirty="0" err="1">
                <a:solidFill>
                  <a:srgbClr val="FF0000"/>
                </a:solidFill>
              </a:rPr>
              <a:t>ref</a:t>
            </a:r>
            <a:r>
              <a:rPr lang="hu-HU" sz="2400" dirty="0"/>
              <a:t>/</a:t>
            </a:r>
            <a:r>
              <a:rPr lang="hu-HU" sz="2400" dirty="0">
                <a:solidFill>
                  <a:srgbClr val="FF0000"/>
                </a:solidFill>
              </a:rPr>
              <a:t>out</a:t>
            </a:r>
            <a:r>
              <a:rPr lang="hu-HU" sz="2400" dirty="0"/>
              <a:t> a speciális prefix-szel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2155825" algn="l"/>
              </a:tabLst>
            </a:pPr>
            <a:r>
              <a:rPr lang="hu-HU" sz="2800" dirty="0"/>
              <a:t>	lehet.</a:t>
            </a:r>
          </a:p>
        </p:txBody>
      </p:sp>
      <p:sp>
        <p:nvSpPr>
          <p:cNvPr id="35846" name="Cím 1"/>
          <p:cNvSpPr>
            <a:spLocks/>
          </p:cNvSpPr>
          <p:nvPr/>
        </p:nvSpPr>
        <p:spPr bwMode="auto">
          <a:xfrm>
            <a:off x="107504" y="85725"/>
            <a:ext cx="7502971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endParaRPr lang="hu-HU" sz="2800" b="1">
              <a:solidFill>
                <a:srgbClr val="663300"/>
              </a:solidFill>
            </a:endParaRPr>
          </a:p>
        </p:txBody>
      </p:sp>
      <p:sp>
        <p:nvSpPr>
          <p:cNvPr id="107537" name="AutoShape 17"/>
          <p:cNvSpPr>
            <a:spLocks noChangeArrowheads="1"/>
          </p:cNvSpPr>
          <p:nvPr/>
        </p:nvSpPr>
        <p:spPr bwMode="auto">
          <a:xfrm>
            <a:off x="6097314" y="1625600"/>
            <a:ext cx="2124075" cy="503237"/>
          </a:xfrm>
          <a:prstGeom prst="wedgeRectCallout">
            <a:avLst>
              <a:gd name="adj1" fmla="val -135541"/>
              <a:gd name="adj2" fmla="val 42852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dirty="0"/>
              <a:t>Pontosabban: </a:t>
            </a: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 tömb</a:t>
            </a:r>
          </a:p>
        </p:txBody>
      </p:sp>
      <p:sp>
        <p:nvSpPr>
          <p:cNvPr id="2" name="AutoShape 17"/>
          <p:cNvSpPr>
            <a:spLocks noChangeArrowheads="1"/>
          </p:cNvSpPr>
          <p:nvPr/>
        </p:nvSpPr>
        <p:spPr bwMode="auto">
          <a:xfrm>
            <a:off x="6115975" y="3187247"/>
            <a:ext cx="2124076" cy="503237"/>
          </a:xfrm>
          <a:prstGeom prst="wedgeRectCallout">
            <a:avLst>
              <a:gd name="adj1" fmla="val -141691"/>
              <a:gd name="adj2" fmla="val -42809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dirty="0"/>
              <a:t>Pontosabban: </a:t>
            </a: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 tömb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70EAB642-B652-4A01-8209-B3E9B8FBD5E0}" type="datetime8">
              <a:rPr lang="hu-HU" smtClean="0"/>
              <a:t>2022.10.11. 11:23</a:t>
            </a:fld>
            <a:endParaRPr lang="en-US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37</a:t>
            </a:fld>
            <a:r>
              <a:rPr lang="hu-HU" dirty="0"/>
              <a:t>/52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7" grpId="0" animBg="1"/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hu-HU" kern="1200" dirty="0">
                <a:latin typeface="Garamond" pitchFamily="18" charset="0"/>
                <a:ea typeface="+mn-ea"/>
                <a:cs typeface="+mn-cs"/>
              </a:rPr>
              <a:t>Függvények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b="1" dirty="0"/>
              <a:t>C# tudnivalók – összefoglalás:</a:t>
            </a:r>
            <a:endParaRPr lang="hu-HU" dirty="0"/>
          </a:p>
          <a:p>
            <a:pPr marL="342900" indent="-342900">
              <a:lnSpc>
                <a:spcPct val="90000"/>
              </a:lnSpc>
              <a:spcBef>
                <a:spcPct val="0"/>
              </a:spcBef>
              <a:tabLst>
                <a:tab pos="3406775" algn="l"/>
              </a:tabLst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Skalár</a:t>
            </a:r>
            <a:r>
              <a:rPr lang="hu-HU" sz="2800" dirty="0"/>
              <a:t> paraméterátadás:</a:t>
            </a:r>
          </a:p>
          <a:p>
            <a:pPr marL="742950" lvl="1">
              <a:lnSpc>
                <a:spcPct val="90000"/>
              </a:lnSpc>
              <a:spcBef>
                <a:spcPct val="0"/>
              </a:spcBef>
              <a:buFontTx/>
              <a:buChar char="o"/>
              <a:tabLst>
                <a:tab pos="3406775" algn="l"/>
              </a:tabLst>
            </a:pPr>
            <a:r>
              <a:rPr lang="hu-HU" sz="2600" b="1" dirty="0"/>
              <a:t>Értékszerinti</a:t>
            </a:r>
            <a:r>
              <a:rPr lang="hu-HU" sz="2600" dirty="0"/>
              <a:t> </a:t>
            </a:r>
            <a:r>
              <a:rPr lang="hu-HU" dirty="0"/>
              <a:t>− </a:t>
            </a:r>
            <a:r>
              <a:rPr lang="hu-HU" sz="2400" dirty="0"/>
              <a:t>a formális paraméterből „keletkezett”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lokális változó</a:t>
            </a:r>
            <a:r>
              <a:rPr lang="hu-HU" sz="2400" dirty="0"/>
              <a:t>ba másolódik a híváskor az aktuális paraméter </a:t>
            </a:r>
            <a:r>
              <a:rPr lang="hu-HU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értéke</a:t>
            </a:r>
            <a:r>
              <a:rPr lang="hu-HU" sz="2400" dirty="0"/>
              <a:t>, így ennek a törzsön belüli megváltozása nincs hatással az aktuális paraméterre. Pl.:</a:t>
            </a:r>
          </a:p>
          <a:p>
            <a:pPr marL="742950" lvl="1">
              <a:lnSpc>
                <a:spcPct val="90000"/>
              </a:lnSpc>
              <a:spcBef>
                <a:spcPct val="0"/>
              </a:spcBef>
              <a:tabLst>
                <a:tab pos="3406775" algn="l"/>
              </a:tabLst>
            </a:pPr>
            <a:endParaRPr lang="hu-HU" sz="2400" dirty="0"/>
          </a:p>
          <a:p>
            <a:pPr marL="742950" lvl="1">
              <a:lnSpc>
                <a:spcPct val="90000"/>
              </a:lnSpc>
              <a:spcBef>
                <a:spcPct val="40000"/>
              </a:spcBef>
              <a:buFontTx/>
              <a:buChar char="o"/>
              <a:tabLst>
                <a:tab pos="3406775" algn="l"/>
              </a:tabLst>
            </a:pPr>
            <a:r>
              <a:rPr lang="hu-HU" sz="2600" b="1" dirty="0"/>
              <a:t>Hivatkozás szerinti</a:t>
            </a:r>
            <a:r>
              <a:rPr lang="hu-HU" sz="2600" dirty="0"/>
              <a:t> </a:t>
            </a:r>
            <a:r>
              <a:rPr lang="hu-HU" dirty="0"/>
              <a:t>− </a:t>
            </a:r>
            <a:r>
              <a:rPr lang="hu-HU" sz="2400" dirty="0"/>
              <a:t>a formális paraméterbe az aktuális paraméter </a:t>
            </a:r>
            <a:r>
              <a:rPr lang="hu-HU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címe</a:t>
            </a:r>
            <a:r>
              <a:rPr lang="hu-HU" sz="2400" dirty="0"/>
              <a:t> (</a:t>
            </a:r>
            <a:r>
              <a:rPr lang="hu-HU" sz="2400" i="1" dirty="0"/>
              <a:t>rá való hivatkozás</a:t>
            </a:r>
            <a:r>
              <a:rPr lang="hu-HU" sz="2400" dirty="0"/>
              <a:t>) kerül, a lokális néven </a:t>
            </a:r>
            <a:r>
              <a:rPr lang="hu-HU" sz="2400" i="1" dirty="0"/>
              <a:t>is</a:t>
            </a:r>
            <a:r>
              <a:rPr lang="hu-HU" sz="2400" dirty="0"/>
              <a:t> elérhetővé válik. Pl.:</a:t>
            </a: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2555776" y="3645024"/>
            <a:ext cx="5438775" cy="358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b="1" dirty="0" err="1">
                <a:latin typeface="Courier New" pitchFamily="49" charset="0"/>
              </a:rPr>
              <a:t>static</a:t>
            </a:r>
            <a:r>
              <a:rPr lang="hu-HU" b="1" dirty="0">
                <a:latin typeface="Courier New" pitchFamily="49" charset="0"/>
              </a:rPr>
              <a:t> int</a:t>
            </a:r>
            <a:r>
              <a:rPr lang="hu-HU" i="1" dirty="0">
                <a:latin typeface="Courier New" pitchFamily="49" charset="0"/>
              </a:rPr>
              <a:t> </a:t>
            </a:r>
            <a:r>
              <a:rPr lang="hu-HU" dirty="0" err="1">
                <a:latin typeface="Courier New" pitchFamily="49" charset="0"/>
              </a:rPr>
              <a:t>max</a:t>
            </a:r>
            <a:r>
              <a:rPr lang="hu-HU" b="1" dirty="0">
                <a:latin typeface="Courier New" pitchFamily="49" charset="0"/>
              </a:rPr>
              <a:t>(int</a:t>
            </a:r>
            <a:r>
              <a:rPr lang="hu-HU" dirty="0">
                <a:latin typeface="Courier New" pitchFamily="49" charset="0"/>
              </a:rPr>
              <a:t> x</a:t>
            </a:r>
            <a:r>
              <a:rPr lang="hu-HU" b="1" dirty="0">
                <a:latin typeface="Courier New" pitchFamily="49" charset="0"/>
              </a:rPr>
              <a:t>, int</a:t>
            </a:r>
            <a:r>
              <a:rPr lang="hu-HU" dirty="0">
                <a:latin typeface="Courier New" pitchFamily="49" charset="0"/>
              </a:rPr>
              <a:t> y</a:t>
            </a:r>
            <a:r>
              <a:rPr lang="hu-HU" b="1" dirty="0">
                <a:latin typeface="Courier New" pitchFamily="49" charset="0"/>
              </a:rPr>
              <a:t>)</a:t>
            </a:r>
          </a:p>
        </p:txBody>
      </p:sp>
      <p:sp>
        <p:nvSpPr>
          <p:cNvPr id="115718" name="AutoShape 6"/>
          <p:cNvSpPr>
            <a:spLocks noChangeArrowheads="1"/>
          </p:cNvSpPr>
          <p:nvPr/>
        </p:nvSpPr>
        <p:spPr bwMode="auto">
          <a:xfrm>
            <a:off x="6988714" y="3265257"/>
            <a:ext cx="1979613" cy="288925"/>
          </a:xfrm>
          <a:prstGeom prst="wedgeRectCallout">
            <a:avLst>
              <a:gd name="adj1" fmla="val -130762"/>
              <a:gd name="adj2" fmla="val 12432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Input-paraméterek.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2CE41CC2-EE63-4F10-97D8-7ADC95AFD56D}" type="datetime8">
              <a:rPr lang="hu-HU" smtClean="0"/>
              <a:t>2022.10.11. 11:23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38</a:t>
            </a:fld>
            <a:r>
              <a:rPr lang="hu-HU" dirty="0"/>
              <a:t>/52</a:t>
            </a:r>
          </a:p>
        </p:txBody>
      </p:sp>
      <p:sp>
        <p:nvSpPr>
          <p:cNvPr id="3" name="AutoShape 6">
            <a:extLst>
              <a:ext uri="{FF2B5EF4-FFF2-40B4-BE49-F238E27FC236}">
                <a16:creationId xmlns:a16="http://schemas.microsoft.com/office/drawing/2014/main" id="{E1D54831-0F67-62BB-A169-3E376B4A9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2" y="74373"/>
            <a:ext cx="1979613" cy="1080790"/>
          </a:xfrm>
          <a:prstGeom prst="wedgeRectCallout">
            <a:avLst>
              <a:gd name="adj1" fmla="val -2956"/>
              <a:gd name="adj2" fmla="val 123080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Tömb</a:t>
            </a: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paraméter esetén mindig </a:t>
            </a:r>
            <a:r>
              <a:rPr 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hivatkozás szerinti </a:t>
            </a: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 paraméterátadás.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C8AA3B39-829C-8E01-74FF-50FFE7E1E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776" y="5229200"/>
            <a:ext cx="6552728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b="1" dirty="0" err="1">
                <a:latin typeface="Courier New" pitchFamily="49" charset="0"/>
              </a:rPr>
              <a:t>static</a:t>
            </a:r>
            <a:r>
              <a:rPr lang="hu-HU" b="1" dirty="0">
                <a:latin typeface="Courier New" pitchFamily="49" charset="0"/>
              </a:rPr>
              <a:t> </a:t>
            </a:r>
            <a:r>
              <a:rPr lang="hu-HU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hu-HU" i="1" dirty="0">
                <a:latin typeface="Courier New" pitchFamily="49" charset="0"/>
              </a:rPr>
              <a:t> </a:t>
            </a:r>
            <a:r>
              <a:rPr lang="hu-HU" dirty="0" err="1">
                <a:latin typeface="Courier New" pitchFamily="49" charset="0"/>
              </a:rPr>
              <a:t>max</a:t>
            </a:r>
            <a:r>
              <a:rPr lang="hu-HU" b="1" dirty="0">
                <a:latin typeface="Courier New" pitchFamily="49" charset="0"/>
              </a:rPr>
              <a:t>(int</a:t>
            </a:r>
            <a:r>
              <a:rPr lang="hu-HU" dirty="0">
                <a:latin typeface="Courier New" pitchFamily="49" charset="0"/>
              </a:rPr>
              <a:t> x</a:t>
            </a:r>
            <a:r>
              <a:rPr lang="hu-HU" b="1" dirty="0">
                <a:latin typeface="Courier New" pitchFamily="49" charset="0"/>
              </a:rPr>
              <a:t>, int</a:t>
            </a:r>
            <a:r>
              <a:rPr lang="hu-HU" dirty="0">
                <a:latin typeface="Courier New" pitchFamily="49" charset="0"/>
              </a:rPr>
              <a:t> y</a:t>
            </a:r>
            <a:r>
              <a:rPr lang="hu-HU" b="1" dirty="0">
                <a:latin typeface="Courier New" pitchFamily="49" charset="0"/>
              </a:rPr>
              <a:t>, </a:t>
            </a:r>
            <a:r>
              <a:rPr lang="hu-HU" b="1" dirty="0" err="1">
                <a:solidFill>
                  <a:srgbClr val="FF0000"/>
                </a:solidFill>
                <a:latin typeface="Courier New" pitchFamily="49" charset="0"/>
              </a:rPr>
              <a:t>ref</a:t>
            </a:r>
            <a:r>
              <a:rPr lang="hu-HU" b="1" dirty="0">
                <a:latin typeface="Courier New" pitchFamily="49" charset="0"/>
              </a:rPr>
              <a:t> int </a:t>
            </a:r>
            <a:r>
              <a:rPr lang="hu-HU" dirty="0" err="1">
                <a:latin typeface="Courier New" pitchFamily="49" charset="0"/>
              </a:rPr>
              <a:t>max_xy</a:t>
            </a:r>
            <a:r>
              <a:rPr lang="hu-HU" b="1" dirty="0">
                <a:latin typeface="Courier New" pitchFamily="49" charset="0"/>
              </a:rPr>
              <a:t>)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C14911CF-C312-EF36-FE0F-68825C86B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776" y="5611559"/>
            <a:ext cx="6510269" cy="42041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b="1" dirty="0" err="1">
                <a:latin typeface="Courier New" pitchFamily="49" charset="0"/>
              </a:rPr>
              <a:t>static</a:t>
            </a:r>
            <a:r>
              <a:rPr lang="hu-HU" b="1" dirty="0">
                <a:latin typeface="Courier New" pitchFamily="49" charset="0"/>
              </a:rPr>
              <a:t> </a:t>
            </a:r>
            <a:r>
              <a:rPr lang="hu-HU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hu-HU" i="1" dirty="0">
                <a:latin typeface="Courier New" pitchFamily="49" charset="0"/>
              </a:rPr>
              <a:t> </a:t>
            </a:r>
            <a:r>
              <a:rPr lang="hu-HU" dirty="0" err="1">
                <a:latin typeface="Courier New" pitchFamily="49" charset="0"/>
              </a:rPr>
              <a:t>max</a:t>
            </a:r>
            <a:r>
              <a:rPr lang="hu-HU" b="1" dirty="0">
                <a:latin typeface="Courier New" pitchFamily="49" charset="0"/>
              </a:rPr>
              <a:t>(int</a:t>
            </a:r>
            <a:r>
              <a:rPr lang="hu-HU" dirty="0">
                <a:latin typeface="Courier New" pitchFamily="49" charset="0"/>
              </a:rPr>
              <a:t> x</a:t>
            </a:r>
            <a:r>
              <a:rPr lang="hu-HU" b="1" dirty="0">
                <a:latin typeface="Courier New" pitchFamily="49" charset="0"/>
              </a:rPr>
              <a:t>, int</a:t>
            </a:r>
            <a:r>
              <a:rPr lang="hu-HU" dirty="0">
                <a:latin typeface="Courier New" pitchFamily="49" charset="0"/>
              </a:rPr>
              <a:t> y</a:t>
            </a:r>
            <a:r>
              <a:rPr lang="hu-HU" b="1" dirty="0">
                <a:latin typeface="Courier New" pitchFamily="49" charset="0"/>
              </a:rPr>
              <a:t>, </a:t>
            </a:r>
            <a:r>
              <a:rPr lang="hu-HU" b="1" dirty="0">
                <a:solidFill>
                  <a:srgbClr val="FF0000"/>
                </a:solidFill>
                <a:latin typeface="Courier New" pitchFamily="49" charset="0"/>
              </a:rPr>
              <a:t>out</a:t>
            </a:r>
            <a:r>
              <a:rPr lang="hu-HU" b="1" dirty="0">
                <a:latin typeface="Courier New" pitchFamily="49" charset="0"/>
              </a:rPr>
              <a:t> int </a:t>
            </a:r>
            <a:r>
              <a:rPr lang="hu-HU" dirty="0" err="1">
                <a:latin typeface="Courier New" pitchFamily="49" charset="0"/>
              </a:rPr>
              <a:t>max_xy</a:t>
            </a:r>
            <a:r>
              <a:rPr lang="hu-HU" b="1" dirty="0">
                <a:latin typeface="Courier New" pitchFamily="49" charset="0"/>
              </a:rPr>
              <a:t>)</a:t>
            </a:r>
          </a:p>
        </p:txBody>
      </p:sp>
      <p:sp>
        <p:nvSpPr>
          <p:cNvPr id="115719" name="AutoShape 7"/>
          <p:cNvSpPr>
            <a:spLocks noChangeArrowheads="1"/>
          </p:cNvSpPr>
          <p:nvPr/>
        </p:nvSpPr>
        <p:spPr bwMode="auto">
          <a:xfrm>
            <a:off x="288131" y="5085184"/>
            <a:ext cx="1979613" cy="288925"/>
          </a:xfrm>
          <a:prstGeom prst="wedgeRectCallout">
            <a:avLst>
              <a:gd name="adj1" fmla="val 218222"/>
              <a:gd name="adj2" fmla="val 5452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Input-paraméterek.</a:t>
            </a: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509A5376-6CC1-10F1-E9D6-EBB6EEEB3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176" y="6134630"/>
            <a:ext cx="2520950" cy="287338"/>
          </a:xfrm>
          <a:prstGeom prst="wedgeRectCallout">
            <a:avLst>
              <a:gd name="adj1" fmla="val -16828"/>
              <a:gd name="adj2" fmla="val -16017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Output</a:t>
            </a: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paraméter.</a:t>
            </a:r>
          </a:p>
        </p:txBody>
      </p:sp>
      <p:sp>
        <p:nvSpPr>
          <p:cNvPr id="115720" name="AutoShape 8"/>
          <p:cNvSpPr>
            <a:spLocks noChangeArrowheads="1"/>
          </p:cNvSpPr>
          <p:nvPr/>
        </p:nvSpPr>
        <p:spPr bwMode="auto">
          <a:xfrm>
            <a:off x="6084168" y="4797152"/>
            <a:ext cx="2737099" cy="283510"/>
          </a:xfrm>
          <a:prstGeom prst="wedgeRectCallout">
            <a:avLst>
              <a:gd name="adj1" fmla="val -15616"/>
              <a:gd name="adj2" fmla="val 14392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In-</a:t>
            </a: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/</a:t>
            </a:r>
            <a:r>
              <a:rPr lang="hu-HU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Output</a:t>
            </a: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-paraméter.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0FAD04BE-AA2D-FD57-77D5-95BB04111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80" y="6093296"/>
            <a:ext cx="1979613" cy="288925"/>
          </a:xfrm>
          <a:prstGeom prst="wedgeRectCallout">
            <a:avLst>
              <a:gd name="adj1" fmla="val 214584"/>
              <a:gd name="adj2" fmla="val -13438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Input-paraméterek.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uiExpand="1" build="p" bldLvl="2"/>
      <p:bldP spid="115716" grpId="0" uiExpand="1" animBg="1"/>
      <p:bldP spid="115718" grpId="0" uiExpand="1" animBg="1"/>
      <p:bldP spid="3" grpId="0" animBg="1"/>
      <p:bldP spid="3" grpId="1" animBg="1"/>
      <p:bldP spid="6" grpId="0" animBg="1"/>
      <p:bldP spid="7" grpId="0" animBg="1"/>
      <p:bldP spid="115719" grpId="0" animBg="1"/>
      <p:bldP spid="8" grpId="0" animBg="1"/>
      <p:bldP spid="115720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Cím 1"/>
          <p:cNvSpPr>
            <a:spLocks/>
          </p:cNvSpPr>
          <p:nvPr/>
        </p:nvSpPr>
        <p:spPr bwMode="auto">
          <a:xfrm>
            <a:off x="251520" y="85725"/>
            <a:ext cx="7358955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 dirty="0">
                <a:solidFill>
                  <a:srgbClr val="663300"/>
                </a:solidFill>
              </a:rPr>
              <a:t>Függvények</a:t>
            </a:r>
            <a:br>
              <a:rPr lang="hu-HU" sz="3200" b="1" dirty="0">
                <a:solidFill>
                  <a:srgbClr val="663300"/>
                </a:solidFill>
              </a:rPr>
            </a:br>
            <a:r>
              <a:rPr lang="hu-HU" sz="2800" b="1" dirty="0">
                <a:solidFill>
                  <a:srgbClr val="663300"/>
                </a:solidFill>
              </a:rPr>
              <a:t>(</a:t>
            </a:r>
            <a:r>
              <a:rPr lang="hu-HU" sz="2800" b="1" dirty="0">
                <a:solidFill>
                  <a:srgbClr val="FF0000"/>
                </a:solidFill>
              </a:rPr>
              <a:t>megszámolás</a:t>
            </a:r>
            <a:r>
              <a:rPr lang="hu-HU" sz="2800" b="1" dirty="0">
                <a:solidFill>
                  <a:srgbClr val="663300"/>
                </a:solidFill>
              </a:rPr>
              <a:t> </a:t>
            </a:r>
            <a:r>
              <a:rPr lang="hu-HU" sz="2800" b="1" dirty="0">
                <a:solidFill>
                  <a:srgbClr val="FF0000"/>
                </a:solidFill>
              </a:rPr>
              <a:t>tétel függvényes kódolása</a:t>
            </a:r>
            <a:r>
              <a:rPr lang="hu-HU" sz="2800" b="1" dirty="0">
                <a:solidFill>
                  <a:srgbClr val="663300"/>
                </a:solidFill>
              </a:rPr>
              <a:t>)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10C83105-20C1-482F-ABC8-65A05FD0811D}" type="datetime8">
              <a:rPr lang="hu-HU" smtClean="0"/>
              <a:t>2022.10.11. 11:23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39</a:t>
            </a:fld>
            <a:r>
              <a:rPr lang="hu-HU" dirty="0"/>
              <a:t>/52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A6838B1B-3D9D-A299-C6A5-89BBE15FB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484784"/>
            <a:ext cx="9001000" cy="39604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System;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internal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&lt;int, bool&gt;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 -&gt; 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függvények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típusa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Megszamol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X,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T)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(var x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pPr algn="l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(T(x))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algn="l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buNone/>
            </a:pP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algn="l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spcBef>
                <a:spcPts val="0"/>
              </a:spcBef>
              <a:buClrTx/>
              <a:buSzTx/>
              <a:buNone/>
              <a:defRPr/>
            </a:pPr>
            <a:endParaRPr lang="hu-H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dirty="0"/>
              <a:t>A típus fogalma</a:t>
            </a:r>
            <a:br>
              <a:rPr lang="hu-HU" dirty="0"/>
            </a:br>
            <a:r>
              <a:rPr lang="hu-HU" sz="2400" dirty="0"/>
              <a:t>egy kis összefoglaló</a:t>
            </a:r>
            <a:endParaRPr lang="hu-HU" dirty="0"/>
          </a:p>
        </p:txBody>
      </p:sp>
      <p:sp>
        <p:nvSpPr>
          <p:cNvPr id="20511" name="Rectangle 3"/>
          <p:cNvSpPr>
            <a:spLocks noChangeArrowheads="1"/>
          </p:cNvSpPr>
          <p:nvPr/>
        </p:nvSpPr>
        <p:spPr bwMode="auto">
          <a:xfrm>
            <a:off x="395536" y="1341438"/>
            <a:ext cx="8569077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algn="l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3200" b="1" dirty="0"/>
              <a:t>A típus:</a:t>
            </a:r>
          </a:p>
          <a:p>
            <a:pPr marL="363538" indent="-350838" algn="l">
              <a:lnSpc>
                <a:spcPct val="95000"/>
              </a:lnSpc>
              <a:spcBef>
                <a:spcPts val="600"/>
              </a:spcBef>
            </a:pPr>
            <a:r>
              <a:rPr lang="hu-HU" sz="3200" dirty="0"/>
              <a:t>értékhalmaz</a:t>
            </a:r>
          </a:p>
          <a:p>
            <a:pPr marL="469900" indent="-457200" algn="l">
              <a:lnSpc>
                <a:spcPct val="95000"/>
              </a:lnSpc>
              <a:spcBef>
                <a:spcPct val="5000"/>
              </a:spcBef>
            </a:pPr>
            <a:endParaRPr lang="hu-HU" sz="3200" dirty="0"/>
          </a:p>
          <a:p>
            <a:pPr marL="469900" indent="-457200" algn="l">
              <a:lnSpc>
                <a:spcPct val="95000"/>
              </a:lnSpc>
              <a:spcBef>
                <a:spcPct val="5000"/>
              </a:spcBef>
            </a:pPr>
            <a:endParaRPr lang="hu-HU" sz="3200" dirty="0"/>
          </a:p>
          <a:p>
            <a:pPr marL="469900" indent="-457200" algn="l">
              <a:lnSpc>
                <a:spcPct val="95000"/>
              </a:lnSpc>
              <a:spcBef>
                <a:spcPct val="5000"/>
              </a:spcBef>
            </a:pPr>
            <a:endParaRPr lang="hu-HU" sz="3200" dirty="0"/>
          </a:p>
          <a:p>
            <a:pPr marL="363538" indent="-350838" algn="l">
              <a:lnSpc>
                <a:spcPct val="95000"/>
              </a:lnSpc>
              <a:spcBef>
                <a:spcPts val="600"/>
              </a:spcBef>
            </a:pPr>
            <a:r>
              <a:rPr lang="hu-HU" sz="3200" dirty="0"/>
              <a:t>művelethalmaz</a:t>
            </a:r>
          </a:p>
          <a:p>
            <a:pPr marL="266700" indent="-254000" algn="l">
              <a:lnSpc>
                <a:spcPct val="95000"/>
              </a:lnSpc>
              <a:spcBef>
                <a:spcPct val="5000"/>
              </a:spcBef>
            </a:pPr>
            <a:endParaRPr lang="hu-HU" sz="3200" b="1" dirty="0">
              <a:latin typeface="Arial" pitchFamily="34" charset="0"/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4283969" y="1363230"/>
            <a:ext cx="4860032" cy="35137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36000" rIns="36000" rtlCol="0">
            <a:spAutoFit/>
          </a:bodyPr>
          <a:lstStyle/>
          <a:p>
            <a:pPr algn="l">
              <a:buNone/>
            </a:pPr>
            <a:r>
              <a:rPr lang="hu-HU" dirty="0"/>
              <a:t> </a:t>
            </a:r>
            <a:r>
              <a:rPr lang="hu-H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Tömb-típus</a:t>
            </a:r>
            <a:r>
              <a:rPr lang="hu-HU" sz="3200" b="1" dirty="0"/>
              <a:t>:</a:t>
            </a:r>
          </a:p>
          <a:p>
            <a:pPr marL="363538" indent="-350838" algn="l">
              <a:spcBef>
                <a:spcPts val="600"/>
              </a:spcBef>
            </a:pPr>
            <a:r>
              <a:rPr lang="hu-HU" sz="2800" b="1" dirty="0"/>
              <a:t>Típus</a:t>
            </a:r>
            <a:br>
              <a:rPr lang="hu-HU" sz="2800" dirty="0"/>
            </a:br>
            <a:r>
              <a:rPr lang="hu-HU" sz="2800" dirty="0"/>
              <a:t>   TT=</a:t>
            </a:r>
            <a:r>
              <a:rPr lang="hu-HU" sz="2800" b="1" dirty="0">
                <a:solidFill>
                  <a:srgbClr val="FF0000"/>
                </a:solidFill>
              </a:rPr>
              <a:t>Tömb[</a:t>
            </a:r>
            <a:br>
              <a:rPr lang="hu-HU" sz="2800" dirty="0"/>
            </a:br>
            <a:r>
              <a:rPr lang="hu-HU" sz="2800" dirty="0"/>
              <a:t>		</a:t>
            </a:r>
            <a:r>
              <a:rPr lang="hu-HU" sz="2800" dirty="0" err="1"/>
              <a:t>TInd</a:t>
            </a:r>
            <a:r>
              <a:rPr lang="hu-HU" sz="2800" b="1" dirty="0">
                <a:solidFill>
                  <a:srgbClr val="FF0000"/>
                </a:solidFill>
              </a:rPr>
              <a:t>:</a:t>
            </a:r>
            <a:br>
              <a:rPr lang="hu-HU" sz="2800" dirty="0"/>
            </a:br>
            <a:r>
              <a:rPr lang="hu-HU" sz="2800" dirty="0"/>
              <a:t>		</a:t>
            </a:r>
            <a:r>
              <a:rPr lang="hu-HU" sz="2800" dirty="0" err="1"/>
              <a:t>TElem</a:t>
            </a:r>
            <a:r>
              <a:rPr lang="hu-HU" sz="2800" b="1" dirty="0">
                <a:solidFill>
                  <a:srgbClr val="FF0000"/>
                </a:solidFill>
              </a:rPr>
              <a:t>]</a:t>
            </a:r>
          </a:p>
          <a:p>
            <a:pPr marL="363538" indent="-350838" algn="l">
              <a:lnSpc>
                <a:spcPts val="3200"/>
              </a:lnSpc>
              <a:spcBef>
                <a:spcPts val="2400"/>
              </a:spcBef>
            </a:pPr>
            <a:r>
              <a:rPr lang="hu-HU" sz="2800" dirty="0"/>
              <a:t> </a:t>
            </a:r>
            <a:r>
              <a:rPr lang="hu-HU" sz="2400" dirty="0"/>
              <a:t>•</a:t>
            </a:r>
            <a:r>
              <a:rPr lang="hu-HU" sz="3200" dirty="0"/>
              <a:t> </a:t>
            </a:r>
            <a:r>
              <a:rPr lang="hu-HU" sz="2800" b="1" dirty="0">
                <a:solidFill>
                  <a:srgbClr val="FF0000"/>
                </a:solidFill>
              </a:rPr>
              <a:t>:=</a:t>
            </a:r>
            <a:r>
              <a:rPr lang="hu-HU" sz="3200" b="1" dirty="0">
                <a:solidFill>
                  <a:srgbClr val="FF0000"/>
                </a:solidFill>
              </a:rPr>
              <a:t> </a:t>
            </a:r>
            <a:r>
              <a:rPr lang="hu-HU" sz="2400" dirty="0"/>
              <a:t>•</a:t>
            </a:r>
            <a:r>
              <a:rPr lang="hu-HU" sz="3200" dirty="0"/>
              <a:t> </a:t>
            </a:r>
            <a:br>
              <a:rPr lang="hu-HU" sz="3200" dirty="0"/>
            </a:br>
            <a:r>
              <a:rPr lang="hu-HU" sz="3200" dirty="0"/>
              <a:t> </a:t>
            </a:r>
            <a:r>
              <a:rPr lang="hu-HU" sz="2400" dirty="0"/>
              <a:t>•</a:t>
            </a:r>
            <a:r>
              <a:rPr lang="hu-HU" sz="3200" dirty="0"/>
              <a:t> </a:t>
            </a:r>
            <a:r>
              <a:rPr lang="hu-HU" sz="2400" b="1" dirty="0">
                <a:solidFill>
                  <a:srgbClr val="FF0000"/>
                </a:solidFill>
              </a:rPr>
              <a:t>[ </a:t>
            </a:r>
            <a:r>
              <a:rPr lang="hu-HU" sz="2400" dirty="0"/>
              <a:t>• </a:t>
            </a:r>
            <a:r>
              <a:rPr lang="hu-HU" sz="2800" b="1" dirty="0">
                <a:solidFill>
                  <a:srgbClr val="FF0000"/>
                </a:solidFill>
              </a:rPr>
              <a:t>]</a:t>
            </a:r>
            <a:endParaRPr lang="hu-HU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5" name="Dátum hely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E174A5-B7B5-4C10-A41C-B4A55F571FD4}" type="datetime8">
              <a:rPr lang="hu-HU" smtClean="0"/>
              <a:t>2022.10.11. 11:23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4</a:t>
            </a:fld>
            <a:r>
              <a:rPr lang="hu-HU" dirty="0"/>
              <a:t>/52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59B68E2B-8F41-4E10-9383-D6E8D8801A55}"/>
              </a:ext>
            </a:extLst>
          </p:cNvPr>
          <p:cNvSpPr txBox="1"/>
          <p:nvPr/>
        </p:nvSpPr>
        <p:spPr>
          <a:xfrm>
            <a:off x="4788024" y="4822237"/>
            <a:ext cx="3548270" cy="664797"/>
          </a:xfrm>
          <a:prstGeom prst="rect">
            <a:avLst/>
          </a:prstGeom>
          <a:solidFill>
            <a:schemeClr val="accent5">
              <a:lumMod val="90000"/>
            </a:schemeClr>
          </a:solidFill>
          <a:effectLst>
            <a:outerShdw blurRad="1270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Példa</a:t>
            </a:r>
            <a:r>
              <a:rPr lang="hu-HU" dirty="0"/>
              <a:t>:</a:t>
            </a:r>
          </a:p>
          <a:p>
            <a:pPr algn="l">
              <a:buNone/>
            </a:pP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TÉvszakok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Tömb[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1..4:Szöveg</a:t>
            </a: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992841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Cím 1"/>
          <p:cNvSpPr>
            <a:spLocks/>
          </p:cNvSpPr>
          <p:nvPr/>
        </p:nvSpPr>
        <p:spPr bwMode="auto">
          <a:xfrm>
            <a:off x="251520" y="85725"/>
            <a:ext cx="7358955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 dirty="0">
                <a:solidFill>
                  <a:srgbClr val="663300"/>
                </a:solidFill>
              </a:rPr>
              <a:t>Függvények</a:t>
            </a:r>
            <a:br>
              <a:rPr lang="hu-HU" sz="3200" b="1" dirty="0">
                <a:solidFill>
                  <a:srgbClr val="663300"/>
                </a:solidFill>
              </a:rPr>
            </a:br>
            <a:r>
              <a:rPr lang="hu-HU" sz="2800" b="1" dirty="0">
                <a:solidFill>
                  <a:srgbClr val="663300"/>
                </a:solidFill>
              </a:rPr>
              <a:t>(megszámolás tétel függvényes kódolása)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10C83105-20C1-482F-ABC8-65A05FD0811D}" type="datetime8">
              <a:rPr lang="hu-HU" smtClean="0"/>
              <a:t>2022.10.11. 11:23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40</a:t>
            </a:fld>
            <a:r>
              <a:rPr lang="hu-HU" dirty="0"/>
              <a:t>/52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A6838B1B-3D9D-A299-C6A5-89BBE15FB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473209"/>
            <a:ext cx="9001000" cy="500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buNone/>
            </a:pP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pPr algn="l">
              <a:buNone/>
            </a:pP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bool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Paros(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x)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buNone/>
            </a:pP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buNone/>
            </a:pP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x%2==0;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buNone/>
            </a:pP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buNone/>
            </a:pP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 A={1,2,3,8,9,7,3};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Megszamol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A,Paros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g;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függvény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típusú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változó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g=Paros;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//függvényváltozóra vonatkozó értékadás</a:t>
            </a:r>
          </a:p>
          <a:p>
            <a:pPr algn="l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g= x =&gt; {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x%3==0;};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függvénydefiniálás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lambda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kifejezés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Megszamol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Megszamol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x =&gt; x%3==0));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//a 3-mal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oszthatók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hangingPunct="1">
              <a:spcBef>
                <a:spcPct val="0"/>
              </a:spcBef>
              <a:buClrTx/>
              <a:buSzTx/>
              <a:buNone/>
              <a:defRPr/>
            </a:pPr>
            <a:endParaRPr lang="hu-H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3971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Tartalom helye 2"/>
          <p:cNvSpPr>
            <a:spLocks noGrp="1"/>
          </p:cNvSpPr>
          <p:nvPr>
            <p:ph idx="1"/>
          </p:nvPr>
        </p:nvSpPr>
        <p:spPr>
          <a:xfrm>
            <a:off x="35496" y="3429000"/>
            <a:ext cx="8929117" cy="2768963"/>
          </a:xfrm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Megoldásötlet: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Toljuk el az </a:t>
            </a:r>
            <a:r>
              <a:rPr lang="hu-HU" sz="2800" b="1" dirty="0"/>
              <a:t>s</a:t>
            </a:r>
            <a:r>
              <a:rPr lang="hu-HU" sz="2800" dirty="0"/>
              <a:t>-t és a </a:t>
            </a:r>
            <a:r>
              <a:rPr lang="hu-HU" sz="2800" b="1" dirty="0"/>
              <a:t>t</a:t>
            </a:r>
            <a:r>
              <a:rPr lang="hu-HU" sz="2800" dirty="0"/>
              <a:t>-t úgy, hogy az A pont az origóba kerüljön! Ezzel visszavezetjük az „irányos” feladatra!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Fordul(A,B,C)=</a:t>
            </a:r>
            <a:r>
              <a:rPr lang="hu-HU" sz="2800" dirty="0">
                <a:hlinkClick r:id="rId3" action="ppaction://hlinksldjump"/>
              </a:rPr>
              <a:t>Irány</a:t>
            </a:r>
            <a:r>
              <a:rPr lang="hu-HU" sz="2800" dirty="0"/>
              <a:t>(B–A,C–A)</a:t>
            </a:r>
          </a:p>
        </p:txBody>
      </p:sp>
      <p:sp>
        <p:nvSpPr>
          <p:cNvPr id="4102" name="Tartalom helye 2"/>
          <p:cNvSpPr>
            <a:spLocks noGrp="1"/>
          </p:cNvSpPr>
          <p:nvPr>
            <p:ph idx="4294967295"/>
          </p:nvPr>
        </p:nvSpPr>
        <p:spPr>
          <a:xfrm>
            <a:off x="10343" y="1397022"/>
            <a:ext cx="5953697" cy="2447925"/>
          </a:xfrm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Egy </a:t>
            </a:r>
            <a:r>
              <a:rPr lang="hu-HU" sz="2800" b="1" dirty="0"/>
              <a:t>s</a:t>
            </a:r>
            <a:r>
              <a:rPr lang="hu-HU" sz="2800" dirty="0"/>
              <a:t> (A</a:t>
            </a:r>
            <a:r>
              <a:rPr lang="hu-HU" sz="2800" dirty="0">
                <a:sym typeface="Symbol" pitchFamily="18" charset="2"/>
              </a:rPr>
              <a:t>B) szakaszhoz képest egy </a:t>
            </a:r>
            <a:r>
              <a:rPr lang="hu-HU" sz="2800" b="1" dirty="0">
                <a:sym typeface="Symbol" pitchFamily="18" charset="2"/>
              </a:rPr>
              <a:t>t</a:t>
            </a:r>
            <a:r>
              <a:rPr lang="hu-HU" sz="2800" dirty="0">
                <a:sym typeface="Symbol" pitchFamily="18" charset="2"/>
              </a:rPr>
              <a:t> (BC) szakasz milyen irányban fordul?</a:t>
            </a:r>
          </a:p>
        </p:txBody>
      </p:sp>
      <p:sp>
        <p:nvSpPr>
          <p:cNvPr id="4104" name="Cím 1"/>
          <p:cNvSpPr>
            <a:spLocks/>
          </p:cNvSpPr>
          <p:nvPr/>
        </p:nvSpPr>
        <p:spPr bwMode="auto">
          <a:xfrm>
            <a:off x="251520" y="85725"/>
            <a:ext cx="7358955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br>
              <a:rPr lang="hu-HU" sz="3200" b="1">
                <a:solidFill>
                  <a:srgbClr val="663300"/>
                </a:solidFill>
              </a:rPr>
            </a:br>
            <a:r>
              <a:rPr lang="hu-HU" sz="2800" b="1">
                <a:solidFill>
                  <a:srgbClr val="663300"/>
                </a:solidFill>
              </a:rPr>
              <a:t>(fordul)</a:t>
            </a:r>
          </a:p>
        </p:txBody>
      </p:sp>
      <p:pic>
        <p:nvPicPr>
          <p:cNvPr id="4129" name="Picture 3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041" y="1492279"/>
            <a:ext cx="3000447" cy="2257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10C83105-20C1-482F-ABC8-65A05FD0811D}" type="datetime8">
              <a:rPr lang="hu-HU" smtClean="0"/>
              <a:t>2022.10.11. 11:23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41</a:t>
            </a:fld>
            <a:r>
              <a:rPr lang="hu-HU" dirty="0"/>
              <a:t>/52</a:t>
            </a: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Tartalom helye 2"/>
          <p:cNvSpPr>
            <a:spLocks noGrp="1"/>
          </p:cNvSpPr>
          <p:nvPr>
            <p:ph idx="1"/>
          </p:nvPr>
        </p:nvSpPr>
        <p:spPr>
          <a:xfrm>
            <a:off x="35496" y="1341437"/>
            <a:ext cx="8929117" cy="5156199"/>
          </a:xfrm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Bemenet:	A,B,C</a:t>
            </a:r>
            <a:r>
              <a:rPr lang="hu-HU" sz="2800" dirty="0">
                <a:sym typeface="Symbol" pitchFamily="18" charset="2"/>
              </a:rPr>
              <a:t></a:t>
            </a:r>
            <a:r>
              <a:rPr lang="hu-HU" sz="2800" dirty="0"/>
              <a:t>Pont, </a:t>
            </a:r>
            <a:r>
              <a:rPr lang="hu-HU" sz="2800" dirty="0" err="1"/>
              <a:t>Pont</a:t>
            </a:r>
            <a:r>
              <a:rPr lang="hu-HU" sz="2800" dirty="0"/>
              <a:t>=</a:t>
            </a:r>
            <a:r>
              <a:rPr lang="hu-HU" sz="2800" dirty="0">
                <a:hlinkClick r:id="rId3" action="ppaction://hlinksldjump"/>
              </a:rPr>
              <a:t>…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Kimenet:	Ford</a:t>
            </a:r>
            <a:r>
              <a:rPr lang="hu-HU" sz="2800" dirty="0"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Z</a:t>
            </a:r>
            <a:endParaRPr lang="hu-HU" sz="2800" b="1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Előfeltétel:	–</a:t>
            </a:r>
            <a:endParaRPr lang="hu-HU" sz="20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>
                <a:sym typeface="Symbol" pitchFamily="18" charset="2"/>
              </a:rPr>
              <a:t>Utófeltétel:	Ford=Fordul(A,B,C)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>
                <a:sym typeface="Symbol" pitchFamily="18" charset="2"/>
              </a:rPr>
              <a:t>Definíció:	Fordul:Pont</a:t>
            </a:r>
            <a:r>
              <a:rPr lang="hu-HU" sz="2800" baseline="30000" dirty="0">
                <a:sym typeface="Symbol" pitchFamily="18" charset="2"/>
              </a:rPr>
              <a:t>3</a:t>
            </a:r>
            <a:r>
              <a:rPr lang="hu-HU" sz="2800" dirty="0">
                <a:sym typeface="Symbol" pitchFamily="18" charset="2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Z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Fordul(a,b,c):=</a:t>
            </a:r>
            <a:r>
              <a:rPr lang="hu-HU" sz="2800" dirty="0"/>
              <a:t>Irány(b</a:t>
            </a:r>
            <a:r>
              <a:rPr lang="hu-HU" sz="2800" dirty="0">
                <a:solidFill>
                  <a:srgbClr val="FF0000"/>
                </a:solidFill>
              </a:rPr>
              <a:t>–</a:t>
            </a:r>
            <a:r>
              <a:rPr lang="hu-HU" sz="2800" dirty="0"/>
              <a:t>a,c</a:t>
            </a:r>
            <a:r>
              <a:rPr lang="hu-HU" sz="2800" dirty="0">
                <a:solidFill>
                  <a:srgbClr val="FF0000"/>
                </a:solidFill>
              </a:rPr>
              <a:t>–</a:t>
            </a:r>
            <a:r>
              <a:rPr lang="hu-HU" sz="2800" dirty="0"/>
              <a:t>a)</a:t>
            </a:r>
            <a:br>
              <a:rPr lang="hu-HU" sz="2800" dirty="0"/>
            </a:br>
            <a:r>
              <a:rPr lang="hu-HU" sz="2800" dirty="0"/>
              <a:t>	</a:t>
            </a:r>
            <a:r>
              <a:rPr lang="hu-HU" sz="2400" dirty="0">
                <a:solidFill>
                  <a:srgbClr val="FF0000"/>
                </a:solidFill>
              </a:rPr>
              <a:t>–</a:t>
            </a:r>
            <a:r>
              <a:rPr lang="hu-HU" sz="2400" dirty="0"/>
              <a:t> : Pont</a:t>
            </a:r>
            <a:r>
              <a:rPr lang="hu-HU" sz="2400" baseline="30000" dirty="0"/>
              <a:t>2</a:t>
            </a:r>
            <a:r>
              <a:rPr lang="hu-HU" sz="2400" dirty="0">
                <a:sym typeface="Symbol"/>
              </a:rPr>
              <a:t>Pont</a:t>
            </a:r>
            <a:br>
              <a:rPr lang="hu-HU" sz="2400" dirty="0">
                <a:sym typeface="Symbol"/>
              </a:rPr>
            </a:br>
            <a:r>
              <a:rPr lang="hu-HU" sz="2400" dirty="0">
                <a:sym typeface="Symbol"/>
              </a:rPr>
              <a:t>	P</a:t>
            </a:r>
            <a:r>
              <a:rPr lang="hu-HU" sz="2400" dirty="0">
                <a:solidFill>
                  <a:srgbClr val="FF0000"/>
                </a:solidFill>
              </a:rPr>
              <a:t>–</a:t>
            </a:r>
            <a:r>
              <a:rPr lang="hu-HU" sz="2400" dirty="0"/>
              <a:t>Q:=Pont(</a:t>
            </a:r>
            <a:r>
              <a:rPr lang="hu-HU" sz="2400" dirty="0" err="1"/>
              <a:t>P.x</a:t>
            </a:r>
            <a:r>
              <a:rPr lang="hu-HU" sz="2400" dirty="0"/>
              <a:t>–</a:t>
            </a:r>
            <a:r>
              <a:rPr lang="hu-HU" sz="2400" dirty="0" err="1"/>
              <a:t>Q.x,P.y</a:t>
            </a:r>
            <a:r>
              <a:rPr lang="hu-HU" sz="2400" dirty="0"/>
              <a:t>–</a:t>
            </a:r>
            <a:r>
              <a:rPr lang="hu-HU" sz="2400" dirty="0" err="1"/>
              <a:t>Q.y</a:t>
            </a:r>
            <a:r>
              <a:rPr lang="hu-HU" sz="2400" dirty="0"/>
              <a:t>)</a:t>
            </a:r>
            <a:endParaRPr lang="hu-HU" sz="2200" dirty="0">
              <a:sym typeface="Symbol" pitchFamily="18" charset="2"/>
            </a:endParaRPr>
          </a:p>
          <a:p>
            <a:pPr marL="0" indent="0">
              <a:lnSpc>
                <a:spcPct val="95000"/>
              </a:lnSpc>
              <a:spcBef>
                <a:spcPts val="600"/>
              </a:spcBef>
              <a:buNone/>
            </a:pPr>
            <a:r>
              <a:rPr lang="hu-HU" sz="2800" dirty="0">
                <a:sym typeface="Symbol" pitchFamily="18" charset="2"/>
              </a:rPr>
              <a:t>Megjegyzés: ezzel ekvivalens feladat, „a</a:t>
            </a:r>
            <a:r>
              <a:rPr lang="hu-HU" sz="2800" i="1" dirty="0">
                <a:sym typeface="Symbol" pitchFamily="18" charset="2"/>
              </a:rPr>
              <a:t>z (A,B)-n átmenő egyenestől a C pont balra van, vagy jobbra van, vagy az (A,B)-re illeszkedő egyenesen van?”</a:t>
            </a:r>
          </a:p>
        </p:txBody>
      </p:sp>
      <p:sp>
        <p:nvSpPr>
          <p:cNvPr id="51206" name="Cím 1"/>
          <p:cNvSpPr>
            <a:spLocks/>
          </p:cNvSpPr>
          <p:nvPr/>
        </p:nvSpPr>
        <p:spPr bwMode="auto">
          <a:xfrm>
            <a:off x="107504" y="85725"/>
            <a:ext cx="7502971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br>
              <a:rPr lang="hu-HU" sz="3200" b="1">
                <a:solidFill>
                  <a:srgbClr val="663300"/>
                </a:solidFill>
              </a:rPr>
            </a:br>
            <a:r>
              <a:rPr lang="hu-HU" sz="2800" b="1">
                <a:solidFill>
                  <a:srgbClr val="663300"/>
                </a:solidFill>
              </a:rPr>
              <a:t>(fordul)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B2157013-2FB1-4E83-AED0-C8776CA22B84}" type="datetime8">
              <a:rPr lang="hu-HU" smtClean="0"/>
              <a:t>2022.10.11. 11:23</a:t>
            </a:fld>
            <a:endParaRPr lang="en-US" dirty="0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pic>
        <p:nvPicPr>
          <p:cNvPr id="9" name="Picture 3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041" y="1492279"/>
            <a:ext cx="3000447" cy="2257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42</a:t>
            </a:fld>
            <a:r>
              <a:rPr lang="hu-HU" dirty="0"/>
              <a:t>/52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b="1" dirty="0"/>
              <a:t>Algoritmus:</a:t>
            </a:r>
          </a:p>
          <a:p>
            <a:pPr marL="173038" indent="12700">
              <a:lnSpc>
                <a:spcPct val="95000"/>
              </a:lnSpc>
              <a:spcBef>
                <a:spcPct val="5000"/>
              </a:spcBef>
              <a:buNone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marL="173038" indent="12700">
              <a:lnSpc>
                <a:spcPct val="95000"/>
              </a:lnSpc>
              <a:spcBef>
                <a:spcPct val="5000"/>
              </a:spcBef>
              <a:buNone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229" name="Tartalom helye 2"/>
          <p:cNvSpPr>
            <a:spLocks noGrp="1"/>
          </p:cNvSpPr>
          <p:nvPr>
            <p:ph idx="4294967295"/>
          </p:nvPr>
        </p:nvSpPr>
        <p:spPr>
          <a:xfrm>
            <a:off x="35497" y="2276475"/>
            <a:ext cx="9108504" cy="942654"/>
          </a:xfrm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A megoldásban hívjuk az Irány függvényt!</a:t>
            </a:r>
            <a:br>
              <a:rPr lang="hu-HU" sz="2800" dirty="0">
                <a:sym typeface="Symbol" pitchFamily="18" charset="2"/>
              </a:rPr>
            </a:br>
            <a:r>
              <a:rPr lang="hu-HU" sz="2800" b="1" dirty="0">
                <a:sym typeface="Symbol" pitchFamily="18" charset="2"/>
              </a:rPr>
              <a:t>Finomítás</a:t>
            </a:r>
            <a:r>
              <a:rPr lang="hu-HU" sz="2800" b="1" baseline="-25000" dirty="0"/>
              <a:t>1</a:t>
            </a:r>
            <a:r>
              <a:rPr lang="hu-HU" sz="2800" b="1" dirty="0">
                <a:sym typeface="Symbol" pitchFamily="18" charset="2"/>
              </a:rPr>
              <a:t>:</a:t>
            </a:r>
          </a:p>
        </p:txBody>
      </p:sp>
      <p:graphicFrame>
        <p:nvGraphicFramePr>
          <p:cNvPr id="24622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95873"/>
              </p:ext>
            </p:extLst>
          </p:nvPr>
        </p:nvGraphicFramePr>
        <p:xfrm>
          <a:off x="857747" y="3183074"/>
          <a:ext cx="3284537" cy="3066581"/>
        </p:xfrm>
        <a:graphic>
          <a:graphicData uri="http://schemas.openxmlformats.org/drawingml/2006/table">
            <a:tbl>
              <a:tblPr/>
              <a:tblGrid>
                <a:gridCol w="164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978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Fordul(a,b,c:</a:t>
                      </a:r>
                      <a:r>
                        <a:rPr kumimoji="0" lang="hu-HU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TPont</a:t>
                      </a: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):Egész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22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438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p.x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:=</a:t>
                      </a: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b.x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–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a.x</a:t>
                      </a: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p.y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b.y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 – </a:t>
                      </a: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a.y</a:t>
                      </a: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q.x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:=</a:t>
                      </a: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c.x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– </a:t>
                      </a: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a.x</a:t>
                      </a: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q.y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c.y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 – </a:t>
                      </a: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a.y</a:t>
                      </a: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399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Fordul:=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hlinkClick r:id="rId3" action="ppaction://hlinksldjump"/>
                        </a:rPr>
                        <a:t>Irány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(p,q)</a:t>
                      </a:r>
                    </a:p>
                  </a:txBody>
                  <a:tcPr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7128" name="Oval 43"/>
          <p:cNvSpPr>
            <a:spLocks noChangeArrowheads="1"/>
          </p:cNvSpPr>
          <p:nvPr/>
        </p:nvSpPr>
        <p:spPr bwMode="auto">
          <a:xfrm>
            <a:off x="827584" y="3195445"/>
            <a:ext cx="3344863" cy="487196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u-HU" sz="3600"/>
          </a:p>
        </p:txBody>
      </p:sp>
      <p:sp>
        <p:nvSpPr>
          <p:cNvPr id="52255" name="Cím 1"/>
          <p:cNvSpPr>
            <a:spLocks/>
          </p:cNvSpPr>
          <p:nvPr/>
        </p:nvSpPr>
        <p:spPr bwMode="auto">
          <a:xfrm>
            <a:off x="107504" y="85725"/>
            <a:ext cx="7502971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 dirty="0">
                <a:solidFill>
                  <a:srgbClr val="663300"/>
                </a:solidFill>
              </a:rPr>
              <a:t>Függvények</a:t>
            </a:r>
            <a:br>
              <a:rPr lang="hu-HU" sz="3200" b="1" dirty="0">
                <a:solidFill>
                  <a:srgbClr val="663300"/>
                </a:solidFill>
              </a:rPr>
            </a:br>
            <a:r>
              <a:rPr lang="hu-HU" sz="2800" b="1" dirty="0">
                <a:solidFill>
                  <a:srgbClr val="663300"/>
                </a:solidFill>
              </a:rPr>
              <a:t>(fordul)</a:t>
            </a:r>
          </a:p>
        </p:txBody>
      </p:sp>
      <p:sp>
        <p:nvSpPr>
          <p:cNvPr id="52256" name="Szövegdoboz 13"/>
          <p:cNvSpPr txBox="1">
            <a:spLocks noChangeArrowheads="1"/>
          </p:cNvSpPr>
          <p:nvPr/>
        </p:nvSpPr>
        <p:spPr bwMode="auto">
          <a:xfrm>
            <a:off x="4139109" y="3686720"/>
            <a:ext cx="1036637" cy="53436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lIns="0" tIns="36000" rIns="0" bIns="36000">
            <a:spAutoFit/>
          </a:bodyPr>
          <a:lstStyle/>
          <a:p>
            <a:pPr algn="l">
              <a:lnSpc>
                <a:spcPts val="1800"/>
              </a:lnSpc>
              <a:buFont typeface="Wingdings" pitchFamily="2" charset="2"/>
              <a:buNone/>
            </a:pPr>
            <a:r>
              <a:rPr lang="hu-HU" b="1" dirty="0"/>
              <a:t>Változó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  p,q:</a:t>
            </a:r>
            <a:r>
              <a:rPr lang="hu-HU" dirty="0" err="1"/>
              <a:t>TPont</a:t>
            </a:r>
            <a:endParaRPr lang="hu-HU" dirty="0"/>
          </a:p>
        </p:txBody>
      </p:sp>
      <p:sp>
        <p:nvSpPr>
          <p:cNvPr id="2" name="Téglalap 9"/>
          <p:cNvSpPr>
            <a:spLocks noChangeArrowheads="1"/>
          </p:cNvSpPr>
          <p:nvPr/>
        </p:nvSpPr>
        <p:spPr bwMode="auto">
          <a:xfrm>
            <a:off x="5364088" y="3033328"/>
            <a:ext cx="3456000" cy="334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0" bIns="36000" anchor="ctr">
            <a:noAutofit/>
          </a:bodyPr>
          <a:lstStyle/>
          <a:p>
            <a:pPr algn="l">
              <a:lnSpc>
                <a:spcPts val="18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r>
              <a:rPr lang="hu-HU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Fordul</a:t>
            </a:r>
            <a:r>
              <a:rPr lang="hu-HU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TPont</a:t>
            </a:r>
            <a:r>
              <a:rPr lang="hu-HU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</a:t>
            </a:r>
            <a:br>
              <a:rPr lang="hu-HU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hu-HU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TPont</a:t>
            </a:r>
            <a:r>
              <a:rPr lang="hu-HU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 </a:t>
            </a:r>
            <a:r>
              <a:rPr lang="hu-HU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TPont</a:t>
            </a:r>
            <a:r>
              <a:rPr lang="hu-HU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hu-HU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hu-HU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TPont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p,q;</a:t>
            </a:r>
          </a:p>
          <a:p>
            <a:pPr algn="l">
              <a:lnSpc>
                <a:spcPts val="26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b.x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a.x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b.y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a.y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ts val="3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q.x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c.x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.x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ts val="3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q.y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c.y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a.y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ts val="3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Irany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(p,q)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440" y="1357918"/>
            <a:ext cx="2563823" cy="1331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60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033005"/>
              </p:ext>
            </p:extLst>
          </p:nvPr>
        </p:nvGraphicFramePr>
        <p:xfrm>
          <a:off x="2267744" y="1757759"/>
          <a:ext cx="3816350" cy="519113"/>
        </p:xfrm>
        <a:graphic>
          <a:graphicData uri="http://schemas.openxmlformats.org/drawingml/2006/table">
            <a:tbl>
              <a:tblPr/>
              <a:tblGrid>
                <a:gridCol w="381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Ford:=Fordul(A,B,C)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Dátum hely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39BB756E-64C0-4F9E-9813-321EE6ABC39F}" type="datetime8">
              <a:rPr lang="hu-HU" smtClean="0"/>
              <a:t>2022.10.11. 11:23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43</a:t>
            </a:fld>
            <a:r>
              <a:rPr lang="hu-HU" dirty="0"/>
              <a:t>/52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build="p"/>
      <p:bldP spid="47128" grpId="0" animBg="1"/>
      <p:bldP spid="52256" grpId="0" animBg="1"/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indent="-2667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A Fordul-ban meghívjuk a </a:t>
            </a:r>
            <a:r>
              <a:rPr lang="hu-HU" sz="2800" dirty="0" err="1">
                <a:sym typeface="Symbol" pitchFamily="18" charset="2"/>
              </a:rPr>
              <a:t>TPont</a:t>
            </a:r>
            <a:r>
              <a:rPr lang="hu-HU" sz="2800" dirty="0">
                <a:sym typeface="Symbol" pitchFamily="18" charset="2"/>
              </a:rPr>
              <a:t> </a:t>
            </a:r>
            <a:r>
              <a:rPr lang="hu-HU" sz="2800">
                <a:sym typeface="Symbol" pitchFamily="18" charset="2"/>
              </a:rPr>
              <a:t>kivonás operátorát</a:t>
            </a:r>
            <a:r>
              <a:rPr lang="hu-HU" sz="2800" dirty="0">
                <a:sym typeface="Symbol" pitchFamily="18" charset="2"/>
              </a:rPr>
              <a:t>!</a:t>
            </a:r>
            <a:endParaRPr lang="hu-HU" sz="2800" dirty="0">
              <a:latin typeface="Courier New" pitchFamily="49" charset="0"/>
              <a:cs typeface="Courier New" pitchFamily="49" charset="0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b="1" dirty="0"/>
              <a:t>   Finomítás</a:t>
            </a:r>
            <a:r>
              <a:rPr lang="hu-HU" sz="2800" b="1" baseline="-25000" dirty="0"/>
              <a:t>2</a:t>
            </a:r>
            <a:r>
              <a:rPr lang="hu-HU" sz="2800" b="1" dirty="0"/>
              <a:t>:</a:t>
            </a:r>
          </a:p>
        </p:txBody>
      </p:sp>
      <p:graphicFrame>
        <p:nvGraphicFramePr>
          <p:cNvPr id="24622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630160"/>
              </p:ext>
            </p:extLst>
          </p:nvPr>
        </p:nvGraphicFramePr>
        <p:xfrm>
          <a:off x="446907" y="3959251"/>
          <a:ext cx="3284537" cy="2320168"/>
        </p:xfrm>
        <a:graphic>
          <a:graphicData uri="http://schemas.openxmlformats.org/drawingml/2006/table">
            <a:tbl>
              <a:tblPr/>
              <a:tblGrid>
                <a:gridCol w="164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416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Kivon(</a:t>
                      </a:r>
                      <a:r>
                        <a:rPr kumimoji="0" lang="hu-HU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a,b:TPont</a:t>
                      </a: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):</a:t>
                      </a:r>
                      <a:r>
                        <a:rPr kumimoji="0" lang="hu-HU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TPont</a:t>
                      </a:r>
                      <a:b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</a:br>
                      <a:r>
                        <a:rPr kumimoji="0" lang="hu-HU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Operátor:</a:t>
                      </a: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a</a:t>
                      </a: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–</a:t>
                      </a: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b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53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05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c.x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:=</a:t>
                      </a: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a.x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–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b.x</a:t>
                      </a: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05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c.y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a.y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 – </a:t>
                      </a: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b.y</a:t>
                      </a: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061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Kivon:=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c</a:t>
                      </a:r>
                    </a:p>
                  </a:txBody>
                  <a:tcPr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7128" name="Oval 43"/>
          <p:cNvSpPr>
            <a:spLocks noChangeArrowheads="1"/>
          </p:cNvSpPr>
          <p:nvPr/>
        </p:nvSpPr>
        <p:spPr bwMode="auto">
          <a:xfrm>
            <a:off x="416744" y="3897931"/>
            <a:ext cx="3344863" cy="865218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None/>
              <a:defRPr/>
            </a:pPr>
            <a:endParaRPr lang="hu-HU" sz="3600" dirty="0"/>
          </a:p>
        </p:txBody>
      </p:sp>
      <p:sp>
        <p:nvSpPr>
          <p:cNvPr id="52255" name="Cím 1"/>
          <p:cNvSpPr>
            <a:spLocks/>
          </p:cNvSpPr>
          <p:nvPr/>
        </p:nvSpPr>
        <p:spPr bwMode="auto">
          <a:xfrm>
            <a:off x="107504" y="85725"/>
            <a:ext cx="7502971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 dirty="0">
                <a:solidFill>
                  <a:srgbClr val="663300"/>
                </a:solidFill>
              </a:rPr>
              <a:t>Függvények</a:t>
            </a:r>
            <a:br>
              <a:rPr lang="hu-HU" sz="3200" b="1" dirty="0">
                <a:solidFill>
                  <a:srgbClr val="663300"/>
                </a:solidFill>
              </a:rPr>
            </a:br>
            <a:r>
              <a:rPr lang="hu-HU" sz="2800" b="1" dirty="0">
                <a:solidFill>
                  <a:srgbClr val="663300"/>
                </a:solidFill>
              </a:rPr>
              <a:t>(fordul)</a:t>
            </a:r>
          </a:p>
        </p:txBody>
      </p:sp>
      <p:sp>
        <p:nvSpPr>
          <p:cNvPr id="52256" name="Szövegdoboz 13"/>
          <p:cNvSpPr txBox="1">
            <a:spLocks noChangeArrowheads="1"/>
          </p:cNvSpPr>
          <p:nvPr/>
        </p:nvSpPr>
        <p:spPr bwMode="auto">
          <a:xfrm>
            <a:off x="3728269" y="4718475"/>
            <a:ext cx="915739" cy="54142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lIns="0" tIns="36000" rIns="0" bIns="36000">
            <a:spAutoFit/>
          </a:bodyPr>
          <a:lstStyle/>
          <a:p>
            <a:pPr algn="l">
              <a:lnSpc>
                <a:spcPts val="1800"/>
              </a:lnSpc>
              <a:buFont typeface="Wingdings" pitchFamily="2" charset="2"/>
              <a:buNone/>
            </a:pPr>
            <a:r>
              <a:rPr lang="hu-HU" b="1" dirty="0"/>
              <a:t>Változó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  c:TPont</a:t>
            </a:r>
          </a:p>
        </p:txBody>
      </p:sp>
      <p:sp>
        <p:nvSpPr>
          <p:cNvPr id="2" name="Téglalap 9"/>
          <p:cNvSpPr>
            <a:spLocks noChangeArrowheads="1"/>
          </p:cNvSpPr>
          <p:nvPr/>
        </p:nvSpPr>
        <p:spPr bwMode="auto">
          <a:xfrm>
            <a:off x="4815706" y="3841998"/>
            <a:ext cx="4292798" cy="2756179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0" bIns="36000" anchor="ctr">
            <a:noAutofit/>
          </a:bodyPr>
          <a:lstStyle/>
          <a:p>
            <a:pPr algn="l">
              <a:lnSpc>
                <a:spcPts val="1800"/>
              </a:lnSpc>
              <a:spcBef>
                <a:spcPct val="0"/>
              </a:spcBef>
              <a:buNone/>
            </a:pPr>
            <a:r>
              <a:rPr lang="hu-HU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TPont</a:t>
            </a:r>
            <a:r>
              <a:rPr lang="hu-HU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operator </a:t>
            </a:r>
            <a:r>
              <a:rPr lang="hu-HU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br>
              <a:rPr lang="hu-HU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hu-HU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TPont</a:t>
            </a:r>
            <a:r>
              <a:rPr lang="hu-HU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</a:t>
            </a:r>
            <a:r>
              <a:rPr lang="hu-HU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TPont</a:t>
            </a:r>
            <a:r>
              <a:rPr lang="hu-HU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hu-HU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hu-H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ts val="18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TPont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pPr algn="l">
              <a:lnSpc>
                <a:spcPts val="26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c.x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a.x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b.x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c.y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a.y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b.y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ts val="3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hu-HU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2AEEB556-86B8-448A-8B36-BD99D98F882E}" type="datetime8">
              <a:rPr lang="hu-HU" smtClean="0"/>
              <a:t>2022.10.11. 11:23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44</a:t>
            </a:fld>
            <a:r>
              <a:rPr lang="hu-HU" dirty="0"/>
              <a:t>/52</a:t>
            </a:r>
          </a:p>
        </p:txBody>
      </p:sp>
      <p:graphicFrame>
        <p:nvGraphicFramePr>
          <p:cNvPr id="14" name="Group 46">
            <a:extLst>
              <a:ext uri="{FF2B5EF4-FFF2-40B4-BE49-F238E27FC236}">
                <a16:creationId xmlns:a16="http://schemas.microsoft.com/office/drawing/2014/main" id="{A00956A4-6F2B-4B7C-B054-B60139A61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700485"/>
              </p:ext>
            </p:extLst>
          </p:nvPr>
        </p:nvGraphicFramePr>
        <p:xfrm>
          <a:off x="425699" y="2333634"/>
          <a:ext cx="3284537" cy="1102035"/>
        </p:xfrm>
        <a:graphic>
          <a:graphicData uri="http://schemas.openxmlformats.org/drawingml/2006/table">
            <a:tbl>
              <a:tblPr/>
              <a:tblGrid>
                <a:gridCol w="164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7482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Fordul(a,b,c:</a:t>
                      </a:r>
                      <a:r>
                        <a:rPr kumimoji="0" lang="hu-HU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TPont</a:t>
                      </a: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):Egész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163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Fordul:=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hlinkClick r:id="rId3" action="ppaction://hlinksldjump"/>
                        </a:rPr>
                        <a:t>Irány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(b</a:t>
                      </a:r>
                      <a:r>
                        <a:rPr lang="hu-HU" sz="2400" dirty="0">
                          <a:solidFill>
                            <a:srgbClr val="0000FF"/>
                          </a:solidFill>
                        </a:rPr>
                        <a:t>–</a:t>
                      </a: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a,c</a:t>
                      </a:r>
                      <a:r>
                        <a:rPr lang="hu-HU" sz="2400" dirty="0">
                          <a:solidFill>
                            <a:srgbClr val="0000FF"/>
                          </a:solidFill>
                        </a:rPr>
                        <a:t>–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a)</a:t>
                      </a:r>
                    </a:p>
                  </a:txBody>
                  <a:tcPr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val 43">
            <a:extLst>
              <a:ext uri="{FF2B5EF4-FFF2-40B4-BE49-F238E27FC236}">
                <a16:creationId xmlns:a16="http://schemas.microsoft.com/office/drawing/2014/main" id="{BAAC6552-7AEA-40FB-B0BC-9E3CF7127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2346004"/>
            <a:ext cx="3344863" cy="441593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u-HU" sz="3600"/>
          </a:p>
        </p:txBody>
      </p:sp>
      <p:sp>
        <p:nvSpPr>
          <p:cNvPr id="17" name="Téglalap 9">
            <a:extLst>
              <a:ext uri="{FF2B5EF4-FFF2-40B4-BE49-F238E27FC236}">
                <a16:creationId xmlns:a16="http://schemas.microsoft.com/office/drawing/2014/main" id="{195B58E9-C7BA-474B-9FB4-368FF1A9F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5706" y="2385032"/>
            <a:ext cx="4292798" cy="1332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0" bIns="36000" anchor="ctr">
            <a:noAutofit/>
          </a:bodyPr>
          <a:lstStyle/>
          <a:p>
            <a:pPr algn="l">
              <a:lnSpc>
                <a:spcPts val="18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r>
              <a:rPr lang="hu-HU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Fordul</a:t>
            </a:r>
            <a:r>
              <a:rPr lang="hu-HU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TPont</a:t>
            </a:r>
            <a:r>
              <a:rPr lang="hu-HU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</a:t>
            </a:r>
            <a:r>
              <a:rPr lang="hu-HU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TPont</a:t>
            </a:r>
            <a:r>
              <a:rPr lang="hu-HU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</a:t>
            </a:r>
            <a:br>
              <a:rPr lang="hu-HU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  </a:t>
            </a:r>
            <a:r>
              <a:rPr lang="hu-HU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TPont</a:t>
            </a:r>
            <a:r>
              <a:rPr lang="hu-HU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hu-HU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hu-HU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Irany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(b-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a,c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-a)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AutoShape 6">
            <a:extLst>
              <a:ext uri="{FF2B5EF4-FFF2-40B4-BE49-F238E27FC236}">
                <a16:creationId xmlns:a16="http://schemas.microsoft.com/office/drawing/2014/main" id="{0A265986-7981-FB19-23CD-7C20C23C5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6945" y="4877701"/>
            <a:ext cx="1979613" cy="684771"/>
          </a:xfrm>
          <a:prstGeom prst="wedgeRectCallout">
            <a:avLst>
              <a:gd name="adj1" fmla="val -129981"/>
              <a:gd name="adj2" fmla="val -135641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 </a:t>
            </a:r>
            <a:r>
              <a:rPr lang="hu-HU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TPont</a:t>
            </a:r>
            <a:r>
              <a:rPr lang="hu-HU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struktúra definíciójában.</a:t>
            </a: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31542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Döntsük el, hogy egy C pont rajta van-e egy (A,B) szakaszon!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>
                <a:sym typeface="Symbol" pitchFamily="18" charset="2"/>
              </a:rPr>
              <a:t>Bemenet:	A,B,CPont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>
                <a:sym typeface="Symbol" pitchFamily="18" charset="2"/>
              </a:rPr>
              <a:t>Kimenet:	</a:t>
            </a:r>
            <a:r>
              <a:rPr lang="hu-HU" sz="2800" dirty="0" err="1">
                <a:sym typeface="Symbol" pitchFamily="18" charset="2"/>
              </a:rPr>
              <a:t>RajtaE</a:t>
            </a:r>
            <a:r>
              <a:rPr lang="hu-HU" sz="2800" dirty="0"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b="1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>
                <a:sym typeface="Symbol" pitchFamily="18" charset="2"/>
              </a:rPr>
              <a:t>Előfeltétel: 	</a:t>
            </a:r>
            <a:r>
              <a:rPr lang="hu-HU" sz="2800" dirty="0"/>
              <a:t>–</a:t>
            </a: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>
                <a:sym typeface="Symbol" pitchFamily="18" charset="2"/>
              </a:rPr>
              <a:t>Utófeltétel:	</a:t>
            </a:r>
            <a:r>
              <a:rPr lang="hu-HU" sz="2800" dirty="0" err="1">
                <a:sym typeface="Symbol" pitchFamily="18" charset="2"/>
              </a:rPr>
              <a:t>RajtaE</a:t>
            </a:r>
            <a:r>
              <a:rPr lang="hu-HU" sz="2800" dirty="0">
                <a:sym typeface="Symbol" pitchFamily="18" charset="2"/>
              </a:rPr>
              <a:t>=Rajta(A,B,C)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>
                <a:sym typeface="Symbol" pitchFamily="18" charset="2"/>
              </a:rPr>
              <a:t>Definíció: 	Rajta:Pont</a:t>
            </a:r>
            <a:r>
              <a:rPr lang="hu-HU" sz="2800" baseline="30000" dirty="0">
                <a:sym typeface="Symbol" pitchFamily="18" charset="2"/>
              </a:rPr>
              <a:t>3</a:t>
            </a:r>
            <a:r>
              <a:rPr lang="hu-HU" sz="2800" dirty="0">
                <a:sym typeface="Symbol" pitchFamily="18" charset="2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Rajta(a,b,c):=…</a:t>
            </a:r>
          </a:p>
        </p:txBody>
      </p:sp>
      <p:sp>
        <p:nvSpPr>
          <p:cNvPr id="5127" name="Cím 1"/>
          <p:cNvSpPr>
            <a:spLocks/>
          </p:cNvSpPr>
          <p:nvPr/>
        </p:nvSpPr>
        <p:spPr bwMode="auto">
          <a:xfrm>
            <a:off x="107504" y="85725"/>
            <a:ext cx="7502971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br>
              <a:rPr lang="hu-HU" sz="3200" b="1">
                <a:solidFill>
                  <a:srgbClr val="663300"/>
                </a:solidFill>
              </a:rPr>
            </a:br>
            <a:r>
              <a:rPr lang="hu-HU" sz="2800" b="1">
                <a:solidFill>
                  <a:srgbClr val="663300"/>
                </a:solidFill>
              </a:rPr>
              <a:t>(rajta?)</a:t>
            </a:r>
          </a:p>
        </p:txBody>
      </p:sp>
      <p:grpSp>
        <p:nvGrpSpPr>
          <p:cNvPr id="11" name="Csoportba foglalás 10"/>
          <p:cNvGrpSpPr/>
          <p:nvPr/>
        </p:nvGrpSpPr>
        <p:grpSpPr>
          <a:xfrm>
            <a:off x="6099026" y="3525936"/>
            <a:ext cx="2649438" cy="839168"/>
            <a:chOff x="5474196" y="5551140"/>
            <a:chExt cx="2649438" cy="8391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" name="Ellipszis 1"/>
            <p:cNvSpPr/>
            <p:nvPr/>
          </p:nvSpPr>
          <p:spPr>
            <a:xfrm>
              <a:off x="5868144" y="628230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Ellipszis 8"/>
            <p:cNvSpPr/>
            <p:nvPr/>
          </p:nvSpPr>
          <p:spPr>
            <a:xfrm>
              <a:off x="6804248" y="6072683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Ellipszis 9"/>
            <p:cNvSpPr/>
            <p:nvPr/>
          </p:nvSpPr>
          <p:spPr>
            <a:xfrm>
              <a:off x="7629525" y="5896322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4" name="Egyenes összekötő nyíllal 3"/>
            <p:cNvCxnSpPr>
              <a:endCxn id="10" idx="2"/>
            </p:cNvCxnSpPr>
            <p:nvPr/>
          </p:nvCxnSpPr>
          <p:spPr>
            <a:xfrm flipV="1">
              <a:off x="5976144" y="5950322"/>
              <a:ext cx="1653381" cy="3859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églalap 7"/>
            <p:cNvSpPr/>
            <p:nvPr/>
          </p:nvSpPr>
          <p:spPr>
            <a:xfrm>
              <a:off x="5474196" y="5942384"/>
              <a:ext cx="432048" cy="3859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buNone/>
              </a:pPr>
              <a:r>
                <a:rPr lang="hu-HU" sz="32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4" name="Téglalap 13"/>
            <p:cNvSpPr/>
            <p:nvPr/>
          </p:nvSpPr>
          <p:spPr>
            <a:xfrm>
              <a:off x="6425158" y="5733256"/>
              <a:ext cx="432048" cy="3859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buNone/>
              </a:pPr>
              <a:r>
                <a:rPr lang="hu-HU" sz="32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5" name="Téglalap 14"/>
            <p:cNvSpPr/>
            <p:nvPr/>
          </p:nvSpPr>
          <p:spPr>
            <a:xfrm>
              <a:off x="7691586" y="5551140"/>
              <a:ext cx="432048" cy="3859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buNone/>
              </a:pPr>
              <a:r>
                <a:rPr lang="hu-HU" sz="32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0106772E-DD75-4C42-BAEC-43384883B97B}" type="datetime8">
              <a:rPr lang="hu-HU" smtClean="0"/>
              <a:t>2022.10.11. 11:23</a:t>
            </a:fld>
            <a:endParaRPr lang="en-US" dirty="0"/>
          </a:p>
        </p:txBody>
      </p:sp>
      <p:sp>
        <p:nvSpPr>
          <p:cNvPr id="13" name="Élőláb helye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45</a:t>
            </a:fld>
            <a:r>
              <a:rPr lang="hu-HU" dirty="0"/>
              <a:t>/52</a:t>
            </a:r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Definíció </a:t>
            </a:r>
            <a:r>
              <a:rPr lang="hu-HU" dirty="0">
                <a:sym typeface="Symbol" pitchFamily="18" charset="2"/>
              </a:rPr>
              <a:t>(</a:t>
            </a:r>
            <a:r>
              <a:rPr lang="hu-HU" sz="2400" dirty="0">
                <a:sym typeface="Symbol" pitchFamily="18" charset="2"/>
              </a:rPr>
              <a:t>ami egyben a két függvény specifikációja – utófeltétele</a:t>
            </a:r>
            <a:r>
              <a:rPr lang="hu-HU" dirty="0">
                <a:sym typeface="Symbol" pitchFamily="18" charset="2"/>
              </a:rPr>
              <a:t>)</a:t>
            </a:r>
            <a:r>
              <a:rPr lang="hu-HU" b="1" dirty="0">
                <a:sym typeface="Symbol" pitchFamily="18" charset="2"/>
              </a:rPr>
              <a:t>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>
                <a:sym typeface="Symbol" pitchFamily="18" charset="2"/>
              </a:rPr>
              <a:t>   Rajta:Pont</a:t>
            </a:r>
            <a:r>
              <a:rPr lang="hu-HU" sz="2800" baseline="30000" dirty="0">
                <a:sym typeface="Symbol" pitchFamily="18" charset="2"/>
              </a:rPr>
              <a:t>3</a:t>
            </a:r>
            <a:r>
              <a:rPr lang="hu-HU" sz="2800" dirty="0">
                <a:sym typeface="Symbol" pitchFamily="18" charset="2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Rajta(a,b,c):= Fordul(</a:t>
            </a:r>
            <a:r>
              <a:rPr lang="hu-HU" sz="2800" dirty="0" err="1">
                <a:sym typeface="Symbol" pitchFamily="18" charset="2"/>
              </a:rPr>
              <a:t>a,c,b</a:t>
            </a:r>
            <a:r>
              <a:rPr lang="hu-HU" sz="2800" dirty="0">
                <a:sym typeface="Symbol" pitchFamily="18" charset="2"/>
              </a:rPr>
              <a:t>)=0 és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    Közte(</a:t>
            </a:r>
            <a:r>
              <a:rPr lang="hu-HU" sz="2800" dirty="0" err="1">
                <a:sym typeface="Symbol" pitchFamily="18" charset="2"/>
              </a:rPr>
              <a:t>a.x,c.x,b.x</a:t>
            </a:r>
            <a:r>
              <a:rPr lang="hu-HU" sz="2800" dirty="0">
                <a:sym typeface="Symbol" pitchFamily="18" charset="2"/>
              </a:rPr>
              <a:t>) és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    Közte(</a:t>
            </a:r>
            <a:r>
              <a:rPr lang="hu-HU" sz="2800" dirty="0" err="1">
                <a:sym typeface="Symbol" pitchFamily="18" charset="2"/>
              </a:rPr>
              <a:t>a.y,c.y,b.y</a:t>
            </a:r>
            <a:r>
              <a:rPr lang="hu-HU" sz="2800" dirty="0">
                <a:sym typeface="Symbol" pitchFamily="18" charset="2"/>
              </a:rPr>
              <a:t>)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</a:t>
            </a:r>
            <a:r>
              <a:rPr lang="hu-HU" sz="2800" i="1" dirty="0">
                <a:sym typeface="Symbol" pitchFamily="18" charset="2"/>
              </a:rPr>
              <a:t>Azaz még egy függvényt kell definiálnunk, ami eldönti, hogy a második paramétere a másik kettő között van-e!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>
                <a:sym typeface="Symbol" pitchFamily="18" charset="2"/>
              </a:rPr>
              <a:t>   Közte: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sz="2800" baseline="30000" dirty="0">
                <a:sym typeface="Symbol" pitchFamily="18" charset="2"/>
              </a:rPr>
              <a:t>3</a:t>
            </a:r>
            <a:r>
              <a:rPr lang="hu-HU" sz="2800" dirty="0">
                <a:sym typeface="Symbol" pitchFamily="18" charset="2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Közte(r,s,t):= r ≤ s ≤ t   vagy   t ≤ s ≤ r</a:t>
            </a:r>
          </a:p>
        </p:txBody>
      </p:sp>
      <p:sp>
        <p:nvSpPr>
          <p:cNvPr id="6151" name="Cím 1"/>
          <p:cNvSpPr>
            <a:spLocks/>
          </p:cNvSpPr>
          <p:nvPr/>
        </p:nvSpPr>
        <p:spPr bwMode="auto">
          <a:xfrm>
            <a:off x="35496" y="85725"/>
            <a:ext cx="7574979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 dirty="0">
                <a:solidFill>
                  <a:srgbClr val="663300"/>
                </a:solidFill>
              </a:rPr>
              <a:t>Függvények</a:t>
            </a:r>
            <a:br>
              <a:rPr lang="hu-HU" sz="3200" b="1" dirty="0">
                <a:solidFill>
                  <a:srgbClr val="663300"/>
                </a:solidFill>
              </a:rPr>
            </a:br>
            <a:r>
              <a:rPr lang="hu-HU" sz="2800" b="1" dirty="0">
                <a:solidFill>
                  <a:srgbClr val="663300"/>
                </a:solidFill>
              </a:rPr>
              <a:t>(rajta?)</a:t>
            </a:r>
          </a:p>
        </p:txBody>
      </p:sp>
      <p:pic>
        <p:nvPicPr>
          <p:cNvPr id="6162" name="Picture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012" y="2025402"/>
            <a:ext cx="2657475" cy="971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9BAF2551-A25A-48AE-8588-E3B3B2511B12}" type="datetime8">
              <a:rPr lang="hu-HU" smtClean="0"/>
              <a:t>2022.10.11. 11:23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46</a:t>
            </a:fld>
            <a:r>
              <a:rPr lang="hu-HU" dirty="0"/>
              <a:t>/52</a:t>
            </a: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92" name="Oval 30"/>
          <p:cNvSpPr>
            <a:spLocks noChangeArrowheads="1"/>
          </p:cNvSpPr>
          <p:nvPr/>
        </p:nvSpPr>
        <p:spPr bwMode="auto">
          <a:xfrm>
            <a:off x="2098328" y="5128320"/>
            <a:ext cx="4826000" cy="53975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u-HU" dirty="0"/>
          </a:p>
        </p:txBody>
      </p:sp>
      <p:sp>
        <p:nvSpPr>
          <p:cNvPr id="11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Algoritmus:</a:t>
            </a:r>
          </a:p>
          <a:p>
            <a:pPr marL="173038" indent="12700">
              <a:lnSpc>
                <a:spcPct val="95000"/>
              </a:lnSpc>
              <a:spcBef>
                <a:spcPct val="5000"/>
              </a:spcBef>
              <a:buNone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indent="-266700">
              <a:lnSpc>
                <a:spcPct val="95000"/>
              </a:lnSpc>
              <a:spcBef>
                <a:spcPts val="1200"/>
              </a:spcBef>
            </a:pPr>
            <a:r>
              <a:rPr lang="hu-HU" b="1" dirty="0"/>
              <a:t>Finomítások</a:t>
            </a:r>
            <a:r>
              <a:rPr lang="hu-HU" sz="2400" dirty="0">
                <a:latin typeface="Courier New" pitchFamily="49" charset="0"/>
                <a:cs typeface="Courier New" pitchFamily="49" charset="0"/>
              </a:rPr>
              <a:t>:</a:t>
            </a:r>
          </a:p>
        </p:txBody>
      </p:sp>
      <p:sp>
        <p:nvSpPr>
          <p:cNvPr id="53253" name="Tartalom helye 2"/>
          <p:cNvSpPr>
            <a:spLocks noGrp="1"/>
          </p:cNvSpPr>
          <p:nvPr>
            <p:ph idx="4294967295"/>
          </p:nvPr>
        </p:nvSpPr>
        <p:spPr>
          <a:xfrm>
            <a:off x="2593975" y="1700213"/>
            <a:ext cx="6550025" cy="4751387"/>
          </a:xfrm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>
                <a:sym typeface="Symbol" pitchFamily="18" charset="2"/>
              </a:rPr>
              <a:t> </a:t>
            </a:r>
          </a:p>
        </p:txBody>
      </p:sp>
      <p:graphicFrame>
        <p:nvGraphicFramePr>
          <p:cNvPr id="26669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941539"/>
              </p:ext>
            </p:extLst>
          </p:nvPr>
        </p:nvGraphicFramePr>
        <p:xfrm>
          <a:off x="2108870" y="5157837"/>
          <a:ext cx="4826000" cy="1367507"/>
        </p:xfrm>
        <a:graphic>
          <a:graphicData uri="http://schemas.openxmlformats.org/drawingml/2006/table">
            <a:tbl>
              <a:tblPr/>
              <a:tblGrid>
                <a:gridCol w="2411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855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Közte(r,s,t:</a:t>
                      </a:r>
                      <a:r>
                        <a:rPr kumimoji="0" lang="hu-H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Egész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):</a:t>
                      </a:r>
                      <a:r>
                        <a:rPr kumimoji="0" lang="hu-H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Logikai</a:t>
                      </a:r>
                    </a:p>
                  </a:txBody>
                  <a:tcPr marL="90000" marR="90000" marT="46801" marB="468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962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559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6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Közte:=r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s és st vagy ts és sr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667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044278"/>
              </p:ext>
            </p:extLst>
          </p:nvPr>
        </p:nvGraphicFramePr>
        <p:xfrm>
          <a:off x="2066007" y="2875957"/>
          <a:ext cx="4824413" cy="2079725"/>
        </p:xfrm>
        <a:graphic>
          <a:graphicData uri="http://schemas.openxmlformats.org/drawingml/2006/table">
            <a:tbl>
              <a:tblPr/>
              <a:tblGrid>
                <a:gridCol w="240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862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Rajta(a,b,c: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TPont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):</a:t>
                      </a:r>
                      <a:r>
                        <a:rPr kumimoji="0" lang="hu-H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Logikai</a:t>
                      </a:r>
                    </a:p>
                  </a:txBody>
                  <a:tcPr marL="90000" marR="90000" marT="46789" marB="467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98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9" marB="45709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778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Rajta:= 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Fordul(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a,c,b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)=0 és</a:t>
                      </a:r>
                      <a:b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</a:b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           Közte(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a.x,c.x,b.x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 és</a:t>
                      </a:r>
                      <a:b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</a:b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           Közte(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a.y,c.y,b.y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203" name="Oval 48"/>
          <p:cNvSpPr>
            <a:spLocks noChangeArrowheads="1"/>
          </p:cNvSpPr>
          <p:nvPr/>
        </p:nvSpPr>
        <p:spPr bwMode="auto">
          <a:xfrm>
            <a:off x="2051720" y="2850557"/>
            <a:ext cx="4857750" cy="53975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u-HU" dirty="0"/>
          </a:p>
        </p:txBody>
      </p:sp>
      <p:sp>
        <p:nvSpPr>
          <p:cNvPr id="53275" name="Cím 1"/>
          <p:cNvSpPr>
            <a:spLocks/>
          </p:cNvSpPr>
          <p:nvPr/>
        </p:nvSpPr>
        <p:spPr bwMode="auto">
          <a:xfrm>
            <a:off x="35496" y="85725"/>
            <a:ext cx="7574979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 dirty="0">
                <a:solidFill>
                  <a:srgbClr val="663300"/>
                </a:solidFill>
              </a:rPr>
              <a:t>Függvények</a:t>
            </a:r>
            <a:br>
              <a:rPr lang="hu-HU" sz="3200" b="1" dirty="0">
                <a:solidFill>
                  <a:srgbClr val="663300"/>
                </a:solidFill>
              </a:rPr>
            </a:br>
            <a:r>
              <a:rPr lang="hu-HU" sz="2800" b="1" dirty="0">
                <a:solidFill>
                  <a:srgbClr val="663300"/>
                </a:solidFill>
              </a:rPr>
              <a:t>(rajta?)</a:t>
            </a:r>
          </a:p>
        </p:txBody>
      </p:sp>
      <p:graphicFrame>
        <p:nvGraphicFramePr>
          <p:cNvPr id="12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269731"/>
              </p:ext>
            </p:extLst>
          </p:nvPr>
        </p:nvGraphicFramePr>
        <p:xfrm>
          <a:off x="2195736" y="1829767"/>
          <a:ext cx="3816350" cy="519113"/>
        </p:xfrm>
        <a:graphic>
          <a:graphicData uri="http://schemas.openxmlformats.org/drawingml/2006/table">
            <a:tbl>
              <a:tblPr/>
              <a:tblGrid>
                <a:gridCol w="381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hu-HU" sz="2800" dirty="0" err="1">
                          <a:latin typeface="+mj-lt"/>
                          <a:cs typeface="Courier New" pitchFamily="49" charset="0"/>
                        </a:rPr>
                        <a:t>RajtaE</a:t>
                      </a:r>
                      <a:r>
                        <a:rPr lang="hu-HU" sz="2800" dirty="0">
                          <a:latin typeface="+mj-lt"/>
                          <a:cs typeface="Courier New" pitchFamily="49" charset="0"/>
                        </a:rPr>
                        <a:t>:=Rajta(A,B,C)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03" y="1434033"/>
            <a:ext cx="2312984" cy="144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9D5E4176-157E-4D72-994A-74AFC10CC9C1}" type="datetime8">
              <a:rPr lang="hu-HU" smtClean="0"/>
              <a:t>2022.10.11. 11:23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47</a:t>
            </a:fld>
            <a:r>
              <a:rPr lang="hu-HU" dirty="0"/>
              <a:t>/52</a:t>
            </a: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26" name="Picture 15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718152"/>
            <a:ext cx="5357341" cy="3632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8" name="Cím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/>
              <a:t>Függvények</a:t>
            </a:r>
            <a:br>
              <a:rPr lang="hu-HU" sz="3200"/>
            </a:br>
            <a:r>
              <a:rPr lang="hu-HU" sz="2800"/>
              <a:t>(metszi?)</a:t>
            </a:r>
          </a:p>
        </p:txBody>
      </p:sp>
      <p:sp>
        <p:nvSpPr>
          <p:cNvPr id="7179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Döntsük el, hogy az (A,B) szakasz metszi-e a (C,D) szakaszt! Lehetséges esetek: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1B26C489-B8DB-4790-A1CA-F3B26DC382AA}" type="datetime8">
              <a:rPr lang="hu-HU" smtClean="0"/>
              <a:t>2022.10.11. 11:23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48</a:t>
            </a:fld>
            <a:r>
              <a:rPr lang="hu-HU" dirty="0"/>
              <a:t>/52</a:t>
            </a:r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Specifikáció:</a:t>
            </a:r>
          </a:p>
          <a:p>
            <a:pPr marL="254000">
              <a:lnSpc>
                <a:spcPct val="95000"/>
              </a:lnSpc>
              <a:spcBef>
                <a:spcPts val="0"/>
              </a:spcBef>
            </a:pPr>
            <a:r>
              <a:rPr lang="hu-HU" sz="2800" dirty="0">
                <a:sym typeface="Symbol" pitchFamily="18" charset="2"/>
              </a:rPr>
              <a:t>Bemenet:   A,B,C,DPont</a:t>
            </a:r>
          </a:p>
          <a:p>
            <a:pPr marL="254000">
              <a:lnSpc>
                <a:spcPct val="95000"/>
              </a:lnSpc>
              <a:spcBef>
                <a:spcPts val="0"/>
              </a:spcBef>
            </a:pPr>
            <a:r>
              <a:rPr lang="hu-HU" sz="2800" dirty="0">
                <a:sym typeface="Symbol" pitchFamily="18" charset="2"/>
              </a:rPr>
              <a:t>Kimenet:   </a:t>
            </a:r>
            <a:r>
              <a:rPr lang="hu-HU" sz="2800" dirty="0" err="1">
                <a:sym typeface="Symbol" pitchFamily="18" charset="2"/>
              </a:rPr>
              <a:t>MetsziE</a:t>
            </a:r>
            <a:r>
              <a:rPr lang="hu-HU" sz="2800" dirty="0"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b="1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ts val="0"/>
              </a:spcBef>
            </a:pPr>
            <a:r>
              <a:rPr lang="hu-HU" sz="2800" dirty="0">
                <a:sym typeface="Symbol" pitchFamily="18" charset="2"/>
              </a:rPr>
              <a:t>Előfeltétel: A</a:t>
            </a:r>
            <a:r>
              <a:rPr lang="hu-HU" sz="2800" dirty="0">
                <a:sym typeface="Symbol"/>
              </a:rPr>
              <a:t></a:t>
            </a:r>
            <a:r>
              <a:rPr lang="hu-HU" sz="2800" dirty="0">
                <a:sym typeface="Symbol" pitchFamily="18" charset="2"/>
              </a:rPr>
              <a:t>B és C</a:t>
            </a:r>
            <a:r>
              <a:rPr lang="hu-HU" sz="2800" dirty="0">
                <a:sym typeface="Symbol"/>
              </a:rPr>
              <a:t></a:t>
            </a:r>
            <a:r>
              <a:rPr lang="hu-HU" sz="2800" dirty="0">
                <a:sym typeface="Symbol" pitchFamily="18" charset="2"/>
              </a:rPr>
              <a:t>D</a:t>
            </a:r>
          </a:p>
          <a:p>
            <a:pPr marL="254000">
              <a:lnSpc>
                <a:spcPct val="95000"/>
              </a:lnSpc>
              <a:spcBef>
                <a:spcPts val="0"/>
              </a:spcBef>
            </a:pPr>
            <a:r>
              <a:rPr lang="hu-HU" sz="2800" dirty="0">
                <a:sym typeface="Symbol" pitchFamily="18" charset="2"/>
              </a:rPr>
              <a:t>Utófeltétel: </a:t>
            </a:r>
            <a:r>
              <a:rPr lang="hu-HU" sz="2800" dirty="0" err="1">
                <a:sym typeface="Symbol" pitchFamily="18" charset="2"/>
              </a:rPr>
              <a:t>MetsziE</a:t>
            </a:r>
            <a:r>
              <a:rPr lang="hu-HU" sz="2800" dirty="0">
                <a:sym typeface="Symbol" pitchFamily="18" charset="2"/>
              </a:rPr>
              <a:t>=</a:t>
            </a:r>
            <a:r>
              <a:rPr lang="hu-HU" sz="2800" dirty="0"/>
              <a:t>Metszi(A,B,C,D)</a:t>
            </a: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0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Definíció: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hu-HU" sz="2800" dirty="0">
                <a:sym typeface="Symbol" pitchFamily="18" charset="2"/>
              </a:rPr>
              <a:t>    </a:t>
            </a:r>
            <a:r>
              <a:rPr lang="hu-HU" sz="2800" dirty="0"/>
              <a:t>Metszi</a:t>
            </a:r>
            <a:r>
              <a:rPr lang="hu-HU" sz="2800" dirty="0">
                <a:sym typeface="Symbol" pitchFamily="18" charset="2"/>
              </a:rPr>
              <a:t>:Pont</a:t>
            </a:r>
            <a:r>
              <a:rPr lang="hu-HU" sz="2800" baseline="30000" dirty="0">
                <a:sym typeface="Symbol" pitchFamily="18" charset="2"/>
              </a:rPr>
              <a:t>4</a:t>
            </a:r>
            <a:r>
              <a:rPr lang="hu-HU" sz="2800" dirty="0">
                <a:sym typeface="Symbol" pitchFamily="18" charset="2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br>
              <a:rPr lang="hu-HU" sz="2800" dirty="0">
                <a:latin typeface="Imprint MT Shadow" pitchFamily="82" charset="0"/>
                <a:sym typeface="Symbol" pitchFamily="18" charset="2"/>
              </a:rPr>
            </a:br>
            <a:r>
              <a:rPr lang="hu-HU" sz="2800" dirty="0">
                <a:latin typeface="Imprint MT Shadow" pitchFamily="82" charset="0"/>
                <a:sym typeface="Symbol" pitchFamily="18" charset="2"/>
              </a:rPr>
              <a:t>    </a:t>
            </a:r>
            <a:r>
              <a:rPr lang="hu-HU" sz="2800" dirty="0"/>
              <a:t>Metszi(A,B,C,D):=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      ( </a:t>
            </a:r>
            <a:r>
              <a:rPr lang="hu-HU" sz="2800" dirty="0">
                <a:sym typeface="Symbol" pitchFamily="18" charset="2"/>
                <a:hlinkClick r:id="rId3" action="ppaction://hlinksldjump"/>
              </a:rPr>
              <a:t>Fordul</a:t>
            </a:r>
            <a:r>
              <a:rPr lang="hu-HU" sz="2800" dirty="0">
                <a:sym typeface="Symbol" pitchFamily="18" charset="2"/>
              </a:rPr>
              <a:t>(A,B,C)*Fordul(A,B,D)&lt;0 és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        Fordul(C,D,A)*Fordul(C,D,B)&lt;0 </a:t>
            </a:r>
            <a:r>
              <a:rPr lang="hu-HU" sz="2800" dirty="0"/>
              <a:t>vagy</a:t>
            </a:r>
            <a:br>
              <a:rPr lang="hu-HU" sz="2800" dirty="0"/>
            </a:br>
            <a:r>
              <a:rPr lang="hu-HU" sz="2800" dirty="0"/>
              <a:t>        </a:t>
            </a:r>
            <a:r>
              <a:rPr lang="hu-HU" sz="2800" dirty="0">
                <a:hlinkClick r:id="rId4" action="ppaction://hlinksldjump"/>
              </a:rPr>
              <a:t>Rajta</a:t>
            </a:r>
            <a:r>
              <a:rPr lang="hu-HU" sz="2800" dirty="0"/>
              <a:t>(A,B,C) vagy Rajta(C,D,A) vagy</a:t>
            </a:r>
            <a:br>
              <a:rPr lang="hu-HU" sz="2800" dirty="0"/>
            </a:br>
            <a:r>
              <a:rPr lang="hu-HU" sz="2800" dirty="0"/>
              <a:t>        Rajta(A,B,D) vagy Rajta(C,D,B) )</a:t>
            </a:r>
            <a:endParaRPr lang="hu-HU" sz="2800" dirty="0">
              <a:sym typeface="Symbol" pitchFamily="18" charset="2"/>
            </a:endParaRPr>
          </a:p>
        </p:txBody>
      </p:sp>
      <p:sp>
        <p:nvSpPr>
          <p:cNvPr id="8203" name="Cím 1"/>
          <p:cNvSpPr>
            <a:spLocks/>
          </p:cNvSpPr>
          <p:nvPr/>
        </p:nvSpPr>
        <p:spPr bwMode="auto">
          <a:xfrm>
            <a:off x="46382" y="44450"/>
            <a:ext cx="7578381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br>
              <a:rPr lang="hu-HU" sz="3200" b="1">
                <a:solidFill>
                  <a:srgbClr val="663300"/>
                </a:solidFill>
              </a:rPr>
            </a:br>
            <a:r>
              <a:rPr lang="hu-HU" sz="2800" b="1">
                <a:solidFill>
                  <a:srgbClr val="663300"/>
                </a:solidFill>
              </a:rPr>
              <a:t>(metszi?)</a:t>
            </a:r>
          </a:p>
        </p:txBody>
      </p:sp>
      <p:pic>
        <p:nvPicPr>
          <p:cNvPr id="8351" name="Picture 15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353353"/>
            <a:ext cx="1296000" cy="792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209129"/>
            <a:ext cx="2880000" cy="799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60" name="Picture 16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6053453"/>
            <a:ext cx="2876550" cy="687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DF88E3B8-D338-45A1-A64E-E37A893CBF8B}" type="datetime8">
              <a:rPr lang="hu-HU" smtClean="0"/>
              <a:t>2022.10.11. 11:23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49</a:t>
            </a:fld>
            <a:r>
              <a:rPr lang="hu-HU" dirty="0"/>
              <a:t>/52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Cím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dirty="0"/>
              <a:t>A típus fogalma</a:t>
            </a:r>
            <a:br>
              <a:rPr lang="hu-HU" dirty="0"/>
            </a:br>
            <a:r>
              <a:rPr lang="hu-HU" sz="2800" dirty="0"/>
              <a:t>(példa)</a:t>
            </a:r>
            <a:endParaRPr lang="hu-HU" dirty="0"/>
          </a:p>
        </p:txBody>
      </p:sp>
      <p:sp>
        <p:nvSpPr>
          <p:cNvPr id="106500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</a:t>
            </a:r>
            <a:br>
              <a:rPr lang="hu-HU" sz="2800" dirty="0"/>
            </a:br>
            <a:r>
              <a:rPr lang="hu-HU" sz="2800" dirty="0"/>
              <a:t>	</a:t>
            </a:r>
            <a:r>
              <a:rPr lang="hu-HU" sz="2800" dirty="0">
                <a:solidFill>
                  <a:srgbClr val="0000FF"/>
                </a:solidFill>
              </a:rPr>
              <a:t>Szül</a:t>
            </a:r>
            <a:r>
              <a:rPr lang="hu-HU" sz="2800" baseline="-25000" dirty="0">
                <a:solidFill>
                  <a:srgbClr val="0000FF"/>
                </a:solidFill>
              </a:rPr>
              <a:t>1..N</a:t>
            </a:r>
            <a:r>
              <a:rPr lang="hu-HU" sz="2800" dirty="0">
                <a:solidFill>
                  <a:srgbClr val="0000FF"/>
                </a:solidFill>
                <a:sym typeface="Symbol"/>
              </a:rPr>
              <a:t></a:t>
            </a:r>
            <a:r>
              <a:rPr lang="hu-HU" sz="2800" dirty="0">
                <a:solidFill>
                  <a:srgbClr val="0000FF"/>
                </a:solidFill>
                <a:latin typeface="Imprint MT Shadow" pitchFamily="82" charset="0"/>
                <a:sym typeface="Symbol" pitchFamily="18" charset="2"/>
              </a:rPr>
              <a:t>(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h</a:t>
            </a:r>
            <a:r>
              <a:rPr lang="hu-HU" sz="2800" dirty="0" err="1">
                <a:solidFill>
                  <a:srgbClr val="0000FF"/>
                </a:solidFill>
              </a:rPr>
              <a:t>ó</a:t>
            </a:r>
            <a:r>
              <a:rPr lang="hu-HU" sz="2800" dirty="0" err="1">
                <a:solidFill>
                  <a:srgbClr val="0000FF"/>
                </a:solidFill>
                <a:sym typeface="Symbol" panose="05050102010706020507" pitchFamily="18" charset="2"/>
              </a:rPr>
              <a:t></a:t>
            </a:r>
            <a:r>
              <a:rPr lang="hu-HU" sz="2800" dirty="0" err="1">
                <a:solidFill>
                  <a:srgbClr val="0000FF"/>
                </a:solidFill>
              </a:rPr>
              <a:t>nap</a:t>
            </a:r>
            <a:r>
              <a:rPr lang="hu-HU" sz="2800" dirty="0">
                <a:solidFill>
                  <a:srgbClr val="0000FF"/>
                </a:solidFill>
                <a:latin typeface="Imprint MT Shadow" pitchFamily="82" charset="0"/>
                <a:sym typeface="Symbol" pitchFamily="18" charset="2"/>
              </a:rPr>
              <a:t>)</a:t>
            </a:r>
            <a:r>
              <a:rPr lang="hu-HU" sz="2800" baseline="30000" dirty="0"/>
              <a:t>N</a:t>
            </a:r>
            <a:r>
              <a:rPr lang="hu-HU" sz="2800" dirty="0">
                <a:solidFill>
                  <a:srgbClr val="0000FF"/>
                </a:solidFill>
              </a:rPr>
              <a:t>, </a:t>
            </a:r>
            <a:r>
              <a:rPr lang="hu-HU" sz="2800" dirty="0" err="1">
                <a:solidFill>
                  <a:srgbClr val="0000FF"/>
                </a:solidFill>
              </a:rPr>
              <a:t>hó,nap</a:t>
            </a:r>
            <a:r>
              <a:rPr lang="hu-HU" sz="2800" dirty="0">
                <a:solidFill>
                  <a:srgbClr val="0000FF"/>
                </a:solidFill>
              </a:rPr>
              <a:t>=</a:t>
            </a:r>
            <a:r>
              <a:rPr lang="hu-HU" sz="2800" dirty="0">
                <a:solidFill>
                  <a:srgbClr val="002060"/>
                </a:solidFill>
                <a:latin typeface="Imprint MT Shadow" pitchFamily="82" charset="0"/>
                <a:sym typeface="Symbol" pitchFamily="18" charset="2"/>
              </a:rPr>
              <a:t>N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Kimenet:	</a:t>
            </a:r>
            <a:r>
              <a:rPr lang="hu-HU" sz="2800" dirty="0">
                <a:solidFill>
                  <a:srgbClr val="0000FF"/>
                </a:solidFill>
              </a:rPr>
              <a:t>Első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endParaRPr lang="hu-HU" sz="2800" b="1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Előfeltétel:	</a:t>
            </a:r>
            <a:r>
              <a:rPr lang="hu-HU" sz="2800" dirty="0">
                <a:sym typeface="Symbol" pitchFamily="18" charset="2"/>
              </a:rPr>
              <a:t>N&gt;0 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és</a:t>
            </a:r>
            <a:br>
              <a:rPr lang="hu-HU" sz="2800" dirty="0">
                <a:solidFill>
                  <a:srgbClr val="0000FF"/>
                </a:solidFill>
                <a:sym typeface="Symbol" pitchFamily="18" charset="2"/>
              </a:rPr>
            </a:b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	i(1iN): (</a:t>
            </a:r>
            <a:r>
              <a:rPr lang="hu-HU" sz="2800" dirty="0" err="1">
                <a:solidFill>
                  <a:srgbClr val="0000FF"/>
                </a:solidFill>
              </a:rPr>
              <a:t>Szül</a:t>
            </a:r>
            <a:r>
              <a:rPr lang="hu-HU" sz="2800" baseline="-25000" dirty="0" err="1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.hó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[1..12] és</a:t>
            </a:r>
            <a:br>
              <a:rPr lang="hu-HU" sz="2800" dirty="0">
                <a:solidFill>
                  <a:srgbClr val="0000FF"/>
                </a:solidFill>
                <a:sym typeface="Symbol" pitchFamily="18" charset="2"/>
              </a:rPr>
            </a:b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			</a:t>
            </a:r>
            <a:r>
              <a:rPr lang="hu-HU" sz="2800" dirty="0" err="1">
                <a:solidFill>
                  <a:srgbClr val="0000FF"/>
                </a:solidFill>
              </a:rPr>
              <a:t>Szül</a:t>
            </a:r>
            <a:r>
              <a:rPr lang="hu-HU" sz="2800" baseline="-25000" dirty="0" err="1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.nap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[1..31])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  <a:tab pos="3587750" algn="l"/>
              </a:tabLst>
            </a:pPr>
            <a:r>
              <a:rPr lang="hu-HU" sz="2800" dirty="0">
                <a:sym typeface="Symbol" pitchFamily="18" charset="2"/>
              </a:rPr>
              <a:t>Utófeltétel:	1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Első</a:t>
            </a:r>
            <a:r>
              <a:rPr lang="hu-HU" sz="2800" dirty="0">
                <a:sym typeface="Symbol" pitchFamily="18" charset="2"/>
              </a:rPr>
              <a:t>N és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     	i(1iN):	(</a:t>
            </a:r>
            <a:r>
              <a:rPr lang="hu-HU" sz="2800" dirty="0" err="1">
                <a:solidFill>
                  <a:srgbClr val="0000FF"/>
                </a:solidFill>
              </a:rPr>
              <a:t>Szül</a:t>
            </a:r>
            <a:r>
              <a:rPr lang="hu-HU" sz="2800" baseline="-25000" dirty="0" err="1">
                <a:solidFill>
                  <a:srgbClr val="0000FF"/>
                </a:solidFill>
                <a:sym typeface="Symbol" pitchFamily="18" charset="2"/>
              </a:rPr>
              <a:t>Első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.hó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&lt;</a:t>
            </a:r>
            <a:r>
              <a:rPr lang="hu-HU" sz="2800" dirty="0" err="1">
                <a:solidFill>
                  <a:srgbClr val="0000FF"/>
                </a:solidFill>
              </a:rPr>
              <a:t>Szül</a:t>
            </a:r>
            <a:r>
              <a:rPr lang="hu-HU" sz="2800" baseline="-25000" dirty="0" err="1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.hó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 vagy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  <a:tabLst>
                <a:tab pos="3408363" algn="l"/>
              </a:tabLst>
            </a:pP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                     	   </a:t>
            </a:r>
            <a:r>
              <a:rPr lang="hu-HU" sz="2800" dirty="0" err="1">
                <a:solidFill>
                  <a:srgbClr val="0000FF"/>
                </a:solidFill>
              </a:rPr>
              <a:t>Szül</a:t>
            </a:r>
            <a:r>
              <a:rPr lang="hu-HU" sz="2800" baseline="-25000" dirty="0" err="1">
                <a:solidFill>
                  <a:srgbClr val="0000FF"/>
                </a:solidFill>
                <a:sym typeface="Symbol" pitchFamily="18" charset="2"/>
              </a:rPr>
              <a:t>Első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.hó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=</a:t>
            </a:r>
            <a:r>
              <a:rPr lang="hu-HU" sz="2800" dirty="0" err="1">
                <a:solidFill>
                  <a:srgbClr val="0000FF"/>
                </a:solidFill>
              </a:rPr>
              <a:t>Szül</a:t>
            </a:r>
            <a:r>
              <a:rPr lang="hu-HU" sz="2800" baseline="-25000" dirty="0" err="1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.hó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 és </a:t>
            </a:r>
            <a:br>
              <a:rPr lang="hu-HU" sz="2800" dirty="0">
                <a:solidFill>
                  <a:srgbClr val="0000FF"/>
                </a:solidFill>
                <a:sym typeface="Symbol" pitchFamily="18" charset="2"/>
              </a:rPr>
            </a:b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	   </a:t>
            </a:r>
            <a:r>
              <a:rPr lang="hu-HU" sz="2800" dirty="0" err="1">
                <a:solidFill>
                  <a:srgbClr val="0000FF"/>
                </a:solidFill>
              </a:rPr>
              <a:t>Szül</a:t>
            </a:r>
            <a:r>
              <a:rPr lang="hu-HU" sz="2800" baseline="-25000" dirty="0" err="1">
                <a:solidFill>
                  <a:srgbClr val="0000FF"/>
                </a:solidFill>
                <a:sym typeface="Symbol" pitchFamily="18" charset="2"/>
              </a:rPr>
              <a:t>Első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.nap</a:t>
            </a:r>
            <a:r>
              <a:rPr lang="hu-HU" sz="2800" dirty="0" err="1">
                <a:solidFill>
                  <a:srgbClr val="0000FF"/>
                </a:solidFill>
              </a:rPr>
              <a:t>Szül</a:t>
            </a:r>
            <a:r>
              <a:rPr lang="hu-HU" sz="2800" baseline="-25000" dirty="0" err="1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.nap</a:t>
            </a:r>
            <a:r>
              <a:rPr lang="hu-HU" sz="2800" dirty="0">
                <a:sym typeface="Symbol" pitchFamily="18" charset="2"/>
              </a:rPr>
              <a:t>)</a:t>
            </a:r>
          </a:p>
        </p:txBody>
      </p:sp>
      <p:pic>
        <p:nvPicPr>
          <p:cNvPr id="30727" name="Picture 3"/>
          <p:cNvPicPr>
            <a:picLocks noChangeAspect="1" noChangeArrowheads="1"/>
          </p:cNvPicPr>
          <p:nvPr/>
        </p:nvPicPr>
        <p:blipFill>
          <a:blip r:embed="rId3" cstate="print"/>
          <a:srcRect t="2686" b="-2686"/>
          <a:stretch>
            <a:fillRect/>
          </a:stretch>
        </p:blipFill>
        <p:spPr bwMode="auto">
          <a:xfrm>
            <a:off x="4926013" y="1425134"/>
            <a:ext cx="4038600" cy="5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410" y="3032829"/>
            <a:ext cx="2199203" cy="1371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4ED10F13-168E-46FB-8C91-5F1033B3EA28}" type="datetime8">
              <a:rPr lang="hu-HU" smtClean="0"/>
              <a:t>2022.10.11. 11:23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5</a:t>
            </a:fld>
            <a:r>
              <a:rPr lang="hu-HU" dirty="0"/>
              <a:t>/52</a:t>
            </a:r>
          </a:p>
        </p:txBody>
      </p:sp>
    </p:spTree>
    <p:extLst>
      <p:ext uri="{BB962C8B-B14F-4D97-AF65-F5344CB8AC3E}">
        <p14:creationId xmlns:p14="http://schemas.microsoft.com/office/powerpoint/2010/main" val="198463802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/>
              <a:t>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endParaRPr lang="hu-HU"/>
          </a:p>
        </p:txBody>
      </p:sp>
      <p:graphicFrame>
        <p:nvGraphicFramePr>
          <p:cNvPr id="28715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643240"/>
              </p:ext>
            </p:extLst>
          </p:nvPr>
        </p:nvGraphicFramePr>
        <p:xfrm>
          <a:off x="755576" y="2416323"/>
          <a:ext cx="5832475" cy="3056262"/>
        </p:xfrm>
        <a:graphic>
          <a:graphicData uri="http://schemas.openxmlformats.org/drawingml/2006/table">
            <a:tbl>
              <a:tblPr/>
              <a:tblGrid>
                <a:gridCol w="2913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9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312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Metszi(a,b,c,d: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TPont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):</a:t>
                      </a:r>
                      <a:r>
                        <a:rPr kumimoji="0" lang="hu-HU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Logikai</a:t>
                      </a:r>
                    </a:p>
                  </a:txBody>
                  <a:tcPr marL="90000" marR="90000" marT="46801" marB="468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179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8323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Metszi:=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Fordul(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a,b,c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*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Fordul(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a,b,d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&lt;0 és </a:t>
                      </a:r>
                      <a:b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</a:b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             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Fordul(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c,d,a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*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Fordul(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c,d,b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&lt;0</a:t>
                      </a:r>
                      <a:b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</a:b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                   vagy </a:t>
                      </a:r>
                      <a:b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</a:b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             Rajta(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a,b,c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) vagy Rajta(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a,b,d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)</a:t>
                      </a:r>
                      <a:b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</a:b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                   vagy</a:t>
                      </a:r>
                      <a:b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</a:b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             Rajta(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c,d,a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) vagy Rajta(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c,d,b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)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272" name="Oval 30"/>
          <p:cNvSpPr>
            <a:spLocks noChangeArrowheads="1"/>
          </p:cNvSpPr>
          <p:nvPr/>
        </p:nvSpPr>
        <p:spPr bwMode="auto">
          <a:xfrm>
            <a:off x="866701" y="2409973"/>
            <a:ext cx="5541962" cy="503238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u-HU"/>
          </a:p>
        </p:txBody>
      </p:sp>
      <p:sp>
        <p:nvSpPr>
          <p:cNvPr id="54297" name="Tartalom helye 2"/>
          <p:cNvSpPr>
            <a:spLocks/>
          </p:cNvSpPr>
          <p:nvPr/>
        </p:nvSpPr>
        <p:spPr bwMode="auto">
          <a:xfrm>
            <a:off x="35496" y="1268413"/>
            <a:ext cx="8959279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4000" indent="-254000" algn="l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3200" b="1" dirty="0">
                <a:sym typeface="Symbol" pitchFamily="18" charset="2"/>
              </a:rPr>
              <a:t>Finomítás:</a:t>
            </a:r>
            <a:endParaRPr lang="hu-HU" sz="2800" dirty="0">
              <a:sym typeface="Symbol" pitchFamily="18" charset="2"/>
            </a:endParaRPr>
          </a:p>
        </p:txBody>
      </p:sp>
      <p:sp>
        <p:nvSpPr>
          <p:cNvPr id="54298" name="Cím 1"/>
          <p:cNvSpPr>
            <a:spLocks/>
          </p:cNvSpPr>
          <p:nvPr/>
        </p:nvSpPr>
        <p:spPr bwMode="auto">
          <a:xfrm>
            <a:off x="35496" y="85725"/>
            <a:ext cx="7574979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 dirty="0">
                <a:solidFill>
                  <a:srgbClr val="663300"/>
                </a:solidFill>
              </a:rPr>
              <a:t>Függvények</a:t>
            </a:r>
            <a:br>
              <a:rPr lang="hu-HU" sz="3200" b="1" dirty="0">
                <a:solidFill>
                  <a:srgbClr val="663300"/>
                </a:solidFill>
              </a:rPr>
            </a:br>
            <a:r>
              <a:rPr lang="hu-HU" sz="2800" b="1" dirty="0">
                <a:solidFill>
                  <a:srgbClr val="663300"/>
                </a:solidFill>
              </a:rPr>
              <a:t>(metszi?)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E1DEA09E-14AB-49DF-A7DC-3806D8E275B2}" type="datetime8">
              <a:rPr lang="hu-HU" smtClean="0"/>
              <a:t>2022.10.11. 11:23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50</a:t>
            </a:fld>
            <a:r>
              <a:rPr lang="hu-HU" dirty="0"/>
              <a:t>/52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AB0A5CC-4190-4900-80C5-733E70D48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661" y="1653706"/>
            <a:ext cx="2620704" cy="1271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Döntsük el, hogy a D pont az (A,B,C) háromszög belsejében van-e!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Megoldásötlet: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Belül van, ha a háromszöget A</a:t>
            </a:r>
            <a:r>
              <a:rPr lang="hu-HU" sz="2800" dirty="0">
                <a:sym typeface="Symbol" pitchFamily="18" charset="2"/>
              </a:rPr>
              <a:t>BCA sorrendben körbejárva a D pont vagy mindig balra, vagy mindig jobbra van.</a:t>
            </a:r>
          </a:p>
        </p:txBody>
      </p:sp>
      <p:sp>
        <p:nvSpPr>
          <p:cNvPr id="55302" name="Cím 1"/>
          <p:cNvSpPr>
            <a:spLocks/>
          </p:cNvSpPr>
          <p:nvPr/>
        </p:nvSpPr>
        <p:spPr bwMode="auto">
          <a:xfrm>
            <a:off x="107504" y="85725"/>
            <a:ext cx="7502971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 dirty="0">
                <a:solidFill>
                  <a:srgbClr val="663300"/>
                </a:solidFill>
              </a:rPr>
              <a:t>Függvények</a:t>
            </a:r>
            <a:br>
              <a:rPr lang="hu-HU" sz="3200" b="1" dirty="0">
                <a:solidFill>
                  <a:srgbClr val="663300"/>
                </a:solidFill>
              </a:rPr>
            </a:br>
            <a:r>
              <a:rPr lang="hu-HU" sz="2800" b="1" dirty="0">
                <a:solidFill>
                  <a:srgbClr val="663300"/>
                </a:solidFill>
              </a:rPr>
              <a:t>(háromszögben?)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293096"/>
            <a:ext cx="3705225" cy="1857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FFE8D076-9521-4D44-9042-CEAE8E97CFCE}" type="datetime8">
              <a:rPr lang="hu-HU" smtClean="0"/>
              <a:t>2022.10.11. 11:23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51</a:t>
            </a:fld>
            <a:r>
              <a:rPr lang="hu-HU" dirty="0"/>
              <a:t>/52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968500" algn="l"/>
              </a:tabLst>
            </a:pPr>
            <a:r>
              <a:rPr lang="hu-HU" sz="2800" dirty="0"/>
              <a:t>Bemenet:	A,B,C,D</a:t>
            </a:r>
            <a:r>
              <a:rPr lang="hu-HU" sz="2800" dirty="0">
                <a:sym typeface="Symbol" pitchFamily="18" charset="2"/>
              </a:rPr>
              <a:t></a:t>
            </a:r>
            <a:r>
              <a:rPr lang="hu-HU" sz="2800" dirty="0"/>
              <a:t>Pont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968500" algn="l"/>
              </a:tabLst>
            </a:pPr>
            <a:r>
              <a:rPr lang="hu-HU" sz="2800" dirty="0"/>
              <a:t>Kimenet:	</a:t>
            </a:r>
            <a:r>
              <a:rPr lang="hu-HU" sz="2800" dirty="0" err="1"/>
              <a:t>BentE</a:t>
            </a:r>
            <a:r>
              <a:rPr lang="hu-HU" sz="2800" dirty="0"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b="1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968500" algn="l"/>
              </a:tabLst>
            </a:pPr>
            <a:r>
              <a:rPr lang="hu-HU" sz="2800" dirty="0"/>
              <a:t>Előfeltétel:	A</a:t>
            </a:r>
            <a:r>
              <a:rPr lang="hu-HU" sz="2800" dirty="0">
                <a:sym typeface="Symbol"/>
              </a:rPr>
              <a:t></a:t>
            </a:r>
            <a:r>
              <a:rPr lang="hu-HU" sz="2800" dirty="0"/>
              <a:t>B és B</a:t>
            </a:r>
            <a:r>
              <a:rPr lang="hu-HU" sz="2800" dirty="0">
                <a:sym typeface="Symbol"/>
              </a:rPr>
              <a:t></a:t>
            </a:r>
            <a:r>
              <a:rPr lang="hu-HU" sz="2800" dirty="0"/>
              <a:t>C és C</a:t>
            </a:r>
            <a:r>
              <a:rPr lang="hu-HU" sz="2800" dirty="0">
                <a:sym typeface="Symbol"/>
              </a:rPr>
              <a:t></a:t>
            </a:r>
            <a:r>
              <a:rPr lang="hu-HU" sz="2800" dirty="0"/>
              <a:t>A</a:t>
            </a: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968500" algn="l"/>
              </a:tabLst>
            </a:pPr>
            <a:r>
              <a:rPr lang="hu-HU" sz="2800" dirty="0">
                <a:sym typeface="Symbol" pitchFamily="18" charset="2"/>
              </a:rPr>
              <a:t>Utófeltétel:	</a:t>
            </a:r>
            <a:r>
              <a:rPr lang="hu-HU" sz="2800" dirty="0" err="1">
                <a:sym typeface="Symbol" pitchFamily="18" charset="2"/>
              </a:rPr>
              <a:t>BentE</a:t>
            </a:r>
            <a:r>
              <a:rPr lang="hu-HU" sz="2800" dirty="0">
                <a:sym typeface="Symbol" pitchFamily="18" charset="2"/>
              </a:rPr>
              <a:t>=</a:t>
            </a:r>
            <a:r>
              <a:rPr lang="hu-HU" sz="2800" dirty="0" err="1">
                <a:sym typeface="Symbol" pitchFamily="18" charset="2"/>
              </a:rPr>
              <a:t>BelülE</a:t>
            </a:r>
            <a:r>
              <a:rPr lang="hu-HU" sz="2800" dirty="0">
                <a:sym typeface="Symbol" pitchFamily="18" charset="2"/>
              </a:rPr>
              <a:t>(A,B,C,D)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Definíció: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 BelülE:Pont</a:t>
            </a:r>
            <a:r>
              <a:rPr lang="hu-HU" sz="2800" baseline="30000" dirty="0">
                <a:sym typeface="Symbol" pitchFamily="18" charset="2"/>
              </a:rPr>
              <a:t>4</a:t>
            </a:r>
            <a:r>
              <a:rPr lang="hu-HU" sz="2800" dirty="0">
                <a:sym typeface="Symbol" pitchFamily="18" charset="2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 </a:t>
            </a:r>
            <a:r>
              <a:rPr lang="hu-HU" sz="2800" dirty="0" err="1">
                <a:sym typeface="Symbol" pitchFamily="18" charset="2"/>
              </a:rPr>
              <a:t>BelülE</a:t>
            </a:r>
            <a:r>
              <a:rPr lang="hu-HU" sz="2800" dirty="0">
                <a:sym typeface="Symbol" pitchFamily="18" charset="2"/>
              </a:rPr>
              <a:t>(a,b,c,d):=</a:t>
            </a:r>
            <a:r>
              <a:rPr lang="hu-HU" sz="2800" dirty="0">
                <a:sym typeface="Symbol" pitchFamily="18" charset="2"/>
                <a:hlinkClick r:id="rId3" action="ppaction://hlinksldjump"/>
              </a:rPr>
              <a:t>Fordul</a:t>
            </a:r>
            <a:r>
              <a:rPr lang="hu-HU" sz="2800" dirty="0">
                <a:sym typeface="Symbol" pitchFamily="18" charset="2"/>
              </a:rPr>
              <a:t>(a,b,d)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=</a:t>
            </a:r>
            <a:r>
              <a:rPr lang="hu-HU" sz="2800" dirty="0">
                <a:sym typeface="Symbol" pitchFamily="18" charset="2"/>
              </a:rPr>
              <a:t>Fordul(b,c,d)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         és Fordul(b,c,d)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=</a:t>
            </a:r>
            <a:r>
              <a:rPr lang="hu-HU" sz="2800" dirty="0">
                <a:sym typeface="Symbol" pitchFamily="18" charset="2"/>
              </a:rPr>
              <a:t>Fordul(c,a,d)</a:t>
            </a:r>
          </a:p>
        </p:txBody>
      </p:sp>
      <p:sp>
        <p:nvSpPr>
          <p:cNvPr id="56337" name="Cím 1"/>
          <p:cNvSpPr>
            <a:spLocks/>
          </p:cNvSpPr>
          <p:nvPr/>
        </p:nvSpPr>
        <p:spPr bwMode="auto">
          <a:xfrm>
            <a:off x="35496" y="85725"/>
            <a:ext cx="7574979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br>
              <a:rPr lang="hu-HU" sz="3200" b="1">
                <a:solidFill>
                  <a:srgbClr val="663300"/>
                </a:solidFill>
              </a:rPr>
            </a:br>
            <a:r>
              <a:rPr lang="hu-HU" sz="2800" b="1">
                <a:solidFill>
                  <a:srgbClr val="663300"/>
                </a:solidFill>
              </a:rPr>
              <a:t>(háromszögben?)</a:t>
            </a:r>
          </a:p>
        </p:txBody>
      </p:sp>
      <p:pic>
        <p:nvPicPr>
          <p:cNvPr id="56339" name="Picture 2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3718719"/>
            <a:ext cx="1868488" cy="935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FAA3A5E-5EFF-4308-A811-1C953726179B}" type="datetime8">
              <a:rPr lang="hu-HU" smtClean="0"/>
              <a:t>2022.10.11. 11:23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52</a:t>
            </a:fld>
            <a:r>
              <a:rPr lang="hu-HU" dirty="0"/>
              <a:t>/52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Finomítás:</a:t>
            </a:r>
          </a:p>
        </p:txBody>
      </p:sp>
      <p:graphicFrame>
        <p:nvGraphicFramePr>
          <p:cNvPr id="29727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711686"/>
              </p:ext>
            </p:extLst>
          </p:nvPr>
        </p:nvGraphicFramePr>
        <p:xfrm>
          <a:off x="2195736" y="3769841"/>
          <a:ext cx="6048375" cy="1603375"/>
        </p:xfrm>
        <a:graphic>
          <a:graphicData uri="http://schemas.openxmlformats.org/drawingml/2006/table">
            <a:tbl>
              <a:tblPr/>
              <a:tblGrid>
                <a:gridCol w="294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0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775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BelülE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a,b,c,d:TPont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):</a:t>
                      </a:r>
                      <a:r>
                        <a:rPr kumimoji="0" lang="hu-HU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Logikai</a:t>
                      </a:r>
                    </a:p>
                  </a:txBody>
                  <a:tcPr marL="90000" marR="90000" marT="46807" marB="468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27" marB="45727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455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BelülE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:=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  <a:hlinkClick r:id="rId3" action="ppaction://hlinksldjump"/>
                        </a:rPr>
                        <a:t>Fordul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a,b,d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)=Fordul(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b,c,d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</a:t>
                      </a:r>
                      <a:b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</a:b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             és Fordul(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b,c,d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)=Fordul(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c,a,d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337" name="Cím 1"/>
          <p:cNvSpPr>
            <a:spLocks/>
          </p:cNvSpPr>
          <p:nvPr/>
        </p:nvSpPr>
        <p:spPr bwMode="auto">
          <a:xfrm>
            <a:off x="107950" y="85725"/>
            <a:ext cx="7502525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br>
              <a:rPr lang="hu-HU" sz="3200" b="1">
                <a:solidFill>
                  <a:srgbClr val="663300"/>
                </a:solidFill>
              </a:rPr>
            </a:br>
            <a:r>
              <a:rPr lang="hu-HU" sz="2800" b="1">
                <a:solidFill>
                  <a:srgbClr val="663300"/>
                </a:solidFill>
              </a:rPr>
              <a:t>(háromszögben?)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69118818-F45D-4A75-84F2-5C821439720E}" type="datetime8">
              <a:rPr lang="hu-HU" smtClean="0"/>
              <a:t>2022.10.11. 11:23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53</a:t>
            </a:fld>
            <a:r>
              <a:rPr lang="hu-HU" dirty="0"/>
              <a:t>/52</a:t>
            </a:r>
          </a:p>
        </p:txBody>
      </p:sp>
      <p:sp>
        <p:nvSpPr>
          <p:cNvPr id="10" name="Oval 23">
            <a:extLst>
              <a:ext uri="{FF2B5EF4-FFF2-40B4-BE49-F238E27FC236}">
                <a16:creationId xmlns:a16="http://schemas.microsoft.com/office/drawing/2014/main" id="{8951D08F-4C9B-40E5-B203-D6304FC46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4673" y="3764215"/>
            <a:ext cx="5111750" cy="484907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u-HU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652D6644-64E2-4AF5-B2C4-C1A32A957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40" y="1941947"/>
            <a:ext cx="4633659" cy="1095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3" name="Cím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dirty="0"/>
              <a:t>Függvények</a:t>
            </a:r>
          </a:p>
        </p:txBody>
      </p:sp>
      <p:sp>
        <p:nvSpPr>
          <p:cNvPr id="9244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>
                <a:sym typeface="Symbol" pitchFamily="18" charset="2"/>
              </a:rPr>
              <a:t> </a:t>
            </a: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033782603"/>
              </p:ext>
            </p:extLst>
          </p:nvPr>
        </p:nvGraphicFramePr>
        <p:xfrm>
          <a:off x="1619672" y="2492896"/>
          <a:ext cx="2579687" cy="3745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902365532"/>
              </p:ext>
            </p:extLst>
          </p:nvPr>
        </p:nvGraphicFramePr>
        <p:xfrm>
          <a:off x="4427984" y="2852936"/>
          <a:ext cx="3959225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245" name="Tartalom helye 2"/>
          <p:cNvSpPr>
            <a:spLocks/>
          </p:cNvSpPr>
          <p:nvPr/>
        </p:nvSpPr>
        <p:spPr bwMode="auto">
          <a:xfrm>
            <a:off x="251520" y="1341438"/>
            <a:ext cx="8713093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4000" indent="-254000" algn="l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3200" b="1" dirty="0">
                <a:sym typeface="Symbol" pitchFamily="18" charset="2"/>
              </a:rPr>
              <a:t>A </a:t>
            </a:r>
            <a:r>
              <a:rPr lang="hu-HU" sz="2400" b="1" dirty="0">
                <a:sym typeface="Symbol" pitchFamily="18" charset="2"/>
              </a:rPr>
              <a:t>(lényegi)</a:t>
            </a:r>
            <a:r>
              <a:rPr lang="hu-HU" sz="3200" b="1" dirty="0">
                <a:sym typeface="Symbol" pitchFamily="18" charset="2"/>
              </a:rPr>
              <a:t> függvények egymásra épülése </a:t>
            </a:r>
            <a:r>
              <a:rPr lang="hu-HU" sz="3200" dirty="0">
                <a:sym typeface="Symbol" pitchFamily="18" charset="2"/>
              </a:rPr>
              <a:t>– </a:t>
            </a:r>
            <a:r>
              <a:rPr lang="hu-HU" sz="2800" dirty="0">
                <a:sym typeface="Symbol" pitchFamily="18" charset="2"/>
              </a:rPr>
              <a:t>a </a:t>
            </a:r>
            <a:r>
              <a:rPr lang="hu-HU" sz="2800">
                <a:sym typeface="Symbol" pitchFamily="18" charset="2"/>
              </a:rPr>
              <a:t>programok „makrószerkezete”:</a:t>
            </a:r>
            <a:endParaRPr lang="hu-HU" sz="2800" dirty="0">
              <a:sym typeface="Symbol" pitchFamily="18" charset="2"/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9F7749EC-7C93-4726-B52C-2D10AE2D6ABA}" type="datetime8">
              <a:rPr lang="hu-HU" smtClean="0"/>
              <a:t>2022.10.11. 11:23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54</a:t>
            </a:fld>
            <a:r>
              <a:rPr lang="hu-HU" dirty="0"/>
              <a:t>/52</a:t>
            </a:r>
          </a:p>
        </p:txBody>
      </p: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3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/>
              <a:t>Tartalom</a:t>
            </a:r>
            <a:endParaRPr lang="hu-HU" sz="2800"/>
          </a:p>
        </p:txBody>
      </p:sp>
      <p:sp>
        <p:nvSpPr>
          <p:cNvPr id="15365" name="Rectangle 2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3" action="ppaction://hlinksldjump"/>
              </a:rPr>
              <a:t>Típusdefiniálás</a:t>
            </a:r>
            <a:r>
              <a:rPr lang="hu-HU" dirty="0"/>
              <a:t> – </a:t>
            </a:r>
            <a:br>
              <a:rPr lang="hu-HU" dirty="0"/>
            </a:br>
            <a:r>
              <a:rPr lang="hu-HU" dirty="0"/>
              <a:t>	</a:t>
            </a:r>
            <a:r>
              <a:rPr lang="hu-HU" sz="2800" dirty="0"/>
              <a:t>adatabsztrakció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4" action="ppaction://hlinksldjump"/>
              </a:rPr>
              <a:t>Szöveg és tömb</a:t>
            </a:r>
            <a:r>
              <a:rPr lang="hu-HU" dirty="0"/>
              <a:t> –</a:t>
            </a:r>
            <a:br>
              <a:rPr lang="hu-HU" dirty="0"/>
            </a:br>
            <a:r>
              <a:rPr lang="hu-HU" dirty="0"/>
              <a:t>	összevetés + szöveg feladatok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5" action="ppaction://hlinksldjump"/>
              </a:rPr>
              <a:t>Mátrixos feladatok</a:t>
            </a:r>
            <a:r>
              <a:rPr lang="hu-HU" dirty="0"/>
              <a:t> –</a:t>
            </a:r>
            <a:br>
              <a:rPr lang="hu-HU" dirty="0"/>
            </a:br>
            <a:r>
              <a:rPr lang="hu-HU" dirty="0"/>
              <a:t>	összegzés, eldöntés</a:t>
            </a:r>
            <a:endParaRPr lang="hu-HU" dirty="0">
              <a:hlinkClick r:id="rId6" action="ppaction://hlinksldjump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6" action="ppaction://hlinksldjump"/>
              </a:rPr>
              <a:t>Összetett típusok</a:t>
            </a:r>
            <a:r>
              <a:rPr lang="hu-HU" dirty="0"/>
              <a:t> –</a:t>
            </a:r>
            <a:br>
              <a:rPr lang="hu-HU" dirty="0"/>
            </a:br>
            <a:r>
              <a:rPr lang="hu-HU" dirty="0"/>
              <a:t>	</a:t>
            </a:r>
            <a:r>
              <a:rPr lang="hu-HU" sz="2800" dirty="0"/>
              <a:t>kitekintés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7" action="ppaction://hlinksldjump"/>
              </a:rPr>
              <a:t>Függvények</a:t>
            </a:r>
            <a:r>
              <a:rPr lang="hu-HU" dirty="0"/>
              <a:t> – </a:t>
            </a:r>
            <a:br>
              <a:rPr lang="hu-HU" dirty="0"/>
            </a:br>
            <a:r>
              <a:rPr lang="hu-HU" dirty="0"/>
              <a:t>	</a:t>
            </a:r>
            <a:r>
              <a:rPr lang="hu-HU" sz="2800" dirty="0"/>
              <a:t>algoritmikus absztrakció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104DB94C-A7A6-450B-A7B9-D51ACCAC1AAE}" type="datetime8">
              <a:rPr lang="hu-HU" smtClean="0"/>
              <a:t>2022.10.11. 11:23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55</a:t>
            </a:fld>
            <a:r>
              <a:rPr lang="hu-HU" dirty="0"/>
              <a:t>/52</a:t>
            </a:r>
          </a:p>
        </p:txBody>
      </p:sp>
    </p:spTree>
    <p:extLst>
      <p:ext uri="{BB962C8B-B14F-4D97-AF65-F5344CB8AC3E}">
        <p14:creationId xmlns:p14="http://schemas.microsoft.com/office/powerpoint/2010/main" val="26383473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Cím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dirty="0"/>
              <a:t>A típus fogalma</a:t>
            </a:r>
            <a:br>
              <a:rPr lang="hu-HU" dirty="0"/>
            </a:br>
            <a:r>
              <a:rPr lang="hu-HU" sz="2800" dirty="0"/>
              <a:t>(példa)</a:t>
            </a:r>
          </a:p>
        </p:txBody>
      </p:sp>
      <p:sp>
        <p:nvSpPr>
          <p:cNvPr id="74755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</a:t>
            </a:r>
            <a:r>
              <a:rPr lang="hu-HU" b="1" baseline="-25000" dirty="0"/>
              <a:t>2</a:t>
            </a:r>
            <a:r>
              <a:rPr lang="hu-HU" b="1" dirty="0"/>
              <a:t>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Bemenet:	N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Imprint MT Shadow" panose="04020605060303030202" pitchFamily="82" charset="0"/>
                <a:sym typeface="Symbol" pitchFamily="18" charset="2"/>
              </a:rPr>
              <a:t>N</a:t>
            </a:r>
            <a:r>
              <a:rPr lang="hu-HU" sz="2800" dirty="0"/>
              <a:t>,</a:t>
            </a:r>
            <a:br>
              <a:rPr lang="hu-HU" sz="2800" dirty="0"/>
            </a:br>
            <a:r>
              <a:rPr lang="hu-HU" sz="2800" dirty="0">
                <a:solidFill>
                  <a:srgbClr val="FF0000"/>
                </a:solidFill>
              </a:rPr>
              <a:t>	       	</a:t>
            </a:r>
            <a:r>
              <a:rPr lang="hu-HU" sz="2800" dirty="0"/>
              <a:t>Szül</a:t>
            </a:r>
            <a:r>
              <a:rPr lang="hu-HU" sz="2800" baseline="-25000" dirty="0"/>
              <a:t>1..N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solidFill>
                  <a:srgbClr val="FF0000"/>
                </a:solidFill>
              </a:rPr>
              <a:t>Dátum</a:t>
            </a:r>
            <a:r>
              <a:rPr lang="hu-HU" altLang="hu-HU" sz="2800" baseline="30000" dirty="0">
                <a:latin typeface="Garamond" pitchFamily="18" charset="0"/>
              </a:rPr>
              <a:t>N</a:t>
            </a:r>
            <a:r>
              <a:rPr lang="hu-HU" sz="2800" dirty="0"/>
              <a:t>,</a:t>
            </a:r>
            <a:r>
              <a:rPr lang="hu-HU" sz="2800" dirty="0">
                <a:solidFill>
                  <a:srgbClr val="FF0000"/>
                </a:solidFill>
              </a:rPr>
              <a:t> Dátum=</a:t>
            </a:r>
            <a:r>
              <a:rPr lang="hu-HU" sz="2800" dirty="0" err="1">
                <a:solidFill>
                  <a:srgbClr val="FF0000"/>
                </a:solidFill>
              </a:rPr>
              <a:t>hó</a:t>
            </a:r>
            <a:r>
              <a:rPr lang="hu-HU" sz="2800" dirty="0" err="1">
                <a:solidFill>
                  <a:srgbClr val="FF0000"/>
                </a:solidFill>
                <a:sym typeface="Symbol"/>
              </a:rPr>
              <a:t></a:t>
            </a:r>
            <a:r>
              <a:rPr lang="hu-HU" sz="2800" dirty="0" err="1">
                <a:solidFill>
                  <a:srgbClr val="FF0000"/>
                </a:solidFill>
              </a:rPr>
              <a:t>nap</a:t>
            </a:r>
            <a:r>
              <a:rPr lang="hu-HU" sz="2800" dirty="0"/>
              <a:t>, </a:t>
            </a:r>
            <a:r>
              <a:rPr lang="hu-HU" sz="2800" dirty="0" err="1"/>
              <a:t>hó,nap</a:t>
            </a:r>
            <a:r>
              <a:rPr lang="hu-HU" sz="2800" dirty="0"/>
              <a:t>=</a:t>
            </a:r>
            <a:r>
              <a:rPr lang="hu-HU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Imprint MT Shadow" panose="04020605060303030202" pitchFamily="82" charset="0"/>
                <a:sym typeface="Symbol" pitchFamily="18" charset="2"/>
              </a:rPr>
              <a:t>N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Kimenet:	</a:t>
            </a:r>
            <a:r>
              <a:rPr lang="hu-HU" sz="2800" dirty="0" err="1"/>
              <a:t>Első</a:t>
            </a:r>
            <a:r>
              <a:rPr lang="hu-HU" sz="2800" dirty="0" err="1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Imprint MT Shadow" panose="04020605060303030202" pitchFamily="82" charset="0"/>
                <a:sym typeface="Symbol" pitchFamily="18" charset="2"/>
              </a:rPr>
              <a:t>N</a:t>
            </a:r>
            <a:endParaRPr lang="hu-HU" sz="2800" b="1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Előfeltétel:	</a:t>
            </a:r>
            <a:r>
              <a:rPr lang="hu-HU" sz="2800" dirty="0">
                <a:sym typeface="Symbol" pitchFamily="18" charset="2"/>
              </a:rPr>
              <a:t>N&gt;0</a:t>
            </a:r>
            <a:r>
              <a:rPr lang="hu-HU" sz="2800" dirty="0">
                <a:latin typeface="Arial" charset="0"/>
                <a:sym typeface="Symbol" pitchFamily="18" charset="2"/>
              </a:rPr>
              <a:t> …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  <a:tabLst>
                <a:tab pos="990600" algn="l"/>
              </a:tabLst>
            </a:pPr>
            <a:r>
              <a:rPr lang="hu-HU" sz="2000" dirty="0"/>
              <a:t>	     		   	     N</a:t>
            </a:r>
          </a:p>
          <a:p>
            <a:pPr indent="-266700"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  <a:tabLst>
                <a:tab pos="990600" algn="l"/>
              </a:tabLst>
            </a:pPr>
            <a:r>
              <a:rPr lang="hu-HU" sz="2800" dirty="0"/>
              <a:t>Utófeltétel:	Első=</a:t>
            </a:r>
            <a:r>
              <a:rPr lang="hu-HU" sz="2800" dirty="0" err="1">
                <a:solidFill>
                  <a:srgbClr val="FF0000"/>
                </a:solidFill>
              </a:rPr>
              <a:t>Min</a:t>
            </a:r>
            <a:r>
              <a:rPr lang="hu-HU" sz="2800" dirty="0" err="1"/>
              <a:t>Ind</a:t>
            </a:r>
            <a:r>
              <a:rPr lang="hu-HU" sz="2800" dirty="0"/>
              <a:t> Szül</a:t>
            </a:r>
            <a:r>
              <a:rPr lang="hu-HU" sz="2800" baseline="-25000" dirty="0"/>
              <a:t>i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90600" algn="l"/>
              </a:tabLst>
            </a:pPr>
            <a:r>
              <a:rPr lang="hu-HU" sz="2000" dirty="0"/>
              <a:t>				    i=1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990600" algn="l"/>
              </a:tabLst>
            </a:pPr>
            <a:r>
              <a:rPr lang="hu-HU" sz="2800" dirty="0"/>
              <a:t>Definíció:	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hu-HU" sz="2800" dirty="0">
                <a:sym typeface="Symbol" pitchFamily="18" charset="2"/>
              </a:rPr>
              <a:t>:</a:t>
            </a:r>
            <a:r>
              <a:rPr lang="hu-HU" sz="2800" dirty="0" err="1">
                <a:solidFill>
                  <a:srgbClr val="FF0000"/>
                </a:solidFill>
                <a:sym typeface="Symbol" pitchFamily="18" charset="2"/>
              </a:rPr>
              <a:t>Dátum</a:t>
            </a:r>
            <a:r>
              <a:rPr lang="hu-HU" sz="2800" dirty="0" err="1">
                <a:sym typeface="Symbol" pitchFamily="18" charset="2"/>
              </a:rPr>
              <a:t></a:t>
            </a:r>
            <a:r>
              <a:rPr lang="hu-HU" sz="2800" dirty="0" err="1">
                <a:solidFill>
                  <a:srgbClr val="FF0000"/>
                </a:solidFill>
                <a:sym typeface="Symbol" pitchFamily="18" charset="2"/>
              </a:rPr>
              <a:t>Dátum</a:t>
            </a:r>
            <a:r>
              <a:rPr lang="hu-HU" sz="2800" dirty="0" err="1">
                <a:sym typeface="Symbol" pitchFamily="18" charset="2"/>
              </a:rPr>
              <a:t>L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</a:t>
            </a:r>
            <a:r>
              <a:rPr lang="hu-HU" sz="2800" dirty="0"/>
              <a:t>d1</a:t>
            </a:r>
            <a:r>
              <a:rPr lang="hu-HU" sz="2800" dirty="0">
                <a:sym typeface="Symbol" pitchFamily="18" charset="2"/>
              </a:rPr>
              <a:t></a:t>
            </a:r>
            <a:r>
              <a:rPr lang="hu-HU" sz="2800" dirty="0"/>
              <a:t>d2  </a:t>
            </a:r>
            <a:r>
              <a:rPr lang="hu-HU" sz="2800" dirty="0">
                <a:sym typeface="Symbol"/>
              </a:rPr>
              <a:t></a:t>
            </a:r>
            <a:r>
              <a:rPr lang="hu-HU" sz="2800" dirty="0"/>
              <a:t>  d1</a:t>
            </a:r>
            <a:r>
              <a:rPr lang="hu-HU" sz="2800" dirty="0">
                <a:sym typeface="Symbol" pitchFamily="18" charset="2"/>
              </a:rPr>
              <a:t>.hó&lt;</a:t>
            </a:r>
            <a:r>
              <a:rPr lang="hu-HU" sz="2800" dirty="0"/>
              <a:t>d2</a:t>
            </a:r>
            <a:r>
              <a:rPr lang="hu-HU" sz="2800" dirty="0">
                <a:sym typeface="Symbol" pitchFamily="18" charset="2"/>
              </a:rPr>
              <a:t>.hó vagy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	        </a:t>
            </a:r>
            <a:r>
              <a:rPr lang="hu-HU" sz="2800" dirty="0"/>
              <a:t>d1</a:t>
            </a:r>
            <a:r>
              <a:rPr lang="hu-HU" sz="2800" dirty="0">
                <a:sym typeface="Symbol" pitchFamily="18" charset="2"/>
              </a:rPr>
              <a:t>.hó=</a:t>
            </a:r>
            <a:r>
              <a:rPr lang="hu-HU" sz="2800" dirty="0"/>
              <a:t>d2</a:t>
            </a:r>
            <a:r>
              <a:rPr lang="hu-HU" sz="2800" dirty="0">
                <a:sym typeface="Symbol" pitchFamily="18" charset="2"/>
              </a:rPr>
              <a:t>.hó és </a:t>
            </a:r>
            <a:r>
              <a:rPr lang="hu-HU" sz="2800" dirty="0"/>
              <a:t>d1</a:t>
            </a:r>
            <a:r>
              <a:rPr lang="hu-HU" sz="2800" dirty="0">
                <a:sym typeface="Symbol" pitchFamily="18" charset="2"/>
              </a:rPr>
              <a:t>.nap</a:t>
            </a:r>
            <a:r>
              <a:rPr lang="hu-HU" sz="2800" dirty="0"/>
              <a:t>d2</a:t>
            </a:r>
            <a:r>
              <a:rPr lang="hu-HU" sz="2800" dirty="0">
                <a:sym typeface="Symbol" pitchFamily="18" charset="2"/>
              </a:rPr>
              <a:t>.nap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90600" algn="l"/>
              </a:tabLst>
            </a:pPr>
            <a:endParaRPr lang="hu-HU" sz="2800" dirty="0">
              <a:sym typeface="Symbol" pitchFamily="18" charset="2"/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2009F58A-41AB-469E-83A1-589F2030C0A4}" type="datetime8">
              <a:rPr lang="hu-HU" smtClean="0"/>
              <a:t>2022.10.11. 11:23</a:t>
            </a:fld>
            <a:endParaRPr lang="en-US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6</a:t>
            </a:fld>
            <a:r>
              <a:rPr lang="hu-HU" dirty="0"/>
              <a:t>/52</a:t>
            </a:r>
          </a:p>
        </p:txBody>
      </p:sp>
    </p:spTree>
    <p:extLst>
      <p:ext uri="{BB962C8B-B14F-4D97-AF65-F5344CB8AC3E}">
        <p14:creationId xmlns:p14="http://schemas.microsoft.com/office/powerpoint/2010/main" val="303002923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Cím 1"/>
          <p:cNvSpPr>
            <a:spLocks noGrp="1"/>
          </p:cNvSpPr>
          <p:nvPr>
            <p:ph type="title"/>
          </p:nvPr>
        </p:nvSpPr>
        <p:spPr>
          <a:xfrm>
            <a:off x="1691680" y="85725"/>
            <a:ext cx="5833070" cy="1111250"/>
          </a:xfrm>
          <a:prstGeom prst="rect">
            <a:avLst/>
          </a:prstGeom>
        </p:spPr>
        <p:txBody>
          <a:bodyPr/>
          <a:lstStyle/>
          <a:p>
            <a:r>
              <a:rPr lang="hu-HU" dirty="0"/>
              <a:t>A típus fogalma</a:t>
            </a:r>
            <a:br>
              <a:rPr lang="hu-HU" dirty="0"/>
            </a:br>
            <a:r>
              <a:rPr lang="hu-HU" sz="2800" dirty="0"/>
              <a:t>(példa)</a:t>
            </a:r>
            <a:endParaRPr lang="hu-HU" dirty="0"/>
          </a:p>
        </p:txBody>
      </p:sp>
      <p:sp>
        <p:nvSpPr>
          <p:cNvPr id="31749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Algoritmus: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>
              <a:sym typeface="Symbol" pitchFamily="18" charset="2"/>
            </a:endParaRP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b="1" dirty="0">
                <a:sym typeface="Symbol" pitchFamily="18" charset="2"/>
              </a:rPr>
              <a:t>Megjegyzések:</a:t>
            </a:r>
          </a:p>
          <a:p>
            <a:pPr marL="268288" indent="-268288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1. </a:t>
            </a:r>
            <a:r>
              <a:rPr lang="hu-HU" sz="2400" dirty="0">
                <a:sym typeface="Symbol" pitchFamily="18" charset="2"/>
              </a:rPr>
              <a:t>Természetesen meg kell még írni a </a:t>
            </a:r>
            <a:r>
              <a:rPr lang="hu-HU" sz="2400" b="1" dirty="0">
                <a:solidFill>
                  <a:srgbClr val="FF0000"/>
                </a:solidFill>
              </a:rPr>
              <a:t>Dátum</a:t>
            </a:r>
            <a:r>
              <a:rPr lang="hu-HU" sz="2400" dirty="0">
                <a:solidFill>
                  <a:srgbClr val="FF0000"/>
                </a:solidFill>
              </a:rPr>
              <a:t> </a:t>
            </a:r>
            <a:r>
              <a:rPr lang="hu-HU" sz="24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típus</a:t>
            </a:r>
            <a:r>
              <a:rPr lang="hu-HU" sz="2400" dirty="0">
                <a:sym typeface="Symbol" pitchFamily="18" charset="2"/>
              </a:rPr>
              <a:t>hoz a </a:t>
            </a:r>
            <a:r>
              <a:rPr lang="hu-HU" sz="2400" b="1" dirty="0">
                <a:solidFill>
                  <a:srgbClr val="FF3300"/>
                </a:solidFill>
                <a:sym typeface="Symbol" pitchFamily="18" charset="2"/>
              </a:rPr>
              <a:t>&lt;</a:t>
            </a:r>
            <a:r>
              <a:rPr lang="hu-HU" sz="2400" dirty="0">
                <a:sym typeface="Symbol" pitchFamily="18" charset="2"/>
              </a:rPr>
              <a:t> relációt megvalósító függvényt (operátort). L. később!</a:t>
            </a:r>
          </a:p>
          <a:p>
            <a:pPr marL="268288" indent="-268288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2. </a:t>
            </a:r>
            <a:r>
              <a:rPr lang="hu-HU" sz="2400" dirty="0">
                <a:sym typeface="Symbol" pitchFamily="18" charset="2"/>
              </a:rPr>
              <a:t>Az is világos, hogy a specifikációban felbukkanó </a:t>
            </a:r>
            <a:r>
              <a:rPr lang="hu-HU" sz="2400" b="1" dirty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hu-HU" sz="24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hu-HU" sz="2400" dirty="0">
                <a:sym typeface="Symbol" pitchFamily="18" charset="2"/>
              </a:rPr>
              <a:t>és az </a:t>
            </a:r>
            <a:r>
              <a:rPr lang="hu-HU" sz="2400" dirty="0" err="1">
                <a:sym typeface="Symbol" pitchFamily="18" charset="2"/>
              </a:rPr>
              <a:t>algoritmusbeli</a:t>
            </a:r>
            <a:r>
              <a:rPr lang="hu-HU" sz="2400" dirty="0">
                <a:sym typeface="Symbol" pitchFamily="18" charset="2"/>
              </a:rPr>
              <a:t> </a:t>
            </a:r>
            <a:r>
              <a:rPr lang="hu-HU" sz="2400" b="1" dirty="0">
                <a:solidFill>
                  <a:srgbClr val="FF0000"/>
                </a:solidFill>
                <a:sym typeface="Symbol" pitchFamily="18" charset="2"/>
              </a:rPr>
              <a:t>&lt;</a:t>
            </a:r>
            <a:r>
              <a:rPr lang="hu-HU" sz="2400" dirty="0">
                <a:sym typeface="Symbol" pitchFamily="18" charset="2"/>
              </a:rPr>
              <a:t> a relációk egymással kifejezhetők.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400" dirty="0">
              <a:sym typeface="Symbol" pitchFamily="18" charset="2"/>
            </a:endParaRPr>
          </a:p>
        </p:txBody>
      </p:sp>
      <p:graphicFrame>
        <p:nvGraphicFramePr>
          <p:cNvPr id="114715" name="Group 27"/>
          <p:cNvGraphicFramePr>
            <a:graphicFrameLocks noGrp="1"/>
          </p:cNvGraphicFramePr>
          <p:nvPr/>
        </p:nvGraphicFramePr>
        <p:xfrm>
          <a:off x="3308350" y="1858963"/>
          <a:ext cx="4854575" cy="2247352"/>
        </p:xfrm>
        <a:graphic>
          <a:graphicData uri="http://schemas.openxmlformats.org/drawingml/2006/table">
            <a:tbl>
              <a:tblPr/>
              <a:tblGrid>
                <a:gridCol w="747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46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Első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:=1</a:t>
                      </a:r>
                    </a:p>
                  </a:txBody>
                  <a:tcPr marL="91453" marR="91453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46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2..N</a:t>
                      </a:r>
                    </a:p>
                  </a:txBody>
                  <a:tcPr marL="91453" marR="91453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761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53" marR="91453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53" marR="91453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299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53" marR="91453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Első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:=i</a:t>
                      </a:r>
                    </a:p>
                  </a:txBody>
                  <a:tcPr marL="91453" marR="91453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marL="91453" marR="91453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767" name="Line 24"/>
          <p:cNvSpPr>
            <a:spLocks noChangeShapeType="1"/>
          </p:cNvSpPr>
          <p:nvPr/>
        </p:nvSpPr>
        <p:spPr bwMode="auto">
          <a:xfrm>
            <a:off x="4060825" y="2906713"/>
            <a:ext cx="311497" cy="66630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1768" name="Line 25"/>
          <p:cNvSpPr>
            <a:spLocks noChangeShapeType="1"/>
          </p:cNvSpPr>
          <p:nvPr/>
        </p:nvSpPr>
        <p:spPr bwMode="auto">
          <a:xfrm flipH="1">
            <a:off x="7903352" y="2907748"/>
            <a:ext cx="246113" cy="66526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1770" name="Text Box 30"/>
          <p:cNvSpPr txBox="1">
            <a:spLocks noChangeArrowheads="1"/>
          </p:cNvSpPr>
          <p:nvPr/>
        </p:nvSpPr>
        <p:spPr bwMode="auto">
          <a:xfrm>
            <a:off x="3995936" y="3284984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31771" name="Text Box 31"/>
          <p:cNvSpPr txBox="1">
            <a:spLocks noChangeArrowheads="1"/>
          </p:cNvSpPr>
          <p:nvPr/>
        </p:nvSpPr>
        <p:spPr bwMode="auto">
          <a:xfrm>
            <a:off x="7903353" y="3284984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pic>
        <p:nvPicPr>
          <p:cNvPr id="31773" name="Picture 3"/>
          <p:cNvPicPr>
            <a:picLocks noChangeAspect="1" noChangeArrowheads="1"/>
          </p:cNvPicPr>
          <p:nvPr/>
        </p:nvPicPr>
        <p:blipFill>
          <a:blip r:embed="rId3" cstate="print"/>
          <a:srcRect t="2686" b="-2686"/>
          <a:stretch>
            <a:fillRect/>
          </a:stretch>
        </p:blipFill>
        <p:spPr bwMode="auto">
          <a:xfrm>
            <a:off x="0" y="688752"/>
            <a:ext cx="4038600" cy="5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1776" name="Szövegdoboz 13"/>
          <p:cNvSpPr txBox="1">
            <a:spLocks noChangeArrowheads="1"/>
          </p:cNvSpPr>
          <p:nvPr/>
        </p:nvSpPr>
        <p:spPr bwMode="auto">
          <a:xfrm>
            <a:off x="8153400" y="1543050"/>
            <a:ext cx="1079500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/>
              <a:t>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sp>
        <p:nvSpPr>
          <p:cNvPr id="18" name="AutoShape 12" descr="Zsákvászon"/>
          <p:cNvSpPr>
            <a:spLocks noChangeArrowheads="1"/>
          </p:cNvSpPr>
          <p:nvPr/>
        </p:nvSpPr>
        <p:spPr bwMode="auto">
          <a:xfrm>
            <a:off x="7885113" y="6092825"/>
            <a:ext cx="1258887" cy="765175"/>
          </a:xfrm>
          <a:prstGeom prst="downArrow">
            <a:avLst>
              <a:gd name="adj1" fmla="val 50065"/>
              <a:gd name="adj2" fmla="val 66389"/>
            </a:avLst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 algn="ctr">
            <a:solidFill>
              <a:srgbClr val="0000FF"/>
            </a:solidFill>
            <a:miter lim="800000"/>
            <a:headEnd/>
            <a:tailEnd/>
          </a:ln>
          <a:effectLst>
            <a:outerShdw dist="71842" dir="135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hu-HU" sz="12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Kóddarab </a:t>
            </a:r>
            <a:br>
              <a:rPr lang="hu-HU" sz="1200" dirty="0"/>
            </a:br>
            <a:r>
              <a:rPr lang="hu-HU" sz="1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jegyzet-</a:t>
            </a:r>
            <a:br>
              <a:rPr lang="hu-HU" sz="1200" dirty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hu-HU" sz="1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ként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A7D94385-21D6-4557-9EBD-21B90A0E988C}" type="datetime8">
              <a:rPr lang="hu-HU" smtClean="0"/>
              <a:t>2022.10.11. 11:23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7</a:t>
            </a:fld>
            <a:r>
              <a:rPr lang="hu-HU" dirty="0"/>
              <a:t>/52</a:t>
            </a:r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A38287EA-112A-444E-A2B2-2F81F6B3FCE2}"/>
              </a:ext>
            </a:extLst>
          </p:cNvPr>
          <p:cNvSpPr/>
          <p:nvPr/>
        </p:nvSpPr>
        <p:spPr>
          <a:xfrm>
            <a:off x="4574830" y="3068960"/>
            <a:ext cx="3024187" cy="372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ts val="2600"/>
              </a:lnSpc>
              <a:spcBef>
                <a:spcPts val="0"/>
              </a:spcBef>
              <a:buNone/>
            </a:pPr>
            <a:r>
              <a:rPr lang="hu-HU" sz="2600" dirty="0">
                <a:solidFill>
                  <a:srgbClr val="0000FF"/>
                </a:solidFill>
              </a:rPr>
              <a:t>Szül[i]</a:t>
            </a:r>
            <a:r>
              <a:rPr lang="hu-HU" sz="2600" b="1" dirty="0">
                <a:solidFill>
                  <a:srgbClr val="FF0000"/>
                </a:solidFill>
              </a:rPr>
              <a:t>&lt;</a:t>
            </a:r>
            <a:r>
              <a:rPr lang="hu-HU" sz="2600" dirty="0">
                <a:solidFill>
                  <a:srgbClr val="0000FF"/>
                </a:solidFill>
              </a:rPr>
              <a:t>Szül[Első]</a:t>
            </a:r>
            <a:endParaRPr lang="hu-HU" sz="2600" dirty="0">
              <a:solidFill>
                <a:srgbClr val="FF0000"/>
              </a:solidFill>
            </a:endParaRPr>
          </a:p>
          <a:p>
            <a:pPr algn="ctr">
              <a:buNone/>
            </a:pPr>
            <a:endParaRPr lang="hu-HU" sz="2600" dirty="0">
              <a:solidFill>
                <a:srgbClr val="0000FF"/>
              </a:solidFill>
            </a:endParaRP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DD54648F-9F80-A3FB-919C-7BC7CD576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20" y="2489268"/>
            <a:ext cx="2199321" cy="1371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42">
            <a:extLst>
              <a:ext uri="{FF2B5EF4-FFF2-40B4-BE49-F238E27FC236}">
                <a16:creationId xmlns:a16="http://schemas.microsoft.com/office/drawing/2014/main" id="{40F4791C-246B-7381-220F-0A25F0BE8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47664" y="1865203"/>
            <a:ext cx="1673225" cy="962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74192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Cím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altLang="hu-HU" dirty="0">
                <a:solidFill>
                  <a:srgbClr val="FF0000"/>
                </a:solidFill>
                <a:latin typeface="Garamond" pitchFamily="18" charset="0"/>
              </a:rPr>
              <a:t>Szöveg</a:t>
            </a:r>
            <a:r>
              <a:rPr lang="hu-HU" altLang="hu-HU" dirty="0">
                <a:latin typeface="Garamond" pitchFamily="18" charset="0"/>
              </a:rPr>
              <a:t> típus</a:t>
            </a:r>
          </a:p>
        </p:txBody>
      </p:sp>
      <p:sp>
        <p:nvSpPr>
          <p:cNvPr id="6149" name="Tartalom helye 2"/>
          <p:cNvSpPr>
            <a:spLocks noGrp="1"/>
          </p:cNvSpPr>
          <p:nvPr>
            <p:ph idx="1"/>
          </p:nvPr>
        </p:nvSpPr>
        <p:spPr>
          <a:xfrm>
            <a:off x="35496" y="1341437"/>
            <a:ext cx="9108504" cy="515619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</a:rPr>
              <a:t>A szöveg és a tömb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hu-HU" altLang="hu-HU" b="1" dirty="0">
                <a:latin typeface="Garamond" pitchFamily="18" charset="0"/>
              </a:rPr>
              <a:t>hasonlóak</a:t>
            </a:r>
            <a:r>
              <a:rPr lang="hu-HU" altLang="hu-HU" dirty="0">
                <a:latin typeface="Garamond" pitchFamily="18" charset="0"/>
              </a:rPr>
              <a:t>: </a:t>
            </a:r>
          </a:p>
          <a:p>
            <a:pPr marL="742950" lvl="1">
              <a:lnSpc>
                <a:spcPct val="85000"/>
              </a:lnSpc>
              <a:spcBef>
                <a:spcPct val="0"/>
              </a:spcBef>
              <a:buFontTx/>
              <a:buChar char="o"/>
            </a:pPr>
            <a:r>
              <a:rPr lang="hu-HU" altLang="hu-HU" sz="25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egyféle</a:t>
            </a:r>
            <a:r>
              <a:rPr lang="hu-HU" altLang="hu-HU" sz="2500" dirty="0">
                <a:latin typeface="Garamond" pitchFamily="18" charset="0"/>
              </a:rPr>
              <a:t> típusú elemekből állnak,</a:t>
            </a:r>
          </a:p>
          <a:p>
            <a:pPr marL="742950" lvl="1">
              <a:lnSpc>
                <a:spcPct val="90000"/>
              </a:lnSpc>
              <a:spcBef>
                <a:spcPct val="0"/>
              </a:spcBef>
              <a:buFontTx/>
              <a:buChar char="o"/>
            </a:pPr>
            <a:r>
              <a:rPr lang="hu-HU" altLang="hu-HU" sz="25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indexelhetők</a:t>
            </a:r>
            <a:r>
              <a:rPr lang="hu-HU" altLang="hu-HU" sz="2500" dirty="0">
                <a:latin typeface="Garamond" pitchFamily="18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hu-HU" altLang="hu-HU" b="1" dirty="0">
                <a:latin typeface="Garamond" pitchFamily="18" charset="0"/>
              </a:rPr>
              <a:t>különbözőek</a:t>
            </a:r>
            <a:r>
              <a:rPr lang="hu-HU" altLang="hu-HU" dirty="0">
                <a:latin typeface="Garamond" pitchFamily="18" charset="0"/>
              </a:rPr>
              <a:t>: </a:t>
            </a:r>
          </a:p>
          <a:p>
            <a:pPr marL="742950" lvl="1">
              <a:lnSpc>
                <a:spcPct val="90000"/>
              </a:lnSpc>
              <a:spcBef>
                <a:spcPct val="0"/>
              </a:spcBef>
              <a:buFontTx/>
              <a:buChar char="o"/>
            </a:pPr>
            <a:r>
              <a:rPr lang="hu-HU" altLang="hu-HU" sz="2500" dirty="0">
                <a:latin typeface="Garamond" pitchFamily="18" charset="0"/>
              </a:rPr>
              <a:t>a tömb elem- (és index-) </a:t>
            </a:r>
            <a:r>
              <a:rPr lang="hu-HU" altLang="hu-HU" sz="2500" dirty="0">
                <a:solidFill>
                  <a:srgbClr val="FF0000"/>
                </a:solidFill>
                <a:latin typeface="Garamond" pitchFamily="18" charset="0"/>
              </a:rPr>
              <a:t>típussal </a:t>
            </a:r>
            <a:r>
              <a:rPr lang="hu-HU" altLang="hu-HU" sz="2500" dirty="0" err="1">
                <a:solidFill>
                  <a:srgbClr val="FF0000"/>
                </a:solidFill>
                <a:latin typeface="Garamond" pitchFamily="18" charset="0"/>
              </a:rPr>
              <a:t>paraméterezendő</a:t>
            </a:r>
            <a:r>
              <a:rPr lang="hu-HU" altLang="hu-HU" sz="2500" dirty="0">
                <a:latin typeface="Garamond" pitchFamily="18" charset="0"/>
              </a:rPr>
              <a:t> ún. </a:t>
            </a:r>
            <a:r>
              <a:rPr lang="hu-HU" altLang="hu-HU" sz="25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típuskon-strukciós</a:t>
            </a:r>
            <a:r>
              <a:rPr lang="hu-HU" altLang="hu-H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</a:t>
            </a:r>
            <a:r>
              <a:rPr lang="hu-HU" altLang="hu-HU" sz="2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eszköz</a:t>
            </a:r>
            <a:r>
              <a:rPr lang="hu-HU" altLang="hu-HU" sz="2500" dirty="0">
                <a:latin typeface="Garamond" pitchFamily="18" charset="0"/>
              </a:rPr>
              <a:t>, a szöveg </a:t>
            </a:r>
            <a:r>
              <a:rPr lang="hu-HU" altLang="hu-HU" sz="2500" dirty="0">
                <a:solidFill>
                  <a:srgbClr val="FF0000"/>
                </a:solidFill>
                <a:latin typeface="Garamond" pitchFamily="18" charset="0"/>
              </a:rPr>
              <a:t>karakter típus</a:t>
            </a:r>
            <a:r>
              <a:rPr lang="hu-HU" altLang="hu-HU" sz="2500" dirty="0">
                <a:latin typeface="Garamond" pitchFamily="18" charset="0"/>
              </a:rPr>
              <a:t>ú elemekből álló </a:t>
            </a:r>
            <a:r>
              <a:rPr lang="hu-HU" altLang="hu-HU" sz="2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típus</a:t>
            </a:r>
            <a:r>
              <a:rPr lang="hu-HU" altLang="hu-HU" sz="2500" dirty="0">
                <a:latin typeface="Garamond" pitchFamily="18" charset="0"/>
              </a:rPr>
              <a:t>,</a:t>
            </a:r>
          </a:p>
          <a:p>
            <a:pPr marL="742950" lvl="1">
              <a:lnSpc>
                <a:spcPct val="90000"/>
              </a:lnSpc>
              <a:spcBef>
                <a:spcPct val="0"/>
              </a:spcBef>
              <a:buFontTx/>
              <a:buChar char="o"/>
            </a:pPr>
            <a:r>
              <a:rPr lang="hu-HU" altLang="hu-HU" sz="2500" dirty="0" err="1">
                <a:latin typeface="Garamond" pitchFamily="18" charset="0"/>
              </a:rPr>
              <a:t>algoritmikusan</a:t>
            </a:r>
            <a:r>
              <a:rPr lang="hu-HU" altLang="hu-HU" sz="2500" dirty="0">
                <a:latin typeface="Garamond" pitchFamily="18" charset="0"/>
              </a:rPr>
              <a:t> (!) a szöveg </a:t>
            </a:r>
            <a:r>
              <a:rPr lang="hu-HU" altLang="hu-HU" sz="2500" dirty="0">
                <a:solidFill>
                  <a:srgbClr val="FF0000"/>
                </a:solidFill>
                <a:latin typeface="Garamond" pitchFamily="18" charset="0"/>
              </a:rPr>
              <a:t>1</a:t>
            </a:r>
            <a:r>
              <a:rPr lang="hu-HU" altLang="hu-HU" sz="2500" dirty="0">
                <a:latin typeface="Garamond" pitchFamily="18" charset="0"/>
              </a:rPr>
              <a:t>-től </a:t>
            </a:r>
            <a:r>
              <a:rPr lang="hu-HU" altLang="hu-H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indexelhető</a:t>
            </a:r>
            <a:r>
              <a:rPr lang="hu-HU" altLang="hu-HU" sz="2500" dirty="0">
                <a:latin typeface="Garamond" pitchFamily="18" charset="0"/>
              </a:rPr>
              <a:t>, a tömb </a:t>
            </a:r>
            <a:r>
              <a:rPr lang="hu-HU" altLang="hu-HU" sz="2500" dirty="0">
                <a:solidFill>
                  <a:srgbClr val="FF0000"/>
                </a:solidFill>
                <a:latin typeface="Garamond" pitchFamily="18" charset="0"/>
              </a:rPr>
              <a:t>deklarációtól függően</a:t>
            </a:r>
            <a:r>
              <a:rPr lang="hu-HU" altLang="hu-HU" sz="2500" dirty="0">
                <a:latin typeface="Garamond" pitchFamily="18" charset="0"/>
              </a:rPr>
              <a:t>,</a:t>
            </a:r>
          </a:p>
          <a:p>
            <a:pPr marL="742950" lvl="1">
              <a:lnSpc>
                <a:spcPct val="85000"/>
              </a:lnSpc>
              <a:spcBef>
                <a:spcPct val="0"/>
              </a:spcBef>
              <a:buFontTx/>
              <a:buChar char="o"/>
            </a:pPr>
            <a:r>
              <a:rPr lang="hu-HU" altLang="hu-HU" sz="2500" dirty="0">
                <a:latin typeface="Garamond" pitchFamily="18" charset="0"/>
              </a:rPr>
              <a:t>a klasszikus tömb </a:t>
            </a:r>
            <a:r>
              <a:rPr lang="hu-HU" altLang="hu-H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hossza</a:t>
            </a:r>
            <a:r>
              <a:rPr lang="hu-HU" altLang="hu-HU" sz="2500" dirty="0">
                <a:latin typeface="Garamond" pitchFamily="18" charset="0"/>
              </a:rPr>
              <a:t> </a:t>
            </a:r>
            <a:r>
              <a:rPr lang="hu-HU" altLang="hu-HU" sz="2500" dirty="0">
                <a:solidFill>
                  <a:srgbClr val="FF0000"/>
                </a:solidFill>
                <a:latin typeface="Garamond" pitchFamily="18" charset="0"/>
              </a:rPr>
              <a:t>konstans</a:t>
            </a:r>
            <a:r>
              <a:rPr lang="hu-HU" altLang="hu-HU" sz="2500" dirty="0">
                <a:latin typeface="Garamond" pitchFamily="18" charset="0"/>
              </a:rPr>
              <a:t>, a szövegé </a:t>
            </a:r>
            <a:r>
              <a:rPr lang="hu-HU" altLang="hu-HU" sz="2500" dirty="0">
                <a:solidFill>
                  <a:srgbClr val="FF0000"/>
                </a:solidFill>
                <a:latin typeface="Garamond" pitchFamily="18" charset="0"/>
              </a:rPr>
              <a:t>változ</a:t>
            </a:r>
            <a:r>
              <a:rPr lang="hu-HU" altLang="hu-HU" sz="2500" dirty="0">
                <a:latin typeface="Garamond" pitchFamily="18" charset="0"/>
              </a:rPr>
              <a:t>tathat</a:t>
            </a:r>
            <a:r>
              <a:rPr lang="hu-HU" altLang="hu-HU" sz="2500" dirty="0">
                <a:solidFill>
                  <a:srgbClr val="FF0000"/>
                </a:solidFill>
                <a:latin typeface="Garamond" pitchFamily="18" charset="0"/>
              </a:rPr>
              <a:t>ó</a:t>
            </a:r>
            <a:r>
              <a:rPr lang="hu-HU" altLang="hu-HU" sz="2500" dirty="0">
                <a:latin typeface="Garamond" pitchFamily="18" charset="0"/>
              </a:rPr>
              <a:t> (a dinamikus tömbhöz hasonlóan),</a:t>
            </a:r>
          </a:p>
          <a:p>
            <a:pPr marL="742950" lvl="1">
              <a:lnSpc>
                <a:spcPct val="85000"/>
              </a:lnSpc>
              <a:spcBef>
                <a:spcPct val="0"/>
              </a:spcBef>
              <a:buFontTx/>
              <a:buChar char="o"/>
            </a:pPr>
            <a:r>
              <a:rPr lang="hu-HU" altLang="hu-HU" sz="2500" dirty="0">
                <a:latin typeface="Garamond" pitchFamily="18" charset="0"/>
              </a:rPr>
              <a:t>szövegeken értelmezve van a </a:t>
            </a:r>
            <a:r>
              <a:rPr lang="hu-HU" altLang="hu-H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hossz() függvény </a:t>
            </a:r>
            <a:r>
              <a:rPr lang="hu-HU" altLang="hu-HU" sz="2500" dirty="0">
                <a:latin typeface="Garamond" pitchFamily="18" charset="0"/>
              </a:rPr>
              <a:t>és a </a:t>
            </a:r>
            <a:r>
              <a:rPr lang="hu-HU" altLang="hu-H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+ művelet</a:t>
            </a:r>
            <a:r>
              <a:rPr lang="hu-HU" altLang="hu-HU" sz="2500" dirty="0">
                <a:latin typeface="Garamond" pitchFamily="18" charset="0"/>
              </a:rPr>
              <a:t>,</a:t>
            </a:r>
          </a:p>
          <a:p>
            <a:pPr marL="742950" lvl="1">
              <a:lnSpc>
                <a:spcPct val="90000"/>
              </a:lnSpc>
              <a:spcBef>
                <a:spcPct val="0"/>
              </a:spcBef>
              <a:buFontTx/>
              <a:buChar char="o"/>
            </a:pPr>
            <a:r>
              <a:rPr lang="hu-HU" altLang="hu-HU" sz="2500" dirty="0">
                <a:latin typeface="Garamond" pitchFamily="18" charset="0"/>
              </a:rPr>
              <a:t>problémás az </a:t>
            </a:r>
            <a:r>
              <a:rPr lang="hu-HU" altLang="hu-HU" sz="2500" dirty="0">
                <a:solidFill>
                  <a:srgbClr val="FF0000"/>
                </a:solidFill>
                <a:latin typeface="Garamond" pitchFamily="18" charset="0"/>
              </a:rPr>
              <a:t>elemmódosítás</a:t>
            </a:r>
            <a:r>
              <a:rPr lang="hu-HU" altLang="hu-HU" sz="2500" dirty="0">
                <a:latin typeface="Garamond" pitchFamily="18" charset="0"/>
              </a:rPr>
              <a:t> a szöveg típusnál!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BF9572A2-A191-4837-B71D-1846E565DAF2}" type="datetime8">
              <a:rPr lang="hu-HU" smtClean="0"/>
              <a:t>2022.10.11. 11:23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8</a:t>
            </a:fld>
            <a:r>
              <a:rPr lang="hu-HU" dirty="0"/>
              <a:t>/52</a:t>
            </a:r>
          </a:p>
        </p:txBody>
      </p:sp>
    </p:spTree>
    <p:extLst>
      <p:ext uri="{BB962C8B-B14F-4D97-AF65-F5344CB8AC3E}">
        <p14:creationId xmlns:p14="http://schemas.microsoft.com/office/powerpoint/2010/main" val="35223066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Cím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Szöveg </a:t>
            </a:r>
            <a:r>
              <a:rPr lang="hu-HU" altLang="hu-HU" dirty="0">
                <a:solidFill>
                  <a:srgbClr val="FF0000"/>
                </a:solidFill>
                <a:latin typeface="Garamond" pitchFamily="18" charset="0"/>
              </a:rPr>
              <a:t>feladatok</a:t>
            </a:r>
          </a:p>
        </p:txBody>
      </p:sp>
      <p:sp>
        <p:nvSpPr>
          <p:cNvPr id="102403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b="1" dirty="0">
                <a:latin typeface="Garamond" pitchFamily="18" charset="0"/>
              </a:rPr>
              <a:t>Feladat:</a:t>
            </a:r>
          </a:p>
          <a:p>
            <a:pPr>
              <a:buFont typeface="Wingdings" pitchFamily="2" charset="2"/>
              <a:buNone/>
              <a:defRPr/>
            </a:pPr>
            <a:r>
              <a:rPr lang="hu-HU" sz="2800" dirty="0">
                <a:latin typeface="Garamond" pitchFamily="18" charset="0"/>
              </a:rPr>
              <a:t>	Fordítsuk meg egy szó (szöveg) betűsorrendjét!</a:t>
            </a:r>
          </a:p>
          <a:p>
            <a:pPr>
              <a:buFont typeface="Wingdings" pitchFamily="2" charset="2"/>
              <a:buNone/>
              <a:defRPr/>
            </a:pPr>
            <a:r>
              <a:rPr lang="hu-HU" b="1" dirty="0">
                <a:latin typeface="Garamond" pitchFamily="18" charset="0"/>
              </a:rPr>
              <a:t>Specifikáció: (</a:t>
            </a:r>
            <a:r>
              <a:rPr lang="hu-HU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másolás</a:t>
            </a:r>
            <a:r>
              <a:rPr lang="hu-HU" sz="2600" b="1" dirty="0">
                <a:latin typeface="Garamond" pitchFamily="18" charset="0"/>
              </a:rPr>
              <a:t> tétel</a:t>
            </a:r>
            <a:r>
              <a:rPr lang="hu-HU" b="1" dirty="0">
                <a:latin typeface="Garamond" pitchFamily="18" charset="0"/>
              </a:rPr>
              <a:t>)</a:t>
            </a:r>
          </a:p>
          <a:p>
            <a:pPr>
              <a:defRPr/>
            </a:pPr>
            <a:r>
              <a:rPr lang="hu-HU" sz="2800" dirty="0">
                <a:latin typeface="Garamond" pitchFamily="18" charset="0"/>
              </a:rPr>
              <a:t>Bemenet:	S</a:t>
            </a:r>
            <a:r>
              <a:rPr lang="hu-HU" sz="2800" dirty="0">
                <a:sym typeface="Symbol" pitchFamily="18" charset="2"/>
              </a:rPr>
              <a:t></a:t>
            </a:r>
            <a:r>
              <a:rPr lang="hu-HU" sz="2800" dirty="0" err="1">
                <a:latin typeface="Imprint MT Shadow" pitchFamily="82" charset="0"/>
                <a:sym typeface="Symbol" pitchFamily="18" charset="2"/>
              </a:rPr>
              <a:t>S</a:t>
            </a:r>
            <a:endParaRPr lang="hu-HU" sz="2800" b="1" dirty="0">
              <a:latin typeface="Garamond" pitchFamily="18" charset="0"/>
            </a:endParaRPr>
          </a:p>
          <a:p>
            <a:pPr>
              <a:defRPr/>
            </a:pPr>
            <a:r>
              <a:rPr lang="hu-HU" sz="2800" dirty="0">
                <a:latin typeface="Garamond" pitchFamily="18" charset="0"/>
              </a:rPr>
              <a:t>Kimenet:	T</a:t>
            </a:r>
            <a:r>
              <a:rPr lang="hu-HU" sz="2800" dirty="0"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S</a:t>
            </a:r>
            <a:endParaRPr lang="hu-HU" sz="2800" b="1" dirty="0">
              <a:latin typeface="Garamond" pitchFamily="18" charset="0"/>
            </a:endParaRPr>
          </a:p>
          <a:p>
            <a:pPr>
              <a:defRPr/>
            </a:pPr>
            <a:r>
              <a:rPr lang="hu-HU" sz="2800" dirty="0">
                <a:latin typeface="Garamond" pitchFamily="18" charset="0"/>
              </a:rPr>
              <a:t>Előfeltétel:	 – </a:t>
            </a:r>
            <a:endParaRPr lang="hu-HU" sz="2800" dirty="0">
              <a:latin typeface="Garamond" pitchFamily="18" charset="0"/>
              <a:sym typeface="Symbol" pitchFamily="18" charset="2"/>
            </a:endParaRPr>
          </a:p>
          <a:p>
            <a:pPr>
              <a:defRPr/>
            </a:pPr>
            <a:r>
              <a:rPr lang="hu-HU" sz="2800" dirty="0">
                <a:latin typeface="Garamond" pitchFamily="18" charset="0"/>
                <a:sym typeface="Symbol" pitchFamily="18" charset="2"/>
              </a:rPr>
              <a:t>Utófeltétel:	 </a:t>
            </a:r>
            <a:r>
              <a:rPr lang="hu-HU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sym typeface="Symbol" pitchFamily="18" charset="2"/>
              </a:rPr>
              <a:t>hossz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(T)=</a:t>
            </a:r>
            <a:r>
              <a:rPr lang="hu-HU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sym typeface="Symbol" pitchFamily="18" charset="2"/>
              </a:rPr>
              <a:t>hossz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(S) és</a:t>
            </a:r>
            <a:br>
              <a:rPr lang="hu-HU" sz="2800" dirty="0">
                <a:latin typeface="Garamond" pitchFamily="18" charset="0"/>
                <a:sym typeface="Symbol" pitchFamily="18" charset="2"/>
              </a:rPr>
            </a:br>
            <a:r>
              <a:rPr lang="hu-HU" sz="2800" dirty="0">
                <a:latin typeface="Garamond" pitchFamily="18" charset="0"/>
                <a:sym typeface="Symbol" pitchFamily="18" charset="2"/>
              </a:rPr>
              <a:t>		 i(1i</a:t>
            </a:r>
            <a:r>
              <a:rPr lang="hu-HU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sym typeface="Symbol" pitchFamily="18" charset="2"/>
              </a:rPr>
              <a:t>hossz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(S)): </a:t>
            </a:r>
            <a:r>
              <a:rPr lang="hu-HU" sz="2800" dirty="0" err="1">
                <a:latin typeface="Garamond" pitchFamily="18" charset="0"/>
                <a:sym typeface="Symbol" pitchFamily="18" charset="2"/>
              </a:rPr>
              <a:t>T</a:t>
            </a:r>
            <a:r>
              <a:rPr lang="hu-HU" sz="28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sym typeface="Symbol" pitchFamily="18" charset="2"/>
              </a:rPr>
              <a:t>hossz</a:t>
            </a:r>
            <a:r>
              <a:rPr lang="hu-HU" sz="2800" baseline="-25000" dirty="0">
                <a:latin typeface="Garamond" pitchFamily="18" charset="0"/>
                <a:sym typeface="Symbol" pitchFamily="18" charset="2"/>
              </a:rPr>
              <a:t>(S)</a:t>
            </a:r>
            <a:r>
              <a:rPr lang="hu-HU" sz="2800" baseline="-25000" dirty="0">
                <a:latin typeface="Garamond" pitchFamily="18" charset="0"/>
              </a:rPr>
              <a:t>–</a:t>
            </a:r>
            <a:r>
              <a:rPr lang="hu-HU" sz="2800" baseline="-25000" dirty="0">
                <a:latin typeface="Garamond" pitchFamily="18" charset="0"/>
                <a:sym typeface="Symbol" pitchFamily="18" charset="2"/>
              </a:rPr>
              <a:t>i+1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=</a:t>
            </a:r>
            <a:r>
              <a:rPr lang="hu-HU" sz="2800" dirty="0" err="1">
                <a:latin typeface="Garamond" pitchFamily="18" charset="0"/>
                <a:sym typeface="Symbol" pitchFamily="18" charset="2"/>
              </a:rPr>
              <a:t>S</a:t>
            </a:r>
            <a:r>
              <a:rPr lang="hu-HU" sz="2800" baseline="-25000" dirty="0" err="1">
                <a:latin typeface="Garamond" pitchFamily="18" charset="0"/>
                <a:sym typeface="Symbol" pitchFamily="18" charset="2"/>
              </a:rPr>
              <a:t>i</a:t>
            </a:r>
            <a:endParaRPr lang="hu-HU" sz="2800" dirty="0">
              <a:latin typeface="Garamond" pitchFamily="18" charset="0"/>
              <a:sym typeface="Symbol" pitchFamily="18" charset="2"/>
            </a:endParaRPr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4788024" y="2708920"/>
            <a:ext cx="3095625" cy="936625"/>
          </a:xfrm>
          <a:prstGeom prst="wedgeRectCallout">
            <a:avLst>
              <a:gd name="adj1" fmla="val -81471"/>
              <a:gd name="adj2" fmla="val 175694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Előre definiált függvény: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hossz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: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mprint MT Shadow" pitchFamily="82" charset="0"/>
                <a:ea typeface="+mn-ea"/>
                <a:cs typeface="+mn-cs"/>
                <a:sym typeface="Symbol" pitchFamily="18" charset="2"/>
              </a:rPr>
              <a:t>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mprint MT Shadow" pitchFamily="82" charset="0"/>
                <a:ea typeface="+mn-ea"/>
                <a:cs typeface="+mn-cs"/>
                <a:sym typeface="Symbol" pitchFamily="18" charset="2"/>
              </a:rPr>
              <a:t>N</a:t>
            </a:r>
            <a:b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</a:b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hossz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(s):=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s</a:t>
            </a:r>
            <a:r>
              <a:rPr kumimoji="0" lang="hu-HU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karaktereinek a száma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FE946121-6FDC-4C19-B1B4-B3AD8E5F612E}" type="datetime8">
              <a:rPr lang="hu-HU" smtClean="0"/>
              <a:t>2022.10.11. 11:23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9</a:t>
            </a:fld>
            <a:r>
              <a:rPr lang="hu-HU" dirty="0"/>
              <a:t>/52</a:t>
            </a:r>
          </a:p>
        </p:txBody>
      </p:sp>
      <p:sp>
        <p:nvSpPr>
          <p:cNvPr id="3" name="AutoShape 11">
            <a:extLst>
              <a:ext uri="{FF2B5EF4-FFF2-40B4-BE49-F238E27FC236}">
                <a16:creationId xmlns:a16="http://schemas.microsoft.com/office/drawing/2014/main" id="{BDA06114-71B2-458F-9753-42D53611F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8845" y="5589240"/>
            <a:ext cx="1908000" cy="432000"/>
          </a:xfrm>
          <a:prstGeom prst="wedgeRectCallout">
            <a:avLst>
              <a:gd name="adj1" fmla="val -239771"/>
              <a:gd name="adj2" fmla="val -6860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pPr>
              <a:buNone/>
              <a:defRPr/>
            </a:pPr>
            <a:r>
              <a:rPr lang="hu-H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p(i):=hossz(S)</a:t>
            </a:r>
            <a:r>
              <a:rPr lang="hu-HU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</a:t>
            </a:r>
            <a:r>
              <a:rPr lang="hu-H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i+1</a:t>
            </a:r>
            <a:endParaRPr lang="hu-HU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9239241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uiExpand="1" build="allAtOnce"/>
      <p:bldP spid="7" grpId="0" animBg="1"/>
      <p:bldP spid="3" grpId="0" animBg="1"/>
    </p:bldLst>
  </p:timing>
</p:sld>
</file>

<file path=ppt/theme/theme1.xml><?xml version="1.0" encoding="utf-8"?>
<a:theme xmlns:a="http://schemas.openxmlformats.org/drawingml/2006/main" name="2_Montázs">
  <a:themeElements>
    <a:clrScheme name="13. egyéni séma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962EF4"/>
      </a:hlink>
      <a:folHlink>
        <a:srgbClr val="C36C03"/>
      </a:folHlink>
    </a:clrScheme>
    <a:fontScheme name="1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9870</TotalTime>
  <Words>6666</Words>
  <Application>Microsoft Office PowerPoint</Application>
  <PresentationFormat>Diavetítés a képernyőre (4:3 oldalarány)</PresentationFormat>
  <Paragraphs>991</Paragraphs>
  <Slides>55</Slides>
  <Notes>55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3</vt:i4>
      </vt:variant>
      <vt:variant>
        <vt:lpstr>Diacímek</vt:lpstr>
      </vt:variant>
      <vt:variant>
        <vt:i4>55</vt:i4>
      </vt:variant>
    </vt:vector>
  </HeadingPairs>
  <TitlesOfParts>
    <vt:vector size="66" baseType="lpstr">
      <vt:lpstr>Arial</vt:lpstr>
      <vt:lpstr>Calibri</vt:lpstr>
      <vt:lpstr>Cascadia Mono</vt:lpstr>
      <vt:lpstr>Courier New</vt:lpstr>
      <vt:lpstr>Garamond</vt:lpstr>
      <vt:lpstr>Imprint MT Shadow</vt:lpstr>
      <vt:lpstr>Wingdings</vt:lpstr>
      <vt:lpstr>2_Montázs</vt:lpstr>
      <vt:lpstr>Equation</vt:lpstr>
      <vt:lpstr>Egyenlet</vt:lpstr>
      <vt:lpstr>CorelDRAW</vt:lpstr>
      <vt:lpstr>Programozás 5. előadás</vt:lpstr>
      <vt:lpstr>Tartalom</vt:lpstr>
      <vt:lpstr>A típus fogalma egy kis összefoglaló</vt:lpstr>
      <vt:lpstr>A típus fogalma egy kis összefoglaló</vt:lpstr>
      <vt:lpstr>A típus fogalma (példa)</vt:lpstr>
      <vt:lpstr>A típus fogalma (példa)</vt:lpstr>
      <vt:lpstr>A típus fogalma (példa)</vt:lpstr>
      <vt:lpstr>Szöveg típus</vt:lpstr>
      <vt:lpstr>Szöveg feladatok</vt:lpstr>
      <vt:lpstr>Szöveg feladatok</vt:lpstr>
      <vt:lpstr>Szöveg feladatok</vt:lpstr>
      <vt:lpstr>Szöveg feladatok</vt:lpstr>
      <vt:lpstr>Szöveg feladatok</vt:lpstr>
      <vt:lpstr>Szöveg feladatok</vt:lpstr>
      <vt:lpstr>Szöveg feladatok</vt:lpstr>
      <vt:lpstr>Szöveg feladatok</vt:lpstr>
      <vt:lpstr>Szöveg feladatok</vt:lpstr>
      <vt:lpstr>Összegzés mátrixra</vt:lpstr>
      <vt:lpstr>Összegzés mátrixra</vt:lpstr>
      <vt:lpstr>Összegzés mátrixra</vt:lpstr>
      <vt:lpstr>Eldöntés mátrixra</vt:lpstr>
      <vt:lpstr>Eldöntés mátrixra</vt:lpstr>
      <vt:lpstr>Eldöntés mátrixra</vt:lpstr>
      <vt:lpstr>Eldöntés mátrixra</vt:lpstr>
      <vt:lpstr>Eldöntés mátrixra</vt:lpstr>
      <vt:lpstr>Összetett típusok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Függvények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Függvények (metszi?)</vt:lpstr>
      <vt:lpstr>PowerPoint-bemutató</vt:lpstr>
      <vt:lpstr>PowerPoint-bemutató</vt:lpstr>
      <vt:lpstr>PowerPoint-bemutató</vt:lpstr>
      <vt:lpstr>PowerPoint-bemutató</vt:lpstr>
      <vt:lpstr>PowerPoint-bemutató</vt:lpstr>
      <vt:lpstr>Függvények</vt:lpstr>
      <vt:lpstr>Tartalom</vt:lpstr>
    </vt:vector>
  </TitlesOfParts>
  <Company>ELTE 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alapismeretek 6. előadás</dc:title>
  <dc:creator>Szlávi - Zsakó</dc:creator>
  <cp:lastModifiedBy>Szlávi Péter</cp:lastModifiedBy>
  <cp:revision>749</cp:revision>
  <dcterms:created xsi:type="dcterms:W3CDTF">2005-10-16T14:08:29Z</dcterms:created>
  <dcterms:modified xsi:type="dcterms:W3CDTF">2022-10-11T09:52:55Z</dcterms:modified>
</cp:coreProperties>
</file>