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833" r:id="rId2"/>
  </p:sldMasterIdLst>
  <p:notesMasterIdLst>
    <p:notesMasterId r:id="rId55"/>
  </p:notesMasterIdLst>
  <p:handoutMasterIdLst>
    <p:handoutMasterId r:id="rId56"/>
  </p:handoutMasterIdLst>
  <p:sldIdLst>
    <p:sldId id="370" r:id="rId3"/>
    <p:sldId id="369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337" r:id="rId18"/>
    <p:sldId id="392" r:id="rId19"/>
    <p:sldId id="393" r:id="rId20"/>
    <p:sldId id="394" r:id="rId21"/>
    <p:sldId id="395" r:id="rId22"/>
    <p:sldId id="391" r:id="rId23"/>
    <p:sldId id="384" r:id="rId24"/>
    <p:sldId id="376" r:id="rId25"/>
    <p:sldId id="338" r:id="rId26"/>
    <p:sldId id="339" r:id="rId27"/>
    <p:sldId id="340" r:id="rId28"/>
    <p:sldId id="387" r:id="rId29"/>
    <p:sldId id="385" r:id="rId30"/>
    <p:sldId id="343" r:id="rId31"/>
    <p:sldId id="341" r:id="rId32"/>
    <p:sldId id="379" r:id="rId33"/>
    <p:sldId id="342" r:id="rId34"/>
    <p:sldId id="390" r:id="rId35"/>
    <p:sldId id="378" r:id="rId36"/>
    <p:sldId id="377" r:id="rId37"/>
    <p:sldId id="388" r:id="rId38"/>
    <p:sldId id="345" r:id="rId39"/>
    <p:sldId id="348" r:id="rId40"/>
    <p:sldId id="347" r:id="rId41"/>
    <p:sldId id="349" r:id="rId42"/>
    <p:sldId id="350" r:id="rId43"/>
    <p:sldId id="352" r:id="rId44"/>
    <p:sldId id="380" r:id="rId45"/>
    <p:sldId id="381" r:id="rId46"/>
    <p:sldId id="382" r:id="rId47"/>
    <p:sldId id="383" r:id="rId48"/>
    <p:sldId id="396" r:id="rId49"/>
    <p:sldId id="397" r:id="rId50"/>
    <p:sldId id="398" r:id="rId51"/>
    <p:sldId id="353" r:id="rId52"/>
    <p:sldId id="389" r:id="rId53"/>
    <p:sldId id="401" r:id="rId54"/>
  </p:sldIdLst>
  <p:sldSz cx="9144000" cy="6858000" type="screen4x3"/>
  <p:notesSz cx="6797675" cy="9926638"/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009900"/>
    <a:srgbClr val="006600"/>
    <a:srgbClr val="663300"/>
    <a:srgbClr val="008000"/>
    <a:srgbClr val="969696"/>
    <a:srgbClr val="FFEAD5"/>
    <a:srgbClr val="FFE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2" autoAdjust="0"/>
    <p:restoredTop sz="88047" autoAdjust="0"/>
  </p:normalViewPr>
  <p:slideViewPr>
    <p:cSldViewPr showGuides="1">
      <p:cViewPr varScale="1">
        <p:scale>
          <a:sx n="46" d="100"/>
          <a:sy n="46" d="100"/>
        </p:scale>
        <p:origin x="152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50" d="100"/>
          <a:sy n="50" d="100"/>
        </p:scale>
        <p:origin x="-148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903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alapismeretek 10.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A22FC894-977A-402A-A9BE-38F81F1D4C5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267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988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827588" y="0"/>
            <a:ext cx="1968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5650" y="425450"/>
            <a:ext cx="5357813" cy="4286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5963" y="4770438"/>
            <a:ext cx="5438775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39288"/>
            <a:ext cx="46228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alapismeretek 10.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827588" y="9536113"/>
            <a:ext cx="19685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fld id="{A6B0509B-C0C8-40A1-92E0-0C3CDC4E11C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10021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0E32AA-6EDD-42D2-8576-66E2D677F593}" type="slidenum">
              <a:rPr lang="hu-HU" sz="1200" smtClean="0"/>
              <a:pPr/>
              <a:t>1</a:t>
            </a:fld>
            <a:endParaRPr lang="hu-HU" sz="1200"/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9393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10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Ha feltétel(</a:t>
            </a:r>
            <a:r>
              <a:rPr lang="hu-HU" dirty="0" err="1"/>
              <a:t>a,b</a:t>
            </a:r>
            <a:r>
              <a:rPr lang="hu-HU" dirty="0"/>
              <a:t>) függvény paraméterei a függvény (bemenő- és) kimenő paramétere.</a:t>
            </a:r>
          </a:p>
        </p:txBody>
      </p:sp>
    </p:spTree>
    <p:extLst>
      <p:ext uri="{BB962C8B-B14F-4D97-AF65-F5344CB8AC3E}">
        <p14:creationId xmlns:p14="http://schemas.microsoft.com/office/powerpoint/2010/main" val="1530069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11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246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12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7781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13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5921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14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7072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15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5072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68116A-6B05-4101-B852-E2021FC14D46}" type="slidenum">
              <a:rPr lang="hu-HU" sz="1200" smtClean="0"/>
              <a:pPr/>
              <a:t>16</a:t>
            </a:fld>
            <a:endParaRPr lang="hu-HU" sz="1200"/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7638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68116A-6B05-4101-B852-E2021FC14D46}" type="slidenum">
              <a:rPr lang="hu-HU" sz="1200" smtClean="0"/>
              <a:pPr/>
              <a:t>17</a:t>
            </a:fld>
            <a:endParaRPr lang="hu-HU" sz="1200"/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7891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68116A-6B05-4101-B852-E2021FC14D46}" type="slidenum">
              <a:rPr lang="hu-HU" sz="1200" smtClean="0"/>
              <a:pPr/>
              <a:t>18</a:t>
            </a:fld>
            <a:endParaRPr lang="hu-HU" sz="1200"/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6336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68116A-6B05-4101-B852-E2021FC14D46}" type="slidenum">
              <a:rPr lang="hu-HU" sz="1200" smtClean="0"/>
              <a:pPr/>
              <a:t>19</a:t>
            </a:fld>
            <a:endParaRPr lang="hu-HU" sz="1200"/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54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2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68116A-6B05-4101-B852-E2021FC14D46}" type="slidenum">
              <a:rPr lang="hu-HU" sz="1200" smtClean="0"/>
              <a:pPr/>
              <a:t>20</a:t>
            </a:fld>
            <a:endParaRPr lang="hu-HU" sz="1200"/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3266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68116A-6B05-4101-B852-E2021FC14D46}" type="slidenum">
              <a:rPr lang="hu-HU" sz="1200" smtClean="0"/>
              <a:pPr/>
              <a:t>21</a:t>
            </a:fld>
            <a:endParaRPr lang="hu-HU" sz="1200"/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2295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68116A-6B05-4101-B852-E2021FC14D46}" type="slidenum">
              <a:rPr lang="hu-HU" sz="1200" smtClean="0"/>
              <a:pPr/>
              <a:t>22</a:t>
            </a:fld>
            <a:endParaRPr lang="hu-HU" sz="1200"/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Visszavezetés már ismert</a:t>
            </a:r>
            <a:r>
              <a:rPr lang="hu-HU" baseline="0" dirty="0"/>
              <a:t> tételekre: kiválogatás (index/érték) + összegzés.</a:t>
            </a:r>
          </a:p>
          <a:p>
            <a:endParaRPr lang="hu-HU" baseline="0" dirty="0"/>
          </a:p>
          <a:p>
            <a:r>
              <a:rPr lang="hu-HU" baseline="0" dirty="0"/>
              <a:t>Az indexek kigyűjtésekor implicite bejön még a másolás tétel is!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437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AAD3522-BF8E-422C-9D3C-F4F98FC94373}" type="slidenum">
              <a:rPr lang="hu-HU" sz="1200" smtClean="0"/>
              <a:pPr/>
              <a:t>23</a:t>
            </a:fld>
            <a:endParaRPr lang="hu-HU" sz="1200"/>
          </a:p>
        </p:txBody>
      </p:sp>
      <p:sp>
        <p:nvSpPr>
          <p:cNvPr id="563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63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3655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B3CA661-A494-459E-8A55-1D6367FBCF31}" type="slidenum">
              <a:rPr lang="hu-HU" sz="1200" smtClean="0"/>
              <a:pPr/>
              <a:t>24</a:t>
            </a:fld>
            <a:endParaRPr lang="hu-HU" sz="1200"/>
          </a:p>
        </p:txBody>
      </p:sp>
      <p:sp>
        <p:nvSpPr>
          <p:cNvPr id="573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73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261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58674B5-695D-4ECC-9933-F86F5368DBBD}" type="slidenum">
              <a:rPr lang="hu-HU" sz="1200" smtClean="0"/>
              <a:pPr/>
              <a:t>25</a:t>
            </a:fld>
            <a:endParaRPr lang="hu-HU" sz="1200"/>
          </a:p>
        </p:txBody>
      </p:sp>
      <p:sp>
        <p:nvSpPr>
          <p:cNvPr id="583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83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Visszavezetés helyett gondolkodás, a lényeg megragadása.</a:t>
            </a:r>
          </a:p>
        </p:txBody>
      </p:sp>
    </p:spTree>
    <p:extLst>
      <p:ext uri="{BB962C8B-B14F-4D97-AF65-F5344CB8AC3E}">
        <p14:creationId xmlns:p14="http://schemas.microsoft.com/office/powerpoint/2010/main" val="1535190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882A6D2-3966-4A7F-B989-E834BB058E52}" type="slidenum">
              <a:rPr lang="hu-HU" sz="1200" smtClean="0"/>
              <a:pPr/>
              <a:t>26</a:t>
            </a:fld>
            <a:endParaRPr lang="hu-HU" sz="1200"/>
          </a:p>
        </p:txBody>
      </p:sp>
      <p:sp>
        <p:nvSpPr>
          <p:cNvPr id="593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93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maximum-kiválasztás előfeltétele most nem biztos, h. teljesül. Ezért hasonlatos a keresés tételhez.</a:t>
            </a:r>
          </a:p>
          <a:p>
            <a:endParaRPr lang="hu-HU" dirty="0"/>
          </a:p>
          <a:p>
            <a:r>
              <a:rPr lang="hu-HU" dirty="0"/>
              <a:t>A pirossal jelölt a keresésre, a zölddel jelölt a maximum-kiválasztásra „hajazó” részek.</a:t>
            </a:r>
          </a:p>
        </p:txBody>
      </p:sp>
    </p:spTree>
    <p:extLst>
      <p:ext uri="{BB962C8B-B14F-4D97-AF65-F5344CB8AC3E}">
        <p14:creationId xmlns:p14="http://schemas.microsoft.com/office/powerpoint/2010/main" val="2894571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882A6D2-3966-4A7F-B989-E834BB058E52}" type="slidenum">
              <a:rPr lang="hu-HU" sz="1200" smtClean="0"/>
              <a:pPr/>
              <a:t>27</a:t>
            </a:fld>
            <a:endParaRPr lang="hu-HU" sz="1200"/>
          </a:p>
        </p:txBody>
      </p:sp>
      <p:sp>
        <p:nvSpPr>
          <p:cNvPr id="593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93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Rövidített, függvényes jelölése a feltételes maximumnak.</a:t>
            </a:r>
          </a:p>
        </p:txBody>
      </p:sp>
    </p:spTree>
    <p:extLst>
      <p:ext uri="{BB962C8B-B14F-4D97-AF65-F5344CB8AC3E}">
        <p14:creationId xmlns:p14="http://schemas.microsoft.com/office/powerpoint/2010/main" val="1001882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882A6D2-3966-4A7F-B989-E834BB058E52}" type="slidenum">
              <a:rPr lang="hu-HU" sz="1200" smtClean="0"/>
              <a:pPr/>
              <a:t>28</a:t>
            </a:fld>
            <a:endParaRPr lang="hu-HU" sz="1200"/>
          </a:p>
        </p:txBody>
      </p:sp>
      <p:sp>
        <p:nvSpPr>
          <p:cNvPr id="593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93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9150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A1B0994-616C-40DE-9780-102B8908A522}" type="slidenum">
              <a:rPr lang="hu-HU" sz="1200" smtClean="0"/>
              <a:pPr/>
              <a:t>29</a:t>
            </a:fld>
            <a:endParaRPr lang="hu-HU" sz="1200"/>
          </a:p>
        </p:txBody>
      </p:sp>
      <p:sp>
        <p:nvSpPr>
          <p:cNvPr id="604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04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Feltétel-kiértékelések száma: N</a:t>
            </a:r>
          </a:p>
        </p:txBody>
      </p:sp>
    </p:spTree>
    <p:extLst>
      <p:ext uri="{BB962C8B-B14F-4D97-AF65-F5344CB8AC3E}">
        <p14:creationId xmlns:p14="http://schemas.microsoft.com/office/powerpoint/2010/main" val="100277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3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err="1"/>
              <a:t>Programtranszformációk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4953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8B33692-73A5-45BD-8303-4DDEB16E7620}" type="slidenum">
              <a:rPr lang="hu-HU" sz="1200" smtClean="0"/>
              <a:pPr/>
              <a:t>30</a:t>
            </a:fld>
            <a:endParaRPr lang="hu-HU" sz="1200"/>
          </a:p>
        </p:txBody>
      </p:sp>
      <p:sp>
        <p:nvSpPr>
          <p:cNvPr id="614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14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Feltétel-kiértékelések száma: 0..Db-1</a:t>
            </a:r>
          </a:p>
          <a:p>
            <a:r>
              <a:rPr lang="hu-HU" b="1" dirty="0"/>
              <a:t>Az </a:t>
            </a:r>
            <a:r>
              <a:rPr lang="hu-HU" b="1" dirty="0" err="1"/>
              <a:t>össz</a:t>
            </a:r>
            <a:r>
              <a:rPr lang="hu-HU" b="1" dirty="0"/>
              <a:t>-feltétel-kiértékelések száma</a:t>
            </a:r>
            <a:r>
              <a:rPr lang="hu-HU" b="1" baseline="-25000" dirty="0"/>
              <a:t>1</a:t>
            </a:r>
            <a:r>
              <a:rPr lang="hu-HU" b="1" dirty="0"/>
              <a:t>: N..N+Db-1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6721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AFA27FE-2F8D-4C88-8606-1035F0DBCB09}" type="slidenum">
              <a:rPr lang="hu-HU" sz="1200" smtClean="0"/>
              <a:pPr/>
              <a:t>31</a:t>
            </a:fld>
            <a:endParaRPr lang="hu-HU" sz="1200"/>
          </a:p>
        </p:txBody>
      </p:sp>
      <p:sp>
        <p:nvSpPr>
          <p:cNvPr id="624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24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Feltétel-kiértékelések száma: 1..i (</a:t>
            </a:r>
            <a:r>
              <a:rPr lang="hu-HU" dirty="0" err="1"/>
              <a:t>i≤N</a:t>
            </a:r>
            <a:r>
              <a:rPr lang="hu-HU" dirty="0"/>
              <a:t>) vagy 1..N (ha i&gt;N)</a:t>
            </a:r>
          </a:p>
          <a:p>
            <a:endParaRPr lang="hu-HU" b="0" dirty="0"/>
          </a:p>
        </p:txBody>
      </p:sp>
    </p:spTree>
    <p:extLst>
      <p:ext uri="{BB962C8B-B14F-4D97-AF65-F5344CB8AC3E}">
        <p14:creationId xmlns:p14="http://schemas.microsoft.com/office/powerpoint/2010/main" val="1027426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92BC024-54DD-4272-A962-0712F1819D14}" type="slidenum">
              <a:rPr lang="hu-HU" sz="1200" smtClean="0"/>
              <a:pPr/>
              <a:t>32</a:t>
            </a:fld>
            <a:endParaRPr lang="hu-HU" sz="1200"/>
          </a:p>
        </p:txBody>
      </p:sp>
      <p:sp>
        <p:nvSpPr>
          <p:cNvPr id="634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34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Feltétel-kiértékelések száma: 0..(N-i)+Db-1</a:t>
            </a:r>
          </a:p>
          <a:p>
            <a:r>
              <a:rPr lang="hu-HU" b="1" dirty="0"/>
              <a:t>Az </a:t>
            </a:r>
            <a:r>
              <a:rPr lang="hu-HU" b="1" dirty="0" err="1"/>
              <a:t>össz</a:t>
            </a:r>
            <a:r>
              <a:rPr lang="hu-HU" b="1" dirty="0"/>
              <a:t>-hasonlítások száma</a:t>
            </a:r>
            <a:r>
              <a:rPr lang="hu-HU" b="1" baseline="-25000" dirty="0"/>
              <a:t>1</a:t>
            </a:r>
            <a:r>
              <a:rPr lang="hu-HU" b="1" dirty="0"/>
              <a:t>: </a:t>
            </a:r>
            <a:r>
              <a:rPr lang="hu-HU" b="1" dirty="0" err="1"/>
              <a:t>N..i</a:t>
            </a:r>
            <a:r>
              <a:rPr lang="hu-HU" b="1" dirty="0"/>
              <a:t>+(N-i)+(Db-1)=N..N+Db-1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0503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92BC024-54DD-4272-A962-0712F1819D14}" type="slidenum">
              <a:rPr lang="hu-HU" sz="1200" smtClean="0"/>
              <a:pPr/>
              <a:t>33</a:t>
            </a:fld>
            <a:endParaRPr lang="hu-HU" sz="1200"/>
          </a:p>
        </p:txBody>
      </p:sp>
      <p:sp>
        <p:nvSpPr>
          <p:cNvPr id="634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34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Feltétel-kiértékelések száma: 0..(N-i)+Db-1 („lusta” feltétel-kiértékelés mellett)</a:t>
            </a:r>
          </a:p>
          <a:p>
            <a:r>
              <a:rPr lang="hu-HU" b="1" dirty="0"/>
              <a:t>Az </a:t>
            </a:r>
            <a:r>
              <a:rPr lang="hu-HU" b="1" dirty="0" err="1"/>
              <a:t>össz</a:t>
            </a:r>
            <a:r>
              <a:rPr lang="hu-HU" b="1" dirty="0"/>
              <a:t>-hasonlítások száma</a:t>
            </a:r>
            <a:r>
              <a:rPr lang="hu-HU" b="1" baseline="-25000" dirty="0"/>
              <a:t>1</a:t>
            </a:r>
            <a:r>
              <a:rPr lang="hu-HU" b="1" dirty="0"/>
              <a:t>: </a:t>
            </a:r>
            <a:r>
              <a:rPr lang="hu-HU" b="1" dirty="0" err="1"/>
              <a:t>N..i</a:t>
            </a:r>
            <a:r>
              <a:rPr lang="hu-HU" b="1" dirty="0"/>
              <a:t>+(N-i)+(Db-1)=N..N+Db-1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0503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66731DB-08B8-4F34-9F47-7DA17B142F51}" type="slidenum">
              <a:rPr lang="hu-HU" sz="1200" smtClean="0"/>
              <a:pPr/>
              <a:t>34</a:t>
            </a:fld>
            <a:endParaRPr lang="hu-HU" sz="1200"/>
          </a:p>
        </p:txBody>
      </p:sp>
      <p:sp>
        <p:nvSpPr>
          <p:cNvPr id="645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45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0. elem felvételére nem lenne szükség, ha nem indexet, hanem a maximális értéket keresnénk (és N&gt;0)!</a:t>
            </a:r>
          </a:p>
          <a:p>
            <a:endParaRPr lang="hu-HU" dirty="0"/>
          </a:p>
          <a:p>
            <a:r>
              <a:rPr lang="hu-HU" b="1" dirty="0"/>
              <a:t>Feltétel-kiértékelések száma: </a:t>
            </a:r>
            <a:r>
              <a:rPr lang="hu-HU" b="1" dirty="0" err="1"/>
              <a:t>N+Db</a:t>
            </a:r>
            <a:r>
              <a:rPr lang="hu-HU" b="1" dirty="0"/>
              <a:t> </a:t>
            </a:r>
            <a:r>
              <a:rPr lang="hu-HU" dirty="0"/>
              <a:t>(„lusta” feltétel-kiértékelés mellett)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1996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7D092C5-37DB-432C-9FB9-2AB510B37274}" type="slidenum">
              <a:rPr lang="hu-HU" sz="1200" smtClean="0"/>
              <a:pPr/>
              <a:t>35</a:t>
            </a:fld>
            <a:endParaRPr lang="hu-HU" sz="1200"/>
          </a:p>
        </p:txBody>
      </p:sp>
      <p:sp>
        <p:nvSpPr>
          <p:cNvPr id="665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65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Az utófeltétel egy </a:t>
            </a:r>
            <a:r>
              <a:rPr lang="hu-HU" dirty="0" err="1"/>
              <a:t>circulum</a:t>
            </a:r>
            <a:r>
              <a:rPr lang="hu-HU" dirty="0"/>
              <a:t> </a:t>
            </a:r>
            <a:r>
              <a:rPr lang="hu-HU" dirty="0" err="1"/>
              <a:t>viciosus</a:t>
            </a:r>
            <a:r>
              <a:rPr lang="hu-HU" dirty="0"/>
              <a:t> → alkalmatlan az algoritmus „levezetésére”, bár a kimeneti állapot ellenőrzésére alkalmas.</a:t>
            </a:r>
          </a:p>
        </p:txBody>
      </p:sp>
    </p:spTree>
    <p:extLst>
      <p:ext uri="{BB962C8B-B14F-4D97-AF65-F5344CB8AC3E}">
        <p14:creationId xmlns:p14="http://schemas.microsoft.com/office/powerpoint/2010/main" val="3577160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7D092C5-37DB-432C-9FB9-2AB510B37274}" type="slidenum">
              <a:rPr lang="hu-HU" sz="1200" smtClean="0"/>
              <a:pPr/>
              <a:t>36</a:t>
            </a:fld>
            <a:endParaRPr lang="hu-HU" sz="1200"/>
          </a:p>
        </p:txBody>
      </p:sp>
      <p:sp>
        <p:nvSpPr>
          <p:cNvPr id="665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65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MaxÉ</a:t>
            </a:r>
            <a:r>
              <a:rPr lang="hu-HU" dirty="0"/>
              <a:t> csak lokális változója az </a:t>
            </a:r>
            <a:r>
              <a:rPr lang="hu-HU" dirty="0" err="1"/>
              <a:t>Uf-nek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4871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A7FABEA-C3A1-42C1-BED4-EB90D9DD5D7D}" type="slidenum">
              <a:rPr lang="hu-HU" sz="1200" smtClean="0"/>
              <a:pPr/>
              <a:t>37</a:t>
            </a:fld>
            <a:endParaRPr lang="hu-HU" sz="1200"/>
          </a:p>
        </p:txBody>
      </p:sp>
      <p:sp>
        <p:nvSpPr>
          <p:cNvPr id="675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75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N-1</a:t>
            </a:r>
            <a:r>
              <a:rPr lang="hu-HU" baseline="0" dirty="0"/>
              <a:t> feltételvizsgálat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67529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2EB59BC-35B3-4316-B9F1-DBFA653B5916}" type="slidenum">
              <a:rPr lang="hu-HU" sz="1200" smtClean="0"/>
              <a:pPr/>
              <a:t>38</a:t>
            </a:fld>
            <a:endParaRPr lang="hu-HU" sz="1200"/>
          </a:p>
        </p:txBody>
      </p:sp>
      <p:sp>
        <p:nvSpPr>
          <p:cNvPr id="686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86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N</a:t>
            </a:r>
            <a:r>
              <a:rPr lang="hu-HU" baseline="0" dirty="0"/>
              <a:t> feltételvizsgálat</a:t>
            </a:r>
            <a:endParaRPr lang="hu-HU" dirty="0"/>
          </a:p>
          <a:p>
            <a:r>
              <a:rPr lang="hu-HU" b="1" dirty="0"/>
              <a:t>Összesen: (N-1)+N=2*N-1</a:t>
            </a:r>
            <a:r>
              <a:rPr lang="hu-HU" b="1" baseline="0" dirty="0"/>
              <a:t> feltételvizsgálat</a:t>
            </a:r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9206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133AABF-9B40-41D4-ADDE-C17EC505FC90}" type="slidenum">
              <a:rPr lang="hu-HU" sz="1200" smtClean="0"/>
              <a:pPr/>
              <a:t>39</a:t>
            </a:fld>
            <a:endParaRPr lang="hu-HU" sz="1200"/>
          </a:p>
        </p:txBody>
      </p:sp>
      <p:sp>
        <p:nvSpPr>
          <p:cNvPr id="696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96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1 ciklus</a:t>
            </a:r>
          </a:p>
          <a:p>
            <a:r>
              <a:rPr lang="hu-HU" dirty="0"/>
              <a:t>(N-1)</a:t>
            </a:r>
            <a:r>
              <a:rPr lang="hu-HU" dirty="0" err="1"/>
              <a:t>-szer</a:t>
            </a:r>
            <a:r>
              <a:rPr lang="hu-HU" baseline="0" dirty="0"/>
              <a:t> 1 v. 2 feltételvizsgálat </a:t>
            </a:r>
            <a:r>
              <a:rPr lang="hu-HU" baseline="0" dirty="0">
                <a:sym typeface="Symbol"/>
              </a:rPr>
              <a:t> </a:t>
            </a:r>
            <a:r>
              <a:rPr lang="hu-HU" b="1" baseline="0" dirty="0">
                <a:sym typeface="Symbol"/>
              </a:rPr>
              <a:t>N-1 .. 2*N-2  feltételvizsgálat</a:t>
            </a:r>
          </a:p>
          <a:p>
            <a:r>
              <a:rPr lang="hu-HU" baseline="0" dirty="0">
                <a:sym typeface="Symbol"/>
              </a:rPr>
              <a:t>Azaz ebből a szempontból mindenképpen jobb, mint az előző!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039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4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Max szerepel az utófeltételben. A </a:t>
            </a:r>
            <a:r>
              <a:rPr lang="hu-HU" dirty="0" err="1"/>
              <a:t>maxÉrt</a:t>
            </a:r>
            <a:r>
              <a:rPr lang="hu-HU" dirty="0"/>
              <a:t> a számítás gyorsítása kedvéért deklarált lokális változó.</a:t>
            </a:r>
          </a:p>
        </p:txBody>
      </p:sp>
    </p:spTree>
    <p:extLst>
      <p:ext uri="{BB962C8B-B14F-4D97-AF65-F5344CB8AC3E}">
        <p14:creationId xmlns:p14="http://schemas.microsoft.com/office/powerpoint/2010/main" val="7435616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7E19242-D957-4A7B-9A59-DF056747C9BF}" type="slidenum">
              <a:rPr lang="hu-HU" sz="1200" smtClean="0"/>
              <a:pPr/>
              <a:t>40</a:t>
            </a:fld>
            <a:endParaRPr lang="hu-HU" sz="1200"/>
          </a:p>
        </p:txBody>
      </p:sp>
      <p:sp>
        <p:nvSpPr>
          <p:cNvPr id="7066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06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ELÉG LEHET A KIVÁLASZTÁS ÉS MEGSZÁMOLÁS?</a:t>
            </a:r>
          </a:p>
          <a:p>
            <a:endParaRPr lang="hu-HU" dirty="0"/>
          </a:p>
          <a:p>
            <a:r>
              <a:rPr lang="hu-HU" dirty="0"/>
              <a:t>A K&gt;0 feltétel mennyire fontos? Vizsgáljuk meg az </a:t>
            </a:r>
            <a:r>
              <a:rPr lang="hu-HU" dirty="0" err="1"/>
              <a:t>Uf-t</a:t>
            </a:r>
            <a:r>
              <a:rPr lang="hu-HU" dirty="0"/>
              <a:t>!</a:t>
            </a:r>
          </a:p>
          <a:p>
            <a:r>
              <a:rPr lang="hu-HU" dirty="0"/>
              <a:t>A db az </a:t>
            </a:r>
            <a:r>
              <a:rPr lang="hu-HU" dirty="0" err="1"/>
              <a:t>Uf-ben</a:t>
            </a:r>
            <a:r>
              <a:rPr lang="hu-HU" dirty="0"/>
              <a:t> csak lokális adat.</a:t>
            </a:r>
          </a:p>
        </p:txBody>
      </p:sp>
    </p:spTree>
    <p:extLst>
      <p:ext uri="{BB962C8B-B14F-4D97-AF65-F5344CB8AC3E}">
        <p14:creationId xmlns:p14="http://schemas.microsoft.com/office/powerpoint/2010/main" val="38383576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049E208-1C1B-48C4-B2BE-40584BB8781C}" type="slidenum">
              <a:rPr lang="hu-HU" sz="1200" smtClean="0"/>
              <a:pPr/>
              <a:t>41</a:t>
            </a:fld>
            <a:endParaRPr lang="hu-HU" sz="1200"/>
          </a:p>
        </p:txBody>
      </p:sp>
      <p:sp>
        <p:nvSpPr>
          <p:cNvPr id="716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16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1992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6B7DCFD-A98C-4895-BAF8-31EBA47DF4D0}" type="slidenum">
              <a:rPr lang="hu-HU" sz="1200" smtClean="0"/>
              <a:pPr/>
              <a:t>42</a:t>
            </a:fld>
            <a:endParaRPr lang="hu-HU" sz="1200"/>
          </a:p>
        </p:txBody>
      </p:sp>
      <p:sp>
        <p:nvSpPr>
          <p:cNvPr id="727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27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Vegyük észre, hogy ez az algoritmus az alábbi utófeltételhez illik:</a:t>
            </a:r>
          </a:p>
          <a:p>
            <a:r>
              <a:rPr lang="hu-HU" dirty="0">
                <a:sym typeface="Symbol" pitchFamily="18" charset="2"/>
              </a:rPr>
              <a:t>Van = i(1iN):  </a:t>
            </a:r>
            <a:r>
              <a:rPr lang="hu-HU" dirty="0">
                <a:latin typeface="Cambria Math" pitchFamily="18" charset="0"/>
                <a:sym typeface="Symbol" pitchFamily="18" charset="2"/>
              </a:rPr>
              <a:t>∑</a:t>
            </a:r>
            <a:r>
              <a:rPr lang="hu-HU" baseline="-25000" dirty="0">
                <a:latin typeface="Cambria Math" pitchFamily="18" charset="0"/>
                <a:sym typeface="Symbol" pitchFamily="18" charset="2"/>
              </a:rPr>
              <a:t>(𝑗=1..i,𝑇(𝑋[𝑗]) </a:t>
            </a:r>
            <a:r>
              <a:rPr lang="hu-HU" dirty="0">
                <a:latin typeface="Cambria Math" pitchFamily="18" charset="0"/>
                <a:sym typeface="Symbol" pitchFamily="18" charset="2"/>
              </a:rPr>
              <a:t>1</a:t>
            </a:r>
            <a:r>
              <a:rPr lang="hu-HU" dirty="0">
                <a:sym typeface="Symbol" pitchFamily="18" charset="2"/>
              </a:rPr>
              <a:t> = 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35658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6319561-1473-468F-B61A-40A5D2A028CD}" type="slidenum">
              <a:rPr lang="hu-HU" sz="1200" smtClean="0"/>
              <a:pPr/>
              <a:t>43</a:t>
            </a:fld>
            <a:endParaRPr lang="hu-HU" sz="1200"/>
          </a:p>
        </p:txBody>
      </p:sp>
      <p:sp>
        <p:nvSpPr>
          <p:cNvPr id="737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37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0. (t-tulajdonságú) elemre nem lehet rámutatni; így a K=0 eset értelmetlen. </a:t>
            </a:r>
          </a:p>
        </p:txBody>
      </p:sp>
    </p:spTree>
    <p:extLst>
      <p:ext uri="{BB962C8B-B14F-4D97-AF65-F5344CB8AC3E}">
        <p14:creationId xmlns:p14="http://schemas.microsoft.com/office/powerpoint/2010/main" val="1616965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4AFC380-AF19-4342-A5ED-11E252BE59B7}" type="slidenum">
              <a:rPr lang="hu-HU" sz="1200" smtClean="0"/>
              <a:pPr/>
              <a:t>44</a:t>
            </a:fld>
            <a:endParaRPr lang="hu-HU" sz="1200"/>
          </a:p>
        </p:txBody>
      </p:sp>
      <p:sp>
        <p:nvSpPr>
          <p:cNvPr id="747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47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41095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F7DA9FA-21A5-4E8C-9A6D-BCA320A4BF08}" type="slidenum">
              <a:rPr lang="hu-HU" sz="1200" smtClean="0"/>
              <a:pPr/>
              <a:t>45</a:t>
            </a:fld>
            <a:endParaRPr lang="hu-HU" sz="1200"/>
          </a:p>
        </p:txBody>
      </p:sp>
      <p:sp>
        <p:nvSpPr>
          <p:cNvPr id="757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57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77788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05C8D65-C3C2-4394-907B-1B1A73EEC47C}" type="slidenum">
              <a:rPr lang="hu-HU" sz="1200" smtClean="0"/>
              <a:pPr/>
              <a:t>46</a:t>
            </a:fld>
            <a:endParaRPr lang="hu-HU" sz="1200"/>
          </a:p>
        </p:txBody>
      </p:sp>
      <p:sp>
        <p:nvSpPr>
          <p:cNvPr id="768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68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59317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6319561-1473-468F-B61A-40A5D2A028CD}" type="slidenum">
              <a:rPr lang="hu-HU" sz="1200" smtClean="0"/>
              <a:pPr/>
              <a:t>47</a:t>
            </a:fld>
            <a:endParaRPr lang="hu-HU" sz="1200"/>
          </a:p>
        </p:txBody>
      </p:sp>
      <p:sp>
        <p:nvSpPr>
          <p:cNvPr id="737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37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Van-</a:t>
            </a:r>
            <a:r>
              <a:rPr lang="hu-HU" dirty="0" err="1"/>
              <a:t>ra</a:t>
            </a:r>
            <a:r>
              <a:rPr lang="hu-HU" dirty="0"/>
              <a:t> nincs szükség a kimenetben, mivel a T-tulajdonságúak nem létezését másképp (Db=N) kell kifejezni.</a:t>
            </a:r>
          </a:p>
          <a:p>
            <a:r>
              <a:rPr lang="hu-HU" dirty="0"/>
              <a:t>Az </a:t>
            </a:r>
            <a:r>
              <a:rPr lang="hu-HU" dirty="0" err="1"/>
              <a:t>Uf</a:t>
            </a:r>
            <a:r>
              <a:rPr lang="hu-HU" dirty="0"/>
              <a:t>. másképpen: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ym typeface="Symbol"/>
              </a:rPr>
              <a:t>i(1iDb):</a:t>
            </a:r>
            <a:r>
              <a:rPr lang="hu-HU" sz="1200" dirty="0">
                <a:sym typeface="Symbol" pitchFamily="18" charset="2"/>
              </a:rPr>
              <a:t> nem T(</a:t>
            </a:r>
            <a:r>
              <a:rPr lang="hu-HU" sz="1200" dirty="0" err="1">
                <a:sym typeface="Symbol" pitchFamily="18" charset="2"/>
              </a:rPr>
              <a:t>X</a:t>
            </a:r>
            <a:r>
              <a:rPr lang="hu-HU" sz="1200" baseline="-25000" dirty="0" err="1">
                <a:sym typeface="Symbol" pitchFamily="18" charset="2"/>
              </a:rPr>
              <a:t>i</a:t>
            </a:r>
            <a:r>
              <a:rPr lang="hu-HU" sz="1200" dirty="0">
                <a:sym typeface="Symbol"/>
              </a:rPr>
              <a:t>) 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ym typeface="Symbol"/>
              </a:rPr>
              <a:t>(Db=N vagy T(X</a:t>
            </a:r>
            <a:r>
              <a:rPr lang="hu-HU" sz="1200" baseline="-25000" dirty="0">
                <a:sym typeface="Symbol"/>
              </a:rPr>
              <a:t>Db+1</a:t>
            </a:r>
            <a:r>
              <a:rPr lang="hu-HU" sz="1200" dirty="0">
                <a:sym typeface="Symbol"/>
              </a:rPr>
              <a:t>)) és</a:t>
            </a:r>
            <a:br>
              <a:rPr lang="hu-HU" sz="1200" dirty="0">
                <a:sym typeface="Symbol"/>
              </a:rPr>
            </a:br>
            <a:r>
              <a:rPr lang="hu-HU" sz="1200" dirty="0">
                <a:sym typeface="Symbol"/>
              </a:rPr>
              <a:t>i(1iDb):</a:t>
            </a:r>
            <a:r>
              <a:rPr lang="hu-HU" sz="1200" dirty="0">
                <a:sym typeface="Symbol" pitchFamily="18" charset="2"/>
              </a:rPr>
              <a:t> </a:t>
            </a:r>
            <a:r>
              <a:rPr lang="hu-HU" sz="1200" dirty="0" err="1">
                <a:sym typeface="Symbol" pitchFamily="18" charset="2"/>
              </a:rPr>
              <a:t>Y</a:t>
            </a:r>
            <a:r>
              <a:rPr lang="hu-HU" sz="1200" baseline="-25000" dirty="0" err="1">
                <a:sym typeface="Symbol" pitchFamily="18" charset="2"/>
              </a:rPr>
              <a:t>i</a:t>
            </a:r>
            <a:r>
              <a:rPr lang="hu-HU" sz="1200" dirty="0">
                <a:sym typeface="Symbol" pitchFamily="18" charset="2"/>
              </a:rPr>
              <a:t>=</a:t>
            </a:r>
            <a:r>
              <a:rPr lang="hu-HU" sz="1200" dirty="0" err="1">
                <a:sym typeface="Symbol" pitchFamily="18" charset="2"/>
              </a:rPr>
              <a:t>X</a:t>
            </a:r>
            <a:r>
              <a:rPr lang="hu-HU" sz="1200" baseline="-25000" dirty="0" err="1">
                <a:sym typeface="Symbol" pitchFamily="18" charset="2"/>
              </a:rPr>
              <a:t>i</a:t>
            </a:r>
            <a:endParaRPr lang="hu-HU" sz="1200" dirty="0">
              <a:sym typeface="Symbol" pitchFamily="18" charset="2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37692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4AFC380-AF19-4342-A5ED-11E252BE59B7}" type="slidenum">
              <a:rPr lang="hu-HU" sz="1200" smtClean="0"/>
              <a:pPr/>
              <a:t>48</a:t>
            </a:fld>
            <a:endParaRPr lang="hu-HU" sz="1200"/>
          </a:p>
        </p:txBody>
      </p:sp>
      <p:sp>
        <p:nvSpPr>
          <p:cNvPr id="747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47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24732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F7DA9FA-21A5-4E8C-9A6D-BCA320A4BF08}" type="slidenum">
              <a:rPr lang="hu-HU" sz="1200" smtClean="0"/>
              <a:pPr/>
              <a:t>49</a:t>
            </a:fld>
            <a:endParaRPr lang="hu-HU" sz="1200"/>
          </a:p>
        </p:txBody>
      </p:sp>
      <p:sp>
        <p:nvSpPr>
          <p:cNvPr id="757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57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958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5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43679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02F5632-9CFD-47B3-8AF8-3094947747E5}" type="slidenum">
              <a:rPr lang="hu-HU" sz="1200" smtClean="0"/>
              <a:pPr/>
              <a:t>50</a:t>
            </a:fld>
            <a:endParaRPr lang="hu-HU" sz="1200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EZ MÁR LEHETNE A FÜGGVÉNNYEL MEGVALÓSÍTOTT</a:t>
            </a:r>
          </a:p>
        </p:txBody>
      </p:sp>
    </p:spTree>
    <p:extLst>
      <p:ext uri="{BB962C8B-B14F-4D97-AF65-F5344CB8AC3E}">
        <p14:creationId xmlns:p14="http://schemas.microsoft.com/office/powerpoint/2010/main" val="35402306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D04BDD7-263A-4F4A-AF13-3EBF7C8D3123}" type="slidenum">
              <a:rPr lang="hu-HU" sz="1200" smtClean="0"/>
              <a:pPr/>
              <a:t>51</a:t>
            </a:fld>
            <a:endParaRPr lang="hu-HU" sz="1200"/>
          </a:p>
        </p:txBody>
      </p:sp>
      <p:sp>
        <p:nvSpPr>
          <p:cNvPr id="798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98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08286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52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427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6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7960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7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417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8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6310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9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059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slide" Target="../slides/sl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0956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/54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F1882FC2-C0F5-424A-8EDC-245DBFC18CF9}" type="datetime8">
              <a:rPr lang="hu-HU" smtClean="0"/>
              <a:t>2022.10.20. 9:25</a:t>
            </a:fld>
            <a:endParaRPr lang="en-US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>
            <a:lvl1pPr>
              <a:defRPr sz="1200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9884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24149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F8A8EE92-53D1-4635-B185-EEA0AFD5BEB2}" type="datetime8">
              <a:rPr lang="hu-HU" smtClean="0"/>
              <a:t>2022.10.20. 9:25</a:t>
            </a:fld>
            <a:r>
              <a:rPr lang="en-US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Horváth-Horváth-Szlávi-Zsakó: Programozás 8. előadás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E6D7E18-F0BF-4128-A6C3-421F920A8B1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33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 descr="cimerr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EL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3.xml"/><Relationship Id="rId7" Type="http://schemas.openxmlformats.org/officeDocument/2006/relationships/slide" Target="slide3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50.xml"/><Relationship Id="rId5" Type="http://schemas.openxmlformats.org/officeDocument/2006/relationships/slide" Target="slide21.xml"/><Relationship Id="rId10" Type="http://schemas.openxmlformats.org/officeDocument/2006/relationships/slide" Target="slide47.xml"/><Relationship Id="rId4" Type="http://schemas.openxmlformats.org/officeDocument/2006/relationships/slide" Target="slide16.xml"/><Relationship Id="rId9" Type="http://schemas.openxmlformats.org/officeDocument/2006/relationships/slide" Target="slide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El&#337;ad&#225;s4.ppt#-1,30,Sz&#246;veg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3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2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5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6.xml"/><Relationship Id="rId7" Type="http://schemas.openxmlformats.org/officeDocument/2006/relationships/slide" Target="slide40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26.xml"/><Relationship Id="rId10" Type="http://schemas.openxmlformats.org/officeDocument/2006/relationships/slide" Target="slide50.xml"/><Relationship Id="rId4" Type="http://schemas.openxmlformats.org/officeDocument/2006/relationships/slide" Target="slide21.xml"/><Relationship Id="rId9" Type="http://schemas.openxmlformats.org/officeDocument/2006/relationships/slide" Target="slide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>
                <a:solidFill>
                  <a:schemeClr val="tx1"/>
                </a:solidFill>
              </a:rPr>
            </a:br>
            <a:r>
              <a:rPr lang="hu-HU" b="0">
                <a:solidFill>
                  <a:schemeClr val="tx1"/>
                </a:solidFill>
              </a:rPr>
              <a:t>6. </a:t>
            </a:r>
            <a:r>
              <a:rPr lang="hu-HU" b="0" dirty="0">
                <a:solidFill>
                  <a:schemeClr val="tx1"/>
                </a:solidFill>
              </a:rPr>
              <a:t>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Elágazások összevonása: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Azonos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feltételű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elágazások</a:t>
            </a:r>
            <a:r>
              <a:rPr lang="hu-HU" sz="2800" dirty="0"/>
              <a:t> összevonhatóak, ha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függetlenek</a:t>
            </a:r>
            <a:r>
              <a:rPr lang="hu-HU" sz="2800" dirty="0"/>
              <a:t> egymástól.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Függetlenek, ha az 1. feltétel egyik ágán sem változik meg sem az ‚a’ , sem a ‚b’ változó (kifejezés). Gondolja meg: mikor nem független a két elágazás, ha ‚feltétel(</a:t>
            </a:r>
            <a:r>
              <a:rPr lang="hu-HU" sz="2800" dirty="0" err="1"/>
              <a:t>a,b</a:t>
            </a:r>
            <a:r>
              <a:rPr lang="hu-HU" sz="2800" dirty="0"/>
              <a:t>)’ függvény a közös feltétel?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0C254C5-D807-4979-AC14-57612D37301A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0" name="Group 27"/>
          <p:cNvGraphicFramePr>
            <a:graphicFrameLocks noGrp="1"/>
          </p:cNvGraphicFramePr>
          <p:nvPr/>
        </p:nvGraphicFramePr>
        <p:xfrm>
          <a:off x="971798" y="2780928"/>
          <a:ext cx="3168650" cy="106680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a&gt;b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Max:=b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977379" y="2793881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3922192" y="2779514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899592" y="306532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3895204" y="3068497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graphicFrame>
        <p:nvGraphicFramePr>
          <p:cNvPr id="25" name="Group 27"/>
          <p:cNvGraphicFramePr>
            <a:graphicFrameLocks noGrp="1"/>
          </p:cNvGraphicFramePr>
          <p:nvPr/>
        </p:nvGraphicFramePr>
        <p:xfrm>
          <a:off x="971798" y="3840046"/>
          <a:ext cx="3168650" cy="106680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a&gt;b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Min:=b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Min:=a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3909492" y="3851390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899592" y="412444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895204" y="412761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983878" y="3852887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graphicFrame>
        <p:nvGraphicFramePr>
          <p:cNvPr id="30" name="Group 27"/>
          <p:cNvGraphicFramePr>
            <a:graphicFrameLocks noGrp="1"/>
          </p:cNvGraphicFramePr>
          <p:nvPr/>
        </p:nvGraphicFramePr>
        <p:xfrm>
          <a:off x="4860230" y="3319702"/>
          <a:ext cx="3168650" cy="160020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a&gt;b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Max:=b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Min:=b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Min:=a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Line 25"/>
          <p:cNvSpPr>
            <a:spLocks noChangeShapeType="1"/>
          </p:cNvSpPr>
          <p:nvPr/>
        </p:nvSpPr>
        <p:spPr bwMode="auto">
          <a:xfrm flipH="1">
            <a:off x="7797924" y="3320413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788024" y="359650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7783636" y="35966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4861677" y="3332543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10128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Elágazások összevonása: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Kizáró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feltételű</a:t>
            </a:r>
            <a:r>
              <a:rPr lang="hu-HU" sz="2800" dirty="0"/>
              <a:t>,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teljes</a:t>
            </a:r>
            <a:r>
              <a:rPr lang="hu-HU" sz="2800" dirty="0"/>
              <a:t> (egyágú)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elágazások</a:t>
            </a:r>
            <a:r>
              <a:rPr lang="hu-HU" sz="2800" dirty="0"/>
              <a:t> is összevonhatók, ha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függetlenek</a:t>
            </a:r>
            <a:r>
              <a:rPr lang="hu-HU" sz="2800" dirty="0"/>
              <a:t> egymástól.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5101C2D-BF26-4603-89C1-878C31EA56E7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0" name="Group 27"/>
          <p:cNvGraphicFramePr>
            <a:graphicFrameLocks noGrp="1"/>
          </p:cNvGraphicFramePr>
          <p:nvPr/>
        </p:nvGraphicFramePr>
        <p:xfrm>
          <a:off x="971798" y="2924944"/>
          <a:ext cx="3168650" cy="106680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a&gt;b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Group 27"/>
          <p:cNvGraphicFramePr>
            <a:graphicFrameLocks noGrp="1"/>
          </p:cNvGraphicFramePr>
          <p:nvPr/>
        </p:nvGraphicFramePr>
        <p:xfrm>
          <a:off x="971798" y="3983798"/>
          <a:ext cx="3168650" cy="106680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a≤b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Group 27"/>
          <p:cNvGraphicFramePr>
            <a:graphicFrameLocks noGrp="1"/>
          </p:cNvGraphicFramePr>
          <p:nvPr/>
        </p:nvGraphicFramePr>
        <p:xfrm>
          <a:off x="4900339" y="4005064"/>
          <a:ext cx="3168650" cy="106680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a&gt;b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Max:=b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Line 24">
            <a:extLst>
              <a:ext uri="{FF2B5EF4-FFF2-40B4-BE49-F238E27FC236}">
                <a16:creationId xmlns:a16="http://schemas.microsoft.com/office/drawing/2014/main" id="{57703B98-5497-4E77-BBDD-9FF047670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379" y="2925655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31C84337-418F-4F51-8201-3E760EFB8C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9492" y="2936288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04F42D1C-B0B9-4E1D-A47D-A81A3F792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2093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EF1633EB-313F-4B4A-8E87-EE0E1BC34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204" y="321251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6" name="Line 25">
            <a:extLst>
              <a:ext uri="{FF2B5EF4-FFF2-40B4-BE49-F238E27FC236}">
                <a16:creationId xmlns:a16="http://schemas.microsoft.com/office/drawing/2014/main" id="{9DC2C4D2-B029-435B-901D-E1B233399A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9492" y="3995142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A5E00C5E-BF6C-49E1-AAF3-2DFCC6877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26819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38" name="Text Box 30">
            <a:extLst>
              <a:ext uri="{FF2B5EF4-FFF2-40B4-BE49-F238E27FC236}">
                <a16:creationId xmlns:a16="http://schemas.microsoft.com/office/drawing/2014/main" id="{9ABF9E8C-E9BD-44DF-B0DB-90169B952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204" y="4271367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9" name="Line 24">
            <a:extLst>
              <a:ext uri="{FF2B5EF4-FFF2-40B4-BE49-F238E27FC236}">
                <a16:creationId xmlns:a16="http://schemas.microsoft.com/office/drawing/2014/main" id="{BD32FC8E-F8DA-427F-90BE-597226400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878" y="3996639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0" name="Line 25">
            <a:extLst>
              <a:ext uri="{FF2B5EF4-FFF2-40B4-BE49-F238E27FC236}">
                <a16:creationId xmlns:a16="http://schemas.microsoft.com/office/drawing/2014/main" id="{282B507E-FD6B-4E5A-AE12-9646CBD486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38033" y="4005775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72F9494A-DF4E-48B8-8599-A70D85DF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133" y="42788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5818B3D5-FEFE-474A-A934-6F56559E9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745" y="428200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A17BF7CB-1F46-4021-AECF-1A724403A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1786" y="4017905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14965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zövegdoboz 19">
            <a:extLst>
              <a:ext uri="{FF2B5EF4-FFF2-40B4-BE49-F238E27FC236}">
                <a16:creationId xmlns:a16="http://schemas.microsoft.com/office/drawing/2014/main" id="{EADAAA0E-B5D9-4C71-B336-0F17D7D8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447" y="3181077"/>
            <a:ext cx="1049628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Ciklusok és elágazások összevonása: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Azonos lépésszámú ciklusok</a:t>
            </a:r>
            <a:r>
              <a:rPr lang="hu-HU" sz="2800" dirty="0"/>
              <a:t>, bennük </a:t>
            </a:r>
            <a:br>
              <a:rPr lang="hu-HU" sz="2800" dirty="0"/>
            </a:b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kizáró feltételű elágazások</a:t>
            </a:r>
            <a:r>
              <a:rPr lang="hu-HU" sz="2800" dirty="0"/>
              <a:t>kal is össze-</a:t>
            </a:r>
            <a:br>
              <a:rPr lang="hu-HU" sz="2800" dirty="0"/>
            </a:br>
            <a:r>
              <a:rPr lang="hu-HU" sz="2800" dirty="0"/>
              <a:t>vonhatók, ha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függetlenek </a:t>
            </a:r>
            <a:r>
              <a:rPr lang="hu-HU" sz="2800" dirty="0"/>
              <a:t>egymástól.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6B20F0D-323F-420D-A84C-8DE9D59508CA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E824EEE-F2FC-4342-A6C1-59FA3F4A7F24}"/>
              </a:ext>
            </a:extLst>
          </p:cNvPr>
          <p:cNvSpPr/>
          <p:nvPr/>
        </p:nvSpPr>
        <p:spPr>
          <a:xfrm>
            <a:off x="5724128" y="1892447"/>
            <a:ext cx="3269836" cy="4323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10" name="Group 27"/>
          <p:cNvGraphicFramePr>
            <a:graphicFrameLocks noGrp="1"/>
          </p:cNvGraphicFramePr>
          <p:nvPr/>
        </p:nvGraphicFramePr>
        <p:xfrm>
          <a:off x="5724128" y="1925042"/>
          <a:ext cx="3168650" cy="213360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]&lt;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6223330" y="2992892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8655314" y="3005162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6156176" y="324467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8675563" y="322118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graphicFrame>
        <p:nvGraphicFramePr>
          <p:cNvPr id="22" name="Group 27"/>
          <p:cNvGraphicFramePr>
            <a:graphicFrameLocks noGrp="1"/>
          </p:cNvGraphicFramePr>
          <p:nvPr/>
        </p:nvGraphicFramePr>
        <p:xfrm>
          <a:off x="5724128" y="4053383"/>
          <a:ext cx="3168650" cy="213360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min:=1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X[min]&gt;X[i]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min:=i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6223330" y="5121233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8655314" y="5133503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156176" y="5373017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8675563" y="5349527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graphicFrame>
        <p:nvGraphicFramePr>
          <p:cNvPr id="17" name="Group 27"/>
          <p:cNvGraphicFramePr>
            <a:graphicFrameLocks noGrp="1"/>
          </p:cNvGraphicFramePr>
          <p:nvPr/>
        </p:nvGraphicFramePr>
        <p:xfrm>
          <a:off x="107504" y="3501008"/>
          <a:ext cx="5184576" cy="216024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:=1; min:=1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]&lt;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X[min]&gt;X[i]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min:=i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755576" y="4584865"/>
            <a:ext cx="19509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2985757" y="4581128"/>
            <a:ext cx="19509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35DA9ACD-C353-4BA4-A9CE-A82F2A267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480" y="1628800"/>
            <a:ext cx="1049628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63314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Függvény behelyettesítése: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Függvényhívás helyére egy (egyszerű)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függvény</a:t>
            </a:r>
            <a:r>
              <a:rPr lang="hu-HU" sz="2800" dirty="0"/>
              <a:t> képlete (a függ-vény törzse)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behelyettesíthető</a:t>
            </a:r>
            <a:r>
              <a:rPr lang="hu-HU" sz="2800" dirty="0"/>
              <a:t>. 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799E762-D0A6-4199-BAC1-CBD51B564440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2" name="Group 24"/>
          <p:cNvGraphicFramePr>
            <a:graphicFrameLocks noGrp="1"/>
          </p:cNvGraphicFramePr>
          <p:nvPr/>
        </p:nvGraphicFramePr>
        <p:xfrm>
          <a:off x="1232246" y="5772107"/>
          <a:ext cx="1755578" cy="753237"/>
        </p:xfrm>
        <a:graphic>
          <a:graphicData uri="http://schemas.openxmlformats.org/drawingml/2006/table">
            <a:tbl>
              <a:tblPr/>
              <a:tblGrid>
                <a:gridCol w="85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x*x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1187128" y="5196043"/>
            <a:ext cx="1800696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f(x)</a:t>
            </a:r>
          </a:p>
        </p:txBody>
      </p:sp>
      <p:graphicFrame>
        <p:nvGraphicFramePr>
          <p:cNvPr id="15" name="Táblázat 14"/>
          <p:cNvGraphicFramePr>
            <a:graphicFrameLocks noGrp="1"/>
          </p:cNvGraphicFramePr>
          <p:nvPr/>
        </p:nvGraphicFramePr>
        <p:xfrm>
          <a:off x="971600" y="3356992"/>
          <a:ext cx="2448272" cy="160020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(X[i])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áblázat 15"/>
          <p:cNvGraphicFramePr>
            <a:graphicFrameLocks noGrp="1"/>
          </p:cNvGraphicFramePr>
          <p:nvPr/>
        </p:nvGraphicFramePr>
        <p:xfrm>
          <a:off x="4572000" y="4421088"/>
          <a:ext cx="3384872" cy="1600200"/>
        </p:xfrm>
        <a:graphic>
          <a:graphicData uri="http://schemas.openxmlformats.org/drawingml/2006/table">
            <a:tbl>
              <a:tblPr/>
              <a:tblGrid>
                <a:gridCol w="48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X[i]*X[i]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C962C0DA-75F8-402D-8B56-32AD5EEB8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485" y="3047799"/>
            <a:ext cx="1147515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5AF6200-A2F3-4548-91B6-683D387AA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357" y="4098443"/>
            <a:ext cx="108614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80103C73-FDC9-471C-ABCE-CBCE80F8F638}"/>
              </a:ext>
            </a:extLst>
          </p:cNvPr>
          <p:cNvGrpSpPr/>
          <p:nvPr/>
        </p:nvGrpSpPr>
        <p:grpSpPr>
          <a:xfrm>
            <a:off x="1835696" y="5588718"/>
            <a:ext cx="333150" cy="576262"/>
            <a:chOff x="1382659" y="4869160"/>
            <a:chExt cx="1773314" cy="1295499"/>
          </a:xfrm>
        </p:grpSpPr>
        <p:cxnSp>
          <p:nvCxnSpPr>
            <p:cNvPr id="4" name="Egyenes összekötő nyíllal 3">
              <a:extLst>
                <a:ext uri="{FF2B5EF4-FFF2-40B4-BE49-F238E27FC236}">
                  <a16:creationId xmlns:a16="http://schemas.microsoft.com/office/drawing/2014/main" id="{D448A48C-54D7-4185-BD8D-CF8DA3AFC07A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4869160"/>
              <a:ext cx="240157" cy="1295499"/>
            </a:xfrm>
            <a:prstGeom prst="straightConnector1">
              <a:avLst/>
            </a:prstGeom>
            <a:ln w="38100">
              <a:solidFill>
                <a:srgbClr val="FF33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nyíllal 16">
              <a:extLst>
                <a:ext uri="{FF2B5EF4-FFF2-40B4-BE49-F238E27FC236}">
                  <a16:creationId xmlns:a16="http://schemas.microsoft.com/office/drawing/2014/main" id="{1E2982A1-57EE-4115-B2E4-B93D73F620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2659" y="4869160"/>
              <a:ext cx="1533156" cy="1295499"/>
            </a:xfrm>
            <a:prstGeom prst="straightConnector1">
              <a:avLst/>
            </a:prstGeom>
            <a:ln w="38100">
              <a:solidFill>
                <a:srgbClr val="FF33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4377978D-BCD0-4738-BF05-0C8346F447E8}"/>
              </a:ext>
            </a:extLst>
          </p:cNvPr>
          <p:cNvCxnSpPr>
            <a:cxnSpLocks/>
          </p:cNvCxnSpPr>
          <p:nvPr/>
        </p:nvCxnSpPr>
        <p:spPr>
          <a:xfrm flipV="1">
            <a:off x="2411760" y="5877272"/>
            <a:ext cx="4166592" cy="432048"/>
          </a:xfrm>
          <a:prstGeom prst="straightConnector1">
            <a:avLst/>
          </a:prstGeom>
          <a:ln w="38100">
            <a:solidFill>
              <a:srgbClr val="FF33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C22C50A5-122E-4027-9EBB-C5DB59BE11D2}"/>
              </a:ext>
            </a:extLst>
          </p:cNvPr>
          <p:cNvCxnSpPr>
            <a:cxnSpLocks/>
          </p:cNvCxnSpPr>
          <p:nvPr/>
        </p:nvCxnSpPr>
        <p:spPr>
          <a:xfrm flipH="1">
            <a:off x="2168846" y="4836399"/>
            <a:ext cx="746970" cy="576064"/>
          </a:xfrm>
          <a:prstGeom prst="straightConnector1">
            <a:avLst/>
          </a:prstGeom>
          <a:ln w="38100">
            <a:solidFill>
              <a:srgbClr val="FF33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61183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Utasítás kiemelése ciklusból: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A ciklus magjából a ciklustól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független</a:t>
            </a:r>
            <a:r>
              <a:rPr lang="hu-HU" sz="2800" dirty="0"/>
              <a:t> utasítások kiemelhetők. </a:t>
            </a:r>
            <a:br>
              <a:rPr lang="hu-HU" sz="2800" dirty="0"/>
            </a:br>
            <a:r>
              <a:rPr lang="hu-HU" sz="2800" dirty="0"/>
              <a:t>(</a:t>
            </a:r>
            <a:r>
              <a:rPr lang="hu-HU" sz="2200" dirty="0"/>
              <a:t>A fordítók ilyen optimalizálást többnyire el tudnak végezni.</a:t>
            </a:r>
            <a:r>
              <a:rPr lang="hu-HU" sz="2800" dirty="0"/>
              <a:t>)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7BE950-8C8D-4FDF-9447-8DCE08C37DF5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6" name="Táblázat 15"/>
          <p:cNvGraphicFramePr>
            <a:graphicFrameLocks noGrp="1"/>
          </p:cNvGraphicFramePr>
          <p:nvPr/>
        </p:nvGraphicFramePr>
        <p:xfrm>
          <a:off x="4572000" y="3773016"/>
          <a:ext cx="3384872" cy="1600200"/>
        </p:xfrm>
        <a:graphic>
          <a:graphicData uri="http://schemas.openxmlformats.org/drawingml/2006/table">
            <a:tbl>
              <a:tblPr/>
              <a:tblGrid>
                <a:gridCol w="48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S:=0;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rpi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r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*pi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S:=S+h[i]*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rpi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/>
        </p:nvGraphicFramePr>
        <p:xfrm>
          <a:off x="395536" y="3124944"/>
          <a:ext cx="3384872" cy="1600200"/>
        </p:xfrm>
        <a:graphic>
          <a:graphicData uri="http://schemas.openxmlformats.org/drawingml/2006/table">
            <a:tbl>
              <a:tblPr/>
              <a:tblGrid>
                <a:gridCol w="48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S:=S+h[i]*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r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*pi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zövegdoboz 8">
            <a:extLst>
              <a:ext uri="{FF2B5EF4-FFF2-40B4-BE49-F238E27FC236}">
                <a16:creationId xmlns:a16="http://schemas.microsoft.com/office/drawing/2014/main" id="{8127168B-1D54-49A2-B4D5-90A898BF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990" y="3343137"/>
            <a:ext cx="1080120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>
                <a:solidFill>
                  <a:srgbClr val="FF0000"/>
                </a:solidFill>
              </a:rPr>
              <a:t>   </a:t>
            </a:r>
            <a:r>
              <a:rPr lang="hu-HU" sz="1800" dirty="0" err="1">
                <a:solidFill>
                  <a:srgbClr val="FF0000"/>
                </a:solidFill>
              </a:rPr>
              <a:t>rpi:</a:t>
            </a:r>
            <a:r>
              <a:rPr lang="hu-HU" sz="1800" b="1" dirty="0" err="1"/>
              <a:t>Valós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40BBAC7-446D-43A1-A63E-6FC706607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3" y="2802299"/>
            <a:ext cx="108012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28231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„Keresés, eldöntés </a:t>
            </a:r>
            <a:r>
              <a:rPr lang="hu-HU" b="1" dirty="0">
                <a:sym typeface="Symbol" panose="05050102010706020507" pitchFamily="18" charset="2"/>
              </a:rPr>
              <a:t> kiválasztás” transzformáció</a:t>
            </a:r>
            <a:r>
              <a:rPr lang="hu-HU" b="1" dirty="0"/>
              <a:t>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A vizsgálandó sorozat végére helyezzünk egy T tulajdonságú elemet (=Telem) </a:t>
            </a:r>
            <a:r>
              <a:rPr lang="hu-HU" sz="2800" dirty="0">
                <a:latin typeface="Bookman Old Style" panose="02050604050505020204" pitchFamily="18" charset="0"/>
              </a:rPr>
              <a:t>→</a:t>
            </a:r>
            <a:r>
              <a:rPr lang="hu-HU" sz="2800" dirty="0"/>
              <a:t> biztosan találunk ilyet!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46338DA-8CB3-4F51-B168-F986A77E5DD6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6" name="Táblázat 15"/>
          <p:cNvGraphicFramePr>
            <a:graphicFrameLocks noGrp="1"/>
          </p:cNvGraphicFramePr>
          <p:nvPr/>
        </p:nvGraphicFramePr>
        <p:xfrm>
          <a:off x="4572000" y="3773016"/>
          <a:ext cx="3384872" cy="2133600"/>
        </p:xfrm>
        <a:graphic>
          <a:graphicData uri="http://schemas.openxmlformats.org/drawingml/2006/table">
            <a:tbl>
              <a:tblPr/>
              <a:tblGrid>
                <a:gridCol w="48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X[N+1]:=Telem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nem T(X[i])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i≤N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906594"/>
                  </a:ext>
                </a:extLst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/>
        </p:nvGraphicFramePr>
        <p:xfrm>
          <a:off x="395536" y="3167608"/>
          <a:ext cx="3384872" cy="2133600"/>
        </p:xfrm>
        <a:graphic>
          <a:graphicData uri="http://schemas.openxmlformats.org/drawingml/2006/table">
            <a:tbl>
              <a:tblPr/>
              <a:tblGrid>
                <a:gridCol w="48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i≤N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és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nem T(X[i])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i≤N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574338"/>
                  </a:ext>
                </a:extLst>
              </a:tr>
            </a:tbl>
          </a:graphicData>
        </a:graphic>
      </p:graphicFrame>
      <p:sp>
        <p:nvSpPr>
          <p:cNvPr id="9" name="Szövegdoboz 8">
            <a:extLst>
              <a:ext uri="{FF2B5EF4-FFF2-40B4-BE49-F238E27FC236}">
                <a16:creationId xmlns:a16="http://schemas.microsoft.com/office/drawing/2014/main" id="{8127168B-1D54-49A2-B4D5-90A898BF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990" y="3444980"/>
            <a:ext cx="108012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40BBAC7-446D-43A1-A63E-6FC706607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3" y="2844963"/>
            <a:ext cx="108012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34449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Másolással</a:t>
            </a:r>
            <a:r>
              <a:rPr lang="hu-HU" dirty="0"/>
              <a:t> összeépítés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336800" algn="l"/>
              </a:tabLst>
            </a:pPr>
            <a:r>
              <a:rPr lang="hu-HU" sz="2800" dirty="0"/>
              <a:t>	A </a:t>
            </a:r>
            <a:r>
              <a:rPr lang="hu-HU" sz="2800" b="1" dirty="0"/>
              <a:t>másolás</a:t>
            </a:r>
            <a:r>
              <a:rPr lang="hu-HU" sz="2800" dirty="0"/>
              <a:t> programozási tétellel összeépítés 	minden programozási tételre működik.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  <a:tabLst>
                <a:tab pos="2336800" algn="l"/>
              </a:tabLst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  <a:tabLst>
                <a:tab pos="2336800" algn="l"/>
              </a:tabLst>
            </a:pPr>
            <a:r>
              <a:rPr lang="hu-HU" sz="2800" dirty="0"/>
              <a:t>Csupán annyi a teendő, hogy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bemenetben</a:t>
            </a:r>
            <a:r>
              <a:rPr lang="hu-HU" sz="2800" dirty="0"/>
              <a:t> szereplő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 panose="05050102010706020507" pitchFamily="18" charset="2"/>
              </a:rPr>
              <a:t>H</a:t>
            </a:r>
            <a:r>
              <a:rPr lang="hu-HU" sz="2800" baseline="30000" dirty="0">
                <a:sym typeface="Symbol" panose="05050102010706020507" pitchFamily="18" charset="2"/>
              </a:rPr>
              <a:t>N</a:t>
            </a:r>
            <a:r>
              <a:rPr lang="hu-HU" sz="2800" dirty="0">
                <a:sym typeface="Symbol" panose="05050102010706020507" pitchFamily="18" charset="2"/>
              </a:rPr>
              <a:t> sorozat </a:t>
            </a:r>
            <a:r>
              <a:rPr lang="hu-HU" sz="2800" dirty="0" err="1">
                <a:sym typeface="Symbol" panose="05050102010706020507" pitchFamily="18" charset="2"/>
              </a:rPr>
              <a:t>X</a:t>
            </a:r>
            <a:r>
              <a:rPr lang="hu-HU" sz="2800" baseline="-25000" dirty="0" err="1">
                <a:sym typeface="Symbol" panose="05050102010706020507" pitchFamily="18" charset="2"/>
              </a:rPr>
              <a:t>i</a:t>
            </a:r>
            <a:r>
              <a:rPr lang="hu-HU" sz="2800" dirty="0">
                <a:sym typeface="Symbol" panose="05050102010706020507" pitchFamily="18" charset="2"/>
              </a:rPr>
              <a:t> elemei helyett i-</a:t>
            </a:r>
            <a:r>
              <a:rPr lang="hu-HU" sz="2800" dirty="0" err="1">
                <a:sym typeface="Symbol" panose="05050102010706020507" pitchFamily="18" charset="2"/>
              </a:rPr>
              <a:t>edik</a:t>
            </a:r>
            <a:r>
              <a:rPr lang="hu-HU" sz="2800" dirty="0">
                <a:sym typeface="Symbol" panose="05050102010706020507" pitchFamily="18" charset="2"/>
              </a:rPr>
              <a:t> feldolgozandó elemként az f(</a:t>
            </a:r>
            <a:r>
              <a:rPr lang="hu-HU" sz="2800" dirty="0" err="1">
                <a:sym typeface="Symbol" panose="05050102010706020507" pitchFamily="18" charset="2"/>
              </a:rPr>
              <a:t>X</a:t>
            </a:r>
            <a:r>
              <a:rPr lang="hu-HU" sz="2800" baseline="-25000" dirty="0" err="1">
                <a:sym typeface="Symbol" panose="05050102010706020507" pitchFamily="18" charset="2"/>
              </a:rPr>
              <a:t>i</a:t>
            </a:r>
            <a:r>
              <a:rPr lang="hu-HU" sz="2800" dirty="0">
                <a:sym typeface="Symbol" panose="05050102010706020507" pitchFamily="18" charset="2"/>
              </a:rPr>
              <a:t>)-t kell írni, pl. </a:t>
            </a:r>
          </a:p>
          <a:p>
            <a:pPr marL="0" indent="0">
              <a:spcBef>
                <a:spcPts val="1800"/>
              </a:spcBef>
              <a:buFont typeface="Wingdings" pitchFamily="2" charset="2"/>
              <a:buNone/>
            </a:pPr>
            <a:r>
              <a:rPr lang="hu-HU" sz="2800" dirty="0"/>
              <a:t>                               vagy</a:t>
            </a:r>
          </a:p>
          <a:p>
            <a:pPr marL="0" indent="0">
              <a:spcBef>
                <a:spcPts val="2400"/>
              </a:spcBef>
              <a:buFont typeface="Wingdings" pitchFamily="2" charset="2"/>
              <a:buNone/>
            </a:pPr>
            <a:r>
              <a:rPr lang="hu-HU" sz="2800" dirty="0"/>
              <a:t>…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kimenetben</a:t>
            </a:r>
            <a:r>
              <a:rPr lang="hu-HU" sz="2800" dirty="0"/>
              <a:t>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u-HU" sz="2800" dirty="0"/>
              <a:t>		     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/>
              <a:t>  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AF86F38-CCAD-4A91-8726-DBFE74E3B663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3" name="Objektum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975959"/>
              </p:ext>
            </p:extLst>
          </p:nvPr>
        </p:nvGraphicFramePr>
        <p:xfrm>
          <a:off x="323528" y="3861048"/>
          <a:ext cx="241737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440" imgH="431640" progId="Equation.3">
                  <p:embed/>
                </p:oleObj>
              </mc:Choice>
              <mc:Fallback>
                <p:oleObj name="Equation" r:id="rId3" imgW="1117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3861048"/>
                        <a:ext cx="2417372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um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095763"/>
              </p:ext>
            </p:extLst>
          </p:nvPr>
        </p:nvGraphicFramePr>
        <p:xfrm>
          <a:off x="3707904" y="3882314"/>
          <a:ext cx="2979216" cy="80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58640" imgH="368280" progId="Equation.3">
                  <p:embed/>
                </p:oleObj>
              </mc:Choice>
              <mc:Fallback>
                <p:oleObj name="Equation" r:id="rId5" imgW="135864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904" y="3882314"/>
                        <a:ext cx="2979216" cy="808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4976D3B5-80B2-4A45-96E1-30FC329A2169}"/>
              </a:ext>
            </a:extLst>
          </p:cNvPr>
          <p:cNvGrpSpPr/>
          <p:nvPr/>
        </p:nvGrpSpPr>
        <p:grpSpPr>
          <a:xfrm>
            <a:off x="323528" y="5221121"/>
            <a:ext cx="1879104" cy="1354137"/>
            <a:chOff x="2466239" y="4883175"/>
            <a:chExt cx="1879104" cy="1354137"/>
          </a:xfrm>
        </p:grpSpPr>
        <p:graphicFrame>
          <p:nvGraphicFramePr>
            <p:cNvPr id="11" name="Object 41">
              <a:extLst>
                <a:ext uri="{FF2B5EF4-FFF2-40B4-BE49-F238E27FC236}">
                  <a16:creationId xmlns:a16="http://schemas.microsoft.com/office/drawing/2014/main" id="{B11E516B-29D2-4CEF-BCEE-591F024A42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3222819"/>
                </p:ext>
              </p:extLst>
            </p:nvPr>
          </p:nvGraphicFramePr>
          <p:xfrm>
            <a:off x="2466239" y="4883175"/>
            <a:ext cx="1766887" cy="1354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609600" imgH="469900" progId="Equation.3">
                    <p:embed/>
                  </p:oleObj>
                </mc:Choice>
                <mc:Fallback>
                  <p:oleObj name="Equation" r:id="rId7" imgW="609600" imgH="469900" progId="Equation.3">
                    <p:embed/>
                    <p:pic>
                      <p:nvPicPr>
                        <p:cNvPr id="10244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239" y="4883175"/>
                          <a:ext cx="1766887" cy="1354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9A3807B1-1BFF-4945-B47E-F1C5E57DEF95}"/>
                </a:ext>
              </a:extLst>
            </p:cNvPr>
            <p:cNvSpPr txBox="1"/>
            <p:nvPr/>
          </p:nvSpPr>
          <p:spPr>
            <a:xfrm>
              <a:off x="4040772" y="5155953"/>
              <a:ext cx="30457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hu-HU" sz="2800" dirty="0" err="1"/>
                <a:t>X</a:t>
              </a:r>
              <a:r>
                <a:rPr lang="hu-HU" sz="2800" baseline="-25000" dirty="0" err="1"/>
                <a:t>i</a:t>
              </a:r>
              <a:endParaRPr lang="hu-HU" sz="2800" dirty="0"/>
            </a:p>
          </p:txBody>
        </p:sp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912E4011-1BF4-480E-9E1B-E3A1DD401F72}"/>
              </a:ext>
            </a:extLst>
          </p:cNvPr>
          <p:cNvGrpSpPr/>
          <p:nvPr/>
        </p:nvGrpSpPr>
        <p:grpSpPr>
          <a:xfrm>
            <a:off x="2843808" y="5216500"/>
            <a:ext cx="2181506" cy="1354137"/>
            <a:chOff x="5220072" y="4878554"/>
            <a:chExt cx="2181506" cy="1354137"/>
          </a:xfrm>
        </p:grpSpPr>
        <p:graphicFrame>
          <p:nvGraphicFramePr>
            <p:cNvPr id="15" name="Object 41">
              <a:extLst>
                <a:ext uri="{FF2B5EF4-FFF2-40B4-BE49-F238E27FC236}">
                  <a16:creationId xmlns:a16="http://schemas.microsoft.com/office/drawing/2014/main" id="{A17EA3BC-E9AD-4851-B51F-30F464D410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9334853"/>
                </p:ext>
              </p:extLst>
            </p:nvPr>
          </p:nvGraphicFramePr>
          <p:xfrm>
            <a:off x="5220072" y="4878554"/>
            <a:ext cx="1766887" cy="1354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609600" imgH="469900" progId="Equation.3">
                    <p:embed/>
                  </p:oleObj>
                </mc:Choice>
                <mc:Fallback>
                  <p:oleObj name="Equation" r:id="rId7" imgW="609600" imgH="469900" progId="Equation.3">
                    <p:embed/>
                    <p:pic>
                      <p:nvPicPr>
                        <p:cNvPr id="11" name="Object 41">
                          <a:extLst>
                            <a:ext uri="{FF2B5EF4-FFF2-40B4-BE49-F238E27FC236}">
                              <a16:creationId xmlns:a16="http://schemas.microsoft.com/office/drawing/2014/main" id="{B11E516B-29D2-4CEF-BCEE-591F024A42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4878554"/>
                          <a:ext cx="1766887" cy="1354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3D3E5FFF-1BF6-4809-9B38-E605EABFE7D7}"/>
                </a:ext>
              </a:extLst>
            </p:cNvPr>
            <p:cNvSpPr txBox="1"/>
            <p:nvPr/>
          </p:nvSpPr>
          <p:spPr>
            <a:xfrm>
              <a:off x="6773201" y="5166586"/>
              <a:ext cx="628377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hu-HU" sz="2800" dirty="0"/>
                <a:t>f(</a:t>
              </a:r>
              <a:r>
                <a:rPr lang="hu-HU" sz="2800" dirty="0" err="1"/>
                <a:t>X</a:t>
              </a:r>
              <a:r>
                <a:rPr lang="hu-HU" sz="2800" baseline="-25000" dirty="0" err="1"/>
                <a:t>i</a:t>
              </a:r>
              <a:r>
                <a:rPr lang="hu-HU" sz="2800" dirty="0"/>
                <a:t>)</a:t>
              </a:r>
            </a:p>
          </p:txBody>
        </p:sp>
      </p:grpSp>
      <p:pic>
        <p:nvPicPr>
          <p:cNvPr id="16" name="Kép 15">
            <a:extLst>
              <a:ext uri="{FF2B5EF4-FFF2-40B4-BE49-F238E27FC236}">
                <a16:creationId xmlns:a16="http://schemas.microsoft.com/office/drawing/2014/main" id="{58CF703E-1EC1-42DC-99CA-87F903D71C0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2505"/>
          <a:stretch/>
        </p:blipFill>
        <p:spPr>
          <a:xfrm>
            <a:off x="107063" y="1006128"/>
            <a:ext cx="2160681" cy="1559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ia számának hely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Másolással összeépítés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>
          <a:xfrm>
            <a:off x="35496" y="1290638"/>
            <a:ext cx="8929117" cy="4754562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A </a:t>
            </a:r>
            <a:r>
              <a:rPr lang="hu-HU" sz="2800" b="1" dirty="0"/>
              <a:t>másolás</a:t>
            </a:r>
            <a:r>
              <a:rPr lang="hu-HU" sz="2800" dirty="0"/>
              <a:t> programozási tételnek volt azonban egy változata, ami új lehetőségeket teremt: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  <a:defRPr/>
            </a:pPr>
            <a:r>
              <a:rPr lang="hu-HU" sz="2800" dirty="0">
                <a:sym typeface="Symbol" pitchFamily="18" charset="2"/>
              </a:rPr>
              <a:t>Utófeltétel:	i(1≤i≤N): </a:t>
            </a:r>
            <a:r>
              <a:rPr lang="hu-HU" sz="2800" dirty="0" err="1">
                <a:sym typeface="Symbol" pitchFamily="18" charset="2"/>
              </a:rPr>
              <a:t>Y</a:t>
            </a:r>
            <a:r>
              <a:rPr lang="hu-HU" sz="2800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</a:t>
            </a:r>
            <a:r>
              <a:rPr lang="hu-HU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(i)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, 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ahol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p(i)</a:t>
            </a:r>
            <a:r>
              <a:rPr lang="hu-HU" sz="2800" dirty="0">
                <a:sym typeface="Symbol" pitchFamily="18" charset="2"/>
              </a:rPr>
              <a:t> lehet pl.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Ni+</a:t>
            </a:r>
            <a:r>
              <a:rPr lang="hu-HU" sz="2800" dirty="0">
                <a:sym typeface="Symbol" pitchFamily="18" charset="2"/>
              </a:rPr>
              <a:t>1, ami éppen a sorozat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elemei sorrendje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megfordítás</a:t>
            </a:r>
            <a:r>
              <a:rPr lang="hu-HU" sz="2800" dirty="0">
                <a:sym typeface="Symbol" pitchFamily="18" charset="2"/>
              </a:rPr>
              <a:t>át jelenti.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Több programozási tétel megoldása kihasználta az elemek sor-rendjét, pl. a lehetséges megoldások közül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elsőt</a:t>
            </a:r>
            <a:r>
              <a:rPr lang="hu-HU" sz="2800" dirty="0">
                <a:sym typeface="Symbol" pitchFamily="18" charset="2"/>
              </a:rPr>
              <a:t> adta meg, vagy az összes várt elemet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bemenet sorrendjében </a:t>
            </a:r>
            <a:r>
              <a:rPr lang="hu-HU" sz="2800" dirty="0">
                <a:sym typeface="Symbol" pitchFamily="18" charset="2"/>
              </a:rPr>
              <a:t>adta meg.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Ez az összeépítés lehetőséget teremt a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hátulról feldolgozás</a:t>
            </a:r>
            <a:r>
              <a:rPr lang="hu-HU" sz="2800" dirty="0">
                <a:sym typeface="Symbol" pitchFamily="18" charset="2"/>
              </a:rPr>
              <a:t>ra.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DCED3A7-DE7B-41E3-9D93-D86CCF395B65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0EB62B7D-9F13-43C5-8314-CCC34274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986533"/>
            <a:ext cx="2195030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044626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Másolás</a:t>
            </a:r>
            <a:r>
              <a:rPr lang="hu-HU" dirty="0"/>
              <a:t> + </a:t>
            </a:r>
            <a:r>
              <a:rPr lang="hu-HU" dirty="0">
                <a:solidFill>
                  <a:srgbClr val="FF0000"/>
                </a:solidFill>
              </a:rPr>
              <a:t>keresés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	Adott tulajdonságú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utolsó</a:t>
            </a:r>
            <a:r>
              <a:rPr lang="hu-HU" sz="2800" dirty="0"/>
              <a:t> elem keresése.</a:t>
            </a:r>
          </a:p>
          <a:p>
            <a:pPr marL="254000">
              <a:lnSpc>
                <a:spcPct val="95000"/>
              </a:lnSpc>
              <a:spcBef>
                <a:spcPct val="25000"/>
              </a:spcBef>
              <a:buNone/>
            </a:pPr>
            <a:r>
              <a:rPr lang="hu-HU" sz="2800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 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 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Imprint MT Shadow" pitchFamily="82" charset="0"/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 </a:t>
            </a:r>
            <a:r>
              <a:rPr lang="hu-HU" sz="2800" dirty="0" err="1"/>
              <a:t>Van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,</a:t>
            </a:r>
            <a:r>
              <a:rPr lang="hu-HU" sz="2800" dirty="0"/>
              <a:t> </a:t>
            </a:r>
            <a:r>
              <a:rPr lang="hu-HU" sz="2800" dirty="0" err="1"/>
              <a:t>Ind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 </a:t>
            </a:r>
            <a:r>
              <a:rPr lang="hu-HU" sz="2800" dirty="0">
                <a:sym typeface="Symbol" pitchFamily="18" charset="2"/>
              </a:rPr>
              <a:t>–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	 Van=i(1≤i≤N):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Van→1≤Ind≤N és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Ind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           	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i(</a:t>
            </a:r>
            <a:r>
              <a:rPr lang="hu-H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Ind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&lt;</a:t>
            </a:r>
            <a:r>
              <a:rPr lang="hu-H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i≤N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): nem T(</a:t>
            </a:r>
            <a:r>
              <a:rPr lang="hu-H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0E8E888-F132-4593-AA19-5EC94922A08F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90A24F2-E25B-4DB8-9BE7-409C1D75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812" y="2440850"/>
            <a:ext cx="2982684" cy="1060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26697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Másolás + keresés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	Adott tulajdonságú utolsó elem keresése.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0BFB54E-47D2-46E1-9C34-4B3DAAB83D04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70626"/>
              </p:ext>
            </p:extLst>
          </p:nvPr>
        </p:nvGraphicFramePr>
        <p:xfrm>
          <a:off x="3275856" y="2510798"/>
          <a:ext cx="4576216" cy="3982464"/>
        </p:xfrm>
        <a:graphic>
          <a:graphicData uri="http://schemas.openxmlformats.org/drawingml/2006/table">
            <a:tbl>
              <a:tblPr/>
              <a:tblGrid>
                <a:gridCol w="42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7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i=1..N</a:t>
                      </a:r>
                    </a:p>
                  </a:txBody>
                  <a:tcPr marL="91431" marR="91431" marT="45704" marB="4570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417567"/>
                  </a:ext>
                </a:extLst>
              </a:tr>
              <a:tr h="49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i+1]:=X[i]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61659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04" marB="4570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i≤N és nem T(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[i])</a:t>
                      </a:r>
                    </a:p>
                  </a:txBody>
                  <a:tcPr marL="91431" marR="91431" marT="45704" marB="4570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54420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i≤N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43242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L="91431" marR="91431" marT="45704" marB="4570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9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Ind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i+1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Egyenes összekötő 8"/>
          <p:cNvCxnSpPr>
            <a:cxnSpLocks noChangeShapeType="1"/>
          </p:cNvCxnSpPr>
          <p:nvPr/>
        </p:nvCxnSpPr>
        <p:spPr bwMode="auto">
          <a:xfrm>
            <a:off x="3273218" y="5484392"/>
            <a:ext cx="252413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Egyenes összekötő 9"/>
          <p:cNvCxnSpPr>
            <a:cxnSpLocks noChangeShapeType="1"/>
          </p:cNvCxnSpPr>
          <p:nvPr/>
        </p:nvCxnSpPr>
        <p:spPr bwMode="auto">
          <a:xfrm flipH="1">
            <a:off x="7591309" y="5496414"/>
            <a:ext cx="252412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43"/>
          <p:cNvSpPr txBox="1">
            <a:spLocks noChangeArrowheads="1"/>
          </p:cNvSpPr>
          <p:nvPr/>
        </p:nvSpPr>
        <p:spPr bwMode="auto">
          <a:xfrm>
            <a:off x="3203848" y="569807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7595443" y="570264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DFEF647-E8E5-4A62-BB29-21D8AD257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469" y="2060848"/>
            <a:ext cx="1291531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dirty="0">
                <a:solidFill>
                  <a:srgbClr val="FF0000"/>
                </a:solidFill>
              </a:rPr>
              <a:t>  Y:</a:t>
            </a:r>
            <a:r>
              <a:rPr lang="hu-HU" sz="1800" b="1" dirty="0">
                <a:solidFill>
                  <a:srgbClr val="FF0000"/>
                </a:solidFill>
              </a:rPr>
              <a:t>Tömb</a:t>
            </a:r>
            <a:r>
              <a:rPr lang="hu-HU" sz="1800" dirty="0">
                <a:solidFill>
                  <a:srgbClr val="FF0000"/>
                </a:solidFill>
              </a:rPr>
              <a:t>[…]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FC9BA179-0BC5-427B-AA48-1CC75CEFF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73016"/>
            <a:ext cx="1833029" cy="146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Line 38">
            <a:extLst>
              <a:ext uri="{FF2B5EF4-FFF2-40B4-BE49-F238E27FC236}">
                <a16:creationId xmlns:a16="http://schemas.microsoft.com/office/drawing/2014/main" id="{8F9739BC-03D0-44C5-BDDA-F0DBA7E75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3768" y="3501008"/>
            <a:ext cx="6192838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CD03A861-B4EF-4907-8FAA-210CA7740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44" y="2636912"/>
            <a:ext cx="1787785" cy="558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910565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>
          <a:xfrm>
            <a:off x="35496" y="1341438"/>
            <a:ext cx="8929117" cy="503989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3" action="ppaction://hlinksldjump"/>
              </a:rPr>
              <a:t>Programtranszformációk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4" action="ppaction://hlinksldjump"/>
              </a:rPr>
              <a:t>Másolással</a:t>
            </a:r>
            <a:r>
              <a:rPr lang="hu-HU" dirty="0"/>
              <a:t> összeépítés</a:t>
            </a:r>
            <a:endParaRPr lang="hu-HU" dirty="0">
              <a:hlinkClick r:id="rId4" action="ppaction://hlinksldjump"/>
            </a:endParaRPr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5" action="ppaction://hlinksldjump"/>
              </a:rPr>
              <a:t>Kiválogatás + összegzés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6" action="ppaction://hlinksldjump"/>
              </a:rPr>
              <a:t>Kiválogatás + maximum-kiválasztás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7" action="ppaction://hlinksldjump"/>
              </a:rPr>
              <a:t>Maximum-kiválasztás + kiválogatás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8" action="ppaction://hlinksldjump"/>
              </a:rPr>
              <a:t>Eldöntés + megszámolás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9" action="ppaction://hlinksldjump"/>
              </a:rPr>
              <a:t>Keresés + megszámolás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10" action="ppaction://hlinksldjump"/>
              </a:rPr>
              <a:t>Keresés + másolás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11" action="ppaction://hlinksldjump"/>
              </a:rPr>
              <a:t>Eldöntés + eldöntés</a:t>
            </a:r>
            <a:r>
              <a:rPr lang="hu-HU" dirty="0"/>
              <a:t> 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4434ED7-C2EE-4506-8A75-4B6D924C216A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Másolás + keresés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Vezessük be a j=N</a:t>
            </a:r>
            <a:r>
              <a:rPr lang="hu-HU" sz="2800" dirty="0">
                <a:sym typeface="Symbol" panose="05050102010706020507" pitchFamily="18" charset="2"/>
              </a:rPr>
              <a:t></a:t>
            </a:r>
            <a:r>
              <a:rPr lang="hu-HU" sz="2800" dirty="0"/>
              <a:t>i+1 jelölést! Így i=1 esetén j=N, i növelése esetén j csökken, </a:t>
            </a:r>
            <a:r>
              <a:rPr lang="hu-HU" sz="2800" dirty="0" err="1"/>
              <a:t>i≤N</a:t>
            </a:r>
            <a:r>
              <a:rPr lang="hu-HU" sz="2800" dirty="0"/>
              <a:t> helyett N</a:t>
            </a:r>
            <a:r>
              <a:rPr lang="hu-HU" sz="2800" dirty="0">
                <a:sym typeface="Symbol" panose="05050102010706020507" pitchFamily="18" charset="2"/>
              </a:rPr>
              <a:t></a:t>
            </a:r>
            <a:r>
              <a:rPr lang="hu-HU" sz="2800" dirty="0"/>
              <a:t>j+1</a:t>
            </a:r>
            <a:r>
              <a:rPr lang="hu-HU" sz="2800" dirty="0">
                <a:latin typeface="Garamond" pitchFamily="18" charset="0"/>
              </a:rPr>
              <a:t>≤N, azaz 1≤j lesz. Ezzel i-</a:t>
            </a:r>
            <a:r>
              <a:rPr lang="hu-HU" sz="2800" dirty="0" err="1">
                <a:latin typeface="Garamond" pitchFamily="18" charset="0"/>
              </a:rPr>
              <a:t>ről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800" dirty="0" err="1">
                <a:latin typeface="Garamond" pitchFamily="18" charset="0"/>
              </a:rPr>
              <a:t>j-re</a:t>
            </a:r>
            <a:r>
              <a:rPr lang="hu-HU" sz="2800" dirty="0">
                <a:latin typeface="Garamond" pitchFamily="18" charset="0"/>
              </a:rPr>
              <a:t> áttérve a megoldás a hátulról keresésre:</a:t>
            </a:r>
            <a:endParaRPr lang="hu-HU" sz="2800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25C881-E0EA-4697-8FBF-4190A5705189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8351"/>
              </p:ext>
            </p:extLst>
          </p:nvPr>
        </p:nvGraphicFramePr>
        <p:xfrm>
          <a:off x="3275856" y="3250464"/>
          <a:ext cx="4576216" cy="2986848"/>
        </p:xfrm>
        <a:graphic>
          <a:graphicData uri="http://schemas.openxmlformats.org/drawingml/2006/table">
            <a:tbl>
              <a:tblPr/>
              <a:tblGrid>
                <a:gridCol w="42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7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j:=N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04" marB="4570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j≥1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nem T(X[j])</a:t>
                      </a:r>
                    </a:p>
                  </a:txBody>
                  <a:tcPr marL="91431" marR="91431" marT="45704" marB="4570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j:=j</a:t>
                      </a:r>
                      <a:r>
                        <a:rPr lang="hu-HU" sz="28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54420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j≥1</a:t>
                      </a:r>
                    </a:p>
                  </a:txBody>
                  <a:tcPr marL="91431" marR="91431" marT="45704" marB="4570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43242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L="91431" marR="91431" marT="45704" marB="4570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9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Ind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:=j</a:t>
                      </a:r>
                    </a:p>
                  </a:txBody>
                  <a:tcPr marL="91431" marR="91431" marT="45704" marB="4570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Egyenes összekötő 8"/>
          <p:cNvCxnSpPr>
            <a:cxnSpLocks noChangeShapeType="1"/>
          </p:cNvCxnSpPr>
          <p:nvPr/>
        </p:nvCxnSpPr>
        <p:spPr bwMode="auto">
          <a:xfrm>
            <a:off x="3273218" y="5229200"/>
            <a:ext cx="252413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Egyenes összekötő 9"/>
          <p:cNvCxnSpPr>
            <a:cxnSpLocks noChangeShapeType="1"/>
          </p:cNvCxnSpPr>
          <p:nvPr/>
        </p:nvCxnSpPr>
        <p:spPr bwMode="auto">
          <a:xfrm flipH="1">
            <a:off x="7591309" y="5229200"/>
            <a:ext cx="252412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43"/>
          <p:cNvSpPr txBox="1">
            <a:spLocks noChangeArrowheads="1"/>
          </p:cNvSpPr>
          <p:nvPr/>
        </p:nvSpPr>
        <p:spPr bwMode="auto">
          <a:xfrm>
            <a:off x="3203848" y="54641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7595443" y="5468714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8" name="Szövegdoboz 13">
            <a:extLst>
              <a:ext uri="{FF2B5EF4-FFF2-40B4-BE49-F238E27FC236}">
                <a16:creationId xmlns:a16="http://schemas.microsoft.com/office/drawing/2014/main" id="{8E26FB74-C701-471A-AAE5-1FD66C974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469" y="2794489"/>
            <a:ext cx="1062931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>
                <a:solidFill>
                  <a:srgbClr val="FF0000"/>
                </a:solidFill>
              </a:rPr>
              <a:t>j</a:t>
            </a:r>
            <a:r>
              <a:rPr lang="hu-HU" sz="1800" dirty="0"/>
              <a:t>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A30B257-258E-4BF4-B7E3-2DD7CC4CF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84984"/>
            <a:ext cx="1833029" cy="146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8595644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Kiválogatás</a:t>
            </a:r>
            <a:r>
              <a:rPr lang="hu-HU" dirty="0"/>
              <a:t> + </a:t>
            </a:r>
            <a:r>
              <a:rPr lang="hu-HU" dirty="0">
                <a:solidFill>
                  <a:srgbClr val="FF0000"/>
                </a:solidFill>
              </a:rPr>
              <a:t>összegzés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Adott tulajdonságú elemek összege –</a:t>
            </a:r>
            <a:r>
              <a:rPr lang="hu-HU" sz="2800" dirty="0">
                <a:latin typeface="Arial" charset="0"/>
              </a:rPr>
              <a:t> </a:t>
            </a:r>
            <a:r>
              <a:rPr lang="hu-HU" sz="2800" b="1" dirty="0"/>
              <a:t>feltételes összegzés</a:t>
            </a:r>
            <a:r>
              <a:rPr lang="hu-HU" sz="2800" dirty="0"/>
              <a:t>.</a:t>
            </a:r>
          </a:p>
          <a:p>
            <a:pPr marL="254000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/>
              <a:t>N</a:t>
            </a:r>
            <a:r>
              <a:rPr lang="hu-HU" sz="2800" dirty="0"/>
              <a:t>, 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dirty="0">
                <a:latin typeface="Imprint MT Shadow" pitchFamily="82" charset="0"/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S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0"/>
              </a:spcBef>
            </a:pPr>
            <a:r>
              <a:rPr lang="hu-HU" sz="2800" dirty="0">
                <a:sym typeface="Symbol" pitchFamily="18" charset="2"/>
              </a:rPr>
              <a:t>Utófeltétel:	S=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6AB7E26-BA4C-42C1-88E7-14052944C2D7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353424"/>
              </p:ext>
            </p:extLst>
          </p:nvPr>
        </p:nvGraphicFramePr>
        <p:xfrm>
          <a:off x="2339752" y="4138141"/>
          <a:ext cx="992188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100" imgH="520700" progId="Equation.3">
                  <p:embed/>
                </p:oleObj>
              </mc:Choice>
              <mc:Fallback>
                <p:oleObj name="Equation" r:id="rId3" imgW="419100" imgH="520700" progId="Equation.3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138141"/>
                        <a:ext cx="992188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Kép 12">
            <a:extLst>
              <a:ext uri="{FF2B5EF4-FFF2-40B4-BE49-F238E27FC236}">
                <a16:creationId xmlns:a16="http://schemas.microsoft.com/office/drawing/2014/main" id="{9A01B82B-9870-4447-8600-5D19EB6CA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055" y="2564904"/>
            <a:ext cx="1971417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128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összegzés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25000"/>
              </a:spcBef>
              <a:buNone/>
            </a:pPr>
            <a:r>
              <a:rPr lang="hu-HU" b="1" dirty="0" err="1"/>
              <a:t>Specifikáció</a:t>
            </a:r>
            <a:r>
              <a:rPr lang="hu-HU" b="1" baseline="-25000" dirty="0" err="1"/>
              <a:t>a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 err="1">
                <a:sym typeface="Symbol" pitchFamily="18" charset="2"/>
              </a:rPr>
              <a:t>Utófeltétel</a:t>
            </a:r>
            <a:r>
              <a:rPr lang="hu-HU" sz="2800" baseline="-25000" dirty="0" err="1">
                <a:sym typeface="Symbol" pitchFamily="18" charset="2"/>
              </a:rPr>
              <a:t>a</a:t>
            </a:r>
            <a:r>
              <a:rPr lang="hu-HU" sz="2800" dirty="0">
                <a:sym typeface="Symbol" pitchFamily="18" charset="2"/>
              </a:rPr>
              <a:t>:    (Db,Y)=                       és</a:t>
            </a:r>
            <a:br>
              <a:rPr lang="hu-HU" sz="2800" dirty="0">
                <a:sym typeface="Symbol" pitchFamily="18" charset="2"/>
              </a:rPr>
            </a:br>
            <a:br>
              <a:rPr lang="hu-HU" sz="2800" dirty="0">
                <a:sym typeface="Symbol" pitchFamily="18" charset="2"/>
              </a:rPr>
            </a:b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		     S=</a:t>
            </a:r>
          </a:p>
          <a:p>
            <a:pPr marL="0" indent="0">
              <a:lnSpc>
                <a:spcPct val="95000"/>
              </a:lnSpc>
              <a:spcBef>
                <a:spcPts val="3600"/>
              </a:spcBef>
              <a:buNone/>
            </a:pPr>
            <a:r>
              <a:rPr lang="hu-HU" b="1" dirty="0" err="1"/>
              <a:t>Specifikáció</a:t>
            </a:r>
            <a:r>
              <a:rPr lang="hu-HU" b="1" baseline="-25000" dirty="0" err="1"/>
              <a:t>b</a:t>
            </a:r>
            <a:r>
              <a:rPr lang="hu-HU" sz="2800" b="1" dirty="0"/>
              <a:t>:</a:t>
            </a:r>
          </a:p>
          <a:p>
            <a:pPr marL="254000">
              <a:lnSpc>
                <a:spcPct val="95000"/>
              </a:lnSpc>
              <a:spcBef>
                <a:spcPts val="1800"/>
              </a:spcBef>
            </a:pPr>
            <a:r>
              <a:rPr lang="hu-HU" sz="2800" dirty="0" err="1">
                <a:sym typeface="Symbol" pitchFamily="18" charset="2"/>
              </a:rPr>
              <a:t>Utófeltétel</a:t>
            </a:r>
            <a:r>
              <a:rPr lang="hu-HU" sz="2800" baseline="-25000" dirty="0" err="1">
                <a:sym typeface="Symbol" pitchFamily="18" charset="2"/>
              </a:rPr>
              <a:t>b</a:t>
            </a:r>
            <a:r>
              <a:rPr lang="hu-HU" sz="2800" dirty="0">
                <a:sym typeface="Symbol" pitchFamily="18" charset="2"/>
              </a:rPr>
              <a:t>:    (Db,Y)=                           és</a:t>
            </a:r>
            <a:br>
              <a:rPr lang="hu-HU" sz="2800" dirty="0">
                <a:sym typeface="Symbol" pitchFamily="18" charset="2"/>
              </a:rPr>
            </a:br>
            <a:br>
              <a:rPr lang="hu-HU" sz="2800" dirty="0">
                <a:sym typeface="Symbol" pitchFamily="18" charset="2"/>
              </a:rPr>
            </a:b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    S=</a:t>
            </a:r>
          </a:p>
          <a:p>
            <a:pPr marL="0" indent="0">
              <a:lnSpc>
                <a:spcPct val="95000"/>
              </a:lnSpc>
              <a:spcBef>
                <a:spcPts val="3600"/>
              </a:spcBef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3600"/>
              </a:spcBef>
            </a:pPr>
            <a:endParaRPr lang="hu-HU" sz="2800" dirty="0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7FDC1D0-E018-4892-B109-2CC240EEFF04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3" name="Objektum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478117"/>
              </p:ext>
            </p:extLst>
          </p:nvPr>
        </p:nvGraphicFramePr>
        <p:xfrm>
          <a:off x="2843808" y="2800350"/>
          <a:ext cx="11525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696" imgH="431613" progId="Equation.3">
                  <p:embed/>
                </p:oleObj>
              </mc:Choice>
              <mc:Fallback>
                <p:oleObj name="Equation" r:id="rId3" imgW="469696" imgH="431613" progId="Equation.3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800350"/>
                        <a:ext cx="1152525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003552"/>
              </p:ext>
            </p:extLst>
          </p:nvPr>
        </p:nvGraphicFramePr>
        <p:xfrm>
          <a:off x="2915816" y="5596753"/>
          <a:ext cx="9017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300" imgH="419100" progId="Equation.3">
                  <p:embed/>
                </p:oleObj>
              </mc:Choice>
              <mc:Fallback>
                <p:oleObj name="Equation" r:id="rId5" imgW="368300" imgH="419100" progId="Equation.3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596753"/>
                        <a:ext cx="9017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375573"/>
              </p:ext>
            </p:extLst>
          </p:nvPr>
        </p:nvGraphicFramePr>
        <p:xfrm>
          <a:off x="3635896" y="4387682"/>
          <a:ext cx="2053526" cy="1346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10891" imgH="469696" progId="Equation.3">
                  <p:embed/>
                </p:oleObj>
              </mc:Choice>
              <mc:Fallback>
                <p:oleObj name="Equation" r:id="rId7" imgW="710891" imgH="469696" progId="Equation.3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387682"/>
                        <a:ext cx="2053526" cy="13462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83667"/>
              </p:ext>
            </p:extLst>
          </p:nvPr>
        </p:nvGraphicFramePr>
        <p:xfrm>
          <a:off x="3635896" y="1615899"/>
          <a:ext cx="1766887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09600" imgH="469900" progId="Equation.3">
                  <p:embed/>
                </p:oleObj>
              </mc:Choice>
              <mc:Fallback>
                <p:oleObj name="Equation" r:id="rId9" imgW="609600" imgH="469900" progId="Equation.3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615899"/>
                        <a:ext cx="1766887" cy="135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35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556792"/>
            <a:ext cx="2019355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49C2991E-FD1F-41F2-90AC-3ACD5CB9D166}"/>
              </a:ext>
            </a:extLst>
          </p:cNvPr>
          <p:cNvGrpSpPr/>
          <p:nvPr/>
        </p:nvGrpSpPr>
        <p:grpSpPr>
          <a:xfrm>
            <a:off x="4741291" y="2840565"/>
            <a:ext cx="4392613" cy="935831"/>
            <a:chOff x="4571999" y="2616033"/>
            <a:chExt cx="4392613" cy="935831"/>
          </a:xfrm>
        </p:grpSpPr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0EFE37EE-F3C8-4BB8-B7FB-2D8FEDCC8771}"/>
                </a:ext>
              </a:extLst>
            </p:cNvPr>
            <p:cNvSpPr txBox="1"/>
            <p:nvPr/>
          </p:nvSpPr>
          <p:spPr>
            <a:xfrm>
              <a:off x="4571999" y="2852936"/>
              <a:ext cx="4392613" cy="523220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3933267548">
                    <a:custGeom>
                      <a:avLst/>
                      <a:gdLst>
                        <a:gd name="connsiteX0" fmla="*/ 0 w 4392613"/>
                        <a:gd name="connsiteY0" fmla="*/ 0 h 523220"/>
                        <a:gd name="connsiteX1" fmla="*/ 549077 w 4392613"/>
                        <a:gd name="connsiteY1" fmla="*/ 0 h 523220"/>
                        <a:gd name="connsiteX2" fmla="*/ 1054227 w 4392613"/>
                        <a:gd name="connsiteY2" fmla="*/ 0 h 523220"/>
                        <a:gd name="connsiteX3" fmla="*/ 1559378 w 4392613"/>
                        <a:gd name="connsiteY3" fmla="*/ 0 h 523220"/>
                        <a:gd name="connsiteX4" fmla="*/ 2152380 w 4392613"/>
                        <a:gd name="connsiteY4" fmla="*/ 0 h 523220"/>
                        <a:gd name="connsiteX5" fmla="*/ 2701457 w 4392613"/>
                        <a:gd name="connsiteY5" fmla="*/ 0 h 523220"/>
                        <a:gd name="connsiteX6" fmla="*/ 3118755 w 4392613"/>
                        <a:gd name="connsiteY6" fmla="*/ 0 h 523220"/>
                        <a:gd name="connsiteX7" fmla="*/ 3667832 w 4392613"/>
                        <a:gd name="connsiteY7" fmla="*/ 0 h 523220"/>
                        <a:gd name="connsiteX8" fmla="*/ 4392613 w 4392613"/>
                        <a:gd name="connsiteY8" fmla="*/ 0 h 523220"/>
                        <a:gd name="connsiteX9" fmla="*/ 4392613 w 4392613"/>
                        <a:gd name="connsiteY9" fmla="*/ 523220 h 523220"/>
                        <a:gd name="connsiteX10" fmla="*/ 3799610 w 4392613"/>
                        <a:gd name="connsiteY10" fmla="*/ 523220 h 523220"/>
                        <a:gd name="connsiteX11" fmla="*/ 3338386 w 4392613"/>
                        <a:gd name="connsiteY11" fmla="*/ 523220 h 523220"/>
                        <a:gd name="connsiteX12" fmla="*/ 2833235 w 4392613"/>
                        <a:gd name="connsiteY12" fmla="*/ 523220 h 523220"/>
                        <a:gd name="connsiteX13" fmla="*/ 2196307 w 4392613"/>
                        <a:gd name="connsiteY13" fmla="*/ 523220 h 523220"/>
                        <a:gd name="connsiteX14" fmla="*/ 1647230 w 4392613"/>
                        <a:gd name="connsiteY14" fmla="*/ 523220 h 523220"/>
                        <a:gd name="connsiteX15" fmla="*/ 1098153 w 4392613"/>
                        <a:gd name="connsiteY15" fmla="*/ 523220 h 523220"/>
                        <a:gd name="connsiteX16" fmla="*/ 680855 w 4392613"/>
                        <a:gd name="connsiteY16" fmla="*/ 523220 h 523220"/>
                        <a:gd name="connsiteX17" fmla="*/ 0 w 4392613"/>
                        <a:gd name="connsiteY17" fmla="*/ 523220 h 523220"/>
                        <a:gd name="connsiteX18" fmla="*/ 0 w 4392613"/>
                        <a:gd name="connsiteY18" fmla="*/ 0 h 523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392613" h="523220" extrusionOk="0">
                          <a:moveTo>
                            <a:pt x="0" y="0"/>
                          </a:moveTo>
                          <a:cubicBezTo>
                            <a:pt x="227515" y="-20557"/>
                            <a:pt x="328106" y="18724"/>
                            <a:pt x="549077" y="0"/>
                          </a:cubicBezTo>
                          <a:cubicBezTo>
                            <a:pt x="770048" y="-18724"/>
                            <a:pt x="878900" y="44603"/>
                            <a:pt x="1054227" y="0"/>
                          </a:cubicBezTo>
                          <a:cubicBezTo>
                            <a:pt x="1229554" y="-44603"/>
                            <a:pt x="1355923" y="45716"/>
                            <a:pt x="1559378" y="0"/>
                          </a:cubicBezTo>
                          <a:cubicBezTo>
                            <a:pt x="1762833" y="-45716"/>
                            <a:pt x="1902332" y="28082"/>
                            <a:pt x="2152380" y="0"/>
                          </a:cubicBezTo>
                          <a:cubicBezTo>
                            <a:pt x="2402428" y="-28082"/>
                            <a:pt x="2577514" y="26416"/>
                            <a:pt x="2701457" y="0"/>
                          </a:cubicBezTo>
                          <a:cubicBezTo>
                            <a:pt x="2825400" y="-26416"/>
                            <a:pt x="2947079" y="35801"/>
                            <a:pt x="3118755" y="0"/>
                          </a:cubicBezTo>
                          <a:cubicBezTo>
                            <a:pt x="3290431" y="-35801"/>
                            <a:pt x="3491905" y="2901"/>
                            <a:pt x="3667832" y="0"/>
                          </a:cubicBezTo>
                          <a:cubicBezTo>
                            <a:pt x="3843759" y="-2901"/>
                            <a:pt x="4160143" y="26028"/>
                            <a:pt x="4392613" y="0"/>
                          </a:cubicBezTo>
                          <a:cubicBezTo>
                            <a:pt x="4406887" y="147509"/>
                            <a:pt x="4390512" y="381767"/>
                            <a:pt x="4392613" y="523220"/>
                          </a:cubicBezTo>
                          <a:cubicBezTo>
                            <a:pt x="4114826" y="534693"/>
                            <a:pt x="4016815" y="507340"/>
                            <a:pt x="3799610" y="523220"/>
                          </a:cubicBezTo>
                          <a:cubicBezTo>
                            <a:pt x="3582405" y="539100"/>
                            <a:pt x="3513548" y="475170"/>
                            <a:pt x="3338386" y="523220"/>
                          </a:cubicBezTo>
                          <a:cubicBezTo>
                            <a:pt x="3163224" y="571270"/>
                            <a:pt x="3009418" y="467174"/>
                            <a:pt x="2833235" y="523220"/>
                          </a:cubicBezTo>
                          <a:cubicBezTo>
                            <a:pt x="2657052" y="579266"/>
                            <a:pt x="2336687" y="498085"/>
                            <a:pt x="2196307" y="523220"/>
                          </a:cubicBezTo>
                          <a:cubicBezTo>
                            <a:pt x="2055927" y="548355"/>
                            <a:pt x="1843846" y="506933"/>
                            <a:pt x="1647230" y="523220"/>
                          </a:cubicBezTo>
                          <a:cubicBezTo>
                            <a:pt x="1450614" y="539507"/>
                            <a:pt x="1308825" y="505789"/>
                            <a:pt x="1098153" y="523220"/>
                          </a:cubicBezTo>
                          <a:cubicBezTo>
                            <a:pt x="887481" y="540651"/>
                            <a:pt x="834636" y="485713"/>
                            <a:pt x="680855" y="523220"/>
                          </a:cubicBezTo>
                          <a:cubicBezTo>
                            <a:pt x="527074" y="560727"/>
                            <a:pt x="161068" y="492810"/>
                            <a:pt x="0" y="523220"/>
                          </a:cubicBezTo>
                          <a:cubicBezTo>
                            <a:pt x="-36149" y="334427"/>
                            <a:pt x="49313" y="23994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542925" algn="l"/>
                </a:tabLst>
              </a:pPr>
              <a:r>
                <a:rPr lang="hu-HU" sz="2800" dirty="0"/>
                <a:t>↔	S=      </a:t>
              </a:r>
              <a:r>
                <a:rPr lang="hu-HU" sz="2800" dirty="0" err="1"/>
                <a:t>X</a:t>
              </a:r>
              <a:r>
                <a:rPr lang="hu-HU" sz="2800" baseline="-25000" dirty="0" err="1"/>
                <a:t>p</a:t>
              </a:r>
              <a:r>
                <a:rPr lang="hu-HU" sz="2800" baseline="-25000" dirty="0"/>
                <a:t>(i)</a:t>
              </a:r>
              <a:r>
                <a:rPr lang="hu-HU" sz="2800" dirty="0"/>
                <a:t> , ahol p(i):=</a:t>
              </a:r>
              <a:r>
                <a:rPr lang="hu-HU" sz="2800" dirty="0" err="1"/>
                <a:t>Y</a:t>
              </a:r>
              <a:r>
                <a:rPr lang="hu-HU" sz="2800" baseline="-25000" dirty="0" err="1"/>
                <a:t>i</a:t>
              </a:r>
              <a:endParaRPr lang="hu-HU" sz="2800" baseline="-25000" dirty="0"/>
            </a:p>
          </p:txBody>
        </p:sp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684C813A-9019-404C-9B9F-5088165F2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39433" y="2616033"/>
              <a:ext cx="428625" cy="935831"/>
            </a:xfrm>
            <a:prstGeom prst="rect">
              <a:avLst/>
            </a:prstGeom>
            <a:ln>
              <a:noFill/>
              <a:extLst>
                <a:ext uri="{C807C97D-BFC1-408E-A445-0C87EB9F89A2}">
                  <ask:lineSketchStyleProps xmlns:ask="http://schemas.microsoft.com/office/drawing/2018/sketchyshapes" sd="2422602307">
                    <a:custGeom>
                      <a:avLst/>
                      <a:gdLst>
                        <a:gd name="connsiteX0" fmla="*/ 0 w 571500"/>
                        <a:gd name="connsiteY0" fmla="*/ 0 h 1247775"/>
                        <a:gd name="connsiteX1" fmla="*/ 571500 w 571500"/>
                        <a:gd name="connsiteY1" fmla="*/ 0 h 1247775"/>
                        <a:gd name="connsiteX2" fmla="*/ 571500 w 571500"/>
                        <a:gd name="connsiteY2" fmla="*/ 415925 h 1247775"/>
                        <a:gd name="connsiteX3" fmla="*/ 571500 w 571500"/>
                        <a:gd name="connsiteY3" fmla="*/ 806894 h 1247775"/>
                        <a:gd name="connsiteX4" fmla="*/ 571500 w 571500"/>
                        <a:gd name="connsiteY4" fmla="*/ 1247775 h 1247775"/>
                        <a:gd name="connsiteX5" fmla="*/ 0 w 571500"/>
                        <a:gd name="connsiteY5" fmla="*/ 1247775 h 1247775"/>
                        <a:gd name="connsiteX6" fmla="*/ 0 w 571500"/>
                        <a:gd name="connsiteY6" fmla="*/ 844328 h 1247775"/>
                        <a:gd name="connsiteX7" fmla="*/ 0 w 571500"/>
                        <a:gd name="connsiteY7" fmla="*/ 403447 h 1247775"/>
                        <a:gd name="connsiteX8" fmla="*/ 0 w 571500"/>
                        <a:gd name="connsiteY8" fmla="*/ 0 h 1247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71500" h="1247775" fill="none" extrusionOk="0">
                          <a:moveTo>
                            <a:pt x="0" y="0"/>
                          </a:moveTo>
                          <a:cubicBezTo>
                            <a:pt x="145617" y="-64722"/>
                            <a:pt x="310066" y="38082"/>
                            <a:pt x="571500" y="0"/>
                          </a:cubicBezTo>
                          <a:cubicBezTo>
                            <a:pt x="591969" y="121487"/>
                            <a:pt x="527885" y="226368"/>
                            <a:pt x="571500" y="415925"/>
                          </a:cubicBezTo>
                          <a:cubicBezTo>
                            <a:pt x="615115" y="605482"/>
                            <a:pt x="562904" y="670149"/>
                            <a:pt x="571500" y="806894"/>
                          </a:cubicBezTo>
                          <a:cubicBezTo>
                            <a:pt x="580096" y="943639"/>
                            <a:pt x="553299" y="1092756"/>
                            <a:pt x="571500" y="1247775"/>
                          </a:cubicBezTo>
                          <a:cubicBezTo>
                            <a:pt x="378854" y="1306399"/>
                            <a:pt x="212018" y="1206063"/>
                            <a:pt x="0" y="1247775"/>
                          </a:cubicBezTo>
                          <a:cubicBezTo>
                            <a:pt x="-4895" y="1071012"/>
                            <a:pt x="44397" y="1032245"/>
                            <a:pt x="0" y="844328"/>
                          </a:cubicBezTo>
                          <a:cubicBezTo>
                            <a:pt x="-44397" y="656411"/>
                            <a:pt x="18577" y="527440"/>
                            <a:pt x="0" y="403447"/>
                          </a:cubicBezTo>
                          <a:cubicBezTo>
                            <a:pt x="-18577" y="279454"/>
                            <a:pt x="29982" y="190218"/>
                            <a:pt x="0" y="0"/>
                          </a:cubicBezTo>
                          <a:close/>
                        </a:path>
                        <a:path w="571500" h="1247775" stroke="0" extrusionOk="0">
                          <a:moveTo>
                            <a:pt x="0" y="0"/>
                          </a:moveTo>
                          <a:cubicBezTo>
                            <a:pt x="133956" y="-24064"/>
                            <a:pt x="288603" y="46296"/>
                            <a:pt x="571500" y="0"/>
                          </a:cubicBezTo>
                          <a:cubicBezTo>
                            <a:pt x="587909" y="106297"/>
                            <a:pt x="569296" y="283234"/>
                            <a:pt x="571500" y="378492"/>
                          </a:cubicBezTo>
                          <a:cubicBezTo>
                            <a:pt x="573704" y="473750"/>
                            <a:pt x="546306" y="662572"/>
                            <a:pt x="571500" y="819372"/>
                          </a:cubicBezTo>
                          <a:cubicBezTo>
                            <a:pt x="596694" y="976172"/>
                            <a:pt x="526746" y="1091041"/>
                            <a:pt x="571500" y="1247775"/>
                          </a:cubicBezTo>
                          <a:cubicBezTo>
                            <a:pt x="342892" y="1280739"/>
                            <a:pt x="157175" y="1200819"/>
                            <a:pt x="0" y="1247775"/>
                          </a:cubicBezTo>
                          <a:cubicBezTo>
                            <a:pt x="-8493" y="1152098"/>
                            <a:pt x="16300" y="998347"/>
                            <a:pt x="0" y="831850"/>
                          </a:cubicBezTo>
                          <a:cubicBezTo>
                            <a:pt x="-16300" y="665353"/>
                            <a:pt x="41436" y="545282"/>
                            <a:pt x="0" y="453358"/>
                          </a:cubicBezTo>
                          <a:cubicBezTo>
                            <a:pt x="-41436" y="361434"/>
                            <a:pt x="45976" y="184863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</p:pic>
      </p:grp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F69C0AE5-1951-475C-9DBA-499514F9FD68}"/>
              </a:ext>
            </a:extLst>
          </p:cNvPr>
          <p:cNvGrpSpPr/>
          <p:nvPr/>
        </p:nvGrpSpPr>
        <p:grpSpPr>
          <a:xfrm>
            <a:off x="2331244" y="2829102"/>
            <a:ext cx="6671939" cy="1061525"/>
            <a:chOff x="2331244" y="2829102"/>
            <a:chExt cx="6671939" cy="1061525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C11DDFF6-F081-4D19-A1E2-68BD31D859BB}"/>
                </a:ext>
              </a:extLst>
            </p:cNvPr>
            <p:cNvSpPr/>
            <p:nvPr/>
          </p:nvSpPr>
          <p:spPr>
            <a:xfrm>
              <a:off x="5292080" y="2829102"/>
              <a:ext cx="3711103" cy="1058863"/>
            </a:xfrm>
            <a:prstGeom prst="rect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EF3DE6FB-A19C-4408-AED5-4ABAF1BC0347}"/>
                </a:ext>
              </a:extLst>
            </p:cNvPr>
            <p:cNvSpPr/>
            <p:nvPr/>
          </p:nvSpPr>
          <p:spPr>
            <a:xfrm>
              <a:off x="2331244" y="2831764"/>
              <a:ext cx="1584177" cy="1058863"/>
            </a:xfrm>
            <a:prstGeom prst="rect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8" name="Beszédbuborék: lekerekített sarkú téglalap 17">
            <a:extLst>
              <a:ext uri="{FF2B5EF4-FFF2-40B4-BE49-F238E27FC236}">
                <a16:creationId xmlns:a16="http://schemas.microsoft.com/office/drawing/2014/main" id="{9D2BD2B5-B90F-4619-A3F5-24D290E1CE73}"/>
              </a:ext>
            </a:extLst>
          </p:cNvPr>
          <p:cNvSpPr/>
          <p:nvPr/>
        </p:nvSpPr>
        <p:spPr>
          <a:xfrm>
            <a:off x="6409502" y="4077073"/>
            <a:ext cx="2734497" cy="936103"/>
          </a:xfrm>
          <a:prstGeom prst="wedgeRoundRectCallout">
            <a:avLst>
              <a:gd name="adj1" fmla="val 4321"/>
              <a:gd name="adj2" fmla="val -120098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300"/>
              </a:spcAft>
            </a:pPr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megfelelő, hiszen</a:t>
            </a:r>
          </a:p>
          <a:p>
            <a:pPr marL="180975" indent="-180975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</a:t>
            </a:r>
            <a:r>
              <a:rPr lang="hu-HU" sz="20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p</a:t>
            </a:r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=[</a:t>
            </a:r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1..N]</a:t>
            </a:r>
          </a:p>
          <a:p>
            <a:pPr marL="180975" indent="-180975">
              <a:lnSpc>
                <a:spcPts val="2000"/>
              </a:lnSpc>
              <a:spcBef>
                <a:spcPts val="0"/>
              </a:spcBef>
              <a:buFont typeface="+mj-lt"/>
              <a:buAutoNum type="arabicPeriod"/>
            </a:pPr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p(i)&lt;p(i+1) → </a:t>
            </a:r>
            <a:r>
              <a:rPr lang="hu-HU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injektív</a:t>
            </a:r>
            <a:endParaRPr lang="hu-H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13730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Kiválogatás + összegzés</a:t>
            </a:r>
          </a:p>
        </p:txBody>
      </p:sp>
      <p:sp>
        <p:nvSpPr>
          <p:cNvPr id="1434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1. megoldási </a:t>
            </a:r>
            <a:r>
              <a:rPr lang="hu-HU" b="1" dirty="0" err="1"/>
              <a:t>ötlet</a:t>
            </a:r>
            <a:r>
              <a:rPr lang="hu-HU" b="1" baseline="-25000" dirty="0" err="1"/>
              <a:t>a</a:t>
            </a:r>
            <a:r>
              <a:rPr lang="hu-HU" b="1" dirty="0"/>
              <a:t>: 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olidFill>
                  <a:srgbClr val="FF3300"/>
                </a:solidFill>
              </a:rPr>
              <a:t>	</a:t>
            </a:r>
            <a:r>
              <a:rPr lang="hu-HU" sz="2800" dirty="0">
                <a:solidFill>
                  <a:srgbClr val="FF0000"/>
                </a:solidFill>
              </a:rPr>
              <a:t>Válogassuk ki</a:t>
            </a:r>
            <a:r>
              <a:rPr lang="hu-HU" sz="2800" dirty="0"/>
              <a:t> az adott tulajdonságúakat, majd utána </a:t>
            </a:r>
            <a:r>
              <a:rPr lang="hu-HU" sz="2800" dirty="0">
                <a:solidFill>
                  <a:srgbClr val="FF0000"/>
                </a:solidFill>
              </a:rPr>
              <a:t>adjuk össze</a:t>
            </a:r>
            <a:r>
              <a:rPr lang="hu-HU" sz="2800" dirty="0"/>
              <a:t> őket!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BB4DA5C-493C-4FE9-A786-B458AFEC555C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438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06219"/>
              </p:ext>
            </p:extLst>
          </p:nvPr>
        </p:nvGraphicFramePr>
        <p:xfrm>
          <a:off x="3544888" y="2781300"/>
          <a:ext cx="4339480" cy="3702366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0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Y[Db]:=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4371" name="Egyenes összekötő 9"/>
          <p:cNvCxnSpPr>
            <a:cxnSpLocks noChangeShapeType="1"/>
          </p:cNvCxnSpPr>
          <p:nvPr/>
        </p:nvCxnSpPr>
        <p:spPr bwMode="auto">
          <a:xfrm>
            <a:off x="3973513" y="3688391"/>
            <a:ext cx="214312" cy="4603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2" name="Egyenes összekötő 11"/>
          <p:cNvCxnSpPr>
            <a:cxnSpLocks noChangeShapeType="1"/>
          </p:cNvCxnSpPr>
          <p:nvPr/>
        </p:nvCxnSpPr>
        <p:spPr bwMode="auto">
          <a:xfrm flipH="1">
            <a:off x="7654296" y="3688391"/>
            <a:ext cx="214312" cy="4603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3" name="Line 38"/>
          <p:cNvSpPr>
            <a:spLocks noChangeShapeType="1"/>
          </p:cNvSpPr>
          <p:nvPr/>
        </p:nvSpPr>
        <p:spPr bwMode="auto">
          <a:xfrm>
            <a:off x="2771775" y="5072840"/>
            <a:ext cx="6192838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374" name="Text Box 35"/>
          <p:cNvSpPr txBox="1">
            <a:spLocks noChangeArrowheads="1"/>
          </p:cNvSpPr>
          <p:nvPr/>
        </p:nvSpPr>
        <p:spPr bwMode="auto">
          <a:xfrm>
            <a:off x="3894138" y="388841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4375" name="Text Box 36"/>
          <p:cNvSpPr txBox="1">
            <a:spLocks noChangeArrowheads="1"/>
          </p:cNvSpPr>
          <p:nvPr/>
        </p:nvSpPr>
        <p:spPr bwMode="auto">
          <a:xfrm>
            <a:off x="7635246" y="3891591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8237" name="Szövegdoboz 13"/>
          <p:cNvSpPr txBox="1">
            <a:spLocks noChangeArrowheads="1"/>
          </p:cNvSpPr>
          <p:nvPr/>
        </p:nvSpPr>
        <p:spPr bwMode="auto">
          <a:xfrm>
            <a:off x="7884368" y="2324612"/>
            <a:ext cx="1300718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</a:t>
            </a:r>
            <a:r>
              <a:rPr lang="hu-HU" sz="1800" dirty="0">
                <a:solidFill>
                  <a:srgbClr val="FF0000"/>
                </a:solidFill>
              </a:rPr>
              <a:t>,Db</a:t>
            </a:r>
            <a:r>
              <a:rPr lang="hu-HU" sz="1800" dirty="0"/>
              <a:t>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b="1" dirty="0"/>
              <a:t> </a:t>
            </a:r>
            <a:r>
              <a:rPr lang="hu-HU" sz="1800" dirty="0"/>
              <a:t>  </a:t>
            </a:r>
            <a:r>
              <a:rPr lang="hu-HU" sz="1800" dirty="0">
                <a:solidFill>
                  <a:srgbClr val="FF0000"/>
                </a:solidFill>
              </a:rPr>
              <a:t>Y:Tömb[…]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05" y="5037446"/>
            <a:ext cx="178117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3" y="3345708"/>
            <a:ext cx="1656000" cy="1185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Kiválogatás + összegzés</a:t>
            </a:r>
          </a:p>
        </p:txBody>
      </p:sp>
      <p:sp>
        <p:nvSpPr>
          <p:cNvPr id="922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1. megoldási </a:t>
            </a:r>
            <a:r>
              <a:rPr lang="hu-HU" b="1" dirty="0" err="1"/>
              <a:t>ötlet</a:t>
            </a:r>
            <a:r>
              <a:rPr lang="hu-HU" b="1" baseline="-25000" dirty="0" err="1"/>
              <a:t>b</a:t>
            </a:r>
            <a:r>
              <a:rPr lang="hu-HU" b="1" dirty="0"/>
              <a:t>: 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olidFill>
                  <a:srgbClr val="FF3300"/>
                </a:solidFill>
              </a:rPr>
              <a:t>	</a:t>
            </a:r>
            <a:r>
              <a:rPr lang="hu-HU" sz="2800" dirty="0">
                <a:solidFill>
                  <a:srgbClr val="FF0000"/>
                </a:solidFill>
              </a:rPr>
              <a:t>Válogassuk ki</a:t>
            </a:r>
            <a:r>
              <a:rPr lang="hu-HU" sz="2800" dirty="0"/>
              <a:t> az adott tulajdonságúakat, majd utána </a:t>
            </a:r>
            <a:r>
              <a:rPr lang="hu-HU" sz="2800" dirty="0">
                <a:solidFill>
                  <a:srgbClr val="FF0000"/>
                </a:solidFill>
              </a:rPr>
              <a:t>adjuk össze</a:t>
            </a:r>
            <a:r>
              <a:rPr lang="hu-HU" sz="2800" dirty="0"/>
              <a:t> őket!</a:t>
            </a:r>
          </a:p>
        </p:txBody>
      </p:sp>
      <p:sp>
        <p:nvSpPr>
          <p:cNvPr id="24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C27959E-9E28-4F5F-A58D-1D6CA6B6BD38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33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04851"/>
              </p:ext>
            </p:extLst>
          </p:nvPr>
        </p:nvGraphicFramePr>
        <p:xfrm>
          <a:off x="3544888" y="2781300"/>
          <a:ext cx="4339480" cy="3702366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0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Y[Db]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Y[i]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250" name="Egyenes összekötő 9"/>
          <p:cNvCxnSpPr>
            <a:cxnSpLocks noChangeShapeType="1"/>
          </p:cNvCxnSpPr>
          <p:nvPr/>
        </p:nvCxnSpPr>
        <p:spPr bwMode="auto">
          <a:xfrm>
            <a:off x="3973513" y="3700176"/>
            <a:ext cx="214312" cy="4603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1" name="Egyenes összekötő 11"/>
          <p:cNvCxnSpPr>
            <a:cxnSpLocks noChangeShapeType="1"/>
          </p:cNvCxnSpPr>
          <p:nvPr/>
        </p:nvCxnSpPr>
        <p:spPr bwMode="auto">
          <a:xfrm flipH="1">
            <a:off x="7648484" y="3700176"/>
            <a:ext cx="214312" cy="4603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2" name="Line 38"/>
          <p:cNvSpPr>
            <a:spLocks noChangeShapeType="1"/>
          </p:cNvSpPr>
          <p:nvPr/>
        </p:nvSpPr>
        <p:spPr bwMode="auto">
          <a:xfrm>
            <a:off x="2771775" y="5063743"/>
            <a:ext cx="6192838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253" name="Text Box 41"/>
          <p:cNvSpPr txBox="1">
            <a:spLocks noChangeArrowheads="1"/>
          </p:cNvSpPr>
          <p:nvPr/>
        </p:nvSpPr>
        <p:spPr bwMode="auto">
          <a:xfrm>
            <a:off x="3894138" y="3900201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9254" name="Text Box 42"/>
          <p:cNvSpPr txBox="1">
            <a:spLocks noChangeArrowheads="1"/>
          </p:cNvSpPr>
          <p:nvPr/>
        </p:nvSpPr>
        <p:spPr bwMode="auto">
          <a:xfrm>
            <a:off x="7629434" y="390337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05" y="5041640"/>
            <a:ext cx="178117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zövegdoboz 13"/>
          <p:cNvSpPr txBox="1">
            <a:spLocks noChangeArrowheads="1"/>
          </p:cNvSpPr>
          <p:nvPr/>
        </p:nvSpPr>
        <p:spPr bwMode="auto">
          <a:xfrm>
            <a:off x="7884368" y="2324612"/>
            <a:ext cx="1300718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</a:t>
            </a:r>
            <a:r>
              <a:rPr lang="hu-HU" sz="1800" dirty="0">
                <a:solidFill>
                  <a:srgbClr val="FF0000"/>
                </a:solidFill>
              </a:rPr>
              <a:t>,Db</a:t>
            </a:r>
            <a:r>
              <a:rPr lang="hu-HU" sz="1800" dirty="0"/>
              <a:t>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b="1" dirty="0"/>
              <a:t> </a:t>
            </a:r>
            <a:r>
              <a:rPr lang="hu-HU" sz="1800" dirty="0"/>
              <a:t>  </a:t>
            </a:r>
            <a:r>
              <a:rPr lang="hu-HU" sz="1800" dirty="0">
                <a:solidFill>
                  <a:srgbClr val="FF0000"/>
                </a:solidFill>
              </a:rPr>
              <a:t>Y:Tömb[…]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C690DC-F882-41D2-9E77-6FEC947BA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330523"/>
            <a:ext cx="1632735" cy="1178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Kiválogatás + összegzés</a:t>
            </a:r>
          </a:p>
        </p:txBody>
      </p:sp>
      <p:sp>
        <p:nvSpPr>
          <p:cNvPr id="1024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Kiválogatás helyett </a:t>
            </a:r>
            <a:r>
              <a:rPr lang="hu-HU" sz="2800" dirty="0">
                <a:solidFill>
                  <a:srgbClr val="FF0000"/>
                </a:solidFill>
              </a:rPr>
              <a:t>azonnal adjuk össze</a:t>
            </a:r>
            <a:r>
              <a:rPr lang="hu-HU" sz="2800" dirty="0"/>
              <a:t> a megfelelő elemeket! 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 nincs érték-/index-feljegyzés (Y-ban) + nincs számlálás (</a:t>
            </a:r>
            <a:r>
              <a:rPr lang="hu-HU" sz="2400" dirty="0" err="1">
                <a:solidFill>
                  <a:srgbClr val="FF0000"/>
                </a:solidFill>
                <a:sym typeface="Symbol" pitchFamily="18" charset="2"/>
              </a:rPr>
              <a:t>Db-ben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hu-HU" sz="2800" dirty="0">
                <a:latin typeface="Arial" charset="0"/>
                <a:sym typeface="Symbol" pitchFamily="18" charset="2"/>
              </a:rPr>
              <a:t> </a:t>
            </a: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3EAA4EB-6A9D-4385-AB3A-43493A2AA2AA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3340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45602"/>
              </p:ext>
            </p:extLst>
          </p:nvPr>
        </p:nvGraphicFramePr>
        <p:xfrm>
          <a:off x="3531230" y="3609975"/>
          <a:ext cx="4497154" cy="1870867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1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3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S:=S+X[i]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263" name="Egyenes összekötő 8"/>
          <p:cNvCxnSpPr>
            <a:cxnSpLocks noChangeShapeType="1"/>
          </p:cNvCxnSpPr>
          <p:nvPr/>
        </p:nvCxnSpPr>
        <p:spPr bwMode="auto">
          <a:xfrm>
            <a:off x="3961443" y="4528653"/>
            <a:ext cx="285750" cy="4524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Egyenes összekötő 9"/>
          <p:cNvCxnSpPr>
            <a:cxnSpLocks noChangeShapeType="1"/>
          </p:cNvCxnSpPr>
          <p:nvPr/>
        </p:nvCxnSpPr>
        <p:spPr bwMode="auto">
          <a:xfrm flipH="1">
            <a:off x="7740352" y="4522303"/>
            <a:ext cx="285750" cy="4540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Text Box 29"/>
          <p:cNvSpPr txBox="1">
            <a:spLocks noChangeArrowheads="1"/>
          </p:cNvSpPr>
          <p:nvPr/>
        </p:nvSpPr>
        <p:spPr bwMode="auto">
          <a:xfrm>
            <a:off x="3882068" y="4672939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0266" name="Text Box 30"/>
          <p:cNvSpPr txBox="1">
            <a:spLocks noChangeArrowheads="1"/>
          </p:cNvSpPr>
          <p:nvPr/>
        </p:nvSpPr>
        <p:spPr bwMode="auto">
          <a:xfrm>
            <a:off x="7797502" y="4676114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0270" name="Szövegdoboz 13"/>
          <p:cNvSpPr txBox="1">
            <a:spLocks noChangeArrowheads="1"/>
          </p:cNvSpPr>
          <p:nvPr/>
        </p:nvSpPr>
        <p:spPr bwMode="auto">
          <a:xfrm>
            <a:off x="8028384" y="3296130"/>
            <a:ext cx="111125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9" y="4672939"/>
            <a:ext cx="178117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1236CF77-E3B6-4E4E-9DE4-7EFF9FADF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49" y="3306541"/>
            <a:ext cx="1632735" cy="1178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</a:t>
            </a:r>
            <a:r>
              <a:rPr lang="hu-HU" dirty="0">
                <a:solidFill>
                  <a:srgbClr val="FF0000"/>
                </a:solidFill>
              </a:rPr>
              <a:t>maximum-kiválasztás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Adott tulajdonságú elemek maximuma – </a:t>
            </a:r>
            <a:r>
              <a:rPr lang="hu-HU" sz="2800" b="1" dirty="0"/>
              <a:t>feltételes </a:t>
            </a:r>
            <a:r>
              <a:rPr lang="hu-HU" sz="2800" b="1" dirty="0">
                <a:solidFill>
                  <a:srgbClr val="009900"/>
                </a:solidFill>
              </a:rPr>
              <a:t>maximum</a:t>
            </a:r>
            <a:r>
              <a:rPr lang="hu-HU" sz="2800" b="1" dirty="0">
                <a:solidFill>
                  <a:srgbClr val="FF0000"/>
                </a:solidFill>
              </a:rPr>
              <a:t>keresés</a:t>
            </a:r>
            <a:r>
              <a:rPr lang="hu-HU" sz="2800" dirty="0"/>
              <a:t>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700" dirty="0"/>
              <a:t>Bemenet:	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/>
              <a:t>, X</a:t>
            </a:r>
            <a:r>
              <a:rPr lang="hu-HU" sz="2400" baseline="-25000" dirty="0"/>
              <a:t>1..N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baseline="30000" dirty="0"/>
              <a:t>N</a:t>
            </a:r>
            <a:r>
              <a:rPr lang="hu-HU" sz="2400" dirty="0"/>
              <a:t>,</a:t>
            </a:r>
            <a:br>
              <a:rPr lang="hu-HU" sz="2400" dirty="0"/>
            </a:br>
            <a:r>
              <a:rPr lang="hu-HU" sz="2400" dirty="0"/>
              <a:t>		T: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dirty="0">
                <a:latin typeface="Imprint MT Shadow" pitchFamily="82" charset="0"/>
                <a:sym typeface="Symbol"/>
              </a:rPr>
              <a:t>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4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700" dirty="0"/>
              <a:t>Kimenet: 	</a:t>
            </a:r>
            <a:r>
              <a:rPr lang="hu-HU" sz="2700" dirty="0" err="1">
                <a:solidFill>
                  <a:srgbClr val="FF0000"/>
                </a:solidFill>
              </a:rPr>
              <a:t>Van</a:t>
            </a:r>
            <a:r>
              <a:rPr lang="hu-HU" sz="2700" dirty="0" err="1">
                <a:solidFill>
                  <a:srgbClr val="FF0000"/>
                </a:solidFill>
                <a:sym typeface="Symbol"/>
              </a:rPr>
              <a:t></a:t>
            </a:r>
            <a:r>
              <a:rPr lang="hu-HU" sz="2800" dirty="0" err="1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700" dirty="0"/>
              <a:t>, </a:t>
            </a:r>
            <a:r>
              <a:rPr lang="hu-HU" sz="2700" dirty="0" err="1">
                <a:solidFill>
                  <a:srgbClr val="009900"/>
                </a:solidFill>
              </a:rPr>
              <a:t>Max</a:t>
            </a:r>
            <a:r>
              <a:rPr lang="hu-HU" sz="2700" dirty="0" err="1">
                <a:solidFill>
                  <a:srgbClr val="FF0000"/>
                </a:solidFill>
              </a:rPr>
              <a:t>I</a:t>
            </a:r>
            <a:r>
              <a:rPr lang="hu-HU" sz="2700" dirty="0" err="1">
                <a:solidFill>
                  <a:srgbClr val="009900"/>
                </a:solidFill>
                <a:sym typeface="Symbol"/>
              </a:rPr>
              <a:t></a:t>
            </a:r>
            <a:r>
              <a:rPr lang="hu-HU" sz="2400" dirty="0" err="1">
                <a:solidFill>
                  <a:srgbClr val="0099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/>
              <a:t> </a:t>
            </a:r>
            <a:endParaRPr lang="hu-HU" sz="2700" b="1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700" dirty="0"/>
              <a:t>Előfeltétel:	</a:t>
            </a:r>
            <a:r>
              <a:rPr lang="hu-HU" sz="2700" dirty="0">
                <a:sym typeface="Symbol" pitchFamily="18" charset="2"/>
              </a:rPr>
              <a:t>–</a:t>
            </a:r>
            <a:endParaRPr lang="hu-HU" sz="2700" dirty="0">
              <a:solidFill>
                <a:srgbClr val="FF0000"/>
              </a:solidFill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700" dirty="0">
                <a:sym typeface="Symbol" pitchFamily="18" charset="2"/>
              </a:rPr>
              <a:t>Utófeltétel:	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Van=i (1≤i≤N): T(</a:t>
            </a:r>
            <a:r>
              <a:rPr lang="hu-HU" sz="2700" dirty="0" err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hu-HU" sz="2700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)   és </a:t>
            </a:r>
            <a:br>
              <a:rPr lang="hu-HU" sz="27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                  </a:t>
            </a:r>
            <a:r>
              <a:rPr lang="hu-HU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Van</a:t>
            </a:r>
            <a:r>
              <a:rPr lang="hu-HU" sz="2000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( </a:t>
            </a:r>
            <a:r>
              <a:rPr lang="hu-HU" sz="2700" dirty="0">
                <a:solidFill>
                  <a:srgbClr val="FF3300"/>
                </a:solidFill>
                <a:sym typeface="Symbol" pitchFamily="18" charset="2"/>
              </a:rPr>
              <a:t>1≤MaxI≤N  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és  T(</a:t>
            </a:r>
            <a:r>
              <a:rPr lang="hu-HU" sz="2700" dirty="0" err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hu-HU" sz="2700" baseline="-25000" dirty="0" err="1">
                <a:solidFill>
                  <a:srgbClr val="FF0000"/>
                </a:solidFill>
                <a:sym typeface="Symbol" pitchFamily="18" charset="2"/>
              </a:rPr>
              <a:t>MaxI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hu-HU" sz="2700" dirty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lang="hu-HU" sz="2700" dirty="0">
                <a:sym typeface="Symbol" pitchFamily="18" charset="2"/>
              </a:rPr>
              <a:t>és</a:t>
            </a:r>
            <a:br>
              <a:rPr lang="hu-HU" sz="2700" dirty="0">
                <a:sym typeface="Symbol" pitchFamily="18" charset="2"/>
              </a:rPr>
            </a:br>
            <a:r>
              <a:rPr lang="hu-HU" sz="2700" dirty="0">
                <a:sym typeface="Symbol" pitchFamily="18" charset="2"/>
              </a:rPr>
              <a:t>                              </a:t>
            </a:r>
            <a:r>
              <a:rPr lang="hu-HU" sz="2700" dirty="0">
                <a:solidFill>
                  <a:srgbClr val="009900"/>
                </a:solidFill>
                <a:sym typeface="Symbol" pitchFamily="18" charset="2"/>
              </a:rPr>
              <a:t>i(1≤i≤N):</a:t>
            </a:r>
            <a:r>
              <a:rPr lang="hu-HU" sz="2700" dirty="0">
                <a:sym typeface="Symbol" pitchFamily="18" charset="2"/>
              </a:rPr>
              <a:t> T(</a:t>
            </a:r>
            <a:r>
              <a:rPr lang="hu-HU" sz="2700" dirty="0" err="1">
                <a:sym typeface="Symbol" pitchFamily="18" charset="2"/>
              </a:rPr>
              <a:t>X</a:t>
            </a:r>
            <a:r>
              <a:rPr lang="hu-HU" sz="2700" baseline="-25000" dirty="0" err="1">
                <a:sym typeface="Symbol" pitchFamily="18" charset="2"/>
              </a:rPr>
              <a:t>i</a:t>
            </a:r>
            <a:r>
              <a:rPr lang="hu-HU" sz="2700" dirty="0">
                <a:sym typeface="Symbol" pitchFamily="18" charset="2"/>
              </a:rPr>
              <a:t>)</a:t>
            </a:r>
            <a:r>
              <a:rPr lang="hu-HU" sz="2700" dirty="0" err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hu-HU" sz="2700" baseline="-25000" dirty="0" err="1">
                <a:solidFill>
                  <a:srgbClr val="009900"/>
                </a:solidFill>
                <a:sym typeface="Symbol" pitchFamily="18" charset="2"/>
              </a:rPr>
              <a:t>MaxI</a:t>
            </a:r>
            <a:r>
              <a:rPr lang="hu-HU" sz="2700" dirty="0" err="1">
                <a:solidFill>
                  <a:srgbClr val="009900"/>
                </a:solidFill>
                <a:sym typeface="Symbol" pitchFamily="18" charset="2"/>
              </a:rPr>
              <a:t>≥X</a:t>
            </a:r>
            <a:r>
              <a:rPr lang="hu-HU" sz="2700" baseline="-25000" dirty="0" err="1">
                <a:solidFill>
                  <a:srgbClr val="009900"/>
                </a:solidFill>
                <a:sym typeface="Symbol" pitchFamily="18" charset="2"/>
              </a:rPr>
              <a:t>i</a:t>
            </a:r>
            <a:r>
              <a:rPr lang="hu-HU" sz="2700" dirty="0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9EC1D82-0006-4626-AEF1-8EE4FA8A9109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3393556-2011-488F-9062-AADD609A3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185" y="4005064"/>
            <a:ext cx="2982684" cy="1060158"/>
          </a:xfrm>
          <a:prstGeom prst="rect">
            <a:avLst/>
          </a:prstGeom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98E9818-D1A0-4AC0-B058-255C4986E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956" y="2322306"/>
            <a:ext cx="2223848" cy="1468446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maximum-kiválasztás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</a:t>
            </a:r>
            <a:r>
              <a:rPr lang="hu-HU" b="1" baseline="-25000" dirty="0"/>
              <a:t>2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b="1" baseline="-25000" dirty="0"/>
              <a:t>2</a:t>
            </a:r>
            <a:r>
              <a:rPr lang="hu-HU" sz="2700" dirty="0">
                <a:sym typeface="Symbol" pitchFamily="18" charset="2"/>
              </a:rPr>
              <a:t>:   (Van,</a:t>
            </a:r>
            <a:r>
              <a:rPr lang="hu-HU" sz="2700" dirty="0" err="1">
                <a:sym typeface="Symbol" pitchFamily="18" charset="2"/>
              </a:rPr>
              <a:t>MaxI</a:t>
            </a:r>
            <a:r>
              <a:rPr lang="hu-HU" sz="2700" dirty="0">
                <a:sym typeface="Symbol" pitchFamily="18" charset="2"/>
              </a:rPr>
              <a:t>)=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7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7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Specifikáció</a:t>
            </a:r>
            <a:r>
              <a:rPr lang="hu-HU" b="1" baseline="-25000" dirty="0"/>
              <a:t>3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  <a:tabLst>
                <a:tab pos="2155825" algn="l"/>
              </a:tabLst>
            </a:pPr>
            <a:r>
              <a:rPr lang="hu-HU" sz="2800" dirty="0"/>
              <a:t>Kimenet</a:t>
            </a:r>
            <a:r>
              <a:rPr lang="hu-HU" sz="2800" b="1" baseline="-25000" dirty="0"/>
              <a:t>3</a:t>
            </a:r>
            <a:r>
              <a:rPr lang="hu-HU" sz="2800" dirty="0"/>
              <a:t>: 	</a:t>
            </a:r>
            <a:r>
              <a:rPr lang="hu-HU" sz="2800" dirty="0" err="1"/>
              <a:t>Van</a:t>
            </a:r>
            <a:r>
              <a:rPr lang="hu-HU" sz="2800" dirty="0" err="1">
                <a:sym typeface="Symbol"/>
              </a:rPr>
              <a:t></a:t>
            </a:r>
            <a:r>
              <a:rPr lang="hu-HU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/>
              <a:t>, </a:t>
            </a:r>
            <a:r>
              <a:rPr lang="hu-HU" sz="2800" dirty="0" err="1"/>
              <a:t>MaxI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solidFill>
                  <a:srgbClr val="FF0000"/>
                </a:solidFill>
              </a:rPr>
              <a:t>, </a:t>
            </a:r>
            <a:r>
              <a:rPr lang="hu-HU" sz="2800" dirty="0" err="1">
                <a:solidFill>
                  <a:srgbClr val="FF0000"/>
                </a:solidFill>
              </a:rPr>
              <a:t>MaxÉrt</a:t>
            </a:r>
            <a:r>
              <a:rPr lang="hu-HU" sz="2800" dirty="0" err="1">
                <a:solidFill>
                  <a:srgbClr val="FF0000"/>
                </a:solidFill>
                <a:sym typeface="Symbol"/>
              </a:rPr>
              <a:t></a:t>
            </a:r>
            <a:r>
              <a:rPr lang="hu-HU" sz="2800" dirty="0" err="1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endParaRPr lang="hu-HU" sz="2800" dirty="0">
              <a:solidFill>
                <a:srgbClr val="FF0000"/>
              </a:solidFill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2400"/>
              </a:spcBef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b="1" baseline="-25000" dirty="0"/>
              <a:t>3</a:t>
            </a:r>
            <a:r>
              <a:rPr lang="hu-HU" sz="2400" dirty="0">
                <a:sym typeface="Symbol" pitchFamily="18" charset="2"/>
              </a:rPr>
              <a:t>:   (</a:t>
            </a:r>
            <a:r>
              <a:rPr lang="hu-HU" sz="2700" dirty="0" err="1">
                <a:sym typeface="Symbol" pitchFamily="18" charset="2"/>
              </a:rPr>
              <a:t>Van,MaxI</a:t>
            </a:r>
            <a:r>
              <a:rPr lang="hu-HU" sz="2700" dirty="0" err="1">
                <a:solidFill>
                  <a:srgbClr val="FF0000"/>
                </a:solidFill>
                <a:sym typeface="Symbol" pitchFamily="18" charset="2"/>
              </a:rPr>
              <a:t>,MaxÉrt</a:t>
            </a:r>
            <a:r>
              <a:rPr lang="hu-HU" sz="2400" dirty="0">
                <a:sym typeface="Symbol" pitchFamily="18" charset="2"/>
              </a:rPr>
              <a:t>)=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700" dirty="0">
              <a:sym typeface="Symbol" pitchFamily="18" charset="2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10204C7-25E7-469B-BBA5-0552B7E025E1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177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524084"/>
              </p:ext>
            </p:extLst>
          </p:nvPr>
        </p:nvGraphicFramePr>
        <p:xfrm>
          <a:off x="3995936" y="1632312"/>
          <a:ext cx="1726048" cy="122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2030" imgH="444307" progId="Equation.3">
                  <p:embed/>
                </p:oleObj>
              </mc:Choice>
              <mc:Fallback>
                <p:oleObj name="Equation" r:id="rId3" imgW="622030" imgH="444307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632312"/>
                        <a:ext cx="1726048" cy="12230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463435"/>
              </p:ext>
            </p:extLst>
          </p:nvPr>
        </p:nvGraphicFramePr>
        <p:xfrm>
          <a:off x="5013860" y="4620216"/>
          <a:ext cx="1299980" cy="125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002" imgH="444307" progId="Equation.3">
                  <p:embed/>
                </p:oleObj>
              </mc:Choice>
              <mc:Fallback>
                <p:oleObj name="Equation" r:id="rId5" imgW="457002" imgH="444307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860" y="4620216"/>
                        <a:ext cx="1299980" cy="1257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Kép 2">
            <a:extLst>
              <a:ext uri="{FF2B5EF4-FFF2-40B4-BE49-F238E27FC236}">
                <a16:creationId xmlns:a16="http://schemas.microsoft.com/office/drawing/2014/main" id="{F582CA0D-5CDE-4557-B5C3-0273F2088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4673" y="1557692"/>
            <a:ext cx="3100687" cy="1439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63248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maximum-kiválasztás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96788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 megoldás felé: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Specifikáció’: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5740400" algn="r"/>
              </a:tabLst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700" dirty="0">
                <a:sym typeface="Symbol" pitchFamily="18" charset="2"/>
              </a:rPr>
              <a:t>’:   (Db,Y)=                    és</a:t>
            </a:r>
            <a:br>
              <a:rPr lang="hu-HU" sz="2700" dirty="0">
                <a:sym typeface="Symbol" pitchFamily="18" charset="2"/>
              </a:rPr>
            </a:br>
            <a:br>
              <a:rPr lang="hu-HU" sz="2700" dirty="0">
                <a:sym typeface="Symbol" pitchFamily="18" charset="2"/>
              </a:rPr>
            </a:br>
            <a:r>
              <a:rPr lang="hu-HU" sz="2700" dirty="0">
                <a:sym typeface="Symbol" pitchFamily="18" charset="2"/>
              </a:rPr>
              <a:t>          Van=Db&gt;0    és </a:t>
            </a:r>
            <a:br>
              <a:rPr lang="hu-HU" sz="2700" dirty="0">
                <a:sym typeface="Symbol" pitchFamily="18" charset="2"/>
              </a:rPr>
            </a:br>
            <a:r>
              <a:rPr lang="hu-HU" sz="2700" dirty="0">
                <a:sym typeface="Symbol" pitchFamily="18" charset="2"/>
              </a:rPr>
              <a:t>          Van</a:t>
            </a:r>
            <a:r>
              <a:rPr lang="hu-HU" sz="2200" dirty="0">
                <a:sym typeface="Symbol" pitchFamily="18" charset="2"/>
              </a:rPr>
              <a:t></a:t>
            </a:r>
            <a:r>
              <a:rPr lang="hu-HU" sz="2700" b="1" dirty="0">
                <a:sym typeface="Symbol" pitchFamily="18" charset="2"/>
              </a:rPr>
              <a:t>(</a:t>
            </a:r>
            <a:r>
              <a:rPr lang="hu-HU" sz="2700" dirty="0">
                <a:sym typeface="Symbol" pitchFamily="18" charset="2"/>
              </a:rPr>
              <a:t> 1≤MaxI≤N   és   T(</a:t>
            </a:r>
            <a:r>
              <a:rPr lang="hu-HU" sz="2700" dirty="0" err="1">
                <a:sym typeface="Symbol" pitchFamily="18" charset="2"/>
              </a:rPr>
              <a:t>X</a:t>
            </a:r>
            <a:r>
              <a:rPr lang="hu-HU" sz="2700" baseline="-25000" dirty="0" err="1">
                <a:sym typeface="Symbol" pitchFamily="18" charset="2"/>
              </a:rPr>
              <a:t>MaxI</a:t>
            </a:r>
            <a:r>
              <a:rPr lang="hu-HU" sz="2700" dirty="0">
                <a:sym typeface="Symbol" pitchFamily="18" charset="2"/>
              </a:rPr>
              <a:t>)   és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sz="2700" dirty="0">
                <a:sym typeface="Symbol" pitchFamily="18" charset="2"/>
              </a:rPr>
              <a:t>                             </a:t>
            </a:r>
            <a:r>
              <a:rPr lang="hu-HU" sz="2700" dirty="0" err="1">
                <a:sym typeface="Symbol" pitchFamily="18" charset="2"/>
              </a:rPr>
              <a:t>MaxI</a:t>
            </a:r>
            <a:r>
              <a:rPr lang="hu-HU" sz="2700" dirty="0">
                <a:sym typeface="Symbol" pitchFamily="18" charset="2"/>
              </a:rPr>
              <a:t>=	                </a:t>
            </a:r>
            <a:r>
              <a:rPr lang="hu-HU" sz="2700" b="1" dirty="0">
                <a:sym typeface="Symbol" pitchFamily="18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b="1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Kiolvasható az algoritmikus ötlet:</a:t>
            </a:r>
          </a:p>
          <a:p>
            <a:pPr marL="27305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olidFill>
                  <a:srgbClr val="FF0000"/>
                </a:solidFill>
              </a:rPr>
              <a:t>Válogassuk ki</a:t>
            </a:r>
            <a:r>
              <a:rPr lang="hu-HU" sz="2800" dirty="0"/>
              <a:t> az adott tulajdonságúakat, majd </a:t>
            </a:r>
            <a:br>
              <a:rPr lang="hu-HU" sz="2800" dirty="0"/>
            </a:br>
            <a:r>
              <a:rPr lang="hu-HU" sz="2700" dirty="0">
                <a:solidFill>
                  <a:srgbClr val="009900"/>
                </a:solidFill>
              </a:rPr>
              <a:t>válasszuk ki a</a:t>
            </a:r>
            <a:r>
              <a:rPr lang="hu-HU" sz="2800" dirty="0"/>
              <a:t> </a:t>
            </a:r>
            <a:r>
              <a:rPr lang="hu-HU" sz="2700" dirty="0">
                <a:solidFill>
                  <a:srgbClr val="009900"/>
                </a:solidFill>
              </a:rPr>
              <a:t>maximumot</a:t>
            </a:r>
            <a:r>
              <a:rPr lang="hu-HU" sz="2800" dirty="0"/>
              <a:t>, ha van értelme!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700" dirty="0">
              <a:sym typeface="Symbol" pitchFamily="18" charset="2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19B393D-7462-4BC9-9920-80AE5B84645A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157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890861"/>
              </p:ext>
            </p:extLst>
          </p:nvPr>
        </p:nvGraphicFramePr>
        <p:xfrm>
          <a:off x="3347864" y="2087893"/>
          <a:ext cx="1656184" cy="126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600" imgH="469900" progId="Equation.3">
                  <p:embed/>
                </p:oleObj>
              </mc:Choice>
              <mc:Fallback>
                <p:oleObj name="Equation" r:id="rId3" imgW="609600" imgH="46990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087893"/>
                        <a:ext cx="1656184" cy="126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um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772672"/>
              </p:ext>
            </p:extLst>
          </p:nvPr>
        </p:nvGraphicFramePr>
        <p:xfrm>
          <a:off x="3451771" y="3842911"/>
          <a:ext cx="1728192" cy="86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342900" progId="Equation.3">
                  <p:embed/>
                </p:oleObj>
              </mc:Choice>
              <mc:Fallback>
                <p:oleObj name="Equation" r:id="rId5" imgW="685800" imgH="34290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771" y="3842911"/>
                        <a:ext cx="1728192" cy="862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Kép 13">
            <a:extLst>
              <a:ext uri="{FF2B5EF4-FFF2-40B4-BE49-F238E27FC236}">
                <a16:creationId xmlns:a16="http://schemas.microsoft.com/office/drawing/2014/main" id="{F215EA89-F5A5-452B-8E1D-BA93FB1A4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6621" y="3645023"/>
            <a:ext cx="2469803" cy="1630855"/>
          </a:xfrm>
          <a:prstGeom prst="rect">
            <a:avLst/>
          </a:prstGeom>
          <a:ln w="19050">
            <a:solidFill>
              <a:srgbClr val="0099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4E4FD000-155C-4BC9-BD8B-FBA838028F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6621" y="1422879"/>
            <a:ext cx="2469803" cy="2021517"/>
          </a:xfrm>
          <a:prstGeom prst="rect">
            <a:avLst/>
          </a:prstGeom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43029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maximum-kiválasztás</a:t>
            </a:r>
          </a:p>
        </p:txBody>
      </p:sp>
      <p:sp>
        <p:nvSpPr>
          <p:cNvPr id="1229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1. megoldás algoritmusa: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olidFill>
                  <a:srgbClr val="FF3300"/>
                </a:solidFill>
              </a:rPr>
              <a:t>	</a:t>
            </a:r>
            <a:r>
              <a:rPr lang="hu-HU" sz="2800" dirty="0">
                <a:solidFill>
                  <a:srgbClr val="FF0000"/>
                </a:solidFill>
              </a:rPr>
              <a:t>Válogassuk ki</a:t>
            </a:r>
            <a:r>
              <a:rPr lang="hu-HU" sz="2800" dirty="0"/>
              <a:t> az adott tulajdonságúakat, majd …!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942865A-785E-48E0-A562-F0B06F550AC3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22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540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51544"/>
              </p:ext>
            </p:extLst>
          </p:nvPr>
        </p:nvGraphicFramePr>
        <p:xfrm>
          <a:off x="3311525" y="2925763"/>
          <a:ext cx="4428827" cy="3084852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32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8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Y[Db]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32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Van:=Db&gt;0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68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2318" name="Egyenes összekötő 9"/>
          <p:cNvCxnSpPr>
            <a:cxnSpLocks noChangeShapeType="1"/>
          </p:cNvCxnSpPr>
          <p:nvPr/>
        </p:nvCxnSpPr>
        <p:spPr bwMode="auto">
          <a:xfrm>
            <a:off x="3742143" y="3802435"/>
            <a:ext cx="215900" cy="460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9" name="Egyenes összekötő 11"/>
          <p:cNvCxnSpPr>
            <a:cxnSpLocks noChangeShapeType="1"/>
          </p:cNvCxnSpPr>
          <p:nvPr/>
        </p:nvCxnSpPr>
        <p:spPr bwMode="auto">
          <a:xfrm flipH="1">
            <a:off x="7509636" y="3810373"/>
            <a:ext cx="214312" cy="432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0" name="Line 34"/>
          <p:cNvSpPr>
            <a:spLocks noChangeShapeType="1"/>
          </p:cNvSpPr>
          <p:nvPr/>
        </p:nvSpPr>
        <p:spPr bwMode="auto">
          <a:xfrm>
            <a:off x="2627313" y="5589240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2321" name="Text Box 35"/>
          <p:cNvSpPr txBox="1">
            <a:spLocks noChangeArrowheads="1"/>
          </p:cNvSpPr>
          <p:nvPr/>
        </p:nvSpPr>
        <p:spPr bwMode="auto">
          <a:xfrm>
            <a:off x="3669118" y="399721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2322" name="Text Box 36"/>
          <p:cNvSpPr txBox="1">
            <a:spLocks noChangeArrowheads="1"/>
          </p:cNvSpPr>
          <p:nvPr/>
        </p:nvSpPr>
        <p:spPr bwMode="auto">
          <a:xfrm>
            <a:off x="7504873" y="400039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3262337" y="2899544"/>
            <a:ext cx="4531461" cy="226800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117029" y="3257794"/>
            <a:ext cx="2376264" cy="4811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2324" name="Picture 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76" y="4866604"/>
            <a:ext cx="1512168" cy="1082676"/>
          </a:xfrm>
          <a:prstGeom prst="rect">
            <a:avLst/>
          </a:prstGeom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zövegdoboz 13"/>
          <p:cNvSpPr txBox="1">
            <a:spLocks noChangeArrowheads="1"/>
          </p:cNvSpPr>
          <p:nvPr/>
        </p:nvSpPr>
        <p:spPr bwMode="auto">
          <a:xfrm>
            <a:off x="7751406" y="2422120"/>
            <a:ext cx="1300718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i,Db: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b="1" dirty="0"/>
              <a:t> </a:t>
            </a:r>
            <a:r>
              <a:rPr lang="hu-HU" sz="1800" dirty="0"/>
              <a:t>  Y:Tömb[…]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t="61047" r="-390"/>
          <a:stretch/>
        </p:blipFill>
        <p:spPr bwMode="auto">
          <a:xfrm>
            <a:off x="421406" y="3411640"/>
            <a:ext cx="2581275" cy="578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89" b="45595"/>
          <a:stretch/>
        </p:blipFill>
        <p:spPr bwMode="auto">
          <a:xfrm>
            <a:off x="411815" y="3411642"/>
            <a:ext cx="2574000" cy="585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0" grpId="0" animBg="1"/>
      <p:bldP spid="12321" grpId="0"/>
      <p:bldP spid="12322" grpId="0"/>
      <p:bldP spid="20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>
                <a:solidFill>
                  <a:srgbClr val="FF0000"/>
                </a:solidFill>
              </a:rPr>
              <a:t>Programtranszformációk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Programtranszformáció</a:t>
            </a:r>
            <a:r>
              <a:rPr lang="hu-HU" dirty="0"/>
              <a:t>: Az algoritmus ekvivalens átalakítása, melynek célja</a:t>
            </a:r>
          </a:p>
          <a:p>
            <a:pPr marL="360363" indent="0">
              <a:lnSpc>
                <a:spcPct val="95000"/>
              </a:lnSpc>
              <a:spcBef>
                <a:spcPct val="10000"/>
              </a:spcBef>
            </a:pPr>
            <a:r>
              <a:rPr lang="hu-HU" dirty="0"/>
              <a:t> hatékonyabbra írás</a:t>
            </a:r>
          </a:p>
          <a:p>
            <a:pPr marL="360363" indent="0">
              <a:lnSpc>
                <a:spcPct val="95000"/>
              </a:lnSpc>
              <a:spcBef>
                <a:spcPct val="10000"/>
              </a:spcBef>
            </a:pPr>
            <a:r>
              <a:rPr lang="hu-HU" dirty="0"/>
              <a:t> egyszerűsítés</a:t>
            </a:r>
          </a:p>
          <a:p>
            <a:pPr marL="360363" indent="0">
              <a:lnSpc>
                <a:spcPct val="95000"/>
              </a:lnSpc>
              <a:spcBef>
                <a:spcPct val="10000"/>
              </a:spcBef>
            </a:pPr>
            <a:r>
              <a:rPr lang="hu-HU" dirty="0"/>
              <a:t> megvalósíthatóság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5D30746-0D8A-469C-895B-7D3C5C880181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5851261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maximum-kiválasztás</a:t>
            </a:r>
          </a:p>
        </p:txBody>
      </p:sp>
      <p:sp>
        <p:nvSpPr>
          <p:cNvPr id="2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B481D3B-8110-4856-9FD6-DC3332A83B30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29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6436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46558"/>
              </p:ext>
            </p:extLst>
          </p:nvPr>
        </p:nvGraphicFramePr>
        <p:xfrm>
          <a:off x="3000375" y="2979738"/>
          <a:ext cx="5786438" cy="300037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06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Y[1]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]&gt;X[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Y[i]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2869818" y="3622294"/>
            <a:ext cx="504000" cy="2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>
            <a:off x="8413750" y="3624263"/>
            <a:ext cx="503238" cy="2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/>
          <p:nvPr/>
        </p:nvCxnSpPr>
        <p:spPr>
          <a:xfrm rot="16200000" flipH="1">
            <a:off x="3314701" y="5122862"/>
            <a:ext cx="500062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 rot="5400000">
            <a:off x="6643688" y="5122863"/>
            <a:ext cx="500062" cy="2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4" name="Line 35"/>
          <p:cNvSpPr>
            <a:spLocks noChangeShapeType="1"/>
          </p:cNvSpPr>
          <p:nvPr/>
        </p:nvSpPr>
        <p:spPr bwMode="auto">
          <a:xfrm>
            <a:off x="2727325" y="3476625"/>
            <a:ext cx="6192838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45" name="Rectangle 36"/>
          <p:cNvSpPr>
            <a:spLocks noChangeArrowheads="1"/>
          </p:cNvSpPr>
          <p:nvPr/>
        </p:nvSpPr>
        <p:spPr bwMode="auto">
          <a:xfrm>
            <a:off x="2959100" y="3948113"/>
            <a:ext cx="4067175" cy="2070100"/>
          </a:xfrm>
          <a:prstGeom prst="rect">
            <a:avLst/>
          </a:prstGeom>
          <a:noFill/>
          <a:ln w="19050" algn="ctr">
            <a:solidFill>
              <a:srgbClr val="0099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46" name="Tartalom helye 2"/>
          <p:cNvSpPr>
            <a:spLocks/>
          </p:cNvSpPr>
          <p:nvPr/>
        </p:nvSpPr>
        <p:spPr bwMode="auto">
          <a:xfrm>
            <a:off x="184846" y="1341438"/>
            <a:ext cx="8779768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41300">
              <a:lnSpc>
                <a:spcPct val="95000"/>
              </a:lnSpc>
              <a:spcBef>
                <a:spcPct val="5000"/>
              </a:spcBef>
            </a:pPr>
            <a:r>
              <a:rPr lang="hu-HU" b="1" dirty="0"/>
              <a:t>1. megoldása algoritmusa:</a:t>
            </a:r>
          </a:p>
          <a:p>
            <a:pPr marL="254000" indent="-2413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3300"/>
                </a:solidFill>
              </a:rPr>
              <a:t>	</a:t>
            </a:r>
            <a:r>
              <a:rPr lang="hu-HU" sz="2800" dirty="0"/>
              <a:t>… , majd </a:t>
            </a:r>
            <a:r>
              <a:rPr lang="hu-HU" sz="2700" dirty="0">
                <a:solidFill>
                  <a:srgbClr val="009900"/>
                </a:solidFill>
                <a:latin typeface="+mn-lt"/>
              </a:rPr>
              <a:t>válasszuk ki</a:t>
            </a:r>
            <a:r>
              <a:rPr lang="hu-HU" sz="2800" dirty="0">
                <a:solidFill>
                  <a:srgbClr val="00B050"/>
                </a:solidFill>
              </a:rPr>
              <a:t> </a:t>
            </a:r>
            <a:r>
              <a:rPr lang="hu-HU" sz="2700" dirty="0">
                <a:solidFill>
                  <a:srgbClr val="009900"/>
                </a:solidFill>
                <a:latin typeface="+mn-lt"/>
              </a:rPr>
              <a:t>a maximumot</a:t>
            </a:r>
            <a:r>
              <a:rPr lang="hu-HU" sz="2800" dirty="0"/>
              <a:t>, ha van értelme!</a:t>
            </a:r>
          </a:p>
        </p:txBody>
      </p:sp>
      <p:sp>
        <p:nvSpPr>
          <p:cNvPr id="13347" name="Text Box 38"/>
          <p:cNvSpPr txBox="1">
            <a:spLocks noChangeArrowheads="1"/>
          </p:cNvSpPr>
          <p:nvPr/>
        </p:nvSpPr>
        <p:spPr bwMode="auto">
          <a:xfrm>
            <a:off x="2944813" y="37020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3348" name="Text Box 39"/>
          <p:cNvSpPr txBox="1">
            <a:spLocks noChangeArrowheads="1"/>
          </p:cNvSpPr>
          <p:nvPr/>
        </p:nvSpPr>
        <p:spPr bwMode="auto">
          <a:xfrm>
            <a:off x="8545513" y="37052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3350" name="Text Box 42"/>
          <p:cNvSpPr txBox="1">
            <a:spLocks noChangeArrowheads="1"/>
          </p:cNvSpPr>
          <p:nvPr/>
        </p:nvSpPr>
        <p:spPr bwMode="auto">
          <a:xfrm>
            <a:off x="3376613" y="522128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3351" name="Text Box 43"/>
          <p:cNvSpPr txBox="1">
            <a:spLocks noChangeArrowheads="1"/>
          </p:cNvSpPr>
          <p:nvPr/>
        </p:nvSpPr>
        <p:spPr bwMode="auto">
          <a:xfrm>
            <a:off x="6789738" y="522446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7" name="Téglalap 26"/>
          <p:cNvSpPr/>
          <p:nvPr/>
        </p:nvSpPr>
        <p:spPr>
          <a:xfrm>
            <a:off x="107504" y="2999612"/>
            <a:ext cx="2376264" cy="21868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 27"/>
          <p:cNvSpPr/>
          <p:nvPr/>
        </p:nvSpPr>
        <p:spPr>
          <a:xfrm>
            <a:off x="802184" y="2730128"/>
            <a:ext cx="1515566" cy="2694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 33"/>
          <p:cNvSpPr/>
          <p:nvPr/>
        </p:nvSpPr>
        <p:spPr>
          <a:xfrm>
            <a:off x="977727" y="2718445"/>
            <a:ext cx="1583382" cy="4000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/>
          <p:cNvSpPr/>
          <p:nvPr/>
        </p:nvSpPr>
        <p:spPr>
          <a:xfrm>
            <a:off x="184845" y="2999613"/>
            <a:ext cx="2376264" cy="28537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352" name="Picture 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86091"/>
            <a:ext cx="1552569" cy="891181"/>
          </a:xfrm>
          <a:prstGeom prst="rect">
            <a:avLst/>
          </a:prstGeom>
          <a:ln w="19050">
            <a:solidFill>
              <a:srgbClr val="0099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BF0F835E-9893-465B-8791-C9C9AC5DD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2996952"/>
            <a:ext cx="2469803" cy="1630855"/>
          </a:xfrm>
          <a:prstGeom prst="rect">
            <a:avLst/>
          </a:prstGeom>
          <a:ln w="19050">
            <a:solidFill>
              <a:srgbClr val="0099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nimBg="1"/>
      <p:bldP spid="13345" grpId="0" animBg="1"/>
      <p:bldP spid="13347" grpId="0"/>
      <p:bldP spid="13348" grpId="0"/>
      <p:bldP spid="13350" grpId="0"/>
      <p:bldP spid="133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maximum-kiválasztás</a:t>
            </a:r>
          </a:p>
        </p:txBody>
      </p:sp>
      <p:sp>
        <p:nvSpPr>
          <p:cNvPr id="1434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2. megoldási ötlet</a:t>
            </a:r>
            <a:r>
              <a:rPr lang="hu-HU" sz="2800" b="1" dirty="0"/>
              <a:t> </a:t>
            </a:r>
            <a:r>
              <a:rPr lang="hu-HU" sz="2800" dirty="0"/>
              <a:t>(és algoritmusa)</a:t>
            </a:r>
            <a:r>
              <a:rPr lang="hu-HU" b="1" dirty="0"/>
              <a:t>: 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/>
              <a:t>	Induljunk ki a specifikációban észrevett tételekből: a kiválogatás helyett </a:t>
            </a:r>
            <a:r>
              <a:rPr lang="hu-HU" sz="2800" dirty="0">
                <a:solidFill>
                  <a:srgbClr val="FF0000"/>
                </a:solidFill>
              </a:rPr>
              <a:t>keressük meg az első T-tulajdonságút</a:t>
            </a:r>
            <a:r>
              <a:rPr lang="hu-HU" sz="2800" dirty="0"/>
              <a:t>, …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240D2A7-96CD-4A08-92C3-AF2DB8C69895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7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66276"/>
              </p:ext>
            </p:extLst>
          </p:nvPr>
        </p:nvGraphicFramePr>
        <p:xfrm>
          <a:off x="3384550" y="3414713"/>
          <a:ext cx="4643438" cy="2317863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9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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 és nem T(X[i])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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9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692" marB="456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59" name="Line 34"/>
          <p:cNvSpPr>
            <a:spLocks noChangeShapeType="1"/>
          </p:cNvSpPr>
          <p:nvPr/>
        </p:nvSpPr>
        <p:spPr bwMode="auto">
          <a:xfrm>
            <a:off x="2627313" y="5256213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361" name="Szövegdoboz 13"/>
          <p:cNvSpPr txBox="1">
            <a:spLocks noChangeArrowheads="1"/>
          </p:cNvSpPr>
          <p:nvPr/>
        </p:nvSpPr>
        <p:spPr bwMode="auto">
          <a:xfrm>
            <a:off x="8031163" y="3103563"/>
            <a:ext cx="111125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42738" y="3399592"/>
            <a:ext cx="2584575" cy="1076325"/>
            <a:chOff x="2982837" y="2681802"/>
            <a:chExt cx="2584575" cy="1076325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" t="60462" r="-390"/>
            <a:stretch/>
          </p:blipFill>
          <p:spPr bwMode="auto">
            <a:xfrm>
              <a:off x="2986137" y="2812933"/>
              <a:ext cx="2581275" cy="5874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9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500"/>
            <a:stretch/>
          </p:blipFill>
          <p:spPr bwMode="auto">
            <a:xfrm>
              <a:off x="2982837" y="2681802"/>
              <a:ext cx="2563200" cy="10763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églalap 22"/>
            <p:cNvSpPr/>
            <p:nvPr/>
          </p:nvSpPr>
          <p:spPr>
            <a:xfrm>
              <a:off x="3912022" y="2688919"/>
              <a:ext cx="1583382" cy="44003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/>
            <p:cNvSpPr/>
            <p:nvPr/>
          </p:nvSpPr>
          <p:spPr>
            <a:xfrm>
              <a:off x="3685679" y="2999613"/>
              <a:ext cx="801613" cy="28537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/>
            <p:cNvSpPr/>
            <p:nvPr/>
          </p:nvSpPr>
          <p:spPr>
            <a:xfrm>
              <a:off x="3119140" y="3441075"/>
              <a:ext cx="2376264" cy="31514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4358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26" y="4610844"/>
            <a:ext cx="1781175" cy="9239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2E1259A0-3BE4-49A8-BE84-09863BC72331}"/>
              </a:ext>
            </a:extLst>
          </p:cNvPr>
          <p:cNvSpPr/>
          <p:nvPr/>
        </p:nvSpPr>
        <p:spPr>
          <a:xfrm>
            <a:off x="824955" y="3990075"/>
            <a:ext cx="919683" cy="1541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9" grpId="0" animBg="1"/>
      <p:bldP spid="143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maximum-kiválasztás</a:t>
            </a:r>
          </a:p>
        </p:txBody>
      </p:sp>
      <p:sp>
        <p:nvSpPr>
          <p:cNvPr id="1536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None/>
            </a:pPr>
            <a:r>
              <a:rPr lang="hu-HU" b="1" dirty="0"/>
              <a:t>2. megoldási ötlet</a:t>
            </a:r>
            <a:r>
              <a:rPr lang="hu-HU" sz="2800" b="1" dirty="0"/>
              <a:t> </a:t>
            </a:r>
            <a:r>
              <a:rPr lang="hu-HU" sz="2800" dirty="0"/>
              <a:t>(és algoritmusa)</a:t>
            </a:r>
            <a:r>
              <a:rPr lang="hu-HU" b="1" dirty="0"/>
              <a:t>: 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… majd </a:t>
            </a:r>
            <a:r>
              <a:rPr lang="hu-HU" sz="2800" dirty="0">
                <a:solidFill>
                  <a:srgbClr val="FF3300"/>
                </a:solidFill>
              </a:rPr>
              <a:t>válasszuk ki az </a:t>
            </a:r>
            <a:r>
              <a:rPr lang="hu-HU" sz="2800" b="1" dirty="0">
                <a:solidFill>
                  <a:srgbClr val="FF0000"/>
                </a:solidFill>
              </a:rPr>
              <a:t>ilyenek</a:t>
            </a:r>
            <a:r>
              <a:rPr lang="hu-HU" sz="2800" dirty="0">
                <a:solidFill>
                  <a:srgbClr val="FF3300"/>
                </a:solidFill>
              </a:rPr>
              <a:t> maximumát</a:t>
            </a:r>
            <a:r>
              <a:rPr lang="hu-HU" sz="2800" dirty="0"/>
              <a:t>!</a:t>
            </a:r>
          </a:p>
        </p:txBody>
      </p:sp>
      <p:sp>
        <p:nvSpPr>
          <p:cNvPr id="23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F40EBA-9AD5-4704-A735-5A06275905E6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25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7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0098"/>
              </p:ext>
            </p:extLst>
          </p:nvPr>
        </p:nvGraphicFramePr>
        <p:xfrm>
          <a:off x="3384550" y="2871010"/>
          <a:ext cx="5435922" cy="3244514"/>
        </p:xfrm>
        <a:graphic>
          <a:graphicData uri="http://schemas.openxmlformats.org/drawingml/2006/table">
            <a:tbl>
              <a:tblPr/>
              <a:tblGrid>
                <a:gridCol w="46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05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5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+1..N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5389" name="Egyenes összekötő 8"/>
          <p:cNvCxnSpPr>
            <a:cxnSpLocks noChangeShapeType="1"/>
          </p:cNvCxnSpPr>
          <p:nvPr/>
        </p:nvCxnSpPr>
        <p:spPr bwMode="auto">
          <a:xfrm>
            <a:off x="3845938" y="4693523"/>
            <a:ext cx="28575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Egyenes összekötő 9"/>
          <p:cNvCxnSpPr>
            <a:cxnSpLocks noChangeShapeType="1"/>
          </p:cNvCxnSpPr>
          <p:nvPr/>
        </p:nvCxnSpPr>
        <p:spPr bwMode="auto">
          <a:xfrm flipH="1">
            <a:off x="7727127" y="4693621"/>
            <a:ext cx="28575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Text Box 33"/>
          <p:cNvSpPr txBox="1">
            <a:spLocks noChangeArrowheads="1"/>
          </p:cNvSpPr>
          <p:nvPr/>
        </p:nvSpPr>
        <p:spPr bwMode="auto">
          <a:xfrm>
            <a:off x="3782438" y="4849099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5392" name="Text Box 34"/>
          <p:cNvSpPr txBox="1">
            <a:spLocks noChangeArrowheads="1"/>
          </p:cNvSpPr>
          <p:nvPr/>
        </p:nvSpPr>
        <p:spPr bwMode="auto">
          <a:xfrm>
            <a:off x="7816027" y="484284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2916238" y="3327731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cxnSp>
        <p:nvCxnSpPr>
          <p:cNvPr id="15395" name="Egyenes összekötő 8"/>
          <p:cNvCxnSpPr>
            <a:cxnSpLocks noChangeShapeType="1"/>
          </p:cNvCxnSpPr>
          <p:nvPr/>
        </p:nvCxnSpPr>
        <p:spPr bwMode="auto">
          <a:xfrm>
            <a:off x="3392488" y="3343606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6" name="Text Box 33"/>
          <p:cNvSpPr txBox="1">
            <a:spLocks noChangeArrowheads="1"/>
          </p:cNvSpPr>
          <p:nvPr/>
        </p:nvSpPr>
        <p:spPr bwMode="auto">
          <a:xfrm>
            <a:off x="3316288" y="349600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cxnSp>
        <p:nvCxnSpPr>
          <p:cNvPr id="15397" name="Egyenes összekötő 9"/>
          <p:cNvCxnSpPr>
            <a:cxnSpLocks noChangeShapeType="1"/>
          </p:cNvCxnSpPr>
          <p:nvPr/>
        </p:nvCxnSpPr>
        <p:spPr bwMode="auto">
          <a:xfrm flipH="1">
            <a:off x="8520113" y="3348368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8" name="Text Box 34"/>
          <p:cNvSpPr txBox="1">
            <a:spLocks noChangeArrowheads="1"/>
          </p:cNvSpPr>
          <p:nvPr/>
        </p:nvSpPr>
        <p:spPr bwMode="auto">
          <a:xfrm>
            <a:off x="8577263" y="351346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15393" name="Picture 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59" y="4695081"/>
            <a:ext cx="1673225" cy="9620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Egyenes összekötő 9"/>
          <p:cNvCxnSpPr>
            <a:cxnSpLocks noChangeShapeType="1"/>
          </p:cNvCxnSpPr>
          <p:nvPr/>
        </p:nvCxnSpPr>
        <p:spPr bwMode="auto">
          <a:xfrm flipH="1">
            <a:off x="6295325" y="5159891"/>
            <a:ext cx="285750" cy="460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6371525" y="529641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cxnSp>
        <p:nvCxnSpPr>
          <p:cNvPr id="27" name="Egyenes összekötő 8"/>
          <p:cNvCxnSpPr>
            <a:cxnSpLocks noChangeShapeType="1"/>
          </p:cNvCxnSpPr>
          <p:nvPr/>
        </p:nvCxnSpPr>
        <p:spPr bwMode="auto">
          <a:xfrm>
            <a:off x="3862131" y="5172395"/>
            <a:ext cx="285750" cy="460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3785931" y="5315271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" name="Téglalap 1"/>
          <p:cNvSpPr/>
          <p:nvPr/>
        </p:nvSpPr>
        <p:spPr>
          <a:xfrm>
            <a:off x="3844025" y="5163211"/>
            <a:ext cx="2736000" cy="945531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„ilyenek”</a:t>
            </a:r>
            <a:endParaRPr lang="en-GB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9ADABE0E-FB89-488B-9B49-8F19A38DE73B}"/>
              </a:ext>
            </a:extLst>
          </p:cNvPr>
          <p:cNvGrpSpPr/>
          <p:nvPr/>
        </p:nvGrpSpPr>
        <p:grpSpPr>
          <a:xfrm>
            <a:off x="16446" y="3429000"/>
            <a:ext cx="2584575" cy="1076325"/>
            <a:chOff x="2982837" y="3874368"/>
            <a:chExt cx="2584575" cy="107632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48646E44-011C-47A4-ACA3-DFE76DF966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" t="61074" r="-390"/>
            <a:stretch/>
          </p:blipFill>
          <p:spPr bwMode="auto">
            <a:xfrm>
              <a:off x="2986137" y="4014589"/>
              <a:ext cx="2581275" cy="5784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9">
              <a:extLst>
                <a:ext uri="{FF2B5EF4-FFF2-40B4-BE49-F238E27FC236}">
                  <a16:creationId xmlns:a16="http://schemas.microsoft.com/office/drawing/2014/main" id="{113FBF22-30BD-4BCD-AE81-AA87350FC9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500"/>
            <a:stretch/>
          </p:blipFill>
          <p:spPr bwMode="auto">
            <a:xfrm>
              <a:off x="2982837" y="3874368"/>
              <a:ext cx="2563200" cy="10763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251F76D4-8C23-4E1A-B8C8-0085329330AE}"/>
                </a:ext>
              </a:extLst>
            </p:cNvPr>
            <p:cNvSpPr/>
            <p:nvPr/>
          </p:nvSpPr>
          <p:spPr>
            <a:xfrm>
              <a:off x="3912022" y="3881485"/>
              <a:ext cx="1583382" cy="44003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7790CABC-5024-46AC-883E-1AFA73273170}"/>
                </a:ext>
              </a:extLst>
            </p:cNvPr>
            <p:cNvSpPr/>
            <p:nvPr/>
          </p:nvSpPr>
          <p:spPr>
            <a:xfrm>
              <a:off x="3289919" y="4182654"/>
              <a:ext cx="1197373" cy="28537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1" grpId="0"/>
      <p:bldP spid="15392" grpId="0"/>
      <p:bldP spid="15394" grpId="0" animBg="1"/>
      <p:bldP spid="15396" grpId="0"/>
      <p:bldP spid="15398" grpId="0"/>
      <p:bldP spid="26" grpId="0"/>
      <p:bldP spid="28" grpId="0"/>
      <p:bldP spid="2" grpId="0" animBg="1"/>
      <p:bldP spid="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maximum-kiválasztás</a:t>
            </a:r>
          </a:p>
        </p:txBody>
      </p:sp>
      <p:sp>
        <p:nvSpPr>
          <p:cNvPr id="1536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None/>
            </a:pPr>
            <a:r>
              <a:rPr lang="hu-HU" b="1" dirty="0"/>
              <a:t>2. megoldási ötlet</a:t>
            </a:r>
            <a:r>
              <a:rPr lang="hu-HU" sz="2800" b="1" dirty="0"/>
              <a:t> </a:t>
            </a:r>
            <a:r>
              <a:rPr lang="hu-HU" sz="2800" dirty="0"/>
              <a:t>(és algoritmusa)</a:t>
            </a:r>
            <a:r>
              <a:rPr lang="hu-HU" b="1" dirty="0"/>
              <a:t>: 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… majd </a:t>
            </a:r>
            <a:r>
              <a:rPr lang="hu-HU" sz="2800" dirty="0">
                <a:solidFill>
                  <a:srgbClr val="FF3300"/>
                </a:solidFill>
              </a:rPr>
              <a:t>válasszuk ki az </a:t>
            </a:r>
            <a:r>
              <a:rPr lang="hu-HU" sz="2800" b="1" dirty="0">
                <a:solidFill>
                  <a:srgbClr val="FF0000"/>
                </a:solidFill>
              </a:rPr>
              <a:t>ilyenek</a:t>
            </a:r>
            <a:r>
              <a:rPr lang="hu-HU" sz="2800" dirty="0">
                <a:solidFill>
                  <a:srgbClr val="FF3300"/>
                </a:solidFill>
              </a:rPr>
              <a:t> maximumát</a:t>
            </a:r>
            <a:r>
              <a:rPr lang="hu-HU" sz="2800" dirty="0"/>
              <a:t>!</a:t>
            </a:r>
          </a:p>
        </p:txBody>
      </p:sp>
      <p:sp>
        <p:nvSpPr>
          <p:cNvPr id="23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B5814E-F6AF-424F-B552-9C68629C7980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25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7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97816"/>
              </p:ext>
            </p:extLst>
          </p:nvPr>
        </p:nvGraphicFramePr>
        <p:xfrm>
          <a:off x="3384550" y="2924175"/>
          <a:ext cx="5435600" cy="2786568"/>
        </p:xfrm>
        <a:graphic>
          <a:graphicData uri="http://schemas.openxmlformats.org/drawingml/2006/table">
            <a:tbl>
              <a:tblPr/>
              <a:tblGrid>
                <a:gridCol w="35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5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0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+1..N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T(X[i]) és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389" name="Egyenes összekötő 8"/>
          <p:cNvCxnSpPr>
            <a:cxnSpLocks noChangeShapeType="1"/>
          </p:cNvCxnSpPr>
          <p:nvPr/>
        </p:nvCxnSpPr>
        <p:spPr bwMode="auto">
          <a:xfrm>
            <a:off x="3735641" y="4749201"/>
            <a:ext cx="28575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Egyenes összekötő 9"/>
          <p:cNvCxnSpPr>
            <a:cxnSpLocks noChangeShapeType="1"/>
          </p:cNvCxnSpPr>
          <p:nvPr/>
        </p:nvCxnSpPr>
        <p:spPr bwMode="auto">
          <a:xfrm flipH="1">
            <a:off x="7314105" y="4748093"/>
            <a:ext cx="28575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Text Box 33"/>
          <p:cNvSpPr txBox="1">
            <a:spLocks noChangeArrowheads="1"/>
          </p:cNvSpPr>
          <p:nvPr/>
        </p:nvSpPr>
        <p:spPr bwMode="auto">
          <a:xfrm>
            <a:off x="3658042" y="495262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5392" name="Text Box 34"/>
          <p:cNvSpPr txBox="1">
            <a:spLocks noChangeArrowheads="1"/>
          </p:cNvSpPr>
          <p:nvPr/>
        </p:nvSpPr>
        <p:spPr bwMode="auto">
          <a:xfrm>
            <a:off x="7366241" y="496465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2916238" y="3370263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cxnSp>
        <p:nvCxnSpPr>
          <p:cNvPr id="15395" name="Egyenes összekötő 8"/>
          <p:cNvCxnSpPr>
            <a:cxnSpLocks noChangeShapeType="1"/>
          </p:cNvCxnSpPr>
          <p:nvPr/>
        </p:nvCxnSpPr>
        <p:spPr bwMode="auto">
          <a:xfrm>
            <a:off x="3392488" y="3386138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6" name="Text Box 33"/>
          <p:cNvSpPr txBox="1">
            <a:spLocks noChangeArrowheads="1"/>
          </p:cNvSpPr>
          <p:nvPr/>
        </p:nvSpPr>
        <p:spPr bwMode="auto">
          <a:xfrm>
            <a:off x="3316288" y="3538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cxnSp>
        <p:nvCxnSpPr>
          <p:cNvPr id="15397" name="Egyenes összekötő 9"/>
          <p:cNvCxnSpPr>
            <a:cxnSpLocks noChangeShapeType="1"/>
          </p:cNvCxnSpPr>
          <p:nvPr/>
        </p:nvCxnSpPr>
        <p:spPr bwMode="auto">
          <a:xfrm flipH="1">
            <a:off x="8520113" y="3390900"/>
            <a:ext cx="285750" cy="4349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8" name="Text Box 34"/>
          <p:cNvSpPr txBox="1">
            <a:spLocks noChangeArrowheads="1"/>
          </p:cNvSpPr>
          <p:nvPr/>
        </p:nvSpPr>
        <p:spPr bwMode="auto">
          <a:xfrm>
            <a:off x="8577263" y="35560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grpSp>
        <p:nvGrpSpPr>
          <p:cNvPr id="32" name="Csoportba foglalás 31"/>
          <p:cNvGrpSpPr/>
          <p:nvPr/>
        </p:nvGrpSpPr>
        <p:grpSpPr>
          <a:xfrm>
            <a:off x="16446" y="3475608"/>
            <a:ext cx="2584575" cy="1076325"/>
            <a:chOff x="2982837" y="3874368"/>
            <a:chExt cx="2584575" cy="1076325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" t="61074" r="-390"/>
            <a:stretch/>
          </p:blipFill>
          <p:spPr bwMode="auto">
            <a:xfrm>
              <a:off x="2986137" y="4014589"/>
              <a:ext cx="2581275" cy="5784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9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500"/>
            <a:stretch/>
          </p:blipFill>
          <p:spPr bwMode="auto">
            <a:xfrm>
              <a:off x="2982837" y="3874368"/>
              <a:ext cx="2563200" cy="10763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églalap 34"/>
            <p:cNvSpPr/>
            <p:nvPr/>
          </p:nvSpPr>
          <p:spPr>
            <a:xfrm>
              <a:off x="3912022" y="3881485"/>
              <a:ext cx="1583382" cy="44003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/>
            <p:cNvSpPr/>
            <p:nvPr/>
          </p:nvSpPr>
          <p:spPr>
            <a:xfrm>
              <a:off x="3289919" y="4182654"/>
              <a:ext cx="1197373" cy="28537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5393" name="Picture 4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59" y="4742036"/>
            <a:ext cx="1673225" cy="9620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6914937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 + maximum-kiválasztás</a:t>
            </a:r>
          </a:p>
        </p:txBody>
      </p:sp>
      <p:sp>
        <p:nvSpPr>
          <p:cNvPr id="1638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None/>
            </a:pPr>
            <a:r>
              <a:rPr lang="hu-HU" b="1" dirty="0"/>
              <a:t>3. megoldási ötlet </a:t>
            </a:r>
            <a:r>
              <a:rPr lang="hu-HU" sz="2800" dirty="0"/>
              <a:t>(és algoritmusa)</a:t>
            </a:r>
            <a:r>
              <a:rPr lang="hu-HU" b="1" dirty="0"/>
              <a:t>: 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Kiválogatás, ill. keresés helyett </a:t>
            </a:r>
            <a:r>
              <a:rPr lang="hu-HU" sz="2800" dirty="0">
                <a:solidFill>
                  <a:srgbClr val="FF0000"/>
                </a:solidFill>
              </a:rPr>
              <a:t>azonnal válasszuk ki</a:t>
            </a:r>
            <a:r>
              <a:rPr lang="hu-HU" sz="2800" dirty="0"/>
              <a:t> a maximumot!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dirty="0">
                <a:solidFill>
                  <a:srgbClr val="FF0000"/>
                </a:solidFill>
              </a:rPr>
              <a:t>Kell egy fiktív </a:t>
            </a:r>
            <a:r>
              <a:rPr lang="hu-HU" sz="2800" b="1" dirty="0">
                <a:solidFill>
                  <a:srgbClr val="FF0000"/>
                </a:solidFill>
              </a:rPr>
              <a:t>0. elem</a:t>
            </a:r>
            <a:r>
              <a:rPr lang="hu-HU" sz="2800" dirty="0">
                <a:solidFill>
                  <a:srgbClr val="FF0000"/>
                </a:solidFill>
              </a:rPr>
              <a:t> a maximum-kiválasztáshoz, amely </a:t>
            </a:r>
            <a:r>
              <a:rPr lang="hu-HU" sz="2800" b="1" dirty="0">
                <a:solidFill>
                  <a:srgbClr val="FF0000"/>
                </a:solidFill>
              </a:rPr>
              <a:t>kisebb minden</a:t>
            </a:r>
            <a:r>
              <a:rPr lang="hu-HU" sz="2800" dirty="0">
                <a:solidFill>
                  <a:srgbClr val="FF0000"/>
                </a:solidFill>
              </a:rPr>
              <a:t> „normál” elemnél.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1AE9186-DFC0-4CD5-B9B5-C71445A8C6DF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74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26637"/>
              </p:ext>
            </p:extLst>
          </p:nvPr>
        </p:nvGraphicFramePr>
        <p:xfrm>
          <a:off x="3384550" y="4024284"/>
          <a:ext cx="4643438" cy="2323549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-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;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..N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T(X[i]) és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&gt;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411" name="Egyenes összekötő 8"/>
          <p:cNvCxnSpPr>
            <a:cxnSpLocks noChangeShapeType="1"/>
          </p:cNvCxnSpPr>
          <p:nvPr/>
        </p:nvCxnSpPr>
        <p:spPr bwMode="auto">
          <a:xfrm>
            <a:off x="3813175" y="4935057"/>
            <a:ext cx="28575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Egyenes összekötő 9"/>
          <p:cNvCxnSpPr>
            <a:cxnSpLocks noChangeShapeType="1"/>
          </p:cNvCxnSpPr>
          <p:nvPr/>
        </p:nvCxnSpPr>
        <p:spPr bwMode="auto">
          <a:xfrm flipH="1">
            <a:off x="7727950" y="4935057"/>
            <a:ext cx="28575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3" name="Text Box 33"/>
          <p:cNvSpPr txBox="1">
            <a:spLocks noChangeArrowheads="1"/>
          </p:cNvSpPr>
          <p:nvPr/>
        </p:nvSpPr>
        <p:spPr bwMode="auto">
          <a:xfrm>
            <a:off x="3736975" y="511603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6414" name="Text Box 34"/>
          <p:cNvSpPr txBox="1">
            <a:spLocks noChangeArrowheads="1"/>
          </p:cNvSpPr>
          <p:nvPr/>
        </p:nvSpPr>
        <p:spPr bwMode="auto">
          <a:xfrm>
            <a:off x="7785100" y="511920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16415" name="Picture 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9" y="4051672"/>
            <a:ext cx="1673225" cy="9620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17" name="Szövegdoboz 13"/>
          <p:cNvSpPr txBox="1">
            <a:spLocks noChangeArrowheads="1"/>
          </p:cNvSpPr>
          <p:nvPr/>
        </p:nvSpPr>
        <p:spPr bwMode="auto">
          <a:xfrm>
            <a:off x="8031163" y="3710153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i:</a:t>
            </a:r>
            <a:r>
              <a:rPr lang="hu-HU" sz="1800" b="1" dirty="0"/>
              <a:t>Egész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3" grpId="0"/>
      <p:bldP spid="16414" grpId="0"/>
      <p:bldP spid="164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Maximum-kiválasztás </a:t>
            </a:r>
            <a:r>
              <a:rPr lang="hu-HU" dirty="0"/>
              <a:t>+ </a:t>
            </a:r>
            <a:r>
              <a:rPr lang="hu-HU" dirty="0">
                <a:solidFill>
                  <a:srgbClr val="FF0000"/>
                </a:solidFill>
              </a:rPr>
              <a:t>kiválogatás</a:t>
            </a:r>
          </a:p>
        </p:txBody>
      </p:sp>
      <p:sp>
        <p:nvSpPr>
          <p:cNvPr id="1843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Összes maximális elem </a:t>
            </a:r>
            <a:r>
              <a:rPr lang="hu-HU" sz="2800" dirty="0">
                <a:solidFill>
                  <a:srgbClr val="FF0000"/>
                </a:solidFill>
              </a:rPr>
              <a:t>kiválogatás</a:t>
            </a:r>
            <a:r>
              <a:rPr lang="hu-HU" sz="2800" dirty="0"/>
              <a:t>a.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/>
              <a:t>Bemenet:	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/>
              <a:t>, X</a:t>
            </a:r>
            <a:r>
              <a:rPr lang="hu-HU" sz="2400" baseline="-25000" dirty="0"/>
              <a:t>1..N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baseline="30000" dirty="0"/>
              <a:t>N</a:t>
            </a:r>
            <a:endParaRPr lang="hu-HU" sz="2700" dirty="0"/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/>
              <a:t>Kimenet:	</a:t>
            </a:r>
            <a:r>
              <a:rPr lang="hu-HU" sz="2700" dirty="0" err="1"/>
              <a:t>Db</a:t>
            </a:r>
            <a:r>
              <a:rPr lang="hu-HU" sz="2700" dirty="0" err="1">
                <a:sym typeface="Symbol"/>
              </a:rPr>
              <a:t></a:t>
            </a:r>
            <a:r>
              <a:rPr lang="hu-HU" sz="24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/>
              <a:t>, MaxI</a:t>
            </a:r>
            <a:r>
              <a:rPr lang="hu-HU" sz="2400" baseline="-25000" dirty="0"/>
              <a:t>1..N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400" baseline="30000" dirty="0">
                <a:solidFill>
                  <a:srgbClr val="FF0000"/>
                </a:solidFill>
              </a:rPr>
              <a:t>N</a:t>
            </a:r>
            <a:endParaRPr lang="hu-HU" sz="2700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/>
              <a:t>Előfeltétel:	</a:t>
            </a:r>
            <a:r>
              <a:rPr lang="hu-HU" sz="2700" dirty="0">
                <a:sym typeface="Symbol" pitchFamily="18" charset="2"/>
              </a:rPr>
              <a:t>N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hu-HU" sz="2700" dirty="0">
                <a:sym typeface="Symbol" pitchFamily="18" charset="2"/>
              </a:rPr>
              <a:t>0</a:t>
            </a:r>
          </a:p>
          <a:p>
            <a:pPr marL="254000">
              <a:spcBef>
                <a:spcPct val="0"/>
              </a:spcBef>
            </a:pPr>
            <a:r>
              <a:rPr lang="hu-HU" sz="2700" dirty="0">
                <a:sym typeface="Symbol" pitchFamily="18" charset="2"/>
              </a:rPr>
              <a:t>Utófeltétel</a:t>
            </a:r>
            <a:r>
              <a:rPr lang="hu-HU" sz="2700" baseline="-25000" dirty="0">
                <a:sym typeface="Symbol" pitchFamily="18" charset="2"/>
              </a:rPr>
              <a:t>1</a:t>
            </a:r>
            <a:r>
              <a:rPr lang="hu-HU" sz="2700" dirty="0">
                <a:sym typeface="Symbol" pitchFamily="18" charset="2"/>
              </a:rPr>
              <a:t>:Db =           és</a:t>
            </a:r>
            <a:br>
              <a:rPr lang="hu-HU" sz="2700" dirty="0">
                <a:sym typeface="Symbol" pitchFamily="18" charset="2"/>
              </a:rPr>
            </a:br>
            <a:endParaRPr lang="hu-HU" sz="2700" dirty="0">
              <a:sym typeface="Symbol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hu-HU" sz="2700" dirty="0">
                <a:sym typeface="Symbol" pitchFamily="18" charset="2"/>
              </a:rPr>
              <a:t>      i(1≤i≤Db): j(1≤j≤N): </a:t>
            </a:r>
            <a:r>
              <a:rPr lang="hu-HU" sz="2700" dirty="0" err="1">
                <a:sym typeface="Symbol" pitchFamily="18" charset="2"/>
              </a:rPr>
              <a:t>X</a:t>
            </a:r>
            <a:r>
              <a:rPr lang="hu-HU" sz="2700" baseline="-25000" dirty="0" err="1">
                <a:sym typeface="Symbol" pitchFamily="18" charset="2"/>
              </a:rPr>
              <a:t>MaxI</a:t>
            </a:r>
            <a:r>
              <a:rPr lang="hu-HU" sz="2700" baseline="-36000" dirty="0" err="1">
                <a:sym typeface="Symbol" pitchFamily="18" charset="2"/>
              </a:rPr>
              <a:t>i</a:t>
            </a:r>
            <a:r>
              <a:rPr lang="hu-HU" sz="2700" dirty="0">
                <a:sym typeface="Symbol" pitchFamily="18" charset="2"/>
              </a:rPr>
              <a:t>≥</a:t>
            </a:r>
            <a:r>
              <a:rPr lang="hu-HU" sz="2700" dirty="0" err="1">
                <a:sym typeface="Symbol" pitchFamily="18" charset="2"/>
              </a:rPr>
              <a:t>X</a:t>
            </a:r>
            <a:r>
              <a:rPr lang="hu-HU" sz="2700" baseline="-25000" dirty="0" err="1">
                <a:sym typeface="Symbol" pitchFamily="18" charset="2"/>
              </a:rPr>
              <a:t>j</a:t>
            </a:r>
            <a:r>
              <a:rPr lang="hu-HU" sz="2700" dirty="0">
                <a:sym typeface="Symbol" pitchFamily="18" charset="2"/>
              </a:rPr>
              <a:t> és</a:t>
            </a:r>
            <a:br>
              <a:rPr lang="hu-HU" sz="2700" dirty="0">
                <a:sym typeface="Symbol" pitchFamily="18" charset="2"/>
              </a:rPr>
            </a:br>
            <a:r>
              <a:rPr lang="hu-HU" sz="2700" dirty="0">
                <a:sym typeface="Symbol" pitchFamily="18" charset="2"/>
              </a:rPr>
              <a:t>      </a:t>
            </a:r>
            <a:r>
              <a:rPr lang="hu-HU" sz="2700" dirty="0" err="1">
                <a:sym typeface="Symbol" pitchFamily="18" charset="2"/>
              </a:rPr>
              <a:t>MaxI</a:t>
            </a:r>
            <a:r>
              <a:rPr lang="hu-HU" sz="2800" dirty="0">
                <a:sym typeface="Symbol" pitchFamily="18" charset="2"/>
                <a:hlinkClick r:id="rId3" action="ppaction://hlinkpres?slideindex=30&amp;slidetitle=Szöveg"/>
              </a:rPr>
              <a:t></a:t>
            </a:r>
            <a:r>
              <a:rPr lang="hu-HU" sz="2700" dirty="0">
                <a:sym typeface="Symbol" pitchFamily="18" charset="2"/>
              </a:rPr>
              <a:t>(1,2,…,N)</a:t>
            </a:r>
            <a:br>
              <a:rPr lang="hu-HU" sz="2700" dirty="0">
                <a:sym typeface="Symbol" pitchFamily="18" charset="2"/>
              </a:rPr>
            </a:br>
            <a:endParaRPr lang="hu-HU" sz="2700" dirty="0">
              <a:sym typeface="Symbol" pitchFamily="18" charset="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352B270-641F-4FB2-9C31-9FDDDED6991A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84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799655"/>
              </p:ext>
            </p:extLst>
          </p:nvPr>
        </p:nvGraphicFramePr>
        <p:xfrm>
          <a:off x="2483768" y="3752608"/>
          <a:ext cx="914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002" imgH="533169" progId="Equation.3">
                  <p:embed/>
                </p:oleObj>
              </mc:Choice>
              <mc:Fallback>
                <p:oleObj name="Equation" r:id="rId4" imgW="457002" imgH="533169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752608"/>
                        <a:ext cx="914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3013702" y="3225855"/>
            <a:ext cx="1080000" cy="324417"/>
          </a:xfrm>
          <a:prstGeom prst="rect">
            <a:avLst/>
          </a:prstGeom>
          <a:noFill/>
          <a:ln w="19050" cap="rnd" algn="ctr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660929" y="4897464"/>
            <a:ext cx="4752528" cy="407147"/>
          </a:xfrm>
          <a:prstGeom prst="rect">
            <a:avLst/>
          </a:prstGeom>
          <a:noFill/>
          <a:ln w="19050" cap="rnd" algn="ctr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940967" y="3585895"/>
            <a:ext cx="720725" cy="324417"/>
          </a:xfrm>
          <a:prstGeom prst="rect">
            <a:avLst/>
          </a:prstGeom>
          <a:noFill/>
          <a:ln w="19050" cap="rnd" algn="ctr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50D9C24B-E089-4195-8C6F-6E7A0F774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200" y="1839531"/>
            <a:ext cx="2469803" cy="2021517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5878C559-8031-47E5-9036-D0D7624DF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4462441"/>
            <a:ext cx="2469803" cy="1630855"/>
          </a:xfrm>
          <a:prstGeom prst="rect">
            <a:avLst/>
          </a:prstGeom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/>
      <p:bldP spid="18441" grpId="0" animBg="1"/>
      <p:bldP spid="18442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+ kiválogatás</a:t>
            </a:r>
          </a:p>
        </p:txBody>
      </p:sp>
      <p:sp>
        <p:nvSpPr>
          <p:cNvPr id="1843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Összes maximális elem </a:t>
            </a:r>
            <a:r>
              <a:rPr lang="hu-HU" sz="2800" dirty="0">
                <a:solidFill>
                  <a:srgbClr val="FF0000"/>
                </a:solidFill>
              </a:rPr>
              <a:t>kiválogatás</a:t>
            </a:r>
            <a:r>
              <a:rPr lang="hu-HU" sz="2800" dirty="0"/>
              <a:t>a.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/>
              <a:t>Bemenet:	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/>
              <a:t>, X</a:t>
            </a:r>
            <a:r>
              <a:rPr lang="hu-HU" sz="2400" baseline="-25000" dirty="0"/>
              <a:t>1..N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baseline="30000" dirty="0"/>
              <a:t>N</a:t>
            </a:r>
            <a:endParaRPr lang="hu-HU" sz="2700" dirty="0"/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/>
              <a:t>Kimenet:	</a:t>
            </a:r>
            <a:r>
              <a:rPr lang="hu-HU" sz="2700" dirty="0" err="1"/>
              <a:t>Db</a:t>
            </a:r>
            <a:r>
              <a:rPr lang="hu-HU" sz="2700" dirty="0" err="1">
                <a:sym typeface="Symbol"/>
              </a:rPr>
              <a:t></a:t>
            </a:r>
            <a:r>
              <a:rPr lang="hu-HU" sz="24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700" dirty="0"/>
              <a:t>, MaxI</a:t>
            </a:r>
            <a:r>
              <a:rPr lang="hu-HU" sz="2400" baseline="-25000" dirty="0"/>
              <a:t>1..N</a:t>
            </a:r>
            <a:r>
              <a:rPr lang="hu-HU" sz="2700" dirty="0"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400" baseline="30000" dirty="0"/>
              <a:t>N</a:t>
            </a:r>
            <a:endParaRPr lang="hu-HU" sz="2700" dirty="0"/>
          </a:p>
          <a:p>
            <a:pPr marL="254000">
              <a:lnSpc>
                <a:spcPct val="95000"/>
              </a:lnSpc>
              <a:spcBef>
                <a:spcPct val="0"/>
              </a:spcBef>
            </a:pPr>
            <a:r>
              <a:rPr lang="hu-HU" sz="2700" dirty="0"/>
              <a:t>Előfeltétel:	</a:t>
            </a:r>
            <a:r>
              <a:rPr lang="hu-HU" sz="2700" dirty="0">
                <a:sym typeface="Symbol" pitchFamily="18" charset="2"/>
              </a:rPr>
              <a:t>N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hu-HU" sz="2700" dirty="0">
                <a:sym typeface="Symbol" pitchFamily="18" charset="2"/>
              </a:rPr>
              <a:t>0</a:t>
            </a:r>
          </a:p>
          <a:p>
            <a:pPr marL="254000">
              <a:spcBef>
                <a:spcPct val="0"/>
              </a:spcBef>
            </a:pPr>
            <a:r>
              <a:rPr lang="hu-HU" sz="2700" dirty="0">
                <a:sym typeface="Symbol" pitchFamily="18" charset="2"/>
              </a:rPr>
              <a:t>Utófeltétel</a:t>
            </a:r>
            <a:r>
              <a:rPr lang="hu-HU" sz="2700" baseline="-25000" dirty="0">
                <a:sym typeface="Symbol" pitchFamily="18" charset="2"/>
              </a:rPr>
              <a:t>2</a:t>
            </a:r>
            <a:r>
              <a:rPr lang="hu-HU" sz="2700" dirty="0">
                <a:sym typeface="Symbol" pitchFamily="18" charset="2"/>
              </a:rPr>
              <a:t>:</a:t>
            </a:r>
            <a:r>
              <a:rPr lang="hu-HU" sz="2700" dirty="0">
                <a:solidFill>
                  <a:srgbClr val="FF0000"/>
                </a:solidFill>
                <a:sym typeface="Symbol" pitchFamily="18" charset="2"/>
              </a:rPr>
              <a:t>MaxÉ</a:t>
            </a:r>
            <a:r>
              <a:rPr lang="hu-HU" sz="2700" dirty="0">
                <a:sym typeface="Symbol" pitchFamily="18" charset="2"/>
              </a:rPr>
              <a:t>=                    és</a:t>
            </a:r>
            <a:br>
              <a:rPr lang="hu-HU" sz="2700" dirty="0">
                <a:sym typeface="Symbol" pitchFamily="18" charset="2"/>
              </a:rPr>
            </a:br>
            <a:endParaRPr lang="hu-HU" sz="2700" dirty="0">
              <a:sym typeface="Symbol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hu-HU" sz="2700" dirty="0">
                <a:sym typeface="Symbol" pitchFamily="18" charset="2"/>
              </a:rPr>
              <a:t>		(Db,</a:t>
            </a:r>
            <a:r>
              <a:rPr lang="hu-HU" sz="2700" dirty="0" err="1">
                <a:sym typeface="Symbol" pitchFamily="18" charset="2"/>
              </a:rPr>
              <a:t>MaxI</a:t>
            </a:r>
            <a:r>
              <a:rPr lang="hu-HU" sz="2700" dirty="0">
                <a:sym typeface="Symbol" pitchFamily="18" charset="2"/>
              </a:rPr>
              <a:t>)=</a:t>
            </a:r>
            <a:br>
              <a:rPr lang="hu-HU" sz="2700" dirty="0">
                <a:sym typeface="Symbol" pitchFamily="18" charset="2"/>
              </a:rPr>
            </a:br>
            <a:endParaRPr lang="hu-HU" sz="2700" dirty="0">
              <a:sym typeface="Symbol" pitchFamily="18" charset="2"/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D793665-C2E5-4FD9-A839-EE705F85816D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sp>
        <p:nvSpPr>
          <p:cNvPr id="13" name="Szövegdoboz 12"/>
          <p:cNvSpPr txBox="1">
            <a:spLocks noChangeArrowheads="1"/>
          </p:cNvSpPr>
          <p:nvPr/>
        </p:nvSpPr>
        <p:spPr bwMode="auto">
          <a:xfrm>
            <a:off x="3047490" y="3704153"/>
            <a:ext cx="1591816" cy="9941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N</a:t>
            </a:r>
          </a:p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 err="1"/>
              <a:t>MaxÉrt</a:t>
            </a:r>
            <a:r>
              <a:rPr lang="hu-HU" sz="2800" dirty="0"/>
              <a:t> </a:t>
            </a:r>
            <a:r>
              <a:rPr lang="hu-HU" sz="2800" dirty="0" err="1"/>
              <a:t>X</a:t>
            </a:r>
            <a:r>
              <a:rPr lang="hu-HU" sz="2800" baseline="-25000" dirty="0" err="1"/>
              <a:t>i</a:t>
            </a:r>
            <a:endParaRPr lang="hu-HU" sz="2800" baseline="-25000" dirty="0"/>
          </a:p>
          <a:p>
            <a:pPr>
              <a:lnSpc>
                <a:spcPts val="2200"/>
              </a:lnSpc>
              <a:spcAft>
                <a:spcPts val="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i=1</a:t>
            </a:r>
          </a:p>
        </p:txBody>
      </p:sp>
      <p:graphicFrame>
        <p:nvGraphicFramePr>
          <p:cNvPr id="14" name="Objektum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989945"/>
              </p:ext>
            </p:extLst>
          </p:nvPr>
        </p:nvGraphicFramePr>
        <p:xfrm>
          <a:off x="3546996" y="4679527"/>
          <a:ext cx="1591816" cy="122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600" imgH="469900" progId="Equation.3">
                  <p:embed/>
                </p:oleObj>
              </mc:Choice>
              <mc:Fallback>
                <p:oleObj name="Equation" r:id="rId3" imgW="609600" imgH="4699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996" y="4679527"/>
                        <a:ext cx="1591816" cy="1228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Kép 10">
            <a:extLst>
              <a:ext uri="{FF2B5EF4-FFF2-40B4-BE49-F238E27FC236}">
                <a16:creationId xmlns:a16="http://schemas.microsoft.com/office/drawing/2014/main" id="{A159B200-366D-4E64-9448-065B81637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4359811"/>
            <a:ext cx="2469803" cy="2021517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9DA02403-22E0-4A95-99AF-1900A3C99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200" y="2420888"/>
            <a:ext cx="2469803" cy="163085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+ kiválogatás</a:t>
            </a:r>
          </a:p>
        </p:txBody>
      </p:sp>
      <p:sp>
        <p:nvSpPr>
          <p:cNvPr id="19461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9108504" cy="47545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1.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olidFill>
                  <a:srgbClr val="FF3300"/>
                </a:solidFill>
              </a:rPr>
              <a:t>	</a:t>
            </a:r>
            <a:r>
              <a:rPr lang="hu-HU" sz="2800" dirty="0">
                <a:solidFill>
                  <a:srgbClr val="FF0000"/>
                </a:solidFill>
              </a:rPr>
              <a:t>Határozzuk meg a maximumértéket</a:t>
            </a:r>
            <a:r>
              <a:rPr lang="hu-HU" sz="2800" dirty="0"/>
              <a:t>, majd válogassuk ki a vele </a:t>
            </a:r>
            <a:r>
              <a:rPr lang="hu-HU" sz="2800" dirty="0" err="1"/>
              <a:t>egyenlőeket</a:t>
            </a:r>
            <a:r>
              <a:rPr lang="hu-HU" sz="2800" dirty="0"/>
              <a:t>!</a:t>
            </a: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2F0C5EE-2026-4543-AFA6-0D9A465D5D7A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846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07896"/>
              </p:ext>
            </p:extLst>
          </p:nvPr>
        </p:nvGraphicFramePr>
        <p:xfrm>
          <a:off x="3075288" y="2978150"/>
          <a:ext cx="4643438" cy="2252032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52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2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5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52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3396757" y="3964771"/>
            <a:ext cx="428625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>
            <a:off x="7383638" y="3972040"/>
            <a:ext cx="431800" cy="214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3" name="Line 29"/>
          <p:cNvSpPr>
            <a:spLocks noChangeShapeType="1"/>
          </p:cNvSpPr>
          <p:nvPr/>
        </p:nvSpPr>
        <p:spPr bwMode="auto">
          <a:xfrm>
            <a:off x="2429176" y="4795507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9484" name="Text Box 32"/>
          <p:cNvSpPr txBox="1">
            <a:spLocks noChangeArrowheads="1"/>
          </p:cNvSpPr>
          <p:nvPr/>
        </p:nvSpPr>
        <p:spPr bwMode="auto">
          <a:xfrm>
            <a:off x="3438826" y="4024302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9485" name="Text Box 33"/>
          <p:cNvSpPr txBox="1">
            <a:spLocks noChangeArrowheads="1"/>
          </p:cNvSpPr>
          <p:nvPr/>
        </p:nvSpPr>
        <p:spPr bwMode="auto">
          <a:xfrm>
            <a:off x="7499651" y="402747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9489" name="Szövegdoboz 13"/>
          <p:cNvSpPr txBox="1">
            <a:spLocks noChangeArrowheads="1"/>
          </p:cNvSpPr>
          <p:nvPr/>
        </p:nvSpPr>
        <p:spPr bwMode="auto">
          <a:xfrm>
            <a:off x="7710488" y="2530359"/>
            <a:ext cx="143351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/>
              <a:t>MaxÉ</a:t>
            </a:r>
            <a:r>
              <a:rPr lang="hu-HU" sz="1800" dirty="0"/>
              <a:t>:TH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</a:p>
        </p:txBody>
      </p:sp>
      <p:pic>
        <p:nvPicPr>
          <p:cNvPr id="19490" name="Picture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288" y="5494991"/>
            <a:ext cx="1774187" cy="815322"/>
          </a:xfrm>
          <a:prstGeom prst="rect">
            <a:avLst/>
          </a:prstGeom>
          <a:noFill/>
          <a:ln w="12700" cap="rnd" algn="ctr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DDBF3562-0818-48BC-9B54-F2EF613F6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2776439"/>
            <a:ext cx="2179733" cy="1625866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A6500E9C-C72A-4974-8AEB-4E31365FF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4942012"/>
            <a:ext cx="2179733" cy="1439316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C90E14D0-D46D-425C-BE8E-DB623ABB3CAA}"/>
              </a:ext>
            </a:extLst>
          </p:cNvPr>
          <p:cNvSpPr/>
          <p:nvPr/>
        </p:nvSpPr>
        <p:spPr>
          <a:xfrm>
            <a:off x="179512" y="3877493"/>
            <a:ext cx="2035717" cy="54469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3" grpId="0" animBg="1"/>
      <p:bldP spid="19484" grpId="0"/>
      <p:bldP spid="19485" grpId="0"/>
      <p:bldP spid="1948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+ kiválogatás</a:t>
            </a:r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65DB436-3D31-4A78-B67B-9C9B8B690278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950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44169"/>
              </p:ext>
            </p:extLst>
          </p:nvPr>
        </p:nvGraphicFramePr>
        <p:xfrm>
          <a:off x="3000375" y="2298138"/>
          <a:ext cx="5786438" cy="300037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[Db]:=i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7" name="Egyenes összekötő 16"/>
          <p:cNvCxnSpPr/>
          <p:nvPr/>
        </p:nvCxnSpPr>
        <p:spPr>
          <a:xfrm rot="16200000" flipH="1">
            <a:off x="3327401" y="3922150"/>
            <a:ext cx="500062" cy="252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 rot="5400000">
            <a:off x="8396288" y="3922151"/>
            <a:ext cx="500062" cy="252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Line 33"/>
          <p:cNvSpPr>
            <a:spLocks noChangeShapeType="1"/>
          </p:cNvSpPr>
          <p:nvPr/>
        </p:nvSpPr>
        <p:spPr bwMode="auto">
          <a:xfrm>
            <a:off x="2727325" y="2802194"/>
            <a:ext cx="6192838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0510" name="Tartalom helye 2"/>
          <p:cNvSpPr>
            <a:spLocks/>
          </p:cNvSpPr>
          <p:nvPr/>
        </p:nvSpPr>
        <p:spPr bwMode="auto">
          <a:xfrm>
            <a:off x="35496" y="1341438"/>
            <a:ext cx="9108504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41300">
              <a:lnSpc>
                <a:spcPct val="95000"/>
              </a:lnSpc>
              <a:spcBef>
                <a:spcPct val="5000"/>
              </a:spcBef>
            </a:pPr>
            <a:r>
              <a:rPr lang="hu-HU" b="1" dirty="0"/>
              <a:t>1. megoldási ötlet: </a:t>
            </a:r>
          </a:p>
          <a:p>
            <a:pPr marL="254000" indent="-2413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3300"/>
                </a:solidFill>
              </a:rPr>
              <a:t>	</a:t>
            </a:r>
            <a:r>
              <a:rPr lang="hu-HU" sz="2800" dirty="0"/>
              <a:t>Határozzuk meg a maximumértéket, majd </a:t>
            </a:r>
            <a:r>
              <a:rPr lang="hu-HU" sz="2800" dirty="0">
                <a:solidFill>
                  <a:srgbClr val="FF0000"/>
                </a:solidFill>
              </a:rPr>
              <a:t>válogassuk ki a vele </a:t>
            </a:r>
            <a:r>
              <a:rPr lang="hu-HU" sz="2800" dirty="0" err="1">
                <a:solidFill>
                  <a:srgbClr val="FF0000"/>
                </a:solidFill>
              </a:rPr>
              <a:t>egyenlőeket</a:t>
            </a:r>
            <a:r>
              <a:rPr lang="hu-HU" sz="2800" dirty="0"/>
              <a:t>!</a:t>
            </a:r>
          </a:p>
        </p:txBody>
      </p:sp>
      <p:sp>
        <p:nvSpPr>
          <p:cNvPr id="20511" name="Text Box 34"/>
          <p:cNvSpPr txBox="1">
            <a:spLocks noChangeArrowheads="1"/>
          </p:cNvSpPr>
          <p:nvPr/>
        </p:nvSpPr>
        <p:spPr bwMode="auto">
          <a:xfrm>
            <a:off x="3376613" y="4042801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0512" name="Text Box 35"/>
          <p:cNvSpPr txBox="1">
            <a:spLocks noChangeArrowheads="1"/>
          </p:cNvSpPr>
          <p:nvPr/>
        </p:nvSpPr>
        <p:spPr bwMode="auto">
          <a:xfrm>
            <a:off x="8539163" y="404597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20516" name="Picture 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124" y="5396226"/>
            <a:ext cx="1628775" cy="1171575"/>
          </a:xfrm>
          <a:prstGeom prst="rect">
            <a:avLst/>
          </a:prstGeom>
          <a:noFill/>
          <a:ln w="12700" cap="rnd" algn="ctr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3DA035BA-72A9-40EC-846C-06F59C2CA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2766219"/>
            <a:ext cx="2179733" cy="1625866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4748B39F-4719-4F0D-8FE1-2F148D6D0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5" y="4486935"/>
            <a:ext cx="2469803" cy="2021517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E8D45FD0-8D1E-4F36-A3B8-F5D0F14EC5D0}"/>
              </a:ext>
            </a:extLst>
          </p:cNvPr>
          <p:cNvSpPr/>
          <p:nvPr/>
        </p:nvSpPr>
        <p:spPr>
          <a:xfrm>
            <a:off x="827584" y="3585904"/>
            <a:ext cx="1387645" cy="31888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9" grpId="0" animBg="1"/>
      <p:bldP spid="20511" grpId="0"/>
      <p:bldP spid="205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+ kiválogatás</a:t>
            </a:r>
          </a:p>
        </p:txBody>
      </p:sp>
      <p:sp>
        <p:nvSpPr>
          <p:cNvPr id="2150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A pillanatnyi</a:t>
            </a:r>
            <a:r>
              <a:rPr lang="hu-HU" sz="2800" dirty="0">
                <a:solidFill>
                  <a:srgbClr val="FF0000"/>
                </a:solidFill>
              </a:rPr>
              <a:t> maximális</a:t>
            </a:r>
            <a:r>
              <a:rPr lang="hu-HU" sz="2800" dirty="0"/>
              <a:t>sal </a:t>
            </a:r>
            <a:r>
              <a:rPr lang="hu-HU" sz="2800" dirty="0" err="1"/>
              <a:t>egyenlőeket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azonnal</a:t>
            </a:r>
            <a:r>
              <a:rPr lang="hu-HU" sz="2800" dirty="0">
                <a:solidFill>
                  <a:srgbClr val="FF3300"/>
                </a:solidFill>
              </a:rPr>
              <a:t> </a:t>
            </a:r>
            <a:r>
              <a:rPr lang="hu-HU" sz="2800" dirty="0">
                <a:solidFill>
                  <a:srgbClr val="0000FF"/>
                </a:solidFill>
              </a:rPr>
              <a:t>válogassuk ki</a:t>
            </a:r>
            <a:r>
              <a:rPr lang="hu-HU" sz="2800" dirty="0"/>
              <a:t>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   Ha „feleslegeset” válogattunk ki, azt a következő maximumnál felülírjuk.</a:t>
            </a: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C04E3E-9F3D-4FEF-8344-105FF8EFFF38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2052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42678"/>
              </p:ext>
            </p:extLst>
          </p:nvPr>
        </p:nvGraphicFramePr>
        <p:xfrm>
          <a:off x="2703513" y="3717032"/>
          <a:ext cx="4964831" cy="2705148"/>
        </p:xfrm>
        <a:graphic>
          <a:graphicData uri="http://schemas.openxmlformats.org/drawingml/2006/table">
            <a:tbl>
              <a:tblPr/>
              <a:tblGrid>
                <a:gridCol w="42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Db:=1; 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[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]:=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; 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:=X[1]</a:t>
                      </a: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X[i]&gt;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Db:=1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[1]:=i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[Db]:=i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:=X[i]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L="91439" marR="91439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1540" name="Egyenes összekötő 8"/>
          <p:cNvCxnSpPr>
            <a:cxnSpLocks noChangeShapeType="1"/>
          </p:cNvCxnSpPr>
          <p:nvPr/>
        </p:nvCxnSpPr>
        <p:spPr bwMode="auto">
          <a:xfrm>
            <a:off x="3132000" y="4608224"/>
            <a:ext cx="28575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1" name="Egyenes összekötő 8"/>
          <p:cNvCxnSpPr>
            <a:cxnSpLocks noChangeShapeType="1"/>
          </p:cNvCxnSpPr>
          <p:nvPr/>
        </p:nvCxnSpPr>
        <p:spPr bwMode="auto">
          <a:xfrm>
            <a:off x="5295405" y="4613478"/>
            <a:ext cx="28575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5" name="Szövegdoboz 13"/>
          <p:cNvSpPr txBox="1">
            <a:spLocks noChangeArrowheads="1"/>
          </p:cNvSpPr>
          <p:nvPr/>
        </p:nvSpPr>
        <p:spPr bwMode="auto">
          <a:xfrm>
            <a:off x="7668344" y="3277279"/>
            <a:ext cx="1259632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/>
              <a:t>MaxÉ</a:t>
            </a:r>
            <a:r>
              <a:rPr lang="hu-HU" sz="1800" dirty="0"/>
              <a:t>:TH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DBA6F284-787B-4D9A-87B2-E0DDFA68D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" y="3734650"/>
            <a:ext cx="2179733" cy="1625866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>
          <a:xfrm>
            <a:off x="35496" y="1341438"/>
            <a:ext cx="9108504" cy="4754562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Egyszerűsítés, hatékonyabbra írás: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Az origótól legmesszebb levő </a:t>
            </a:r>
            <a:r>
              <a:rPr lang="hu-HU" sz="2800" dirty="0" err="1"/>
              <a:t>p</a:t>
            </a:r>
            <a:r>
              <a:rPr lang="hu-HU" sz="2800" baseline="-25000" dirty="0" err="1"/>
              <a:t>Max</a:t>
            </a:r>
            <a:r>
              <a:rPr lang="hu-HU" sz="2800" dirty="0"/>
              <a:t> pont (</a:t>
            </a:r>
            <a:r>
              <a:rPr lang="hu-HU" sz="2500" dirty="0"/>
              <a:t>p</a:t>
            </a:r>
            <a:r>
              <a:rPr lang="hu-HU" sz="2500" baseline="-25000" dirty="0"/>
              <a:t>1..N</a:t>
            </a:r>
            <a:r>
              <a:rPr lang="hu-HU" sz="2500" dirty="0">
                <a:sym typeface="Symbol" panose="05050102010706020507" pitchFamily="18" charset="2"/>
              </a:rPr>
              <a:t>Pont</a:t>
            </a:r>
            <a:r>
              <a:rPr lang="hu-HU" sz="2500" baseline="30000" dirty="0">
                <a:sym typeface="Symbol" panose="05050102010706020507" pitchFamily="18" charset="2"/>
              </a:rPr>
              <a:t>N</a:t>
            </a:r>
            <a:r>
              <a:rPr lang="hu-HU" sz="2500" dirty="0">
                <a:sym typeface="Symbol" panose="05050102010706020507" pitchFamily="18" charset="2"/>
              </a:rPr>
              <a:t>, Pont=XY</a:t>
            </a:r>
            <a:r>
              <a:rPr lang="hu-HU" sz="2800" dirty="0">
                <a:sym typeface="Symbol" panose="05050102010706020507" pitchFamily="18" charset="2"/>
              </a:rPr>
              <a:t>)</a:t>
            </a: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A </a:t>
            </a:r>
            <a:r>
              <a:rPr lang="hu-HU" sz="2800" dirty="0">
                <a:solidFill>
                  <a:srgbClr val="FF0000"/>
                </a:solidFill>
              </a:rPr>
              <a:t>négyzetgyök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monoton</a:t>
            </a:r>
            <a:r>
              <a:rPr lang="hu-HU" sz="2800" dirty="0"/>
              <a:t> függvény, emiatt a maximum meghatározásához nem szükséges.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547BC47-71DE-4088-84C4-7BDF9D8863C9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9" name="Group 27"/>
          <p:cNvGraphicFramePr>
            <a:graphicFrameLocks noGrp="1"/>
          </p:cNvGraphicFramePr>
          <p:nvPr/>
        </p:nvGraphicFramePr>
        <p:xfrm>
          <a:off x="1691680" y="2634208"/>
          <a:ext cx="5976664" cy="2667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Max:=1;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gyök(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p[1].x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+p[1].y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gyök(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p[i].x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+p[i].y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gyök(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p[i].x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+p[i].y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2273523" y="3703695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H="1">
            <a:off x="7436239" y="3703695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2195736" y="397518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7421951" y="3978361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C023183-5202-4DA7-811A-726DE5C90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324" y="2293285"/>
            <a:ext cx="1435547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b="1" dirty="0"/>
              <a:t>   </a:t>
            </a:r>
            <a:r>
              <a:rPr lang="hu-HU" sz="1800" dirty="0" err="1"/>
              <a:t>maxÉrt:</a:t>
            </a:r>
            <a:r>
              <a:rPr lang="hu-HU" sz="1800" b="1" dirty="0" err="1"/>
              <a:t>Valós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10927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Eldöntés</a:t>
            </a:r>
            <a:r>
              <a:rPr lang="hu-HU" dirty="0"/>
              <a:t> + </a:t>
            </a:r>
            <a:r>
              <a:rPr lang="hu-HU" dirty="0">
                <a:solidFill>
                  <a:srgbClr val="0000FF"/>
                </a:solidFill>
              </a:rPr>
              <a:t>megszámolás</a:t>
            </a:r>
          </a:p>
        </p:txBody>
      </p:sp>
      <p:sp>
        <p:nvSpPr>
          <p:cNvPr id="410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>
                <a:solidFill>
                  <a:srgbClr val="FF0000"/>
                </a:solidFill>
              </a:rPr>
              <a:t>Van-e</a:t>
            </a:r>
            <a:r>
              <a:rPr lang="hu-HU" sz="2800" dirty="0"/>
              <a:t> egy sorozatban legalább </a:t>
            </a:r>
            <a:r>
              <a:rPr lang="hu-HU" sz="2800" dirty="0">
                <a:solidFill>
                  <a:srgbClr val="0000FF"/>
                </a:solidFill>
              </a:rPr>
              <a:t>K darab </a:t>
            </a:r>
            <a:r>
              <a:rPr lang="hu-HU" sz="2800" dirty="0"/>
              <a:t>adott tulajdonságú elem?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N,K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	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Imprint MT Shadow" pitchFamily="82" charset="0"/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Van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K&gt;0</a:t>
            </a:r>
          </a:p>
          <a:p>
            <a:pPr marL="254000">
              <a:lnSpc>
                <a:spcPct val="95000"/>
              </a:lnSpc>
              <a:spcBef>
                <a:spcPts val="900"/>
              </a:spcBef>
            </a:pPr>
            <a:r>
              <a:rPr lang="hu-HU" sz="2800" dirty="0">
                <a:sym typeface="Symbol" pitchFamily="18" charset="2"/>
              </a:rPr>
              <a:t>Utófeltétel:	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db</a:t>
            </a:r>
            <a:r>
              <a:rPr lang="hu-HU" sz="2800" dirty="0">
                <a:sym typeface="Symbol" pitchFamily="18" charset="2"/>
              </a:rPr>
              <a:t>=          és   Van=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db</a:t>
            </a:r>
            <a:r>
              <a:rPr lang="hu-HU" sz="2800" dirty="0">
                <a:sym typeface="Symbol" pitchFamily="18" charset="2"/>
              </a:rPr>
              <a:t>≥K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E8BE8B9-F49D-4D0C-905F-AD068996A4AB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723622"/>
              </p:ext>
            </p:extLst>
          </p:nvPr>
        </p:nvGraphicFramePr>
        <p:xfrm>
          <a:off x="2483768" y="4825772"/>
          <a:ext cx="66833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668" imgH="520474" progId="Equation.3">
                  <p:embed/>
                </p:oleObj>
              </mc:Choice>
              <mc:Fallback>
                <p:oleObj name="Equation" r:id="rId3" imgW="304668" imgH="520474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825772"/>
                        <a:ext cx="668338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Kép 11">
            <a:extLst>
              <a:ext uri="{FF2B5EF4-FFF2-40B4-BE49-F238E27FC236}">
                <a16:creationId xmlns:a16="http://schemas.microsoft.com/office/drawing/2014/main" id="{AA7DAF58-571B-4D49-856B-F79BC0535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559" y="2492896"/>
            <a:ext cx="2148913" cy="128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00F72A53-3B1E-43C4-BE7F-1DB2F1E32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061" y="4097035"/>
            <a:ext cx="1600371" cy="170039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Eldöntés + megszámolás</a:t>
            </a:r>
          </a:p>
        </p:txBody>
      </p:sp>
      <p:sp>
        <p:nvSpPr>
          <p:cNvPr id="2355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1.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olidFill>
                  <a:srgbClr val="FF3300"/>
                </a:solidFill>
              </a:rPr>
              <a:t>	</a:t>
            </a:r>
            <a:r>
              <a:rPr lang="hu-HU" sz="2800" dirty="0">
                <a:solidFill>
                  <a:srgbClr val="0000FF"/>
                </a:solidFill>
              </a:rPr>
              <a:t>Számoljuk meg</a:t>
            </a:r>
            <a:r>
              <a:rPr lang="hu-HU" sz="2800" dirty="0"/>
              <a:t>, hogy hány adott tulajdonságú van, majd </a:t>
            </a:r>
            <a:r>
              <a:rPr lang="hu-HU" sz="2800" dirty="0">
                <a:solidFill>
                  <a:srgbClr val="FF0000"/>
                </a:solidFill>
              </a:rPr>
              <a:t>nézzük meg, hogy ez legalább K-e</a:t>
            </a:r>
            <a:r>
              <a:rPr lang="hu-HU" sz="2800" dirty="0"/>
              <a:t>! </a:t>
            </a:r>
            <a:r>
              <a:rPr lang="hu-HU" sz="2400" dirty="0"/>
              <a:t>(Azaz valójában nincs: eldöntés tétel!)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720E48B-6726-45F9-969B-8D5FE9CAAD3A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2157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07459"/>
              </p:ext>
            </p:extLst>
          </p:nvPr>
        </p:nvGraphicFramePr>
        <p:xfrm>
          <a:off x="3372721" y="3258702"/>
          <a:ext cx="4643438" cy="2252032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52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2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5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52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Van:=db≥K</a:t>
                      </a:r>
                    </a:p>
                  </a:txBody>
                  <a:tcPr marT="45676" marB="456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3577" name="Egyenes összekötő 9"/>
          <p:cNvCxnSpPr>
            <a:cxnSpLocks noChangeShapeType="1"/>
          </p:cNvCxnSpPr>
          <p:nvPr/>
        </p:nvCxnSpPr>
        <p:spPr bwMode="auto">
          <a:xfrm>
            <a:off x="3804617" y="4139383"/>
            <a:ext cx="214312" cy="4286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Egyenes összekötő 11"/>
          <p:cNvCxnSpPr>
            <a:cxnSpLocks noChangeShapeType="1"/>
          </p:cNvCxnSpPr>
          <p:nvPr/>
        </p:nvCxnSpPr>
        <p:spPr bwMode="auto">
          <a:xfrm flipH="1">
            <a:off x="7787559" y="4126444"/>
            <a:ext cx="214312" cy="459264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9" name="Line 33"/>
          <p:cNvSpPr>
            <a:spLocks noChangeShapeType="1"/>
          </p:cNvSpPr>
          <p:nvPr/>
        </p:nvSpPr>
        <p:spPr bwMode="auto">
          <a:xfrm>
            <a:off x="2685334" y="5067014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580" name="Text Box 74"/>
          <p:cNvSpPr txBox="1">
            <a:spLocks noChangeArrowheads="1"/>
          </p:cNvSpPr>
          <p:nvPr/>
        </p:nvSpPr>
        <p:spPr bwMode="auto">
          <a:xfrm>
            <a:off x="3725242" y="4320358"/>
            <a:ext cx="288925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3581" name="Text Box 75"/>
          <p:cNvSpPr txBox="1">
            <a:spLocks noChangeArrowheads="1"/>
          </p:cNvSpPr>
          <p:nvPr/>
        </p:nvSpPr>
        <p:spPr bwMode="auto">
          <a:xfrm>
            <a:off x="7778034" y="4306706"/>
            <a:ext cx="288925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3585" name="Szövegdoboz 13"/>
          <p:cNvSpPr txBox="1">
            <a:spLocks noChangeArrowheads="1"/>
          </p:cNvSpPr>
          <p:nvPr/>
        </p:nvSpPr>
        <p:spPr bwMode="auto">
          <a:xfrm>
            <a:off x="8011396" y="2790976"/>
            <a:ext cx="1111250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db,</a:t>
            </a:r>
            <a:br>
              <a:rPr lang="hu-HU" sz="1800" dirty="0"/>
            </a:br>
            <a:r>
              <a:rPr lang="hu-HU" sz="1800" dirty="0"/>
              <a:t>    i:</a:t>
            </a:r>
            <a:r>
              <a:rPr lang="hu-HU" sz="1800" b="1" dirty="0"/>
              <a:t>Egész</a:t>
            </a:r>
          </a:p>
        </p:txBody>
      </p:sp>
      <p:pic>
        <p:nvPicPr>
          <p:cNvPr id="23583" name="Picture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97" y="5587279"/>
            <a:ext cx="1673225" cy="971550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8784A0F1-0977-45C5-BCAE-BB4248CB6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187719"/>
            <a:ext cx="2518956" cy="1415693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FB377B6C-99E3-4CE9-A742-B5217350D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57" y="4812251"/>
            <a:ext cx="1600371" cy="170039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9" grpId="0" animBg="1"/>
      <p:bldP spid="23580" grpId="0"/>
      <p:bldP spid="23581" grpId="0"/>
      <p:bldP spid="2358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FF3300"/>
                </a:solidFill>
              </a:rPr>
              <a:t>Eldöntés</a:t>
            </a:r>
            <a:r>
              <a:rPr lang="hu-HU"/>
              <a:t> + </a:t>
            </a:r>
            <a:r>
              <a:rPr lang="hu-HU">
                <a:solidFill>
                  <a:srgbClr val="0000FF"/>
                </a:solidFill>
              </a:rPr>
              <a:t>megszámolás</a:t>
            </a:r>
          </a:p>
        </p:txBody>
      </p:sp>
      <p:sp>
        <p:nvSpPr>
          <p:cNvPr id="24581" name="Tartalom helye 2"/>
          <p:cNvSpPr>
            <a:spLocks noGrp="1"/>
          </p:cNvSpPr>
          <p:nvPr>
            <p:ph idx="1"/>
          </p:nvPr>
        </p:nvSpPr>
        <p:spPr>
          <a:xfrm>
            <a:off x="2924175" y="1341438"/>
            <a:ext cx="6040438" cy="47545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Ha már </a:t>
            </a:r>
            <a:r>
              <a:rPr lang="hu-HU" sz="2800" dirty="0">
                <a:solidFill>
                  <a:srgbClr val="FF0000"/>
                </a:solidFill>
              </a:rPr>
              <a:t>találtunk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0000FF"/>
                </a:solidFill>
              </a:rPr>
              <a:t>K darab </a:t>
            </a:r>
            <a:r>
              <a:rPr lang="hu-HU" sz="2800" dirty="0"/>
              <a:t>adott tulajdonságút, akkor </a:t>
            </a:r>
            <a:r>
              <a:rPr lang="hu-HU" sz="2800" dirty="0">
                <a:solidFill>
                  <a:srgbClr val="FF0000"/>
                </a:solidFill>
              </a:rPr>
              <a:t>ne nézzük tovább</a:t>
            </a:r>
            <a:r>
              <a:rPr lang="hu-HU" sz="2800" dirty="0"/>
              <a:t>!</a:t>
            </a:r>
          </a:p>
        </p:txBody>
      </p:sp>
      <p:sp>
        <p:nvSpPr>
          <p:cNvPr id="23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B8BBA26-622D-429F-8705-2E701279A910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24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225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1423"/>
              </p:ext>
            </p:extLst>
          </p:nvPr>
        </p:nvGraphicFramePr>
        <p:xfrm>
          <a:off x="3102779" y="3394480"/>
          <a:ext cx="4576216" cy="2986848"/>
        </p:xfrm>
        <a:graphic>
          <a:graphicData uri="http://schemas.openxmlformats.org/drawingml/2006/table">
            <a:tbl>
              <a:tblPr/>
              <a:tblGrid>
                <a:gridCol w="42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7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db:=0;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és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&lt;K</a:t>
                      </a: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L="91431" marR="91431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7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=K</a:t>
                      </a:r>
                    </a:p>
                  </a:txBody>
                  <a:tcPr marL="91431" marR="91431"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4607" name="Egyenes összekötő 8"/>
          <p:cNvCxnSpPr>
            <a:cxnSpLocks noChangeShapeType="1"/>
          </p:cNvCxnSpPr>
          <p:nvPr/>
        </p:nvCxnSpPr>
        <p:spPr bwMode="auto">
          <a:xfrm>
            <a:off x="3536166" y="4395788"/>
            <a:ext cx="252413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Egyenes összekötő 9"/>
          <p:cNvCxnSpPr>
            <a:cxnSpLocks noChangeShapeType="1"/>
          </p:cNvCxnSpPr>
          <p:nvPr/>
        </p:nvCxnSpPr>
        <p:spPr bwMode="auto">
          <a:xfrm flipH="1">
            <a:off x="7414738" y="4395788"/>
            <a:ext cx="252412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9" name="AutoShape 37"/>
          <p:cNvSpPr>
            <a:spLocks noChangeArrowheads="1"/>
          </p:cNvSpPr>
          <p:nvPr/>
        </p:nvSpPr>
        <p:spPr bwMode="auto">
          <a:xfrm>
            <a:off x="755650" y="3341018"/>
            <a:ext cx="1295400" cy="360362"/>
          </a:xfrm>
          <a:prstGeom prst="downArrow">
            <a:avLst>
              <a:gd name="adj1" fmla="val 44537"/>
              <a:gd name="adj2" fmla="val 25111"/>
            </a:avLst>
          </a:prstGeom>
          <a:solidFill>
            <a:schemeClr val="bg1"/>
          </a:solidFill>
          <a:ln w="19050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pic>
        <p:nvPicPr>
          <p:cNvPr id="24610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" y="2577430"/>
            <a:ext cx="2508250" cy="735013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11" name="AutoShape 39"/>
          <p:cNvSpPr>
            <a:spLocks noChangeArrowheads="1"/>
          </p:cNvSpPr>
          <p:nvPr/>
        </p:nvSpPr>
        <p:spPr bwMode="auto">
          <a:xfrm flipV="1">
            <a:off x="1128562" y="5012655"/>
            <a:ext cx="1728788" cy="9366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526 h 21600"/>
              <a:gd name="T14" fmla="*/ 17762 w 21600"/>
              <a:gd name="T15" fmla="*/ 963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034" y="0"/>
                </a:lnTo>
                <a:lnTo>
                  <a:pt x="15034" y="2526"/>
                </a:lnTo>
                <a:lnTo>
                  <a:pt x="12427" y="2526"/>
                </a:lnTo>
                <a:cubicBezTo>
                  <a:pt x="5564" y="2526"/>
                  <a:pt x="0" y="6838"/>
                  <a:pt x="0" y="12158"/>
                </a:cubicBezTo>
                <a:lnTo>
                  <a:pt x="0" y="21600"/>
                </a:lnTo>
                <a:lnTo>
                  <a:pt x="7263" y="21600"/>
                </a:lnTo>
                <a:lnTo>
                  <a:pt x="7263" y="12158"/>
                </a:lnTo>
                <a:cubicBezTo>
                  <a:pt x="7263" y="10763"/>
                  <a:pt x="9575" y="9632"/>
                  <a:pt x="12427" y="9632"/>
                </a:cubicBezTo>
                <a:lnTo>
                  <a:pt x="15034" y="9632"/>
                </a:lnTo>
                <a:lnTo>
                  <a:pt x="15034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bg1"/>
          </a:solidFill>
          <a:ln w="19050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pic>
        <p:nvPicPr>
          <p:cNvPr id="24612" name="Picture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"/>
          <a:stretch>
            <a:fillRect/>
          </a:stretch>
        </p:blipFill>
        <p:spPr bwMode="auto">
          <a:xfrm>
            <a:off x="36513" y="3785518"/>
            <a:ext cx="2508250" cy="11906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13" name="Text Box 43"/>
          <p:cNvSpPr txBox="1">
            <a:spLocks noChangeArrowheads="1"/>
          </p:cNvSpPr>
          <p:nvPr/>
        </p:nvSpPr>
        <p:spPr bwMode="auto">
          <a:xfrm>
            <a:off x="3477429" y="46307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4614" name="Text Box 44"/>
          <p:cNvSpPr txBox="1">
            <a:spLocks noChangeArrowheads="1"/>
          </p:cNvSpPr>
          <p:nvPr/>
        </p:nvSpPr>
        <p:spPr bwMode="auto">
          <a:xfrm>
            <a:off x="7440138" y="46339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24615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210060"/>
            <a:ext cx="2125117" cy="1190625"/>
          </a:xfrm>
          <a:prstGeom prst="rect">
            <a:avLst/>
          </a:prstGeom>
          <a:ln w="19050">
            <a:noFill/>
            <a:prstDash val="sysDot"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84213" y="1447130"/>
            <a:ext cx="1655762" cy="1360488"/>
            <a:chOff x="431" y="776"/>
            <a:chExt cx="1043" cy="857"/>
          </a:xfrm>
        </p:grpSpPr>
        <p:sp>
          <p:nvSpPr>
            <p:cNvPr id="24619" name="Freeform 42"/>
            <p:cNvSpPr>
              <a:spLocks/>
            </p:cNvSpPr>
            <p:nvPr/>
          </p:nvSpPr>
          <p:spPr bwMode="auto">
            <a:xfrm>
              <a:off x="431" y="776"/>
              <a:ext cx="1043" cy="250"/>
            </a:xfrm>
            <a:custGeom>
              <a:avLst/>
              <a:gdLst>
                <a:gd name="T0" fmla="*/ 7 w 803"/>
                <a:gd name="T1" fmla="*/ 78 h 196"/>
                <a:gd name="T2" fmla="*/ 15 w 803"/>
                <a:gd name="T3" fmla="*/ 146 h 196"/>
                <a:gd name="T4" fmla="*/ 91 w 803"/>
                <a:gd name="T5" fmla="*/ 174 h 196"/>
                <a:gd name="T6" fmla="*/ 282 w 803"/>
                <a:gd name="T7" fmla="*/ 184 h 196"/>
                <a:gd name="T8" fmla="*/ 509 w 803"/>
                <a:gd name="T9" fmla="*/ 184 h 196"/>
                <a:gd name="T10" fmla="*/ 755 w 803"/>
                <a:gd name="T11" fmla="*/ 182 h 196"/>
                <a:gd name="T12" fmla="*/ 795 w 803"/>
                <a:gd name="T13" fmla="*/ 102 h 196"/>
                <a:gd name="T14" fmla="*/ 719 w 803"/>
                <a:gd name="T15" fmla="*/ 46 h 196"/>
                <a:gd name="T16" fmla="*/ 607 w 803"/>
                <a:gd name="T17" fmla="*/ 22 h 196"/>
                <a:gd name="T18" fmla="*/ 418 w 803"/>
                <a:gd name="T19" fmla="*/ 3 h 196"/>
                <a:gd name="T20" fmla="*/ 282 w 803"/>
                <a:gd name="T21" fmla="*/ 3 h 196"/>
                <a:gd name="T22" fmla="*/ 203 w 803"/>
                <a:gd name="T23" fmla="*/ 10 h 196"/>
                <a:gd name="T24" fmla="*/ 55 w 803"/>
                <a:gd name="T25" fmla="*/ 48 h 196"/>
                <a:gd name="T26" fmla="*/ 7 w 803"/>
                <a:gd name="T27" fmla="*/ 78 h 1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3"/>
                <a:gd name="T43" fmla="*/ 0 h 196"/>
                <a:gd name="T44" fmla="*/ 803 w 803"/>
                <a:gd name="T45" fmla="*/ 196 h 1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3" h="196">
                  <a:moveTo>
                    <a:pt x="7" y="78"/>
                  </a:moveTo>
                  <a:cubicBezTo>
                    <a:pt x="0" y="94"/>
                    <a:pt x="1" y="130"/>
                    <a:pt x="15" y="146"/>
                  </a:cubicBezTo>
                  <a:cubicBezTo>
                    <a:pt x="29" y="162"/>
                    <a:pt x="47" y="168"/>
                    <a:pt x="91" y="174"/>
                  </a:cubicBezTo>
                  <a:cubicBezTo>
                    <a:pt x="135" y="180"/>
                    <a:pt x="212" y="182"/>
                    <a:pt x="282" y="184"/>
                  </a:cubicBezTo>
                  <a:cubicBezTo>
                    <a:pt x="352" y="186"/>
                    <a:pt x="430" y="184"/>
                    <a:pt x="509" y="184"/>
                  </a:cubicBezTo>
                  <a:cubicBezTo>
                    <a:pt x="588" y="184"/>
                    <a:pt x="707" y="196"/>
                    <a:pt x="755" y="182"/>
                  </a:cubicBezTo>
                  <a:cubicBezTo>
                    <a:pt x="803" y="168"/>
                    <a:pt x="801" y="125"/>
                    <a:pt x="795" y="102"/>
                  </a:cubicBezTo>
                  <a:cubicBezTo>
                    <a:pt x="789" y="79"/>
                    <a:pt x="750" y="59"/>
                    <a:pt x="719" y="46"/>
                  </a:cubicBezTo>
                  <a:cubicBezTo>
                    <a:pt x="688" y="33"/>
                    <a:pt x="657" y="29"/>
                    <a:pt x="607" y="22"/>
                  </a:cubicBezTo>
                  <a:cubicBezTo>
                    <a:pt x="557" y="15"/>
                    <a:pt x="472" y="6"/>
                    <a:pt x="418" y="3"/>
                  </a:cubicBezTo>
                  <a:cubicBezTo>
                    <a:pt x="364" y="0"/>
                    <a:pt x="318" y="2"/>
                    <a:pt x="282" y="3"/>
                  </a:cubicBezTo>
                  <a:cubicBezTo>
                    <a:pt x="246" y="4"/>
                    <a:pt x="241" y="3"/>
                    <a:pt x="203" y="10"/>
                  </a:cubicBezTo>
                  <a:cubicBezTo>
                    <a:pt x="165" y="17"/>
                    <a:pt x="88" y="37"/>
                    <a:pt x="55" y="48"/>
                  </a:cubicBezTo>
                  <a:cubicBezTo>
                    <a:pt x="22" y="59"/>
                    <a:pt x="14" y="63"/>
                    <a:pt x="7" y="78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4620" name="Freeform 43"/>
            <p:cNvSpPr>
              <a:spLocks/>
            </p:cNvSpPr>
            <p:nvPr/>
          </p:nvSpPr>
          <p:spPr bwMode="auto">
            <a:xfrm>
              <a:off x="523" y="1487"/>
              <a:ext cx="522" cy="146"/>
            </a:xfrm>
            <a:custGeom>
              <a:avLst/>
              <a:gdLst>
                <a:gd name="T0" fmla="*/ 1 w 522"/>
                <a:gd name="T1" fmla="*/ 61 h 146"/>
                <a:gd name="T2" fmla="*/ 13 w 522"/>
                <a:gd name="T3" fmla="*/ 117 h 146"/>
                <a:gd name="T4" fmla="*/ 81 w 522"/>
                <a:gd name="T5" fmla="*/ 141 h 146"/>
                <a:gd name="T6" fmla="*/ 241 w 522"/>
                <a:gd name="T7" fmla="*/ 145 h 146"/>
                <a:gd name="T8" fmla="*/ 389 w 522"/>
                <a:gd name="T9" fmla="*/ 141 h 146"/>
                <a:gd name="T10" fmla="*/ 457 w 522"/>
                <a:gd name="T11" fmla="*/ 117 h 146"/>
                <a:gd name="T12" fmla="*/ 513 w 522"/>
                <a:gd name="T13" fmla="*/ 81 h 146"/>
                <a:gd name="T14" fmla="*/ 509 w 522"/>
                <a:gd name="T15" fmla="*/ 41 h 146"/>
                <a:gd name="T16" fmla="*/ 453 w 522"/>
                <a:gd name="T17" fmla="*/ 17 h 146"/>
                <a:gd name="T18" fmla="*/ 341 w 522"/>
                <a:gd name="T19" fmla="*/ 5 h 146"/>
                <a:gd name="T20" fmla="*/ 233 w 522"/>
                <a:gd name="T21" fmla="*/ 1 h 146"/>
                <a:gd name="T22" fmla="*/ 85 w 522"/>
                <a:gd name="T23" fmla="*/ 13 h 146"/>
                <a:gd name="T24" fmla="*/ 37 w 522"/>
                <a:gd name="T25" fmla="*/ 29 h 146"/>
                <a:gd name="T26" fmla="*/ 1 w 522"/>
                <a:gd name="T27" fmla="*/ 61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2"/>
                <a:gd name="T43" fmla="*/ 0 h 146"/>
                <a:gd name="T44" fmla="*/ 522 w 522"/>
                <a:gd name="T45" fmla="*/ 146 h 1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2" h="146">
                  <a:moveTo>
                    <a:pt x="1" y="61"/>
                  </a:moveTo>
                  <a:cubicBezTo>
                    <a:pt x="2" y="76"/>
                    <a:pt x="0" y="104"/>
                    <a:pt x="13" y="117"/>
                  </a:cubicBezTo>
                  <a:cubicBezTo>
                    <a:pt x="26" y="130"/>
                    <a:pt x="43" y="136"/>
                    <a:pt x="81" y="141"/>
                  </a:cubicBezTo>
                  <a:cubicBezTo>
                    <a:pt x="119" y="146"/>
                    <a:pt x="190" y="145"/>
                    <a:pt x="241" y="145"/>
                  </a:cubicBezTo>
                  <a:cubicBezTo>
                    <a:pt x="292" y="145"/>
                    <a:pt x="353" y="146"/>
                    <a:pt x="389" y="141"/>
                  </a:cubicBezTo>
                  <a:cubicBezTo>
                    <a:pt x="425" y="136"/>
                    <a:pt x="436" y="127"/>
                    <a:pt x="457" y="117"/>
                  </a:cubicBezTo>
                  <a:cubicBezTo>
                    <a:pt x="478" y="107"/>
                    <a:pt x="504" y="94"/>
                    <a:pt x="513" y="81"/>
                  </a:cubicBezTo>
                  <a:cubicBezTo>
                    <a:pt x="522" y="68"/>
                    <a:pt x="519" y="52"/>
                    <a:pt x="509" y="41"/>
                  </a:cubicBezTo>
                  <a:cubicBezTo>
                    <a:pt x="499" y="30"/>
                    <a:pt x="481" y="23"/>
                    <a:pt x="453" y="17"/>
                  </a:cubicBezTo>
                  <a:cubicBezTo>
                    <a:pt x="425" y="11"/>
                    <a:pt x="378" y="8"/>
                    <a:pt x="341" y="5"/>
                  </a:cubicBezTo>
                  <a:cubicBezTo>
                    <a:pt x="304" y="2"/>
                    <a:pt x="276" y="0"/>
                    <a:pt x="233" y="1"/>
                  </a:cubicBezTo>
                  <a:cubicBezTo>
                    <a:pt x="190" y="2"/>
                    <a:pt x="118" y="8"/>
                    <a:pt x="85" y="13"/>
                  </a:cubicBezTo>
                  <a:cubicBezTo>
                    <a:pt x="52" y="18"/>
                    <a:pt x="51" y="21"/>
                    <a:pt x="37" y="29"/>
                  </a:cubicBezTo>
                  <a:cubicBezTo>
                    <a:pt x="23" y="37"/>
                    <a:pt x="9" y="54"/>
                    <a:pt x="1" y="61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4621" name="Line 44"/>
            <p:cNvSpPr>
              <a:spLocks noChangeShapeType="1"/>
            </p:cNvSpPr>
            <p:nvPr/>
          </p:nvSpPr>
          <p:spPr bwMode="auto">
            <a:xfrm flipH="1">
              <a:off x="884" y="1002"/>
              <a:ext cx="46" cy="48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4618" name="Szövegdoboz 13"/>
          <p:cNvSpPr txBox="1">
            <a:spLocks noChangeArrowheads="1"/>
          </p:cNvSpPr>
          <p:nvPr/>
        </p:nvSpPr>
        <p:spPr bwMode="auto">
          <a:xfrm>
            <a:off x="7677580" y="2946712"/>
            <a:ext cx="1111250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db,</a:t>
            </a:r>
            <a:br>
              <a:rPr lang="hu-HU" sz="1800" dirty="0"/>
            </a:br>
            <a:r>
              <a:rPr lang="hu-HU" sz="1800" dirty="0"/>
              <a:t>    i:</a:t>
            </a:r>
            <a:r>
              <a:rPr lang="hu-HU" sz="1800" b="1" dirty="0"/>
              <a:t>Egész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9" grpId="0" animBg="1"/>
      <p:bldP spid="24611" grpId="0" animBg="1"/>
      <p:bldP spid="246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Keresés</a:t>
            </a:r>
            <a:r>
              <a:rPr lang="hu-HU" dirty="0"/>
              <a:t> + </a:t>
            </a:r>
            <a:r>
              <a:rPr lang="hu-HU" dirty="0">
                <a:solidFill>
                  <a:srgbClr val="0000FF"/>
                </a:solidFill>
              </a:rPr>
              <a:t>megszámolás</a:t>
            </a:r>
          </a:p>
        </p:txBody>
      </p:sp>
      <p:sp>
        <p:nvSpPr>
          <p:cNvPr id="410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dirty="0"/>
              <a:t>	E</a:t>
            </a:r>
            <a:r>
              <a:rPr lang="hu-HU" sz="2800" dirty="0"/>
              <a:t>gy sorozatban </a:t>
            </a:r>
            <a:r>
              <a:rPr lang="hu-HU" sz="2800" dirty="0">
                <a:solidFill>
                  <a:srgbClr val="FF0000"/>
                </a:solidFill>
              </a:rPr>
              <a:t>melyik</a:t>
            </a:r>
            <a:r>
              <a:rPr lang="hu-HU" sz="2800" dirty="0"/>
              <a:t> a </a:t>
            </a:r>
            <a:r>
              <a:rPr lang="hu-HU" sz="2800" dirty="0">
                <a:solidFill>
                  <a:srgbClr val="0000FF"/>
                </a:solidFill>
              </a:rPr>
              <a:t>K.</a:t>
            </a:r>
            <a:r>
              <a:rPr lang="hu-HU" sz="2800" dirty="0"/>
              <a:t> adott tulajdonságú elem (ha van egyáltalán)?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Bemenet:	N,K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 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Imprint MT Shadow" pitchFamily="82" charset="0"/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Kimenet:	Van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/>
              <a:t>, KI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Előfeltétel:	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K&gt;0</a:t>
            </a:r>
          </a:p>
          <a:p>
            <a:pPr marL="254000">
              <a:lnSpc>
                <a:spcPct val="95000"/>
              </a:lnSpc>
              <a:spcBef>
                <a:spcPct val="25000"/>
              </a:spcBef>
              <a:defRPr/>
            </a:pPr>
            <a:r>
              <a:rPr lang="hu-HU" sz="2800" dirty="0">
                <a:sym typeface="Symbol" pitchFamily="18" charset="2"/>
              </a:rPr>
              <a:t>Utófeltétel:	Van=</a:t>
            </a:r>
            <a:r>
              <a:rPr lang="hu-HU" sz="2800" dirty="0">
                <a:sym typeface="Symbol"/>
              </a:rPr>
              <a:t>i(1iN):</a:t>
            </a:r>
            <a:r>
              <a:rPr lang="hu-HU" sz="2800" dirty="0">
                <a:sym typeface="Symbol" pitchFamily="18" charset="2"/>
              </a:rPr>
              <a:t>      =K  és</a:t>
            </a:r>
          </a:p>
          <a:p>
            <a:pPr marL="0" indent="0">
              <a:lnSpc>
                <a:spcPct val="95000"/>
              </a:lnSpc>
              <a:spcBef>
                <a:spcPts val="18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   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                   Van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800" dirty="0">
                <a:sym typeface="Symbol"/>
              </a:rPr>
              <a:t>1KIN és       =</a:t>
            </a:r>
            <a:r>
              <a:rPr lang="hu-HU" sz="2800" dirty="0">
                <a:sym typeface="Symbol" pitchFamily="18" charset="2"/>
              </a:rPr>
              <a:t>K  és T(X</a:t>
            </a:r>
            <a:r>
              <a:rPr lang="hu-HU" sz="2800" baseline="-25000" dirty="0">
                <a:sym typeface="Symbol" pitchFamily="18" charset="2"/>
              </a:rPr>
              <a:t>KI</a:t>
            </a:r>
            <a:r>
              <a:rPr lang="hu-HU" sz="2800" dirty="0">
                <a:sym typeface="Symbol" pitchFamily="18" charset="2"/>
              </a:rPr>
              <a:t>)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F0F09B4-F2E7-4ED2-9AE2-99F54E0F2609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757928"/>
              </p:ext>
            </p:extLst>
          </p:nvPr>
        </p:nvGraphicFramePr>
        <p:xfrm>
          <a:off x="4150585" y="4413467"/>
          <a:ext cx="611187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668" imgH="558558" progId="Equation.3">
                  <p:embed/>
                </p:oleObj>
              </mc:Choice>
              <mc:Fallback>
                <p:oleObj name="Equation" r:id="rId3" imgW="304668" imgH="558558" progId="Equation.3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585" y="4413467"/>
                        <a:ext cx="611187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58091"/>
              </p:ext>
            </p:extLst>
          </p:nvPr>
        </p:nvGraphicFramePr>
        <p:xfrm>
          <a:off x="4381500" y="5448300"/>
          <a:ext cx="622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4668" imgH="558558" progId="Equation.3">
                  <p:embed/>
                </p:oleObj>
              </mc:Choice>
              <mc:Fallback>
                <p:oleObj name="Equation" r:id="rId5" imgW="304668" imgH="558558" progId="Equation.3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448300"/>
                        <a:ext cx="6223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Kép 13">
            <a:extLst>
              <a:ext uri="{FF2B5EF4-FFF2-40B4-BE49-F238E27FC236}">
                <a16:creationId xmlns:a16="http://schemas.microsoft.com/office/drawing/2014/main" id="{F2A35DDE-645D-410A-9854-CA9628D980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3812" y="2368842"/>
            <a:ext cx="2982684" cy="1132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881160D2-FA1F-4ED2-AADE-1ED8DD472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2320" y="4149080"/>
            <a:ext cx="1532599" cy="1628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Keresés + megszámolás</a:t>
            </a:r>
          </a:p>
        </p:txBody>
      </p:sp>
      <p:sp>
        <p:nvSpPr>
          <p:cNvPr id="2662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1. megoldási ötlet(</a:t>
            </a:r>
            <a:r>
              <a:rPr lang="hu-HU" b="1" dirty="0" err="1"/>
              <a:t>ek</a:t>
            </a:r>
            <a:r>
              <a:rPr lang="hu-HU" b="1" dirty="0"/>
              <a:t>):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Az előbbi ötlet: „</a:t>
            </a:r>
            <a:r>
              <a:rPr lang="hu-HU" sz="2800" dirty="0">
                <a:solidFill>
                  <a:srgbClr val="FF0000"/>
                </a:solidFill>
              </a:rPr>
              <a:t>számoljuk meg</a:t>
            </a:r>
            <a:r>
              <a:rPr lang="hu-HU" sz="2800" dirty="0"/>
              <a:t>, hogy hány adott tulajdonságú van, majd </a:t>
            </a:r>
            <a:r>
              <a:rPr lang="hu-HU" sz="2800" dirty="0">
                <a:solidFill>
                  <a:srgbClr val="FF0000"/>
                </a:solidFill>
              </a:rPr>
              <a:t>nézzük meg, hogy ez legalább K-e</a:t>
            </a:r>
            <a:r>
              <a:rPr lang="hu-HU" sz="2800" dirty="0"/>
              <a:t>…” kevés, még hátra van a K. újbóli megkeresése…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A működőnek látszó ötlet: a megszámolás helyett </a:t>
            </a:r>
            <a:r>
              <a:rPr lang="hu-HU" sz="2800" dirty="0">
                <a:solidFill>
                  <a:srgbClr val="FF0000"/>
                </a:solidFill>
              </a:rPr>
              <a:t>kiválogatás</a:t>
            </a:r>
            <a:r>
              <a:rPr lang="hu-HU" sz="2800" dirty="0"/>
              <a:t> kell… és a keresésre nincs szükség… </a:t>
            </a:r>
            <a:br>
              <a:rPr lang="hu-HU" sz="2800" dirty="0"/>
            </a:br>
            <a:r>
              <a:rPr lang="hu-HU" sz="2800" dirty="0"/>
              <a:t>… de helypazarló és túl hosszadalmas!</a:t>
            </a:r>
            <a:endParaRPr lang="hu-HU" sz="24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91982B4-2C4E-465B-A08D-4B9F4A34CD37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7278DCC-D64E-446D-9E91-486663224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38" y="4221088"/>
            <a:ext cx="2341612" cy="1470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Cím 1"/>
          <p:cNvSpPr>
            <a:spLocks noGrp="1"/>
          </p:cNvSpPr>
          <p:nvPr>
            <p:ph type="title"/>
          </p:nvPr>
        </p:nvSpPr>
        <p:spPr>
          <a:xfrm>
            <a:off x="2416174" y="85725"/>
            <a:ext cx="5108575" cy="1111250"/>
          </a:xfrm>
        </p:spPr>
        <p:txBody>
          <a:bodyPr/>
          <a:lstStyle/>
          <a:p>
            <a:r>
              <a:rPr lang="hu-HU" dirty="0">
                <a:solidFill>
                  <a:srgbClr val="FF3300"/>
                </a:solidFill>
              </a:rPr>
              <a:t>Keresés </a:t>
            </a:r>
            <a:r>
              <a:rPr lang="hu-HU" dirty="0"/>
              <a:t>+ </a:t>
            </a:r>
            <a:r>
              <a:rPr lang="hu-HU" dirty="0">
                <a:solidFill>
                  <a:srgbClr val="0000FF"/>
                </a:solidFill>
              </a:rPr>
              <a:t>megszámolás</a:t>
            </a:r>
          </a:p>
        </p:txBody>
      </p:sp>
      <p:sp>
        <p:nvSpPr>
          <p:cNvPr id="27653" name="Tartalom helye 2"/>
          <p:cNvSpPr>
            <a:spLocks noGrp="1"/>
          </p:cNvSpPr>
          <p:nvPr>
            <p:ph idx="1"/>
          </p:nvPr>
        </p:nvSpPr>
        <p:spPr>
          <a:xfrm>
            <a:off x="2505645" y="1341438"/>
            <a:ext cx="6746875" cy="47545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Ha már találtunk K darab adott </a:t>
            </a:r>
            <a:r>
              <a:rPr lang="hu-HU" sz="2800" dirty="0" err="1"/>
              <a:t>tulajdonsá-gút</a:t>
            </a:r>
            <a:r>
              <a:rPr lang="hu-HU" sz="2800" dirty="0"/>
              <a:t>, akkor </a:t>
            </a:r>
            <a:r>
              <a:rPr lang="hu-HU" sz="2800" dirty="0">
                <a:solidFill>
                  <a:srgbClr val="FF0000"/>
                </a:solidFill>
              </a:rPr>
              <a:t>ne nézzük tovább</a:t>
            </a:r>
            <a:r>
              <a:rPr lang="hu-HU" sz="2800" dirty="0"/>
              <a:t>: keresés a K.-ig.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8041B1-1B14-4920-8E73-BFD0A5558D63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24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225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10700"/>
              </p:ext>
            </p:extLst>
          </p:nvPr>
        </p:nvGraphicFramePr>
        <p:xfrm>
          <a:off x="2771775" y="3076096"/>
          <a:ext cx="5099050" cy="3485160"/>
        </p:xfrm>
        <a:graphic>
          <a:graphicData uri="http://schemas.openxmlformats.org/drawingml/2006/table">
            <a:tbl>
              <a:tblPr/>
              <a:tblGrid>
                <a:gridCol w="4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8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8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db:=0;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és db&lt;K</a:t>
                      </a: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L="91453" marR="9145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L="91453" marR="9145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L="91453" marR="9145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Van:=db=K</a:t>
                      </a: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8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4607" name="Egyenes összekötő 8"/>
          <p:cNvCxnSpPr>
            <a:cxnSpLocks noChangeShapeType="1"/>
          </p:cNvCxnSpPr>
          <p:nvPr/>
        </p:nvCxnSpPr>
        <p:spPr bwMode="auto">
          <a:xfrm>
            <a:off x="3205163" y="4063115"/>
            <a:ext cx="252412" cy="5032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Egyenes összekötő 9"/>
          <p:cNvCxnSpPr>
            <a:cxnSpLocks noChangeShapeType="1"/>
          </p:cNvCxnSpPr>
          <p:nvPr/>
        </p:nvCxnSpPr>
        <p:spPr bwMode="auto">
          <a:xfrm flipH="1">
            <a:off x="7613650" y="4065145"/>
            <a:ext cx="252413" cy="5032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3" name="Text Box 43"/>
          <p:cNvSpPr txBox="1">
            <a:spLocks noChangeArrowheads="1"/>
          </p:cNvSpPr>
          <p:nvPr/>
        </p:nvSpPr>
        <p:spPr bwMode="auto">
          <a:xfrm>
            <a:off x="3146425" y="431415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4614" name="Text Box 44"/>
          <p:cNvSpPr txBox="1">
            <a:spLocks noChangeArrowheads="1"/>
          </p:cNvSpPr>
          <p:nvPr/>
        </p:nvSpPr>
        <p:spPr bwMode="auto">
          <a:xfrm>
            <a:off x="7627018" y="429326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2617788" y="6057067"/>
            <a:ext cx="6192837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7688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0" y="4438873"/>
            <a:ext cx="1654175" cy="1400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églalap 37"/>
          <p:cNvSpPr/>
          <p:nvPr/>
        </p:nvSpPr>
        <p:spPr>
          <a:xfrm>
            <a:off x="24610" y="5363028"/>
            <a:ext cx="1657350" cy="450850"/>
          </a:xfrm>
          <a:prstGeom prst="rect">
            <a:avLst/>
          </a:prstGeom>
          <a:solidFill>
            <a:schemeClr val="bg1">
              <a:lumMod val="6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27689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91855"/>
            <a:ext cx="1673225" cy="971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92" name="Szövegdoboz 13"/>
          <p:cNvSpPr txBox="1">
            <a:spLocks noChangeArrowheads="1"/>
          </p:cNvSpPr>
          <p:nvPr/>
        </p:nvSpPr>
        <p:spPr bwMode="auto">
          <a:xfrm>
            <a:off x="7858792" y="2748850"/>
            <a:ext cx="1256607" cy="7722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db,</a:t>
            </a:r>
            <a:br>
              <a:rPr lang="hu-HU" sz="1800" dirty="0"/>
            </a:br>
            <a:r>
              <a:rPr lang="hu-HU" sz="1800" dirty="0"/>
              <a:t>    i:</a:t>
            </a:r>
            <a:r>
              <a:rPr lang="hu-HU" sz="1800" b="1" dirty="0"/>
              <a:t>Egész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9691F68C-278F-4B32-B246-EB8E99728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" y="28864"/>
            <a:ext cx="2407876" cy="139103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B4809725-2DB0-4707-8707-BF33B7DBE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0" y="1848268"/>
            <a:ext cx="2582292" cy="980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69325E81-BADC-410D-9C90-3E8F4331D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590" y="2848621"/>
            <a:ext cx="1317814" cy="1400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8" grpId="0" animBg="1"/>
      <p:bldP spid="2769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FF3300"/>
                </a:solidFill>
              </a:rPr>
              <a:t>Keresés </a:t>
            </a:r>
            <a:r>
              <a:rPr lang="hu-HU"/>
              <a:t>+ </a:t>
            </a:r>
            <a:r>
              <a:rPr lang="hu-HU">
                <a:solidFill>
                  <a:srgbClr val="0000FF"/>
                </a:solidFill>
              </a:rPr>
              <a:t>megszámolás</a:t>
            </a:r>
          </a:p>
        </p:txBody>
      </p:sp>
      <p:sp>
        <p:nvSpPr>
          <p:cNvPr id="2867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Ha megtaláltuk a K.-</a:t>
            </a:r>
            <a:r>
              <a:rPr lang="hu-HU" sz="2800" dirty="0" err="1"/>
              <a:t>at</a:t>
            </a:r>
            <a:r>
              <a:rPr lang="hu-HU" sz="2800" dirty="0"/>
              <a:t>, akkor jegyezzük föl az indexét!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AB620FC-6645-4D77-9F43-E756BA414DBF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23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06213"/>
              </p:ext>
            </p:extLst>
          </p:nvPr>
        </p:nvGraphicFramePr>
        <p:xfrm>
          <a:off x="2951163" y="3154065"/>
          <a:ext cx="5435600" cy="1579344"/>
        </p:xfrm>
        <a:graphic>
          <a:graphicData uri="http://schemas.openxmlformats.org/drawingml/2006/table">
            <a:tbl>
              <a:tblPr/>
              <a:tblGrid>
                <a:gridCol w="277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8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T="45679" marB="456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T="45679" marB="456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KI:=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–1</a:t>
                      </a:r>
                    </a:p>
                  </a:txBody>
                  <a:tcPr marT="45679" marB="456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91" name="Line 34"/>
          <p:cNvSpPr>
            <a:spLocks noChangeShapeType="1"/>
          </p:cNvSpPr>
          <p:nvPr/>
        </p:nvSpPr>
        <p:spPr bwMode="auto">
          <a:xfrm>
            <a:off x="2482850" y="3610785"/>
            <a:ext cx="6192838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cxnSp>
        <p:nvCxnSpPr>
          <p:cNvPr id="28692" name="Egyenes összekötő 8"/>
          <p:cNvCxnSpPr>
            <a:cxnSpLocks noChangeShapeType="1"/>
          </p:cNvCxnSpPr>
          <p:nvPr/>
        </p:nvCxnSpPr>
        <p:spPr bwMode="auto">
          <a:xfrm>
            <a:off x="2959100" y="3616026"/>
            <a:ext cx="288000" cy="457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3" name="Text Box 33"/>
          <p:cNvSpPr txBox="1">
            <a:spLocks noChangeArrowheads="1"/>
          </p:cNvSpPr>
          <p:nvPr/>
        </p:nvSpPr>
        <p:spPr bwMode="auto">
          <a:xfrm>
            <a:off x="2882900" y="376842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cxnSp>
        <p:nvCxnSpPr>
          <p:cNvPr id="28694" name="Egyenes összekötő 9"/>
          <p:cNvCxnSpPr>
            <a:cxnSpLocks noChangeShapeType="1"/>
          </p:cNvCxnSpPr>
          <p:nvPr/>
        </p:nvCxnSpPr>
        <p:spPr bwMode="auto">
          <a:xfrm flipH="1">
            <a:off x="8097358" y="3599523"/>
            <a:ext cx="285750" cy="457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5" name="Text Box 34"/>
          <p:cNvSpPr txBox="1">
            <a:spLocks noChangeArrowheads="1"/>
          </p:cNvSpPr>
          <p:nvPr/>
        </p:nvSpPr>
        <p:spPr bwMode="auto">
          <a:xfrm>
            <a:off x="8143875" y="378589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28697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693121"/>
            <a:ext cx="16541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églalap 1"/>
          <p:cNvSpPr/>
          <p:nvPr/>
        </p:nvSpPr>
        <p:spPr>
          <a:xfrm>
            <a:off x="114300" y="4726459"/>
            <a:ext cx="1657350" cy="901700"/>
          </a:xfrm>
          <a:prstGeom prst="rect">
            <a:avLst/>
          </a:prstGeom>
          <a:solidFill>
            <a:schemeClr val="bg1">
              <a:lumMod val="6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CCBA48BF-2D63-411F-BF3D-53C29E0C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" y="3079984"/>
            <a:ext cx="2407876" cy="139103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Keresés</a:t>
            </a:r>
            <a:r>
              <a:rPr lang="hu-HU" dirty="0"/>
              <a:t> + </a:t>
            </a:r>
            <a:r>
              <a:rPr lang="hu-HU" dirty="0">
                <a:solidFill>
                  <a:srgbClr val="0000FF"/>
                </a:solidFill>
              </a:rPr>
              <a:t>másolás</a:t>
            </a:r>
          </a:p>
        </p:txBody>
      </p:sp>
      <p:sp>
        <p:nvSpPr>
          <p:cNvPr id="410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dirty="0"/>
              <a:t>	E</a:t>
            </a:r>
            <a:r>
              <a:rPr lang="hu-HU" sz="2800" dirty="0"/>
              <a:t>gy sorozat első T tulajdonságú eleme előtti elemei kiválogatása (az összes, ha nincs T tulajdonságú).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 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Imprint MT Shadow" pitchFamily="82" charset="0"/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Kimenet:	</a:t>
            </a:r>
            <a:r>
              <a:rPr lang="hu-HU" sz="2800" dirty="0" err="1"/>
              <a:t>Db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Y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 –</a:t>
            </a:r>
            <a:endParaRPr lang="hu-HU" sz="2800" dirty="0">
              <a:solidFill>
                <a:srgbClr val="FF0000"/>
              </a:solidFill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25000"/>
              </a:spcBef>
              <a:defRPr/>
            </a:pPr>
            <a:r>
              <a:rPr lang="hu-HU" sz="2800" dirty="0">
                <a:sym typeface="Symbol" pitchFamily="18" charset="2"/>
              </a:rPr>
              <a:t>Utófeltétel:	Van=</a:t>
            </a:r>
            <a:r>
              <a:rPr lang="hu-HU" sz="2800" dirty="0">
                <a:sym typeface="Symbol"/>
              </a:rPr>
              <a:t>i(1iN):</a:t>
            </a:r>
            <a:r>
              <a:rPr lang="hu-HU" sz="2800" dirty="0">
                <a:sym typeface="Symbol" pitchFamily="18" charset="2"/>
              </a:rPr>
              <a:t>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Van</a:t>
            </a:r>
            <a:r>
              <a:rPr lang="hu-HU" sz="2800" dirty="0">
                <a:latin typeface="Bookman Old Style" panose="02050604050505020204" pitchFamily="18" charset="0"/>
                <a:sym typeface="Symbol" pitchFamily="18" charset="2"/>
              </a:rPr>
              <a:t>→</a:t>
            </a:r>
            <a:r>
              <a:rPr lang="hu-HU" sz="2800" dirty="0">
                <a:sym typeface="Symbol" pitchFamily="18" charset="2"/>
              </a:rPr>
              <a:t>( 0</a:t>
            </a:r>
            <a:r>
              <a:rPr lang="hu-HU" sz="2800" dirty="0">
                <a:sym typeface="Symbol"/>
              </a:rPr>
              <a:t>Db&lt;N és T(X</a:t>
            </a:r>
            <a:r>
              <a:rPr lang="hu-HU" sz="2800" baseline="-25000" dirty="0">
                <a:sym typeface="Symbol"/>
              </a:rPr>
              <a:t>Db+1</a:t>
            </a:r>
            <a:r>
              <a:rPr lang="hu-HU" sz="2800" dirty="0">
                <a:sym typeface="Symbol"/>
              </a:rPr>
              <a:t>) )  és</a:t>
            </a:r>
            <a:br>
              <a:rPr lang="hu-HU" sz="2800" dirty="0">
                <a:sym typeface="Symbol"/>
              </a:rPr>
            </a:br>
            <a:r>
              <a:rPr lang="hu-HU" sz="2800" dirty="0">
                <a:latin typeface="+mj-lt"/>
                <a:sym typeface="Symbol"/>
              </a:rPr>
              <a:t>		nem </a:t>
            </a:r>
            <a:r>
              <a:rPr lang="hu-HU" sz="2800" dirty="0" err="1">
                <a:latin typeface="+mj-lt"/>
                <a:sym typeface="Symbol"/>
              </a:rPr>
              <a:t>Van</a:t>
            </a:r>
            <a:r>
              <a:rPr lang="hu-HU" sz="2800" dirty="0" err="1">
                <a:latin typeface="+mj-lt"/>
                <a:sym typeface="Symbol" pitchFamily="18" charset="2"/>
              </a:rPr>
              <a:t>→Db</a:t>
            </a:r>
            <a:r>
              <a:rPr lang="hu-HU" sz="2800" dirty="0">
                <a:latin typeface="+mj-lt"/>
                <a:sym typeface="Symbol" pitchFamily="18" charset="2"/>
              </a:rPr>
              <a:t>=N  és</a:t>
            </a:r>
            <a:br>
              <a:rPr lang="hu-HU" sz="2800" dirty="0">
                <a:latin typeface="+mj-lt"/>
                <a:sym typeface="Symbol" pitchFamily="18" charset="2"/>
              </a:rPr>
            </a:br>
            <a:r>
              <a:rPr lang="hu-HU" sz="2800" dirty="0">
                <a:latin typeface="+mj-lt"/>
                <a:sym typeface="Symbol" pitchFamily="18" charset="2"/>
              </a:rPr>
              <a:t>	</a:t>
            </a:r>
            <a:r>
              <a:rPr lang="hu-HU" sz="2800" dirty="0">
                <a:sym typeface="Symbol"/>
              </a:rPr>
              <a:t>	</a:t>
            </a:r>
            <a:r>
              <a:rPr lang="hu-HU" sz="2800" dirty="0">
                <a:sym typeface="Symbol" panose="05050102010706020507" pitchFamily="18" charset="2"/>
              </a:rPr>
              <a:t>i</a:t>
            </a:r>
            <a:r>
              <a:rPr lang="hu-HU" sz="2800" dirty="0">
                <a:sym typeface="Symbol"/>
              </a:rPr>
              <a:t>(1iDb):</a:t>
            </a:r>
            <a:r>
              <a:rPr lang="hu-HU" sz="2800" dirty="0">
                <a:sym typeface="Symbol" pitchFamily="18" charset="2"/>
              </a:rPr>
              <a:t> ( nem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és </a:t>
            </a:r>
            <a:r>
              <a:rPr lang="hu-HU" sz="2800" dirty="0" err="1">
                <a:sym typeface="Symbol" pitchFamily="18" charset="2"/>
              </a:rPr>
              <a:t>Y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/>
              </a:rPr>
              <a:t> )</a:t>
            </a:r>
            <a:endParaRPr lang="hu-HU" sz="2800" dirty="0">
              <a:latin typeface="+mj-lt"/>
              <a:sym typeface="Symbol" pitchFamily="18" charset="2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0B1CEC3-4372-4D1A-96C4-BD06B3EC44ED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7FE7B96-E3AD-40B0-B1B2-7FFC53DF3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37" y="2780928"/>
            <a:ext cx="3035275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20302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Cím 1"/>
          <p:cNvSpPr>
            <a:spLocks noGrp="1"/>
          </p:cNvSpPr>
          <p:nvPr>
            <p:ph type="title"/>
          </p:nvPr>
        </p:nvSpPr>
        <p:spPr>
          <a:xfrm>
            <a:off x="2555776" y="85725"/>
            <a:ext cx="4968974" cy="1111250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Keresés</a:t>
            </a:r>
            <a:r>
              <a:rPr lang="hu-HU" dirty="0"/>
              <a:t> + </a:t>
            </a:r>
            <a:r>
              <a:rPr lang="hu-HU" dirty="0">
                <a:solidFill>
                  <a:srgbClr val="0000FF"/>
                </a:solidFill>
              </a:rPr>
              <a:t>másolás</a:t>
            </a:r>
            <a:endParaRPr lang="hu-HU" dirty="0"/>
          </a:p>
        </p:txBody>
      </p:sp>
      <p:sp>
        <p:nvSpPr>
          <p:cNvPr id="26629" name="Tartalom helye 2"/>
          <p:cNvSpPr>
            <a:spLocks noGrp="1"/>
          </p:cNvSpPr>
          <p:nvPr>
            <p:ph idx="1"/>
          </p:nvPr>
        </p:nvSpPr>
        <p:spPr>
          <a:xfrm>
            <a:off x="2483768" y="1341438"/>
            <a:ext cx="6480845" cy="47545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1.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Az első ötlet: „</a:t>
            </a:r>
            <a:r>
              <a:rPr lang="hu-HU" sz="2800" dirty="0">
                <a:solidFill>
                  <a:srgbClr val="FF0000"/>
                </a:solidFill>
              </a:rPr>
              <a:t>keressük meg</a:t>
            </a:r>
            <a:r>
              <a:rPr lang="hu-HU" sz="2800" dirty="0"/>
              <a:t> az első adott tulajdonságú elemet, majd </a:t>
            </a:r>
            <a:r>
              <a:rPr lang="hu-HU" sz="2800" dirty="0">
                <a:solidFill>
                  <a:srgbClr val="FF0000"/>
                </a:solidFill>
              </a:rPr>
              <a:t>az előtte levőket másoljuk le</a:t>
            </a:r>
            <a:r>
              <a:rPr lang="hu-HU" sz="2800" dirty="0"/>
              <a:t>…”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… hosszadalmas!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387BD0C-7F83-4EA5-99A3-AEA1B293FFEC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775366C-603F-4737-8D79-A65586D78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28"/>
            <a:ext cx="2609659" cy="1349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0471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Cím 1"/>
          <p:cNvSpPr>
            <a:spLocks noGrp="1"/>
          </p:cNvSpPr>
          <p:nvPr>
            <p:ph type="title"/>
          </p:nvPr>
        </p:nvSpPr>
        <p:spPr>
          <a:xfrm>
            <a:off x="2555776" y="85725"/>
            <a:ext cx="4968974" cy="1111250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Keresés</a:t>
            </a:r>
            <a:r>
              <a:rPr lang="hu-HU" dirty="0"/>
              <a:t> + </a:t>
            </a:r>
            <a:r>
              <a:rPr lang="hu-HU" dirty="0">
                <a:solidFill>
                  <a:srgbClr val="0000FF"/>
                </a:solidFill>
              </a:rPr>
              <a:t>másolás</a:t>
            </a:r>
          </a:p>
        </p:txBody>
      </p:sp>
      <p:sp>
        <p:nvSpPr>
          <p:cNvPr id="27653" name="Tartalom helye 2"/>
          <p:cNvSpPr>
            <a:spLocks noGrp="1"/>
          </p:cNvSpPr>
          <p:nvPr>
            <p:ph idx="1"/>
          </p:nvPr>
        </p:nvSpPr>
        <p:spPr>
          <a:xfrm>
            <a:off x="2509168" y="1341438"/>
            <a:ext cx="6603089" cy="47545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2. 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Keresés </a:t>
            </a:r>
            <a:r>
              <a:rPr lang="hu-HU" sz="2800" dirty="0">
                <a:solidFill>
                  <a:srgbClr val="FF0000"/>
                </a:solidFill>
              </a:rPr>
              <a:t>közben másoljuk le</a:t>
            </a:r>
            <a:r>
              <a:rPr lang="hu-HU" sz="2800" dirty="0"/>
              <a:t> a szükséges elemeket: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31371F5-009D-48E5-A111-195AF998468E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24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225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28688"/>
              </p:ext>
            </p:extLst>
          </p:nvPr>
        </p:nvGraphicFramePr>
        <p:xfrm>
          <a:off x="2771775" y="3112192"/>
          <a:ext cx="5099050" cy="2489400"/>
        </p:xfrm>
        <a:graphic>
          <a:graphicData uri="http://schemas.openxmlformats.org/drawingml/2006/table">
            <a:tbl>
              <a:tblPr/>
              <a:tblGrid>
                <a:gridCol w="4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nem T(X[i])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kern="1200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Y[i]:=X[i]</a:t>
                      </a:r>
                    </a:p>
                  </a:txBody>
                  <a:tcPr marL="91453" marR="9145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L="91453" marR="91453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Db:=i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53" marR="91453"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7688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3" y="2708920"/>
            <a:ext cx="1654175" cy="1400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églalap 37"/>
          <p:cNvSpPr/>
          <p:nvPr/>
        </p:nvSpPr>
        <p:spPr>
          <a:xfrm>
            <a:off x="470570" y="3416300"/>
            <a:ext cx="1657350" cy="666874"/>
          </a:xfrm>
          <a:prstGeom prst="rect">
            <a:avLst/>
          </a:prstGeom>
          <a:solidFill>
            <a:schemeClr val="bg1">
              <a:lumMod val="6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7692" name="Szövegdoboz 13"/>
          <p:cNvSpPr txBox="1">
            <a:spLocks noChangeArrowheads="1"/>
          </p:cNvSpPr>
          <p:nvPr/>
        </p:nvSpPr>
        <p:spPr bwMode="auto">
          <a:xfrm>
            <a:off x="7858793" y="2803525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pic>
        <p:nvPicPr>
          <p:cNvPr id="18" name="Picture 23">
            <a:extLst>
              <a:ext uri="{FF2B5EF4-FFF2-40B4-BE49-F238E27FC236}">
                <a16:creationId xmlns:a16="http://schemas.microsoft.com/office/drawing/2014/main" id="{F7E15945-F324-41D3-B454-96FD496B1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 t="25991"/>
          <a:stretch/>
        </p:blipFill>
        <p:spPr bwMode="auto">
          <a:xfrm>
            <a:off x="522511" y="4172595"/>
            <a:ext cx="1601217" cy="500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9BD0491-1B52-4A5F-81CD-6A74A70A3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528"/>
            <a:ext cx="2609659" cy="1349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27510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76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>
          <a:xfrm>
            <a:off x="35496" y="1341438"/>
            <a:ext cx="9108504" cy="4754562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Egyszerűsítés, hatékonyabbra írás: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Az origótól legmesszebb levő </a:t>
            </a:r>
            <a:r>
              <a:rPr lang="hu-HU" sz="2800" dirty="0" err="1"/>
              <a:t>p</a:t>
            </a:r>
            <a:r>
              <a:rPr lang="hu-HU" sz="2800" baseline="-25000" dirty="0" err="1"/>
              <a:t>Max</a:t>
            </a:r>
            <a:r>
              <a:rPr lang="hu-HU" sz="2800" dirty="0"/>
              <a:t> pont (</a:t>
            </a:r>
            <a:r>
              <a:rPr lang="hu-HU" sz="2500" dirty="0"/>
              <a:t>p</a:t>
            </a:r>
            <a:r>
              <a:rPr lang="hu-HU" sz="2500" baseline="-25000" dirty="0"/>
              <a:t>1..N</a:t>
            </a:r>
            <a:r>
              <a:rPr lang="hu-HU" sz="2500" dirty="0">
                <a:sym typeface="Symbol" panose="05050102010706020507" pitchFamily="18" charset="2"/>
              </a:rPr>
              <a:t>Pont</a:t>
            </a:r>
            <a:r>
              <a:rPr lang="hu-HU" sz="2500" baseline="30000" dirty="0">
                <a:sym typeface="Symbol" panose="05050102010706020507" pitchFamily="18" charset="2"/>
              </a:rPr>
              <a:t>N</a:t>
            </a:r>
            <a:r>
              <a:rPr lang="hu-HU" sz="2500" dirty="0">
                <a:sym typeface="Symbol" panose="05050102010706020507" pitchFamily="18" charset="2"/>
              </a:rPr>
              <a:t>, Pont=XY</a:t>
            </a:r>
            <a:r>
              <a:rPr lang="hu-HU" sz="2800" dirty="0">
                <a:sym typeface="Symbol" panose="05050102010706020507" pitchFamily="18" charset="2"/>
              </a:rPr>
              <a:t>)</a:t>
            </a: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Itt még </a:t>
            </a:r>
            <a:r>
              <a:rPr lang="hu-HU" sz="2800" dirty="0">
                <a:solidFill>
                  <a:srgbClr val="FF0000"/>
                </a:solidFill>
              </a:rPr>
              <a:t>ugyanazt</a:t>
            </a:r>
            <a:r>
              <a:rPr lang="hu-HU" sz="2800" dirty="0"/>
              <a:t> a képletet többször számítjuk ki (a ciklusban).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CA42088-677D-496C-8167-3F66FEFF1ED2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9" name="Group 27"/>
          <p:cNvGraphicFramePr>
            <a:graphicFrameLocks noGrp="1"/>
          </p:cNvGraphicFramePr>
          <p:nvPr/>
        </p:nvGraphicFramePr>
        <p:xfrm>
          <a:off x="1691680" y="2634208"/>
          <a:ext cx="5976664" cy="2667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Max:=1;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:=p[1].x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+p[1].y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p[i].x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+p[i].y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p[i].x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+p[i].y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2273523" y="3703695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2195736" y="397518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Line 25">
            <a:extLst>
              <a:ext uri="{FF2B5EF4-FFF2-40B4-BE49-F238E27FC236}">
                <a16:creationId xmlns:a16="http://schemas.microsoft.com/office/drawing/2014/main" id="{7595F3BD-30D9-4174-A6C8-E70D8A390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6239" y="3703695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5AFDEA3C-D0F5-4F45-B83D-4C72B769D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951" y="3978361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B0BFC56-5440-486F-A19E-D2C09772D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324" y="2295715"/>
            <a:ext cx="1435547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b="1" dirty="0"/>
              <a:t>   </a:t>
            </a:r>
            <a:r>
              <a:rPr lang="hu-HU" sz="1800" dirty="0" err="1"/>
              <a:t>maxÉrt:</a:t>
            </a:r>
            <a:r>
              <a:rPr lang="hu-HU" sz="1800" b="1" dirty="0" err="1"/>
              <a:t>Valós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88052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0000FF"/>
                </a:solidFill>
              </a:rPr>
              <a:t>Eldöntés</a:t>
            </a:r>
            <a:r>
              <a:rPr lang="hu-HU" dirty="0"/>
              <a:t> + </a:t>
            </a:r>
            <a:r>
              <a:rPr lang="hu-HU" dirty="0" err="1">
                <a:solidFill>
                  <a:srgbClr val="FF0000"/>
                </a:solidFill>
              </a:rPr>
              <a:t>eldöntés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2560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>
                <a:solidFill>
                  <a:srgbClr val="FF0000"/>
                </a:solidFill>
              </a:rPr>
              <a:t>Van</a:t>
            </a:r>
            <a:r>
              <a:rPr lang="hu-HU" sz="2800" dirty="0">
                <a:solidFill>
                  <a:srgbClr val="0000FF"/>
                </a:solidFill>
              </a:rPr>
              <a:t>-e</a:t>
            </a:r>
            <a:r>
              <a:rPr lang="hu-HU" sz="2800" dirty="0"/>
              <a:t> két sorozatnak közös eleme?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 N,M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 Y</a:t>
            </a:r>
            <a:r>
              <a:rPr lang="hu-HU" sz="2800" baseline="-25000" dirty="0"/>
              <a:t>1..M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 Van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 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>
                <a:sym typeface="Symbol" pitchFamily="18" charset="2"/>
              </a:rPr>
              <a:t>Utófeltétel:	 Van=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i(1≤i≤N): </a:t>
            </a:r>
            <a:r>
              <a:rPr lang="hu-HU" sz="2800" dirty="0">
                <a:sym typeface="Symbol" pitchFamily="18" charset="2"/>
              </a:rPr>
              <a:t>(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j(1≤j≤M): 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)</a:t>
            </a:r>
            <a:endParaRPr lang="hu-HU" sz="2800" baseline="-250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3000"/>
              </a:spcBef>
            </a:pPr>
            <a:r>
              <a:rPr lang="hu-HU" sz="2800" dirty="0">
                <a:sym typeface="Symbol" pitchFamily="18" charset="2"/>
              </a:rPr>
              <a:t>Utófeltétel’: Van=</a:t>
            </a:r>
            <a:endParaRPr lang="hu-HU" sz="26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705DD81-2A29-4D9D-8867-847B72DB28EE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11" name="Objektum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938237"/>
              </p:ext>
            </p:extLst>
          </p:nvPr>
        </p:nvGraphicFramePr>
        <p:xfrm>
          <a:off x="2843808" y="4716636"/>
          <a:ext cx="236834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26698" imgH="393529" progId="Equation.3">
                  <p:embed/>
                </p:oleObj>
              </mc:Choice>
              <mc:Fallback>
                <p:oleObj name="Equation" r:id="rId3" imgW="926698" imgH="393529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716636"/>
                        <a:ext cx="2368348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Kép 11">
            <a:extLst>
              <a:ext uri="{FF2B5EF4-FFF2-40B4-BE49-F238E27FC236}">
                <a16:creationId xmlns:a16="http://schemas.microsoft.com/office/drawing/2014/main" id="{B0087B87-0D3A-4FF9-983A-4035AF279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325" y="1988840"/>
            <a:ext cx="2148913" cy="128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FF3300"/>
                </a:solidFill>
              </a:rPr>
              <a:t>Eldöntés</a:t>
            </a:r>
            <a:r>
              <a:rPr lang="hu-HU"/>
              <a:t> + </a:t>
            </a:r>
            <a:r>
              <a:rPr lang="hu-HU">
                <a:solidFill>
                  <a:srgbClr val="0000FF"/>
                </a:solidFill>
              </a:rPr>
              <a:t>eldöntés</a:t>
            </a:r>
          </a:p>
        </p:txBody>
      </p:sp>
      <p:sp>
        <p:nvSpPr>
          <p:cNvPr id="3174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Megoldási ötlet: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	</a:t>
            </a:r>
            <a:r>
              <a:rPr lang="hu-HU" sz="2800" dirty="0"/>
              <a:t>Ha már találtunk 1 darab közös elemet, akkor </a:t>
            </a:r>
            <a:r>
              <a:rPr lang="hu-HU" sz="2800" dirty="0">
                <a:solidFill>
                  <a:srgbClr val="FF0000"/>
                </a:solidFill>
              </a:rPr>
              <a:t>ne nézzük tovább</a:t>
            </a:r>
            <a:r>
              <a:rPr lang="hu-HU" sz="2800" dirty="0"/>
              <a:t>!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804DDFA-F06F-4C84-AFC8-0A13F774D786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256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71440"/>
              </p:ext>
            </p:extLst>
          </p:nvPr>
        </p:nvGraphicFramePr>
        <p:xfrm>
          <a:off x="3429000" y="2884488"/>
          <a:ext cx="4311352" cy="2747820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9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80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0; Van:=Hamis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80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i&lt;N és nem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Van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j≤M és X[i]≠Y[j]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08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j≤M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789" name="Szövegdoboz 13"/>
          <p:cNvSpPr txBox="1">
            <a:spLocks noChangeArrowheads="1"/>
          </p:cNvSpPr>
          <p:nvPr/>
        </p:nvSpPr>
        <p:spPr bwMode="auto">
          <a:xfrm>
            <a:off x="7729719" y="2573338"/>
            <a:ext cx="111125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i,j:</a:t>
            </a:r>
            <a:r>
              <a:rPr lang="hu-HU" sz="1800" b="1" dirty="0"/>
              <a:t>Egész</a:t>
            </a: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" y="2799209"/>
            <a:ext cx="2657475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84" name="Picture 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5" y="4939799"/>
            <a:ext cx="1609725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96CACF8F-9BE3-4CB3-9456-8CB4210EC5B7}"/>
              </a:ext>
            </a:extLst>
          </p:cNvPr>
          <p:cNvGrpSpPr/>
          <p:nvPr/>
        </p:nvGrpSpPr>
        <p:grpSpPr>
          <a:xfrm>
            <a:off x="3947204" y="3842205"/>
            <a:ext cx="3793147" cy="1724082"/>
            <a:chOff x="3947205" y="3842205"/>
            <a:chExt cx="3771160" cy="1724082"/>
          </a:xfrm>
        </p:grpSpPr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AAB765C0-9CF9-4DFE-BBC8-5C2A9AD1657C}"/>
                </a:ext>
              </a:extLst>
            </p:cNvPr>
            <p:cNvGrpSpPr/>
            <p:nvPr/>
          </p:nvGrpSpPr>
          <p:grpSpPr>
            <a:xfrm>
              <a:off x="3947205" y="4282641"/>
              <a:ext cx="3771160" cy="1283646"/>
              <a:chOff x="3947205" y="4282641"/>
              <a:chExt cx="3771160" cy="1283646"/>
            </a:xfrm>
          </p:grpSpPr>
          <p:sp>
            <p:nvSpPr>
              <p:cNvPr id="2" name="Téglalap 1"/>
              <p:cNvSpPr/>
              <p:nvPr/>
            </p:nvSpPr>
            <p:spPr>
              <a:xfrm>
                <a:off x="3947205" y="4282641"/>
                <a:ext cx="3759839" cy="938571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" name="Téglalap 14"/>
              <p:cNvSpPr/>
              <p:nvPr/>
            </p:nvSpPr>
            <p:spPr>
              <a:xfrm>
                <a:off x="4849399" y="5174959"/>
                <a:ext cx="2868966" cy="391328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B4A96BC8-9492-460E-B5CA-56822525227C}"/>
                </a:ext>
              </a:extLst>
            </p:cNvPr>
            <p:cNvSpPr/>
            <p:nvPr/>
          </p:nvSpPr>
          <p:spPr>
            <a:xfrm>
              <a:off x="4918984" y="3842205"/>
              <a:ext cx="2724950" cy="37888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7" name="Kép 16">
            <a:extLst>
              <a:ext uri="{FF2B5EF4-FFF2-40B4-BE49-F238E27FC236}">
                <a16:creationId xmlns:a16="http://schemas.microsoft.com/office/drawing/2014/main" id="{2A7A3A4E-5BEA-4523-A0E1-64A86E7B5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2" y="3496816"/>
            <a:ext cx="2148913" cy="128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51</a:t>
            </a:fld>
            <a:r>
              <a:rPr lang="hu-HU"/>
              <a:t>/54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Áttekintés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>
          <a:xfrm>
            <a:off x="35496" y="1341438"/>
            <a:ext cx="8929117" cy="503989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3" action="ppaction://hlinksldjump"/>
              </a:rPr>
              <a:t>Másolással összeépítés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4" action="ppaction://hlinksldjump"/>
              </a:rPr>
              <a:t>Kiválogatás + összegzés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5" action="ppaction://hlinksldjump"/>
              </a:rPr>
              <a:t>Kiválogatás + maximum-kiválasztás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6" action="ppaction://hlinksldjump"/>
              </a:rPr>
              <a:t>Maximum-kiválasztás + kiválogatás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7" action="ppaction://hlinksldjump"/>
              </a:rPr>
              <a:t>Eldöntés + megszámolás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8" action="ppaction://hlinksldjump"/>
              </a:rPr>
              <a:t>Keresés + megszámolás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9" action="ppaction://hlinksldjump"/>
              </a:rPr>
              <a:t>Keresés + másolás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10" action="ppaction://hlinksldjump"/>
              </a:rPr>
              <a:t>Eldöntés + eldöntés</a:t>
            </a:r>
            <a:r>
              <a:rPr lang="hu-HU" dirty="0"/>
              <a:t> 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742AB9B-33BC-4458-A37C-85E1354DABC9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52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562182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>
          <a:xfrm>
            <a:off x="35496" y="1341438"/>
            <a:ext cx="9108504" cy="4754562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Többszörös kiszámítás elkerülése: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Az origótól legmesszebb levő </a:t>
            </a:r>
            <a:r>
              <a:rPr lang="hu-HU" sz="2800" dirty="0" err="1"/>
              <a:t>p</a:t>
            </a:r>
            <a:r>
              <a:rPr lang="hu-HU" sz="2800" baseline="-25000" dirty="0" err="1"/>
              <a:t>Max</a:t>
            </a:r>
            <a:r>
              <a:rPr lang="hu-HU" sz="2800" dirty="0"/>
              <a:t> pont (</a:t>
            </a:r>
            <a:r>
              <a:rPr lang="hu-HU" sz="2500" dirty="0"/>
              <a:t>p</a:t>
            </a:r>
            <a:r>
              <a:rPr lang="hu-HU" sz="2500" baseline="-25000" dirty="0"/>
              <a:t>1..N</a:t>
            </a:r>
            <a:r>
              <a:rPr lang="hu-HU" sz="2500" dirty="0">
                <a:sym typeface="Symbol" panose="05050102010706020507" pitchFamily="18" charset="2"/>
              </a:rPr>
              <a:t>Pont</a:t>
            </a:r>
            <a:r>
              <a:rPr lang="hu-HU" sz="2500" baseline="30000" dirty="0">
                <a:sym typeface="Symbol" panose="05050102010706020507" pitchFamily="18" charset="2"/>
              </a:rPr>
              <a:t>N</a:t>
            </a:r>
            <a:r>
              <a:rPr lang="hu-HU" sz="2500" dirty="0">
                <a:sym typeface="Symbol" panose="05050102010706020507" pitchFamily="18" charset="2"/>
              </a:rPr>
              <a:t>, Pont=XY</a:t>
            </a:r>
            <a:r>
              <a:rPr lang="hu-HU" sz="2800" dirty="0">
                <a:sym typeface="Symbol" panose="05050102010706020507" pitchFamily="18" charset="2"/>
              </a:rPr>
              <a:t>)</a:t>
            </a:r>
            <a:endParaRPr lang="hu-HU" sz="2800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2BB3C90-468E-4823-8B49-37A2BB19C82F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9" name="Group 27"/>
          <p:cNvGraphicFramePr>
            <a:graphicFrameLocks noGrp="1"/>
          </p:cNvGraphicFramePr>
          <p:nvPr/>
        </p:nvGraphicFramePr>
        <p:xfrm>
          <a:off x="1691680" y="2630264"/>
          <a:ext cx="5976664" cy="32004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Max:=1;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:=p[1].x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+p[1].y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táv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:=p[i].x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+p[i].y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táv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táv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2273523" y="4239104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2195736" y="449840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Line 25">
            <a:extLst>
              <a:ext uri="{FF2B5EF4-FFF2-40B4-BE49-F238E27FC236}">
                <a16:creationId xmlns:a16="http://schemas.microsoft.com/office/drawing/2014/main" id="{A0985AB4-6895-415E-8405-094F3F76C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6239" y="4239104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C5968E13-D094-4CB9-8850-E176D7032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951" y="450157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DD94A30-0773-4A17-8C15-527426CF6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957" y="2293285"/>
            <a:ext cx="1435547" cy="11806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b="1" dirty="0"/>
              <a:t>   </a:t>
            </a:r>
            <a:r>
              <a:rPr lang="hu-HU" sz="1800" dirty="0" err="1"/>
              <a:t>maxÉrt</a:t>
            </a:r>
            <a:r>
              <a:rPr lang="hu-HU" sz="1800" dirty="0"/>
              <a:t>,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>
                <a:solidFill>
                  <a:srgbClr val="FF0000"/>
                </a:solidFill>
              </a:rPr>
              <a:t>táv</a:t>
            </a:r>
            <a:r>
              <a:rPr lang="hu-HU" sz="1800" dirty="0" err="1"/>
              <a:t>:</a:t>
            </a:r>
            <a:r>
              <a:rPr lang="hu-HU" sz="1800" b="1" dirty="0" err="1"/>
              <a:t>Valós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390141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Párhuzamos értékadás kifejtése: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b="1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b="1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Egymás utáni kiszámításra bontható, ha az összefüggés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körmentes: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4C4A392-3360-43FE-AE92-00D856437349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9" name="Group 27"/>
          <p:cNvGraphicFramePr>
            <a:graphicFrameLocks noGrp="1"/>
          </p:cNvGraphicFramePr>
          <p:nvPr/>
        </p:nvGraphicFramePr>
        <p:xfrm>
          <a:off x="1681047" y="2132856"/>
          <a:ext cx="5976664" cy="533400"/>
        </p:xfrm>
        <a:graphic>
          <a:graphicData uri="http://schemas.openxmlformats.org/drawingml/2006/table">
            <a:tbl>
              <a:tblPr/>
              <a:tblGrid>
                <a:gridCol w="597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a,b,c:=f(x),g(x),h(x)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27"/>
          <p:cNvGraphicFramePr>
            <a:graphicFrameLocks noGrp="1"/>
          </p:cNvGraphicFramePr>
          <p:nvPr/>
        </p:nvGraphicFramePr>
        <p:xfrm>
          <a:off x="1681047" y="3975720"/>
          <a:ext cx="5976664" cy="533400"/>
        </p:xfrm>
        <a:graphic>
          <a:graphicData uri="http://schemas.openxmlformats.org/drawingml/2006/table">
            <a:tbl>
              <a:tblPr/>
              <a:tblGrid>
                <a:gridCol w="597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a:=f(x); b:=g(x); c:=h(x)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071991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Párhuzamos értékadás kifejtése: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b="1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b="1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segédváltozóval</a:t>
            </a:r>
            <a:r>
              <a:rPr lang="hu-HU" sz="2800" dirty="0"/>
              <a:t> egymás utáni kiszámításra bontható, ha az összefüggés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kör</a:t>
            </a:r>
            <a:r>
              <a:rPr lang="hu-HU" sz="2800" dirty="0"/>
              <a:t>t tartalmaz: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B6ADD51-5A76-4421-A154-5DA5619CC106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9" name="Group 27"/>
          <p:cNvGraphicFramePr>
            <a:graphicFrameLocks noGrp="1"/>
          </p:cNvGraphicFramePr>
          <p:nvPr/>
        </p:nvGraphicFramePr>
        <p:xfrm>
          <a:off x="1681047" y="2132856"/>
          <a:ext cx="5976664" cy="533400"/>
        </p:xfrm>
        <a:graphic>
          <a:graphicData uri="http://schemas.openxmlformats.org/drawingml/2006/table">
            <a:tbl>
              <a:tblPr/>
              <a:tblGrid>
                <a:gridCol w="597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a,b,c:=b,c,a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27"/>
          <p:cNvGraphicFramePr>
            <a:graphicFrameLocks noGrp="1"/>
          </p:cNvGraphicFramePr>
          <p:nvPr/>
        </p:nvGraphicFramePr>
        <p:xfrm>
          <a:off x="1681047" y="3975720"/>
          <a:ext cx="5976664" cy="533400"/>
        </p:xfrm>
        <a:graphic>
          <a:graphicData uri="http://schemas.openxmlformats.org/drawingml/2006/table">
            <a:tbl>
              <a:tblPr/>
              <a:tblGrid>
                <a:gridCol w="597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segéd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:=a; a:=b; b:=c; c:=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segéd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AECEB03C-62A8-4B92-8F03-1474C033F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0257" y="3647712"/>
            <a:ext cx="1232223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>
                <a:solidFill>
                  <a:srgbClr val="FF0000"/>
                </a:solidFill>
              </a:rPr>
              <a:t>segéd</a:t>
            </a:r>
            <a:r>
              <a:rPr lang="hu-HU" sz="1800" dirty="0" err="1"/>
              <a:t>:TH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884736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Ciklusok összevonása: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Azonos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lépésszámú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ciklusok</a:t>
            </a:r>
            <a:r>
              <a:rPr lang="hu-HU" sz="2800" dirty="0"/>
              <a:t> összevonhatóak, ha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függetlenek</a:t>
            </a:r>
            <a:r>
              <a:rPr lang="hu-HU" sz="2800" dirty="0"/>
              <a:t> egymástól.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A821FAA-CCB8-43F2-B92F-28DDFAAD0F56}" type="datetime8">
              <a:rPr lang="hu-HU" smtClean="0"/>
              <a:t>2022.10.20. 9:25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8. előadás</a:t>
            </a:r>
            <a:endParaRPr lang="en-US" dirty="0"/>
          </a:p>
        </p:txBody>
      </p:sp>
      <p:graphicFrame>
        <p:nvGraphicFramePr>
          <p:cNvPr id="9" name="Group 27"/>
          <p:cNvGraphicFramePr>
            <a:graphicFrameLocks noGrp="1"/>
          </p:cNvGraphicFramePr>
          <p:nvPr/>
        </p:nvGraphicFramePr>
        <p:xfrm>
          <a:off x="971600" y="2785827"/>
          <a:ext cx="2304256" cy="1373886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roup 27"/>
          <p:cNvGraphicFramePr>
            <a:graphicFrameLocks noGrp="1"/>
          </p:cNvGraphicFramePr>
          <p:nvPr/>
        </p:nvGraphicFramePr>
        <p:xfrm>
          <a:off x="971600" y="4143346"/>
          <a:ext cx="2304256" cy="1373886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P:=P*X[i]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27">
            <a:extLst>
              <a:ext uri="{FF2B5EF4-FFF2-40B4-BE49-F238E27FC236}">
                <a16:creationId xmlns:a16="http://schemas.microsoft.com/office/drawing/2014/main" id="{C0B07BCC-E7E3-4171-9449-A06E4947F4E5}"/>
              </a:ext>
            </a:extLst>
          </p:cNvPr>
          <p:cNvGraphicFramePr>
            <a:graphicFrameLocks noGrp="1"/>
          </p:cNvGraphicFramePr>
          <p:nvPr/>
        </p:nvGraphicFramePr>
        <p:xfrm>
          <a:off x="3923928" y="3449431"/>
          <a:ext cx="3744416" cy="1373886"/>
        </p:xfrm>
        <a:graphic>
          <a:graphicData uri="http://schemas.openxmlformats.org/drawingml/2006/table">
            <a:tbl>
              <a:tblPr/>
              <a:tblGrid>
                <a:gridCol w="494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S:=0; P:=1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S:=S+X[i]; P:=P*X[i]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D7F5BA1B-BE23-4740-B7E7-547FA55BA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2452892"/>
            <a:ext cx="1291531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24FF7B5-3900-49B2-96F8-8B308F33E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957" y="3122230"/>
            <a:ext cx="1291531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/>
              <a:t>/54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12228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_Montázs">
  <a:themeElements>
    <a:clrScheme name="3. egyéni séma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6D0ED1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9437</TotalTime>
  <Words>5107</Words>
  <Application>Microsoft Office PowerPoint</Application>
  <PresentationFormat>Diavetítés a képernyőre (4:3 oldalarány)</PresentationFormat>
  <Paragraphs>1002</Paragraphs>
  <Slides>52</Slides>
  <Notes>52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52</vt:i4>
      </vt:variant>
    </vt:vector>
  </HeadingPairs>
  <TitlesOfParts>
    <vt:vector size="63" baseType="lpstr">
      <vt:lpstr>Arial</vt:lpstr>
      <vt:lpstr>Bookman Old Style</vt:lpstr>
      <vt:lpstr>Cambria Math</vt:lpstr>
      <vt:lpstr>Courier New</vt:lpstr>
      <vt:lpstr>Garamond</vt:lpstr>
      <vt:lpstr>Imprint MT Shadow</vt:lpstr>
      <vt:lpstr>Symbol</vt:lpstr>
      <vt:lpstr>Wingdings</vt:lpstr>
      <vt:lpstr>1_Montázs</vt:lpstr>
      <vt:lpstr>2_Montázs</vt:lpstr>
      <vt:lpstr>Equation</vt:lpstr>
      <vt:lpstr>Programozás 6. előadás</vt:lpstr>
      <vt:lpstr>Tartalom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Másolással összeépítés</vt:lpstr>
      <vt:lpstr>Másolással összeépítés</vt:lpstr>
      <vt:lpstr>Másolás + keresés</vt:lpstr>
      <vt:lpstr>Másolás + keresés</vt:lpstr>
      <vt:lpstr>Másolás + keresés</vt:lpstr>
      <vt:lpstr>Kiválogatás + összegzés</vt:lpstr>
      <vt:lpstr>Kiválogatás + összegzés</vt:lpstr>
      <vt:lpstr>Kiválogatás + összegzés</vt:lpstr>
      <vt:lpstr>Kiválogatás + összegzés</vt:lpstr>
      <vt:lpstr>Kiválogatás + összegzés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Kiválogatás + maximum-kiválasztás</vt:lpstr>
      <vt:lpstr>Maximum-kiválasztás + kiválogatás</vt:lpstr>
      <vt:lpstr>Maximum-kiválasztás + kiválogatás</vt:lpstr>
      <vt:lpstr>Maximum-kiválasztás + kiválogatás</vt:lpstr>
      <vt:lpstr>Maximum-kiválasztás + kiválogatás</vt:lpstr>
      <vt:lpstr>Maximum-kiválasztás + kiválogatás</vt:lpstr>
      <vt:lpstr>Eldöntés + megszámolás</vt:lpstr>
      <vt:lpstr>Eldöntés + megszámolás</vt:lpstr>
      <vt:lpstr>Eldöntés + megszámolás</vt:lpstr>
      <vt:lpstr>Keresés + megszámolás</vt:lpstr>
      <vt:lpstr>Keresés + megszámolás</vt:lpstr>
      <vt:lpstr>Keresés + megszámolás</vt:lpstr>
      <vt:lpstr>Keresés + megszámolás</vt:lpstr>
      <vt:lpstr>Keresés + másolás</vt:lpstr>
      <vt:lpstr>Keresés + másolás</vt:lpstr>
      <vt:lpstr>Keresés + másolás</vt:lpstr>
      <vt:lpstr>Eldöntés + eldöntés</vt:lpstr>
      <vt:lpstr>Eldöntés + eldöntés</vt:lpstr>
      <vt:lpstr>Áttekintés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10. előadás</dc:title>
  <dc:creator>Szlávi-Zsakó</dc:creator>
  <cp:lastModifiedBy>Szlávi Péter</cp:lastModifiedBy>
  <cp:revision>842</cp:revision>
  <dcterms:created xsi:type="dcterms:W3CDTF">2005-10-16T14:08:29Z</dcterms:created>
  <dcterms:modified xsi:type="dcterms:W3CDTF">2022-10-20T07:27:26Z</dcterms:modified>
</cp:coreProperties>
</file>