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  <p:sldMasterId id="2147483837" r:id="rId2"/>
  </p:sldMasterIdLst>
  <p:notesMasterIdLst>
    <p:notesMasterId r:id="rId75"/>
  </p:notesMasterIdLst>
  <p:handoutMasterIdLst>
    <p:handoutMasterId r:id="rId76"/>
  </p:handoutMasterIdLst>
  <p:sldIdLst>
    <p:sldId id="378" r:id="rId3"/>
    <p:sldId id="365" r:id="rId4"/>
    <p:sldId id="448" r:id="rId5"/>
    <p:sldId id="449" r:id="rId6"/>
    <p:sldId id="450" r:id="rId7"/>
    <p:sldId id="465" r:id="rId8"/>
    <p:sldId id="463" r:id="rId9"/>
    <p:sldId id="478" r:id="rId10"/>
    <p:sldId id="464" r:id="rId11"/>
    <p:sldId id="466" r:id="rId12"/>
    <p:sldId id="479" r:id="rId13"/>
    <p:sldId id="480" r:id="rId14"/>
    <p:sldId id="481" r:id="rId15"/>
    <p:sldId id="482" r:id="rId16"/>
    <p:sldId id="467" r:id="rId17"/>
    <p:sldId id="468" r:id="rId18"/>
    <p:sldId id="484" r:id="rId19"/>
    <p:sldId id="485" r:id="rId20"/>
    <p:sldId id="455" r:id="rId21"/>
    <p:sldId id="544" r:id="rId22"/>
    <p:sldId id="456" r:id="rId23"/>
    <p:sldId id="487" r:id="rId24"/>
    <p:sldId id="492" r:id="rId25"/>
    <p:sldId id="489" r:id="rId26"/>
    <p:sldId id="490" r:id="rId27"/>
    <p:sldId id="491" r:id="rId28"/>
    <p:sldId id="498" r:id="rId29"/>
    <p:sldId id="499" r:id="rId30"/>
    <p:sldId id="493" r:id="rId31"/>
    <p:sldId id="503" r:id="rId32"/>
    <p:sldId id="500" r:id="rId33"/>
    <p:sldId id="501" r:id="rId34"/>
    <p:sldId id="502" r:id="rId35"/>
    <p:sldId id="504" r:id="rId36"/>
    <p:sldId id="536" r:id="rId37"/>
    <p:sldId id="494" r:id="rId38"/>
    <p:sldId id="495" r:id="rId39"/>
    <p:sldId id="496" r:id="rId40"/>
    <p:sldId id="497" r:id="rId41"/>
    <p:sldId id="512" r:id="rId42"/>
    <p:sldId id="513" r:id="rId43"/>
    <p:sldId id="546" r:id="rId44"/>
    <p:sldId id="505" r:id="rId45"/>
    <p:sldId id="511" r:id="rId46"/>
    <p:sldId id="506" r:id="rId47"/>
    <p:sldId id="507" r:id="rId48"/>
    <p:sldId id="514" r:id="rId49"/>
    <p:sldId id="516" r:id="rId50"/>
    <p:sldId id="515" r:id="rId51"/>
    <p:sldId id="542" r:id="rId52"/>
    <p:sldId id="545" r:id="rId53"/>
    <p:sldId id="517" r:id="rId54"/>
    <p:sldId id="518" r:id="rId55"/>
    <p:sldId id="538" r:id="rId56"/>
    <p:sldId id="508" r:id="rId57"/>
    <p:sldId id="519" r:id="rId58"/>
    <p:sldId id="520" r:id="rId59"/>
    <p:sldId id="509" r:id="rId60"/>
    <p:sldId id="539" r:id="rId61"/>
    <p:sldId id="521" r:id="rId62"/>
    <p:sldId id="522" r:id="rId63"/>
    <p:sldId id="523" r:id="rId64"/>
    <p:sldId id="529" r:id="rId65"/>
    <p:sldId id="530" r:id="rId66"/>
    <p:sldId id="531" r:id="rId67"/>
    <p:sldId id="532" r:id="rId68"/>
    <p:sldId id="533" r:id="rId69"/>
    <p:sldId id="534" r:id="rId70"/>
    <p:sldId id="535" r:id="rId71"/>
    <p:sldId id="547" r:id="rId72"/>
    <p:sldId id="406" r:id="rId73"/>
    <p:sldId id="541" r:id="rId74"/>
  </p:sldIdLst>
  <p:sldSz cx="9144000" cy="6858000" type="screen4x3"/>
  <p:notesSz cx="6797675" cy="9926638"/>
  <p:custShowLst>
    <p:custShow name="PrT madártávlatból" id="0">
      <p:sldLst/>
    </p:custShow>
    <p:custShow name="Sorozatszámítás" id="1">
      <p:sldLst/>
    </p:custShow>
    <p:custShow name="Eldöntés" id="2">
      <p:sldLst/>
    </p:custShow>
    <p:custShow name="Kiválasztás" id="3">
      <p:sldLst/>
    </p:custShow>
    <p:custShow name="Keresés" id="4">
      <p:sldLst/>
    </p:custShow>
    <p:custShow name="Megszámolás" id="5">
      <p:sldLst/>
    </p:custShow>
    <p:custShow name="MaxKiválasztás" id="6">
      <p:sldLst/>
    </p:custShow>
  </p:custShowLst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D1D1"/>
    <a:srgbClr val="FF97AA"/>
    <a:srgbClr val="FFB2B2"/>
    <a:srgbClr val="FFBDD8"/>
    <a:srgbClr val="0000FF"/>
    <a:srgbClr val="FF0000"/>
    <a:srgbClr val="008000"/>
    <a:srgbClr val="006600"/>
    <a:srgbClr val="FFC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4" autoAdjust="0"/>
    <p:restoredTop sz="89870" autoAdjust="0"/>
  </p:normalViewPr>
  <p:slideViewPr>
    <p:cSldViewPr showGuides="1">
      <p:cViewPr>
        <p:scale>
          <a:sx n="66" d="100"/>
          <a:sy n="66" d="100"/>
        </p:scale>
        <p:origin x="1886" y="2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5059"/>
    </p:cViewPr>
  </p:sorterViewPr>
  <p:notesViewPr>
    <p:cSldViewPr showGuides="1">
      <p:cViewPr>
        <p:scale>
          <a:sx n="75" d="100"/>
          <a:sy n="75" d="100"/>
        </p:scale>
        <p:origin x="-2106" y="-6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5BA671-3777-47ED-8EE7-31890FB87122}" type="doc">
      <dgm:prSet loTypeId="urn:microsoft.com/office/officeart/2005/8/layout/process1" loCatId="process" qsTypeId="urn:microsoft.com/office/officeart/2005/8/quickstyle/simple3" qsCatId="simple" csTypeId="urn:microsoft.com/office/officeart/2005/8/colors/accent6_1" csCatId="accent6" phldr="1"/>
      <dgm:spPr/>
    </dgm:pt>
    <dgm:pt modelId="{067A5BB8-5C0F-43B0-92C3-B509EAA54CF0}">
      <dgm:prSet phldrT="[Szöveg]" custT="1"/>
      <dgm:spPr/>
      <dgm:t>
        <a:bodyPr/>
        <a:lstStyle/>
        <a:p>
          <a:r>
            <a:rPr lang="hu-HU" sz="2000" b="1" dirty="0" err="1"/>
            <a:t>Adat</a:t>
          </a:r>
          <a:r>
            <a:rPr lang="hu-HU" sz="2000" b="1" baseline="-25000" dirty="0" err="1"/>
            <a:t>be</a:t>
          </a:r>
          <a:endParaRPr lang="hu-HU" sz="2000" b="1" baseline="-25000" dirty="0"/>
        </a:p>
      </dgm:t>
    </dgm:pt>
    <dgm:pt modelId="{2EA6BE18-043C-4E74-B9F6-A9EDC4545C50}" type="parTrans" cxnId="{6D0EE7A9-B2B8-4525-BEB2-2DD58E11D492}">
      <dgm:prSet/>
      <dgm:spPr/>
      <dgm:t>
        <a:bodyPr/>
        <a:lstStyle/>
        <a:p>
          <a:endParaRPr lang="hu-HU" sz="1800" b="1"/>
        </a:p>
      </dgm:t>
    </dgm:pt>
    <dgm:pt modelId="{78D5B2C2-C34C-48AB-AA1F-F868F9CB70DF}" type="sibTrans" cxnId="{6D0EE7A9-B2B8-4525-BEB2-2DD58E11D492}">
      <dgm:prSet custT="1"/>
      <dgm:spPr/>
      <dgm:t>
        <a:bodyPr/>
        <a:lstStyle/>
        <a:p>
          <a:endParaRPr lang="hu-HU" sz="1200" b="1"/>
        </a:p>
      </dgm:t>
    </dgm:pt>
    <dgm:pt modelId="{3706191A-57C7-47FE-A5FF-EEA9789F546F}">
      <dgm:prSet phldrT="[Szöveg]" custT="1"/>
      <dgm:spPr/>
      <dgm:t>
        <a:bodyPr/>
        <a:lstStyle/>
        <a:p>
          <a:r>
            <a:rPr lang="hu-HU" sz="2000" b="1" dirty="0" err="1"/>
            <a:t>Változó</a:t>
          </a:r>
          <a:r>
            <a:rPr lang="hu-HU" sz="2000" b="1" baseline="-25000" dirty="0" err="1"/>
            <a:t>be</a:t>
          </a:r>
          <a:endParaRPr lang="hu-HU" sz="2000" b="1" baseline="-25000" dirty="0"/>
        </a:p>
      </dgm:t>
    </dgm:pt>
    <dgm:pt modelId="{1864B0B8-4B86-47F2-ACC7-4F5231865A0F}" type="parTrans" cxnId="{22C42F4C-97B1-4272-8D2B-6F8EC91CBCA7}">
      <dgm:prSet/>
      <dgm:spPr/>
      <dgm:t>
        <a:bodyPr/>
        <a:lstStyle/>
        <a:p>
          <a:endParaRPr lang="hu-HU" sz="1800" b="1"/>
        </a:p>
      </dgm:t>
    </dgm:pt>
    <dgm:pt modelId="{B0772194-38C6-4ADD-9F91-1AB6535C184E}" type="sibTrans" cxnId="{22C42F4C-97B1-4272-8D2B-6F8EC91CBCA7}">
      <dgm:prSet custT="1"/>
      <dgm:spPr/>
      <dgm:t>
        <a:bodyPr/>
        <a:lstStyle/>
        <a:p>
          <a:endParaRPr lang="hu-HU" sz="1200" b="1"/>
        </a:p>
      </dgm:t>
    </dgm:pt>
    <dgm:pt modelId="{68FFB57F-FA93-4CA6-9A52-935FC6B0279E}">
      <dgm:prSet phldrT="[Szöveg]" custT="1"/>
      <dgm:spPr/>
      <dgm:t>
        <a:bodyPr/>
        <a:lstStyle/>
        <a:p>
          <a:r>
            <a:rPr lang="hu-HU" sz="2000" b="1" dirty="0"/>
            <a:t>Program</a:t>
          </a:r>
        </a:p>
      </dgm:t>
    </dgm:pt>
    <dgm:pt modelId="{34B71DE4-6B0C-43E2-93C9-8A1FBFE22A3B}" type="parTrans" cxnId="{3D129B4E-6486-4898-8CEF-B4A7AF84C38F}">
      <dgm:prSet/>
      <dgm:spPr/>
      <dgm:t>
        <a:bodyPr/>
        <a:lstStyle/>
        <a:p>
          <a:endParaRPr lang="hu-HU" sz="1800" b="1"/>
        </a:p>
      </dgm:t>
    </dgm:pt>
    <dgm:pt modelId="{9375CAE3-2541-422E-B093-ADC14BF8E2E6}" type="sibTrans" cxnId="{3D129B4E-6486-4898-8CEF-B4A7AF84C38F}">
      <dgm:prSet custT="1"/>
      <dgm:spPr/>
      <dgm:t>
        <a:bodyPr/>
        <a:lstStyle/>
        <a:p>
          <a:endParaRPr lang="hu-HU" sz="1200" b="1"/>
        </a:p>
      </dgm:t>
    </dgm:pt>
    <dgm:pt modelId="{A912FE5C-F69E-4DDF-A809-9572C16F04C8}">
      <dgm:prSet phldrT="[Szöveg]" custT="1"/>
      <dgm:spPr/>
      <dgm:t>
        <a:bodyPr/>
        <a:lstStyle/>
        <a:p>
          <a:r>
            <a:rPr lang="hu-HU" sz="2000" b="1" dirty="0" err="1"/>
            <a:t>Változó</a:t>
          </a:r>
          <a:r>
            <a:rPr lang="hu-HU" sz="2000" b="1" baseline="-25000" dirty="0" err="1"/>
            <a:t>ki</a:t>
          </a:r>
          <a:endParaRPr lang="hu-HU" sz="2000" b="1" baseline="-25000" dirty="0"/>
        </a:p>
      </dgm:t>
    </dgm:pt>
    <dgm:pt modelId="{2E27D14F-51C6-4DF3-96F2-09742C317305}" type="parTrans" cxnId="{574BA6C8-E3F3-487F-A440-104E0E7030B2}">
      <dgm:prSet/>
      <dgm:spPr/>
      <dgm:t>
        <a:bodyPr/>
        <a:lstStyle/>
        <a:p>
          <a:endParaRPr lang="hu-HU" sz="1800" b="1"/>
        </a:p>
      </dgm:t>
    </dgm:pt>
    <dgm:pt modelId="{C9D04BAF-D8E6-405A-AD08-DF69781805A4}" type="sibTrans" cxnId="{574BA6C8-E3F3-487F-A440-104E0E7030B2}">
      <dgm:prSet custT="1"/>
      <dgm:spPr/>
      <dgm:t>
        <a:bodyPr/>
        <a:lstStyle/>
        <a:p>
          <a:endParaRPr lang="hu-HU" sz="1200" b="1"/>
        </a:p>
      </dgm:t>
    </dgm:pt>
    <dgm:pt modelId="{8953D1AA-3695-4E01-9E3F-13E7B0DED12F}">
      <dgm:prSet phldrT="[Szöveg]" custT="1"/>
      <dgm:spPr/>
      <dgm:t>
        <a:bodyPr/>
        <a:lstStyle/>
        <a:p>
          <a:r>
            <a:rPr lang="hu-HU" sz="2000" b="1" dirty="0" err="1"/>
            <a:t>Adat</a:t>
          </a:r>
          <a:r>
            <a:rPr lang="hu-HU" sz="2000" b="1" baseline="-25000" dirty="0" err="1"/>
            <a:t>ki</a:t>
          </a:r>
          <a:endParaRPr lang="hu-HU" sz="2000" b="1" baseline="-25000" dirty="0"/>
        </a:p>
      </dgm:t>
    </dgm:pt>
    <dgm:pt modelId="{B51AE210-423E-4C26-AFE9-8FA5D2274D05}" type="parTrans" cxnId="{93AA2058-0609-4075-A319-8BF0AA72787A}">
      <dgm:prSet/>
      <dgm:spPr/>
      <dgm:t>
        <a:bodyPr/>
        <a:lstStyle/>
        <a:p>
          <a:endParaRPr lang="hu-HU" sz="1800" b="1"/>
        </a:p>
      </dgm:t>
    </dgm:pt>
    <dgm:pt modelId="{28FC7EA0-35A1-46EC-A55D-F1912705E664}" type="sibTrans" cxnId="{93AA2058-0609-4075-A319-8BF0AA72787A}">
      <dgm:prSet/>
      <dgm:spPr/>
      <dgm:t>
        <a:bodyPr/>
        <a:lstStyle/>
        <a:p>
          <a:endParaRPr lang="hu-HU" sz="1800" b="1"/>
        </a:p>
      </dgm:t>
    </dgm:pt>
    <dgm:pt modelId="{82D68605-E324-4E8F-B23B-2CBE79A570A0}" type="pres">
      <dgm:prSet presAssocID="{075BA671-3777-47ED-8EE7-31890FB87122}" presName="Name0" presStyleCnt="0">
        <dgm:presLayoutVars>
          <dgm:dir/>
          <dgm:resizeHandles val="exact"/>
        </dgm:presLayoutVars>
      </dgm:prSet>
      <dgm:spPr/>
    </dgm:pt>
    <dgm:pt modelId="{4AA7F741-2743-4E56-94FC-C5E7AB0C14A7}" type="pres">
      <dgm:prSet presAssocID="{067A5BB8-5C0F-43B0-92C3-B509EAA54CF0}" presName="node" presStyleLbl="node1" presStyleIdx="0" presStyleCnt="5">
        <dgm:presLayoutVars>
          <dgm:bulletEnabled val="1"/>
        </dgm:presLayoutVars>
      </dgm:prSet>
      <dgm:spPr/>
    </dgm:pt>
    <dgm:pt modelId="{13646514-A571-40EE-81DF-8B80A0AAC83B}" type="pres">
      <dgm:prSet presAssocID="{78D5B2C2-C34C-48AB-AA1F-F868F9CB70DF}" presName="sibTrans" presStyleLbl="sibTrans2D1" presStyleIdx="0" presStyleCnt="4"/>
      <dgm:spPr/>
    </dgm:pt>
    <dgm:pt modelId="{C5772A7F-2B5C-461A-B450-BBB649DCF53C}" type="pres">
      <dgm:prSet presAssocID="{78D5B2C2-C34C-48AB-AA1F-F868F9CB70DF}" presName="connectorText" presStyleLbl="sibTrans2D1" presStyleIdx="0" presStyleCnt="4"/>
      <dgm:spPr/>
    </dgm:pt>
    <dgm:pt modelId="{D351A1AC-4C7F-48EF-8852-5EFD8B33F08B}" type="pres">
      <dgm:prSet presAssocID="{3706191A-57C7-47FE-A5FF-EEA9789F546F}" presName="node" presStyleLbl="node1" presStyleIdx="1" presStyleCnt="5" custScaleX="115036">
        <dgm:presLayoutVars>
          <dgm:bulletEnabled val="1"/>
        </dgm:presLayoutVars>
      </dgm:prSet>
      <dgm:spPr/>
    </dgm:pt>
    <dgm:pt modelId="{0E79C596-241B-456D-8F39-C4BD85F248F0}" type="pres">
      <dgm:prSet presAssocID="{B0772194-38C6-4ADD-9F91-1AB6535C184E}" presName="sibTrans" presStyleLbl="sibTrans2D1" presStyleIdx="1" presStyleCnt="4"/>
      <dgm:spPr/>
    </dgm:pt>
    <dgm:pt modelId="{00ABE658-F496-4271-A0EA-22EC6D6C4C23}" type="pres">
      <dgm:prSet presAssocID="{B0772194-38C6-4ADD-9F91-1AB6535C184E}" presName="connectorText" presStyleLbl="sibTrans2D1" presStyleIdx="1" presStyleCnt="4"/>
      <dgm:spPr/>
    </dgm:pt>
    <dgm:pt modelId="{B57A8E02-D581-4090-A8F3-8520AFBC2C3B}" type="pres">
      <dgm:prSet presAssocID="{68FFB57F-FA93-4CA6-9A52-935FC6B0279E}" presName="node" presStyleLbl="node1" presStyleIdx="2" presStyleCnt="5" custScaleX="113423">
        <dgm:presLayoutVars>
          <dgm:bulletEnabled val="1"/>
        </dgm:presLayoutVars>
      </dgm:prSet>
      <dgm:spPr/>
    </dgm:pt>
    <dgm:pt modelId="{EBDDFA3F-6EF5-420C-8929-54FBE0F8A782}" type="pres">
      <dgm:prSet presAssocID="{9375CAE3-2541-422E-B093-ADC14BF8E2E6}" presName="sibTrans" presStyleLbl="sibTrans2D1" presStyleIdx="2" presStyleCnt="4"/>
      <dgm:spPr/>
    </dgm:pt>
    <dgm:pt modelId="{4DF54F3D-6D3D-4497-A136-838CF78B5E17}" type="pres">
      <dgm:prSet presAssocID="{9375CAE3-2541-422E-B093-ADC14BF8E2E6}" presName="connectorText" presStyleLbl="sibTrans2D1" presStyleIdx="2" presStyleCnt="4"/>
      <dgm:spPr/>
    </dgm:pt>
    <dgm:pt modelId="{F094C4CC-2E60-4D07-8FD0-3E799CF78FE1}" type="pres">
      <dgm:prSet presAssocID="{A912FE5C-F69E-4DDF-A809-9572C16F04C8}" presName="node" presStyleLbl="node1" presStyleIdx="3" presStyleCnt="5" custScaleX="121033">
        <dgm:presLayoutVars>
          <dgm:bulletEnabled val="1"/>
        </dgm:presLayoutVars>
      </dgm:prSet>
      <dgm:spPr/>
    </dgm:pt>
    <dgm:pt modelId="{D7E08166-A6AF-4603-A16E-5E2F8090BBE8}" type="pres">
      <dgm:prSet presAssocID="{C9D04BAF-D8E6-405A-AD08-DF69781805A4}" presName="sibTrans" presStyleLbl="sibTrans2D1" presStyleIdx="3" presStyleCnt="4"/>
      <dgm:spPr/>
    </dgm:pt>
    <dgm:pt modelId="{1D5B8DB1-3E56-4A84-85BF-147C2E3DE3F1}" type="pres">
      <dgm:prSet presAssocID="{C9D04BAF-D8E6-405A-AD08-DF69781805A4}" presName="connectorText" presStyleLbl="sibTrans2D1" presStyleIdx="3" presStyleCnt="4"/>
      <dgm:spPr/>
    </dgm:pt>
    <dgm:pt modelId="{4E917567-CC7E-4FE8-8E94-EECB107D7D92}" type="pres">
      <dgm:prSet presAssocID="{8953D1AA-3695-4E01-9E3F-13E7B0DED12F}" presName="node" presStyleLbl="node1" presStyleIdx="4" presStyleCnt="5">
        <dgm:presLayoutVars>
          <dgm:bulletEnabled val="1"/>
        </dgm:presLayoutVars>
      </dgm:prSet>
      <dgm:spPr/>
    </dgm:pt>
  </dgm:ptLst>
  <dgm:cxnLst>
    <dgm:cxn modelId="{A60BAD02-218B-4909-AE37-9DB233943201}" type="presOf" srcId="{067A5BB8-5C0F-43B0-92C3-B509EAA54CF0}" destId="{4AA7F741-2743-4E56-94FC-C5E7AB0C14A7}" srcOrd="0" destOrd="0" presId="urn:microsoft.com/office/officeart/2005/8/layout/process1"/>
    <dgm:cxn modelId="{8804460E-2329-479B-9DF0-791565AF3455}" type="presOf" srcId="{68FFB57F-FA93-4CA6-9A52-935FC6B0279E}" destId="{B57A8E02-D581-4090-A8F3-8520AFBC2C3B}" srcOrd="0" destOrd="0" presId="urn:microsoft.com/office/officeart/2005/8/layout/process1"/>
    <dgm:cxn modelId="{7BD7FF0E-18BC-4495-A8CE-E814A8335B0E}" type="presOf" srcId="{78D5B2C2-C34C-48AB-AA1F-F868F9CB70DF}" destId="{13646514-A571-40EE-81DF-8B80A0AAC83B}" srcOrd="0" destOrd="0" presId="urn:microsoft.com/office/officeart/2005/8/layout/process1"/>
    <dgm:cxn modelId="{0AE30C17-9FC1-4366-AB34-E028DCFDBD30}" type="presOf" srcId="{9375CAE3-2541-422E-B093-ADC14BF8E2E6}" destId="{4DF54F3D-6D3D-4497-A136-838CF78B5E17}" srcOrd="1" destOrd="0" presId="urn:microsoft.com/office/officeart/2005/8/layout/process1"/>
    <dgm:cxn modelId="{9018B724-538B-4F65-98B6-830AEA5551AB}" type="presOf" srcId="{B0772194-38C6-4ADD-9F91-1AB6535C184E}" destId="{0E79C596-241B-456D-8F39-C4BD85F248F0}" srcOrd="0" destOrd="0" presId="urn:microsoft.com/office/officeart/2005/8/layout/process1"/>
    <dgm:cxn modelId="{35E3C234-5BB6-4400-83B4-BB5B1A28B6D2}" type="presOf" srcId="{9375CAE3-2541-422E-B093-ADC14BF8E2E6}" destId="{EBDDFA3F-6EF5-420C-8929-54FBE0F8A782}" srcOrd="0" destOrd="0" presId="urn:microsoft.com/office/officeart/2005/8/layout/process1"/>
    <dgm:cxn modelId="{EE05C26A-EE7A-4BA9-BC60-FFC98027F0F1}" type="presOf" srcId="{A912FE5C-F69E-4DDF-A809-9572C16F04C8}" destId="{F094C4CC-2E60-4D07-8FD0-3E799CF78FE1}" srcOrd="0" destOrd="0" presId="urn:microsoft.com/office/officeart/2005/8/layout/process1"/>
    <dgm:cxn modelId="{22C42F4C-97B1-4272-8D2B-6F8EC91CBCA7}" srcId="{075BA671-3777-47ED-8EE7-31890FB87122}" destId="{3706191A-57C7-47FE-A5FF-EEA9789F546F}" srcOrd="1" destOrd="0" parTransId="{1864B0B8-4B86-47F2-ACC7-4F5231865A0F}" sibTransId="{B0772194-38C6-4ADD-9F91-1AB6535C184E}"/>
    <dgm:cxn modelId="{F5F92F6E-88B1-4B5C-90D4-0D0C43D9548A}" type="presOf" srcId="{C9D04BAF-D8E6-405A-AD08-DF69781805A4}" destId="{D7E08166-A6AF-4603-A16E-5E2F8090BBE8}" srcOrd="0" destOrd="0" presId="urn:microsoft.com/office/officeart/2005/8/layout/process1"/>
    <dgm:cxn modelId="{3D129B4E-6486-4898-8CEF-B4A7AF84C38F}" srcId="{075BA671-3777-47ED-8EE7-31890FB87122}" destId="{68FFB57F-FA93-4CA6-9A52-935FC6B0279E}" srcOrd="2" destOrd="0" parTransId="{34B71DE4-6B0C-43E2-93C9-8A1FBFE22A3B}" sibTransId="{9375CAE3-2541-422E-B093-ADC14BF8E2E6}"/>
    <dgm:cxn modelId="{93AA2058-0609-4075-A319-8BF0AA72787A}" srcId="{075BA671-3777-47ED-8EE7-31890FB87122}" destId="{8953D1AA-3695-4E01-9E3F-13E7B0DED12F}" srcOrd="4" destOrd="0" parTransId="{B51AE210-423E-4C26-AFE9-8FA5D2274D05}" sibTransId="{28FC7EA0-35A1-46EC-A55D-F1912705E664}"/>
    <dgm:cxn modelId="{13374584-2900-47A5-85C1-D487383A3C23}" type="presOf" srcId="{8953D1AA-3695-4E01-9E3F-13E7B0DED12F}" destId="{4E917567-CC7E-4FE8-8E94-EECB107D7D92}" srcOrd="0" destOrd="0" presId="urn:microsoft.com/office/officeart/2005/8/layout/process1"/>
    <dgm:cxn modelId="{94F2208F-0DD9-4AB2-96BC-24CBAFD98B31}" type="presOf" srcId="{B0772194-38C6-4ADD-9F91-1AB6535C184E}" destId="{00ABE658-F496-4271-A0EA-22EC6D6C4C23}" srcOrd="1" destOrd="0" presId="urn:microsoft.com/office/officeart/2005/8/layout/process1"/>
    <dgm:cxn modelId="{F7CF4592-18D4-4E1D-9EE3-066EC0227D89}" type="presOf" srcId="{075BA671-3777-47ED-8EE7-31890FB87122}" destId="{82D68605-E324-4E8F-B23B-2CBE79A570A0}" srcOrd="0" destOrd="0" presId="urn:microsoft.com/office/officeart/2005/8/layout/process1"/>
    <dgm:cxn modelId="{F9E3C39F-73E4-490C-BEF8-EDBDC7BD8CF7}" type="presOf" srcId="{3706191A-57C7-47FE-A5FF-EEA9789F546F}" destId="{D351A1AC-4C7F-48EF-8852-5EFD8B33F08B}" srcOrd="0" destOrd="0" presId="urn:microsoft.com/office/officeart/2005/8/layout/process1"/>
    <dgm:cxn modelId="{6D0EE7A9-B2B8-4525-BEB2-2DD58E11D492}" srcId="{075BA671-3777-47ED-8EE7-31890FB87122}" destId="{067A5BB8-5C0F-43B0-92C3-B509EAA54CF0}" srcOrd="0" destOrd="0" parTransId="{2EA6BE18-043C-4E74-B9F6-A9EDC4545C50}" sibTransId="{78D5B2C2-C34C-48AB-AA1F-F868F9CB70DF}"/>
    <dgm:cxn modelId="{7A830EC0-CFF9-4944-B947-EC65DA96F402}" type="presOf" srcId="{78D5B2C2-C34C-48AB-AA1F-F868F9CB70DF}" destId="{C5772A7F-2B5C-461A-B450-BBB649DCF53C}" srcOrd="1" destOrd="0" presId="urn:microsoft.com/office/officeart/2005/8/layout/process1"/>
    <dgm:cxn modelId="{574BA6C8-E3F3-487F-A440-104E0E7030B2}" srcId="{075BA671-3777-47ED-8EE7-31890FB87122}" destId="{A912FE5C-F69E-4DDF-A809-9572C16F04C8}" srcOrd="3" destOrd="0" parTransId="{2E27D14F-51C6-4DF3-96F2-09742C317305}" sibTransId="{C9D04BAF-D8E6-405A-AD08-DF69781805A4}"/>
    <dgm:cxn modelId="{FB9EA0D2-AD93-4174-ADCB-FF93349498F9}" type="presOf" srcId="{C9D04BAF-D8E6-405A-AD08-DF69781805A4}" destId="{1D5B8DB1-3E56-4A84-85BF-147C2E3DE3F1}" srcOrd="1" destOrd="0" presId="urn:microsoft.com/office/officeart/2005/8/layout/process1"/>
    <dgm:cxn modelId="{9F3B469B-1896-47F9-AE5A-E8AF9E76EC67}" type="presParOf" srcId="{82D68605-E324-4E8F-B23B-2CBE79A570A0}" destId="{4AA7F741-2743-4E56-94FC-C5E7AB0C14A7}" srcOrd="0" destOrd="0" presId="urn:microsoft.com/office/officeart/2005/8/layout/process1"/>
    <dgm:cxn modelId="{FE6C7DC9-48CE-4019-AC40-2888F4128AC2}" type="presParOf" srcId="{82D68605-E324-4E8F-B23B-2CBE79A570A0}" destId="{13646514-A571-40EE-81DF-8B80A0AAC83B}" srcOrd="1" destOrd="0" presId="urn:microsoft.com/office/officeart/2005/8/layout/process1"/>
    <dgm:cxn modelId="{DA825963-1271-43EE-AFFF-B1F654F835A5}" type="presParOf" srcId="{13646514-A571-40EE-81DF-8B80A0AAC83B}" destId="{C5772A7F-2B5C-461A-B450-BBB649DCF53C}" srcOrd="0" destOrd="0" presId="urn:microsoft.com/office/officeart/2005/8/layout/process1"/>
    <dgm:cxn modelId="{73112DD3-137B-4B6C-A643-4F47E1DB0E54}" type="presParOf" srcId="{82D68605-E324-4E8F-B23B-2CBE79A570A0}" destId="{D351A1AC-4C7F-48EF-8852-5EFD8B33F08B}" srcOrd="2" destOrd="0" presId="urn:microsoft.com/office/officeart/2005/8/layout/process1"/>
    <dgm:cxn modelId="{B93E0E15-F81E-4658-9438-16DD495EE26B}" type="presParOf" srcId="{82D68605-E324-4E8F-B23B-2CBE79A570A0}" destId="{0E79C596-241B-456D-8F39-C4BD85F248F0}" srcOrd="3" destOrd="0" presId="urn:microsoft.com/office/officeart/2005/8/layout/process1"/>
    <dgm:cxn modelId="{6278E89B-9419-4D81-BE6F-E16E39DEB135}" type="presParOf" srcId="{0E79C596-241B-456D-8F39-C4BD85F248F0}" destId="{00ABE658-F496-4271-A0EA-22EC6D6C4C23}" srcOrd="0" destOrd="0" presId="urn:microsoft.com/office/officeart/2005/8/layout/process1"/>
    <dgm:cxn modelId="{185F0AE0-0F6A-455A-8BE7-EC62D3F39F14}" type="presParOf" srcId="{82D68605-E324-4E8F-B23B-2CBE79A570A0}" destId="{B57A8E02-D581-4090-A8F3-8520AFBC2C3B}" srcOrd="4" destOrd="0" presId="urn:microsoft.com/office/officeart/2005/8/layout/process1"/>
    <dgm:cxn modelId="{FF5A146C-6594-4325-873E-8EB969CFE6CF}" type="presParOf" srcId="{82D68605-E324-4E8F-B23B-2CBE79A570A0}" destId="{EBDDFA3F-6EF5-420C-8929-54FBE0F8A782}" srcOrd="5" destOrd="0" presId="urn:microsoft.com/office/officeart/2005/8/layout/process1"/>
    <dgm:cxn modelId="{F1BFE9B3-B677-4AB5-97F2-97F5CA9CBE80}" type="presParOf" srcId="{EBDDFA3F-6EF5-420C-8929-54FBE0F8A782}" destId="{4DF54F3D-6D3D-4497-A136-838CF78B5E17}" srcOrd="0" destOrd="0" presId="urn:microsoft.com/office/officeart/2005/8/layout/process1"/>
    <dgm:cxn modelId="{761B2CB7-8112-45D3-AA53-5AB03C75DD14}" type="presParOf" srcId="{82D68605-E324-4E8F-B23B-2CBE79A570A0}" destId="{F094C4CC-2E60-4D07-8FD0-3E799CF78FE1}" srcOrd="6" destOrd="0" presId="urn:microsoft.com/office/officeart/2005/8/layout/process1"/>
    <dgm:cxn modelId="{0EAF8371-6249-4B37-B2B0-7616986F4DB0}" type="presParOf" srcId="{82D68605-E324-4E8F-B23B-2CBE79A570A0}" destId="{D7E08166-A6AF-4603-A16E-5E2F8090BBE8}" srcOrd="7" destOrd="0" presId="urn:microsoft.com/office/officeart/2005/8/layout/process1"/>
    <dgm:cxn modelId="{C0515B7F-2BD4-41EF-BFDC-A91A5FD07126}" type="presParOf" srcId="{D7E08166-A6AF-4603-A16E-5E2F8090BBE8}" destId="{1D5B8DB1-3E56-4A84-85BF-147C2E3DE3F1}" srcOrd="0" destOrd="0" presId="urn:microsoft.com/office/officeart/2005/8/layout/process1"/>
    <dgm:cxn modelId="{D325C7BF-D12C-4460-82D4-AC6DAC2C4438}" type="presParOf" srcId="{82D68605-E324-4E8F-B23B-2CBE79A570A0}" destId="{4E917567-CC7E-4FE8-8E94-EECB107D7D9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7F741-2743-4E56-94FC-C5E7AB0C14A7}">
      <dsp:nvSpPr>
        <dsp:cNvPr id="0" name=""/>
        <dsp:cNvSpPr/>
      </dsp:nvSpPr>
      <dsp:spPr>
        <a:xfrm>
          <a:off x="5721" y="2095618"/>
          <a:ext cx="1058969" cy="6360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 err="1"/>
            <a:t>Adat</a:t>
          </a:r>
          <a:r>
            <a:rPr lang="hu-HU" sz="2000" b="1" kern="1200" baseline="-25000" dirty="0" err="1"/>
            <a:t>be</a:t>
          </a:r>
          <a:endParaRPr lang="hu-HU" sz="2000" b="1" kern="1200" baseline="-25000" dirty="0"/>
        </a:p>
      </dsp:txBody>
      <dsp:txXfrm>
        <a:off x="24349" y="2114246"/>
        <a:ext cx="1021713" cy="598747"/>
      </dsp:txXfrm>
    </dsp:sp>
    <dsp:sp modelId="{13646514-A571-40EE-81DF-8B80A0AAC83B}">
      <dsp:nvSpPr>
        <dsp:cNvPr id="0" name=""/>
        <dsp:cNvSpPr/>
      </dsp:nvSpPr>
      <dsp:spPr>
        <a:xfrm>
          <a:off x="1170588" y="2282307"/>
          <a:ext cx="224501" cy="2626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200" b="1" kern="1200"/>
        </a:p>
      </dsp:txBody>
      <dsp:txXfrm>
        <a:off x="1170588" y="2334832"/>
        <a:ext cx="157151" cy="157574"/>
      </dsp:txXfrm>
    </dsp:sp>
    <dsp:sp modelId="{D351A1AC-4C7F-48EF-8852-5EFD8B33F08B}">
      <dsp:nvSpPr>
        <dsp:cNvPr id="0" name=""/>
        <dsp:cNvSpPr/>
      </dsp:nvSpPr>
      <dsp:spPr>
        <a:xfrm>
          <a:off x="1488279" y="2095618"/>
          <a:ext cx="1218196" cy="6360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 err="1"/>
            <a:t>Változó</a:t>
          </a:r>
          <a:r>
            <a:rPr lang="hu-HU" sz="2000" b="1" kern="1200" baseline="-25000" dirty="0" err="1"/>
            <a:t>be</a:t>
          </a:r>
          <a:endParaRPr lang="hu-HU" sz="2000" b="1" kern="1200" baseline="-25000" dirty="0"/>
        </a:p>
      </dsp:txBody>
      <dsp:txXfrm>
        <a:off x="1506907" y="2114246"/>
        <a:ext cx="1180940" cy="598747"/>
      </dsp:txXfrm>
    </dsp:sp>
    <dsp:sp modelId="{0E79C596-241B-456D-8F39-C4BD85F248F0}">
      <dsp:nvSpPr>
        <dsp:cNvPr id="0" name=""/>
        <dsp:cNvSpPr/>
      </dsp:nvSpPr>
      <dsp:spPr>
        <a:xfrm>
          <a:off x="2812373" y="2282307"/>
          <a:ext cx="224501" cy="2626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200" b="1" kern="1200"/>
        </a:p>
      </dsp:txBody>
      <dsp:txXfrm>
        <a:off x="2812373" y="2334832"/>
        <a:ext cx="157151" cy="157574"/>
      </dsp:txXfrm>
    </dsp:sp>
    <dsp:sp modelId="{B57A8E02-D581-4090-A8F3-8520AFBC2C3B}">
      <dsp:nvSpPr>
        <dsp:cNvPr id="0" name=""/>
        <dsp:cNvSpPr/>
      </dsp:nvSpPr>
      <dsp:spPr>
        <a:xfrm>
          <a:off x="3130064" y="2095618"/>
          <a:ext cx="1201115" cy="6360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/>
            <a:t>Program</a:t>
          </a:r>
        </a:p>
      </dsp:txBody>
      <dsp:txXfrm>
        <a:off x="3148692" y="2114246"/>
        <a:ext cx="1163859" cy="598747"/>
      </dsp:txXfrm>
    </dsp:sp>
    <dsp:sp modelId="{EBDDFA3F-6EF5-420C-8929-54FBE0F8A782}">
      <dsp:nvSpPr>
        <dsp:cNvPr id="0" name=""/>
        <dsp:cNvSpPr/>
      </dsp:nvSpPr>
      <dsp:spPr>
        <a:xfrm>
          <a:off x="4437076" y="2282307"/>
          <a:ext cx="224501" cy="2626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200" b="1" kern="1200"/>
        </a:p>
      </dsp:txBody>
      <dsp:txXfrm>
        <a:off x="4437076" y="2334832"/>
        <a:ext cx="157151" cy="157574"/>
      </dsp:txXfrm>
    </dsp:sp>
    <dsp:sp modelId="{F094C4CC-2E60-4D07-8FD0-3E799CF78FE1}">
      <dsp:nvSpPr>
        <dsp:cNvPr id="0" name=""/>
        <dsp:cNvSpPr/>
      </dsp:nvSpPr>
      <dsp:spPr>
        <a:xfrm>
          <a:off x="4754767" y="2095618"/>
          <a:ext cx="1281703" cy="6360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 err="1"/>
            <a:t>Változó</a:t>
          </a:r>
          <a:r>
            <a:rPr lang="hu-HU" sz="2000" b="1" kern="1200" baseline="-25000" dirty="0" err="1"/>
            <a:t>ki</a:t>
          </a:r>
          <a:endParaRPr lang="hu-HU" sz="2000" b="1" kern="1200" baseline="-25000" dirty="0"/>
        </a:p>
      </dsp:txBody>
      <dsp:txXfrm>
        <a:off x="4773395" y="2114246"/>
        <a:ext cx="1244447" cy="598747"/>
      </dsp:txXfrm>
    </dsp:sp>
    <dsp:sp modelId="{D7E08166-A6AF-4603-A16E-5E2F8090BBE8}">
      <dsp:nvSpPr>
        <dsp:cNvPr id="0" name=""/>
        <dsp:cNvSpPr/>
      </dsp:nvSpPr>
      <dsp:spPr>
        <a:xfrm>
          <a:off x="6142367" y="2282307"/>
          <a:ext cx="224501" cy="2626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200" b="1" kern="1200"/>
        </a:p>
      </dsp:txBody>
      <dsp:txXfrm>
        <a:off x="6142367" y="2334832"/>
        <a:ext cx="157151" cy="157574"/>
      </dsp:txXfrm>
    </dsp:sp>
    <dsp:sp modelId="{4E917567-CC7E-4FE8-8E94-EECB107D7D92}">
      <dsp:nvSpPr>
        <dsp:cNvPr id="0" name=""/>
        <dsp:cNvSpPr/>
      </dsp:nvSpPr>
      <dsp:spPr>
        <a:xfrm>
          <a:off x="6460058" y="2095618"/>
          <a:ext cx="1058969" cy="6360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 err="1"/>
            <a:t>Adat</a:t>
          </a:r>
          <a:r>
            <a:rPr lang="hu-HU" sz="2000" b="1" kern="1200" baseline="-25000" dirty="0" err="1"/>
            <a:t>ki</a:t>
          </a:r>
          <a:endParaRPr lang="hu-HU" sz="2000" b="1" kern="1200" baseline="-25000" dirty="0"/>
        </a:p>
      </dsp:txBody>
      <dsp:txXfrm>
        <a:off x="6478686" y="2114246"/>
        <a:ext cx="1021713" cy="598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4C931BD0-F416-426D-BF87-1E572BB2940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996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6T08:12:10.3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85,'3'-3,"0"1,1-1,-1 1,1 0,-1 0,1 0,0 1,0-1,0 1,-1 0,8-1,50-4,-10 2,199-41,-174 39,135 5,-91 3,4-4,137 5,-161 13,-36-5,100 18,-1-2,-75-6,-69-18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6T08:12:15.4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1,'58'0,"70"0,138 16,-85-3,-101-1,-50-6,47 2,-27-7,92 14,-84-8,0-2,99-4,-90-2,106 10,43 30,-66-10,-88-17,-29-5,62 6,8 0,-70-7,46 2,-29-7,91 14,-34-1,-92-13,-1-1,0 0,0-1,0 0,21-6,-17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6T08:12:21.2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84,'41'-2,"75"-13,-55 5,5-2,-39 6,46-4,30-4,-70 8,49-2,27 8,-86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dirty="0"/>
              <a:t>Mintaszöveg szerkesztése</a:t>
            </a:r>
          </a:p>
          <a:p>
            <a:pPr lvl="1"/>
            <a:r>
              <a:rPr lang="hu-HU" noProof="0" dirty="0"/>
              <a:t>Második szint</a:t>
            </a:r>
          </a:p>
          <a:p>
            <a:pPr lvl="2"/>
            <a:r>
              <a:rPr lang="hu-HU" noProof="0" dirty="0"/>
              <a:t>Harmadik szint</a:t>
            </a:r>
          </a:p>
          <a:p>
            <a:pPr lvl="3"/>
            <a:r>
              <a:rPr lang="hu-HU" noProof="0" dirty="0"/>
              <a:t>Negyedik szint</a:t>
            </a:r>
          </a:p>
          <a:p>
            <a:pPr lvl="4"/>
            <a:r>
              <a:rPr lang="hu-HU" noProof="0" dirty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fld id="{E4A7FC65-5508-40FB-9A56-6B3DBFCC5C7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138196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451CD1-711E-4023-A5CA-AFB7D4E47A1E}" type="slidenum">
              <a:rPr lang="hu-HU" smtClean="0"/>
              <a:pPr/>
              <a:t>1</a:t>
            </a:fld>
            <a:endParaRPr lang="hu-HU"/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3990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5310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Javítandó!!!</a:t>
            </a:r>
          </a:p>
          <a:p>
            <a:r>
              <a:rPr lang="hu-HU" dirty="0"/>
              <a:t>c) Is kell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4599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0F91F-0C28-44C8-A10E-78466C823D9E}" type="slidenum">
              <a:rPr lang="hu-HU" smtClean="0"/>
              <a:pPr/>
              <a:t>15</a:t>
            </a:fld>
            <a:endParaRPr lang="hu-HU"/>
          </a:p>
        </p:txBody>
      </p:sp>
      <p:sp>
        <p:nvSpPr>
          <p:cNvPr id="880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3088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F90675-D947-4E58-B63B-A4D87CD6F973}" type="slidenum">
              <a:rPr lang="hu-HU" smtClean="0"/>
              <a:pPr/>
              <a:t>16</a:t>
            </a:fld>
            <a:endParaRPr lang="hu-HU"/>
          </a:p>
        </p:txBody>
      </p:sp>
      <p:sp>
        <p:nvSpPr>
          <p:cNvPr id="9011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1913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E7527A-FFA5-4690-AF49-48F3ADE13307}" type="slidenum">
              <a:rPr lang="hu-HU" smtClean="0"/>
              <a:pPr/>
              <a:t>19</a:t>
            </a:fld>
            <a:endParaRPr lang="hu-HU"/>
          </a:p>
        </p:txBody>
      </p:sp>
      <p:sp>
        <p:nvSpPr>
          <p:cNvPr id="1075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0064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E7527A-FFA5-4690-AF49-48F3ADE13307}" type="slidenum">
              <a:rPr lang="hu-HU" smtClean="0"/>
              <a:pPr/>
              <a:t>20</a:t>
            </a:fld>
            <a:endParaRPr lang="hu-HU"/>
          </a:p>
        </p:txBody>
      </p:sp>
      <p:sp>
        <p:nvSpPr>
          <p:cNvPr id="1075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Ez csak akkor alkalmazható, ha nem érdekes az érték. Ui. csak ekkor nincs szükség az f függvényre!</a:t>
            </a:r>
          </a:p>
        </p:txBody>
      </p:sp>
    </p:spTree>
    <p:extLst>
      <p:ext uri="{BB962C8B-B14F-4D97-AF65-F5344CB8AC3E}">
        <p14:creationId xmlns:p14="http://schemas.microsoft.com/office/powerpoint/2010/main" val="3048314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14346-CFA1-44D7-ADC5-D0AB27187C55}" type="slidenum">
              <a:rPr lang="hu-HU" smtClean="0"/>
              <a:pPr/>
              <a:t>21</a:t>
            </a:fld>
            <a:endParaRPr lang="hu-HU"/>
          </a:p>
        </p:txBody>
      </p:sp>
      <p:sp>
        <p:nvSpPr>
          <p:cNvPr id="1085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5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Miért nem a tanult algoritmust alkalmazzuk?</a:t>
            </a:r>
          </a:p>
          <a:p>
            <a:r>
              <a:rPr lang="hu-HU" dirty="0"/>
              <a:t>A ciklust miért nem i-vel, miért az </a:t>
            </a:r>
            <a:r>
              <a:rPr lang="hu-HU" dirty="0" err="1"/>
              <a:t>ind-del</a:t>
            </a:r>
            <a:r>
              <a:rPr lang="hu-HU" dirty="0"/>
              <a:t> szervezzük? (Lehetne típus-különbség az i és az </a:t>
            </a:r>
            <a:r>
              <a:rPr lang="hu-HU" dirty="0" err="1"/>
              <a:t>ind</a:t>
            </a:r>
            <a:r>
              <a:rPr lang="hu-HU" dirty="0"/>
              <a:t> között!)</a:t>
            </a:r>
          </a:p>
        </p:txBody>
      </p:sp>
    </p:spTree>
    <p:extLst>
      <p:ext uri="{BB962C8B-B14F-4D97-AF65-F5344CB8AC3E}">
        <p14:creationId xmlns:p14="http://schemas.microsoft.com/office/powerpoint/2010/main" val="2904045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Javítandó!!!</a:t>
            </a:r>
          </a:p>
          <a:p>
            <a:r>
              <a:rPr lang="hu-HU" dirty="0" err="1"/>
              <a:t>X</a:t>
            </a:r>
            <a:r>
              <a:rPr lang="hu-HU" baseline="-25000" dirty="0" err="1"/>
              <a:t>ki</a:t>
            </a:r>
            <a:r>
              <a:rPr lang="hu-HU" dirty="0"/>
              <a:t> helyett db, </a:t>
            </a:r>
            <a:r>
              <a:rPr lang="hu-HU" dirty="0" err="1"/>
              <a:t>X</a:t>
            </a:r>
            <a:r>
              <a:rPr lang="hu-HU" baseline="-25000" dirty="0" err="1"/>
              <a:t>ki</a:t>
            </a:r>
            <a:r>
              <a:rPr lang="hu-HU" b="1" baseline="-25000" dirty="0">
                <a:highlight>
                  <a:srgbClr val="FFFF00"/>
                </a:highlight>
              </a:rPr>
              <a:t> </a:t>
            </a:r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0645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2124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Feladat: egy olyan leképezés (függvény), amely a bemenő adatokhoz a kimenő adatokat rendeli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607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607636-A8D4-47B7-AD83-8366A77279E1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4153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7866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hu-HU" dirty="0"/>
              <a:t>Utófeltétel: Kezdőállapotokhoz rendelt célállapotok halmazát megadó logikai állítás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0922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Javítandó??? Javítottam!</a:t>
            </a:r>
          </a:p>
          <a:p>
            <a:r>
              <a:rPr lang="hu-HU" dirty="0"/>
              <a:t>Miért nincs deklarálva az </a:t>
            </a:r>
            <a:r>
              <a:rPr lang="hu-HU" dirty="0" err="1"/>
              <a:t>sv</a:t>
            </a:r>
            <a:r>
              <a:rPr lang="hu-HU" dirty="0"/>
              <a:t>?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1745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8939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6684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6298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5670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49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0778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50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64501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51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885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sz="1100" dirty="0">
                <a:solidFill>
                  <a:schemeClr val="bg1">
                    <a:lumMod val="75000"/>
                  </a:schemeClr>
                </a:solidFill>
                <a:sym typeface="Symbol" pitchFamily="18" charset="2"/>
              </a:rPr>
              <a:t>Később a segédadataink hozzáadását az állapottér bővítésének hívjuk.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58918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Ez minek ide? A következő algoritmus egyáltalán nem épít rá, bár a baloldaliból ki lehetne indulni.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54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4873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56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79673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Javítandó???</a:t>
            </a:r>
          </a:p>
          <a:p>
            <a:r>
              <a:rPr lang="hu-HU" dirty="0"/>
              <a:t>A jobb oldali algoritmus eltér a korábban </a:t>
            </a:r>
            <a:r>
              <a:rPr lang="hu-HU" dirty="0" err="1"/>
              <a:t>elhangzottól</a:t>
            </a:r>
            <a:r>
              <a:rPr lang="hu-HU" dirty="0"/>
              <a:t>. Miért?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57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127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60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7863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Javítandó???</a:t>
            </a:r>
          </a:p>
          <a:p>
            <a:r>
              <a:rPr lang="hu-HU" dirty="0"/>
              <a:t>A jobb oldali algoritmus eltér a korábban </a:t>
            </a:r>
            <a:r>
              <a:rPr lang="hu-HU" dirty="0" err="1"/>
              <a:t>elhangzottól</a:t>
            </a:r>
            <a:r>
              <a:rPr lang="hu-HU" dirty="0"/>
              <a:t>. Miért?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61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9769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hu-HU" dirty="0"/>
              </a:p>
            </p:txBody>
          </p:sp>
        </mc:Choice>
        <mc:Fallback xmlns="">
          <p:sp>
            <p:nvSpPr>
              <p:cNvPr id="3" name="Jegyzetek hely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u-HU" dirty="0"/>
                  <a:t>Javítandó!!!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hu-HU" dirty="0"/>
                  <a:t>Az </a:t>
                </a:r>
                <a:r>
                  <a:rPr lang="hu-HU" dirty="0" err="1"/>
                  <a:t>alg</a:t>
                </a:r>
                <a:r>
                  <a:rPr lang="hu-HU" dirty="0"/>
                  <a:t>-ban „…</a:t>
                </a:r>
                <a:r>
                  <a:rPr lang="hu-HU" sz="1100" b="0" i="0">
                    <a:latin typeface="Cambria Math" panose="02040503050406030204" pitchFamily="18" charset="0"/>
                  </a:rPr>
                  <a:t>⊕</a:t>
                </a:r>
                <a:r>
                  <a:rPr lang="hu-HU" dirty="0"/>
                  <a:t> f(i)” helyett „</a:t>
                </a:r>
                <a:r>
                  <a:rPr lang="hu-HU" sz="1100" b="0" i="0">
                    <a:latin typeface="Cambria Math" panose="02040503050406030204" pitchFamily="18" charset="0"/>
                  </a:rPr>
                  <a:t>⊕</a:t>
                </a:r>
                <a:r>
                  <a:rPr lang="hu-HU" dirty="0"/>
                  <a:t> [f(i)]”, ahogy a kiválogatásnál, szétválgatásnál is. </a:t>
                </a:r>
              </a:p>
            </p:txBody>
          </p:sp>
        </mc:Fallback>
      </mc:AlternateContent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63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3927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66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41375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69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21884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70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09385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81C8F-0051-4F0C-A4B1-BE1C074E8404}" type="slidenum">
              <a:rPr lang="hu-HU" smtClean="0"/>
              <a:pPr/>
              <a:t>71</a:t>
            </a:fld>
            <a:endParaRPr lang="hu-HU"/>
          </a:p>
        </p:txBody>
      </p:sp>
      <p:sp>
        <p:nvSpPr>
          <p:cNvPr id="11264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700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(Sőt! Elég lenne gyök(n)-</a:t>
            </a:r>
            <a:r>
              <a:rPr lang="hu-HU" dirty="0" err="1"/>
              <a:t>ig</a:t>
            </a:r>
            <a:r>
              <a:rPr lang="hu-HU" dirty="0"/>
              <a:t>, hiszen afölött már komplementer osztók vannak.)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2689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81C8F-0051-4F0C-A4B1-BE1C074E8404}" type="slidenum">
              <a:rPr lang="hu-HU" smtClean="0"/>
              <a:pPr/>
              <a:t>72</a:t>
            </a:fld>
            <a:endParaRPr lang="hu-HU"/>
          </a:p>
        </p:txBody>
      </p:sp>
      <p:sp>
        <p:nvSpPr>
          <p:cNvPr id="11264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436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Miért nem a tanult algoritmust alkalmazzuk?</a:t>
            </a:r>
          </a:p>
          <a:p>
            <a:r>
              <a:rPr lang="hu-HU" dirty="0"/>
              <a:t>A ciklust miért nem i-vel, miért az </a:t>
            </a:r>
            <a:r>
              <a:rPr lang="hu-HU" dirty="0" err="1"/>
              <a:t>ind-del</a:t>
            </a:r>
            <a:r>
              <a:rPr lang="hu-HU" dirty="0"/>
              <a:t> szervezzük? (Lehetne típus-különbség az i és az </a:t>
            </a:r>
            <a:r>
              <a:rPr lang="hu-HU" dirty="0" err="1"/>
              <a:t>ind</a:t>
            </a:r>
            <a:r>
              <a:rPr lang="hu-HU" dirty="0"/>
              <a:t> között!)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0681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Miért nem a tanult algoritmust alkalmazzuk?</a:t>
            </a:r>
          </a:p>
          <a:p>
            <a:r>
              <a:rPr lang="hu-HU" dirty="0"/>
              <a:t>A ciklust miért nem i-vel, miért az </a:t>
            </a:r>
            <a:r>
              <a:rPr lang="hu-HU" dirty="0" err="1"/>
              <a:t>ind-del</a:t>
            </a:r>
            <a:r>
              <a:rPr lang="hu-HU" dirty="0"/>
              <a:t> szervezzük? (Lehetne típus-különbség az i és az </a:t>
            </a:r>
            <a:r>
              <a:rPr lang="hu-HU" dirty="0" err="1"/>
              <a:t>ind</a:t>
            </a:r>
            <a:r>
              <a:rPr lang="hu-HU" dirty="0"/>
              <a:t> között!)</a:t>
            </a:r>
          </a:p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6732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58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6265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036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slide" Target="../slides/sl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LTE"/>
          <p:cNvPicPr>
            <a:picLocks noChangeAspect="1" noChangeArrowheads="1"/>
          </p:cNvPicPr>
          <p:nvPr/>
        </p:nvPicPr>
        <p:blipFill>
          <a:blip r:embed="rId2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cimer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ELTE"/>
          <p:cNvPicPr>
            <a:picLocks noChangeAspect="1" noChangeArrowheads="1"/>
          </p:cNvPicPr>
          <p:nvPr userDrawn="1"/>
        </p:nvPicPr>
        <p:blipFill>
          <a:blip r:embed="rId2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imerr2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2700" y="1271588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6375" y="0"/>
            <a:ext cx="1309688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4" descr="Photograph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79" y="5860298"/>
            <a:ext cx="827584" cy="10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ím 1"/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15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754562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/72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1940496" y="6524625"/>
            <a:ext cx="4503712" cy="333375"/>
          </a:xfrm>
          <a:prstGeom prst="rect">
            <a:avLst/>
          </a:prstGeom>
        </p:spPr>
        <p:txBody>
          <a:bodyPr/>
          <a:lstStyle>
            <a:lvl1pPr>
              <a:defRPr sz="1200">
                <a:effectLst/>
                <a:latin typeface="+mj-lt"/>
              </a:defRPr>
            </a:lvl1pPr>
          </a:lstStyle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Zsakó: Programozás 7. előadás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43150" y="1341438"/>
            <a:ext cx="6621463" cy="475456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 userDrawn="1"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cimerr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Mintacím szerkesztése</a:t>
            </a:r>
            <a:br>
              <a:rPr lang="hu-HU"/>
            </a:b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Mintaszöveg szerkesztése</a:t>
            </a:r>
          </a:p>
          <a:p>
            <a:pPr lvl="1"/>
            <a:r>
              <a:rPr lang="en-US"/>
              <a:t>Második szint</a:t>
            </a:r>
          </a:p>
          <a:p>
            <a:pPr lvl="2"/>
            <a:r>
              <a:rPr lang="en-US"/>
              <a:t>Harmadik szint</a:t>
            </a:r>
          </a:p>
          <a:p>
            <a:pPr lvl="3"/>
            <a:r>
              <a:rPr lang="en-US"/>
              <a:t>Negyedik szint</a:t>
            </a:r>
          </a:p>
          <a:p>
            <a:pPr lvl="4"/>
            <a:r>
              <a:rPr lang="en-US"/>
              <a:t>Ötödik szint</a:t>
            </a:r>
          </a:p>
        </p:txBody>
      </p:sp>
      <p:pic>
        <p:nvPicPr>
          <p:cNvPr id="1031" name="Picture 4" descr="cimerr2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8588"/>
            <a:ext cx="1905000" cy="3603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3721F805-5CED-4FD2-8CCF-C5A608384E47}" type="slidenum">
              <a:rPr lang="hu-HU"/>
              <a:pPr>
                <a:defRPr/>
              </a:pPr>
              <a:t>‹#›</a:t>
            </a:fld>
            <a:r>
              <a:rPr lang="hu-HU"/>
              <a:t>/52</a:t>
            </a:r>
          </a:p>
        </p:txBody>
      </p:sp>
      <p:sp>
        <p:nvSpPr>
          <p:cNvPr id="22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8588"/>
            <a:ext cx="1905000" cy="3603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B799A084-A2AF-4595-BD9D-F3DF24CE3EA2}" type="datetime8">
              <a:rPr lang="hu-HU" smtClean="0"/>
              <a:t>2022.10.27. 9:55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4" descr="cimerr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Mintacím szerkesztése</a:t>
            </a:r>
            <a:br>
              <a:rPr lang="hu-HU"/>
            </a:br>
            <a:endParaRPr lang="en-US"/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Mintaszöveg szerkesztése</a:t>
            </a:r>
          </a:p>
          <a:p>
            <a:pPr lvl="1"/>
            <a:r>
              <a:rPr lang="en-US"/>
              <a:t>Második szint</a:t>
            </a:r>
          </a:p>
          <a:p>
            <a:pPr lvl="2"/>
            <a:r>
              <a:rPr lang="en-US"/>
              <a:t>Harmadik szint</a:t>
            </a:r>
          </a:p>
          <a:p>
            <a:pPr lvl="3"/>
            <a:r>
              <a:rPr lang="en-US"/>
              <a:t>Negyedik szint</a:t>
            </a:r>
          </a:p>
          <a:p>
            <a:pPr lvl="4"/>
            <a:r>
              <a:rPr lang="en-US"/>
              <a:t>Ötödik szint</a:t>
            </a:r>
          </a:p>
        </p:txBody>
      </p:sp>
      <p:pic>
        <p:nvPicPr>
          <p:cNvPr id="2054" name="Picture 7" descr="ELTE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4" descr="cimerr2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25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7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customXml" Target="../ink/ink1.xml"/><Relationship Id="rId10" Type="http://schemas.openxmlformats.org/officeDocument/2006/relationships/image" Target="../media/image50.png"/><Relationship Id="rId4" Type="http://schemas.openxmlformats.org/officeDocument/2006/relationships/image" Target="../media/image46.png"/><Relationship Id="rId9" Type="http://schemas.openxmlformats.org/officeDocument/2006/relationships/customXml" Target="../ink/ink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9.png"/><Relationship Id="rId4" Type="http://schemas.openxmlformats.org/officeDocument/2006/relationships/image" Target="../media/image8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9.png"/><Relationship Id="rId4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3.png"/><Relationship Id="rId4" Type="http://schemas.openxmlformats.org/officeDocument/2006/relationships/image" Target="../media/image8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90.png"/><Relationship Id="rId4" Type="http://schemas.openxmlformats.org/officeDocument/2006/relationships/image" Target="../media/image8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00.png"/><Relationship Id="rId7" Type="http://schemas.openxmlformats.org/officeDocument/2006/relationships/image" Target="../media/image10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9.png"/><Relationship Id="rId4" Type="http://schemas.openxmlformats.org/officeDocument/2006/relationships/image" Target="../media/image105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0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9.png"/><Relationship Id="rId4" Type="http://schemas.openxmlformats.org/officeDocument/2006/relationships/image" Target="../media/image109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9.png"/><Relationship Id="rId4" Type="http://schemas.openxmlformats.org/officeDocument/2006/relationships/image" Target="../media/image11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9.png"/><Relationship Id="rId4" Type="http://schemas.openxmlformats.org/officeDocument/2006/relationships/image" Target="../media/image11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6950" y="2051050"/>
            <a:ext cx="6118225" cy="2879725"/>
          </a:xfrm>
          <a:solidFill>
            <a:schemeClr val="bg1">
              <a:alpha val="70195"/>
            </a:schemeClr>
          </a:solidFill>
        </p:spPr>
        <p:txBody>
          <a:bodyPr/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dirty="0">
                <a:solidFill>
                  <a:schemeClr val="tx1"/>
                </a:solidFill>
              </a:rPr>
              <a:t>Programozás</a:t>
            </a:r>
            <a:br>
              <a:rPr lang="hu-HU" b="0" dirty="0">
                <a:solidFill>
                  <a:schemeClr val="tx1"/>
                </a:solidFill>
              </a:rPr>
            </a:br>
            <a:r>
              <a:rPr lang="hu-HU" b="0" dirty="0">
                <a:solidFill>
                  <a:schemeClr val="tx1"/>
                </a:solidFill>
              </a:rPr>
              <a:t>7.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CB3F-49C4-EEB4-2473-97AF5866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1.b. Elem helyett függvény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hu-HU" dirty="0"/>
                  <a:t>Egy számsorozatban mekkora a legnagyobb eltérés két szomszédos elem között? </a:t>
                </a:r>
                <a:r>
                  <a:rPr lang="hu-HU" dirty="0">
                    <a:sym typeface="Wingdings" panose="05000000000000000000" pitchFamily="2" charset="2"/>
                  </a:rPr>
                  <a:t> </a:t>
                </a:r>
                <a:r>
                  <a:rPr lang="hu-HU" b="1" dirty="0">
                    <a:sym typeface="Wingdings" panose="05000000000000000000" pitchFamily="2" charset="2"/>
                  </a:rPr>
                  <a:t>Maximum-kiválasztás</a:t>
                </a:r>
                <a:endParaRPr lang="hu-HU" b="1" dirty="0"/>
              </a:p>
              <a:p>
                <a:pPr marL="12700" indent="0">
                  <a:buNone/>
                </a:pPr>
                <a:r>
                  <a:rPr lang="hu-HU" b="1" dirty="0"/>
                  <a:t>Specifikáció:</a:t>
                </a: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Bemenet:	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hu-H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hu-HU" sz="2800" dirty="0"/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Kimenet:	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𝑚𝑎𝑥𝑖𝑛𝑑</m:t>
                    </m:r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𝑚𝑎𝑥𝑘</m:t>
                    </m:r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ü</m:t>
                    </m:r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hu-HU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Előfeltétel:	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hu-HU" sz="2800" dirty="0"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1..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sSup>
                      <m:sSupPr>
                        <m:ctrlP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ℕ</m:t>
                        </m:r>
                      </m:e>
                      <m:sup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p>
                    </m:sSup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endParaRPr lang="hu-HU" sz="2800" b="0" i="1" dirty="0">
                  <a:solidFill>
                    <a:srgbClr val="FF0000"/>
                  </a:solidFill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r>
                  <a:rPr lang="hu-HU" sz="2800" b="0" dirty="0">
                    <a:solidFill>
                      <a:srgbClr val="FF0000"/>
                    </a:solidFill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∀</m:t>
                    </m:r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d>
                      <m:dPr>
                        <m:ctrlP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1≤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≤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e>
                    </m:d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hu-HU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+1</m:t>
                            </m:r>
                          </m:sub>
                        </m:sSub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u-HU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endParaRPr lang="hu-HU" sz="2800" b="0" i="1" dirty="0"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𝑚𝑎𝑥𝑖𝑛𝑑</m:t>
                          </m:r>
                          <m: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</m:t>
                          </m:r>
                          <m: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𝑚𝑎𝑥𝑘</m:t>
                          </m:r>
                          <m: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ü</m:t>
                          </m:r>
                          <m: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𝑙</m:t>
                          </m:r>
                        </m:e>
                      </m:d>
                      <m:r>
                        <a:rPr lang="hu-HU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lang="hu-HU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𝑀𝐴</m:t>
                      </m:r>
                      <m:sSubSup>
                        <m:sSubSupPr>
                          <m:ctrlP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𝑋</m:t>
                          </m:r>
                        </m:e>
                        <m:sub>
                          <m: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𝑛</m:t>
                          </m:r>
                          <m: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𝑘</m:t>
                          </m:r>
                        </m:e>
                        <m:sub>
                          <m: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hu-HU" sz="2800" b="0" dirty="0">
                    <a:sym typeface="Symbol" pitchFamily="18" charset="2"/>
                  </a:rPr>
                </a:br>
                <a:endParaRPr lang="hu-HU" sz="2800" b="0" dirty="0"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endParaRPr lang="hu-HU" sz="2800" dirty="0"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A k segédsorozat segítségével.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8" t="-1667" r="-1092" b="-1012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BE8129-1436-5F9B-08C6-C25441202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10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CBBF9A-5967-4C95-0581-A79EFA5E2D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5626A2-3012-5636-4BF2-5AB0D6B67D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sp>
        <p:nvSpPr>
          <p:cNvPr id="12" name="Lekerekített téglalap feliratnak 14">
            <a:extLst>
              <a:ext uri="{FF2B5EF4-FFF2-40B4-BE49-F238E27FC236}">
                <a16:creationId xmlns:a16="http://schemas.microsoft.com/office/drawing/2014/main" id="{9E6A748A-E9E7-77C1-8D97-428087562DE5}"/>
              </a:ext>
            </a:extLst>
          </p:cNvPr>
          <p:cNvSpPr/>
          <p:nvPr/>
        </p:nvSpPr>
        <p:spPr bwMode="auto">
          <a:xfrm>
            <a:off x="3982020" y="3794906"/>
            <a:ext cx="1571550" cy="436041"/>
          </a:xfrm>
          <a:prstGeom prst="wedgeRoundRectCallout">
            <a:avLst>
              <a:gd name="adj1" fmla="val 2122"/>
              <a:gd name="adj2" fmla="val 205024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400" dirty="0"/>
              <a:t>Másolás</a:t>
            </a:r>
            <a:endParaRPr kumimoji="0" 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3" name="Lekerekített téglalap feliratnak 14">
            <a:extLst>
              <a:ext uri="{FF2B5EF4-FFF2-40B4-BE49-F238E27FC236}">
                <a16:creationId xmlns:a16="http://schemas.microsoft.com/office/drawing/2014/main" id="{EC2B1E7F-C5DD-7C03-E48D-432E9DC80D56}"/>
              </a:ext>
            </a:extLst>
          </p:cNvPr>
          <p:cNvSpPr/>
          <p:nvPr/>
        </p:nvSpPr>
        <p:spPr bwMode="auto">
          <a:xfrm>
            <a:off x="179387" y="5013176"/>
            <a:ext cx="1335038" cy="436041"/>
          </a:xfrm>
          <a:prstGeom prst="wedgeRoundRectCallout">
            <a:avLst>
              <a:gd name="adj1" fmla="val 148686"/>
              <a:gd name="adj2" fmla="val -312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400" dirty="0" err="1"/>
              <a:t>Max.kiv</a:t>
            </a:r>
            <a:r>
              <a:rPr lang="hu-HU" sz="2400" dirty="0"/>
              <a:t>.</a:t>
            </a:r>
            <a:endParaRPr kumimoji="0" 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Lekerekített téglalap feliratnak 14">
                <a:extLst>
                  <a:ext uri="{FF2B5EF4-FFF2-40B4-BE49-F238E27FC236}">
                    <a16:creationId xmlns:a16="http://schemas.microsoft.com/office/drawing/2014/main" id="{FA8759E1-698D-845E-E3FE-810826588F7E}"/>
                  </a:ext>
                </a:extLst>
              </p:cNvPr>
              <p:cNvSpPr/>
              <p:nvPr/>
            </p:nvSpPr>
            <p:spPr bwMode="auto">
              <a:xfrm>
                <a:off x="5796136" y="5673453"/>
                <a:ext cx="3281461" cy="1098822"/>
              </a:xfrm>
              <a:prstGeom prst="wedgeRoundRectCallout">
                <a:avLst>
                  <a:gd name="adj1" fmla="val -7729"/>
                  <a:gd name="adj2" fmla="val -104611"/>
                  <a:gd name="adj3" fmla="val 16667"/>
                </a:avLst>
              </a:prstGeom>
              <a:solidFill>
                <a:srgbClr val="FFC000">
                  <a:alpha val="70000"/>
                </a:srgbClr>
              </a:solidFill>
              <a:ln w="9525" cap="flat" cmpd="sng" algn="ctr">
                <a:solidFill>
                  <a:srgbClr val="CC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hu-HU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hu-HU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hu-HU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hu-H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hu-HU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hu-HU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hu-HU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hu-HU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0" lang="hu-HU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0" lang="hu-HU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hu-HU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hu-HU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hu-HU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hu-H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</a:endParaRPr>
              </a:p>
              <a:p>
                <a:pPr algn="ctr">
                  <a:buNone/>
                </a:pPr>
                <a:r>
                  <a:rPr kumimoji="0" lang="hu-H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</a:rPr>
                  <a:t>Nem jön ki az f(x[i])-</a:t>
                </a:r>
                <a:r>
                  <a:rPr kumimoji="0" lang="hu-HU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</a:rPr>
                  <a:t>ből</a:t>
                </a:r>
                <a:endParaRPr kumimoji="0" lang="hu-H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14" name="Lekerekített téglalap feliratnak 14">
                <a:extLst>
                  <a:ext uri="{FF2B5EF4-FFF2-40B4-BE49-F238E27FC236}">
                    <a16:creationId xmlns:a16="http://schemas.microsoft.com/office/drawing/2014/main" id="{FA8759E1-698D-845E-E3FE-810826588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6" y="5673453"/>
                <a:ext cx="3281461" cy="1098822"/>
              </a:xfrm>
              <a:prstGeom prst="wedgeRoundRectCallout">
                <a:avLst>
                  <a:gd name="adj1" fmla="val -7729"/>
                  <a:gd name="adj2" fmla="val -104611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rgbClr val="CC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Kép 6">
            <a:extLst>
              <a:ext uri="{FF2B5EF4-FFF2-40B4-BE49-F238E27FC236}">
                <a16:creationId xmlns:a16="http://schemas.microsoft.com/office/drawing/2014/main" id="{38949CDC-2E08-D9B6-BB28-3065CBC442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374" b="12505"/>
          <a:stretch/>
        </p:blipFill>
        <p:spPr>
          <a:xfrm>
            <a:off x="5519985" y="3774343"/>
            <a:ext cx="3595787" cy="359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8C8FD2B-1819-2EA5-D42A-3960C3A3A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986" y="2366656"/>
            <a:ext cx="3067743" cy="681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5390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CB3F-49C4-EEB4-2473-97AF5866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1.b. Elem helyett függvény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endParaRPr lang="hu-HU" sz="2800" dirty="0"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1..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sSup>
                      <m:sSupPr>
                        <m:ctrlP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ℕ</m:t>
                        </m:r>
                      </m:e>
                      <m:sup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p>
                    </m:sSup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endParaRPr lang="hu-HU" sz="2800" b="0" i="1" dirty="0">
                  <a:solidFill>
                    <a:srgbClr val="FF0000"/>
                  </a:solidFill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r>
                  <a:rPr lang="hu-HU" sz="2800" b="0" dirty="0">
                    <a:solidFill>
                      <a:srgbClr val="FF0000"/>
                    </a:solidFill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∀</m:t>
                    </m:r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d>
                      <m:dPr>
                        <m:ctrlP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1≤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≤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e>
                    </m:d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hu-HU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+1</m:t>
                            </m:r>
                          </m:sub>
                        </m:sSub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u-HU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endParaRPr lang="hu-HU" sz="2800" b="0" i="1" dirty="0"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𝑚𝑎𝑥𝑖𝑛𝑑</m:t>
                          </m:r>
                          <m: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</m:t>
                          </m:r>
                          <m: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𝑚𝑎𝑥𝑘</m:t>
                          </m:r>
                          <m: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ü</m:t>
                          </m:r>
                          <m: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𝑙</m:t>
                          </m:r>
                        </m:e>
                      </m:d>
                      <m:r>
                        <a:rPr lang="hu-HU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=</m:t>
                      </m:r>
                      <m:r>
                        <a:rPr lang="hu-HU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sym typeface="Symbol" pitchFamily="18" charset="2"/>
                        </a:rPr>
                        <m:t>𝑀𝐴</m:t>
                      </m:r>
                      <m:sSubSup>
                        <m:sSubSupPr>
                          <m:ctrlP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SupPr>
                        <m:e>
                          <m: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𝑋</m:t>
                          </m:r>
                        </m:e>
                        <m:sub>
                          <m: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𝑛</m:t>
                          </m:r>
                          <m: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𝑘</m:t>
                          </m:r>
                        </m:e>
                        <m:sub>
                          <m:r>
                            <a:rPr lang="hu-HU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br>
                  <a:rPr lang="hu-HU" sz="2800" b="0" dirty="0">
                    <a:sym typeface="Symbol" pitchFamily="18" charset="2"/>
                  </a:rPr>
                </a:br>
                <a:endParaRPr lang="hu-HU" sz="2800" b="0" dirty="0"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endParaRPr lang="hu-HU" sz="28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BE8129-1436-5F9B-08C6-C25441202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11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CBBF9A-5967-4C95-0581-A79EFA5E2D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5626A2-3012-5636-4BF2-5AB0D6B67D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8949CDC-2E08-D9B6-BB28-3065CBC442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374" b="12505"/>
          <a:stretch/>
        </p:blipFill>
        <p:spPr>
          <a:xfrm>
            <a:off x="2982565" y="1268760"/>
            <a:ext cx="4314640" cy="431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8C8FD2B-1819-2EA5-D42A-3960C3A3A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3179078"/>
            <a:ext cx="3067743" cy="681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áblázat 8">
                <a:extLst>
                  <a:ext uri="{FF2B5EF4-FFF2-40B4-BE49-F238E27FC236}">
                    <a16:creationId xmlns:a16="http://schemas.microsoft.com/office/drawing/2014/main" id="{74186E98-DB48-FA1E-085A-269245AB3B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0418909"/>
                  </p:ext>
                </p:extLst>
              </p:nvPr>
            </p:nvGraphicFramePr>
            <p:xfrm>
              <a:off x="186612" y="4365104"/>
              <a:ext cx="3553266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0317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5927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07022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1169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11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/>
                            <a:t>~</a:t>
                          </a:r>
                          <a:endParaRPr lang="hu-HU" sz="2000" dirty="0"/>
                        </a:p>
                      </a:txBody>
                      <a:tcPr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0657899"/>
                      </a:ext>
                    </a:extLst>
                  </a:tr>
                  <a:tr h="3911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11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09222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áblázat 8">
                <a:extLst>
                  <a:ext uri="{FF2B5EF4-FFF2-40B4-BE49-F238E27FC236}">
                    <a16:creationId xmlns:a16="http://schemas.microsoft.com/office/drawing/2014/main" id="{74186E98-DB48-FA1E-085A-269245AB3B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0418909"/>
                  </p:ext>
                </p:extLst>
              </p:nvPr>
            </p:nvGraphicFramePr>
            <p:xfrm>
              <a:off x="186612" y="4365104"/>
              <a:ext cx="3553266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0317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5927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07022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5488" t="-106061" r="-262195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/>
                            <a:t>~</a:t>
                          </a:r>
                          <a:endParaRPr lang="hu-HU" sz="2000" dirty="0"/>
                        </a:p>
                      </a:txBody>
                      <a:tcPr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89457" t="-106061" r="-3195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06578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5488" t="-209231" r="-262195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89457" t="-209231" r="-3195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488" t="-309231" r="-262195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89457" t="-309231" r="-3195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09222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áblázat 9">
                <a:extLst>
                  <a:ext uri="{FF2B5EF4-FFF2-40B4-BE49-F238E27FC236}">
                    <a16:creationId xmlns:a16="http://schemas.microsoft.com/office/drawing/2014/main" id="{92D4E710-47B5-9F37-3E22-0BD070B245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0920875"/>
                  </p:ext>
                </p:extLst>
              </p:nvPr>
            </p:nvGraphicFramePr>
            <p:xfrm>
              <a:off x="4663962" y="4365104"/>
              <a:ext cx="3560491" cy="199104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235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72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10900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𝑀𝑎𝑥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𝑚𝑎𝑥𝑖𝑛𝑑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72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𝑀𝑎𝑥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𝑚𝑎𝑥𝑘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áblázat 9">
                <a:extLst>
                  <a:ext uri="{FF2B5EF4-FFF2-40B4-BE49-F238E27FC236}">
                    <a16:creationId xmlns:a16="http://schemas.microsoft.com/office/drawing/2014/main" id="{92D4E710-47B5-9F37-3E22-0BD070B245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0920875"/>
                  </p:ext>
                </p:extLst>
              </p:nvPr>
            </p:nvGraphicFramePr>
            <p:xfrm>
              <a:off x="4663962" y="4365104"/>
              <a:ext cx="3560491" cy="199104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235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72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10900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6061" t="-107692" r="-260606" b="-3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89490" t="-107692" r="-3185" b="-3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727616"/>
                      </a:ext>
                    </a:extLst>
                  </a:tr>
                  <a:tr h="406083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6061" t="-201493" r="-260606" b="-220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89490" t="-201493" r="-3185" b="-220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6061" t="-310769" r="-26060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89490" t="-310769" r="-3185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061" t="-410769" r="-26060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9490" t="-410769" r="-3185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5106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CB3F-49C4-EEB4-2473-97AF5866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1.b. Elem helyett függvény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20263B-DDF7-528C-6B44-C91C4F8AD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endParaRPr lang="hu-HU" sz="2800" b="0" dirty="0">
              <a:solidFill>
                <a:srgbClr val="0000FF"/>
              </a:solidFill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endParaRPr lang="hu-HU" sz="900" dirty="0">
              <a:solidFill>
                <a:srgbClr val="0000FF"/>
              </a:solidFill>
              <a:sym typeface="Symbol" pitchFamily="18" charset="2"/>
            </a:endParaRPr>
          </a:p>
          <a:p>
            <a:pPr marL="1270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BE8129-1436-5F9B-08C6-C25441202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12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CBBF9A-5967-4C95-0581-A79EFA5E2D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5626A2-3012-5636-4BF2-5AB0D6B67D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2C6B98A9-CD8A-71FF-FF20-40A1D1966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677" y="2798475"/>
            <a:ext cx="5332490" cy="3988350"/>
          </a:xfrm>
          <a:prstGeom prst="rect">
            <a:avLst/>
          </a:prstGeom>
        </p:spPr>
      </p:pic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A88671B2-AF91-E0FE-F2C8-3A1154C438E9}"/>
              </a:ext>
            </a:extLst>
          </p:cNvPr>
          <p:cNvGrpSpPr/>
          <p:nvPr/>
        </p:nvGrpSpPr>
        <p:grpSpPr>
          <a:xfrm>
            <a:off x="3775387" y="2777429"/>
            <a:ext cx="5333117" cy="3966263"/>
            <a:chOff x="3761748" y="2774925"/>
            <a:chExt cx="5333117" cy="3966263"/>
          </a:xfrm>
        </p:grpSpPr>
        <p:pic>
          <p:nvPicPr>
            <p:cNvPr id="10" name="Kép 9">
              <a:extLst>
                <a:ext uri="{FF2B5EF4-FFF2-40B4-BE49-F238E27FC236}">
                  <a16:creationId xmlns:a16="http://schemas.microsoft.com/office/drawing/2014/main" id="{1AF5ECDA-36D2-6AFF-5754-41F1A3B11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61748" y="2774925"/>
              <a:ext cx="5332419" cy="3966263"/>
            </a:xfrm>
            <a:prstGeom prst="rect">
              <a:avLst/>
            </a:prstGeom>
          </p:spPr>
        </p:pic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82F25227-3645-ABEB-BC90-2F78D264F2F0}"/>
                </a:ext>
              </a:extLst>
            </p:cNvPr>
            <p:cNvSpPr/>
            <p:nvPr/>
          </p:nvSpPr>
          <p:spPr>
            <a:xfrm>
              <a:off x="3762375" y="2789630"/>
              <a:ext cx="5332490" cy="1128514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69927F41-66D8-5CE3-069B-80853397ACB8}"/>
                </a:ext>
              </a:extLst>
            </p:cNvPr>
            <p:cNvSpPr/>
            <p:nvPr/>
          </p:nvSpPr>
          <p:spPr>
            <a:xfrm>
              <a:off x="3762026" y="3896891"/>
              <a:ext cx="5332490" cy="2836838"/>
            </a:xfrm>
            <a:prstGeom prst="rect">
              <a:avLst/>
            </a:prstGeom>
            <a:solidFill>
              <a:srgbClr val="0000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pic>
        <p:nvPicPr>
          <p:cNvPr id="13" name="Picture 23">
            <a:extLst>
              <a:ext uri="{FF2B5EF4-FFF2-40B4-BE49-F238E27FC236}">
                <a16:creationId xmlns:a16="http://schemas.microsoft.com/office/drawing/2014/main" id="{E4044A7D-9CF7-DA1E-2670-E97C6BBC9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7" t="28367"/>
          <a:stretch/>
        </p:blipFill>
        <p:spPr bwMode="auto">
          <a:xfrm>
            <a:off x="184001" y="2821270"/>
            <a:ext cx="2771785" cy="841584"/>
          </a:xfrm>
          <a:prstGeom prst="rect">
            <a:avLst/>
          </a:prstGeom>
          <a:ln w="38100">
            <a:solidFill>
              <a:srgbClr val="FF0000">
                <a:alpha val="38000"/>
              </a:srgb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04BACF61-53F0-893D-5779-701C3C47C8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87" y="4205833"/>
            <a:ext cx="2859078" cy="1645319"/>
          </a:xfrm>
          <a:prstGeom prst="rect">
            <a:avLst/>
          </a:prstGeom>
          <a:ln w="34925">
            <a:solidFill>
              <a:srgbClr val="0000FF">
                <a:alpha val="40000"/>
              </a:srgb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C533FF0-F0F9-29E6-95D9-B3C642562439}"/>
              </a:ext>
            </a:extLst>
          </p:cNvPr>
          <p:cNvSpPr txBox="1"/>
          <p:nvPr/>
        </p:nvSpPr>
        <p:spPr>
          <a:xfrm>
            <a:off x="4283968" y="3407592"/>
            <a:ext cx="2808312" cy="400110"/>
          </a:xfrm>
          <a:prstGeom prst="rect">
            <a:avLst/>
          </a:prstGeom>
          <a:solidFill>
            <a:srgbClr val="FFB2B2"/>
          </a:solidFill>
        </p:spPr>
        <p:txBody>
          <a:bodyPr wrap="square" lIns="0" rtlCol="0">
            <a:spAutoFit/>
          </a:bodyPr>
          <a:lstStyle/>
          <a:p>
            <a:pPr>
              <a:buNone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k[i]:=</a:t>
            </a:r>
            <a:r>
              <a:rPr lang="hu-HU" sz="2000" b="1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x[i+1]-x[i]</a:t>
            </a:r>
            <a:r>
              <a:rPr lang="hu-HU" sz="2000" b="1" dirty="0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7234F6C7-AFA1-D0E2-C987-D2E96325FB49}"/>
              </a:ext>
            </a:extLst>
          </p:cNvPr>
          <p:cNvSpPr txBox="1"/>
          <p:nvPr/>
        </p:nvSpPr>
        <p:spPr>
          <a:xfrm>
            <a:off x="4474039" y="2881101"/>
            <a:ext cx="2808312" cy="400110"/>
          </a:xfrm>
          <a:prstGeom prst="rect">
            <a:avLst/>
          </a:prstGeom>
          <a:solidFill>
            <a:srgbClr val="FFB2B2"/>
          </a:solidFill>
        </p:spPr>
        <p:txBody>
          <a:bodyPr wrap="square" lIns="0" rtlCol="0">
            <a:spAutoFit/>
          </a:bodyPr>
          <a:lstStyle/>
          <a:p>
            <a:pPr>
              <a:buNone/>
            </a:pPr>
            <a:r>
              <a:rPr lang="hu-HU" sz="2000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áblázat 8">
                <a:extLst>
                  <a:ext uri="{FF2B5EF4-FFF2-40B4-BE49-F238E27FC236}">
                    <a16:creationId xmlns:a16="http://schemas.microsoft.com/office/drawing/2014/main" id="{5CBF6165-266B-D26B-6374-5441DD1BEC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6782977"/>
                  </p:ext>
                </p:extLst>
              </p:nvPr>
            </p:nvGraphicFramePr>
            <p:xfrm>
              <a:off x="4690652" y="908720"/>
              <a:ext cx="3560491" cy="199104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235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72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10900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𝑀𝑎𝑥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𝑚𝑎𝑥𝑖𝑛𝑑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72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𝑀𝑎𝑥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𝑚𝑎𝑥𝑘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áblázat 8">
                <a:extLst>
                  <a:ext uri="{FF2B5EF4-FFF2-40B4-BE49-F238E27FC236}">
                    <a16:creationId xmlns:a16="http://schemas.microsoft.com/office/drawing/2014/main" id="{5CBF6165-266B-D26B-6374-5441DD1BEC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6782977"/>
                  </p:ext>
                </p:extLst>
              </p:nvPr>
            </p:nvGraphicFramePr>
            <p:xfrm>
              <a:off x="4690652" y="908720"/>
              <a:ext cx="3560491" cy="199104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235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72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10900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5455" t="-107692" r="-260606" b="-3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89172" t="-107692" r="-3185" b="-3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727616"/>
                      </a:ext>
                    </a:extLst>
                  </a:tr>
                  <a:tr h="406083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5455" t="-201493" r="-260606" b="-220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89172" t="-201493" r="-3185" b="-220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5455" t="-310769" r="-26060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89172" t="-310769" r="-3185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455" t="-410769" r="-26060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89172" t="-410769" r="-3185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áblázat 19">
                <a:extLst>
                  <a:ext uri="{FF2B5EF4-FFF2-40B4-BE49-F238E27FC236}">
                    <a16:creationId xmlns:a16="http://schemas.microsoft.com/office/drawing/2014/main" id="{73EE5689-4E2E-BE55-7D7B-E38BD067B5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4309799"/>
                  </p:ext>
                </p:extLst>
              </p:nvPr>
            </p:nvGraphicFramePr>
            <p:xfrm>
              <a:off x="186612" y="908720"/>
              <a:ext cx="3553266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0317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5927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07022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1169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11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/>
                            <a:t>~</a:t>
                          </a:r>
                          <a:endParaRPr lang="hu-HU" sz="2000" dirty="0"/>
                        </a:p>
                      </a:txBody>
                      <a:tcPr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0657899"/>
                      </a:ext>
                    </a:extLst>
                  </a:tr>
                  <a:tr h="3911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11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09222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áblázat 19">
                <a:extLst>
                  <a:ext uri="{FF2B5EF4-FFF2-40B4-BE49-F238E27FC236}">
                    <a16:creationId xmlns:a16="http://schemas.microsoft.com/office/drawing/2014/main" id="{73EE5689-4E2E-BE55-7D7B-E38BD067B5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4309799"/>
                  </p:ext>
                </p:extLst>
              </p:nvPr>
            </p:nvGraphicFramePr>
            <p:xfrm>
              <a:off x="186612" y="908720"/>
              <a:ext cx="3553266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0317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5927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07022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8"/>
                          <a:stretch>
                            <a:fillRect l="-5488" t="-106061" r="-262195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/>
                            <a:t>~</a:t>
                          </a:r>
                          <a:endParaRPr lang="hu-HU" sz="2000" dirty="0"/>
                        </a:p>
                      </a:txBody>
                      <a:tcPr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8"/>
                          <a:stretch>
                            <a:fillRect l="-89457" t="-106061" r="-3195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06578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8"/>
                          <a:stretch>
                            <a:fillRect l="-5488" t="-209231" r="-262195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8"/>
                          <a:stretch>
                            <a:fillRect l="-89457" t="-209231" r="-3195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5488" t="-309231" r="-262195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9457" t="-309231" r="-3195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09222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52087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CB3F-49C4-EEB4-2473-97AF5866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1.b. Elem helyett függvény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hu-HU" dirty="0"/>
                  <a:t>Nincs szükség a köztes k tömbre! Az </a:t>
                </a:r>
                <a:r>
                  <a:rPr lang="hu-HU" dirty="0" err="1"/>
                  <a:t>uf</a:t>
                </a:r>
                <a:r>
                  <a:rPr lang="hu-HU" dirty="0"/>
                  <a:t>. visszavezetése anélkül is jó eredményt ad!</a:t>
                </a:r>
              </a:p>
              <a:p>
                <a:pPr marL="12700" indent="0">
                  <a:buNone/>
                </a:pPr>
                <a:r>
                  <a:rPr lang="hu-HU" b="1" dirty="0"/>
                  <a:t>Specifikáció:</a:t>
                </a: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𝑚𝑎𝑥𝑖𝑛𝑑</m:t>
                        </m:r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𝑚𝑎𝑥𝑘</m:t>
                        </m:r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ü</m:t>
                        </m:r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𝑙</m:t>
                        </m:r>
                      </m:e>
                    </m:d>
                    <m:r>
                      <a:rPr lang="hu-HU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hu-HU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𝑀𝐴</m:t>
                    </m:r>
                    <m:sSubSup>
                      <m:sSubSupPr>
                        <m:ctrlP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𝑋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+1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|</m:t>
                    </m:r>
                  </m:oMath>
                </a14:m>
                <a:br>
                  <a:rPr lang="hu-HU" sz="2800" b="0" dirty="0">
                    <a:sym typeface="Symbol" pitchFamily="18" charset="2"/>
                  </a:rPr>
                </a:br>
                <a:endParaRPr lang="hu-HU" sz="2800" b="0" dirty="0"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endParaRPr lang="hu-HU" sz="28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8" t="-1667" r="-19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BE8129-1436-5F9B-08C6-C25441202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13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CBBF9A-5967-4C95-0581-A79EFA5E2D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5626A2-3012-5636-4BF2-5AB0D6B67D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C8C8FD2B-1819-2EA5-D42A-3960C3A3A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654" y="2015942"/>
            <a:ext cx="3067743" cy="681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áblázat 8">
                <a:extLst>
                  <a:ext uri="{FF2B5EF4-FFF2-40B4-BE49-F238E27FC236}">
                    <a16:creationId xmlns:a16="http://schemas.microsoft.com/office/drawing/2014/main" id="{217431A6-AE9A-46AC-F108-16E9DBE38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4258947"/>
                  </p:ext>
                </p:extLst>
              </p:nvPr>
            </p:nvGraphicFramePr>
            <p:xfrm>
              <a:off x="104217" y="3429000"/>
              <a:ext cx="4049428" cy="159480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65947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3600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029917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𝑀𝑎𝑥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𝑀𝑎𝑥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𝑚𝑎𝑥𝑖𝑛𝑑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𝑚𝑎𝑥𝑘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72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|</m:t>
                                    </m:r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𝑖</m:t>
                                    </m:r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áblázat 8">
                <a:extLst>
                  <a:ext uri="{FF2B5EF4-FFF2-40B4-BE49-F238E27FC236}">
                    <a16:creationId xmlns:a16="http://schemas.microsoft.com/office/drawing/2014/main" id="{217431A6-AE9A-46AC-F108-16E9DBE38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4258947"/>
                  </p:ext>
                </p:extLst>
              </p:nvPr>
            </p:nvGraphicFramePr>
            <p:xfrm>
              <a:off x="104217" y="3429000"/>
              <a:ext cx="4049428" cy="159480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65947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3600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029917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406083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3663" t="-104478" r="-147253" b="-220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2703" t="-104478" r="-3003" b="-220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72761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3663" t="-207576" r="-147253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2703" t="-207576" r="-3003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663" t="-312308" r="-14725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703" t="-312308" r="-3003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Kép 14">
            <a:extLst>
              <a:ext uri="{FF2B5EF4-FFF2-40B4-BE49-F238E27FC236}">
                <a16:creationId xmlns:a16="http://schemas.microsoft.com/office/drawing/2014/main" id="{2D5241E4-26C9-BCEA-EFE4-3FEB2C9051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325" y="5096049"/>
            <a:ext cx="2859078" cy="1645319"/>
          </a:xfrm>
          <a:prstGeom prst="rect">
            <a:avLst/>
          </a:prstGeom>
          <a:ln w="34925">
            <a:solidFill>
              <a:srgbClr val="0000FF">
                <a:alpha val="40000"/>
              </a:srgb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Lekerekített téglalap feliratnak 14">
                <a:extLst>
                  <a:ext uri="{FF2B5EF4-FFF2-40B4-BE49-F238E27FC236}">
                    <a16:creationId xmlns:a16="http://schemas.microsoft.com/office/drawing/2014/main" id="{8ADD4CD4-68BB-D04D-E50D-65D3DA65BE23}"/>
                  </a:ext>
                </a:extLst>
              </p:cNvPr>
              <p:cNvSpPr/>
              <p:nvPr/>
            </p:nvSpPr>
            <p:spPr bwMode="auto">
              <a:xfrm>
                <a:off x="3059832" y="2356802"/>
                <a:ext cx="2561381" cy="515985"/>
              </a:xfrm>
              <a:prstGeom prst="wedgeRoundRectCallout">
                <a:avLst>
                  <a:gd name="adj1" fmla="val 108088"/>
                  <a:gd name="adj2" fmla="val 106897"/>
                  <a:gd name="adj3" fmla="val 16667"/>
                </a:avLst>
              </a:prstGeom>
              <a:solidFill>
                <a:srgbClr val="FFC000">
                  <a:alpha val="70000"/>
                </a:srgbClr>
              </a:solidFill>
              <a:ln w="9525" cap="flat" cmpd="sng" algn="ctr">
                <a:solidFill>
                  <a:srgbClr val="CC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hu-H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hu-HU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hu-HU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0" lang="hu-H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hu-HU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hu-HU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hu-HU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hu-HU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0" lang="hu-HU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0" lang="hu-HU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hu-HU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hu-HU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hu-HU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hu-H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16" name="Lekerekített téglalap feliratnak 14">
                <a:extLst>
                  <a:ext uri="{FF2B5EF4-FFF2-40B4-BE49-F238E27FC236}">
                    <a16:creationId xmlns:a16="http://schemas.microsoft.com/office/drawing/2014/main" id="{8ADD4CD4-68BB-D04D-E50D-65D3DA65B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9832" y="2356802"/>
                <a:ext cx="2561381" cy="515985"/>
              </a:xfrm>
              <a:prstGeom prst="wedgeRoundRectCallout">
                <a:avLst>
                  <a:gd name="adj1" fmla="val 108088"/>
                  <a:gd name="adj2" fmla="val 106897"/>
                  <a:gd name="adj3" fmla="val 16667"/>
                </a:avLst>
              </a:prstGeom>
              <a:blipFill>
                <a:blip r:embed="rId8"/>
                <a:stretch>
                  <a:fillRect l="-1051"/>
                </a:stretch>
              </a:blipFill>
              <a:ln w="9525" cap="flat" cmpd="sng" algn="ctr">
                <a:solidFill>
                  <a:srgbClr val="CC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Kép 16">
            <a:extLst>
              <a:ext uri="{FF2B5EF4-FFF2-40B4-BE49-F238E27FC236}">
                <a16:creationId xmlns:a16="http://schemas.microsoft.com/office/drawing/2014/main" id="{116092CD-529F-9ABB-D8E3-F958CC6DC6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8076" y="3697450"/>
            <a:ext cx="4886138" cy="26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688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0F4B38-64A2-2E2A-FA0C-009B4F89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probléma megoldása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034653-5805-8E85-30F4-F385A0AE4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7050" indent="-514350">
              <a:buSzPct val="100000"/>
              <a:buFont typeface="+mj-lt"/>
              <a:buAutoNum type="alphaLcParenR"/>
            </a:pPr>
            <a:r>
              <a:rPr lang="hu-HU" dirty="0"/>
              <a:t>Nincs tömb </a:t>
            </a:r>
            <a:r>
              <a:rPr lang="hu-HU" dirty="0">
                <a:sym typeface="Wingdings" panose="05000000000000000000" pitchFamily="2" charset="2"/>
              </a:rPr>
              <a:t> intervallum</a:t>
            </a:r>
          </a:p>
          <a:p>
            <a:pPr marL="527050" indent="-514350">
              <a:buSzPct val="100000"/>
              <a:buFont typeface="+mj-lt"/>
              <a:buAutoNum type="alphaLcParenR"/>
            </a:pPr>
            <a:r>
              <a:rPr lang="hu-HU" dirty="0">
                <a:sym typeface="Wingdings" panose="05000000000000000000" pitchFamily="2" charset="2"/>
              </a:rPr>
              <a:t>x[i]  f(i)</a:t>
            </a:r>
          </a:p>
          <a:p>
            <a:pPr marL="527050" indent="-514350">
              <a:buSzPct val="100000"/>
              <a:buFont typeface="+mj-lt"/>
              <a:buAutoNum type="alphaLcParenR"/>
            </a:pPr>
            <a:r>
              <a:rPr lang="hu-HU" dirty="0">
                <a:sym typeface="Wingdings" panose="05000000000000000000" pitchFamily="2" charset="2"/>
              </a:rPr>
              <a:t>f(x[i])  f(i)</a:t>
            </a:r>
          </a:p>
          <a:p>
            <a:pPr marL="527050" indent="-514350">
              <a:buSzPct val="100000"/>
              <a:buFont typeface="+mj-lt"/>
              <a:buAutoNum type="alphaLcParenR"/>
            </a:pPr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pPr marL="12700" indent="0">
              <a:buNone/>
            </a:pPr>
            <a:r>
              <a:rPr lang="hu-HU" dirty="0">
                <a:sym typeface="Wingdings" panose="05000000000000000000" pitchFamily="2" charset="2"/>
              </a:rPr>
              <a:t>Intervallumon értelmezett függvényekre szükséges kimondani a tételeinket!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D520CF8-9430-049B-9DA2-E0F3723AB3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14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3C835A0-7B4D-A287-0F82-D69EBC5385C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A66371-647B-0915-1695-698177D941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0806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Cím 1"/>
          <p:cNvSpPr>
            <a:spLocks noGrp="1"/>
          </p:cNvSpPr>
          <p:nvPr>
            <p:ph type="title"/>
          </p:nvPr>
        </p:nvSpPr>
        <p:spPr>
          <a:xfrm>
            <a:off x="0" y="85725"/>
            <a:ext cx="5178772" cy="1111250"/>
          </a:xfrm>
        </p:spPr>
        <p:txBody>
          <a:bodyPr/>
          <a:lstStyle/>
          <a:p>
            <a:r>
              <a:rPr lang="hu-HU" dirty="0"/>
              <a:t>Példa: maximum-kiválasztás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D921462-583A-4063-97F1-B35F245C34D4}" type="datetime8">
              <a:rPr lang="hu-HU" smtClean="0"/>
              <a:t>2022.10.27. 10:05</a:t>
            </a:fld>
            <a:endParaRPr lang="en-US" dirty="0"/>
          </a:p>
        </p:txBody>
      </p:sp>
      <p:sp>
        <p:nvSpPr>
          <p:cNvPr id="13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7. </a:t>
            </a:r>
            <a:r>
              <a:rPr lang="en-US" dirty="0" err="1"/>
              <a:t>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15</a:t>
            </a:fld>
            <a:r>
              <a:rPr lang="hu-HU" dirty="0"/>
              <a:t>/72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410742"/>
                <a:ext cx="8929117" cy="4754562"/>
              </a:xfrm>
            </p:spPr>
            <p:txBody>
              <a:bodyPr/>
              <a:lstStyle/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buFont typeface="Wingdings" pitchFamily="2" charset="2"/>
                  <a:buNone/>
                </a:pPr>
                <a:r>
                  <a:rPr lang="hu-HU" b="1" dirty="0"/>
                  <a:t>Specifikáció:</a:t>
                </a: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Definíció: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ℍ</m:t>
                    </m:r>
                  </m:oMath>
                </a14:m>
                <a:endParaRPr lang="hu-HU" sz="2400" dirty="0"/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Bemenet</a:t>
                </a:r>
                <a:r>
                  <a:rPr lang="hu-HU" sz="2400" dirty="0"/>
                  <a:t>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hu-HU" sz="2400" dirty="0"/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Kimenet</a:t>
                </a:r>
                <a:r>
                  <a:rPr lang="hu-HU" sz="2400" dirty="0"/>
                  <a:t>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𝑟𝑡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ℍ</m:t>
                    </m:r>
                  </m:oMath>
                </a14:m>
                <a:endParaRPr lang="hu-HU" sz="2400" b="1" dirty="0"/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Előfeltétel: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hu-HU" sz="2800" dirty="0"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Utófeltétel:	</a:t>
                </a:r>
                <a:r>
                  <a:rPr lang="hu-HU" sz="2800" dirty="0" err="1">
                    <a:solidFill>
                      <a:srgbClr val="FF0000"/>
                    </a:solidFill>
                    <a:sym typeface="Symbol" pitchFamily="18" charset="2"/>
                  </a:rPr>
                  <a:t>e</a:t>
                </a:r>
                <a:r>
                  <a:rPr lang="hu-HU" sz="2800" dirty="0" err="1">
                    <a:sym typeface="Symbol" pitchFamily="18" charset="2"/>
                  </a:rPr>
                  <a:t>Max</a:t>
                </a:r>
                <a:r>
                  <a:rPr lang="hu-HU" sz="2800" dirty="0" err="1">
                    <a:solidFill>
                      <a:srgbClr val="FF0000"/>
                    </a:solidFill>
                    <a:sym typeface="Symbol" pitchFamily="18" charset="2"/>
                  </a:rPr>
                  <a:t>u</a:t>
                </a:r>
                <a:r>
                  <a:rPr lang="hu-HU" sz="2800" dirty="0">
                    <a:sym typeface="Symbol" pitchFamily="18" charset="2"/>
                  </a:rPr>
                  <a:t> és </a:t>
                </a:r>
                <a:br>
                  <a:rPr lang="hu-HU" sz="2800" dirty="0">
                    <a:sym typeface="Symbol" pitchFamily="18" charset="2"/>
                  </a:rPr>
                </a:br>
                <a:r>
                  <a:rPr lang="hu-HU" sz="2800" dirty="0">
                    <a:sym typeface="Symbol" pitchFamily="18" charset="2"/>
                  </a:rPr>
                  <a:t>	i (</a:t>
                </a:r>
                <a:r>
                  <a:rPr lang="hu-HU" sz="2800" dirty="0" err="1">
                    <a:solidFill>
                      <a:srgbClr val="FF0000"/>
                    </a:solidFill>
                    <a:sym typeface="Symbol" pitchFamily="18" charset="2"/>
                  </a:rPr>
                  <a:t>eiu</a:t>
                </a:r>
                <a:r>
                  <a:rPr lang="hu-HU" sz="2800" dirty="0">
                    <a:sym typeface="Symbol" pitchFamily="18" charset="2"/>
                  </a:rPr>
                  <a:t>): </a:t>
                </a:r>
                <a:r>
                  <a:rPr lang="hu-HU" sz="2800" dirty="0">
                    <a:solidFill>
                      <a:srgbClr val="FF0000"/>
                    </a:solidFill>
                    <a:sym typeface="Symbol" pitchFamily="18" charset="2"/>
                  </a:rPr>
                  <a:t>f(Max)</a:t>
                </a:r>
                <a:r>
                  <a:rPr lang="hu-HU" sz="2800" b="1" dirty="0">
                    <a:sym typeface="Symbol" pitchFamily="18" charset="2"/>
                  </a:rPr>
                  <a:t></a:t>
                </a:r>
                <a:r>
                  <a:rPr lang="hu-HU" sz="2800" dirty="0">
                    <a:solidFill>
                      <a:srgbClr val="FF0000"/>
                    </a:solidFill>
                    <a:sym typeface="Symbol" pitchFamily="18" charset="2"/>
                  </a:rPr>
                  <a:t>f(i)</a:t>
                </a:r>
                <a:r>
                  <a:rPr lang="hu-HU" sz="2800" baseline="-25000" dirty="0">
                    <a:sym typeface="Symbol" pitchFamily="18" charset="2"/>
                  </a:rPr>
                  <a:t> </a:t>
                </a:r>
                <a:r>
                  <a:rPr lang="hu-HU" sz="2800" dirty="0">
                    <a:sym typeface="Symbol" pitchFamily="18" charset="2"/>
                  </a:rPr>
                  <a:t> és</a:t>
                </a:r>
                <a:br>
                  <a:rPr lang="hu-HU" sz="2800" dirty="0">
                    <a:sym typeface="Symbol" pitchFamily="18" charset="2"/>
                  </a:rPr>
                </a:br>
                <a:r>
                  <a:rPr lang="hu-HU" sz="2800" dirty="0">
                    <a:sym typeface="Symbol" pitchFamily="18" charset="2"/>
                  </a:rPr>
                  <a:t>	</a:t>
                </a:r>
                <a:r>
                  <a:rPr lang="hu-HU" sz="2800" dirty="0" err="1">
                    <a:sym typeface="Symbol" pitchFamily="18" charset="2"/>
                  </a:rPr>
                  <a:t>MaxÉrt</a:t>
                </a:r>
                <a:r>
                  <a:rPr lang="hu-HU" sz="2800" dirty="0">
                    <a:sym typeface="Symbol" pitchFamily="18" charset="2"/>
                  </a:rPr>
                  <a:t>=</a:t>
                </a:r>
                <a:r>
                  <a:rPr lang="hu-HU" sz="2800" dirty="0">
                    <a:solidFill>
                      <a:srgbClr val="FF0000"/>
                    </a:solidFill>
                    <a:sym typeface="Symbol" pitchFamily="18" charset="2"/>
                  </a:rPr>
                  <a:t>f(Max)</a:t>
                </a:r>
                <a:endParaRPr lang="hu-HU" sz="2800" dirty="0"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ts val="600"/>
                  </a:spcBef>
                  <a:buNone/>
                </a:pPr>
                <a:r>
                  <a:rPr lang="hu-HU" sz="2800" dirty="0">
                    <a:sym typeface="Symbol" pitchFamily="18" charset="2"/>
                  </a:rPr>
                  <a:t>	 másképp: </a:t>
                </a:r>
                <a:r>
                  <a:rPr lang="hu-HU" sz="2400" dirty="0"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𝑀𝑎𝑥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𝑀𝑎𝑥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É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𝑟𝑡</m:t>
                        </m:r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𝑀𝐴</m:t>
                    </m:r>
                    <m:sSubSup>
                      <m:sSubSupPr>
                        <m:ctrlP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𝑋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𝑒</m:t>
                        </m:r>
                      </m:sub>
                      <m:sup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𝑢</m:t>
                        </m:r>
                      </m:sup>
                    </m:sSubSup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hu-HU" sz="2400" dirty="0"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buNone/>
                </a:pPr>
                <a:endParaRPr lang="hu-HU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buNone/>
                </a:pPr>
                <a:r>
                  <a:rPr lang="hu-HU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Symbol" pitchFamily="18" charset="2"/>
                  </a:rPr>
                  <a:t>Léteznie kell </a:t>
                </a:r>
                <a:r>
                  <a:rPr lang="hu-HU" sz="2800" dirty="0">
                    <a:sym typeface="Symbol" pitchFamily="18" charset="2"/>
                  </a:rPr>
                  <a:t>a </a:t>
                </a:r>
                <a:r>
                  <a:rPr lang="hu-HU" sz="2800" b="1" dirty="0">
                    <a:solidFill>
                      <a:srgbClr val="FF0000"/>
                    </a:solidFill>
                    <a:sym typeface="Symbol" pitchFamily="18" charset="2"/>
                  </a:rPr>
                  <a:t></a:t>
                </a:r>
                <a:r>
                  <a:rPr lang="hu-HU" sz="2800" dirty="0">
                    <a:solidFill>
                      <a:srgbClr val="FF0000"/>
                    </a:solidFill>
                    <a:sym typeface="Symbol" pitchFamily="18" charset="2"/>
                  </a:rPr>
                  <a:t>:</a:t>
                </a:r>
                <a:r>
                  <a:rPr lang="hu-HU" sz="2800" dirty="0">
                    <a:solidFill>
                      <a:srgbClr val="FF0000"/>
                    </a:solidFill>
                    <a:latin typeface="Imprint MT Shadow" pitchFamily="82" charset="0"/>
                    <a:sym typeface="Symbol" pitchFamily="18" charset="2"/>
                  </a:rPr>
                  <a:t>H</a:t>
                </a:r>
                <a:r>
                  <a:rPr lang="hu-HU" sz="2800" dirty="0">
                    <a:solidFill>
                      <a:srgbClr val="FF0000"/>
                    </a:solidFill>
                    <a:sym typeface="Symbol" pitchFamily="18" charset="2"/>
                  </a:rPr>
                  <a:t></a:t>
                </a:r>
                <a:r>
                  <a:rPr lang="hu-HU" sz="2800" dirty="0">
                    <a:solidFill>
                      <a:srgbClr val="FF0000"/>
                    </a:solidFill>
                    <a:latin typeface="Imprint MT Shadow" pitchFamily="82" charset="0"/>
                    <a:sym typeface="Symbol" pitchFamily="18" charset="2"/>
                  </a:rPr>
                  <a:t>H</a:t>
                </a:r>
                <a:r>
                  <a:rPr lang="hu-HU" sz="2800" dirty="0">
                    <a:solidFill>
                      <a:srgbClr val="FF0000"/>
                    </a:solidFill>
                    <a:sym typeface="Symbol" pitchFamily="18" charset="2"/>
                  </a:rPr>
                  <a:t></a:t>
                </a:r>
                <a:r>
                  <a:rPr lang="hu-HU" sz="2800" dirty="0">
                    <a:solidFill>
                      <a:srgbClr val="FF0000"/>
                    </a:solidFill>
                    <a:latin typeface="Imprint MT Shadow" pitchFamily="82" charset="0"/>
                    <a:sym typeface="Symbol" pitchFamily="18" charset="2"/>
                  </a:rPr>
                  <a:t>L</a:t>
                </a:r>
                <a:r>
                  <a:rPr lang="hu-HU" sz="2800" dirty="0">
                    <a:solidFill>
                      <a:srgbClr val="FF0000"/>
                    </a:solidFill>
                    <a:sym typeface="Symbol" pitchFamily="18" charset="2"/>
                  </a:rPr>
                  <a:t> rendezési reláció</a:t>
                </a:r>
                <a:r>
                  <a:rPr lang="hu-HU" sz="2800" dirty="0">
                    <a:sym typeface="Symbol" pitchFamily="18" charset="2"/>
                  </a:rPr>
                  <a:t>nak!</a:t>
                </a:r>
              </a:p>
            </p:txBody>
          </p:sp>
        </mc:Choice>
        <mc:Fallback xmlns="">
          <p:sp>
            <p:nvSpPr>
              <p:cNvPr id="3584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410742"/>
                <a:ext cx="8929117" cy="4754562"/>
              </a:xfrm>
              <a:blipFill>
                <a:blip r:embed="rId3"/>
                <a:stretch>
                  <a:fillRect l="-1775" t="-2179" b="-602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B8091729-9FAA-6602-028C-31A2B066C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486" y="85725"/>
            <a:ext cx="3929732" cy="2585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églalap 1">
            <a:extLst>
              <a:ext uri="{FF2B5EF4-FFF2-40B4-BE49-F238E27FC236}">
                <a16:creationId xmlns:a16="http://schemas.microsoft.com/office/drawing/2014/main" id="{D51976A0-F7A3-D459-544F-6E7BF3EDC965}"/>
              </a:ext>
            </a:extLst>
          </p:cNvPr>
          <p:cNvSpPr/>
          <p:nvPr/>
        </p:nvSpPr>
        <p:spPr>
          <a:xfrm>
            <a:off x="6371312" y="35351"/>
            <a:ext cx="1080120" cy="64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D51976A0-F7A3-D459-544F-6E7BF3EDC965}"/>
              </a:ext>
            </a:extLst>
          </p:cNvPr>
          <p:cNvSpPr/>
          <p:nvPr/>
        </p:nvSpPr>
        <p:spPr>
          <a:xfrm>
            <a:off x="1901703" y="1939186"/>
            <a:ext cx="1913498" cy="807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D868A349-EF0E-0572-0309-12B55454CA72}"/>
              </a:ext>
            </a:extLst>
          </p:cNvPr>
          <p:cNvCxnSpPr>
            <a:cxnSpLocks/>
          </p:cNvCxnSpPr>
          <p:nvPr/>
        </p:nvCxnSpPr>
        <p:spPr>
          <a:xfrm flipH="1">
            <a:off x="3815201" y="404664"/>
            <a:ext cx="2556999" cy="1944216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847BD8A1-71C1-37AA-B5EE-7166C3486094}"/>
              </a:ext>
            </a:extLst>
          </p:cNvPr>
          <p:cNvCxnSpPr>
            <a:cxnSpLocks/>
          </p:cNvCxnSpPr>
          <p:nvPr/>
        </p:nvCxnSpPr>
        <p:spPr>
          <a:xfrm flipH="1">
            <a:off x="4192352" y="1841214"/>
            <a:ext cx="3552255" cy="2235858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8492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Példa: maximum-kiválasztás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72DC10D-7D17-4A7C-84A1-986ED5265BA8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24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7. </a:t>
            </a:r>
            <a:r>
              <a:rPr lang="en-US" dirty="0" err="1"/>
              <a:t>előadás</a:t>
            </a:r>
            <a:endParaRPr lang="en-US" dirty="0"/>
          </a:p>
        </p:txBody>
      </p:sp>
      <p:graphicFrame>
        <p:nvGraphicFramePr>
          <p:cNvPr id="118812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23886"/>
              </p:ext>
            </p:extLst>
          </p:nvPr>
        </p:nvGraphicFramePr>
        <p:xfrm>
          <a:off x="3361116" y="1916832"/>
          <a:ext cx="4679950" cy="266700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f(e)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; Max:=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e+1..u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f(i)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&gt;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f(i)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19" name="Line 24"/>
          <p:cNvSpPr>
            <a:spLocks noChangeShapeType="1"/>
          </p:cNvSpPr>
          <p:nvPr/>
        </p:nvSpPr>
        <p:spPr bwMode="auto">
          <a:xfrm>
            <a:off x="3943253" y="2979837"/>
            <a:ext cx="215900" cy="53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9720" name="Line 25"/>
          <p:cNvSpPr>
            <a:spLocks noChangeShapeType="1"/>
          </p:cNvSpPr>
          <p:nvPr/>
        </p:nvSpPr>
        <p:spPr bwMode="auto">
          <a:xfrm flipH="1">
            <a:off x="7818816" y="2970312"/>
            <a:ext cx="215900" cy="539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179513" y="1268760"/>
            <a:ext cx="8640638" cy="5601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3200" b="1" dirty="0">
                <a:sym typeface="Symbol" pitchFamily="18" charset="2"/>
              </a:rPr>
              <a:t>Algoritmus:</a:t>
            </a:r>
            <a:endParaRPr lang="hu-HU" sz="3200" b="1" dirty="0"/>
          </a:p>
        </p:txBody>
      </p:sp>
      <p:sp>
        <p:nvSpPr>
          <p:cNvPr id="29722" name="Text Box 28"/>
          <p:cNvSpPr txBox="1">
            <a:spLocks noChangeArrowheads="1"/>
          </p:cNvSpPr>
          <p:nvPr/>
        </p:nvSpPr>
        <p:spPr bwMode="auto">
          <a:xfrm>
            <a:off x="3862766" y="3258344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9723" name="Text Box 29"/>
          <p:cNvSpPr txBox="1">
            <a:spLocks noChangeArrowheads="1"/>
          </p:cNvSpPr>
          <p:nvPr/>
        </p:nvSpPr>
        <p:spPr bwMode="auto">
          <a:xfrm>
            <a:off x="7809291" y="3258344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9729" name="Szövegdoboz 13"/>
          <p:cNvSpPr txBox="1">
            <a:spLocks noChangeArrowheads="1"/>
          </p:cNvSpPr>
          <p:nvPr/>
        </p:nvSpPr>
        <p:spPr bwMode="auto">
          <a:xfrm>
            <a:off x="8029004" y="1484784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23" name="Téglalap 22"/>
          <p:cNvSpPr/>
          <p:nvPr/>
        </p:nvSpPr>
        <p:spPr>
          <a:xfrm>
            <a:off x="26989" y="2708920"/>
            <a:ext cx="2190520" cy="14446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16</a:t>
            </a:fld>
            <a:r>
              <a:rPr lang="hu-HU" dirty="0"/>
              <a:t>/72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4518DCF-8175-4403-46AD-40EB352A9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8" y="3647062"/>
            <a:ext cx="3738223" cy="2158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4848106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F9DF2-EA44-7386-7EEF-3CACA6DA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Példa: maximum-kiválasztás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261C3E4-1C9C-D411-21BF-3ED91126F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17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2EC4DF-42E3-6606-82CE-BD2AE2E0B3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942982-3D7E-6603-78B3-4C00F8DB42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9A3B0014-D75D-49FC-AA59-AEF6CD837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925" y="1341437"/>
                <a:ext cx="8929688" cy="5430837"/>
              </a:xfrm>
            </p:spPr>
            <p:txBody>
              <a:bodyPr/>
              <a:lstStyle/>
              <a:p>
                <a:pPr marL="12700" indent="0">
                  <a:buNone/>
                </a:pPr>
                <a:r>
                  <a:rPr lang="hu-HU" dirty="0"/>
                  <a:t>Egy számsorozatban mekkora a legnagyobb eltérés két szomszédos elem között? </a:t>
                </a:r>
                <a:r>
                  <a:rPr lang="hu-HU" dirty="0">
                    <a:sym typeface="Wingdings" panose="05000000000000000000" pitchFamily="2" charset="2"/>
                  </a:rPr>
                  <a:t> </a:t>
                </a:r>
                <a:r>
                  <a:rPr lang="hu-HU" b="1" dirty="0">
                    <a:sym typeface="Wingdings" panose="05000000000000000000" pitchFamily="2" charset="2"/>
                  </a:rPr>
                  <a:t>Maximum-kiválasztás</a:t>
                </a:r>
                <a:endParaRPr lang="hu-HU" b="1" dirty="0"/>
              </a:p>
              <a:p>
                <a:pPr marL="12700" indent="0">
                  <a:buNone/>
                </a:pPr>
                <a:r>
                  <a:rPr lang="hu-HU" b="1" dirty="0"/>
                  <a:t>Specifikáció:</a:t>
                </a:r>
              </a:p>
              <a:p>
                <a:pPr marL="254000">
                  <a:lnSpc>
                    <a:spcPct val="95000"/>
                  </a:lnSpc>
                  <a:spcBef>
                    <a:spcPts val="0"/>
                  </a:spcBef>
                  <a:tabLst>
                    <a:tab pos="1882775" algn="l"/>
                  </a:tabLst>
                </a:pPr>
                <a:r>
                  <a:rPr lang="hu-HU" sz="2800" dirty="0"/>
                  <a:t>Bemenet: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hu-HU" sz="2800" dirty="0"/>
              </a:p>
              <a:p>
                <a:pPr marL="254000">
                  <a:lnSpc>
                    <a:spcPct val="95000"/>
                  </a:lnSpc>
                  <a:spcBef>
                    <a:spcPts val="0"/>
                  </a:spcBef>
                  <a:tabLst>
                    <a:tab pos="1882775" algn="l"/>
                  </a:tabLst>
                </a:pPr>
                <a:r>
                  <a:rPr lang="hu-HU" sz="2800" dirty="0"/>
                  <a:t>Kimenet: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𝑚𝑎𝑥𝑖𝑛𝑑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𝑚𝑎𝑥𝑘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ü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hu-HU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254000">
                  <a:lnSpc>
                    <a:spcPct val="95000"/>
                  </a:lnSpc>
                  <a:spcBef>
                    <a:spcPts val="0"/>
                  </a:spcBef>
                  <a:tabLst>
                    <a:tab pos="1882775" algn="l"/>
                  </a:tabLst>
                </a:pPr>
                <a:r>
                  <a:rPr lang="hu-HU" sz="2800" dirty="0"/>
                  <a:t>Előfeltétel: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hu-HU" sz="2800" dirty="0"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ts val="0"/>
                  </a:spcBef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𝑚𝑎𝑥𝑖𝑛𝑑</m:t>
                        </m:r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𝑚𝑎𝑥𝑘</m:t>
                        </m:r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ü</m:t>
                        </m:r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𝑙</m:t>
                        </m:r>
                      </m:e>
                    </m:d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𝑀𝐴</m:t>
                    </m:r>
                    <m:sSubSup>
                      <m:sSubSupPr>
                        <m:ctrlP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𝑋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=2</m:t>
                        </m:r>
                      </m:sub>
                      <m:sup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p>
                    </m:sSubSup>
                    <m:d>
                      <m:dPr>
                        <m:begChr m:val="|"/>
                        <m:endChr m:val="|"/>
                        <m:ctrlP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hu-H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sSub>
                          <m:sSubPr>
                            <m:ctrlPr>
                              <a:rPr lang="hu-H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hu-H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hu-H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hu-HU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hu-HU" sz="2800" b="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9A3B0014-D75D-49FC-AA59-AEF6CD837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25" y="1341437"/>
                <a:ext cx="8929688" cy="5430837"/>
              </a:xfrm>
              <a:blipFill>
                <a:blip r:embed="rId2"/>
                <a:stretch>
                  <a:fillRect l="-1638" t="-1459" r="-109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Kép 8">
            <a:extLst>
              <a:ext uri="{FF2B5EF4-FFF2-40B4-BE49-F238E27FC236}">
                <a16:creationId xmlns:a16="http://schemas.microsoft.com/office/drawing/2014/main" id="{29283FA1-DFCA-7FA4-1A10-B156CE46A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333" y="4797152"/>
            <a:ext cx="4077269" cy="552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áblázat 9">
                <a:extLst>
                  <a:ext uri="{FF2B5EF4-FFF2-40B4-BE49-F238E27FC236}">
                    <a16:creationId xmlns:a16="http://schemas.microsoft.com/office/drawing/2014/main" id="{CE93A60B-7AC8-FFA0-F221-9EDC89A259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7363056"/>
                  </p:ext>
                </p:extLst>
              </p:nvPr>
            </p:nvGraphicFramePr>
            <p:xfrm>
              <a:off x="179512" y="4571075"/>
              <a:ext cx="3560491" cy="199104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235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72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10900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𝑀𝑎𝑥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𝑚𝑎𝑥𝑖𝑛𝑑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72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𝑀𝑎𝑥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𝑚𝑎𝑥𝑘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2..</m:t>
                                </m:r>
                                <m:r>
                                  <a:rPr lang="hu-HU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hu-HU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áblázat 9">
                <a:extLst>
                  <a:ext uri="{FF2B5EF4-FFF2-40B4-BE49-F238E27FC236}">
                    <a16:creationId xmlns:a16="http://schemas.microsoft.com/office/drawing/2014/main" id="{CE93A60B-7AC8-FFA0-F221-9EDC89A259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7363056"/>
                  </p:ext>
                </p:extLst>
              </p:nvPr>
            </p:nvGraphicFramePr>
            <p:xfrm>
              <a:off x="179512" y="4571075"/>
              <a:ext cx="3560491" cy="199104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235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72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10900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5455" t="-106061" r="-260606" b="-3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9172" t="-106061" r="-3185" b="-3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727616"/>
                      </a:ext>
                    </a:extLst>
                  </a:tr>
                  <a:tr h="406083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5455" t="-206061" r="-260606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9172" t="-206061" r="-3185" b="-2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5455" t="-306061" r="-260606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9172" t="-306061" r="-3185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55" t="-412308" r="-260606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9172" t="-412308" r="-3185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812320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38F3E0-F040-4D1E-020C-808BAE61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Példa: maximum-kiválasztás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E6C023B-8C1A-C9B2-019C-07A23DC645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18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1E1890C-D673-8283-A65D-08ACE46EB56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2F67D9-22C8-D9E9-C99C-3A16507D58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áblázat 6">
                <a:extLst>
                  <a:ext uri="{FF2B5EF4-FFF2-40B4-BE49-F238E27FC236}">
                    <a16:creationId xmlns:a16="http://schemas.microsoft.com/office/drawing/2014/main" id="{F04D8CD9-DBE4-378A-4335-7BCA50F1BA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4456053"/>
                  </p:ext>
                </p:extLst>
              </p:nvPr>
            </p:nvGraphicFramePr>
            <p:xfrm>
              <a:off x="64121" y="1341438"/>
              <a:ext cx="3560491" cy="199104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235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72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10900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𝑀𝑎𝑥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𝑚𝑎𝑥𝑖𝑛𝑑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72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𝑀𝑎𝑥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𝑚𝑎𝑥𝑘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2..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áblázat 6">
                <a:extLst>
                  <a:ext uri="{FF2B5EF4-FFF2-40B4-BE49-F238E27FC236}">
                    <a16:creationId xmlns:a16="http://schemas.microsoft.com/office/drawing/2014/main" id="{F04D8CD9-DBE4-378A-4335-7BCA50F1BA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4456053"/>
                  </p:ext>
                </p:extLst>
              </p:nvPr>
            </p:nvGraphicFramePr>
            <p:xfrm>
              <a:off x="64121" y="1341438"/>
              <a:ext cx="3560491" cy="199104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235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72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10900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455" t="-107692" r="-261212" b="-3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9172" t="-107692" r="-3503" b="-3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727616"/>
                      </a:ext>
                    </a:extLst>
                  </a:tr>
                  <a:tr h="406083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455" t="-201493" r="-261212" b="-220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9172" t="-201493" r="-3503" b="-2208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455" t="-310769" r="-261212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9172" t="-310769" r="-3503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55" t="-410769" r="-261212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172" t="-410769" r="-3503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Kép 8">
            <a:extLst>
              <a:ext uri="{FF2B5EF4-FFF2-40B4-BE49-F238E27FC236}">
                <a16:creationId xmlns:a16="http://schemas.microsoft.com/office/drawing/2014/main" id="{2662AE6F-A4D9-3C10-B818-817C647FC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993539"/>
            <a:ext cx="3560492" cy="1932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Group 28">
            <a:extLst>
              <a:ext uri="{FF2B5EF4-FFF2-40B4-BE49-F238E27FC236}">
                <a16:creationId xmlns:a16="http://schemas.microsoft.com/office/drawing/2014/main" id="{ED846B81-71FA-9E10-D7AE-EE8D3BBE5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48883"/>
              </p:ext>
            </p:extLst>
          </p:nvPr>
        </p:nvGraphicFramePr>
        <p:xfrm>
          <a:off x="1992964" y="3594820"/>
          <a:ext cx="4811284" cy="2667000"/>
        </p:xfrm>
        <a:graphic>
          <a:graphicData uri="http://schemas.openxmlformats.org/drawingml/2006/table">
            <a:tbl>
              <a:tblPr/>
              <a:tblGrid>
                <a:gridCol w="592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maxkül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|x[2]-x[1]|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;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maxind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3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..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|x[i]-x[i-1]|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&gt;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maxkül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maxkül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|x[i]-x[i-1]|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maxind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Line 24">
            <a:extLst>
              <a:ext uri="{FF2B5EF4-FFF2-40B4-BE49-F238E27FC236}">
                <a16:creationId xmlns:a16="http://schemas.microsoft.com/office/drawing/2014/main" id="{92E2278D-DC4A-F4CC-ECEF-2DA561C35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5101" y="4657825"/>
            <a:ext cx="215900" cy="53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8712C61A-4803-2087-38CD-0B5D9B0C3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96856" y="4648300"/>
            <a:ext cx="215900" cy="539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3" name="Text Box 28">
            <a:extLst>
              <a:ext uri="{FF2B5EF4-FFF2-40B4-BE49-F238E27FC236}">
                <a16:creationId xmlns:a16="http://schemas.microsoft.com/office/drawing/2014/main" id="{B3B658E4-359A-1E54-F6A5-B44077ED9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4614" y="4936332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4" name="Text Box 29">
            <a:extLst>
              <a:ext uri="{FF2B5EF4-FFF2-40B4-BE49-F238E27FC236}">
                <a16:creationId xmlns:a16="http://schemas.microsoft.com/office/drawing/2014/main" id="{6D52CED8-88A4-3C0A-7986-44FE30CC2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7331" y="4936332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5" name="Szövegdoboz 13">
            <a:extLst>
              <a:ext uri="{FF2B5EF4-FFF2-40B4-BE49-F238E27FC236}">
                <a16:creationId xmlns:a16="http://schemas.microsoft.com/office/drawing/2014/main" id="{00D6E387-1A77-6D21-B3E4-1F48169AA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868" y="3162772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</p:spTree>
    <p:extLst>
      <p:ext uri="{BB962C8B-B14F-4D97-AF65-F5344CB8AC3E}">
        <p14:creationId xmlns:p14="http://schemas.microsoft.com/office/powerpoint/2010/main" val="1624613272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Példa: keresés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5238FD7B-3C5E-AA53-0349-D4AD8F554131}"/>
              </a:ext>
            </a:extLst>
          </p:cNvPr>
          <p:cNvSpPr/>
          <p:nvPr/>
        </p:nvSpPr>
        <p:spPr>
          <a:xfrm>
            <a:off x="1940496" y="2298080"/>
            <a:ext cx="1905000" cy="3603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1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341437"/>
                <a:ext cx="8929117" cy="5156199"/>
              </a:xfrm>
            </p:spPr>
            <p:txBody>
              <a:bodyPr/>
              <a:lstStyle/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buFont typeface="Wingdings" pitchFamily="2" charset="2"/>
                  <a:buNone/>
                </a:pPr>
                <a:r>
                  <a:rPr lang="hu-HU" b="1" dirty="0"/>
                  <a:t>Specifikáció</a:t>
                </a:r>
                <a:r>
                  <a:rPr lang="hu-HU" b="1" baseline="-25000" dirty="0">
                    <a:highlight>
                      <a:srgbClr val="FFFF00"/>
                    </a:highlight>
                  </a:rPr>
                  <a:t>1</a:t>
                </a:r>
                <a:r>
                  <a:rPr lang="hu-HU" b="1" dirty="0"/>
                  <a:t>:</a:t>
                </a: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Definíció: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i="1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ℍ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𝕃</m:t>
                    </m:r>
                  </m:oMath>
                </a14:m>
                <a:endParaRPr lang="hu-HU" sz="24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r>
                  <a:rPr lang="hu-HU" sz="240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hu-H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ℍ</m:t>
                    </m:r>
                  </m:oMath>
                </a14:m>
                <a:r>
                  <a:rPr lang="hu-HU" sz="2400" dirty="0">
                    <a:highlight>
                      <a:srgbClr val="FFFF00"/>
                    </a:highlight>
                  </a:rPr>
                  <a:t>	</a:t>
                </a: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Bemenet: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hu-HU" sz="2400" dirty="0">
                  <a:solidFill>
                    <a:srgbClr val="FF0000"/>
                  </a:solidFill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Kimenet: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𝑉𝑎𝑛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𝕃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𝐼𝑛𝑑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hu-HU" sz="2400" i="1" dirty="0">
                        <a:latin typeface="Cambria Math" panose="02040503050406030204" pitchFamily="18" charset="0"/>
                        <a:sym typeface="Symbol" pitchFamily="18" charset="2"/>
                      </a:rPr>
                      <m:t>É</m:t>
                    </m:r>
                    <m:r>
                      <m:rPr>
                        <m:nor/>
                      </m:rPr>
                      <a:rPr lang="hu-HU" sz="2400" i="1" dirty="0">
                        <a:latin typeface="Cambria Math" panose="02040503050406030204" pitchFamily="18" charset="0"/>
                        <a:sym typeface="Symbol" pitchFamily="18" charset="2"/>
                      </a:rPr>
                      <m:t>rt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ℍ</m:t>
                    </m:r>
                    <m:r>
                      <m:rPr>
                        <m:nor/>
                      </m:rPr>
                      <a:rPr lang="hu-HU" sz="2400" dirty="0"/>
                      <m:t>	</m:t>
                    </m:r>
                  </m:oMath>
                </a14:m>
                <a:endParaRPr lang="hu-HU" sz="2400" b="1" dirty="0"/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Előfeltétel:	–</a:t>
                </a:r>
                <a:endParaRPr lang="hu-HU" sz="2800" dirty="0"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𝑉𝑎𝑛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=∃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𝑒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≤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≤</m:t>
                        </m:r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𝑢</m:t>
                        </m:r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𝑇</m:t>
                    </m:r>
                    <m:d>
                      <m:dPr>
                        <m:ctrlP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)</m:t>
                        </m:r>
                      </m:e>
                    </m:d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</m:oMath>
                </a14:m>
                <a:endParaRPr lang="hu-HU" sz="2400" b="0" dirty="0"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r>
                  <a:rPr lang="hu-HU" sz="2400" b="0" dirty="0"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𝑉𝑎𝑛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→(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𝑒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≤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𝐼𝑛𝑑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≤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𝑢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𝑇</m:t>
                    </m:r>
                    <m:d>
                      <m:dPr>
                        <m:ctrlP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𝐼𝑛𝑑</m:t>
                        </m:r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)</m:t>
                        </m:r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hu-HU" sz="2400" dirty="0">
                    <a:sym typeface="Symbol" pitchFamily="18" charset="2"/>
                  </a:rPr>
                  <a:t> </a:t>
                </a:r>
                <a:r>
                  <a:rPr lang="hu-HU" sz="2400" i="1" dirty="0">
                    <a:latin typeface="Cambria Math" panose="02040503050406030204" pitchFamily="18" charset="0"/>
                    <a:sym typeface="Symbol" pitchFamily="18" charset="2"/>
                  </a:rPr>
                  <a:t>és Ért= </a:t>
                </a:r>
                <a14:m>
                  <m:oMath xmlns:m="http://schemas.openxmlformats.org/officeDocument/2006/math"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hu-H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hu-HU" sz="2400" dirty="0"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endParaRPr lang="hu-HU" sz="2400" b="0" i="1" dirty="0"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   </a:t>
                </a:r>
                <a:r>
                  <a:rPr lang="hu-HU" sz="2800" b="0" dirty="0">
                    <a:sym typeface="Symbol" pitchFamily="18" charset="2"/>
                  </a:rPr>
                  <a:t>Másképp: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𝑉𝑎𝑛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 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𝐼𝑛𝑑</m:t>
                        </m:r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𝐾𝑒𝑟𝑒</m:t>
                    </m:r>
                    <m:sSubSup>
                      <m:sSubSupPr>
                        <m:ctrlP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𝑠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𝑒</m:t>
                        </m:r>
                      </m:sub>
                      <m:sup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𝑢</m:t>
                        </m:r>
                      </m:sup>
                    </m:sSubSup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𝑇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))</m:t>
                    </m:r>
                  </m:oMath>
                </a14:m>
                <a:endParaRPr lang="hu-HU" sz="2400" dirty="0"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buFont typeface="Wingdings" pitchFamily="2" charset="2"/>
                  <a:buNone/>
                </a:pPr>
                <a:endParaRPr lang="hu-HU" sz="2800" i="1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7651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341437"/>
                <a:ext cx="8929117" cy="5156199"/>
              </a:xfrm>
              <a:blipFill>
                <a:blip r:embed="rId3"/>
                <a:stretch>
                  <a:fillRect l="-1775" t="-2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294CBE5-B640-4E9E-AA3A-F471D8D275BF}" type="datetime8">
              <a:rPr lang="hu-HU" smtClean="0"/>
              <a:t>2022.10.27. 9:55</a:t>
            </a:fld>
            <a:endParaRPr lang="en-US" dirty="0"/>
          </a:p>
        </p:txBody>
      </p:sp>
      <p:sp>
        <p:nvSpPr>
          <p:cNvPr id="11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7. </a:t>
            </a:r>
            <a:r>
              <a:rPr lang="en-US" dirty="0" err="1"/>
              <a:t>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19</a:t>
            </a:fld>
            <a:r>
              <a:rPr lang="hu-HU" dirty="0"/>
              <a:t>/72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5F839A57-A94B-47ED-62D9-13631757B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330" y="908720"/>
            <a:ext cx="4644008" cy="223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97439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Tartalom</a:t>
            </a:r>
            <a:endParaRPr lang="hu-HU" sz="280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/>
            <a:r>
              <a:rPr lang="hu-HU" sz="2800" dirty="0"/>
              <a:t>Programozási tételek intervallumon</a:t>
            </a:r>
          </a:p>
          <a:p>
            <a:pPr marL="254000"/>
            <a:r>
              <a:rPr lang="hu-HU" sz="2800" dirty="0"/>
              <a:t>Feladatspecifikáció </a:t>
            </a:r>
            <a:r>
              <a:rPr lang="hu-HU" sz="2800" dirty="0">
                <a:sym typeface="Wingdings" panose="05000000000000000000" pitchFamily="2" charset="2"/>
              </a:rPr>
              <a:t> Programspecifikáció</a:t>
            </a:r>
            <a:endParaRPr lang="hu-HU" sz="2800" dirty="0"/>
          </a:p>
          <a:p>
            <a:pPr marL="254000"/>
            <a:r>
              <a:rPr lang="hu-HU" sz="2800" dirty="0"/>
              <a:t>Programozási tételek általánosítása</a:t>
            </a:r>
          </a:p>
          <a:p>
            <a:pPr marL="254000"/>
            <a:endParaRPr lang="hu-HU" sz="24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2931AD4-E37B-42F6-A2D6-D3C3D8E597B8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7. </a:t>
            </a:r>
            <a:r>
              <a:rPr lang="en-US" dirty="0" err="1"/>
              <a:t>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</a:t>
            </a:fld>
            <a:r>
              <a:rPr lang="hu-HU" dirty="0"/>
              <a:t>/72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168FF45B-51D0-809E-8886-2D0939150CCD}"/>
              </a:ext>
            </a:extLst>
          </p:cNvPr>
          <p:cNvSpPr/>
          <p:nvPr/>
        </p:nvSpPr>
        <p:spPr>
          <a:xfrm>
            <a:off x="2353047" y="1916509"/>
            <a:ext cx="734459" cy="3603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FF00"/>
              </a:solidFill>
            </a:endParaRPr>
          </a:p>
        </p:txBody>
      </p:sp>
      <p:sp>
        <p:nvSpPr>
          <p:cNvPr id="4710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Példa: keresés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1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341437"/>
                <a:ext cx="8929117" cy="5156199"/>
              </a:xfrm>
            </p:spPr>
            <p:txBody>
              <a:bodyPr/>
              <a:lstStyle/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buNone/>
                </a:pPr>
                <a:r>
                  <a:rPr lang="hu-HU" b="1" dirty="0"/>
                  <a:t>Specifikáció</a:t>
                </a:r>
                <a:r>
                  <a:rPr lang="hu-HU" b="1" baseline="-25000" dirty="0">
                    <a:highlight>
                      <a:srgbClr val="FFFF00"/>
                    </a:highlight>
                  </a:rPr>
                  <a:t>2</a:t>
                </a:r>
                <a:r>
                  <a:rPr lang="hu-HU" b="1" dirty="0"/>
                  <a:t>:</a:t>
                </a: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Definíció: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𝕃</m:t>
                    </m:r>
                  </m:oMath>
                </a14:m>
                <a:endParaRPr lang="hu-HU" sz="2800" dirty="0"/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Bemenet: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hu-HU" sz="2400" dirty="0">
                  <a:solidFill>
                    <a:srgbClr val="FF0000"/>
                  </a:solidFill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Kimenet: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𝑉𝑎𝑛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𝕃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𝐼𝑛𝑑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hu-HU" sz="2400" b="1" dirty="0"/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Előfeltétel:	–</a:t>
                </a:r>
                <a:endParaRPr lang="hu-HU" sz="2800" dirty="0"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𝑉𝑎𝑛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=∃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𝑒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≤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≤</m:t>
                        </m:r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𝑢</m:t>
                        </m:r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𝑇</m:t>
                    </m:r>
                    <m:d>
                      <m:dPr>
                        <m:ctrlP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e>
                    </m:d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</m:oMath>
                </a14:m>
                <a:endParaRPr lang="hu-HU" sz="2400" b="0" dirty="0"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r>
                  <a:rPr lang="hu-HU" sz="2400" b="0" dirty="0"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𝑉𝑎𝑛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→(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𝑒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≤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𝐼𝑛𝑑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≤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𝑢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𝑇</m:t>
                    </m:r>
                    <m:d>
                      <m:dPr>
                        <m:ctrlP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𝐼𝑛𝑑</m:t>
                        </m:r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hu-HU" sz="2400" dirty="0"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endParaRPr lang="hu-HU" sz="2400" b="0" i="1" dirty="0"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   </a:t>
                </a:r>
                <a:r>
                  <a:rPr lang="hu-HU" sz="2800" b="0" dirty="0">
                    <a:sym typeface="Symbol" pitchFamily="18" charset="2"/>
                  </a:rPr>
                  <a:t>Másképp: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𝑉𝑎𝑛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 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𝐼𝑛𝑑</m:t>
                        </m:r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𝐾𝑒𝑟𝑒</m:t>
                    </m:r>
                    <m:sSubSup>
                      <m:sSubSupPr>
                        <m:ctrlP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𝑠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𝑒</m:t>
                        </m:r>
                      </m:sub>
                      <m:sup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𝑢</m:t>
                        </m:r>
                      </m:sup>
                    </m:sSubSup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𝑇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hu-HU" sz="2400" dirty="0"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buFont typeface="Wingdings" pitchFamily="2" charset="2"/>
                  <a:buNone/>
                </a:pPr>
                <a:endParaRPr lang="hu-HU" sz="2800" i="1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7651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341437"/>
                <a:ext cx="8929117" cy="5156199"/>
              </a:xfrm>
              <a:blipFill>
                <a:blip r:embed="rId3"/>
                <a:stretch>
                  <a:fillRect l="-1775" t="-2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294CBE5-B640-4E9E-AA3A-F471D8D275BF}" type="datetime8">
              <a:rPr lang="hu-HU" smtClean="0"/>
              <a:t>2022.10.27. 10:20</a:t>
            </a:fld>
            <a:endParaRPr lang="en-US"/>
          </a:p>
        </p:txBody>
      </p:sp>
      <p:sp>
        <p:nvSpPr>
          <p:cNvPr id="11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7. </a:t>
            </a:r>
            <a:r>
              <a:rPr lang="en-US" dirty="0" err="1"/>
              <a:t>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20</a:t>
            </a:fld>
            <a:r>
              <a:rPr lang="hu-HU" dirty="0"/>
              <a:t>/72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5F839A57-A94B-47ED-62D9-13631757B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330" y="908720"/>
            <a:ext cx="4644008" cy="223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Szabadkéz 4">
                <a:extLst>
                  <a:ext uri="{FF2B5EF4-FFF2-40B4-BE49-F238E27FC236}">
                    <a16:creationId xmlns:a16="http://schemas.microsoft.com/office/drawing/2014/main" id="{8D20C2EC-E215-37DB-D440-8009F785DAED}"/>
                  </a:ext>
                </a:extLst>
              </p14:cNvPr>
              <p14:cNvContentPartPr/>
              <p14:nvPr/>
            </p14:nvContentPartPr>
            <p14:xfrm>
              <a:off x="7196861" y="1562156"/>
              <a:ext cx="649080" cy="39960"/>
            </p14:xfrm>
          </p:contentPart>
        </mc:Choice>
        <mc:Fallback xmlns="">
          <p:pic>
            <p:nvPicPr>
              <p:cNvPr id="5" name="Szabadkéz 4">
                <a:extLst>
                  <a:ext uri="{FF2B5EF4-FFF2-40B4-BE49-F238E27FC236}">
                    <a16:creationId xmlns:a16="http://schemas.microsoft.com/office/drawing/2014/main" id="{8D20C2EC-E215-37DB-D440-8009F785DA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42861" y="1454156"/>
                <a:ext cx="7567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Szabadkéz 5">
                <a:extLst>
                  <a:ext uri="{FF2B5EF4-FFF2-40B4-BE49-F238E27FC236}">
                    <a16:creationId xmlns:a16="http://schemas.microsoft.com/office/drawing/2014/main" id="{10E06DCC-9E5D-0B46-B353-D253B583934C}"/>
                  </a:ext>
                </a:extLst>
              </p14:cNvPr>
              <p14:cNvContentPartPr/>
              <p14:nvPr/>
            </p14:nvContentPartPr>
            <p14:xfrm>
              <a:off x="8072021" y="2408516"/>
              <a:ext cx="978840" cy="90720"/>
            </p14:xfrm>
          </p:contentPart>
        </mc:Choice>
        <mc:Fallback xmlns="">
          <p:pic>
            <p:nvPicPr>
              <p:cNvPr id="6" name="Szabadkéz 5">
                <a:extLst>
                  <a:ext uri="{FF2B5EF4-FFF2-40B4-BE49-F238E27FC236}">
                    <a16:creationId xmlns:a16="http://schemas.microsoft.com/office/drawing/2014/main" id="{10E06DCC-9E5D-0B46-B353-D253B583934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18021" y="2300086"/>
                <a:ext cx="1086480" cy="307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Szabadkéz 7">
                <a:extLst>
                  <a:ext uri="{FF2B5EF4-FFF2-40B4-BE49-F238E27FC236}">
                    <a16:creationId xmlns:a16="http://schemas.microsoft.com/office/drawing/2014/main" id="{1156C7A1-B2D7-0887-450E-1030C9B40702}"/>
                  </a:ext>
                </a:extLst>
              </p14:cNvPr>
              <p14:cNvContentPartPr/>
              <p14:nvPr/>
            </p14:nvContentPartPr>
            <p14:xfrm>
              <a:off x="6479021" y="2801276"/>
              <a:ext cx="264960" cy="30240"/>
            </p14:xfrm>
          </p:contentPart>
        </mc:Choice>
        <mc:Fallback xmlns="">
          <p:pic>
            <p:nvPicPr>
              <p:cNvPr id="8" name="Szabadkéz 7">
                <a:extLst>
                  <a:ext uri="{FF2B5EF4-FFF2-40B4-BE49-F238E27FC236}">
                    <a16:creationId xmlns:a16="http://schemas.microsoft.com/office/drawing/2014/main" id="{1156C7A1-B2D7-0887-450E-1030C9B407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24948" y="2693276"/>
                <a:ext cx="372746" cy="24588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CC56946A-E6B8-485B-6113-7CDF14B42AEF}"/>
              </a:ext>
            </a:extLst>
          </p:cNvPr>
          <p:cNvCxnSpPr/>
          <p:nvPr/>
        </p:nvCxnSpPr>
        <p:spPr>
          <a:xfrm>
            <a:off x="7154247" y="1582476"/>
            <a:ext cx="713988" cy="0"/>
          </a:xfrm>
          <a:prstGeom prst="line">
            <a:avLst/>
          </a:prstGeom>
          <a:ln w="317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A83FB4A9-AF71-AF45-BA6E-5D5035C9F9B3}"/>
              </a:ext>
            </a:extLst>
          </p:cNvPr>
          <p:cNvCxnSpPr/>
          <p:nvPr/>
        </p:nvCxnSpPr>
        <p:spPr>
          <a:xfrm>
            <a:off x="8012811" y="2420888"/>
            <a:ext cx="1045351" cy="0"/>
          </a:xfrm>
          <a:prstGeom prst="line">
            <a:avLst/>
          </a:prstGeom>
          <a:ln w="317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E596AA41-869E-0652-4131-A11A5E7474E8}"/>
              </a:ext>
            </a:extLst>
          </p:cNvPr>
          <p:cNvCxnSpPr/>
          <p:nvPr/>
        </p:nvCxnSpPr>
        <p:spPr>
          <a:xfrm>
            <a:off x="6501694" y="2822456"/>
            <a:ext cx="333081" cy="0"/>
          </a:xfrm>
          <a:prstGeom prst="line">
            <a:avLst/>
          </a:prstGeom>
          <a:ln w="3175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9806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Példa: keresés</a:t>
            </a:r>
          </a:p>
        </p:txBody>
      </p:sp>
      <p:sp>
        <p:nvSpPr>
          <p:cNvPr id="48133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503989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  <a:r>
              <a:rPr lang="hu-HU" dirty="0">
                <a:sym typeface="Symbol" pitchFamily="18" charset="2"/>
              </a:rPr>
              <a:t>  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Megjegyzés: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Többlet tudás: a megoldás 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első </a:t>
            </a:r>
            <a:r>
              <a:rPr lang="hu-HU" sz="2800" dirty="0">
                <a:sym typeface="Symbol" pitchFamily="18" charset="2"/>
              </a:rPr>
              <a:t>adott tulajdonságú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elemet adja meg.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7408070-8F04-4606-AE6D-43FFC912A0F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16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7. </a:t>
            </a:r>
            <a:r>
              <a:rPr lang="en-US" dirty="0" err="1"/>
              <a:t>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21</a:t>
            </a:fld>
            <a:r>
              <a:rPr lang="hu-HU" dirty="0"/>
              <a:t>/72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85CBF36-6086-13E6-BBEA-A17711F72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7" y="1991157"/>
            <a:ext cx="3211919" cy="1982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7B0C8DB-3659-4ACB-8AA8-CF6860479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197" y="1965633"/>
            <a:ext cx="5415826" cy="23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30798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9714BF-BF39-3021-B3B7-0E6A826E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Példa: keresés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5A45913-E916-0151-8ABC-A6B87C7206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22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CD7F26B-88A1-F32A-3479-D2ACA170573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FC17853-2BC8-A145-4D3C-590D72C41D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ABB346C1-D977-7F9E-9282-3AFBFBAA3B5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0404" y="1313334"/>
                <a:ext cx="8929117" cy="47545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540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30263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2382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46238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2700" indent="0">
                  <a:buFont typeface="Wingdings" pitchFamily="2" charset="2"/>
                  <a:buNone/>
                </a:pPr>
                <a:r>
                  <a:rPr lang="hu-HU" kern="0" dirty="0"/>
                  <a:t>Határozzuk meg egy természetes szám legkisebb páratlan valódi osztóját! </a:t>
                </a:r>
                <a:r>
                  <a:rPr lang="hu-HU" kern="0" dirty="0">
                    <a:sym typeface="Wingdings" panose="05000000000000000000" pitchFamily="2" charset="2"/>
                  </a:rPr>
                  <a:t> </a:t>
                </a:r>
                <a:r>
                  <a:rPr lang="hu-HU" b="1" kern="0" dirty="0">
                    <a:sym typeface="Wingdings" panose="05000000000000000000" pitchFamily="2" charset="2"/>
                  </a:rPr>
                  <a:t>Keresés</a:t>
                </a:r>
                <a:endParaRPr lang="hu-HU" b="1" kern="0" dirty="0"/>
              </a:p>
              <a:p>
                <a:pPr marL="12700" indent="0">
                  <a:buFont typeface="Wingdings" pitchFamily="2" charset="2"/>
                  <a:buNone/>
                </a:pPr>
                <a:r>
                  <a:rPr lang="hu-HU" b="1" kern="0" dirty="0"/>
                  <a:t>Specifikáció:</a:t>
                </a: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kern="0" dirty="0"/>
                  <a:t>Bemenet:	</a:t>
                </a:r>
                <a14:m>
                  <m:oMath xmlns:m="http://schemas.openxmlformats.org/officeDocument/2006/math">
                    <m:r>
                      <a:rPr lang="hu-HU" sz="240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i="1" kern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400" i="1" kern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hu-HU" sz="2800" kern="0" dirty="0"/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kern="0" dirty="0"/>
                  <a:t>Kimenet:	</a:t>
                </a:r>
                <a14:m>
                  <m:oMath xmlns:m="http://schemas.openxmlformats.org/officeDocument/2006/math">
                    <m:r>
                      <a:rPr lang="hu-HU" sz="2400" i="1" kern="0" smtClean="0">
                        <a:latin typeface="Cambria Math" panose="02040503050406030204" pitchFamily="18" charset="0"/>
                      </a:rPr>
                      <m:t>𝑣𝑎𝑛</m:t>
                    </m:r>
                    <m:r>
                      <a:rPr lang="hu-HU" sz="2400" i="1" kern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400" i="1" kern="0" smtClean="0">
                        <a:latin typeface="Cambria Math" panose="02040503050406030204" pitchFamily="18" charset="0"/>
                      </a:rPr>
                      <m:t>𝕃</m:t>
                    </m:r>
                    <m:r>
                      <a:rPr lang="hu-HU" sz="2400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400" i="1" kern="0" smtClean="0">
                        <a:latin typeface="Cambria Math" panose="02040503050406030204" pitchFamily="18" charset="0"/>
                      </a:rPr>
                      <m:t>𝑝𝑣𝑜</m:t>
                    </m:r>
                    <m:r>
                      <a:rPr lang="hu-HU" sz="2400" i="1" kern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400" i="1" kern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hu-HU" sz="2400" b="1" kern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kern="0" dirty="0"/>
                  <a:t>Előfeltétel:	</a:t>
                </a:r>
                <a14:m>
                  <m:oMath xmlns:m="http://schemas.openxmlformats.org/officeDocument/2006/math">
                    <m:r>
                      <a:rPr lang="hu-HU" sz="2400" i="1" kern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hu-HU" sz="2400" kern="0" dirty="0"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kern="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8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18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𝑣𝑎𝑛</m:t>
                        </m:r>
                        <m:r>
                          <a:rPr lang="hu-HU" sz="18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hu-HU" sz="18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𝑝𝑣𝑜</m:t>
                        </m:r>
                      </m:e>
                    </m:d>
                    <m:r>
                      <a:rPr lang="hu-HU" sz="18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hu-HU" sz="18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𝐾𝑒𝑟𝑒</m:t>
                    </m:r>
                    <m:sSubSup>
                      <m:sSubSupPr>
                        <m:ctrlPr>
                          <a:rPr lang="hu-HU" sz="18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hu-HU" sz="18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𝑠</m:t>
                        </m:r>
                      </m:e>
                      <m:sub>
                        <m:r>
                          <a:rPr lang="hu-HU" sz="18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18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=2</m:t>
                        </m:r>
                      </m:sub>
                      <m:sup>
                        <m:r>
                          <a:rPr lang="hu-HU" sz="18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  <m:r>
                          <a:rPr lang="hu-HU" sz="1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/2</m:t>
                        </m:r>
                      </m:sup>
                    </m:sSubSup>
                    <m:r>
                      <a:rPr lang="hu-HU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hu-HU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|</m:t>
                    </m:r>
                    <m:r>
                      <a:rPr lang="hu-HU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hu-HU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2</m:t>
                    </m:r>
                    <m:r>
                      <m:rPr>
                        <m:nor/>
                      </m:rPr>
                      <a:rPr lang="hu-HU" sz="2400"/>
                      <m:t>∤</m:t>
                    </m:r>
                    <m:r>
                      <a:rPr lang="hu-HU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</m:oMath>
                </a14:m>
                <a:endParaRPr lang="hu-HU" sz="2400" kern="0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Font typeface="Wingdings" pitchFamily="2" charset="2"/>
                  <a:buNone/>
                  <a:tabLst>
                    <a:tab pos="1882775" algn="l"/>
                  </a:tabLst>
                </a:pPr>
                <a:endParaRPr lang="hu-HU" sz="900" kern="0" dirty="0">
                  <a:sym typeface="Symbol" pitchFamily="18" charset="2"/>
                </a:endParaRPr>
              </a:p>
              <a:p>
                <a:pPr marL="12700" indent="0">
                  <a:buFont typeface="Wingdings" pitchFamily="2" charset="2"/>
                  <a:buNone/>
                </a:pPr>
                <a:endParaRPr lang="hu-HU" kern="0" dirty="0"/>
              </a:p>
            </p:txBody>
          </p:sp>
        </mc:Choice>
        <mc:Fallback xmlns="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ABB346C1-D977-7F9E-9282-3AFBFBAA3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04" y="1313334"/>
                <a:ext cx="8929117" cy="4754562"/>
              </a:xfrm>
              <a:prstGeom prst="rect">
                <a:avLst/>
              </a:prstGeom>
              <a:blipFill>
                <a:blip r:embed="rId2"/>
                <a:stretch>
                  <a:fillRect l="-1570" t="-1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Kép 8">
            <a:extLst>
              <a:ext uri="{FF2B5EF4-FFF2-40B4-BE49-F238E27FC236}">
                <a16:creationId xmlns:a16="http://schemas.microsoft.com/office/drawing/2014/main" id="{461CA243-5AA6-A7E1-8AE5-034F328F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5" y="3387521"/>
            <a:ext cx="3937001" cy="631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áblázat 9">
                <a:extLst>
                  <a:ext uri="{FF2B5EF4-FFF2-40B4-BE49-F238E27FC236}">
                    <a16:creationId xmlns:a16="http://schemas.microsoft.com/office/drawing/2014/main" id="{7FD2D8A9-EE20-BB0B-DA6E-52E56AF294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1545669"/>
                  </p:ext>
                </p:extLst>
              </p:nvPr>
            </p:nvGraphicFramePr>
            <p:xfrm>
              <a:off x="2898600" y="4912677"/>
              <a:ext cx="3560491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235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72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10900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𝐼𝑛𝑑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𝑝𝑣𝑜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72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2..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𝑑𝑖𝑣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𝑖</m:t>
                                </m:r>
                                <m:r>
                                  <a:rPr lang="hu-HU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|</m:t>
                                </m:r>
                                <m:r>
                                  <a:rPr lang="hu-HU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𝑛</m:t>
                                </m:r>
                                <m:r>
                                  <a:rPr lang="hu-HU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 é</m:t>
                                </m:r>
                                <m:r>
                                  <a:rPr lang="hu-HU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𝑠</m:t>
                                </m:r>
                                <m:r>
                                  <a:rPr lang="hu-HU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 2</m:t>
                                </m:r>
                                <m:r>
                                  <m:rPr>
                                    <m:nor/>
                                  </m:rPr>
                                  <a:rPr lang="hu-HU" sz="2400"/>
                                  <m:t>∤</m:t>
                                </m:r>
                                <m:r>
                                  <a:rPr lang="hu-HU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áblázat 9">
                <a:extLst>
                  <a:ext uri="{FF2B5EF4-FFF2-40B4-BE49-F238E27FC236}">
                    <a16:creationId xmlns:a16="http://schemas.microsoft.com/office/drawing/2014/main" id="{7FD2D8A9-EE20-BB0B-DA6E-52E56AF294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1545669"/>
                  </p:ext>
                </p:extLst>
              </p:nvPr>
            </p:nvGraphicFramePr>
            <p:xfrm>
              <a:off x="2898600" y="4912677"/>
              <a:ext cx="3560491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235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72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10900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5455" t="-106061" r="-260606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9172" t="-106061" r="-3185" b="-2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72761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5455" t="-209231" r="-26060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9172" t="-209231" r="-3185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55" t="-309231" r="-26060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9172" t="-309231" r="-3185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1220257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9714BF-BF39-3021-B3B7-0E6A826ED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Példa: keresés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5A45913-E916-0151-8ABC-A6B87C7206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23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CD7F26B-88A1-F32A-3479-D2ACA170573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FC17853-2BC8-A145-4D3C-590D72C41D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ABB346C1-D977-7F9E-9282-3AFBFBAA3B52}"/>
              </a:ext>
            </a:extLst>
          </p:cNvPr>
          <p:cNvSpPr txBox="1">
            <a:spLocks/>
          </p:cNvSpPr>
          <p:nvPr/>
        </p:nvSpPr>
        <p:spPr bwMode="auto">
          <a:xfrm>
            <a:off x="50404" y="1313334"/>
            <a:ext cx="8929117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54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026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</a:defRPr>
            </a:lvl2pPr>
            <a:lvl3pPr marL="1238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3pPr>
            <a:lvl4pPr marL="16462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2700" indent="0">
              <a:buFont typeface="Wingdings" pitchFamily="2" charset="2"/>
              <a:buNone/>
            </a:pPr>
            <a:endParaRPr lang="hu-HU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áblázat 9">
                <a:extLst>
                  <a:ext uri="{FF2B5EF4-FFF2-40B4-BE49-F238E27FC236}">
                    <a16:creationId xmlns:a16="http://schemas.microsoft.com/office/drawing/2014/main" id="{7FD2D8A9-EE20-BB0B-DA6E-52E56AF294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3481400"/>
                  </p:ext>
                </p:extLst>
              </p:nvPr>
            </p:nvGraphicFramePr>
            <p:xfrm>
              <a:off x="144930" y="1490345"/>
              <a:ext cx="3560491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235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72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10900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𝐼𝑛𝑑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𝑝𝑣𝑜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727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2..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𝑑𝑖𝑣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𝑖</m:t>
                                </m:r>
                                <m:r>
                                  <a:rPr lang="hu-HU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|</m:t>
                                </m:r>
                                <m:r>
                                  <a:rPr lang="hu-HU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𝑛</m:t>
                                </m:r>
                                <m:r>
                                  <a:rPr lang="hu-HU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 é</m:t>
                                </m:r>
                                <m:r>
                                  <a:rPr lang="hu-HU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𝑠</m:t>
                                </m:r>
                                <m:r>
                                  <a:rPr lang="hu-HU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 2</m:t>
                                </m:r>
                                <m:r>
                                  <m:rPr>
                                    <m:nor/>
                                  </m:rPr>
                                  <a:rPr lang="hu-HU" sz="2400"/>
                                  <m:t>∤</m:t>
                                </m:r>
                                <m:r>
                                  <a:rPr lang="hu-HU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hu-HU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áblázat 9">
                <a:extLst>
                  <a:ext uri="{FF2B5EF4-FFF2-40B4-BE49-F238E27FC236}">
                    <a16:creationId xmlns:a16="http://schemas.microsoft.com/office/drawing/2014/main" id="{7FD2D8A9-EE20-BB0B-DA6E-52E56AF294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3481400"/>
                  </p:ext>
                </p:extLst>
              </p:nvPr>
            </p:nvGraphicFramePr>
            <p:xfrm>
              <a:off x="144930" y="1490345"/>
              <a:ext cx="3560491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235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72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10900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455" t="-106061" r="-261212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9172" t="-106061" r="-3503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72761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455" t="-209231" r="-26121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9172" t="-209231" r="-3503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5221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455" t="-309231" r="-26121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172" t="-309231" r="-3503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Kép 10">
            <a:extLst>
              <a:ext uri="{FF2B5EF4-FFF2-40B4-BE49-F238E27FC236}">
                <a16:creationId xmlns:a16="http://schemas.microsoft.com/office/drawing/2014/main" id="{219D28D3-DCA0-48F9-4DA8-2980BA313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099" y="1490345"/>
            <a:ext cx="4610743" cy="1981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FA300FAA-CA90-FBBD-F27E-6873D0BF2E51}"/>
              </a:ext>
            </a:extLst>
          </p:cNvPr>
          <p:cNvGrpSpPr/>
          <p:nvPr/>
        </p:nvGrpSpPr>
        <p:grpSpPr>
          <a:xfrm>
            <a:off x="1663224" y="3782695"/>
            <a:ext cx="5826477" cy="2490293"/>
            <a:chOff x="3862407" y="4221088"/>
            <a:chExt cx="5211333" cy="2215084"/>
          </a:xfrm>
        </p:grpSpPr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5B5AB53B-AEF6-E7BE-C026-FACA0038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2407" y="4221088"/>
              <a:ext cx="5211333" cy="2215084"/>
            </a:xfrm>
            <a:prstGeom prst="rect">
              <a:avLst/>
            </a:prstGeom>
          </p:spPr>
        </p:pic>
        <p:cxnSp>
          <p:nvCxnSpPr>
            <p:cNvPr id="9" name="Egyenes összekötő 8">
              <a:extLst>
                <a:ext uri="{FF2B5EF4-FFF2-40B4-BE49-F238E27FC236}">
                  <a16:creationId xmlns:a16="http://schemas.microsoft.com/office/drawing/2014/main" id="{855AD8D1-1557-82A3-4FBC-B52F30636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9682" y="5013176"/>
              <a:ext cx="144016" cy="14401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3865435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8FD082-4C22-A52D-2792-931C22DE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probléma: adatok helyett változók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A5DBCD-C6EE-6F46-F639-BA71A5A33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Hogyan írjuk le, ha a program során megváltozik az adat, és nem egy másik adat áll elő belőle?</a:t>
            </a:r>
          </a:p>
          <a:p>
            <a:r>
              <a:rPr lang="hu-HU" dirty="0"/>
              <a:t>Eddig:</a:t>
            </a:r>
          </a:p>
          <a:p>
            <a:endParaRPr lang="hu-HU" dirty="0"/>
          </a:p>
          <a:p>
            <a:endParaRPr lang="hu-HU" sz="1200" dirty="0"/>
          </a:p>
          <a:p>
            <a:r>
              <a:rPr lang="hu-HU" dirty="0"/>
              <a:t>Például:</a:t>
            </a:r>
          </a:p>
          <a:p>
            <a:endParaRPr lang="hu-HU" dirty="0"/>
          </a:p>
          <a:p>
            <a:r>
              <a:rPr lang="hu-HU" dirty="0"/>
              <a:t>De hogyan? (pl. helyben kiválogatás)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EE2AEE2-8409-4BC9-5BAA-BB38FE407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24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C7C64EF-79F9-816E-0629-DE1105EB388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4A4D091-B91E-1ADF-4AEC-F7A3E60E58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3986EAE9-19AA-FC27-E9CB-299E7156E8A6}"/>
              </a:ext>
            </a:extLst>
          </p:cNvPr>
          <p:cNvGrpSpPr/>
          <p:nvPr/>
        </p:nvGrpSpPr>
        <p:grpSpPr>
          <a:xfrm>
            <a:off x="623004" y="3070399"/>
            <a:ext cx="7897991" cy="648320"/>
            <a:chOff x="323528" y="2852688"/>
            <a:chExt cx="7897991" cy="648320"/>
          </a:xfrm>
        </p:grpSpPr>
        <p:cxnSp>
          <p:nvCxnSpPr>
            <p:cNvPr id="11" name="Egyenes összekötő nyíllal 10">
              <a:extLst>
                <a:ext uri="{FF2B5EF4-FFF2-40B4-BE49-F238E27FC236}">
                  <a16:creationId xmlns:a16="http://schemas.microsoft.com/office/drawing/2014/main" id="{0BF8DE19-D087-79A4-4A16-1046C6AA8991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2508742" y="3176847"/>
              <a:ext cx="3546799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80A44961-7B6D-BE37-8EF0-6818ECD1E023}"/>
                </a:ext>
              </a:extLst>
            </p:cNvPr>
            <p:cNvSpPr/>
            <p:nvPr/>
          </p:nvSpPr>
          <p:spPr>
            <a:xfrm>
              <a:off x="3275856" y="2852688"/>
              <a:ext cx="1944216" cy="648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hu-HU" sz="3200" dirty="0"/>
                <a:t>Program</a:t>
              </a: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2BAEDA4C-E5C7-FD91-66EC-B6BC6100C162}"/>
                </a:ext>
              </a:extLst>
            </p:cNvPr>
            <p:cNvSpPr txBox="1"/>
            <p:nvPr/>
          </p:nvSpPr>
          <p:spPr>
            <a:xfrm>
              <a:off x="323528" y="2946015"/>
              <a:ext cx="2185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hu-HU" sz="2400" dirty="0"/>
                <a:t>Bemeneti adatok</a:t>
              </a:r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9F5CA11C-4555-D0AF-1772-B52C3BD66376}"/>
                </a:ext>
              </a:extLst>
            </p:cNvPr>
            <p:cNvSpPr txBox="1"/>
            <p:nvPr/>
          </p:nvSpPr>
          <p:spPr>
            <a:xfrm>
              <a:off x="6055541" y="2946014"/>
              <a:ext cx="21659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hu-HU" sz="2400" dirty="0"/>
                <a:t>Kimeneti adatok</a:t>
              </a:r>
            </a:p>
          </p:txBody>
        </p:sp>
      </p:grp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AB6A38B3-CA8F-1D1F-3282-7235193E3A5E}"/>
              </a:ext>
            </a:extLst>
          </p:cNvPr>
          <p:cNvGrpSpPr/>
          <p:nvPr/>
        </p:nvGrpSpPr>
        <p:grpSpPr>
          <a:xfrm>
            <a:off x="2006417" y="4221088"/>
            <a:ext cx="5568678" cy="648320"/>
            <a:chOff x="1706941" y="2852688"/>
            <a:chExt cx="5568678" cy="648320"/>
          </a:xfrm>
        </p:grpSpPr>
        <p:cxnSp>
          <p:nvCxnSpPr>
            <p:cNvPr id="14" name="Egyenes összekötő nyíllal 13">
              <a:extLst>
                <a:ext uri="{FF2B5EF4-FFF2-40B4-BE49-F238E27FC236}">
                  <a16:creationId xmlns:a16="http://schemas.microsoft.com/office/drawing/2014/main" id="{01C35E89-041D-A8E7-C3FF-26F72E12E808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>
              <a:off x="2474395" y="3176846"/>
              <a:ext cx="3581146" cy="1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D23575D8-AA22-5278-11C5-09303A969639}"/>
                </a:ext>
              </a:extLst>
            </p:cNvPr>
            <p:cNvSpPr/>
            <p:nvPr/>
          </p:nvSpPr>
          <p:spPr>
            <a:xfrm>
              <a:off x="3275856" y="2852688"/>
              <a:ext cx="1944216" cy="648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hu-HU" sz="3200" dirty="0"/>
                <a:t>Program</a:t>
              </a:r>
            </a:p>
          </p:txBody>
        </p: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345EE5C8-93DA-97E0-58DC-C6D3D960591B}"/>
                </a:ext>
              </a:extLst>
            </p:cNvPr>
            <p:cNvSpPr txBox="1"/>
            <p:nvPr/>
          </p:nvSpPr>
          <p:spPr>
            <a:xfrm>
              <a:off x="1706941" y="2946013"/>
              <a:ext cx="767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hu-HU" sz="2400" dirty="0"/>
                <a:t>N, X</a:t>
              </a:r>
            </a:p>
          </p:txBody>
        </p: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FC8314C0-9B08-A8B0-C3E6-5AE65D56D583}"/>
                </a:ext>
              </a:extLst>
            </p:cNvPr>
            <p:cNvSpPr txBox="1"/>
            <p:nvPr/>
          </p:nvSpPr>
          <p:spPr>
            <a:xfrm>
              <a:off x="6055541" y="2946014"/>
              <a:ext cx="12200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hu-HU" sz="2400" dirty="0"/>
                <a:t>Van, </a:t>
              </a:r>
              <a:r>
                <a:rPr lang="hu-HU" sz="2400" dirty="0" err="1"/>
                <a:t>Ind</a:t>
              </a:r>
              <a:endParaRPr lang="hu-HU" sz="2400" dirty="0"/>
            </a:p>
          </p:txBody>
        </p:sp>
      </p:grpSp>
      <p:grpSp>
        <p:nvGrpSpPr>
          <p:cNvPr id="21" name="Csoportba foglalás 20">
            <a:extLst>
              <a:ext uri="{FF2B5EF4-FFF2-40B4-BE49-F238E27FC236}">
                <a16:creationId xmlns:a16="http://schemas.microsoft.com/office/drawing/2014/main" id="{3783D14A-223A-03DF-930F-1DB5BF4F91C0}"/>
              </a:ext>
            </a:extLst>
          </p:cNvPr>
          <p:cNvGrpSpPr/>
          <p:nvPr/>
        </p:nvGrpSpPr>
        <p:grpSpPr>
          <a:xfrm>
            <a:off x="1851609" y="5661248"/>
            <a:ext cx="5553989" cy="648320"/>
            <a:chOff x="1566972" y="2852688"/>
            <a:chExt cx="5553989" cy="648320"/>
          </a:xfrm>
        </p:grpSpPr>
        <p:cxnSp>
          <p:nvCxnSpPr>
            <p:cNvPr id="22" name="Egyenes összekötő nyíllal 21">
              <a:extLst>
                <a:ext uri="{FF2B5EF4-FFF2-40B4-BE49-F238E27FC236}">
                  <a16:creationId xmlns:a16="http://schemas.microsoft.com/office/drawing/2014/main" id="{3EA88309-325F-FF2E-3A42-B56A0618B17C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>
            <a:xfrm>
              <a:off x="2523581" y="3176847"/>
              <a:ext cx="3531960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D36A3CEA-0F0C-5DAB-4E27-B89BADB2A0A1}"/>
                </a:ext>
              </a:extLst>
            </p:cNvPr>
            <p:cNvSpPr/>
            <p:nvPr/>
          </p:nvSpPr>
          <p:spPr>
            <a:xfrm>
              <a:off x="3275856" y="2852688"/>
              <a:ext cx="1944216" cy="648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hu-HU" sz="3200" dirty="0"/>
                <a:t>Program</a:t>
              </a:r>
            </a:p>
          </p:txBody>
        </p:sp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9334BB53-37CB-0BBB-09DD-C197995F50C2}"/>
                </a:ext>
              </a:extLst>
            </p:cNvPr>
            <p:cNvSpPr txBox="1"/>
            <p:nvPr/>
          </p:nvSpPr>
          <p:spPr>
            <a:xfrm>
              <a:off x="1566972" y="2946014"/>
              <a:ext cx="956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hu-HU" sz="2400" dirty="0"/>
                <a:t>N, </a:t>
              </a:r>
              <a:r>
                <a:rPr lang="hu-HU" sz="2400" dirty="0" err="1"/>
                <a:t>X</a:t>
              </a:r>
              <a:r>
                <a:rPr lang="hu-HU" sz="2400" baseline="-25000" dirty="0" err="1"/>
                <a:t>be</a:t>
              </a:r>
              <a:endParaRPr lang="hu-HU" sz="2400" baseline="-25000" dirty="0"/>
            </a:p>
          </p:txBody>
        </p:sp>
        <p:sp>
          <p:nvSpPr>
            <p:cNvPr id="25" name="Szövegdoboz 24">
              <a:extLst>
                <a:ext uri="{FF2B5EF4-FFF2-40B4-BE49-F238E27FC236}">
                  <a16:creationId xmlns:a16="http://schemas.microsoft.com/office/drawing/2014/main" id="{3735BEE4-0EBB-758C-985D-5E2A8861A265}"/>
                </a:ext>
              </a:extLst>
            </p:cNvPr>
            <p:cNvSpPr txBox="1"/>
            <p:nvPr/>
          </p:nvSpPr>
          <p:spPr>
            <a:xfrm>
              <a:off x="6055541" y="2946014"/>
              <a:ext cx="1065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hu-HU" sz="2400" dirty="0"/>
                <a:t>Db, </a:t>
              </a:r>
              <a:r>
                <a:rPr lang="hu-HU" sz="2400" dirty="0" err="1"/>
                <a:t>X</a:t>
              </a:r>
              <a:r>
                <a:rPr lang="hu-HU" sz="2400" baseline="-25000" dirty="0" err="1"/>
                <a:t>ki</a:t>
              </a:r>
              <a:endParaRPr lang="hu-HU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0798752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54BB1B-1EFB-976A-07C1-7117322B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802E20-0857-845B-64A5-5863A4D8E2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hu-HU" dirty="0"/>
                  <a:t>Cseréljük fel két változó értékét!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0" lang="hu-HU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Bemenet: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hu-HU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hu-HU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be</m:t>
                        </m:r>
                      </m:sub>
                    </m:sSub>
                    <m:r>
                      <a:rPr kumimoji="0" lang="hu-HU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sSub>
                      <m:sSub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hu-HU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hu-HU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be</m:t>
                        </m:r>
                      </m:sub>
                    </m:sSub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ℤ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Kimenet: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hu-HU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hu-HU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ki</m:t>
                        </m:r>
                      </m:sub>
                    </m:sSub>
                    <m:r>
                      <a:rPr kumimoji="0" lang="hu-HU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sSub>
                      <m:sSub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hu-HU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hu-HU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ki</m:t>
                        </m:r>
                      </m:sub>
                    </m:sSub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ℤ</m:t>
                    </m:r>
                  </m:oMath>
                </a14:m>
                <a:endParaRPr kumimoji="0" lang="hu-H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Előfeltétel:	–</a:t>
                </a:r>
                <a:endPara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𝑎</m:t>
                        </m:r>
                      </m:e>
                      <m:sub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𝑘𝑖</m:t>
                        </m:r>
                      </m:sub>
                    </m:sSub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𝑏</m:t>
                        </m:r>
                      </m:e>
                      <m:sub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𝑏𝑒</m:t>
                        </m:r>
                      </m:sub>
                    </m:sSub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sSub>
                      <m:sSub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𝑏</m:t>
                        </m:r>
                      </m:e>
                      <m:sub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𝑘𝑖</m:t>
                        </m:r>
                      </m:sub>
                    </m:sSub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𝑎</m:t>
                        </m:r>
                      </m:e>
                      <m:sub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𝑏𝑒</m:t>
                        </m:r>
                      </m:sub>
                    </m:sSub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None/>
                  <a:tabLst>
                    <a:tab pos="1882775" algn="l"/>
                  </a:tabLst>
                  <a:defRPr/>
                </a:pPr>
                <a:endParaRPr lang="hu-HU" sz="2800" noProof="0" dirty="0">
                  <a:solidFill>
                    <a:srgbClr val="000000"/>
                  </a:solidFill>
                  <a:latin typeface="Garamond"/>
                  <a:sym typeface="Symbol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None/>
                  <a:tabLst>
                    <a:tab pos="1882775" algn="l"/>
                  </a:tabLst>
                  <a:defRPr/>
                </a:pPr>
                <a:r>
                  <a:rPr lang="hu-HU" sz="2800" dirty="0">
                    <a:solidFill>
                      <a:srgbClr val="000000"/>
                    </a:solidFill>
                    <a:latin typeface="Garamond"/>
                    <a:sym typeface="Symbol" pitchFamily="18" charset="2"/>
                  </a:rPr>
                  <a:t>Például:</a:t>
                </a:r>
                <a:endParaRPr lang="hu-HU" sz="2800" noProof="0" dirty="0">
                  <a:solidFill>
                    <a:srgbClr val="000000"/>
                  </a:solidFill>
                  <a:latin typeface="Garamond"/>
                  <a:sym typeface="Symbol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None/>
                  <a:tabLst>
                    <a:tab pos="1882775" algn="l"/>
                  </a:tabLst>
                  <a:defRPr/>
                </a:pPr>
                <a:r>
                  <a:rPr lang="hu-HU" sz="2800" dirty="0">
                    <a:solidFill>
                      <a:srgbClr val="000000"/>
                    </a:solidFill>
                    <a:latin typeface="Garamond"/>
                    <a:sym typeface="Symbol" pitchFamily="18" charset="2"/>
                  </a:rPr>
                  <a:t>  </a:t>
                </a:r>
                <a:r>
                  <a:rPr lang="hu-HU" sz="2800" noProof="0" dirty="0">
                    <a:solidFill>
                      <a:srgbClr val="000000"/>
                    </a:solidFill>
                    <a:latin typeface="Garamond"/>
                    <a:sym typeface="Symbol" pitchFamily="18" charset="2"/>
                  </a:rPr>
                  <a:t>Kezdetben: 	(a:5, b:3)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None/>
                  <a:tabLst>
                    <a:tab pos="1882775" algn="l"/>
                  </a:tabLst>
                  <a:defRPr/>
                </a:pPr>
                <a:r>
                  <a:rPr lang="hu-HU" sz="2800" dirty="0">
                    <a:solidFill>
                      <a:srgbClr val="000000"/>
                    </a:solidFill>
                    <a:latin typeface="Garamond"/>
                    <a:sym typeface="Symbol" pitchFamily="18" charset="2"/>
                  </a:rPr>
                  <a:t>  Végén:	(a:3, b:5)</a:t>
                </a:r>
                <a:endParaRPr lang="hu-HU" sz="2800" noProof="0" dirty="0">
                  <a:solidFill>
                    <a:srgbClr val="000000"/>
                  </a:solidFill>
                  <a:latin typeface="Garamond"/>
                  <a:sym typeface="Symbol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None/>
                  <a:tabLst>
                    <a:tab pos="1882775" algn="l"/>
                  </a:tabLst>
                  <a:defRPr/>
                </a:pPr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1270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802E20-0857-845B-64A5-5863A4D8E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7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978640-C2C2-44D8-6BE3-95D7AA80C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25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E54719-9B49-2110-79CD-F13C3BDE5C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4970E9-AEB6-7575-B9B4-ECE0144969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50229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7BC81B-835E-359F-3285-12B27DBE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Feladatspecifikáció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6CF9EBC-DBBB-04B1-E93E-30A068156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Adat mint egy értékhalmaz eleme </a:t>
                </a:r>
                <a:br>
                  <a:rPr lang="hu-HU" dirty="0"/>
                </a:br>
                <a:r>
                  <a:rPr lang="hu-HU" dirty="0"/>
                  <a:t>(</a:t>
                </a:r>
                <a:r>
                  <a:rPr lang="hu-HU" sz="2800" dirty="0"/>
                  <a:t>+ értékhalmazhoz „szokásosan” asszociált műveletek</a:t>
                </a:r>
                <a:r>
                  <a:rPr lang="hu-HU" dirty="0"/>
                  <a:t>)</a:t>
                </a:r>
              </a:p>
              <a:p>
                <a:pPr lvl="1"/>
                <a:r>
                  <a:rPr lang="hu-HU" dirty="0"/>
                  <a:t>Pl.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𝑎𝑟𝑖𝑡𝑚𝑒𝑡𝑖𝑘𝑎𝑖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ű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𝑣𝑒𝑙𝑒𝑡𝑒𝑘𝑘𝑒𝑙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r>
                  <a:rPr lang="hu-HU" dirty="0"/>
                  <a:t>Bemenő adatok, kimenő adatok</a:t>
                </a:r>
              </a:p>
              <a:p>
                <a:r>
                  <a:rPr lang="hu-HU" dirty="0"/>
                  <a:t>Feladat: olyan előírás (reláció), amely megadja, hogy adott bemenetre adott kimenetet mikor fogadjuk el helyes kimenetként (tehát a feladat megoldásaként)</a:t>
                </a:r>
              </a:p>
              <a:p>
                <a:pPr lvl="1"/>
                <a:r>
                  <a:rPr lang="hu-HU" dirty="0"/>
                  <a:t>Bemenő adatok </a:t>
                </a:r>
                <a:r>
                  <a:rPr lang="hu-HU" dirty="0">
                    <a:sym typeface="Wingdings" panose="05000000000000000000" pitchFamily="2" charset="2"/>
                  </a:rPr>
                  <a:t> Kimenő adatok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6CF9EBC-DBBB-04B1-E93E-30A068156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83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4B48896-D7CA-47CC-7922-DB95A9F3E1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26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D829BD8-3A34-17E3-E20C-2CB278AFFE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E1F0436-4EE9-2EF5-0A46-B73D4C0B9A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7127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7BC81B-835E-359F-3285-12B27DBE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Programspecifikáció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CF9EBC-DBBB-04B1-E93E-30A068156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 típusa: értékhalmaz + műveletek</a:t>
            </a:r>
          </a:p>
          <a:p>
            <a:pPr lvl="1"/>
            <a:r>
              <a:rPr lang="hu-HU" dirty="0"/>
              <a:t>Pl. a: Egész</a:t>
            </a:r>
          </a:p>
          <a:p>
            <a:r>
              <a:rPr lang="hu-HU" dirty="0"/>
              <a:t>Egy állapot: feladat minden adata felvesz egy-egy értéket</a:t>
            </a:r>
          </a:p>
          <a:p>
            <a:pPr lvl="1"/>
            <a:r>
              <a:rPr lang="hu-HU" dirty="0"/>
              <a:t>Pl. (a: 5, b: 3)</a:t>
            </a:r>
          </a:p>
          <a:p>
            <a:r>
              <a:rPr lang="hu-HU" dirty="0"/>
              <a:t>Állapottér: összes lehetséges állapot</a:t>
            </a:r>
          </a:p>
          <a:p>
            <a:pPr lvl="1"/>
            <a:r>
              <a:rPr lang="hu-HU" dirty="0"/>
              <a:t>Változók: az állapottér adatainak „címkéi”</a:t>
            </a:r>
          </a:p>
          <a:p>
            <a:pPr lvl="1"/>
            <a:r>
              <a:rPr lang="hu-HU" dirty="0"/>
              <a:t>Pl. (a: Egész, b: Egész)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4B48896-D7CA-47CC-7922-DB95A9F3E1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27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D829BD8-3A34-17E3-E20C-2CB278AFFE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E1F0436-4EE9-2EF5-0A46-B73D4C0B9A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0181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7BC81B-835E-359F-3285-12B27DBE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Programspecifikáció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CF9EBC-DBBB-04B1-E93E-30A068156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341437"/>
            <a:ext cx="8929117" cy="5183187"/>
          </a:xfrm>
        </p:spPr>
        <p:txBody>
          <a:bodyPr/>
          <a:lstStyle/>
          <a:p>
            <a:r>
              <a:rPr lang="hu-HU" dirty="0"/>
              <a:t>Kezdőállapot, célállapot</a:t>
            </a:r>
          </a:p>
          <a:p>
            <a:r>
              <a:rPr lang="hu-HU" dirty="0"/>
              <a:t>Feladat: olyan előírás (reláció), amely megadja, hogy adott kezdőállapotra adott végállapotot mikor fogad-</a:t>
            </a:r>
            <a:r>
              <a:rPr lang="hu-HU" dirty="0" err="1"/>
              <a:t>juk</a:t>
            </a:r>
            <a:r>
              <a:rPr lang="hu-HU" dirty="0"/>
              <a:t> el helyesnek (tehát a feladat megoldásaként)</a:t>
            </a:r>
          </a:p>
          <a:p>
            <a:r>
              <a:rPr lang="hu-HU" dirty="0"/>
              <a:t>Végrehajtás: az állapottér változóinak módosítása</a:t>
            </a:r>
          </a:p>
          <a:p>
            <a:pPr lvl="1"/>
            <a:r>
              <a:rPr lang="hu-HU" dirty="0" err="1"/>
              <a:t>Pl</a:t>
            </a:r>
            <a:r>
              <a:rPr lang="hu-HU" dirty="0"/>
              <a:t>: (a:3, b:5) </a:t>
            </a:r>
            <a:r>
              <a:rPr lang="hu-HU" dirty="0">
                <a:sym typeface="Wingdings" panose="05000000000000000000" pitchFamily="2" charset="2"/>
              </a:rPr>
              <a:t> (</a:t>
            </a:r>
            <a:r>
              <a:rPr lang="hu-HU" dirty="0">
                <a:solidFill>
                  <a:srgbClr val="FF0000"/>
                </a:solidFill>
                <a:sym typeface="Wingdings" panose="05000000000000000000" pitchFamily="2" charset="2"/>
              </a:rPr>
              <a:t>a:4</a:t>
            </a:r>
            <a:r>
              <a:rPr lang="hu-HU" dirty="0">
                <a:sym typeface="Wingdings" panose="05000000000000000000" pitchFamily="2" charset="2"/>
              </a:rPr>
              <a:t>, b:5)</a:t>
            </a:r>
          </a:p>
          <a:p>
            <a:r>
              <a:rPr lang="hu-HU" dirty="0"/>
              <a:t>Program: egy végrehajtási sorozat, mely a kezdőállapotból indul és a célállapotban ér véget.</a:t>
            </a:r>
          </a:p>
          <a:p>
            <a:pPr lvl="1"/>
            <a:r>
              <a:rPr lang="hu-HU" dirty="0" err="1"/>
              <a:t>Pl</a:t>
            </a:r>
            <a:r>
              <a:rPr lang="hu-HU" dirty="0"/>
              <a:t>: (a:3, b:5) </a:t>
            </a:r>
            <a:r>
              <a:rPr lang="hu-HU" dirty="0">
                <a:sym typeface="Wingdings" panose="05000000000000000000" pitchFamily="2" charset="2"/>
              </a:rPr>
              <a:t> (a:3, b:5, </a:t>
            </a:r>
            <a:r>
              <a:rPr lang="hu-HU" dirty="0">
                <a:solidFill>
                  <a:srgbClr val="FF0000"/>
                </a:solidFill>
                <a:sym typeface="Wingdings" panose="05000000000000000000" pitchFamily="2" charset="2"/>
              </a:rPr>
              <a:t>sv:3</a:t>
            </a:r>
            <a:r>
              <a:rPr lang="hu-HU" dirty="0">
                <a:sym typeface="Wingdings" panose="05000000000000000000" pitchFamily="2" charset="2"/>
              </a:rPr>
              <a:t>)  (</a:t>
            </a:r>
            <a:r>
              <a:rPr lang="hu-HU" dirty="0">
                <a:solidFill>
                  <a:srgbClr val="FF0000"/>
                </a:solidFill>
                <a:sym typeface="Wingdings" panose="05000000000000000000" pitchFamily="2" charset="2"/>
              </a:rPr>
              <a:t>a:5</a:t>
            </a:r>
            <a:r>
              <a:rPr lang="hu-HU" dirty="0">
                <a:sym typeface="Wingdings" panose="05000000000000000000" pitchFamily="2" charset="2"/>
              </a:rPr>
              <a:t>, b:5, sv:3) 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>
                <a:sym typeface="Wingdings" panose="05000000000000000000" pitchFamily="2" charset="2"/>
              </a:rPr>
              <a:t>     (a:5, </a:t>
            </a:r>
            <a:r>
              <a:rPr lang="hu-HU" dirty="0">
                <a:solidFill>
                  <a:srgbClr val="FF0000"/>
                </a:solidFill>
                <a:sym typeface="Wingdings" panose="05000000000000000000" pitchFamily="2" charset="2"/>
              </a:rPr>
              <a:t>b:3</a:t>
            </a:r>
            <a:r>
              <a:rPr lang="hu-HU" dirty="0">
                <a:sym typeface="Wingdings" panose="05000000000000000000" pitchFamily="2" charset="2"/>
              </a:rPr>
              <a:t>, sv:3)  (a:5, b:3)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4B48896-D7CA-47CC-7922-DB95A9F3E1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28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D829BD8-3A34-17E3-E20C-2CB278AFFE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E1F0436-4EE9-2EF5-0A46-B73D4C0B9A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sp>
        <p:nvSpPr>
          <p:cNvPr id="7" name="Beszédbuborék: lekerekített sarkú téglalap 6">
            <a:extLst>
              <a:ext uri="{FF2B5EF4-FFF2-40B4-BE49-F238E27FC236}">
                <a16:creationId xmlns:a16="http://schemas.microsoft.com/office/drawing/2014/main" id="{496E72B6-9D60-8DF2-593D-5E6D1C6EEE8C}"/>
              </a:ext>
            </a:extLst>
          </p:cNvPr>
          <p:cNvSpPr/>
          <p:nvPr/>
        </p:nvSpPr>
        <p:spPr>
          <a:xfrm>
            <a:off x="6732240" y="4077072"/>
            <a:ext cx="2232248" cy="576000"/>
          </a:xfrm>
          <a:prstGeom prst="wedgeRoundRectCallout">
            <a:avLst>
              <a:gd name="adj1" fmla="val -148897"/>
              <a:gd name="adj2" fmla="val 263218"/>
              <a:gd name="adj3" fmla="val 16667"/>
            </a:avLst>
          </a:prstGeom>
          <a:solidFill>
            <a:srgbClr val="F2F2F2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hu-H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</a:t>
            </a:r>
            <a:r>
              <a:rPr lang="hu-H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segédváltozó</a:t>
            </a:r>
            <a:br>
              <a:rPr lang="hu-H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állapottér-bővítés</a:t>
            </a:r>
          </a:p>
        </p:txBody>
      </p:sp>
    </p:spTree>
    <p:extLst>
      <p:ext uri="{BB962C8B-B14F-4D97-AF65-F5344CB8AC3E}">
        <p14:creationId xmlns:p14="http://schemas.microsoft.com/office/powerpoint/2010/main" val="546830584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41EF38-17B4-13BC-D7E9-042FF49C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Programspecifikáció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E5823D-1D23-9DF5-FC0A-6E4679D5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hu-HU" dirty="0"/>
              <a:t>Állapottér</a:t>
            </a:r>
          </a:p>
          <a:p>
            <a:pPr lvl="1">
              <a:spcBef>
                <a:spcPts val="0"/>
              </a:spcBef>
            </a:pPr>
            <a:r>
              <a:rPr lang="hu-HU" dirty="0"/>
              <a:t>A feladat lényeges adatainak típusérték-halmazai az egyes adatokhoz tartozó változónevekkel együtt</a:t>
            </a:r>
          </a:p>
          <a:p>
            <a:pPr lvl="1">
              <a:spcBef>
                <a:spcPts val="0"/>
              </a:spcBef>
            </a:pPr>
            <a:r>
              <a:rPr lang="hu-HU" dirty="0"/>
              <a:t>Bemeneti és kimeneti változók</a:t>
            </a:r>
          </a:p>
          <a:p>
            <a:pPr>
              <a:spcBef>
                <a:spcPts val="0"/>
              </a:spcBef>
            </a:pPr>
            <a:r>
              <a:rPr lang="hu-HU" dirty="0"/>
              <a:t>Előfeltétel</a:t>
            </a:r>
          </a:p>
          <a:p>
            <a:pPr lvl="1">
              <a:spcBef>
                <a:spcPts val="0"/>
              </a:spcBef>
            </a:pPr>
            <a:r>
              <a:rPr lang="hu-HU" dirty="0"/>
              <a:t>kezdőállapotok halmazát leíró logikai állítás</a:t>
            </a:r>
          </a:p>
          <a:p>
            <a:pPr lvl="1">
              <a:spcBef>
                <a:spcPts val="0"/>
              </a:spcBef>
            </a:pPr>
            <a:r>
              <a:rPr lang="hu-HU" dirty="0"/>
              <a:t>rögzíti a bemenő változók egy lehetséges, de tetszőleges kezdőértékét</a:t>
            </a:r>
          </a:p>
          <a:p>
            <a:pPr>
              <a:spcBef>
                <a:spcPts val="0"/>
              </a:spcBef>
            </a:pPr>
            <a:r>
              <a:rPr lang="hu-HU" dirty="0"/>
              <a:t>Utófeltétel</a:t>
            </a:r>
          </a:p>
          <a:p>
            <a:pPr lvl="1">
              <a:spcBef>
                <a:spcPts val="0"/>
              </a:spcBef>
            </a:pPr>
            <a:r>
              <a:rPr lang="hu-HU" dirty="0"/>
              <a:t>Logikai állítás, amely megadja, hogy adott kezdő-állapothoz milyen végállapot lehet helyes megoldás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5BE0F9B-88A7-73EE-29F4-48F6439734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29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DE3E11B-7D17-C5AD-CE64-DCBB3A42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112600B-A6FD-C829-0A82-84E532671EC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1725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F75E94-5C31-6AE2-69F8-7A906D92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Programozási tételek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C782A3-C535-D260-3D1D-48934600A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341437"/>
            <a:ext cx="9001000" cy="5183187"/>
          </a:xfrm>
        </p:spPr>
        <p:txBody>
          <a:bodyPr/>
          <a:lstStyle/>
          <a:p>
            <a:r>
              <a:rPr lang="hu-HU" b="1" dirty="0">
                <a:solidFill>
                  <a:srgbClr val="FF0000"/>
                </a:solidFill>
              </a:rPr>
              <a:t>Sorozat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érték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Sorozatszámítás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Megszámolás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Maximum-kiválasztás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Keresés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Kiválasztás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Eldöntés</a:t>
            </a:r>
          </a:p>
          <a:p>
            <a:pPr marL="12700" indent="0">
              <a:buNone/>
            </a:pPr>
            <a:r>
              <a:rPr lang="hu-HU" dirty="0">
                <a:sym typeface="Wingdings" panose="05000000000000000000" pitchFamily="2" charset="2"/>
              </a:rPr>
              <a:t>A tételeket sorozatokra (</a:t>
            </a:r>
            <a:r>
              <a:rPr lang="hu-HU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tömbökre</a:t>
            </a:r>
            <a:r>
              <a:rPr lang="hu-HU" dirty="0">
                <a:sym typeface="Wingdings" panose="05000000000000000000" pitchFamily="2" charset="2"/>
              </a:rPr>
              <a:t>) mondtuk ki, mivel a feladatok többségében ilyen jellegű adatok szerepelnek.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36D4D97-9962-D46B-0C5A-D2DEC3634B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6556B88-9A4F-BF99-2FBF-B6A1B5A0D0B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434A7B5-EB5F-C6C5-7BE0-716A104B30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1EA00B40-D6DC-FAED-8CF3-4BFC9651CD12}"/>
              </a:ext>
            </a:extLst>
          </p:cNvPr>
          <p:cNvSpPr txBox="1">
            <a:spLocks/>
          </p:cNvSpPr>
          <p:nvPr/>
        </p:nvSpPr>
        <p:spPr bwMode="auto">
          <a:xfrm>
            <a:off x="4617020" y="1341438"/>
            <a:ext cx="4503713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54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0263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+mn-lt"/>
              </a:defRPr>
            </a:lvl2pPr>
            <a:lvl3pPr marL="1238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3pPr>
            <a:lvl4pPr marL="16462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hu-HU" b="1" kern="0" dirty="0">
                <a:solidFill>
                  <a:srgbClr val="FF0000"/>
                </a:solidFill>
              </a:rPr>
              <a:t>Sorozat</a:t>
            </a:r>
            <a:r>
              <a:rPr lang="hu-HU" kern="0" dirty="0"/>
              <a:t> </a:t>
            </a:r>
            <a:r>
              <a:rPr lang="hu-HU" kern="0" dirty="0">
                <a:sym typeface="Wingdings" panose="05000000000000000000" pitchFamily="2" charset="2"/>
              </a:rPr>
              <a:t> sorozat</a:t>
            </a:r>
          </a:p>
          <a:p>
            <a:pPr lvl="1"/>
            <a:r>
              <a:rPr lang="hu-HU" kern="0" dirty="0">
                <a:sym typeface="Wingdings" panose="05000000000000000000" pitchFamily="2" charset="2"/>
              </a:rPr>
              <a:t>Másolás</a:t>
            </a:r>
          </a:p>
          <a:p>
            <a:pPr lvl="1"/>
            <a:r>
              <a:rPr lang="hu-HU" kern="0" dirty="0">
                <a:sym typeface="Wingdings" panose="05000000000000000000" pitchFamily="2" charset="2"/>
              </a:rPr>
              <a:t>Kiválogatás</a:t>
            </a:r>
          </a:p>
          <a:p>
            <a:pPr lvl="1"/>
            <a:r>
              <a:rPr lang="hu-HU" kern="0" dirty="0">
                <a:sym typeface="Wingdings" panose="05000000000000000000" pitchFamily="2" charset="2"/>
              </a:rPr>
              <a:t>Szétválogatás</a:t>
            </a:r>
          </a:p>
        </p:txBody>
      </p:sp>
    </p:spTree>
    <p:extLst>
      <p:ext uri="{BB962C8B-B14F-4D97-AF65-F5344CB8AC3E}">
        <p14:creationId xmlns:p14="http://schemas.microsoft.com/office/powerpoint/2010/main" val="143739007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0CF7A45B-46A7-EE37-DE09-8687432D761C}"/>
              </a:ext>
            </a:extLst>
          </p:cNvPr>
          <p:cNvSpPr/>
          <p:nvPr/>
        </p:nvSpPr>
        <p:spPr>
          <a:xfrm>
            <a:off x="539552" y="2132856"/>
            <a:ext cx="7884790" cy="2880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hu-HU" sz="2800" dirty="0"/>
              <a:t>Feladatspecifikáció</a:t>
            </a:r>
          </a:p>
          <a:p>
            <a:pPr algn="ctr">
              <a:buNone/>
            </a:pPr>
            <a:endParaRPr lang="hu-HU" sz="2800" dirty="0"/>
          </a:p>
          <a:p>
            <a:pPr algn="ctr">
              <a:buNone/>
            </a:pPr>
            <a:endParaRPr lang="hu-HU" sz="2800" dirty="0"/>
          </a:p>
          <a:p>
            <a:pPr algn="ctr">
              <a:buNone/>
            </a:pPr>
            <a:endParaRPr lang="hu-HU" sz="2800" dirty="0"/>
          </a:p>
          <a:p>
            <a:pPr algn="ctr">
              <a:buNone/>
            </a:pPr>
            <a:endParaRPr lang="hu-HU" sz="2800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9B344C95-4A22-3594-EE6B-373111EE158A}"/>
              </a:ext>
            </a:extLst>
          </p:cNvPr>
          <p:cNvSpPr/>
          <p:nvPr/>
        </p:nvSpPr>
        <p:spPr>
          <a:xfrm>
            <a:off x="1940496" y="2852936"/>
            <a:ext cx="507977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hu-HU" sz="2400" dirty="0"/>
              <a:t>Programspecifikáció</a:t>
            </a:r>
          </a:p>
          <a:p>
            <a:pPr algn="ctr">
              <a:buNone/>
            </a:pPr>
            <a:endParaRPr lang="hu-HU" sz="2400" dirty="0"/>
          </a:p>
          <a:p>
            <a:pPr algn="ctr">
              <a:buNone/>
            </a:pPr>
            <a:endParaRPr lang="hu-HU" sz="2400" dirty="0"/>
          </a:p>
          <a:p>
            <a:pPr algn="ctr">
              <a:buNone/>
            </a:pPr>
            <a:endParaRPr lang="hu-HU" sz="240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5513964-2CF2-BC5A-4C33-928911D5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Programspecifikáció</a:t>
            </a:r>
            <a:br>
              <a:rPr lang="hu-HU" dirty="0"/>
            </a:br>
            <a:r>
              <a:rPr lang="hu-HU" sz="2800" dirty="0"/>
              <a:t>sematikus ábra</a:t>
            </a:r>
            <a:endParaRPr lang="hu-HU" dirty="0"/>
          </a:p>
        </p:txBody>
      </p:sp>
      <p:graphicFrame>
        <p:nvGraphicFramePr>
          <p:cNvPr id="7" name="Tartalom helye 6">
            <a:extLst>
              <a:ext uri="{FF2B5EF4-FFF2-40B4-BE49-F238E27FC236}">
                <a16:creationId xmlns:a16="http://schemas.microsoft.com/office/drawing/2014/main" id="{8B0D9BD2-2B33-E631-D8A6-11062719B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38168"/>
              </p:ext>
            </p:extLst>
          </p:nvPr>
        </p:nvGraphicFramePr>
        <p:xfrm>
          <a:off x="719658" y="1268760"/>
          <a:ext cx="7524750" cy="4827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D0A74D4-C7F3-96EA-D3F7-3793F0BF65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30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4B60E7B-DAC5-3B6C-C9BC-91F6566968C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665A8B3-B285-8544-4351-B15DCB4D42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0455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54BB1B-1EFB-976A-07C1-7117322B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Programspecifikáció</a:t>
            </a:r>
            <a:br>
              <a:rPr lang="hu-HU" dirty="0"/>
            </a:br>
            <a:r>
              <a:rPr lang="hu-HU" sz="2800" dirty="0"/>
              <a:t>Példa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802E20-0857-845B-64A5-5863A4D8E2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hu-HU" dirty="0"/>
                  <a:t>Cseréljük fel két változó értékét!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0" lang="hu-HU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Bemenet: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hu-HU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Kimenet: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</m:oMath>
                </a14:m>
                <a:endParaRPr kumimoji="0" lang="hu-H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Előfeltétel: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′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𝑎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=</m:t>
                    </m:r>
                    <m:sSup>
                      <m:s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𝑏</m:t>
                        </m:r>
                      </m:e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′</m:t>
                        </m:r>
                      </m:sup>
                    </m:s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𝑏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=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𝑎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′</m:t>
                    </m:r>
                  </m:oMath>
                </a14:m>
                <a:endParaRPr kumimoji="0" lang="hu-H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None/>
                  <a:tabLst>
                    <a:tab pos="1882775" algn="l"/>
                  </a:tabLst>
                  <a:defRPr/>
                </a:pPr>
                <a:endParaRPr lang="hu-HU" sz="2800" noProof="0" dirty="0">
                  <a:solidFill>
                    <a:srgbClr val="000000"/>
                  </a:solidFill>
                  <a:latin typeface="Garamond"/>
                  <a:sym typeface="Symbol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None/>
                  <a:tabLst>
                    <a:tab pos="1882775" algn="l"/>
                  </a:tabLst>
                  <a:defRPr/>
                </a:pPr>
                <a:r>
                  <a:rPr lang="hu-HU" sz="2800" dirty="0">
                    <a:solidFill>
                      <a:srgbClr val="000000"/>
                    </a:solidFill>
                    <a:latin typeface="Garamond"/>
                    <a:sym typeface="Symbol" pitchFamily="18" charset="2"/>
                  </a:rPr>
                  <a:t>Például: a’=3 és b’=5</a:t>
                </a:r>
                <a:endParaRPr lang="hu-HU" sz="2800" noProof="0" dirty="0">
                  <a:solidFill>
                    <a:srgbClr val="000000"/>
                  </a:solidFill>
                  <a:latin typeface="Garamond"/>
                  <a:sym typeface="Symbol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None/>
                  <a:tabLst>
                    <a:tab pos="1882775" algn="l"/>
                  </a:tabLst>
                  <a:defRPr/>
                </a:pPr>
                <a:r>
                  <a:rPr lang="hu-HU" sz="2800" dirty="0">
                    <a:solidFill>
                      <a:srgbClr val="000000"/>
                    </a:solidFill>
                    <a:latin typeface="Garamond"/>
                    <a:sym typeface="Symbol" pitchFamily="18" charset="2"/>
                  </a:rPr>
                  <a:t>  </a:t>
                </a:r>
                <a:r>
                  <a:rPr lang="hu-HU" sz="2800" noProof="0" dirty="0">
                    <a:solidFill>
                      <a:srgbClr val="000000"/>
                    </a:solidFill>
                    <a:latin typeface="Garamond"/>
                    <a:sym typeface="Symbol" pitchFamily="18" charset="2"/>
                  </a:rPr>
                  <a:t>Kezdetben: 	(a:5, b:3)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None/>
                  <a:tabLst>
                    <a:tab pos="1882775" algn="l"/>
                  </a:tabLst>
                  <a:defRPr/>
                </a:pPr>
                <a:r>
                  <a:rPr lang="hu-HU" sz="2800" dirty="0">
                    <a:solidFill>
                      <a:srgbClr val="000000"/>
                    </a:solidFill>
                    <a:latin typeface="Garamond"/>
                    <a:sym typeface="Symbol" pitchFamily="18" charset="2"/>
                  </a:rPr>
                  <a:t>  Végén:	(a:3, b:5)</a:t>
                </a:r>
                <a:endParaRPr lang="hu-HU" sz="2800" noProof="0" dirty="0">
                  <a:solidFill>
                    <a:srgbClr val="000000"/>
                  </a:solidFill>
                  <a:latin typeface="Garamond"/>
                  <a:sym typeface="Symbol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None/>
                  <a:tabLst>
                    <a:tab pos="1882775" algn="l"/>
                  </a:tabLst>
                  <a:defRPr/>
                </a:pPr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12700" indent="0">
                  <a:buNone/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802E20-0857-845B-64A5-5863A4D8E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978640-C2C2-44D8-6BE3-95D7AA80C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31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E54719-9B49-2110-79CD-F13C3BDE5C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10:27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4970E9-AEB6-7575-B9B4-ECE0144969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F6F10A9F-614D-6685-7C69-4FE3930EFBBD}"/>
                  </a:ext>
                </a:extLst>
              </p:cNvPr>
              <p:cNvSpPr txBox="1"/>
              <p:nvPr/>
            </p:nvSpPr>
            <p:spPr>
              <a:xfrm>
                <a:off x="4801802" y="2349113"/>
                <a:ext cx="4294473" cy="240681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hu-HU" sz="2800" kern="0" dirty="0">
                    <a:solidFill>
                      <a:srgbClr val="000000"/>
                    </a:solidFill>
                    <a:latin typeface="Garamond"/>
                  </a:rPr>
                  <a:t>Másképp</a:t>
                </a:r>
                <a:r>
                  <a:rPr lang="hu-HU" dirty="0"/>
                  <a:t>:</a:t>
                </a:r>
              </a:p>
              <a:p>
                <a:pPr>
                  <a:buNone/>
                </a:pPr>
                <a:r>
                  <a:rPr lang="hu-HU" dirty="0"/>
                  <a:t> </a:t>
                </a:r>
                <a:r>
                  <a:rPr lang="hu-HU" sz="2800" kern="0" dirty="0">
                    <a:solidFill>
                      <a:srgbClr val="000000"/>
                    </a:solidFill>
                    <a:latin typeface="Garamond"/>
                  </a:rPr>
                  <a:t>Állapottér: </a:t>
                </a:r>
                <a14:m>
                  <m:oMath xmlns:m="http://schemas.openxmlformats.org/officeDocument/2006/math">
                    <m:r>
                      <a:rPr lang="hu-HU" sz="2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2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𝑠𝑧</m:t>
                    </m:r>
                    <m:r>
                      <a:rPr lang="hu-HU" sz="2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sz="2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sz="2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sz="2800" kern="0" dirty="0">
                  <a:solidFill>
                    <a:srgbClr val="000000"/>
                  </a:solidFill>
                  <a:latin typeface="Garamond"/>
                </a:endParaRPr>
              </a:p>
              <a:p>
                <a:pPr>
                  <a:buNone/>
                </a:pPr>
                <a:r>
                  <a:rPr lang="hu-HU" sz="2800" kern="0" dirty="0">
                    <a:solidFill>
                      <a:srgbClr val="000000"/>
                    </a:solidFill>
                    <a:latin typeface="Garamond"/>
                  </a:rPr>
                  <a:t>vagy</a:t>
                </a:r>
              </a:p>
              <a:p>
                <a:pPr>
                  <a:buNone/>
                </a:pPr>
                <a:r>
                  <a:rPr lang="hu-HU" sz="2800" kern="0" dirty="0">
                    <a:solidFill>
                      <a:srgbClr val="000000"/>
                    </a:solidFill>
                    <a:latin typeface="Garamond"/>
                  </a:rPr>
                  <a:t>A: (</a:t>
                </a:r>
                <a14:m>
                  <m:oMath xmlns:m="http://schemas.openxmlformats.org/officeDocument/2006/math">
                    <m:r>
                      <a:rPr lang="hu-HU" sz="2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2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hu-HU" sz="2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sz="2400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hu-HU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hu-H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F6F10A9F-614D-6685-7C69-4FE3930EF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802" y="2349113"/>
                <a:ext cx="4294473" cy="2406813"/>
              </a:xfrm>
              <a:prstGeom prst="rect">
                <a:avLst/>
              </a:prstGeom>
              <a:blipFill>
                <a:blip r:embed="rId3"/>
                <a:stretch>
                  <a:fillRect l="-2684" t="-200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Kép 6">
            <a:extLst>
              <a:ext uri="{FF2B5EF4-FFF2-40B4-BE49-F238E27FC236}">
                <a16:creationId xmlns:a16="http://schemas.microsoft.com/office/drawing/2014/main" id="{C791FFB9-5481-AE40-BA01-5E8992F1D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601" y="21160"/>
            <a:ext cx="3754126" cy="2111696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2059053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54BB1B-1EFB-976A-07C1-7117322B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Programspecifikáció</a:t>
            </a:r>
            <a:br>
              <a:rPr lang="hu-HU" dirty="0"/>
            </a:br>
            <a:r>
              <a:rPr lang="hu-HU" sz="2800" dirty="0"/>
              <a:t>Példa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802E20-0857-845B-64A5-5863A4D8E2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hu-HU" dirty="0"/>
                  <a:t>Cseréljük fel két változó értékét!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0" lang="hu-HU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Állapottér: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hu-HU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Előfeltétel: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′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𝑎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=</m:t>
                    </m:r>
                    <m:sSup>
                      <m:s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𝑏</m:t>
                        </m:r>
                      </m:e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′</m:t>
                        </m:r>
                      </m:sup>
                    </m:s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𝑏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=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𝑎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′</m:t>
                    </m:r>
                  </m:oMath>
                </a14:m>
                <a:endParaRPr kumimoji="0" lang="hu-H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None/>
                  <a:tabLst>
                    <a:tab pos="1882775" algn="l"/>
                  </a:tabLst>
                  <a:defRPr/>
                </a:pPr>
                <a:endParaRPr kumimoji="0" lang="hu-H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0" lang="hu-HU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Algoritmus: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None/>
                  <a:tabLst>
                    <a:tab pos="1882775" algn="l"/>
                  </a:tabLst>
                  <a:defRPr/>
                </a:pPr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12700" indent="0">
                  <a:buNone/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802E20-0857-845B-64A5-5863A4D8E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7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978640-C2C2-44D8-6BE3-95D7AA80C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32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E54719-9B49-2110-79CD-F13C3BDE5C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10:28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4970E9-AEB6-7575-B9B4-ECE0144969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Lekerekített téglalap feliratnak 14">
                <a:extLst>
                  <a:ext uri="{FF2B5EF4-FFF2-40B4-BE49-F238E27FC236}">
                    <a16:creationId xmlns:a16="http://schemas.microsoft.com/office/drawing/2014/main" id="{9BD33A17-9421-D42D-0CC2-92F71AAD32CC}"/>
                  </a:ext>
                </a:extLst>
              </p:cNvPr>
              <p:cNvSpPr/>
              <p:nvPr/>
            </p:nvSpPr>
            <p:spPr bwMode="auto">
              <a:xfrm>
                <a:off x="5743650" y="1772816"/>
                <a:ext cx="3240360" cy="1530936"/>
              </a:xfrm>
              <a:prstGeom prst="wedgeRoundRectCallout">
                <a:avLst>
                  <a:gd name="adj1" fmla="val -119058"/>
                  <a:gd name="adj2" fmla="val 5484"/>
                  <a:gd name="adj3" fmla="val 16667"/>
                </a:avLst>
              </a:prstGeom>
              <a:solidFill>
                <a:srgbClr val="FFC000">
                  <a:alpha val="70000"/>
                </a:srgbClr>
              </a:solidFill>
              <a:ln w="9525" cap="flat" cmpd="sng" algn="ctr">
                <a:solidFill>
                  <a:srgbClr val="CC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sz="2800" kern="0" dirty="0">
                          <a:solidFill>
                            <a:srgbClr val="000000"/>
                          </a:solidFill>
                          <a:latin typeface="Garamond"/>
                        </a:rPr>
                        <m:t>A</m:t>
                      </m:r>
                      <m:r>
                        <m:rPr>
                          <m:nor/>
                        </m:rPr>
                        <a:rPr lang="hu-HU" sz="2800" kern="0" dirty="0">
                          <a:solidFill>
                            <a:srgbClr val="000000"/>
                          </a:solidFill>
                          <a:latin typeface="Garamond"/>
                        </a:rPr>
                        <m:t>: </m:t>
                      </m:r>
                      <m:r>
                        <a:rPr lang="hu-HU" sz="24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24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sz="24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𝐸𝑔</m:t>
                      </m:r>
                      <m:r>
                        <a:rPr lang="hu-HU" sz="24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sz="24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𝑠𝑧</m:t>
                      </m:r>
                      <m:r>
                        <a:rPr lang="hu-HU" sz="24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sz="24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hu-HU" sz="24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sz="24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𝐸𝑔</m:t>
                      </m:r>
                      <m:r>
                        <a:rPr lang="hu-HU" sz="24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sz="24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endParaRPr lang="hu-HU" sz="2400" kern="0" dirty="0">
                  <a:solidFill>
                    <a:srgbClr val="000000"/>
                  </a:solidFill>
                  <a:latin typeface="Garamond"/>
                </a:endParaRPr>
              </a:p>
              <a:p>
                <a:pPr algn="ctr">
                  <a:spcBef>
                    <a:spcPts val="0"/>
                  </a:spcBef>
                  <a:buNone/>
                </a:pPr>
                <a:r>
                  <a:rPr lang="hu-HU" sz="2800" kern="0" dirty="0">
                    <a:solidFill>
                      <a:srgbClr val="000000"/>
                    </a:solidFill>
                    <a:latin typeface="Garamond"/>
                  </a:rPr>
                  <a:t>vagy</a:t>
                </a:r>
              </a:p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sz="2800" kern="0" dirty="0">
                          <a:solidFill>
                            <a:srgbClr val="000000"/>
                          </a:solidFill>
                          <a:latin typeface="Garamond"/>
                        </a:rPr>
                        <m:t>A</m:t>
                      </m:r>
                      <m:r>
                        <m:rPr>
                          <m:nor/>
                        </m:rPr>
                        <a:rPr lang="hu-HU" sz="2800" kern="0" dirty="0">
                          <a:solidFill>
                            <a:srgbClr val="000000"/>
                          </a:solidFill>
                          <a:latin typeface="Garamond"/>
                        </a:rPr>
                        <m:t>= </m:t>
                      </m:r>
                      <m:r>
                        <a:rPr lang="hu-HU" sz="24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sz="24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hu-HU" sz="24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u-HU" sz="24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hu-HU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hu-HU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2800" kern="0" dirty="0">
                  <a:solidFill>
                    <a:srgbClr val="000000"/>
                  </a:solidFill>
                  <a:latin typeface="Garamond"/>
                </a:endParaRPr>
              </a:p>
            </p:txBody>
          </p:sp>
        </mc:Choice>
        <mc:Fallback xmlns="">
          <p:sp>
            <p:nvSpPr>
              <p:cNvPr id="7" name="Lekerekített téglalap feliratnak 14">
                <a:extLst>
                  <a:ext uri="{FF2B5EF4-FFF2-40B4-BE49-F238E27FC236}">
                    <a16:creationId xmlns:a16="http://schemas.microsoft.com/office/drawing/2014/main" id="{9BD33A17-9421-D42D-0CC2-92F71AAD3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3650" y="1772816"/>
                <a:ext cx="3240360" cy="1530936"/>
              </a:xfrm>
              <a:prstGeom prst="wedgeRoundRectCallout">
                <a:avLst>
                  <a:gd name="adj1" fmla="val -119058"/>
                  <a:gd name="adj2" fmla="val 5484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rgbClr val="CC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Kép 9">
            <a:extLst>
              <a:ext uri="{FF2B5EF4-FFF2-40B4-BE49-F238E27FC236}">
                <a16:creationId xmlns:a16="http://schemas.microsoft.com/office/drawing/2014/main" id="{C1701DB6-9501-7330-31DA-1D6C89EFF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989" y="4399671"/>
            <a:ext cx="5966130" cy="1910641"/>
          </a:xfrm>
          <a:prstGeom prst="rect">
            <a:avLst/>
          </a:prstGeom>
        </p:spPr>
      </p:pic>
      <p:sp>
        <p:nvSpPr>
          <p:cNvPr id="8" name="Szövegdoboz 13">
            <a:extLst>
              <a:ext uri="{FF2B5EF4-FFF2-40B4-BE49-F238E27FC236}">
                <a16:creationId xmlns:a16="http://schemas.microsoft.com/office/drawing/2014/main" id="{AEAA56F8-BF7C-923D-029C-5F76EC891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72" y="4089191"/>
            <a:ext cx="1276092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  </a:t>
            </a:r>
            <a:r>
              <a:rPr lang="hu-HU" dirty="0" err="1"/>
              <a:t>sv</a:t>
            </a:r>
            <a:r>
              <a:rPr lang="hu-HU" b="1" dirty="0" err="1"/>
              <a:t>:Egész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3457043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54BB1B-1EFB-976A-07C1-7117322B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Programspecifikáció</a:t>
            </a:r>
            <a:br>
              <a:rPr lang="hu-HU" dirty="0"/>
            </a:br>
            <a:r>
              <a:rPr lang="hu-HU" sz="2800" dirty="0"/>
              <a:t>Példa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802E20-0857-845B-64A5-5863A4D8E2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hu-HU" dirty="0"/>
                  <a:t>Növeljük meg egy változó értékét!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0" lang="hu-HU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lang="hu-HU" sz="2800" dirty="0">
                    <a:solidFill>
                      <a:srgbClr val="000000"/>
                    </a:solidFill>
                  </a:rPr>
                  <a:t>Bemenet:	</a:t>
                </a:r>
                <a14:m>
                  <m:oMath xmlns:m="http://schemas.openxmlformats.org/officeDocument/2006/math"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sz="2400" dirty="0">
                  <a:solidFill>
                    <a:srgbClr val="FF0000"/>
                  </a:solidFill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lang="hu-HU" sz="2800" dirty="0">
                    <a:solidFill>
                      <a:srgbClr val="000000"/>
                    </a:solidFill>
                  </a:rPr>
                  <a:t>Kimenet:	</a:t>
                </a:r>
                <a14:m>
                  <m:oMath xmlns:m="http://schemas.openxmlformats.org/officeDocument/2006/math"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sz="2400" b="1" dirty="0">
                  <a:solidFill>
                    <a:srgbClr val="000000"/>
                  </a:solidFill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Előfeltétel: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𝑎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=</m:t>
                    </m:r>
                    <m:sSup>
                      <m:s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𝑎</m:t>
                        </m:r>
                      </m:e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′</m:t>
                        </m:r>
                      </m:sup>
                    </m:s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+1</m:t>
                    </m:r>
                  </m:oMath>
                </a14:m>
                <a:endParaRPr kumimoji="0" lang="hu-H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>
                    <a:tab pos="1882775" algn="l"/>
                  </a:tabLst>
                  <a:defRPr/>
                </a:pPr>
                <a:endParaRPr kumimoji="0" lang="hu-H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0" lang="hu-HU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Algoritmus: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None/>
                  <a:tabLst>
                    <a:tab pos="1882775" algn="l"/>
                  </a:tabLst>
                  <a:defRPr/>
                </a:pPr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12700" indent="0">
                  <a:buNone/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802E20-0857-845B-64A5-5863A4D8E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978640-C2C2-44D8-6BE3-95D7AA80C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33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E54719-9B49-2110-79CD-F13C3BDE5C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4970E9-AEB6-7575-B9B4-ECE0144969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Lekerekített téglalap feliratnak 14">
                <a:extLst>
                  <a:ext uri="{FF2B5EF4-FFF2-40B4-BE49-F238E27FC236}">
                    <a16:creationId xmlns:a16="http://schemas.microsoft.com/office/drawing/2014/main" id="{9BD33A17-9421-D42D-0CC2-92F71AAD32CC}"/>
                  </a:ext>
                </a:extLst>
              </p:cNvPr>
              <p:cNvSpPr/>
              <p:nvPr/>
            </p:nvSpPr>
            <p:spPr bwMode="auto">
              <a:xfrm>
                <a:off x="5553658" y="2188949"/>
                <a:ext cx="1781100" cy="1530936"/>
              </a:xfrm>
              <a:prstGeom prst="wedgeRoundRectCallout">
                <a:avLst>
                  <a:gd name="adj1" fmla="val -183231"/>
                  <a:gd name="adj2" fmla="val -9448"/>
                  <a:gd name="adj3" fmla="val 16667"/>
                </a:avLst>
              </a:prstGeom>
              <a:solidFill>
                <a:srgbClr val="FFC000">
                  <a:alpha val="70000"/>
                </a:srgbClr>
              </a:solidFill>
              <a:ln w="9525" cap="flat" cmpd="sng" algn="ctr">
                <a:solidFill>
                  <a:srgbClr val="CC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sz="2800" kern="0" dirty="0">
                          <a:solidFill>
                            <a:srgbClr val="000000"/>
                          </a:solidFill>
                          <a:latin typeface="Garamond"/>
                        </a:rPr>
                        <m:t>A</m:t>
                      </m:r>
                      <m:r>
                        <m:rPr>
                          <m:nor/>
                        </m:rPr>
                        <a:rPr lang="hu-HU" sz="2800" kern="0" dirty="0">
                          <a:solidFill>
                            <a:srgbClr val="000000"/>
                          </a:solidFill>
                          <a:latin typeface="Garamond"/>
                        </a:rPr>
                        <m:t>: </m:t>
                      </m:r>
                      <m:r>
                        <a:rPr lang="hu-HU" sz="24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24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sz="24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𝐸𝑔</m:t>
                      </m:r>
                      <m:r>
                        <a:rPr lang="hu-HU" sz="24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hu-HU" sz="24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endParaRPr lang="hu-HU" sz="2400" kern="0" dirty="0">
                  <a:solidFill>
                    <a:srgbClr val="000000"/>
                  </a:solidFill>
                  <a:latin typeface="Garamond"/>
                </a:endParaRPr>
              </a:p>
              <a:p>
                <a:pPr algn="ctr">
                  <a:spcBef>
                    <a:spcPts val="0"/>
                  </a:spcBef>
                  <a:buNone/>
                </a:pPr>
                <a:r>
                  <a:rPr lang="hu-HU" sz="2800" kern="0" dirty="0">
                    <a:solidFill>
                      <a:srgbClr val="000000"/>
                    </a:solidFill>
                    <a:latin typeface="Garamond"/>
                  </a:rPr>
                  <a:t>vagy</a:t>
                </a:r>
              </a:p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sz="2800" kern="0" dirty="0">
                          <a:solidFill>
                            <a:srgbClr val="000000"/>
                          </a:solidFill>
                          <a:latin typeface="Garamond"/>
                        </a:rPr>
                        <m:t>A</m:t>
                      </m:r>
                      <m:r>
                        <m:rPr>
                          <m:nor/>
                        </m:rPr>
                        <a:rPr lang="hu-HU" sz="2800" kern="0" dirty="0">
                          <a:solidFill>
                            <a:srgbClr val="000000"/>
                          </a:solidFill>
                          <a:latin typeface="Garamond"/>
                        </a:rPr>
                        <m:t>= </m:t>
                      </m:r>
                      <m:r>
                        <a:rPr lang="hu-HU" sz="24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sz="24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hu-HU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2800" kern="0" dirty="0">
                  <a:solidFill>
                    <a:srgbClr val="000000"/>
                  </a:solidFill>
                  <a:latin typeface="Garamond"/>
                </a:endParaRPr>
              </a:p>
            </p:txBody>
          </p:sp>
        </mc:Choice>
        <mc:Fallback xmlns="">
          <p:sp>
            <p:nvSpPr>
              <p:cNvPr id="7" name="Lekerekített téglalap feliratnak 14">
                <a:extLst>
                  <a:ext uri="{FF2B5EF4-FFF2-40B4-BE49-F238E27FC236}">
                    <a16:creationId xmlns:a16="http://schemas.microsoft.com/office/drawing/2014/main" id="{9BD33A17-9421-D42D-0CC2-92F71AAD3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3658" y="2188949"/>
                <a:ext cx="1781100" cy="1530936"/>
              </a:xfrm>
              <a:prstGeom prst="wedgeRoundRectCallout">
                <a:avLst>
                  <a:gd name="adj1" fmla="val -183231"/>
                  <a:gd name="adj2" fmla="val -9448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rgbClr val="CC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Kép 8">
            <a:extLst>
              <a:ext uri="{FF2B5EF4-FFF2-40B4-BE49-F238E27FC236}">
                <a16:creationId xmlns:a16="http://schemas.microsoft.com/office/drawing/2014/main" id="{86D23A58-6546-412D-222C-D311612E0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628" y="4993642"/>
            <a:ext cx="6320743" cy="73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204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54BB1B-1EFB-976A-07C1-7117322B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Programspecifikáció</a:t>
            </a:r>
            <a:br>
              <a:rPr lang="hu-HU" dirty="0"/>
            </a:br>
            <a:r>
              <a:rPr lang="hu-HU" sz="2800" dirty="0"/>
              <a:t>Példa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802E20-0857-845B-64A5-5863A4D8E2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hu-HU" dirty="0"/>
                  <a:t>Alakítsunk át egy Celsius értéket Fahrenheitté!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0" lang="hu-HU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lang="hu-HU" sz="2800" dirty="0">
                    <a:solidFill>
                      <a:srgbClr val="000000"/>
                    </a:solidFill>
                  </a:rPr>
                  <a:t>Bemenet: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𝑉𝑎𝑙</m:t>
                    </m:r>
                    <m:r>
                      <a:rPr lang="hu-H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ó</m:t>
                    </m:r>
                    <m:r>
                      <a:rPr lang="hu-H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hu-HU" sz="2400" dirty="0">
                  <a:solidFill>
                    <a:srgbClr val="FF0000"/>
                  </a:solidFill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lang="hu-HU" sz="2800" dirty="0">
                    <a:solidFill>
                      <a:srgbClr val="000000"/>
                    </a:solidFill>
                  </a:rPr>
                  <a:t>Kimenet: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𝑉𝑎𝑙</m:t>
                    </m:r>
                    <m:r>
                      <a:rPr lang="hu-H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ó</m:t>
                    </m:r>
                    <m:r>
                      <a:rPr lang="hu-H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hu-HU" sz="2400" b="1" dirty="0">
                  <a:solidFill>
                    <a:srgbClr val="000000"/>
                  </a:solidFill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Előfeltétel: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′</m:t>
                    </m:r>
                  </m:oMath>
                </a14:m>
                <a:endParaRPr kumimoji="0" lang="hu-HU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𝐸𝑓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=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𝑐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∗</m:t>
                    </m:r>
                    <m:f>
                      <m:f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9</m:t>
                        </m:r>
                      </m:num>
                      <m:den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5</m:t>
                        </m:r>
                      </m:den>
                    </m:f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+32</m:t>
                    </m:r>
                  </m:oMath>
                </a14:m>
                <a:endParaRPr kumimoji="0" lang="hu-HU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endParaRPr kumimoji="0" lang="hu-HU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None/>
                  <a:tabLst>
                    <a:tab pos="1882775" algn="l"/>
                  </a:tabLst>
                  <a:defRPr/>
                </a:pPr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12700" indent="0">
                  <a:buNone/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802E20-0857-845B-64A5-5863A4D8E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978640-C2C2-44D8-6BE3-95D7AA80C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34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E54719-9B49-2110-79CD-F13C3BDE5C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4970E9-AEB6-7575-B9B4-ECE0144969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Lekerekített téglalap feliratnak 14">
                <a:extLst>
                  <a:ext uri="{FF2B5EF4-FFF2-40B4-BE49-F238E27FC236}">
                    <a16:creationId xmlns:a16="http://schemas.microsoft.com/office/drawing/2014/main" id="{9BD33A17-9421-D42D-0CC2-92F71AAD32CC}"/>
                  </a:ext>
                </a:extLst>
              </p:cNvPr>
              <p:cNvSpPr/>
              <p:nvPr/>
            </p:nvSpPr>
            <p:spPr bwMode="auto">
              <a:xfrm>
                <a:off x="5553658" y="2188949"/>
                <a:ext cx="3050790" cy="1530936"/>
              </a:xfrm>
              <a:prstGeom prst="wedgeRoundRectCallout">
                <a:avLst>
                  <a:gd name="adj1" fmla="val -141394"/>
                  <a:gd name="adj2" fmla="val -10070"/>
                  <a:gd name="adj3" fmla="val 16667"/>
                </a:avLst>
              </a:prstGeom>
              <a:solidFill>
                <a:srgbClr val="FFC000">
                  <a:alpha val="70000"/>
                </a:srgbClr>
              </a:solidFill>
              <a:ln w="9525" cap="flat" cmpd="sng" algn="ctr">
                <a:solidFill>
                  <a:srgbClr val="CC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sz="2400" kern="0" dirty="0" smtClean="0">
                          <a:solidFill>
                            <a:srgbClr val="000000"/>
                          </a:solidFill>
                          <a:latin typeface="Garamond"/>
                        </a:rPr>
                        <m:t>A</m:t>
                      </m:r>
                      <m:r>
                        <m:rPr>
                          <m:nor/>
                        </m:rPr>
                        <a:rPr lang="hu-HU" sz="2400" kern="0" dirty="0" smtClean="0">
                          <a:solidFill>
                            <a:srgbClr val="000000"/>
                          </a:solidFill>
                          <a:latin typeface="Garamond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hu-HU" sz="2400" b="0" i="0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hu-HU" sz="24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hu-HU" sz="2400" b="0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Val</m:t>
                      </m:r>
                      <m:r>
                        <a:rPr lang="hu-HU" sz="2400" b="0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m:rPr>
                          <m:sty m:val="p"/>
                        </m:rPr>
                        <a:rPr lang="hu-HU" sz="2400" b="0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hu-HU" sz="2400" b="0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hu-HU" sz="2400" b="0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hu-HU" sz="2400" b="0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hu-HU" sz="2400" b="0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Val</m:t>
                      </m:r>
                      <m:r>
                        <a:rPr lang="hu-HU" sz="2400" b="0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m:rPr>
                          <m:sty m:val="p"/>
                        </m:rPr>
                        <a:rPr lang="hu-HU" sz="2400" b="0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hu-HU" sz="2400" kern="0" dirty="0">
                  <a:solidFill>
                    <a:srgbClr val="000000"/>
                  </a:solidFill>
                  <a:latin typeface="Garamond"/>
                </a:endParaRPr>
              </a:p>
              <a:p>
                <a:pPr algn="ctr">
                  <a:spcBef>
                    <a:spcPts val="0"/>
                  </a:spcBef>
                  <a:buNone/>
                </a:pPr>
                <a:r>
                  <a:rPr lang="hu-HU" sz="2800" kern="0" dirty="0">
                    <a:solidFill>
                      <a:srgbClr val="000000"/>
                    </a:solidFill>
                    <a:latin typeface="Garamond"/>
                  </a:rPr>
                  <a:t>vagy</a:t>
                </a:r>
              </a:p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hu-HU" sz="2800" kern="0" dirty="0">
                          <a:solidFill>
                            <a:srgbClr val="000000"/>
                          </a:solidFill>
                          <a:latin typeface="Garamond"/>
                        </a:rPr>
                        <m:t>A</m:t>
                      </m:r>
                      <m:r>
                        <m:rPr>
                          <m:nor/>
                        </m:rPr>
                        <a:rPr lang="hu-HU" sz="2800" kern="0" dirty="0">
                          <a:solidFill>
                            <a:srgbClr val="000000"/>
                          </a:solidFill>
                          <a:latin typeface="Garamond"/>
                        </a:rPr>
                        <m:t>= </m:t>
                      </m:r>
                      <m:r>
                        <a:rPr lang="hu-HU" sz="2400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sz="24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sz="24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hu-HU" sz="24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u-HU" sz="24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hu-HU" sz="24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sz="2400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hu-HU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2800" kern="0" dirty="0">
                  <a:solidFill>
                    <a:srgbClr val="000000"/>
                  </a:solidFill>
                  <a:latin typeface="Garamond"/>
                </a:endParaRPr>
              </a:p>
            </p:txBody>
          </p:sp>
        </mc:Choice>
        <mc:Fallback xmlns="">
          <p:sp>
            <p:nvSpPr>
              <p:cNvPr id="7" name="Lekerekített téglalap feliratnak 14">
                <a:extLst>
                  <a:ext uri="{FF2B5EF4-FFF2-40B4-BE49-F238E27FC236}">
                    <a16:creationId xmlns:a16="http://schemas.microsoft.com/office/drawing/2014/main" id="{9BD33A17-9421-D42D-0CC2-92F71AAD3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3658" y="2188949"/>
                <a:ext cx="3050790" cy="1530936"/>
              </a:xfrm>
              <a:prstGeom prst="wedgeRoundRectCallout">
                <a:avLst>
                  <a:gd name="adj1" fmla="val -141394"/>
                  <a:gd name="adj2" fmla="val -10070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rgbClr val="CC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kerekített téglalap feliratnak 14">
            <a:extLst>
              <a:ext uri="{FF2B5EF4-FFF2-40B4-BE49-F238E27FC236}">
                <a16:creationId xmlns:a16="http://schemas.microsoft.com/office/drawing/2014/main" id="{63434123-81C4-A3BF-CAB3-8F22D8566C7E}"/>
              </a:ext>
            </a:extLst>
          </p:cNvPr>
          <p:cNvSpPr/>
          <p:nvPr/>
        </p:nvSpPr>
        <p:spPr bwMode="auto">
          <a:xfrm>
            <a:off x="205283" y="4570664"/>
            <a:ext cx="3770870" cy="1669799"/>
          </a:xfrm>
          <a:prstGeom prst="wedgeRoundRectCallout">
            <a:avLst>
              <a:gd name="adj1" fmla="val 910"/>
              <a:gd name="adj2" fmla="val -82900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</a:pPr>
            <a:r>
              <a:rPr lang="hu-HU" sz="2400" kern="0" dirty="0">
                <a:solidFill>
                  <a:srgbClr val="000000"/>
                </a:solidFill>
                <a:latin typeface="Garamond"/>
              </a:rPr>
              <a:t>A bemeneti adatok nem változnak a megoldás során, a program végén is ugyanaz az értékük, mint kezdetben.</a:t>
            </a:r>
          </a:p>
        </p:txBody>
      </p:sp>
    </p:spTree>
    <p:extLst>
      <p:ext uri="{BB962C8B-B14F-4D97-AF65-F5344CB8AC3E}">
        <p14:creationId xmlns:p14="http://schemas.microsoft.com/office/powerpoint/2010/main" val="33396425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D289B1-9D57-55B0-8B97-367E8409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Programspecifikáció</a:t>
            </a:r>
            <a:br>
              <a:rPr lang="hu-HU" dirty="0"/>
            </a:br>
            <a:r>
              <a:rPr lang="hu-HU" sz="2800" dirty="0"/>
              <a:t>Eldöntés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F1FCC4A-18F0-65CC-603E-2A6456E63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0" lang="hu-HU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</a:p>
              <a:p>
                <a:pPr marL="254000" marR="0" lvl="0" indent="-254000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Bemenet: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</m:oMath>
                </a14:m>
                <a:br>
                  <a:rPr kumimoji="0" lang="hu-HU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</a:br>
                <a:r>
                  <a:rPr kumimoji="0" lang="hu-HU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ö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𝑚𝑏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1..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: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𝐻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br>
                  <a:rPr kumimoji="0" lang="hu-HU" sz="24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</a:br>
                <a:r>
                  <a:rPr kumimoji="0" lang="hu-HU" sz="24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𝐿𝑜𝑔𝑖𝑘𝑎𝑖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Kimenet: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𝑣𝑎𝑛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𝐿𝑜𝑔𝑖𝑘𝑎𝑖</m:t>
                    </m:r>
                  </m:oMath>
                </a14:m>
                <a:endParaRPr kumimoji="0" lang="hu-H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Előfeltétel: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≥0</m:t>
                    </m:r>
                  </m:oMath>
                </a14:m>
                <a:endParaRPr kumimoji="0" lang="hu-H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𝐸𝑓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𝑣𝑎𝑛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=∃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𝑖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1≤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≤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𝑛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𝑇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𝑥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[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]</m:t>
                        </m:r>
                      </m:e>
                    </m:d>
                  </m:oMath>
                </a14:m>
                <a:endParaRPr kumimoji="0" lang="hu-HU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  <a:sym typeface="Symbol" pitchFamily="18" charset="2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endParaRPr kumimoji="0" lang="hu-HU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  <a:sym typeface="Symbol" pitchFamily="18" charset="2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  <a:sym typeface="Symbol" pitchFamily="18" charset="2"/>
                  </a:rPr>
                  <a:t>Másképp:</a:t>
                </a:r>
                <a:r>
                  <a:rPr kumimoji="0" lang="hu-HU" sz="2400" b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𝐸𝑓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 é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𝑠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 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𝑣𝑎𝑛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=∃</m:t>
                        </m:r>
                      </m:e>
                      <m:sub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𝑛</m:t>
                        </m:r>
                      </m:sup>
                    </m:sSub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𝑇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(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𝑥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[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𝑖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])</m:t>
                    </m:r>
                  </m:oMath>
                </a14:m>
                <a:endParaRPr kumimoji="0" lang="hu-H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12700" indent="0">
                  <a:buNone/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F1FCC4A-18F0-65CC-603E-2A6456E63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75" t="-217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A1F010E-73FF-F97F-4143-7F417EA908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35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2D51A9C-6BE4-C73B-332E-18778C5FE3B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7891715-68C2-8730-B0B8-67294123F0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sp>
        <p:nvSpPr>
          <p:cNvPr id="8" name="Lekerekített téglalap feliratnak 14">
            <a:extLst>
              <a:ext uri="{FF2B5EF4-FFF2-40B4-BE49-F238E27FC236}">
                <a16:creationId xmlns:a16="http://schemas.microsoft.com/office/drawing/2014/main" id="{9BF0A9E3-76BE-1035-82DA-530DD2F48AAF}"/>
              </a:ext>
            </a:extLst>
          </p:cNvPr>
          <p:cNvSpPr/>
          <p:nvPr/>
        </p:nvSpPr>
        <p:spPr bwMode="auto">
          <a:xfrm>
            <a:off x="421482" y="5445224"/>
            <a:ext cx="3770870" cy="1025887"/>
          </a:xfrm>
          <a:prstGeom prst="wedgeRoundRectCallout">
            <a:avLst>
              <a:gd name="adj1" fmla="val 2678"/>
              <a:gd name="adj2" fmla="val -102295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</a:pPr>
            <a:r>
              <a:rPr lang="hu-HU" sz="2400" kern="0" dirty="0">
                <a:solidFill>
                  <a:srgbClr val="000000"/>
                </a:solidFill>
                <a:latin typeface="Garamond"/>
              </a:rPr>
              <a:t>A bemeneti adatok nem változnak a megoldás során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7FE13B0A-9984-5B27-BDCF-34EAE6718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424" y="1562161"/>
            <a:ext cx="3384376" cy="2007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32493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D289B1-9D57-55B0-8B97-367E8409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Programspecifikáció</a:t>
            </a:r>
            <a:br>
              <a:rPr lang="hu-HU" dirty="0"/>
            </a:br>
            <a:r>
              <a:rPr lang="hu-HU" sz="2800" dirty="0"/>
              <a:t>Példa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F1FCC4A-18F0-65CC-603E-2A6456E63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hu-HU" dirty="0"/>
                  <a:t>Adott tanulók neve és egy tárgyból kapott jegye. Bukott-e meg valaki közülük a tárgyból?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0" lang="hu-HU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Bemenet: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𝑡𝑎𝑛𝑢𝑙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ó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ö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𝑚𝑏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1..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: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𝑇𝑎𝑛𝑢𝑙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ó</m:t>
                        </m:r>
                      </m:e>
                    </m:d>
                  </m:oMath>
                </a14:m>
                <a:br>
                  <a:rPr kumimoji="0" lang="hu-HU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</a:br>
                <a:r>
                  <a:rPr kumimoji="0" lang="hu-HU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𝑇𝑎𝑛𝑢𝑙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ó=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𝑅𝑒𝑘𝑜𝑟𝑑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𝑣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𝑆𝑧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ö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𝑣𝑒𝑔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𝑗𝑒𝑔𝑦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𝑇𝑒𝑟𝑚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𝑠𝑧𝑒𝑡𝑒𝑠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Kimenet: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𝑣𝑎𝑛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𝐿𝑜𝑔𝑖𝑘𝑎𝑖</m:t>
                    </m:r>
                  </m:oMath>
                </a14:m>
                <a:endParaRPr kumimoji="0" lang="hu-H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Előfeltétel: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𝑡𝑎𝑛𝑢𝑙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ó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𝑡𝑎𝑛𝑢𝑙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ó</m:t>
                    </m:r>
                    <m:sSup>
                      <m:s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e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endParaRPr kumimoji="0" lang="hu-HU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None/>
                  <a:tabLst>
                    <a:tab pos="1882775" algn="l"/>
                  </a:tabLst>
                  <a:defRPr/>
                </a:pPr>
                <a:r>
                  <a:rPr kumimoji="0" lang="hu-HU" sz="2400" b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≥0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∀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1≤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≤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:1≤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𝑡𝑎𝑛𝑢𝑙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ó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].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𝑗𝑒𝑔𝑦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≤5</m:t>
                    </m:r>
                  </m:oMath>
                </a14:m>
                <a:endParaRPr kumimoji="0" lang="hu-H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𝐸𝑓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𝑣𝑎𝑛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=</m:t>
                    </m:r>
                    <m:sSubSup>
                      <m:sSub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∃</m:t>
                        </m:r>
                      </m:e>
                      <m:sub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𝑛</m:t>
                        </m:r>
                      </m:sup>
                    </m:sSub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𝑡𝑎𝑛𝑢𝑙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ó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𝑘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[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𝑖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].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𝑗𝑒𝑔𝑦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=1</m:t>
                    </m:r>
                  </m:oMath>
                </a14:m>
                <a:endParaRPr kumimoji="0" lang="hu-H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12700" indent="0">
                  <a:buNone/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F1FCC4A-18F0-65CC-603E-2A6456E63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5" t="-1667" r="-13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A1F010E-73FF-F97F-4143-7F417EA908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36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2D51A9C-6BE4-C73B-332E-18778C5FE3B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7891715-68C2-8730-B0B8-67294123F0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áblázat 6">
                <a:extLst>
                  <a:ext uri="{FF2B5EF4-FFF2-40B4-BE49-F238E27FC236}">
                    <a16:creationId xmlns:a16="http://schemas.microsoft.com/office/drawing/2014/main" id="{394BF784-6059-43E7-A673-2881139AE4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5383513"/>
                  </p:ext>
                </p:extLst>
              </p:nvPr>
            </p:nvGraphicFramePr>
            <p:xfrm>
              <a:off x="4427984" y="5588848"/>
              <a:ext cx="3901089" cy="7924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931559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396721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572809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Eldöntés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])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𝑡𝑎𝑛𝑢𝑙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].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𝑗𝑒𝑔𝑦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áblázat 6">
                <a:extLst>
                  <a:ext uri="{FF2B5EF4-FFF2-40B4-BE49-F238E27FC236}">
                    <a16:creationId xmlns:a16="http://schemas.microsoft.com/office/drawing/2014/main" id="{394BF784-6059-43E7-A673-2881139AE4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5383513"/>
                  </p:ext>
                </p:extLst>
              </p:nvPr>
            </p:nvGraphicFramePr>
            <p:xfrm>
              <a:off x="4427984" y="5588848"/>
              <a:ext cx="3901089" cy="7924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931559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396721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572809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Eldöntés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82" t="-109231" r="-325490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664" t="-109231" r="-2364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kerekített téglalap feliratnak 14">
            <a:extLst>
              <a:ext uri="{FF2B5EF4-FFF2-40B4-BE49-F238E27FC236}">
                <a16:creationId xmlns:a16="http://schemas.microsoft.com/office/drawing/2014/main" id="{9BF0A9E3-76BE-1035-82DA-530DD2F48AAF}"/>
              </a:ext>
            </a:extLst>
          </p:cNvPr>
          <p:cNvSpPr/>
          <p:nvPr/>
        </p:nvSpPr>
        <p:spPr bwMode="auto">
          <a:xfrm>
            <a:off x="323528" y="5643473"/>
            <a:ext cx="3770870" cy="1025887"/>
          </a:xfrm>
          <a:prstGeom prst="wedgeRoundRectCallout">
            <a:avLst>
              <a:gd name="adj1" fmla="val 2678"/>
              <a:gd name="adj2" fmla="val -102295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buNone/>
            </a:pPr>
            <a:r>
              <a:rPr lang="hu-HU" sz="2400" kern="0" dirty="0">
                <a:solidFill>
                  <a:srgbClr val="000000"/>
                </a:solidFill>
                <a:latin typeface="Garamond"/>
              </a:rPr>
              <a:t>A bemeneti adatok nem változnak a megoldás során</a:t>
            </a:r>
          </a:p>
        </p:txBody>
      </p:sp>
    </p:spTree>
    <p:extLst>
      <p:ext uri="{BB962C8B-B14F-4D97-AF65-F5344CB8AC3E}">
        <p14:creationId xmlns:p14="http://schemas.microsoft.com/office/powerpoint/2010/main" val="5913001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9F95A5-5440-188E-DB33-9A7DE4D6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Programozási tételek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6DDDD6-927D-7809-C125-956F8CDE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Intervallumra</a:t>
            </a:r>
          </a:p>
          <a:p>
            <a:r>
              <a:rPr lang="hu-HU" dirty="0"/>
              <a:t>Programspecifikációval</a:t>
            </a:r>
          </a:p>
          <a:p>
            <a:r>
              <a:rPr lang="hu-HU" dirty="0" err="1"/>
              <a:t>Újracsoportosítva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226A817-8967-BB1B-AE55-150A0A6EF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37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9AF9FF9-7FE0-20B1-4485-23D61BC14E1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24E702C-D680-685E-095E-9EE0611296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38078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C316F8-902B-C872-76BD-FB0D300D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B44A8D5-008C-14AD-5FDC-C7CB6E7A03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hu-HU" sz="2800" b="1" dirty="0"/>
                  <a:t>Feladat: </a:t>
                </a:r>
                <a:r>
                  <a:rPr lang="hu-HU" sz="2800" dirty="0"/>
                  <a:t>Adott az egész számok egy [</a:t>
                </a:r>
                <a:r>
                  <a:rPr lang="hu-HU" sz="2800" dirty="0" err="1"/>
                  <a:t>e..u</a:t>
                </a:r>
                <a:r>
                  <a:rPr lang="hu-HU" sz="2800" dirty="0"/>
                  <a:t>] intervalluma és egy f:[e..u]→H függvény. A H halmaz elemein értelmezett egy asszociatív, baloldali nulla elemmel rendelkező művelet (nevezzük összeadásnak és jelölje ezt a +). Határozzuk meg az f függvény [</a:t>
                </a:r>
                <a:r>
                  <a:rPr lang="hu-HU" sz="2800" dirty="0" err="1"/>
                  <a:t>e..u</a:t>
                </a:r>
                <a:r>
                  <a:rPr lang="hu-HU" sz="2800" dirty="0"/>
                  <a:t>]-</a:t>
                </a:r>
                <a:r>
                  <a:rPr lang="hu-HU" sz="2800" dirty="0" err="1"/>
                  <a:t>on</a:t>
                </a:r>
                <a:r>
                  <a:rPr lang="hu-HU" sz="2800" dirty="0"/>
                  <a:t> felvett értékeinek az összegét, azaz 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2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2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2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hu-HU" sz="2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  <m:e>
                        <m:r>
                          <a:rPr lang="hu-HU" sz="2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hu-HU" sz="2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4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hu-HU" sz="2800" dirty="0"/>
                  <a:t> kifejezés értékét! (e&gt;u esetén ennek az értéke definíció szerint a nulla elem)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B44A8D5-008C-14AD-5FDC-C7CB6E7A0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7" t="-1282" r="-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6690929-7F0D-9019-C889-28A1D0F72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38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10A14E1-80ED-C010-9445-793D20A60D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14C7297-FD74-0616-F802-17CDDDB7A5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45580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2831BC-7368-DB4F-7544-B77CA9DB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CE33785-48D8-042E-24AC-27D8297D16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0" lang="hu-HU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Definíció: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..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</m:oMath>
                </a14:m>
                <a:endPara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Bemenet: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Kimenet: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</m:oMath>
                </a14:m>
                <a:endParaRPr kumimoji="0" lang="hu-H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Előfeltétel: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′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𝐸𝑓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=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𝑒</m:t>
                        </m:r>
                      </m:sub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𝑢</m:t>
                        </m:r>
                      </m:sup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𝑓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(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)</m:t>
                        </m:r>
                      </m:e>
                    </m:nary>
                  </m:oMath>
                </a14:m>
                <a:endParaRPr kumimoji="0" lang="hu-H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>
                    <a:tab pos="1882775" algn="l"/>
                  </a:tabLst>
                  <a:defRPr/>
                </a:pPr>
                <a:endParaRPr kumimoji="0" lang="hu-HU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0" lang="hu-HU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Algoritmus: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endParaRPr kumimoji="0" lang="hu-H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1270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CE33785-48D8-042E-24AC-27D8297D16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5" t="-217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1D7F998-D081-9383-95A4-F69466E340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39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26413A4-CF98-2BCD-4A52-370EC7AF425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10:51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8810263-1CE3-4CCB-67F3-0FC8A28BC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AD1BC67-C812-2E97-9EB2-33E154E68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344" y="4724474"/>
            <a:ext cx="5453311" cy="1773163"/>
          </a:xfrm>
          <a:prstGeom prst="rect">
            <a:avLst/>
          </a:prstGeom>
        </p:spPr>
      </p:pic>
      <p:sp>
        <p:nvSpPr>
          <p:cNvPr id="10" name="Szövegdoboz 13">
            <a:extLst>
              <a:ext uri="{FF2B5EF4-FFF2-40B4-BE49-F238E27FC236}">
                <a16:creationId xmlns:a16="http://schemas.microsoft.com/office/drawing/2014/main" id="{F68BA414-DAEB-1E65-7E01-07FEBCE0D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7504" y="4467755"/>
            <a:ext cx="1276092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  i</a:t>
            </a:r>
            <a:r>
              <a:rPr lang="hu-HU" b="1" dirty="0"/>
              <a:t>:Egész</a:t>
            </a:r>
          </a:p>
        </p:txBody>
      </p:sp>
    </p:spTree>
    <p:extLst>
      <p:ext uri="{BB962C8B-B14F-4D97-AF65-F5344CB8AC3E}">
        <p14:creationId xmlns:p14="http://schemas.microsoft.com/office/powerpoint/2010/main" val="136948390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3468BC-156F-CBC3-C4D7-8171AC70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Problémák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C07452-BFFB-BABB-55A2-57D06467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7050" indent="-514350">
              <a:buFont typeface="+mj-lt"/>
              <a:buAutoNum type="arabicPeriod"/>
            </a:pPr>
            <a:r>
              <a:rPr lang="hu-HU" dirty="0"/>
              <a:t>A tételek a sorozat egy-egy elemével dolgoznak</a:t>
            </a:r>
          </a:p>
          <a:p>
            <a:pPr marL="1090613" lvl="1" indent="-514350">
              <a:buFont typeface="+mj-lt"/>
              <a:buAutoNum type="arabicPeriod"/>
            </a:pPr>
            <a:r>
              <a:rPr lang="hu-HU" dirty="0"/>
              <a:t>Mit tegyünk akkor, ha a feladat bemenetén csak impliciten jelenik meg a sorozat?</a:t>
            </a:r>
          </a:p>
          <a:p>
            <a:pPr marL="1090613" lvl="1" indent="-514350">
              <a:buFont typeface="+mj-lt"/>
              <a:buAutoNum type="arabicPeriod"/>
            </a:pPr>
            <a:r>
              <a:rPr lang="hu-HU" dirty="0"/>
              <a:t>Mit tegyünk, ha nemcsak a sorozat aktuális elemével kell dolgozunk?</a:t>
            </a:r>
          </a:p>
          <a:p>
            <a:pPr marL="1090613" lvl="1" indent="-514350">
              <a:buFont typeface="+mj-lt"/>
              <a:buAutoNum type="arabicPeriod"/>
            </a:pPr>
            <a:r>
              <a:rPr lang="hu-HU" dirty="0"/>
              <a:t>Mit tegyünk, ha a sorozat elemét transzformálni kell?</a:t>
            </a:r>
          </a:p>
          <a:p>
            <a:pPr marL="527050" indent="-514350">
              <a:buFont typeface="+mj-lt"/>
              <a:buAutoNum type="arabicPeriod"/>
            </a:pPr>
            <a:r>
              <a:rPr lang="hu-HU" dirty="0"/>
              <a:t>Hogyan tudjuk jobban leírni, ha egy adatból nem előáll egy másik, hanem megváltozik?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2567A34-286A-CD05-4D57-A5B3A0366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1DE4F17-6916-A3C8-60AC-A98E724D122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602CDC6-4D68-D923-75E1-DC2883E8447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46344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072ED2-D23E-B63D-00D3-9007861F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Feltételes összegzés</a:t>
            </a:r>
            <a:br>
              <a:rPr lang="hu-HU" dirty="0"/>
            </a:br>
            <a:r>
              <a:rPr lang="hu-HU" sz="2800" dirty="0"/>
              <a:t>mint speciális összegzés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9B66273-5580-301C-25C9-5392EA26F0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0" lang="hu-HU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Definíció:	</a:t>
                </a:r>
                <a14:m>
                  <m:oMath xmlns:m="http://schemas.openxmlformats.org/officeDocument/2006/math"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..</m:t>
                        </m:r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e>
                    </m:d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𝐿𝑜𝑔𝑖𝑘𝑎𝑖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..</m:t>
                        </m:r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e>
                    </m:d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endParaRPr kumimoji="0" lang="hu-HU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lv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  <a:defRPr/>
                </a:pPr>
                <a:r>
                  <a:rPr kumimoji="0" lang="hu-HU" sz="2000" b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𝑔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..</m:t>
                        </m:r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e>
                    </m:d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𝑔</m:t>
                    </m:r>
                    <m:d>
                      <m:dPr>
                        <m:ctrlP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e>
                    </m:d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hu-HU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hu-H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e>
                              <m:r>
                                <a:rPr lang="hu-H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h𝑎</m:t>
                              </m:r>
                              <m:r>
                                <a:rPr lang="hu-HU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hu-H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hu-H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hu-HU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0 </m:t>
                              </m:r>
                            </m:e>
                            <m:e>
                              <m:r>
                                <a:rPr lang="hu-H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hu-HU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ü</m:t>
                              </m:r>
                              <m:r>
                                <a:rPr lang="hu-H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𝑙</m:t>
                              </m:r>
                              <m:r>
                                <a:rPr lang="hu-HU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ö</m:t>
                              </m:r>
                              <m:r>
                                <a:rPr lang="hu-H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𝑛𝑏𝑒𝑛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Bemenet:	</a:t>
                </a:r>
                <a14:m>
                  <m:oMath xmlns:m="http://schemas.openxmlformats.org/officeDocument/2006/math"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</m:oMath>
                </a14:m>
                <a:endParaRPr kumimoji="0" lang="hu-H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Kimenet:	</a:t>
                </a:r>
                <a14:m>
                  <m:oMath xmlns:m="http://schemas.openxmlformats.org/officeDocument/2006/math"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</m:oMath>
                </a14:m>
                <a:endParaRPr kumimoji="0" lang="hu-H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Előfeltétel:	</a:t>
                </a:r>
                <a14:m>
                  <m:oMath xmlns:m="http://schemas.openxmlformats.org/officeDocument/2006/math"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é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′</m:t>
                    </m:r>
                  </m:oMath>
                </a14:m>
                <a:endParaRPr kumimoji="0" lang="hu-HU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lang="hu-HU" sz="2400" dirty="0">
                    <a:solidFill>
                      <a:srgbClr val="000000"/>
                    </a:solidFill>
                    <a:latin typeface="Garamond"/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𝐸𝑓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hu-HU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eqArrPr>
                          <m:e>
                            <m:r>
                              <a:rPr lang="hu-HU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hu-HU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=</m:t>
                            </m:r>
                            <m:r>
                              <a:rPr lang="hu-HU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e>
                            <m:r>
                              <a:rPr lang="hu-HU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𝑇</m:t>
                            </m:r>
                            <m:r>
                              <a:rPr lang="hu-HU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(</m:t>
                            </m:r>
                            <m:r>
                              <a:rPr lang="hu-HU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hu-HU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)</m:t>
                            </m:r>
                          </m:e>
                        </m:eqArr>
                      </m:sub>
                      <m:sup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𝑢</m:t>
                        </m:r>
                      </m:sup>
                      <m:e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)</m:t>
                        </m:r>
                      </m:e>
                    </m:nary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lang="hu-HU" sz="2400" dirty="0">
                    <a:solidFill>
                      <a:srgbClr val="000000"/>
                    </a:solidFill>
                    <a:latin typeface="Garamond"/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 sz="2000">
                        <a:solidFill>
                          <a:srgbClr val="000000"/>
                        </a:solidFill>
                        <a:latin typeface="Garamond"/>
                        <a:sym typeface="Symbol" pitchFamily="18" charset="2"/>
                      </a:rPr>
                      <m:t>𝐸𝑓</m:t>
                    </m:r>
                    <m:r>
                      <a:rPr lang="hu-HU" sz="2000">
                        <a:solidFill>
                          <a:srgbClr val="000000"/>
                        </a:solidFill>
                        <a:latin typeface="Garamond"/>
                        <a:sym typeface="Symbol" pitchFamily="18" charset="2"/>
                      </a:rPr>
                      <m:t> é</m:t>
                    </m:r>
                    <m:r>
                      <a:rPr lang="hu-HU" sz="2000">
                        <a:solidFill>
                          <a:srgbClr val="000000"/>
                        </a:solidFill>
                        <a:latin typeface="Garamond"/>
                        <a:sym typeface="Symbol" pitchFamily="18" charset="2"/>
                      </a:rPr>
                      <m:t>𝑠</m:t>
                    </m:r>
                    <m:r>
                      <a:rPr lang="hu-HU" sz="2000">
                        <a:solidFill>
                          <a:srgbClr val="000000"/>
                        </a:solidFill>
                        <a:latin typeface="Garamond"/>
                        <a:sym typeface="Symbol" pitchFamily="18" charset="2"/>
                      </a:rPr>
                      <m:t> </m:t>
                    </m:r>
                    <m:r>
                      <a:rPr lang="hu-HU" sz="2000">
                        <a:solidFill>
                          <a:srgbClr val="000000"/>
                        </a:solidFill>
                        <a:latin typeface="Garamond"/>
                        <a:sym typeface="Symbol" pitchFamily="18" charset="2"/>
                      </a:rPr>
                      <m:t>𝑠</m:t>
                    </m:r>
                    <m:r>
                      <a:rPr lang="hu-HU" sz="2000">
                        <a:solidFill>
                          <a:srgbClr val="000000"/>
                        </a:solidFill>
                        <a:latin typeface="Garamond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hu-HU" sz="2000">
                            <a:solidFill>
                              <a:srgbClr val="000000"/>
                            </a:solidFill>
                            <a:latin typeface="Garamond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lang="hu-HU" sz="2000">
                            <a:solidFill>
                              <a:srgbClr val="000000"/>
                            </a:solidFill>
                            <a:latin typeface="Garamond"/>
                            <a:sym typeface="Symbol" pitchFamily="18" charset="2"/>
                          </a:rPr>
                          <m:t>𝑖</m:t>
                        </m:r>
                        <m:r>
                          <a:rPr lang="hu-HU" sz="2000">
                            <a:solidFill>
                              <a:srgbClr val="000000"/>
                            </a:solidFill>
                            <a:latin typeface="Garamond"/>
                            <a:sym typeface="Symbol" pitchFamily="18" charset="2"/>
                          </a:rPr>
                          <m:t>=</m:t>
                        </m:r>
                        <m:r>
                          <a:rPr lang="hu-HU" sz="2000">
                            <a:solidFill>
                              <a:srgbClr val="000000"/>
                            </a:solidFill>
                            <a:latin typeface="Garamond"/>
                            <a:sym typeface="Symbol" pitchFamily="18" charset="2"/>
                          </a:rPr>
                          <m:t>𝑒</m:t>
                        </m:r>
                      </m:sub>
                      <m:sup>
                        <m:r>
                          <a:rPr lang="hu-HU" sz="2000">
                            <a:solidFill>
                              <a:srgbClr val="000000"/>
                            </a:solidFill>
                            <a:latin typeface="Garamond"/>
                            <a:sym typeface="Symbol" pitchFamily="18" charset="2"/>
                          </a:rPr>
                          <m:t>𝑢</m:t>
                        </m:r>
                      </m:sup>
                      <m:e>
                        <m:r>
                          <a:rPr lang="hu-HU" sz="2000">
                            <a:solidFill>
                              <a:srgbClr val="000000"/>
                            </a:solidFill>
                            <a:latin typeface="Garamond"/>
                            <a:sym typeface="Symbol" pitchFamily="18" charset="2"/>
                          </a:rPr>
                          <m:t>𝑔</m:t>
                        </m:r>
                        <m:r>
                          <a:rPr lang="hu-HU" sz="2000">
                            <a:solidFill>
                              <a:srgbClr val="000000"/>
                            </a:solidFill>
                            <a:latin typeface="Garamond"/>
                            <a:sym typeface="Symbol" pitchFamily="18" charset="2"/>
                          </a:rPr>
                          <m:t>(</m:t>
                        </m:r>
                        <m:r>
                          <a:rPr lang="hu-HU" sz="2000">
                            <a:solidFill>
                              <a:srgbClr val="000000"/>
                            </a:solidFill>
                            <a:latin typeface="Garamond"/>
                            <a:sym typeface="Symbol" pitchFamily="18" charset="2"/>
                          </a:rPr>
                          <m:t>𝑖</m:t>
                        </m:r>
                        <m:r>
                          <a:rPr lang="hu-HU" sz="2000">
                            <a:solidFill>
                              <a:srgbClr val="000000"/>
                            </a:solidFill>
                            <a:latin typeface="Garamond"/>
                            <a:sym typeface="Symbol" pitchFamily="18" charset="2"/>
                          </a:rPr>
                          <m:t>)</m:t>
                        </m:r>
                      </m:e>
                    </m:nary>
                  </m:oMath>
                </a14:m>
                <a:endParaRPr lang="hu-HU" sz="2200" dirty="0">
                  <a:solidFill>
                    <a:srgbClr val="000000"/>
                  </a:solidFill>
                  <a:latin typeface="Garamond"/>
                  <a:sym typeface="Symbol" pitchFamily="18" charset="2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12700" indent="0">
                  <a:buNone/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9B66273-5580-301C-25C9-5392EA26F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33" t="-17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322C94-073C-36C8-F41A-2003DEBE17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40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C506A3F-2DBD-168F-046B-1515065E418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82F0801-D049-E337-D204-945C3B22C0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áblázat 7">
                <a:extLst>
                  <a:ext uri="{FF2B5EF4-FFF2-40B4-BE49-F238E27FC236}">
                    <a16:creationId xmlns:a16="http://schemas.microsoft.com/office/drawing/2014/main" id="{FBC2FC5E-AF7D-ECF3-7EBB-57DD4485C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157697"/>
                  </p:ext>
                </p:extLst>
              </p:nvPr>
            </p:nvGraphicFramePr>
            <p:xfrm>
              <a:off x="179388" y="5112703"/>
              <a:ext cx="5174704" cy="7924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564487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282182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4328035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Összegzés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2598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u-HU" sz="2000" b="0" i="1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g(i)</a:t>
                          </a:r>
                          <a:r>
                            <a:rPr lang="hu-HU" sz="2000" dirty="0"/>
                            <a:t> ~ </a:t>
                          </a:r>
                          <a14:m>
                            <m:oMath xmlns:m="http://schemas.openxmlformats.org/officeDocument/2006/math"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h𝑎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𝑎𝑘𝑘𝑜𝑟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ü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ö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𝑛𝑏𝑒𝑛</m:t>
                              </m:r>
                              <m:r>
                                <a:rPr lang="hu-HU" sz="2000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oMath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6196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áblázat 7">
                <a:extLst>
                  <a:ext uri="{FF2B5EF4-FFF2-40B4-BE49-F238E27FC236}">
                    <a16:creationId xmlns:a16="http://schemas.microsoft.com/office/drawing/2014/main" id="{FBC2FC5E-AF7D-ECF3-7EBB-57DD4485C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157697"/>
                  </p:ext>
                </p:extLst>
              </p:nvPr>
            </p:nvGraphicFramePr>
            <p:xfrm>
              <a:off x="179388" y="5112703"/>
              <a:ext cx="5174704" cy="7924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564487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282182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4328035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Összegzés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677" t="-109231" r="-824731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16" t="-109231" r="-1406" b="-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61969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Kép 10">
            <a:extLst>
              <a:ext uri="{FF2B5EF4-FFF2-40B4-BE49-F238E27FC236}">
                <a16:creationId xmlns:a16="http://schemas.microsoft.com/office/drawing/2014/main" id="{28816622-D1AF-030E-6C5B-18119577E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366" y="3383046"/>
            <a:ext cx="3395972" cy="1951790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66120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072ED2-D23E-B63D-00D3-9007861F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Feltételes összegzés</a:t>
            </a:r>
            <a:br>
              <a:rPr lang="hu-HU" dirty="0"/>
            </a:br>
            <a:r>
              <a:rPr lang="hu-HU" sz="2800" dirty="0"/>
              <a:t>mint speciális összegzés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B66273-5580-301C-25C9-5392EA26F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 marR="0" lvl="0" indent="-254000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Algoritmus:</a:t>
            </a:r>
          </a:p>
          <a:p>
            <a:pPr marL="1270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322C94-073C-36C8-F41A-2003DEBE17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41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C506A3F-2DBD-168F-046B-1515065E418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11:21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82F0801-D049-E337-D204-945C3B22C0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áblázat 7">
                <a:extLst>
                  <a:ext uri="{FF2B5EF4-FFF2-40B4-BE49-F238E27FC236}">
                    <a16:creationId xmlns:a16="http://schemas.microsoft.com/office/drawing/2014/main" id="{FBC2FC5E-AF7D-ECF3-7EBB-57DD4485C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138519"/>
                  </p:ext>
                </p:extLst>
              </p:nvPr>
            </p:nvGraphicFramePr>
            <p:xfrm>
              <a:off x="179387" y="2077720"/>
              <a:ext cx="4503713" cy="7924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600600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240388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3662725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Összegzés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h𝑎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𝑎𝑘𝑘𝑜𝑟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ö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𝑛𝑏𝑒𝑛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6196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áblázat 7">
                <a:extLst>
                  <a:ext uri="{FF2B5EF4-FFF2-40B4-BE49-F238E27FC236}">
                    <a16:creationId xmlns:a16="http://schemas.microsoft.com/office/drawing/2014/main" id="{FBC2FC5E-AF7D-ECF3-7EBB-57DD4485C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138519"/>
                  </p:ext>
                </p:extLst>
              </p:nvPr>
            </p:nvGraphicFramePr>
            <p:xfrm>
              <a:off x="179387" y="2077720"/>
              <a:ext cx="4503713" cy="7924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600600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240388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3662725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Összegzés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91" t="-109231" r="-65757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19" t="-109231" r="-1661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61969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Kép 9">
            <a:extLst>
              <a:ext uri="{FF2B5EF4-FFF2-40B4-BE49-F238E27FC236}">
                <a16:creationId xmlns:a16="http://schemas.microsoft.com/office/drawing/2014/main" id="{281C5DE9-1F99-BD91-D93D-CED403CE7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731" y="1915919"/>
            <a:ext cx="4157092" cy="1351693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2E1425D-4FEF-B2F1-28E2-E46ACC164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435" y="3732213"/>
            <a:ext cx="5438591" cy="2377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BF6A241F-8B33-236C-88D8-4C1E8A53CEAD}"/>
                  </a:ext>
                </a:extLst>
              </p:cNvPr>
              <p:cNvSpPr txBox="1"/>
              <p:nvPr/>
            </p:nvSpPr>
            <p:spPr>
              <a:xfrm>
                <a:off x="2538371" y="1134630"/>
                <a:ext cx="3041741" cy="7101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hu-HU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  <m:d>
                        <m:dPr>
                          <m:ctrlPr>
                            <a:rPr kumimoji="0" lang="hu-HU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hu-HU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e>
                      </m:d>
                      <m:r>
                        <a:rPr kumimoji="0" lang="hu-HU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hu-HU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hu-HU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hu-H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h𝑎</m:t>
                                </m:r>
                                <m:r>
                                  <a:rPr lang="hu-HU" sz="1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hu-H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hu-HU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hu-HU" sz="1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0 </m:t>
                                </m:r>
                              </m:e>
                              <m:e>
                                <m:r>
                                  <a:rPr lang="hu-H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hu-HU" sz="1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ü</m:t>
                                </m:r>
                                <m:r>
                                  <a:rPr lang="hu-H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𝑙</m:t>
                                </m:r>
                                <m:r>
                                  <a:rPr lang="hu-HU" sz="1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ö</m:t>
                                </m:r>
                                <m:r>
                                  <a:rPr lang="hu-H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𝑛𝑏𝑒𝑛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BF6A241F-8B33-236C-88D8-4C1E8A53C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371" y="1134630"/>
                <a:ext cx="3041741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bg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E027FBF8-8977-C503-0E5D-CB0B6CB92A6B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059832" y="1844824"/>
            <a:ext cx="999410" cy="648000"/>
          </a:xfrm>
          <a:prstGeom prst="straightConnector1">
            <a:avLst/>
          </a:prstGeom>
          <a:ln w="28575">
            <a:solidFill>
              <a:schemeClr val="bg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églalap 15">
            <a:extLst>
              <a:ext uri="{FF2B5EF4-FFF2-40B4-BE49-F238E27FC236}">
                <a16:creationId xmlns:a16="http://schemas.microsoft.com/office/drawing/2014/main" id="{4DC377A7-2671-E339-0308-6ADE30CF4039}"/>
              </a:ext>
            </a:extLst>
          </p:cNvPr>
          <p:cNvSpPr/>
          <p:nvPr/>
        </p:nvSpPr>
        <p:spPr>
          <a:xfrm>
            <a:off x="1087623" y="2491779"/>
            <a:ext cx="3492000" cy="331766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8167699-AB52-538C-2655-477E268ACABF}"/>
              </a:ext>
            </a:extLst>
          </p:cNvPr>
          <p:cNvSpPr/>
          <p:nvPr/>
        </p:nvSpPr>
        <p:spPr>
          <a:xfrm>
            <a:off x="2592168" y="4869160"/>
            <a:ext cx="4968000" cy="118800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E4C43752-0FDF-7E18-C973-05F040248E90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2833623" y="2823545"/>
            <a:ext cx="2242545" cy="2045615"/>
          </a:xfrm>
          <a:prstGeom prst="straightConnector1">
            <a:avLst/>
          </a:prstGeom>
          <a:ln w="28575">
            <a:solidFill>
              <a:schemeClr val="bg2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13">
            <a:extLst>
              <a:ext uri="{FF2B5EF4-FFF2-40B4-BE49-F238E27FC236}">
                <a16:creationId xmlns:a16="http://schemas.microsoft.com/office/drawing/2014/main" id="{482FCC82-63D9-160B-305F-604FA6321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700" y="3429888"/>
            <a:ext cx="1276092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  i</a:t>
            </a:r>
            <a:r>
              <a:rPr lang="hu-HU" b="1" dirty="0"/>
              <a:t>:Egész</a:t>
            </a:r>
          </a:p>
        </p:txBody>
      </p:sp>
    </p:spTree>
    <p:extLst>
      <p:ext uri="{BB962C8B-B14F-4D97-AF65-F5344CB8AC3E}">
        <p14:creationId xmlns:p14="http://schemas.microsoft.com/office/powerpoint/2010/main" val="1366961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D289B1-9D57-55B0-8B97-367E8409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</a:t>
            </a:r>
            <a:br>
              <a:rPr lang="hu-HU" dirty="0"/>
            </a:br>
            <a:r>
              <a:rPr lang="hu-HU" sz="2800" dirty="0"/>
              <a:t>Példa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F1FCC4A-18F0-65CC-603E-2A6456E63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hu-HU" dirty="0"/>
                  <a:t>Adott egy számsorozat. Mennyi a páratlan számok szorzata?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0" lang="hu-HU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Bemenet: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ö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𝑚𝑏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1..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: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𝑉𝑎𝑙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ó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e>
                    </m:d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Kimenet: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𝑠𝑧𝑜𝑟𝑧𝑎𝑡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𝑉𝑎𝑙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ó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</m:oMath>
                </a14:m>
                <a:endParaRPr kumimoji="0" lang="hu-HU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Előfeltétel: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≥0</m:t>
                    </m:r>
                  </m:oMath>
                </a14:m>
                <a:endParaRPr kumimoji="0" lang="hu-HU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𝐸𝑓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𝑠𝑧𝑜𝑟𝑧𝑎𝑡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=</m:t>
                    </m:r>
                    <m:sSubSup>
                      <m:sSub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∏</m:t>
                        </m:r>
                      </m:e>
                      <m:sub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𝑛</m:t>
                        </m:r>
                      </m:sup>
                    </m:sSub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𝑥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[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]  ,   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h𝑎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 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𝑥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[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] 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𝑝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á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𝑟𝑎𝑡𝑙𝑎𝑛</m:t>
                            </m:r>
                          </m:num>
                          <m:den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1    ,         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𝑘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ü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𝑙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ö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𝑛𝑏𝑒𝑛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     </m:t>
                            </m:r>
                          </m:den>
                        </m:f>
                      </m:e>
                    </m:d>
                  </m:oMath>
                </a14:m>
                <a:endParaRPr kumimoji="0" lang="hu-H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12700" indent="0">
                  <a:buNone/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F1FCC4A-18F0-65CC-603E-2A6456E63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7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A1F010E-73FF-F97F-4143-7F417EA908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42</a:t>
            </a:fld>
            <a:r>
              <a:rPr lang="hu-HU" dirty="0"/>
              <a:t>/71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2D51A9C-6BE4-C73B-332E-18778C5FE3B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11:16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7891715-68C2-8730-B0B8-67294123F0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- Horváth - Szlávi - Zsakó: Programozás 3. előadás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áblázat 6">
                <a:extLst>
                  <a:ext uri="{FF2B5EF4-FFF2-40B4-BE49-F238E27FC236}">
                    <a16:creationId xmlns:a16="http://schemas.microsoft.com/office/drawing/2014/main" id="{394BF784-6059-43E7-A673-2881139AE4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1475985"/>
                  </p:ext>
                </p:extLst>
              </p:nvPr>
            </p:nvGraphicFramePr>
            <p:xfrm>
              <a:off x="157602" y="4684504"/>
              <a:ext cx="4480736" cy="212344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843862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89752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947122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1800" b="1" dirty="0"/>
                            <a:t>Összegzés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D1D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hu-HU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800" dirty="0"/>
                            <a:t>~</a:t>
                          </a:r>
                        </a:p>
                      </a:txBody>
                      <a:tcPr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𝑠𝑧𝑜𝑟𝑧𝑎𝑡</m:t>
                                </m:r>
                              </m:oMath>
                            </m:oMathPara>
                          </a14:m>
                          <a:endParaRPr lang="hu-HU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D1D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4864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hu-HU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800" dirty="0"/>
                            <a:t>~</a:t>
                          </a:r>
                        </a:p>
                      </a:txBody>
                      <a:tcPr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hu-HU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D1D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635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a14:m>
                          <a:r>
                            <a:rPr lang="hu-HU" sz="18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  <m:t>+, 0</m:t>
                              </m:r>
                            </m:oMath>
                          </a14:m>
                          <a:endParaRPr lang="hu-HU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800" dirty="0"/>
                            <a:t>~</a:t>
                          </a:r>
                        </a:p>
                      </a:txBody>
                      <a:tcPr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  <m:t>∏</m:t>
                              </m:r>
                            </m:oMath>
                          </a14:m>
                          <a:r>
                            <a:rPr lang="hu-HU" sz="18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  <m:t>∗, 1</m:t>
                              </m:r>
                            </m:oMath>
                          </a14:m>
                          <a:endParaRPr lang="hu-HU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D1D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4111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8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h𝑎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] 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𝑟𝑎𝑡𝑙𝑎𝑛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𝑎𝑘𝑘𝑜𝑟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], </m:t>
                                </m:r>
                              </m:oMath>
                            </m:oMathPara>
                          </a14:m>
                          <a:endParaRPr lang="hu-HU" sz="1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ö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𝑛𝑏𝑒𝑛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oMath>
                            </m:oMathPara>
                          </a14:m>
                          <a:endParaRPr lang="hu-HU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1D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áblázat 6">
                <a:extLst>
                  <a:ext uri="{FF2B5EF4-FFF2-40B4-BE49-F238E27FC236}">
                    <a16:creationId xmlns:a16="http://schemas.microsoft.com/office/drawing/2014/main" id="{394BF784-6059-43E7-A673-2881139AE4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1475985"/>
                  </p:ext>
                </p:extLst>
              </p:nvPr>
            </p:nvGraphicFramePr>
            <p:xfrm>
              <a:off x="157602" y="4684504"/>
              <a:ext cx="4480736" cy="212344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843862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89752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947122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1800" b="1" dirty="0"/>
                            <a:t>Összegzés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D1D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475" t="-108197" r="-43741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800" dirty="0"/>
                            <a:t>~</a:t>
                          </a:r>
                        </a:p>
                      </a:txBody>
                      <a:tcPr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3926" t="-108197" r="-227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4864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475" t="-208197" r="-43741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800" dirty="0"/>
                            <a:t>~</a:t>
                          </a:r>
                        </a:p>
                      </a:txBody>
                      <a:tcPr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3926" t="-208197" r="-2273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63509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475" t="-308197" r="-43741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800" dirty="0"/>
                            <a:t>~</a:t>
                          </a:r>
                        </a:p>
                      </a:txBody>
                      <a:tcPr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3926" t="-308197" r="-227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41113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475" t="-237143" r="-437410" b="-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8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926" t="-237143" r="-2273" b="-1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Kép 9">
            <a:extLst>
              <a:ext uri="{FF2B5EF4-FFF2-40B4-BE49-F238E27FC236}">
                <a16:creationId xmlns:a16="http://schemas.microsoft.com/office/drawing/2014/main" id="{DBF2ACC0-65E6-B6D4-1C97-219159F65D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090"/>
          <a:stretch/>
        </p:blipFill>
        <p:spPr>
          <a:xfrm>
            <a:off x="2507461" y="4668420"/>
            <a:ext cx="2264458" cy="410438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28E35C6-B257-EC30-C80F-272E4798E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340" y="2897044"/>
            <a:ext cx="3629138" cy="1180027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313038FC-0C07-AA89-6C65-CFBA9B947C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8414" y="4929269"/>
            <a:ext cx="4307219" cy="1877324"/>
          </a:xfrm>
          <a:prstGeom prst="rect">
            <a:avLst/>
          </a:prstGeom>
        </p:spPr>
      </p:pic>
      <p:sp>
        <p:nvSpPr>
          <p:cNvPr id="15" name="Téglalap 14">
            <a:extLst>
              <a:ext uri="{FF2B5EF4-FFF2-40B4-BE49-F238E27FC236}">
                <a16:creationId xmlns:a16="http://schemas.microsoft.com/office/drawing/2014/main" id="{138E735D-74A6-8476-7461-AC30C94FCD00}"/>
              </a:ext>
            </a:extLst>
          </p:cNvPr>
          <p:cNvSpPr/>
          <p:nvPr/>
        </p:nvSpPr>
        <p:spPr>
          <a:xfrm>
            <a:off x="7308304" y="6453336"/>
            <a:ext cx="1800200" cy="216024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7535472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05CA5A-5FCE-3AAA-C922-2E724673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Megszámolás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993B4F9-C4E1-7375-6379-43689C3DB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</p:spPr>
            <p:txBody>
              <a:bodyPr/>
              <a:lstStyle/>
              <a:p>
                <a:pPr marL="12700" indent="0">
                  <a:buNone/>
                </a:pPr>
                <a:r>
                  <a:rPr lang="hu-HU" sz="2800" b="1" dirty="0"/>
                  <a:t>Feladat:</a:t>
                </a:r>
                <a:r>
                  <a:rPr lang="hu-HU" sz="2800" dirty="0"/>
                  <a:t> Adott az egész számok egy [</a:t>
                </a:r>
                <a:r>
                  <a:rPr lang="hu-HU" sz="2800" dirty="0" err="1"/>
                  <a:t>e..u</a:t>
                </a:r>
                <a:r>
                  <a:rPr lang="hu-HU" sz="2800" dirty="0"/>
                  <a:t>] intervalluma és egy T:[e..u]→L feltétel. Határozzuk meg, hogy az [</a:t>
                </a:r>
                <a:r>
                  <a:rPr lang="hu-HU" sz="2800" dirty="0" err="1"/>
                  <a:t>e..u</a:t>
                </a:r>
                <a:r>
                  <a:rPr lang="hu-HU" sz="2800" dirty="0"/>
                  <a:t>] </a:t>
                </a:r>
                <a:r>
                  <a:rPr lang="hu-HU" sz="2800" dirty="0" err="1"/>
                  <a:t>intervallu-mon</a:t>
                </a:r>
                <a:r>
                  <a:rPr lang="hu-HU" sz="2800" dirty="0"/>
                  <a:t> a T feltétel hányszor veszi fel az igaz értéket!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0" lang="hu-HU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Definíció: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..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𝐿𝑜𝑔𝑖𝑘𝑎𝑖</m:t>
                    </m:r>
                  </m:oMath>
                </a14:m>
                <a:endPara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Bemenet: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Kimenet: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𝑑𝑏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</m:oMath>
                </a14:m>
                <a:endParaRPr kumimoji="0" lang="hu-H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Előfeltétel: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′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lvl="0">
                  <a:lnSpc>
                    <a:spcPct val="95000"/>
                  </a:lnSpc>
                  <a:spcBef>
                    <a:spcPts val="1200"/>
                  </a:spcBef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𝐸𝑓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𝑑𝑏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</m:ctrlPr>
                          </m:eqArrPr>
                          <m:e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=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𝑒</m:t>
                            </m:r>
                          </m:e>
                          <m:e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𝑇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(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)</m:t>
                            </m:r>
                          </m:e>
                        </m:eqArr>
                      </m:sub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𝑢</m:t>
                        </m:r>
                      </m:sup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1</m:t>
                        </m:r>
                      </m:e>
                    </m:nary>
                  </m:oMath>
                </a14:m>
                <a:endParaRPr kumimoji="0" lang="hu-H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12700" indent="0">
                  <a:buNone/>
                </a:pPr>
                <a:endParaRPr lang="hu-HU" sz="28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993B4F9-C4E1-7375-6379-43689C3DB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282" b="-371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40275D-C5C7-4D89-5354-A0ED5A43A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43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DCEA181-DA4B-D2D0-BBC0-7F8D785B796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49F8C16-1879-2A23-A528-09658E45CE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60759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2831BC-7368-DB4F-7544-B77CA9DB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Megszámolás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E33785-48D8-042E-24AC-27D8297D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 marR="0" lvl="0" indent="-254000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Algoritmus:</a:t>
            </a:r>
          </a:p>
          <a:p>
            <a:pPr marL="254000" marR="0" lvl="0" indent="-254000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>
                <a:tab pos="1882775" algn="l"/>
              </a:tabLst>
              <a:defRPr/>
            </a:pPr>
            <a:endParaRPr kumimoji="0" lang="hu-HU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  <a:sym typeface="Symbol" pitchFamily="18" charset="2"/>
            </a:endParaRPr>
          </a:p>
          <a:p>
            <a:pPr marL="1270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1D7F998-D081-9383-95A4-F69466E340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44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26413A4-CF98-2BCD-4A52-370EC7AF425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11:22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8810263-1CE3-4CCB-67F3-0FC8A28BC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9B20CB86-059C-0EF9-FF02-FA59B3E5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416" y="2060848"/>
            <a:ext cx="6451168" cy="2808312"/>
          </a:xfrm>
          <a:prstGeom prst="rect">
            <a:avLst/>
          </a:prstGeom>
        </p:spPr>
      </p:pic>
      <p:sp>
        <p:nvSpPr>
          <p:cNvPr id="7" name="Szövegdoboz 13">
            <a:extLst>
              <a:ext uri="{FF2B5EF4-FFF2-40B4-BE49-F238E27FC236}">
                <a16:creationId xmlns:a16="http://schemas.microsoft.com/office/drawing/2014/main" id="{03D7CCC7-ADF5-D114-B130-80C1A1AEC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196" y="1803296"/>
            <a:ext cx="1276092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  i</a:t>
            </a:r>
            <a:r>
              <a:rPr lang="hu-HU" b="1" dirty="0"/>
              <a:t>:Egész</a:t>
            </a:r>
          </a:p>
        </p:txBody>
      </p:sp>
    </p:spTree>
    <p:extLst>
      <p:ext uri="{BB962C8B-B14F-4D97-AF65-F5344CB8AC3E}">
        <p14:creationId xmlns:p14="http://schemas.microsoft.com/office/powerpoint/2010/main" val="4038421733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072ED2-D23E-B63D-00D3-9007861F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"/>
            <a:ext cx="5700303" cy="1111250"/>
          </a:xfrm>
        </p:spPr>
        <p:txBody>
          <a:bodyPr/>
          <a:lstStyle/>
          <a:p>
            <a:r>
              <a:rPr lang="hu-HU" dirty="0"/>
              <a:t>Megszámolás</a:t>
            </a:r>
            <a:br>
              <a:rPr lang="hu-HU" dirty="0"/>
            </a:br>
            <a:r>
              <a:rPr lang="hu-HU" sz="2800" dirty="0"/>
              <a:t>mint speciális összegzés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9B66273-5580-301C-25C9-5392EA26F0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0" lang="hu-HU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Definíció: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..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𝐿𝑜𝑔𝑖𝑘𝑎𝑖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</m:oMath>
                </a14:m>
                <a:endParaRPr kumimoji="0" lang="hu-HU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lv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  <a:defRPr/>
                </a:pPr>
                <a:r>
                  <a:rPr kumimoji="0" lang="hu-HU" sz="2400" b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𝑔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..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0, 1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𝑔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hu-HU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1 </m:t>
                              </m:r>
                            </m:e>
                            <m:e>
                              <m:r>
                                <a:rPr lang="hu-H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h𝑎</m:t>
                              </m:r>
                              <m:r>
                                <a:rPr lang="hu-HU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hu-H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hu-H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hu-HU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0 </m:t>
                              </m:r>
                            </m:e>
                            <m:e>
                              <m:r>
                                <a:rPr lang="hu-H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hu-HU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ü</m:t>
                              </m:r>
                              <m:r>
                                <a:rPr lang="hu-H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𝑙</m:t>
                              </m:r>
                              <m:r>
                                <a:rPr lang="hu-HU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ö</m:t>
                              </m:r>
                              <m:r>
                                <a:rPr lang="hu-H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𝑛𝑏𝑒𝑛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Bemenet: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Kimenet: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𝑑𝑏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𝑇𝑒𝑟𝑚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𝑠𝑧𝑒𝑡𝑒𝑠</m:t>
                    </m:r>
                  </m:oMath>
                </a14:m>
                <a:endParaRPr kumimoji="0" lang="hu-H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Előfeltétel: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′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ts val="3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𝐸𝑓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𝑑𝑏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=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𝑒</m:t>
                        </m:r>
                      </m:sub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𝑢</m:t>
                        </m:r>
                      </m:sup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𝑔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(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)</m:t>
                        </m:r>
                      </m:e>
                    </m:nary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12700" indent="0">
                  <a:buNone/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9B66273-5580-301C-25C9-5392EA26F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5" t="-217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322C94-073C-36C8-F41A-2003DEBE17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45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C506A3F-2DBD-168F-046B-1515065E418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82F0801-D049-E337-D204-945C3B22C0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áblázat 7">
                <a:extLst>
                  <a:ext uri="{FF2B5EF4-FFF2-40B4-BE49-F238E27FC236}">
                    <a16:creationId xmlns:a16="http://schemas.microsoft.com/office/drawing/2014/main" id="{FBC2FC5E-AF7D-ECF3-7EBB-57DD4485C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2378810"/>
                  </p:ext>
                </p:extLst>
              </p:nvPr>
            </p:nvGraphicFramePr>
            <p:xfrm>
              <a:off x="179387" y="5072063"/>
              <a:ext cx="4320605" cy="11887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57618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345649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3398775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Összegzés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𝑑𝑏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h𝑎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𝑎𝑘𝑘𝑜𝑟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 1,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ö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𝑛𝑏𝑒𝑛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6196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áblázat 7">
                <a:extLst>
                  <a:ext uri="{FF2B5EF4-FFF2-40B4-BE49-F238E27FC236}">
                    <a16:creationId xmlns:a16="http://schemas.microsoft.com/office/drawing/2014/main" id="{FBC2FC5E-AF7D-ECF3-7EBB-57DD4485C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2378810"/>
                  </p:ext>
                </p:extLst>
              </p:nvPr>
            </p:nvGraphicFramePr>
            <p:xfrm>
              <a:off x="179387" y="5072063"/>
              <a:ext cx="4320605" cy="11887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57618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345649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3398775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Összegzés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9474" t="-106061" r="-657895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8623" t="-106061" r="-1789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474" t="-209231" r="-657895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623" t="-209231" r="-1789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61969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Kép 8">
            <a:extLst>
              <a:ext uri="{FF2B5EF4-FFF2-40B4-BE49-F238E27FC236}">
                <a16:creationId xmlns:a16="http://schemas.microsoft.com/office/drawing/2014/main" id="{0429DC9D-1207-6933-E45C-D9606A6AD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912" y="5013176"/>
            <a:ext cx="4135363" cy="1800200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81C5DE9-1F99-BD91-D93D-CED403CE7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912" y="3373451"/>
            <a:ext cx="4157092" cy="1351693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DDCE0CBC-CFF2-7DBD-DC72-0FE378B1D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0303" y="0"/>
            <a:ext cx="3395972" cy="1951790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2432368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6A689B-CEEF-8B40-8AF2-28C8E20A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F842C7-FFFB-FD09-60E3-D74C36A2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Feladat: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 Adott az egész számok egy [</a:t>
            </a:r>
            <a:r>
              <a:rPr kumimoji="0" lang="hu-HU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e..u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] intervalluma és egy f:[e..u]→H függvény. A H halmaz elemein értelmezett egy teljes rendezési reláció. Határozzuk meg, hogy az f függvény hol veszi fel az [</a:t>
            </a:r>
            <a:r>
              <a:rPr lang="hu-HU" sz="2800" dirty="0">
                <a:solidFill>
                  <a:srgbClr val="000000"/>
                </a:solidFill>
                <a:latin typeface="Garamond"/>
              </a:rPr>
              <a:t>e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..</a:t>
            </a:r>
            <a:r>
              <a:rPr lang="hu-HU" sz="2800" dirty="0">
                <a:solidFill>
                  <a:srgbClr val="000000"/>
                </a:solidFill>
                <a:latin typeface="Garamond"/>
              </a:rPr>
              <a:t>u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] nem üres intervallumon a legnagyobb értéket, és mondjuk meg, mekkora ez a maximális érték!</a:t>
            </a:r>
          </a:p>
          <a:p>
            <a:pPr marL="1270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1340A96-907E-7E6B-B0E6-583F267D6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46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DF4695-2AD7-00D1-7241-29DB234E342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106230B-18A8-5574-A706-9A7A8DB336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69639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6A689B-CEEF-8B40-8AF2-28C8E20A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0F842C7-FFFB-FD09-60E3-D74C36A2DE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0" lang="hu-HU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Definíció: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..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 ≥: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𝐿𝑜𝑔𝑖𝑘𝑎𝑖</m:t>
                    </m:r>
                  </m:oMath>
                </a14:m>
                <a:endPara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Bemenet: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Kimenet: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𝑚𝑎𝑥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𝑟𝑡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𝑚𝑎𝑥𝑖𝑛𝑑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</m:oMath>
                </a14:m>
                <a:endParaRPr kumimoji="0" lang="hu-H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Előfeltétel: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e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7538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𝐸𝑓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</m:oMath>
                </a14:m>
                <a:br>
                  <a:rPr kumimoji="0" lang="hu-HU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  <a:sym typeface="Symbol" pitchFamily="18" charset="2"/>
                  </a:rPr>
                </a:b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𝑒</m:t>
                    </m:r>
                    <m:r>
                      <a:rPr lang="hu-HU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hu-HU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𝑚𝑎𝑥𝑖𝑛𝑑</m:t>
                    </m:r>
                    <m:r>
                      <a:rPr lang="hu-HU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hu-HU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é</m:t>
                    </m:r>
                    <m:r>
                      <a:rPr lang="hu-HU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hu-HU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br>
                  <a:rPr lang="hu-HU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hu-HU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hu-HU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d>
                      <m:dPr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≤</m:t>
                        </m:r>
                        <m:r>
                          <a:rPr lang="hu-H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hu-H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≤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</m:d>
                    <m:r>
                      <a:rPr lang="hu-HU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𝑚𝑎𝑥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𝑟𝑡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≥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𝑓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</m:oMath>
                </a14:m>
                <a:br>
                  <a:rPr kumimoji="0" lang="hu-HU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  <a:sym typeface="Symbol" pitchFamily="18" charset="2"/>
                  </a:rPr>
                </a:b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𝑚𝑎𝑥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𝑟𝑡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=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(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𝑚𝑎𝑥𝑖𝑛𝑑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)</m:t>
                    </m:r>
                  </m:oMath>
                </a14:m>
                <a:endParaRPr lang="hu-HU" dirty="0"/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endParaRPr lang="hu-HU" sz="2800" dirty="0"/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lang="hu-HU" sz="2800" dirty="0"/>
                  <a:t>Másképp: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𝐸𝑓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𝑚𝑎𝑥𝑖𝑛𝑑</m:t>
                        </m:r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𝑀𝑎</m:t>
                    </m:r>
                    <m:sSubSup>
                      <m:sSubSup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0F842C7-FFFB-FD09-60E3-D74C36A2D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7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1340A96-907E-7E6B-B0E6-583F267D6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47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DF4695-2AD7-00D1-7241-29DB234E342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106230B-18A8-5574-A706-9A7A8DB336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50034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6A689B-CEEF-8B40-8AF2-28C8E20A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F842C7-FFFB-FD09-60E3-D74C36A2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 marR="0" lvl="0" indent="-254000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Algoritmus: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1340A96-907E-7E6B-B0E6-583F267D6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48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DF4695-2AD7-00D1-7241-29DB234E342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106230B-18A8-5574-A706-9A7A8DB336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069A49A-E967-1BE9-B4F1-564F6B08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68" y="2132856"/>
            <a:ext cx="5976664" cy="326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02627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072ED2-D23E-B63D-00D3-9007861F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"/>
            <a:ext cx="5700303" cy="1111250"/>
          </a:xfrm>
        </p:spPr>
        <p:txBody>
          <a:bodyPr/>
          <a:lstStyle/>
          <a:p>
            <a:r>
              <a:rPr lang="hu-HU" dirty="0"/>
              <a:t>Maximum-kiválasztás</a:t>
            </a:r>
            <a:br>
              <a:rPr lang="hu-HU" dirty="0"/>
            </a:br>
            <a:r>
              <a:rPr lang="hu-HU" sz="2800" dirty="0"/>
              <a:t>mint speciális összegzés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9B66273-5580-301C-25C9-5392EA26F0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0" lang="hu-HU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Definíció:	</a:t>
                </a:r>
                <a14:m>
                  <m:oMath xmlns:m="http://schemas.openxmlformats.org/officeDocument/2006/math"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≥,&gt;: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𝐿𝑜𝑔𝑖𝑘𝑎𝑖</m:t>
                    </m:r>
                  </m:oMath>
                </a14:m>
                <a:endPara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lvl="0">
                  <a:lnSpc>
                    <a:spcPct val="95000"/>
                  </a:lnSpc>
                  <a:spcBef>
                    <a:spcPts val="0"/>
                  </a:spcBef>
                  <a:tabLst>
                    <a:tab pos="1882775" algn="l"/>
                  </a:tabLst>
                  <a:defRPr/>
                </a:pPr>
                <a:r>
                  <a:rPr lang="hu-HU" sz="2800" dirty="0">
                    <a:solidFill>
                      <a:srgbClr val="000000"/>
                    </a:solidFill>
                  </a:rPr>
                  <a:t>Bemenet:	</a:t>
                </a:r>
                <a14:m>
                  <m:oMath xmlns:m="http://schemas.openxmlformats.org/officeDocument/2006/math"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sz="2400" dirty="0">
                  <a:solidFill>
                    <a:srgbClr val="FF0000"/>
                  </a:solidFill>
                </a:endParaRPr>
              </a:p>
              <a:p>
                <a:pPr marL="254000" lvl="0">
                  <a:lnSpc>
                    <a:spcPct val="95000"/>
                  </a:lnSpc>
                  <a:spcBef>
                    <a:spcPts val="0"/>
                  </a:spcBef>
                  <a:tabLst>
                    <a:tab pos="1882775" algn="l"/>
                  </a:tabLst>
                  <a:defRPr/>
                </a:pPr>
                <a:r>
                  <a:rPr lang="hu-HU" sz="2800" dirty="0">
                    <a:solidFill>
                      <a:srgbClr val="000000"/>
                    </a:solidFill>
                  </a:rPr>
                  <a:t>Kimenet:	</a:t>
                </a:r>
                <a14:m>
                  <m:oMath xmlns:m="http://schemas.openxmlformats.org/officeDocument/2006/math"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𝑟𝑡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𝑚𝑎𝑥𝑖𝑛𝑑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sz="2400" b="1" dirty="0">
                  <a:solidFill>
                    <a:srgbClr val="000000"/>
                  </a:solidFill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lang="hu-HU" sz="2800" dirty="0">
                    <a:solidFill>
                      <a:srgbClr val="000000"/>
                    </a:solidFill>
                  </a:rPr>
                  <a:t>Előfeltétel:	</a:t>
                </a:r>
                <a14:m>
                  <m:oMath xmlns:m="http://schemas.openxmlformats.org/officeDocument/2006/math"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𝐸𝑓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𝑟𝑡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𝑀𝑎</m:t>
                    </m:r>
                    <m:sSubSup>
                      <m:sSubSupPr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hu-HU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1270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9B66273-5580-301C-25C9-5392EA26F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75" t="-217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322C94-073C-36C8-F41A-2003DEBE17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49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C506A3F-2DBD-168F-046B-1515065E418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82F0801-D049-E337-D204-945C3B22C0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áblázat 7">
                <a:extLst>
                  <a:ext uri="{FF2B5EF4-FFF2-40B4-BE49-F238E27FC236}">
                    <a16:creationId xmlns:a16="http://schemas.microsoft.com/office/drawing/2014/main" id="{FBC2FC5E-AF7D-ECF3-7EBB-57DD4485C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943011"/>
                  </p:ext>
                </p:extLst>
              </p:nvPr>
            </p:nvGraphicFramePr>
            <p:xfrm>
              <a:off x="164951" y="3981618"/>
              <a:ext cx="5569049" cy="25908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886769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216024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3466256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Összegzés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hu-H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a14:m>
                          <a:r>
                            <a:rPr lang="hu-HU" sz="200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hu-HU" sz="2000" dirty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  <a:r>
                            <a:rPr lang="hu-HU" sz="200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hu-HU" sz="2000" dirty="0">
                              <a:solidFill>
                                <a:srgbClr val="FF0000"/>
                              </a:solidFill>
                            </a:rPr>
                            <a:t>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𝑀𝑎𝑥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hu-HU" sz="20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m:rPr>
                                    <m:nor/>
                                  </m:rPr>
                                  <a:rPr lang="hu-HU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hu-HU" sz="2000" dirty="0" smtClean="0">
                                    <a:solidFill>
                                      <a:srgbClr val="FF0000"/>
                                    </a:solidFill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hu-HU" sz="2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6196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≔+(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hu-HU" sz="20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hu-HU" sz="2000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2000" b="0" i="0" smtClean="0">
                                    <a:latin typeface="Cambria Math" panose="02040503050406030204" pitchFamily="18" charset="0"/>
                                  </a:rPr>
                                  <m:t>rt</m:t>
                                </m:r>
                                <m:r>
                                  <a:rPr lang="hu-HU" sz="2000" b="0" i="0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20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hu-HU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77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≔+(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h𝑎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hu-HU" sz="2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𝑎𝑘𝑘𝑜𝑟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hu-HU" sz="20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ö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𝑛𝑏𝑒𝑛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2748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áblázat 7">
                <a:extLst>
                  <a:ext uri="{FF2B5EF4-FFF2-40B4-BE49-F238E27FC236}">
                    <a16:creationId xmlns:a16="http://schemas.microsoft.com/office/drawing/2014/main" id="{FBC2FC5E-AF7D-ECF3-7EBB-57DD4485C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943011"/>
                  </p:ext>
                </p:extLst>
              </p:nvPr>
            </p:nvGraphicFramePr>
            <p:xfrm>
              <a:off x="164951" y="3981618"/>
              <a:ext cx="5569049" cy="25908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886769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216024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3466256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Összegzés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226" t="-107692" r="-198387" b="-4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62390" t="-107692" r="-1933" b="-4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226" t="-207692" r="-198387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62390" t="-207692" r="-1933" b="-3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6196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226" t="-303030" r="-198387" b="-2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62390" t="-303030" r="-1933" b="-27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77247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226" t="-161212" r="-198387" b="-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390" t="-161212" r="-1933" b="-96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27487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Kép 9">
            <a:extLst>
              <a:ext uri="{FF2B5EF4-FFF2-40B4-BE49-F238E27FC236}">
                <a16:creationId xmlns:a16="http://schemas.microsoft.com/office/drawing/2014/main" id="{281C5DE9-1F99-BD91-D93D-CED403CE7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269" y="2932951"/>
            <a:ext cx="4157092" cy="1351693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DDCE0CBC-CFF2-7DBD-DC72-0FE378B1D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582" y="1"/>
            <a:ext cx="3084570" cy="1772816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80D5889E-716D-1DB6-2B09-CB44D4F8E8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1394" y="4498957"/>
            <a:ext cx="4350007" cy="1888584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06D3CFDE-F272-3882-8D65-83FAD0368093}"/>
              </a:ext>
            </a:extLst>
          </p:cNvPr>
          <p:cNvSpPr txBox="1"/>
          <p:nvPr/>
        </p:nvSpPr>
        <p:spPr>
          <a:xfrm>
            <a:off x="6591760" y="4564680"/>
            <a:ext cx="396000" cy="288000"/>
          </a:xfrm>
          <a:prstGeom prst="rect">
            <a:avLst/>
          </a:prstGeom>
          <a:solidFill>
            <a:schemeClr val="bg1"/>
          </a:solidFill>
        </p:spPr>
        <p:txBody>
          <a:bodyPr wrap="square" lIns="0">
            <a:spAutoFit/>
          </a:bodyPr>
          <a:lstStyle/>
          <a:p>
            <a:pPr>
              <a:buNone/>
            </a:pPr>
            <a:r>
              <a:rPr lang="hu-HU" b="1" dirty="0"/>
              <a:t>-∞</a:t>
            </a:r>
          </a:p>
        </p:txBody>
      </p:sp>
    </p:spTree>
    <p:extLst>
      <p:ext uri="{BB962C8B-B14F-4D97-AF65-F5344CB8AC3E}">
        <p14:creationId xmlns:p14="http://schemas.microsoft.com/office/powerpoint/2010/main" val="154907120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CB3F-49C4-EEB4-2473-97AF5866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1.a. Nincs tömb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hu-HU" dirty="0"/>
                  <a:t>Határozzuk meg egy természetes szám legkisebb párat-</a:t>
                </a:r>
                <a:r>
                  <a:rPr lang="hu-HU" dirty="0" err="1"/>
                  <a:t>lan</a:t>
                </a:r>
                <a:r>
                  <a:rPr lang="hu-HU" dirty="0"/>
                  <a:t> valódi osztóját! </a:t>
                </a:r>
                <a:r>
                  <a:rPr lang="hu-HU" dirty="0">
                    <a:sym typeface="Wingdings" panose="05000000000000000000" pitchFamily="2" charset="2"/>
                  </a:rPr>
                  <a:t> </a:t>
                </a:r>
                <a:r>
                  <a:rPr lang="hu-HU" b="1" dirty="0">
                    <a:sym typeface="Wingdings" panose="05000000000000000000" pitchFamily="2" charset="2"/>
                  </a:rPr>
                  <a:t>Keresés</a:t>
                </a:r>
                <a:endParaRPr lang="hu-HU" b="1" dirty="0"/>
              </a:p>
              <a:p>
                <a:pPr marL="12700" indent="0">
                  <a:buNone/>
                </a:pPr>
                <a:r>
                  <a:rPr lang="hu-HU" b="1" dirty="0"/>
                  <a:t>Specifikáció:</a:t>
                </a: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Bemenet:	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hu-HU" sz="2800" dirty="0"/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Kimenet:	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𝑣𝑎𝑛</m:t>
                    </m:r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𝕃</m:t>
                    </m:r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𝑝𝑣𝑜</m:t>
                    </m:r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hu-HU" sz="28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Előfeltétel:	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hu-HU" sz="2800" dirty="0"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1..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sSup>
                      <m:sSupPr>
                        <m:ctrlP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ℕ</m:t>
                        </m:r>
                      </m:e>
                      <m:sup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p>
                    </m:sSup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∀</m:t>
                    </m:r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d>
                      <m:dPr>
                        <m:ctrlP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1≤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≤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e>
                    </m:d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hu-HU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</m:oMath>
                </a14:m>
                <a:br>
                  <a:rPr lang="hu-HU" sz="2800" b="0" dirty="0">
                    <a:sym typeface="Symbol" pitchFamily="18" charset="2"/>
                  </a:rPr>
                </a:br>
                <a:r>
                  <a:rPr lang="hu-HU" sz="2800" b="0" dirty="0"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𝑣𝑎𝑛</m:t>
                        </m:r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𝑝𝑣𝑜</m:t>
                        </m:r>
                        <m:r>
                          <a:rPr lang="hu-HU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,é</m:t>
                        </m:r>
                        <m:r>
                          <a:rPr lang="hu-HU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𝑟𝑡</m:t>
                        </m:r>
                      </m:e>
                    </m:d>
                    <m:r>
                      <a:rPr lang="hu-HU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hu-HU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𝐾𝑒𝑟𝑒</m:t>
                    </m:r>
                    <m:sSubSup>
                      <m:sSubSupPr>
                        <m:ctrlP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𝑠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=2</m:t>
                        </m:r>
                      </m:sub>
                      <m:sup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|</m:t>
                    </m:r>
                    <m:r>
                      <a:rPr lang="hu-HU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hu-HU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2</m:t>
                    </m:r>
                    <m:r>
                      <m:rPr>
                        <m:nor/>
                      </m:rPr>
                      <a:rPr lang="hu-HU" smtClean="0">
                        <a:solidFill>
                          <a:srgbClr val="0000FF"/>
                        </a:solidFill>
                      </a:rPr>
                      <m:t>∤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</m:oMath>
                </a14:m>
                <a:endParaRPr lang="hu-HU" sz="2800" b="0" dirty="0"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endParaRPr lang="hu-HU" sz="900" dirty="0"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Az x sorozat nem része a bemenetnek vagy a kimenetnek, hanem a feladat megoldásához segítségképpen vezettük be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8" t="-1667" r="-751" b="-35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BE8129-1436-5F9B-08C6-C25441202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CBBF9A-5967-4C95-0581-A79EFA5E2D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5626A2-3012-5636-4BF2-5AB0D6B67D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sp>
        <p:nvSpPr>
          <p:cNvPr id="12" name="Lekerekített téglalap feliratnak 14">
            <a:extLst>
              <a:ext uri="{FF2B5EF4-FFF2-40B4-BE49-F238E27FC236}">
                <a16:creationId xmlns:a16="http://schemas.microsoft.com/office/drawing/2014/main" id="{9E6A748A-E9E7-77C1-8D97-428087562DE5}"/>
              </a:ext>
            </a:extLst>
          </p:cNvPr>
          <p:cNvSpPr/>
          <p:nvPr/>
        </p:nvSpPr>
        <p:spPr bwMode="auto">
          <a:xfrm>
            <a:off x="6462464" y="3642779"/>
            <a:ext cx="1571550" cy="436041"/>
          </a:xfrm>
          <a:prstGeom prst="wedgeRoundRectCallout">
            <a:avLst>
              <a:gd name="adj1" fmla="val -86367"/>
              <a:gd name="adj2" fmla="val 117647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400" dirty="0"/>
              <a:t>Másolás</a:t>
            </a:r>
            <a:endParaRPr kumimoji="0" 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3" name="Lekerekített téglalap feliratnak 14">
            <a:extLst>
              <a:ext uri="{FF2B5EF4-FFF2-40B4-BE49-F238E27FC236}">
                <a16:creationId xmlns:a16="http://schemas.microsoft.com/office/drawing/2014/main" id="{EC2B1E7F-C5DD-7C03-E48D-432E9DC80D56}"/>
              </a:ext>
            </a:extLst>
          </p:cNvPr>
          <p:cNvSpPr/>
          <p:nvPr/>
        </p:nvSpPr>
        <p:spPr bwMode="auto">
          <a:xfrm>
            <a:off x="179387" y="4797152"/>
            <a:ext cx="1191147" cy="436041"/>
          </a:xfrm>
          <a:prstGeom prst="wedgeRoundRectCallout">
            <a:avLst>
              <a:gd name="adj1" fmla="val 148686"/>
              <a:gd name="adj2" fmla="val -312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400" dirty="0"/>
              <a:t>Keresés</a:t>
            </a:r>
            <a:endParaRPr kumimoji="0" 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Lekerekített téglalap feliratnak 14">
                <a:extLst>
                  <a:ext uri="{FF2B5EF4-FFF2-40B4-BE49-F238E27FC236}">
                    <a16:creationId xmlns:a16="http://schemas.microsoft.com/office/drawing/2014/main" id="{FA8759E1-698D-845E-E3FE-810826588F7E}"/>
                  </a:ext>
                </a:extLst>
              </p:cNvPr>
              <p:cNvSpPr/>
              <p:nvPr/>
            </p:nvSpPr>
            <p:spPr bwMode="auto">
              <a:xfrm>
                <a:off x="5436096" y="6204200"/>
                <a:ext cx="2808000" cy="436041"/>
              </a:xfrm>
              <a:prstGeom prst="wedgeRoundRectCallout">
                <a:avLst>
                  <a:gd name="adj1" fmla="val -14848"/>
                  <a:gd name="adj2" fmla="val -310501"/>
                  <a:gd name="adj3" fmla="val 16667"/>
                </a:avLst>
              </a:prstGeom>
              <a:solidFill>
                <a:srgbClr val="FFC000">
                  <a:alpha val="70000"/>
                </a:srgbClr>
              </a:solidFill>
              <a:ln w="9525" cap="flat" cmpd="sng" algn="ctr">
                <a:solidFill>
                  <a:srgbClr val="CC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hu-HU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hu-HU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kumimoji="0" lang="hu-HU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kumimoji="0" lang="hu-HU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hu-HU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hu-H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0" lang="hu-HU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hu-HU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hu-HU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hu-H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0" lang="hu-H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hu-H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é</m:t>
                      </m:r>
                      <m:r>
                        <a:rPr kumimoji="0" lang="hu-H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hu-H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2</m:t>
                      </m:r>
                      <m:r>
                        <m:rPr>
                          <m:nor/>
                        </m:rPr>
                        <a:rPr lang="hu-HU" sz="2400">
                          <a:solidFill>
                            <a:schemeClr val="tx1"/>
                          </a:solidFill>
                        </a:rPr>
                        <m:t>∤</m:t>
                      </m:r>
                      <m:sSub>
                        <m:sSubPr>
                          <m:ctrlPr>
                            <a:rPr kumimoji="0" lang="hu-HU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hu-HU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hu-HU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hu-H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14" name="Lekerekített téglalap feliratnak 14">
                <a:extLst>
                  <a:ext uri="{FF2B5EF4-FFF2-40B4-BE49-F238E27FC236}">
                    <a16:creationId xmlns:a16="http://schemas.microsoft.com/office/drawing/2014/main" id="{FA8759E1-698D-845E-E3FE-810826588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6204200"/>
                <a:ext cx="2808000" cy="436041"/>
              </a:xfrm>
              <a:prstGeom prst="wedgeRoundRectCallout">
                <a:avLst>
                  <a:gd name="adj1" fmla="val -14848"/>
                  <a:gd name="adj2" fmla="val -310501"/>
                  <a:gd name="adj3" fmla="val 16667"/>
                </a:avLst>
              </a:prstGeom>
              <a:blipFill>
                <a:blip r:embed="rId4"/>
                <a:stretch>
                  <a:fillRect l="-649" b="-7364"/>
                </a:stretch>
              </a:blipFill>
              <a:ln w="9525" cap="flat" cmpd="sng" algn="ctr">
                <a:solidFill>
                  <a:srgbClr val="CC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Kép 15">
            <a:extLst>
              <a:ext uri="{FF2B5EF4-FFF2-40B4-BE49-F238E27FC236}">
                <a16:creationId xmlns:a16="http://schemas.microsoft.com/office/drawing/2014/main" id="{753A1BCE-D5B9-D333-9ED6-FC6190DEB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877" y="1916832"/>
            <a:ext cx="3882174" cy="139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2682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CB3F-49C4-EEB4-2473-97AF5866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</a:t>
            </a:r>
            <a:br>
              <a:rPr lang="hu-HU" dirty="0"/>
            </a:br>
            <a:r>
              <a:rPr lang="hu-HU" sz="2800" dirty="0"/>
              <a:t>Példa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hu-HU" dirty="0"/>
                  <a:t>Egy számsorozatban mekkora a legnagyobb eltérés két szomszédos elem között? </a:t>
                </a:r>
                <a:endParaRPr lang="hu-HU" b="1" dirty="0"/>
              </a:p>
              <a:p>
                <a:pPr marL="12700" indent="0">
                  <a:buNone/>
                </a:pPr>
                <a:r>
                  <a:rPr lang="hu-HU" b="1" dirty="0"/>
                  <a:t>Specifikáció:</a:t>
                </a: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Bemenet: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𝑠𝑧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ö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(1..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𝑉𝑎𝑙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dirty="0"/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Kimenet: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𝑚𝑎𝑥𝑘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ü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𝑉𝑎𝑙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hu-HU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Előfeltétel:</a:t>
                </a:r>
                <a:r>
                  <a:rPr lang="hu-HU" sz="2800" i="1" dirty="0"/>
                  <a:t>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hu-HU" sz="2800" dirty="0"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𝐸𝑓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d>
                      <m:dPr>
                        <m:ctrlP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𝑚𝑎𝑥𝑘</m:t>
                        </m:r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ü</m:t>
                        </m:r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𝑙</m:t>
                        </m:r>
                        <m:r>
                          <a:rPr lang="hu-HU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hu-HU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𝑚𝑎𝑥𝑖𝑛𝑑</m:t>
                        </m:r>
                      </m:e>
                    </m:d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𝑀𝐴</m:t>
                    </m:r>
                    <m:sSubSup>
                      <m:sSubSupPr>
                        <m:ctrlP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𝑋</m:t>
                        </m:r>
                      </m:e>
                      <m:sub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p>
                    </m:sSubSup>
                    <m:d>
                      <m:dPr>
                        <m:begChr m:val="|"/>
                        <m:endChr m:val="|"/>
                        <m:ctrlP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[</m:t>
                        </m:r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+1]−</m:t>
                        </m:r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[</m:t>
                        </m:r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]</m:t>
                        </m:r>
                      </m:e>
                    </m:d>
                  </m:oMath>
                </a14:m>
                <a:br>
                  <a:rPr lang="hu-HU" sz="2800" b="0" dirty="0">
                    <a:sym typeface="Symbol" pitchFamily="18" charset="2"/>
                  </a:rPr>
                </a:br>
                <a:endParaRPr lang="hu-HU" sz="2800" b="0" dirty="0"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endParaRPr lang="hu-HU" sz="28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8" t="-1667" r="-109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BE8129-1436-5F9B-08C6-C25441202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50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CBBF9A-5967-4C95-0581-A79EFA5E2D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5626A2-3012-5636-4BF2-5AB0D6B67D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áblázat 10">
                <a:extLst>
                  <a:ext uri="{FF2B5EF4-FFF2-40B4-BE49-F238E27FC236}">
                    <a16:creationId xmlns:a16="http://schemas.microsoft.com/office/drawing/2014/main" id="{7C39AD9D-72E6-F948-4C2E-D805482A4E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7650673"/>
                  </p:ext>
                </p:extLst>
              </p:nvPr>
            </p:nvGraphicFramePr>
            <p:xfrm>
              <a:off x="35496" y="5013176"/>
              <a:ext cx="3312368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90335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218937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003096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Maximum-kiválasztás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𝑚𝑎𝑥𝑘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77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]|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2748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áblázat 10">
                <a:extLst>
                  <a:ext uri="{FF2B5EF4-FFF2-40B4-BE49-F238E27FC236}">
                    <a16:creationId xmlns:a16="http://schemas.microsoft.com/office/drawing/2014/main" id="{7C39AD9D-72E6-F948-4C2E-D805482A4E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7650673"/>
                  </p:ext>
                </p:extLst>
              </p:nvPr>
            </p:nvGraphicFramePr>
            <p:xfrm>
              <a:off x="35496" y="5013176"/>
              <a:ext cx="3312368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90335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218937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003096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Maximum-kiválasztás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5028" t="-106061" r="-210056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67879" t="-106061" r="-3030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5028" t="-209231" r="-210056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67879" t="-209231" r="-3030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77247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28" t="-309231" r="-210056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7879" t="-309231" r="-3030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27487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Kép 14">
            <a:extLst>
              <a:ext uri="{FF2B5EF4-FFF2-40B4-BE49-F238E27FC236}">
                <a16:creationId xmlns:a16="http://schemas.microsoft.com/office/drawing/2014/main" id="{06D0D445-F805-AB3C-D22D-1C1692B44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68" y="2060849"/>
            <a:ext cx="3068623" cy="1676670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17FEAF5-8F67-13F7-BF73-9F47A18F6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9009" y="4907871"/>
            <a:ext cx="3609975" cy="19431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3D7D44E7-BD73-E868-92F9-9C48F590D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7624" y="4637540"/>
            <a:ext cx="4523609" cy="383230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2619311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CB3F-49C4-EEB4-2473-97AF5866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</a:t>
            </a:r>
            <a:br>
              <a:rPr lang="hu-HU" dirty="0"/>
            </a:br>
            <a:r>
              <a:rPr lang="hu-HU" sz="2800" dirty="0"/>
              <a:t>Példa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hu-HU" dirty="0"/>
                  <a:t>Egy számsorozatban mekkora a legnagyobb eltérés két szomszédos elem között? </a:t>
                </a:r>
                <a:endParaRPr lang="hu-HU" b="1" dirty="0"/>
              </a:p>
              <a:p>
                <a:pPr marL="12700" indent="0">
                  <a:buNone/>
                </a:pPr>
                <a:r>
                  <a:rPr lang="hu-HU" b="1" dirty="0"/>
                  <a:t>Specifikáció:</a:t>
                </a: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Bemenet: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𝑠𝑧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ö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(1..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𝑉𝑎𝑙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dirty="0"/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Kimenet: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𝑚𝑎𝑥𝑘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ü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𝑉𝑎𝑙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ó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hu-HU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/>
                  <a:t>Előfeltétel:</a:t>
                </a:r>
                <a:r>
                  <a:rPr lang="hu-HU" sz="2800" i="1" dirty="0"/>
                  <a:t>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hu-HU" sz="2800" dirty="0"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𝐸𝑓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d>
                      <m:dPr>
                        <m:ctrlP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𝑚𝑎𝑥𝑘</m:t>
                        </m:r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ü</m:t>
                        </m:r>
                        <m:r>
                          <a:rPr lang="hu-H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𝑙</m:t>
                        </m:r>
                        <m:r>
                          <a:rPr lang="hu-HU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hu-HU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𝑚𝑎𝑥𝑖𝑛𝑑</m:t>
                        </m:r>
                      </m:e>
                    </m:d>
                    <m:r>
                      <a:rPr lang="hu-H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hu-HU" sz="2400" i="1">
                        <a:latin typeface="Cambria Math" panose="02040503050406030204" pitchFamily="18" charset="0"/>
                        <a:sym typeface="Symbol" pitchFamily="18" charset="2"/>
                      </a:rPr>
                      <m:t>𝑀𝐴</m:t>
                    </m:r>
                    <m:sSubSup>
                      <m:sSubSupPr>
                        <m:ctrlPr>
                          <a:rPr lang="hu-HU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hu-HU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𝑋</m:t>
                        </m:r>
                      </m:e>
                      <m:sub>
                        <m:r>
                          <a:rPr lang="hu-HU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hu-HU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  <m:r>
                          <a:rPr lang="hu-HU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p>
                    </m:sSubSup>
                    <m:d>
                      <m:dPr>
                        <m:begChr m:val="|"/>
                        <m:endChr m:val="|"/>
                        <m:ctrlPr>
                          <a:rPr lang="hu-HU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  <m:r>
                          <a:rPr lang="hu-HU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[</m:t>
                        </m:r>
                        <m:r>
                          <a:rPr lang="hu-HU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+1]−</m:t>
                        </m:r>
                        <m:r>
                          <a:rPr lang="hu-HU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  <m:r>
                          <a:rPr lang="hu-HU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[</m:t>
                        </m:r>
                        <m:r>
                          <a:rPr lang="hu-HU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4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]</m:t>
                        </m:r>
                      </m:e>
                    </m:d>
                  </m:oMath>
                </a14:m>
                <a:br>
                  <a:rPr lang="hu-HU" sz="2800" b="0" dirty="0">
                    <a:sym typeface="Symbol" pitchFamily="18" charset="2"/>
                  </a:rPr>
                </a:br>
                <a:endParaRPr lang="hu-HU" sz="2800" b="0" dirty="0"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endParaRPr lang="hu-HU" sz="28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8" t="-1667" r="-109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BE8129-1436-5F9B-08C6-C25441202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51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CBBF9A-5967-4C95-0581-A79EFA5E2D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11:49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5626A2-3012-5636-4BF2-5AB0D6B67D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06D0D445-F805-AB3C-D22D-1C1692B44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2060849"/>
            <a:ext cx="3068623" cy="1676670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C260BEEC-57E0-3B68-CC71-9F038C656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625" y="5003765"/>
            <a:ext cx="3609975" cy="164782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3D7D44E7-BD73-E868-92F9-9C48F590D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624" y="4637540"/>
            <a:ext cx="4523609" cy="383230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áblázat 13">
                <a:extLst>
                  <a:ext uri="{FF2B5EF4-FFF2-40B4-BE49-F238E27FC236}">
                    <a16:creationId xmlns:a16="http://schemas.microsoft.com/office/drawing/2014/main" id="{6F4C4C10-046D-988E-F785-D9B7AB86E7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3935198"/>
                  </p:ext>
                </p:extLst>
              </p:nvPr>
            </p:nvGraphicFramePr>
            <p:xfrm>
              <a:off x="35496" y="5013176"/>
              <a:ext cx="3312368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90335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218937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003096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Maximum-kiválasztás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𝑚𝑎𝑥𝑘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772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]|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2748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áblázat 13">
                <a:extLst>
                  <a:ext uri="{FF2B5EF4-FFF2-40B4-BE49-F238E27FC236}">
                    <a16:creationId xmlns:a16="http://schemas.microsoft.com/office/drawing/2014/main" id="{6F4C4C10-046D-988E-F785-D9B7AB86E7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3935198"/>
                  </p:ext>
                </p:extLst>
              </p:nvPr>
            </p:nvGraphicFramePr>
            <p:xfrm>
              <a:off x="35496" y="5013176"/>
              <a:ext cx="3312368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90335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218937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2003096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Maximum-kiválasztás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5028" t="-106061" r="-210056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67879" t="-106061" r="-3030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7"/>
                          <a:stretch>
                            <a:fillRect l="-5028" t="-209231" r="-210056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67879" t="-209231" r="-3030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77247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5028" t="-309231" r="-210056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7879" t="-309231" r="-3030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2748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2358946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6A689B-CEEF-8B40-8AF2-28C8E20A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Feltételes maximumkeresés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F842C7-FFFB-FD09-60E3-D74C36A2D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Feladat: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 Adott az egész számok egy [</a:t>
            </a:r>
            <a:r>
              <a:rPr kumimoji="0" lang="hu-HU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e..u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] intervalluma, egy f:[e..</a:t>
            </a:r>
            <a:r>
              <a:rPr lang="hu-HU" sz="2800" dirty="0">
                <a:solidFill>
                  <a:srgbClr val="000000"/>
                </a:solidFill>
                <a:latin typeface="Garamond"/>
              </a:rPr>
              <a:t>u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]→H függvény és egy T:[</a:t>
            </a:r>
            <a:r>
              <a:rPr lang="hu-HU" sz="2800" dirty="0">
                <a:solidFill>
                  <a:srgbClr val="000000"/>
                </a:solidFill>
                <a:latin typeface="Garamond"/>
              </a:rPr>
              <a:t>e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..</a:t>
            </a:r>
            <a:r>
              <a:rPr lang="hu-HU" sz="2800" dirty="0">
                <a:solidFill>
                  <a:srgbClr val="000000"/>
                </a:solidFill>
                <a:latin typeface="Garamond"/>
              </a:rPr>
              <a:t>u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]→Logikai feltétel. A H halmaz elemein értelmezett egy teljes rendezési reláció. Határozzuk meg, hogy az [</a:t>
            </a:r>
            <a:r>
              <a:rPr lang="hu-HU" sz="2800" dirty="0">
                <a:solidFill>
                  <a:srgbClr val="000000"/>
                </a:solidFill>
                <a:latin typeface="Garamond"/>
              </a:rPr>
              <a:t>e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..</a:t>
            </a:r>
            <a:r>
              <a:rPr lang="hu-HU" sz="2800" dirty="0">
                <a:solidFill>
                  <a:srgbClr val="000000"/>
                </a:solidFill>
                <a:latin typeface="Garamond"/>
              </a:rPr>
              <a:t>u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] intervallum 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T feltételt kielégítő elemei közül 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az f függvény hol veszi fel a legnagyobb értéket, és mondjuk meg, mekkora ez az érték!</a:t>
            </a:r>
          </a:p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(Lehet, hogy </a:t>
            </a:r>
            <a:r>
              <a:rPr lang="hu-HU" sz="2800" dirty="0">
                <a:solidFill>
                  <a:srgbClr val="000000"/>
                </a:solidFill>
                <a:latin typeface="Garamond"/>
              </a:rPr>
              <a:t>egyáltalán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 nincs T feltételt kielégítő elem az [</a:t>
            </a:r>
            <a:r>
              <a:rPr lang="hu-HU" sz="2800" dirty="0">
                <a:solidFill>
                  <a:srgbClr val="000000"/>
                </a:solidFill>
                <a:latin typeface="Garamond"/>
              </a:rPr>
              <a:t>e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..</a:t>
            </a:r>
            <a:r>
              <a:rPr lang="hu-HU" sz="2800" dirty="0">
                <a:solidFill>
                  <a:srgbClr val="000000"/>
                </a:solidFill>
                <a:latin typeface="Garamond"/>
              </a:rPr>
              <a:t>u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]</a:t>
            </a:r>
          </a:p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intervallumban vagy 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üres az intervallum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.)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1340A96-907E-7E6B-B0E6-583F267D6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52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DF4695-2AD7-00D1-7241-29DB234E342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106230B-18A8-5574-A706-9A7A8DB336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01700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6A689B-CEEF-8B40-8AF2-28C8E20A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Feltételes maximumkeresés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0F842C7-FFFB-FD09-60E3-D74C36A2DE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0" lang="hu-HU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Definíció: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..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 ≥: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𝐿𝑜𝑔𝑖𝑘𝑎𝑖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</m:oMath>
                </a14:m>
                <a:endParaRPr kumimoji="0" lang="hu-HU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None/>
                  <a:tabLst>
                    <a:tab pos="1882775" algn="l"/>
                  </a:tabLst>
                  <a:defRPr/>
                </a:pPr>
                <a:r>
                  <a:rPr kumimoji="0" lang="hu-HU" sz="2400" b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..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𝐿𝑜𝑔𝑖𝑘𝑎𝑖</m:t>
                    </m:r>
                  </m:oMath>
                </a14:m>
                <a:endPara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Bemenet: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Kimenet: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𝑣𝑎𝑛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𝐿𝑜𝑔𝑖𝑘𝑎𝑖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𝑚𝑎𝑥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𝑟𝑡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𝑚𝑎𝑥𝑖𝑛𝑑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</m:oMath>
                </a14:m>
                <a:endParaRPr kumimoji="0" lang="hu-H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Előfeltétel: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e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𝐸𝑓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𝑣𝑎𝑛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=∃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𝑖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𝑒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≤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≤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𝑢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𝑇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</m:oMath>
                </a14:m>
                <a:endParaRPr kumimoji="0" lang="hu-HU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  <a:sym typeface="Symbol" pitchFamily="18" charset="2"/>
                </a:endParaRPr>
              </a:p>
              <a:p>
                <a:pPr marL="0" lv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  <a:defRPr/>
                </a:pPr>
                <a:r>
                  <a:rPr kumimoji="0" lang="hu-HU" sz="2400" b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𝑣𝑎𝑛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→(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𝑒</m:t>
                    </m:r>
                    <m:r>
                      <a:rPr lang="hu-HU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hu-HU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𝑚𝑎𝑥𝑖𝑛𝑑</m:t>
                    </m:r>
                    <m:r>
                      <a:rPr lang="hu-HU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hu-HU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é</m:t>
                    </m:r>
                    <m:r>
                      <a:rPr lang="hu-HU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hu-HU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hu-HU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𝑇</m:t>
                    </m:r>
                    <m:d>
                      <m:dPr>
                        <m:ctrlP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𝑚𝑎𝑥𝑖𝑛𝑑</m:t>
                        </m:r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br>
                  <a:rPr lang="hu-HU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hu-HU" sz="2400" i="1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		  </a:t>
                </a:r>
                <a14:m>
                  <m:oMath xmlns:m="http://schemas.openxmlformats.org/officeDocument/2006/math">
                    <m:r>
                      <a:rPr lang="hu-HU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hu-HU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d>
                      <m:dPr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≤</m:t>
                        </m:r>
                        <m:r>
                          <a:rPr lang="hu-H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hu-H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≤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</m:d>
                    <m:r>
                      <a:rPr lang="hu-HU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:</m:t>
                    </m:r>
                    <m:r>
                      <m:rPr>
                        <m:sty m:val="p"/>
                      </m:rPr>
                      <a:rPr lang="hu-H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T</m:t>
                    </m:r>
                    <m:d>
                      <m:dPr>
                        <m:ctrlPr>
                          <a:rPr lang="hu-H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i</m:t>
                        </m:r>
                      </m:e>
                    </m:d>
                    <m:r>
                      <a:rPr lang="hu-H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𝑚𝑎𝑥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𝑟𝑡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≥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𝑓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</m:oMath>
                </a14:m>
                <a:br>
                  <a:rPr kumimoji="0" lang="hu-HU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  <a:sym typeface="Symbol" pitchFamily="18" charset="2"/>
                  </a:rPr>
                </a:br>
                <a:r>
                  <a:rPr kumimoji="0" lang="hu-HU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  <a:sym typeface="Symbol" pitchFamily="18" charset="2"/>
                  </a:rPr>
                  <a:t>		  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𝑚𝑎𝑥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𝑟𝑡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=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(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𝑚𝑎𝑥𝑖𝑛𝑑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))</m:t>
                    </m:r>
                  </m:oMath>
                </a14:m>
                <a:endParaRPr lang="hu-HU" dirty="0"/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endParaRPr lang="hu-HU" sz="2800" dirty="0"/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lang="hu-HU" sz="2800" dirty="0"/>
                  <a:t>Másképp: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𝐸𝑓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𝑣𝑎𝑛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𝑚𝑎𝑥𝑖𝑛𝑑</m:t>
                        </m:r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𝑀𝑎</m:t>
                    </m:r>
                    <m:sSubSup>
                      <m:sSubSup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eqArr>
                          <m:eqArrPr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sub>
                      <m:sup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0F842C7-FFFB-FD09-60E3-D74C36A2D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3" t="-1795" b="-948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1340A96-907E-7E6B-B0E6-583F267D6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53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DF4695-2AD7-00D1-7241-29DB234E342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106230B-18A8-5574-A706-9A7A8DB336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44573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89636D-C459-320A-F9A1-036C1533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"/>
            <a:ext cx="7740352" cy="1111250"/>
          </a:xfrm>
        </p:spPr>
        <p:txBody>
          <a:bodyPr/>
          <a:lstStyle/>
          <a:p>
            <a:r>
              <a:rPr lang="hu-HU" dirty="0"/>
              <a:t>Feltételes maximumkeresés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D27C2B-1E55-0AD9-D20B-2D17FA895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kumimoji="0" lang="hu-HU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Algoritmusok korábbról: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CDD7EF2-1C26-E713-1678-4626157A50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54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F0438EB-02DD-1768-DE61-7BF62F2CFF5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193D3ED-0547-0652-4598-7AAA78B214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D6096A73-8F67-1786-7A66-FE6C3AC1A959}"/>
              </a:ext>
            </a:extLst>
          </p:cNvPr>
          <p:cNvGrpSpPr/>
          <p:nvPr/>
        </p:nvGrpSpPr>
        <p:grpSpPr>
          <a:xfrm>
            <a:off x="313407" y="2060848"/>
            <a:ext cx="4042569" cy="3888432"/>
            <a:chOff x="103847" y="1994453"/>
            <a:chExt cx="3835922" cy="3143689"/>
          </a:xfrm>
        </p:grpSpPr>
        <p:pic>
          <p:nvPicPr>
            <p:cNvPr id="10" name="Kép 9">
              <a:extLst>
                <a:ext uri="{FF2B5EF4-FFF2-40B4-BE49-F238E27FC236}">
                  <a16:creationId xmlns:a16="http://schemas.microsoft.com/office/drawing/2014/main" id="{02ADDC57-1B47-6B21-53A4-083E36C16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847" y="1994453"/>
              <a:ext cx="3820081" cy="1490161"/>
            </a:xfrm>
            <a:prstGeom prst="rect">
              <a:avLst/>
            </a:prstGeom>
            <a:ln w="34925"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Kép 11">
              <a:extLst>
                <a:ext uri="{FF2B5EF4-FFF2-40B4-BE49-F238E27FC236}">
                  <a16:creationId xmlns:a16="http://schemas.microsoft.com/office/drawing/2014/main" id="{D848CA29-98A8-3736-0818-C667D23F2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069" y="3481958"/>
              <a:ext cx="3805700" cy="1656184"/>
            </a:xfrm>
            <a:prstGeom prst="rect">
              <a:avLst/>
            </a:prstGeom>
            <a:ln w="34925"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pic>
        <p:nvPicPr>
          <p:cNvPr id="15" name="Kép 14">
            <a:extLst>
              <a:ext uri="{FF2B5EF4-FFF2-40B4-BE49-F238E27FC236}">
                <a16:creationId xmlns:a16="http://schemas.microsoft.com/office/drawing/2014/main" id="{380EEE8A-CBFB-273D-9677-D1D61C472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968" y="2060848"/>
            <a:ext cx="4370308" cy="2232248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6492121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89636D-C459-320A-F9A1-036C1533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"/>
            <a:ext cx="7740352" cy="1111250"/>
          </a:xfrm>
        </p:spPr>
        <p:txBody>
          <a:bodyPr/>
          <a:lstStyle/>
          <a:p>
            <a:r>
              <a:rPr lang="hu-HU" dirty="0"/>
              <a:t>Feltételes maximumkeresés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D27C2B-1E55-0AD9-D20B-2D17FA895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kumimoji="0" lang="hu-HU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Algoritmus: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CDD7EF2-1C26-E713-1678-4626157A50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55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F0438EB-02DD-1768-DE61-7BF62F2CFF5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193D3ED-0547-0652-4598-7AAA78B214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graphicFrame>
        <p:nvGraphicFramePr>
          <p:cNvPr id="7" name="Group 27">
            <a:extLst>
              <a:ext uri="{FF2B5EF4-FFF2-40B4-BE49-F238E27FC236}">
                <a16:creationId xmlns:a16="http://schemas.microsoft.com/office/drawing/2014/main" id="{05B74859-F822-0001-F7B2-245295F4E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73887"/>
              </p:ext>
            </p:extLst>
          </p:nvPr>
        </p:nvGraphicFramePr>
        <p:xfrm>
          <a:off x="810506" y="1988840"/>
          <a:ext cx="7522988" cy="3895680"/>
        </p:xfrm>
        <a:graphic>
          <a:graphicData uri="http://schemas.openxmlformats.org/drawingml/2006/table">
            <a:tbl>
              <a:tblPr/>
              <a:tblGrid>
                <a:gridCol w="497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5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782">
                  <a:extLst>
                    <a:ext uri="{9D8B030D-6E8A-4147-A177-3AD203B41FA5}">
                      <a16:colId xmlns:a16="http://schemas.microsoft.com/office/drawing/2014/main" val="3600307586"/>
                    </a:ext>
                  </a:extLst>
                </a:gridCol>
                <a:gridCol w="2013694">
                  <a:extLst>
                    <a:ext uri="{9D8B030D-6E8A-4147-A177-3AD203B41FA5}">
                      <a16:colId xmlns:a16="http://schemas.microsoft.com/office/drawing/2014/main" val="4224958928"/>
                    </a:ext>
                  </a:extLst>
                </a:gridCol>
              </a:tblGrid>
              <a:tr h="273591">
                <a:tc gridSpan="5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van:=hamis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gridSpan="5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e..u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nem T(i)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van és T(i)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nem van és T(i)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/>
                        </a:rPr>
                        <a:t>f(i)&gt;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/>
                        </a:rPr>
                        <a:t>maxért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van:=igaz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:=f(i)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:=f(i)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78004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maxind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maxind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7014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maxind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maxind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425431"/>
                  </a:ext>
                </a:extLst>
              </a:tr>
            </a:tbl>
          </a:graphicData>
        </a:graphic>
      </p:graphicFrame>
      <p:sp>
        <p:nvSpPr>
          <p:cNvPr id="9" name="Line 24">
            <a:extLst>
              <a:ext uri="{FF2B5EF4-FFF2-40B4-BE49-F238E27FC236}">
                <a16:creationId xmlns:a16="http://schemas.microsoft.com/office/drawing/2014/main" id="{CC30CA46-F3B3-30F5-57C5-214F6E674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7797" y="3959841"/>
            <a:ext cx="19509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1" name="Line 24">
            <a:extLst>
              <a:ext uri="{FF2B5EF4-FFF2-40B4-BE49-F238E27FC236}">
                <a16:creationId xmlns:a16="http://schemas.microsoft.com/office/drawing/2014/main" id="{CEFAEDF8-170F-9C36-1592-CCF2BC960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3296" y="3016866"/>
            <a:ext cx="306313" cy="942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4" name="Line 24">
            <a:extLst>
              <a:ext uri="{FF2B5EF4-FFF2-40B4-BE49-F238E27FC236}">
                <a16:creationId xmlns:a16="http://schemas.microsoft.com/office/drawing/2014/main" id="{1A75234C-0FD2-CBC7-756C-27DD271D0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7797" y="3016866"/>
            <a:ext cx="306313" cy="942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6" name="Line 24">
            <a:extLst>
              <a:ext uri="{FF2B5EF4-FFF2-40B4-BE49-F238E27FC236}">
                <a16:creationId xmlns:a16="http://schemas.microsoft.com/office/drawing/2014/main" id="{05F7C2FA-3139-DA10-9FFE-B61FC04AC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0023" y="3016866"/>
            <a:ext cx="306313" cy="942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93277FBE-88C6-F999-DE56-13C6D2950B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4920" y="3936680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7034881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05CA5A-5FCE-3AAA-C922-2E724673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Keresés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993B4F9-C4E1-7375-6379-43689C3DB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spcBef>
                    <a:spcPts val="0"/>
                  </a:spcBef>
                  <a:buNone/>
                </a:pPr>
                <a:r>
                  <a:rPr lang="hu-HU" sz="2800" b="1" dirty="0"/>
                  <a:t>Feladat:</a:t>
                </a:r>
                <a:r>
                  <a:rPr lang="hu-HU" sz="2800" dirty="0"/>
                  <a:t> Adott az egész számok egy [</a:t>
                </a:r>
                <a:r>
                  <a:rPr lang="hu-HU" sz="2800" dirty="0" err="1"/>
                  <a:t>e..u</a:t>
                </a:r>
                <a:r>
                  <a:rPr lang="hu-HU" sz="2800" dirty="0"/>
                  <a:t>] intervalluma és egy T:[e..u]→Logikai feltétel. Határozzunk meg az [</a:t>
                </a:r>
                <a:r>
                  <a:rPr lang="hu-HU" sz="2800" dirty="0" err="1"/>
                  <a:t>e..u</a:t>
                </a:r>
                <a:r>
                  <a:rPr lang="hu-HU" sz="2800" dirty="0"/>
                  <a:t>] </a:t>
                </a:r>
                <a:r>
                  <a:rPr lang="hu-HU" sz="2800" dirty="0" err="1"/>
                  <a:t>interval-lumban</a:t>
                </a:r>
                <a:r>
                  <a:rPr lang="hu-HU" sz="2800" dirty="0"/>
                  <a:t> egy olyan számot, amely kielégíti a T feltételt!</a:t>
                </a:r>
              </a:p>
              <a:p>
                <a:pPr marL="12700" indent="0">
                  <a:buNone/>
                </a:pPr>
                <a:r>
                  <a:rPr kumimoji="0" lang="hu-HU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Definíció: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..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𝐿𝑜𝑔𝑖𝑘𝑎𝑖</m:t>
                    </m:r>
                  </m:oMath>
                </a14:m>
                <a:endPara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Bemenet: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Kimenet: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𝑣𝑎𝑛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𝐿𝑜𝑔𝑖𝑘𝑎𝑖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𝑖𝑛𝑑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</m:oMath>
                </a14:m>
                <a:endParaRPr kumimoji="0" lang="hu-H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Előfeltétel: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′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𝐸𝑓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𝑣𝑎𝑛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=∃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𝑖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𝑒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≤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≤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𝑢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𝑇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</m:oMath>
                </a14:m>
                <a:br>
                  <a:rPr kumimoji="0" lang="hu-HU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  <a:sym typeface="Symbol" pitchFamily="18" charset="2"/>
                  </a:rPr>
                </a:br>
                <a:r>
                  <a:rPr kumimoji="0" lang="hu-HU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𝑣𝑎𝑛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→(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≤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𝑖𝑛𝑑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≤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𝑇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𝑖𝑛𝑑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)</m:t>
                    </m:r>
                  </m:oMath>
                </a14:m>
                <a:endParaRPr lang="hu-HU" sz="2800" dirty="0"/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endParaRPr lang="hu-HU" sz="1400" dirty="0"/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lang="hu-HU" sz="2800" dirty="0"/>
                  <a:t>Másképp: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𝐸𝑓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𝑣𝑎𝑛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𝑖𝑛𝑑</m:t>
                        </m:r>
                      </m:e>
                    </m:d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𝐾𝑒𝑟𝑒</m:t>
                    </m:r>
                    <m:sSubSup>
                      <m:sSubSup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993B4F9-C4E1-7375-6379-43689C3DB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97" t="-1282" b="-88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40275D-C5C7-4D89-5354-A0ED5A43A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56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DCEA181-DA4B-D2D0-BBC0-7F8D785B796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49F8C16-1879-2A23-A528-09658E45CE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82138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2831BC-7368-DB4F-7544-B77CA9DB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Keresés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E33785-48D8-042E-24AC-27D8297D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 marR="0" lvl="0" indent="-254000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Algoritmus:</a:t>
            </a:r>
          </a:p>
          <a:p>
            <a:pPr marL="254000" marR="0" lvl="0" indent="-254000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>
                <a:tab pos="1882775" algn="l"/>
              </a:tabLst>
              <a:defRPr/>
            </a:pPr>
            <a:endParaRPr kumimoji="0" lang="hu-HU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  <a:sym typeface="Symbol" pitchFamily="18" charset="2"/>
            </a:endParaRPr>
          </a:p>
          <a:p>
            <a:pPr marL="1270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1D7F998-D081-9383-95A4-F69466E340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57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26413A4-CF98-2BCD-4A52-370EC7AF425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8810263-1CE3-4CCB-67F3-0FC8A28BC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94DAFEE-B04B-7D41-13A6-0B81A65B8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3" y="1861143"/>
            <a:ext cx="4620270" cy="297221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B95CA41-496C-41DE-0376-66221A2E7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4877667"/>
            <a:ext cx="4620270" cy="196242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D6DAC48-D776-7153-04B1-30D99C935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0805" y="3096423"/>
            <a:ext cx="4639322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22993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EE3D68-BA6E-18EF-0E32-6C82E480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Eldöntés</a:t>
            </a:r>
            <a:br>
              <a:rPr lang="hu-HU" dirty="0"/>
            </a:br>
            <a:r>
              <a:rPr lang="hu-HU" sz="2800" dirty="0"/>
              <a:t>mint speciális keresés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81BAB64-CA64-88B7-6948-16897B41C2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hu-HU" dirty="0"/>
                  <a:t>Az </a:t>
                </a:r>
                <a:r>
                  <a:rPr lang="hu-HU" b="1" dirty="0"/>
                  <a:t>eldöntés </a:t>
                </a:r>
                <a:r>
                  <a:rPr lang="hu-HU" dirty="0"/>
                  <a:t>tétel a keresés része: csupán nem vagyunk kíváncsiak a keresett érték helyére.</a:t>
                </a:r>
              </a:p>
              <a:p>
                <a:pPr marL="1270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0" lang="hu-HU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Definíció: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..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𝐿𝑜𝑔𝑖𝑘𝑎𝑖</m:t>
                    </m:r>
                  </m:oMath>
                </a14:m>
                <a:endPara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Bemenet: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Kimenet: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𝑣𝑎𝑛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𝐿𝑜𝑔𝑖𝑘𝑎𝑖</m:t>
                    </m:r>
                    <m:r>
                      <a:rPr kumimoji="0" lang="hu-HU" sz="24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hu-HU" sz="24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𝑖𝑛𝑑</m:t>
                    </m:r>
                    <m:r>
                      <a:rPr kumimoji="0" lang="hu-HU" sz="24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</m:oMath>
                </a14:m>
                <a:endParaRPr kumimoji="0" lang="hu-HU" sz="2400" b="1" i="0" u="none" strike="sng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Előfeltétel: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′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𝐸𝑓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𝑣𝑎𝑛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=∃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𝑖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𝑒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≤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≤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𝑢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𝑇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24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é</m:t>
                    </m:r>
                    <m:r>
                      <a:rPr kumimoji="0" lang="hu-HU" sz="24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</m:oMath>
                </a14:m>
                <a:br>
                  <a:rPr kumimoji="0" lang="hu-HU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  <a:sym typeface="Symbol" pitchFamily="18" charset="2"/>
                  </a:rPr>
                </a:br>
                <a:r>
                  <a:rPr kumimoji="0" lang="hu-HU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hu-HU" sz="24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𝑣𝑎𝑛</m:t>
                    </m:r>
                    <m:r>
                      <a:rPr kumimoji="0" lang="hu-HU" sz="24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→(</m:t>
                    </m:r>
                    <m:r>
                      <a:rPr kumimoji="0" lang="hu-HU" sz="24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𝑒</m:t>
                    </m:r>
                    <m:r>
                      <a:rPr kumimoji="0" lang="hu-HU" sz="24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≤</m:t>
                    </m:r>
                    <m:r>
                      <a:rPr kumimoji="0" lang="hu-HU" sz="24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𝑖𝑛𝑑</m:t>
                    </m:r>
                    <m:r>
                      <a:rPr kumimoji="0" lang="hu-HU" sz="24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≤</m:t>
                    </m:r>
                    <m:r>
                      <a:rPr kumimoji="0" lang="hu-HU" sz="24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𝑢</m:t>
                    </m:r>
                    <m:r>
                      <a:rPr kumimoji="0" lang="hu-HU" sz="24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24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𝑇</m:t>
                    </m:r>
                    <m:d>
                      <m:dPr>
                        <m:ctrlPr>
                          <a:rPr kumimoji="0" lang="hu-HU" sz="2400" b="0" i="1" u="none" strike="sng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0" lang="hu-HU" sz="2400" b="0" i="1" u="none" strike="sng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𝑖𝑛𝑑</m:t>
                        </m:r>
                      </m:e>
                    </m:d>
                    <m:r>
                      <a:rPr kumimoji="0" lang="hu-HU" sz="24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)</m:t>
                    </m:r>
                  </m:oMath>
                </a14:m>
                <a:endParaRPr kumimoji="0" lang="hu-HU" sz="2800" b="0" i="0" u="none" strike="sng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endParaRPr kumimoji="0" lang="hu-H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Másképp: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𝑣𝑎𝑛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hu-HU" sz="2400" b="0" i="1" u="none" strike="sng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𝑖𝑛𝑑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𝐾𝑒𝑟𝑒</m:t>
                    </m:r>
                    <m:sSubSup>
                      <m:sSub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b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sup>
                    </m:sSub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12700" indent="0">
                  <a:buNone/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81BAB64-CA64-88B7-6948-16897B41C2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8" t="-1667" r="-1843" b="-243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6D84519-F73C-806B-7841-2FF199FD54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58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21A21BF-0B8F-F07D-3D58-7FB308F48A2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233E92D-AC20-8F57-2818-17DB2AEF65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2BDB0E2-3A81-363B-EB02-3F35CA35E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2297508"/>
            <a:ext cx="3528392" cy="2269812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430ABE78-23E6-0BDF-DB0E-A43EA2B99063}"/>
              </a:ext>
            </a:extLst>
          </p:cNvPr>
          <p:cNvSpPr/>
          <p:nvPr/>
        </p:nvSpPr>
        <p:spPr>
          <a:xfrm>
            <a:off x="5580112" y="3789040"/>
            <a:ext cx="3528392" cy="792088"/>
          </a:xfrm>
          <a:prstGeom prst="rect">
            <a:avLst/>
          </a:prstGeom>
          <a:solidFill>
            <a:srgbClr val="FF0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9634390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EE3D68-BA6E-18EF-0E32-6C82E480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Optimista keresés</a:t>
            </a:r>
            <a:br>
              <a:rPr lang="hu-HU" dirty="0"/>
            </a:br>
            <a:r>
              <a:rPr lang="hu-HU" sz="2800" dirty="0"/>
              <a:t>mint speciális keresés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81BAB64-CA64-88B7-6948-16897B41C2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hu-HU" dirty="0"/>
                  <a:t>Teljesül-e a T feltétel minden elemre? Ha nem, akkor adj meg egy ilyen elemet! </a:t>
                </a:r>
                <a:br>
                  <a:rPr lang="hu-HU" dirty="0"/>
                </a:br>
                <a:r>
                  <a:rPr lang="hu-HU" dirty="0"/>
                  <a:t>   </a:t>
                </a:r>
                <a:r>
                  <a:rPr lang="hu-HU" sz="2800" dirty="0"/>
                  <a:t>~ Van-e olyan elem, ami nem T? … </a:t>
                </a:r>
              </a:p>
              <a:p>
                <a:pPr marL="1270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0" lang="hu-HU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Definíció: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..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𝐿𝑜𝑔𝑖𝑘𝑎𝑖</m:t>
                    </m:r>
                  </m:oMath>
                </a14:m>
                <a:endPara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Bemenet: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Kimenet: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𝑚𝑖𝑛𝑑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𝐿𝑜𝑔𝑖𝑘𝑎𝑖</m:t>
                    </m:r>
                    <m:r>
                      <a:rPr kumimoji="0" lang="hu-HU" sz="2400" b="0" i="1" u="non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hu-HU" sz="2400" b="0" i="1" u="non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𝑖𝑛𝑑</m:t>
                    </m:r>
                    <m:r>
                      <a:rPr kumimoji="0" lang="hu-HU" sz="2400" b="0" i="1" u="non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</m:oMath>
                </a14:m>
                <a:endParaRPr kumimoji="0" lang="hu-HU" sz="2400" b="1" i="0" u="non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Előfeltétel: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′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𝐸𝑓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𝑚𝑖𝑛𝑑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=∀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𝑖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𝑒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≤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≤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𝑢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𝑇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2400" b="0" i="1" u="non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é</m:t>
                    </m:r>
                    <m:r>
                      <a:rPr kumimoji="0" lang="hu-HU" sz="2400" b="0" i="1" u="non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</m:oMath>
                </a14:m>
                <a:br>
                  <a:rPr kumimoji="0" lang="hu-HU" sz="2400" b="0" i="1" u="non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  <a:sym typeface="Symbol" pitchFamily="18" charset="2"/>
                  </a:rPr>
                </a:br>
                <a:r>
                  <a:rPr kumimoji="0" lang="hu-HU" sz="2400" b="0" i="1" u="non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¬</m:t>
                    </m:r>
                    <m:r>
                      <a:rPr lang="hu-HU" sz="24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𝑚𝑖𝑛𝑑</m:t>
                    </m:r>
                    <m:r>
                      <a:rPr kumimoji="0" lang="hu-HU" sz="2400" b="0" i="1" u="non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→(</m:t>
                    </m:r>
                    <m:r>
                      <a:rPr kumimoji="0" lang="hu-HU" sz="2400" b="0" i="1" u="non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𝑒</m:t>
                    </m:r>
                    <m:r>
                      <a:rPr kumimoji="0" lang="hu-HU" sz="2400" b="0" i="1" u="non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≤</m:t>
                    </m:r>
                    <m:r>
                      <a:rPr kumimoji="0" lang="hu-HU" sz="2400" b="0" i="1" u="non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𝑖𝑛𝑑</m:t>
                    </m:r>
                    <m:r>
                      <a:rPr kumimoji="0" lang="hu-HU" sz="2400" b="0" i="1" u="non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≤</m:t>
                    </m:r>
                    <m:r>
                      <a:rPr kumimoji="0" lang="hu-HU" sz="2400" b="0" i="1" u="non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𝑢</m:t>
                    </m:r>
                    <m:r>
                      <a:rPr kumimoji="0" lang="hu-HU" sz="2400" b="0" i="1" u="non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¬</m:t>
                    </m:r>
                    <m:r>
                      <a:rPr kumimoji="0" lang="hu-HU" sz="2400" b="0" i="1" u="non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𝑇</m:t>
                    </m:r>
                    <m:d>
                      <m:dPr>
                        <m:ctrlPr>
                          <a:rPr kumimoji="0" lang="hu-HU" sz="2400" b="0" i="1" u="non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0" lang="hu-HU" sz="2400" b="0" i="1" u="non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𝑖𝑛𝑑</m:t>
                        </m:r>
                      </m:e>
                    </m:d>
                    <m:r>
                      <a:rPr kumimoji="0" lang="hu-HU" sz="2400" b="0" i="1" u="non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)</m:t>
                    </m:r>
                  </m:oMath>
                </a14:m>
                <a:endParaRPr kumimoji="0" lang="hu-HU" sz="2800" b="0" i="0" u="non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endParaRPr kumimoji="0" lang="hu-HU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Másképp: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𝑚𝑖𝑛𝑑</m:t>
                        </m:r>
                        <m:r>
                          <a:rPr kumimoji="0" lang="hu-HU" sz="2400" b="0" i="1" u="non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hu-HU" sz="2400" b="0" i="1" u="non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𝑖𝑛𝑑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𝑀𝑖𝑛</m:t>
                    </m:r>
                    <m:sSubSup>
                      <m:sSub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b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sup>
                    </m:sSub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12700" indent="0">
                  <a:buNone/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81BAB64-CA64-88B7-6948-16897B41C2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8" t="-1667" b="-1269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6D84519-F73C-806B-7841-2FF199FD54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59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21A21BF-0B8F-F07D-3D58-7FB308F48A2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233E92D-AC20-8F57-2818-17DB2AEF65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80854BD0-695B-3414-215D-FD3E4F5E48DB}"/>
              </a:ext>
            </a:extLst>
          </p:cNvPr>
          <p:cNvGrpSpPr/>
          <p:nvPr/>
        </p:nvGrpSpPr>
        <p:grpSpPr>
          <a:xfrm>
            <a:off x="5580112" y="2348880"/>
            <a:ext cx="3563887" cy="2309732"/>
            <a:chOff x="5518690" y="2276871"/>
            <a:chExt cx="3625309" cy="2309733"/>
          </a:xfrm>
        </p:grpSpPr>
        <p:pic>
          <p:nvPicPr>
            <p:cNvPr id="10" name="Kép 9">
              <a:extLst>
                <a:ext uri="{FF2B5EF4-FFF2-40B4-BE49-F238E27FC236}">
                  <a16:creationId xmlns:a16="http://schemas.microsoft.com/office/drawing/2014/main" id="{06A8BBEC-6F78-2E15-F6DD-B825E14B4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8690" y="2276871"/>
              <a:ext cx="3625309" cy="2309733"/>
            </a:xfrm>
            <a:prstGeom prst="rect">
              <a:avLst/>
            </a:prstGeom>
          </p:spPr>
        </p:pic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430ABE78-23E6-0BDF-DB0E-A43EA2B99063}"/>
                </a:ext>
              </a:extLst>
            </p:cNvPr>
            <p:cNvSpPr/>
            <p:nvPr/>
          </p:nvSpPr>
          <p:spPr>
            <a:xfrm>
              <a:off x="5518690" y="3789040"/>
              <a:ext cx="3589814" cy="792088"/>
            </a:xfrm>
            <a:prstGeom prst="rect">
              <a:avLst/>
            </a:prstGeom>
            <a:solidFill>
              <a:srgbClr val="FF0000">
                <a:alpha val="2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41314445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CB3F-49C4-EEB4-2473-97AF5866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1.a. Nincs tömb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hu-HU" dirty="0"/>
                  <a:t>Vegyük észre, hogy n/2 után már nincs értelme keresni!</a:t>
                </a:r>
              </a:p>
              <a:p>
                <a:pPr marL="12700" indent="0">
                  <a:buNone/>
                </a:pPr>
                <a:r>
                  <a:rPr lang="hu-HU" b="1" dirty="0"/>
                  <a:t>Specifikáció:</a:t>
                </a: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2..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/2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sSup>
                      <m:sSupPr>
                        <m:ctrlP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ℕ</m:t>
                        </m:r>
                      </m:e>
                      <m:sup>
                        <m:f>
                          <m:fPr>
                            <m:ctrlPr>
                              <a:rPr lang="hu-HU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hu-HU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hu-HU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den>
                        </m:f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−1</m:t>
                        </m:r>
                      </m:sup>
                    </m:sSup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∀</m:t>
                    </m:r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d>
                      <m:dPr>
                        <m:ctrlP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2≤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≤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/2</m:t>
                        </m:r>
                      </m:e>
                    </m:d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hu-HU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</m:oMath>
                </a14:m>
                <a:br>
                  <a:rPr lang="hu-HU" sz="2800" b="0" dirty="0">
                    <a:sym typeface="Symbol" pitchFamily="18" charset="2"/>
                  </a:rPr>
                </a:br>
                <a:r>
                  <a:rPr lang="hu-HU" sz="2800" b="0" dirty="0"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𝑣𝑎𝑛</m:t>
                        </m:r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𝑝𝑣𝑜</m:t>
                        </m:r>
                        <m:r>
                          <a:rPr lang="hu-HU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,é</m:t>
                        </m:r>
                        <m:r>
                          <a:rPr lang="hu-HU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𝑟𝑡</m:t>
                        </m:r>
                      </m:e>
                    </m:d>
                    <m:r>
                      <a:rPr lang="hu-HU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hu-HU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𝐾𝑒𝑟𝑒</m:t>
                    </m:r>
                    <m:sSubSup>
                      <m:sSubSupPr>
                        <m:ctrlP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𝑠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=2</m:t>
                        </m:r>
                      </m:sub>
                      <m:sup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/2</m:t>
                        </m:r>
                      </m:sup>
                    </m:sSubSup>
                    <m:sSub>
                      <m:sSubPr>
                        <m:ctrlPr>
                          <a:rPr lang="hu-HU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hu-HU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hu-HU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hu-HU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|</m:t>
                    </m:r>
                    <m:r>
                      <a:rPr lang="hu-HU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hu-HU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2</m:t>
                    </m:r>
                    <m:r>
                      <m:rPr>
                        <m:nor/>
                      </m:rPr>
                      <a:rPr lang="hu-HU" sz="2800">
                        <a:solidFill>
                          <a:srgbClr val="0000FF"/>
                        </a:solidFill>
                      </a:rPr>
                      <m:t>∤</m:t>
                    </m:r>
                    <m:sSub>
                      <m:sSubPr>
                        <m:ctrlPr>
                          <a:rPr lang="hu-HU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hu-HU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hu-HU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</m:oMath>
                </a14:m>
                <a:endParaRPr lang="hu-HU" sz="2800" b="0" dirty="0"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endParaRPr lang="hu-HU" sz="900" dirty="0">
                  <a:sym typeface="Symbol" pitchFamily="18" charset="2"/>
                </a:endParaRPr>
              </a:p>
              <a:p>
                <a:pPr marL="1270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8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BE8129-1436-5F9B-08C6-C25441202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CBBF9A-5967-4C95-0581-A79EFA5E2D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5626A2-3012-5636-4BF2-5AB0D6B67D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46099"/>
      </p:ext>
    </p:extLst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05CA5A-5FCE-3AAA-C922-2E724673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Kiválasztás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993B4F9-C4E1-7375-6379-43689C3DB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spcBef>
                    <a:spcPts val="0"/>
                  </a:spcBef>
                  <a:buNone/>
                </a:pPr>
                <a:r>
                  <a:rPr lang="hu-HU" sz="2800" b="1" dirty="0"/>
                  <a:t>Feladat:</a:t>
                </a:r>
                <a:r>
                  <a:rPr lang="hu-HU" sz="2800" dirty="0"/>
                  <a:t> Adott egy e egész szám és egy e-</a:t>
                </a:r>
                <a:r>
                  <a:rPr lang="hu-HU" sz="2800" dirty="0" err="1"/>
                  <a:t>től</a:t>
                </a:r>
                <a:r>
                  <a:rPr lang="hu-HU" sz="2800" dirty="0"/>
                  <a:t> jobbra értelmezett</a:t>
                </a:r>
              </a:p>
              <a:p>
                <a:pPr marL="12700" indent="0">
                  <a:spcBef>
                    <a:spcPts val="0"/>
                  </a:spcBef>
                  <a:buNone/>
                </a:pPr>
                <a:r>
                  <a:rPr lang="hu-HU" sz="2800" dirty="0"/>
                  <a:t>T:Egész→Logikai feltétel. Határozzunk meg az e-</a:t>
                </a:r>
                <a:r>
                  <a:rPr lang="hu-HU" sz="2800" dirty="0" err="1"/>
                  <a:t>től</a:t>
                </a:r>
                <a:r>
                  <a:rPr lang="hu-HU" sz="2800" dirty="0"/>
                  <a:t> jobbra egy olyan számot, amely kielégíti a T feltételt, ha tudjuk, hogy ilyen szám biztosan van!</a:t>
                </a:r>
              </a:p>
              <a:p>
                <a:pPr marL="12700" indent="0">
                  <a:buNone/>
                </a:pPr>
                <a:r>
                  <a:rPr kumimoji="0" lang="hu-HU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Definíció: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𝐿𝑜𝑔𝑖𝑘𝑎𝑖</m:t>
                    </m:r>
                  </m:oMath>
                </a14:m>
                <a:endPara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Bemenet: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Kimenet: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𝑖𝑛𝑑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</m:oMath>
                </a14:m>
                <a:endParaRPr kumimoji="0" lang="hu-H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Előfeltétel: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∃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≥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𝐸𝑓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≤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𝑖𝑛𝑑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𝑇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𝑖𝑛𝑑</m:t>
                        </m:r>
                      </m:e>
                    </m:d>
                  </m:oMath>
                </a14:m>
                <a:endParaRPr lang="hu-HU" sz="2800" dirty="0"/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endParaRPr lang="hu-HU" sz="1400" dirty="0"/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lang="hu-HU" sz="2800" dirty="0"/>
                  <a:t>Másképp: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𝐸𝑓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𝑖𝑛𝑑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𝐾𝑖𝑣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𝑙𝑎𝑠𝑧</m:t>
                    </m:r>
                    <m:sSub>
                      <m:sSub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993B4F9-C4E1-7375-6379-43689C3DB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97" t="-1282" r="-1092" b="-1051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40275D-C5C7-4D89-5354-A0ED5A43A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60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DCEA181-DA4B-D2D0-BBC0-7F8D785B796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49F8C16-1879-2A23-A528-09658E45CE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DC9D8A1C-CC88-0BF3-D6F2-8485C909B710}"/>
                  </a:ext>
                </a:extLst>
              </p:cNvPr>
              <p:cNvSpPr txBox="1"/>
              <p:nvPr/>
            </p:nvSpPr>
            <p:spPr>
              <a:xfrm>
                <a:off x="5076056" y="2924944"/>
                <a:ext cx="4032448" cy="1988237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2700" indent="0">
                  <a:buNone/>
                </a:pPr>
                <a:r>
                  <a:rPr kumimoji="0" lang="hu-HU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719138" algn="l"/>
                  </a:tabLst>
                  <a:defRPr/>
                </a:pPr>
                <a:r>
                  <a:rPr kumimoji="0" lang="hu-HU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Def</a:t>
                </a:r>
                <a:r>
                  <a:rPr kumimoji="0" lang="hu-HU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:	</a:t>
                </a:r>
                <a14:m>
                  <m:oMath xmlns:m="http://schemas.openxmlformats.org/officeDocument/2006/math">
                    <m:r>
                      <a:rPr kumimoji="0" lang="hu-HU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hu-HU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  <m:r>
                          <a:rPr kumimoji="0" lang="hu-HU" sz="1600" b="0" i="1" u="none" strike="sng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..</m:t>
                        </m:r>
                        <m:r>
                          <a:rPr kumimoji="0" lang="hu-HU" sz="1600" b="0" i="1" u="none" strike="sng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e>
                    </m:d>
                    <m:r>
                      <a:rPr kumimoji="0" lang="hu-HU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hu-HU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𝐿𝑜𝑔𝑖𝑘𝑎𝑖</m:t>
                    </m:r>
                  </m:oMath>
                </a14:m>
                <a:endParaRPr kumimoji="0" lang="hu-HU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719138" algn="l"/>
                  </a:tabLst>
                  <a:defRPr/>
                </a:pPr>
                <a:r>
                  <a:rPr kumimoji="0" lang="hu-HU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Be:	</a:t>
                </a:r>
                <a14:m>
                  <m:oMath xmlns:m="http://schemas.openxmlformats.org/officeDocument/2006/math">
                    <m:r>
                      <a:rPr kumimoji="0" lang="hu-HU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16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</m:oMath>
                </a14:m>
                <a:endParaRPr kumimoji="0" lang="hu-HU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719138" algn="l"/>
                  </a:tabLst>
                  <a:defRPr/>
                </a:pPr>
                <a:r>
                  <a:rPr kumimoji="0" lang="hu-HU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Ki:	</a:t>
                </a:r>
                <a14:m>
                  <m:oMath xmlns:m="http://schemas.openxmlformats.org/officeDocument/2006/math"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𝑣𝑎𝑛</m:t>
                    </m:r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𝐿𝑜𝑔𝑖𝑘𝑎𝑖</m:t>
                    </m:r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hu-HU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𝑖𝑛𝑑</m:t>
                    </m:r>
                    <m:r>
                      <a:rPr kumimoji="0" lang="hu-HU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</m:oMath>
                </a14:m>
                <a:endParaRPr kumimoji="0" lang="hu-HU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719138" algn="l"/>
                  </a:tabLst>
                  <a:defRPr/>
                </a:pPr>
                <a:r>
                  <a:rPr kumimoji="0" lang="hu-HU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Ef</a:t>
                </a:r>
                <a:r>
                  <a:rPr kumimoji="0" lang="hu-HU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:	</a:t>
                </a:r>
                <a14:m>
                  <m:oMath xmlns:m="http://schemas.openxmlformats.org/officeDocument/2006/math">
                    <m:r>
                      <a:rPr kumimoji="0" lang="hu-HU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hu-HU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′</m:t>
                    </m:r>
                  </m:oMath>
                </a14:m>
                <a:endParaRPr kumimoji="0" lang="hu-HU" sz="1600" b="0" i="0" u="none" strike="sng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69875" lvl="0" indent="-269875">
                  <a:lnSpc>
                    <a:spcPct val="95000"/>
                  </a:lnSpc>
                  <a:spcBef>
                    <a:spcPct val="5000"/>
                  </a:spcBef>
                  <a:tabLst>
                    <a:tab pos="719138" algn="l"/>
                  </a:tabLst>
                  <a:defRPr/>
                </a:pPr>
                <a:r>
                  <a:rPr kumimoji="0" lang="hu-HU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  <a:sym typeface="Symbol" pitchFamily="18" charset="2"/>
                  </a:rPr>
                  <a:t>Uf</a:t>
                </a:r>
                <a:r>
                  <a:rPr kumimoji="0" lang="hu-HU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  <a:sym typeface="Symbol" pitchFamily="18" charset="2"/>
                  </a:rPr>
                  <a:t>:	</a:t>
                </a:r>
                <a14:m>
                  <m:oMath xmlns:m="http://schemas.openxmlformats.org/officeDocument/2006/math">
                    <m:r>
                      <a:rPr kumimoji="0" lang="hu-HU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𝐸𝑓</m:t>
                    </m:r>
                    <m:r>
                      <a:rPr kumimoji="0" lang="hu-HU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𝑣𝑎𝑛</m:t>
                    </m:r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=∃</m:t>
                    </m:r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𝑖</m:t>
                    </m:r>
                    <m:d>
                      <m:dPr>
                        <m:ctrlPr>
                          <a:rPr kumimoji="0" lang="hu-HU" sz="1600" b="0" i="1" u="none" strike="sng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0" lang="hu-HU" sz="1600" b="0" i="1" u="none" strike="sng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𝑒</m:t>
                        </m:r>
                        <m:r>
                          <a:rPr kumimoji="0" lang="hu-HU" sz="1600" b="0" i="1" u="none" strike="sng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≤</m:t>
                        </m:r>
                        <m:r>
                          <a:rPr kumimoji="0" lang="hu-HU" sz="1600" b="0" i="1" u="none" strike="sng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  <m:r>
                          <a:rPr kumimoji="0" lang="hu-HU" sz="1600" b="0" i="1" u="none" strike="sng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≤</m:t>
                        </m:r>
                        <m:r>
                          <a:rPr kumimoji="0" lang="hu-HU" sz="1600" b="0" i="1" u="none" strike="sng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𝑢</m:t>
                        </m:r>
                      </m:e>
                    </m:d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:</m:t>
                    </m:r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𝑇</m:t>
                    </m:r>
                    <m:d>
                      <m:dPr>
                        <m:ctrlPr>
                          <a:rPr kumimoji="0" lang="hu-HU" sz="1600" b="0" i="1" u="none" strike="sng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0" lang="hu-HU" sz="1600" b="0" i="1" u="none" strike="sng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</m:e>
                    </m:d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</m:oMath>
                </a14:m>
                <a:br>
                  <a:rPr kumimoji="0" lang="hu-HU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  <a:sym typeface="Symbol" pitchFamily="18" charset="2"/>
                  </a:rPr>
                </a:br>
                <a:r>
                  <a:rPr kumimoji="0" lang="hu-HU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𝑣𝑎𝑛</m:t>
                    </m:r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→(</m:t>
                    </m:r>
                    <m:r>
                      <a:rPr kumimoji="0" lang="hu-HU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𝑒</m:t>
                    </m:r>
                    <m:r>
                      <a:rPr kumimoji="0" lang="hu-HU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≤</m:t>
                    </m:r>
                    <m:r>
                      <a:rPr kumimoji="0" lang="hu-HU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𝑖𝑛𝑑</m:t>
                    </m:r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≤</m:t>
                    </m:r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𝑢</m:t>
                    </m:r>
                    <m:r>
                      <a:rPr kumimoji="0" lang="hu-HU" sz="1600" b="0" i="1" u="none" strike="sng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𝑇</m:t>
                    </m:r>
                    <m:d>
                      <m:dPr>
                        <m:ctrlP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0" lang="hu-HU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𝑖𝑛𝑑</m:t>
                        </m:r>
                      </m:e>
                    </m:d>
                    <m:r>
                      <a:rPr kumimoji="0" lang="hu-HU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)</m:t>
                    </m:r>
                  </m:oMath>
                </a14:m>
                <a:endParaRPr lang="hu-HU" sz="1600" dirty="0"/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DC9D8A1C-CC88-0BF3-D6F2-8485C909B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924944"/>
                <a:ext cx="4032448" cy="1988237"/>
              </a:xfrm>
              <a:prstGeom prst="rect">
                <a:avLst/>
              </a:prstGeom>
              <a:blipFill>
                <a:blip r:embed="rId4"/>
                <a:stretch>
                  <a:fillRect l="-751" t="-1208"/>
                </a:stretch>
              </a:blipFill>
              <a:ln w="28575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519934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2831BC-7368-DB4F-7544-B77CA9DB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Kiválasztás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E33785-48D8-042E-24AC-27D8297D1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 marR="0" lvl="0" indent="-254000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Algoritmus:</a:t>
            </a:r>
          </a:p>
          <a:p>
            <a:pPr marL="254000" marR="0" lvl="0" indent="-254000" algn="l" defTabSz="914400" rtl="0" eaLnBrk="0" fontAlgn="base" latinLnBrk="0" hangingPunct="0">
              <a:lnSpc>
                <a:spcPct val="95000"/>
              </a:lnSpc>
              <a:spcBef>
                <a:spcPct val="5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>
                <a:tab pos="1882775" algn="l"/>
              </a:tabLst>
              <a:defRPr/>
            </a:pPr>
            <a:endParaRPr kumimoji="0" lang="hu-HU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+mn-ea"/>
              <a:cs typeface="+mn-cs"/>
              <a:sym typeface="Symbol" pitchFamily="18" charset="2"/>
            </a:endParaRPr>
          </a:p>
          <a:p>
            <a:pPr marL="1270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1D7F998-D081-9383-95A4-F69466E340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61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26413A4-CF98-2BCD-4A52-370EC7AF425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8810263-1CE3-4CCB-67F3-0FC8A28BC7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805FCF39-21E4-CDC8-0C32-741B58AE4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7" y="1898376"/>
            <a:ext cx="4620270" cy="1962424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027D8AF4-612D-7CC1-FF47-74F392512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9" y="4259902"/>
            <a:ext cx="4610743" cy="1495634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B43A1EDC-EEB1-0B7A-5E4D-485DBE33E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593" y="2595094"/>
            <a:ext cx="464884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99899"/>
      </p:ext>
    </p:extLst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05CA5A-5FCE-3AAA-C922-2E724673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Másolás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993B4F9-C4E1-7375-6379-43689C3DB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spcBef>
                    <a:spcPts val="0"/>
                  </a:spcBef>
                  <a:buNone/>
                </a:pPr>
                <a:r>
                  <a:rPr lang="hu-HU" sz="2800" b="1" dirty="0"/>
                  <a:t>Feladat:</a:t>
                </a:r>
                <a:r>
                  <a:rPr lang="hu-HU" sz="2800" dirty="0"/>
                  <a:t> Adott az egész számok egy [</a:t>
                </a:r>
                <a:r>
                  <a:rPr lang="hu-HU" sz="2800" dirty="0" err="1"/>
                  <a:t>e..u</a:t>
                </a:r>
                <a:r>
                  <a:rPr lang="hu-HU" sz="2800" dirty="0"/>
                  <a:t>] intervalluma és egy f:[e..u]→H függvény. Rendeljük az [</a:t>
                </a:r>
                <a:r>
                  <a:rPr lang="hu-HU" sz="2800" dirty="0" err="1"/>
                  <a:t>e..u</a:t>
                </a:r>
                <a:r>
                  <a:rPr lang="hu-HU" sz="2800" dirty="0"/>
                  <a:t>] intervallum minden értékéhez az f függvény értékét!</a:t>
                </a:r>
              </a:p>
              <a:p>
                <a:pPr marL="12700" indent="0">
                  <a:buNone/>
                </a:pPr>
                <a:r>
                  <a:rPr kumimoji="0" lang="hu-HU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Definíció: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:[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..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</m:oMath>
                </a14:m>
                <a:endPara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Bemenet: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Kimenet: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ö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𝑚𝑏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(1..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hu-H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Előfeltétel: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′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𝐸𝑓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∀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𝑖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𝑒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≤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≤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𝑢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:</m:t>
                    </m:r>
                    <m:sSub>
                      <m:sSub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𝑦</m:t>
                        </m:r>
                      </m:e>
                      <m:sub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=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(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𝑖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)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endParaRPr lang="hu-HU" sz="1400" dirty="0"/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lang="hu-HU" sz="2800" dirty="0"/>
                  <a:t>Másképp: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𝐸𝑓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𝑠𝑜</m:t>
                    </m:r>
                    <m:sSubSup>
                      <m:sSubSup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993B4F9-C4E1-7375-6379-43689C3DB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7" t="-1282" b="-15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40275D-C5C7-4D89-5354-A0ED5A43A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62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DCEA181-DA4B-D2D0-BBC0-7F8D785B796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49F8C16-1879-2A23-A528-09658E45CE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2933240-F372-8F19-4296-17C63C2E4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3204297"/>
            <a:ext cx="4629796" cy="102884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ADE4483-B513-5AD1-F57E-7C33E1700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4412653"/>
            <a:ext cx="4620270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41885"/>
      </p:ext>
    </p:extLst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072ED2-D23E-B63D-00D3-9007861F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"/>
            <a:ext cx="5700303" cy="1111250"/>
          </a:xfrm>
        </p:spPr>
        <p:txBody>
          <a:bodyPr/>
          <a:lstStyle/>
          <a:p>
            <a:r>
              <a:rPr lang="hu-HU" dirty="0"/>
              <a:t>Másolás</a:t>
            </a:r>
            <a:br>
              <a:rPr lang="hu-HU" dirty="0"/>
            </a:br>
            <a:r>
              <a:rPr lang="hu-HU" sz="2800" dirty="0"/>
              <a:t>mint speciális összegzés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9B66273-5580-301C-25C9-5392EA26F0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0" lang="hu-HU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lang="hu-HU" sz="2800" dirty="0">
                    <a:solidFill>
                      <a:srgbClr val="000000"/>
                    </a:solidFill>
                  </a:rPr>
                  <a:t>Definíció:	</a:t>
                </a:r>
                <a14:m>
                  <m:oMath xmlns:m="http://schemas.openxmlformats.org/officeDocument/2006/math"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:[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]→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hu-HU" sz="2800" dirty="0">
                  <a:solidFill>
                    <a:srgbClr val="000000"/>
                  </a:solidFill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lang="hu-HU" sz="2800" dirty="0">
                    <a:solidFill>
                      <a:srgbClr val="000000"/>
                    </a:solidFill>
                  </a:rPr>
                  <a:t>Bemenet:	</a:t>
                </a:r>
                <a14:m>
                  <m:oMath xmlns:m="http://schemas.openxmlformats.org/officeDocument/2006/math"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sz="2400" dirty="0">
                  <a:solidFill>
                    <a:srgbClr val="FF0000"/>
                  </a:solidFill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lang="hu-HU" sz="2800" dirty="0">
                    <a:solidFill>
                      <a:srgbClr val="000000"/>
                    </a:solidFill>
                  </a:rPr>
                  <a:t>Kimenet:	</a:t>
                </a:r>
                <a14:m>
                  <m:oMath xmlns:m="http://schemas.openxmlformats.org/officeDocument/2006/math"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ö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(1..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+1: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400" b="1" dirty="0">
                  <a:solidFill>
                    <a:srgbClr val="000000"/>
                  </a:solidFill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lang="hu-HU" sz="2800" dirty="0">
                    <a:solidFill>
                      <a:srgbClr val="000000"/>
                    </a:solidFill>
                  </a:rPr>
                  <a:t>Előfeltétel:	</a:t>
                </a:r>
                <a14:m>
                  <m:oMath xmlns:m="http://schemas.openxmlformats.org/officeDocument/2006/math"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hu-HU" sz="2400" dirty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lang="hu-HU" sz="2800" dirty="0">
                    <a:solidFill>
                      <a:srgbClr val="000000"/>
                    </a:solidFill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𝐸𝑓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⨁"/>
                        <m:ctrlP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hu-HU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hu-H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1270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9B66273-5580-301C-25C9-5392EA26F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75" t="-217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322C94-073C-36C8-F41A-2003DEBE17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63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C506A3F-2DBD-168F-046B-1515065E418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82F0801-D049-E337-D204-945C3B22C0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áblázat 7">
                <a:extLst>
                  <a:ext uri="{FF2B5EF4-FFF2-40B4-BE49-F238E27FC236}">
                    <a16:creationId xmlns:a16="http://schemas.microsoft.com/office/drawing/2014/main" id="{FBC2FC5E-AF7D-ECF3-7EBB-57DD4485C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1868576"/>
                  </p:ext>
                </p:extLst>
              </p:nvPr>
            </p:nvGraphicFramePr>
            <p:xfrm>
              <a:off x="202236" y="4014788"/>
              <a:ext cx="3942024" cy="252171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656308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288032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97684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67023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Összegzés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2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600"/>
                            </a:lnSpc>
                          </a:pPr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2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2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600"/>
                            </a:lnSpc>
                          </a:pPr>
                          <a:r>
                            <a:rPr lang="hu-HU" sz="2000" dirty="0"/>
                            <a:t>~</a:t>
                          </a:r>
                        </a:p>
                      </a:txBody>
                      <a:tcPr anchor="ctr"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2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800" b="0" i="1" smtClean="0">
                                    <a:latin typeface="Cambria Math" panose="02040503050406030204" pitchFamily="18" charset="0"/>
                                  </a:rPr>
                                  <m:t>⨁</m:t>
                                </m:r>
                              </m:oMath>
                            </m:oMathPara>
                          </a14:m>
                          <a:endParaRPr lang="hu-HU" sz="2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619699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600"/>
                            </a:lnSpc>
                          </a:pPr>
                          <a:r>
                            <a:rPr lang="hu-HU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600"/>
                            </a:lnSpc>
                          </a:pPr>
                          <a:r>
                            <a:rPr lang="hu-HU" sz="2000" dirty="0"/>
                            <a:t>~</a:t>
                          </a:r>
                        </a:p>
                      </a:txBody>
                      <a:tcPr anchor="ctr"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600"/>
                            </a:lnSpc>
                          </a:pPr>
                          <a:r>
                            <a:rPr lang="hu-HU" sz="2800" dirty="0"/>
                            <a:t>( 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482726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2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600"/>
                            </a:lnSpc>
                          </a:pPr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2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2700263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2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600"/>
                            </a:lnSpc>
                          </a:pPr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26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148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áblázat 7">
                <a:extLst>
                  <a:ext uri="{FF2B5EF4-FFF2-40B4-BE49-F238E27FC236}">
                    <a16:creationId xmlns:a16="http://schemas.microsoft.com/office/drawing/2014/main" id="{FBC2FC5E-AF7D-ECF3-7EBB-57DD4485C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1868576"/>
                  </p:ext>
                </p:extLst>
              </p:nvPr>
            </p:nvGraphicFramePr>
            <p:xfrm>
              <a:off x="202236" y="4014788"/>
              <a:ext cx="3942024" cy="252171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656308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288032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97684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Összegzés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676" t="-100000" r="-141912" b="-42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600"/>
                            </a:lnSpc>
                          </a:pPr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305" t="-100000" r="-3354" b="-42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676" t="-202899" r="-141912" b="-3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600"/>
                            </a:lnSpc>
                          </a:pPr>
                          <a:r>
                            <a:rPr lang="hu-HU" sz="2000" dirty="0"/>
                            <a:t>~</a:t>
                          </a:r>
                        </a:p>
                      </a:txBody>
                      <a:tcPr anchor="ctr"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305" t="-202899" r="-3354" b="-3289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619699"/>
                      </a:ext>
                    </a:extLst>
                  </a:tr>
                  <a:tr h="43891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600"/>
                            </a:lnSpc>
                          </a:pPr>
                          <a:r>
                            <a:rPr lang="hu-HU" sz="2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600"/>
                            </a:lnSpc>
                          </a:pPr>
                          <a:r>
                            <a:rPr lang="hu-HU" sz="2000" dirty="0"/>
                            <a:t>~</a:t>
                          </a:r>
                        </a:p>
                      </a:txBody>
                      <a:tcPr anchor="ctr"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600"/>
                            </a:lnSpc>
                          </a:pPr>
                          <a:r>
                            <a:rPr lang="hu-HU" sz="2800" dirty="0"/>
                            <a:t>( 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4827261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676" t="-401429" r="-141912" b="-1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600"/>
                            </a:lnSpc>
                          </a:pPr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305" t="-401429" r="-3354" b="-1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2700263"/>
                      </a:ext>
                    </a:extLst>
                  </a:tr>
                  <a:tr h="4216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76" t="-508696" r="-141912" b="-23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2600"/>
                            </a:lnSpc>
                          </a:pPr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7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05" t="-508696" r="-3354" b="-23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14814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Kép 9">
            <a:extLst>
              <a:ext uri="{FF2B5EF4-FFF2-40B4-BE49-F238E27FC236}">
                <a16:creationId xmlns:a16="http://schemas.microsoft.com/office/drawing/2014/main" id="{281C5DE9-1F99-BD91-D93D-CED403CE7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912" y="3373451"/>
            <a:ext cx="4157092" cy="1351693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DDCE0CBC-CFF2-7DBD-DC72-0FE378B1D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0303" y="0"/>
            <a:ext cx="3395972" cy="1951790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Lekerekített téglalap feliratnak 14">
                <a:extLst>
                  <a:ext uri="{FF2B5EF4-FFF2-40B4-BE49-F238E27FC236}">
                    <a16:creationId xmlns:a16="http://schemas.microsoft.com/office/drawing/2014/main" id="{9BF139C0-88B1-7AB0-748B-FE5B3C8C8313}"/>
                  </a:ext>
                </a:extLst>
              </p:cNvPr>
              <p:cNvSpPr/>
              <p:nvPr/>
            </p:nvSpPr>
            <p:spPr bwMode="auto">
              <a:xfrm>
                <a:off x="5703776" y="2143131"/>
                <a:ext cx="3770870" cy="1025887"/>
              </a:xfrm>
              <a:prstGeom prst="wedgeRoundRectCallout">
                <a:avLst>
                  <a:gd name="adj1" fmla="val -108463"/>
                  <a:gd name="adj2" fmla="val 111252"/>
                  <a:gd name="adj3" fmla="val 16667"/>
                </a:avLst>
              </a:prstGeom>
              <a:solidFill>
                <a:srgbClr val="FFC000">
                  <a:alpha val="70000"/>
                </a:srgbClr>
              </a:solidFill>
              <a:ln w="9525" cap="flat" cmpd="sng" algn="ctr">
                <a:solidFill>
                  <a:srgbClr val="CC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hu-HU" sz="2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hu-HU" sz="2400" kern="0" dirty="0">
                    <a:solidFill>
                      <a:srgbClr val="000000"/>
                    </a:solidFill>
                    <a:latin typeface="Garamond"/>
                  </a:rPr>
                  <a:t> az összefűzés jele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hu-HU" sz="2400" kern="0" dirty="0">
                    <a:solidFill>
                      <a:srgbClr val="000000"/>
                    </a:solidFill>
                    <a:latin typeface="Garamond"/>
                  </a:rPr>
                  <a:t>Tömbök összefűzése</a:t>
                </a:r>
              </a:p>
            </p:txBody>
          </p:sp>
        </mc:Choice>
        <mc:Fallback xmlns="">
          <p:sp>
            <p:nvSpPr>
              <p:cNvPr id="7" name="Lekerekített téglalap feliratnak 14">
                <a:extLst>
                  <a:ext uri="{FF2B5EF4-FFF2-40B4-BE49-F238E27FC236}">
                    <a16:creationId xmlns:a16="http://schemas.microsoft.com/office/drawing/2014/main" id="{9BF139C0-88B1-7AB0-748B-FE5B3C8C8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3776" y="2143131"/>
                <a:ext cx="3770870" cy="1025887"/>
              </a:xfrm>
              <a:prstGeom prst="wedgeRoundRectCallout">
                <a:avLst>
                  <a:gd name="adj1" fmla="val -108463"/>
                  <a:gd name="adj2" fmla="val 111252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rgbClr val="CC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Kép 12">
            <a:extLst>
              <a:ext uri="{FF2B5EF4-FFF2-40B4-BE49-F238E27FC236}">
                <a16:creationId xmlns:a16="http://schemas.microsoft.com/office/drawing/2014/main" id="{51AA763B-5256-AE7B-47C2-D6398723E4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4178" y="4933900"/>
            <a:ext cx="4639322" cy="1495634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D9A02144-B2E3-C7D9-22BC-3D6A6718C7DB}"/>
              </a:ext>
            </a:extLst>
          </p:cNvPr>
          <p:cNvSpPr txBox="1"/>
          <p:nvPr/>
        </p:nvSpPr>
        <p:spPr>
          <a:xfrm>
            <a:off x="4962375" y="5971254"/>
            <a:ext cx="1368152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pPr>
              <a:buNone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y:=y</a:t>
            </a:r>
            <a:r>
              <a:rPr lang="hu-HU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⊕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[f(i)]</a:t>
            </a:r>
          </a:p>
        </p:txBody>
      </p:sp>
    </p:spTree>
    <p:extLst>
      <p:ext uri="{BB962C8B-B14F-4D97-AF65-F5344CB8AC3E}">
        <p14:creationId xmlns:p14="http://schemas.microsoft.com/office/powerpoint/2010/main" val="11113341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05CA5A-5FCE-3AAA-C922-2E724673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Kiválogatás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93B4F9-C4E1-7375-6379-43689C3DB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spcBef>
                <a:spcPts val="0"/>
              </a:spcBef>
              <a:buNone/>
            </a:pPr>
            <a:r>
              <a:rPr lang="hu-HU" sz="2800" b="1" dirty="0"/>
              <a:t>Feladat:</a:t>
            </a:r>
            <a:r>
              <a:rPr lang="hu-HU" sz="2800" dirty="0"/>
              <a:t> 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Adott az egész számok egy [</a:t>
            </a:r>
            <a:r>
              <a:rPr kumimoji="0" lang="hu-HU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e..u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] intervalluma, </a:t>
            </a:r>
            <a:r>
              <a:rPr kumimoji="0" lang="hu-HU" sz="2800" b="0" i="0" u="non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egy f:[e..</a:t>
            </a:r>
            <a:r>
              <a:rPr lang="hu-HU" sz="2800" dirty="0">
                <a:solidFill>
                  <a:srgbClr val="000000"/>
                </a:solidFill>
                <a:latin typeface="Garamond"/>
              </a:rPr>
              <a:t>u</a:t>
            </a:r>
            <a:r>
              <a:rPr kumimoji="0" lang="hu-HU" sz="2800" b="0" i="0" u="non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]→H függvény 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és egy T:[</a:t>
            </a:r>
            <a:r>
              <a:rPr lang="hu-HU" sz="2800" dirty="0">
                <a:solidFill>
                  <a:srgbClr val="000000"/>
                </a:solidFill>
                <a:latin typeface="Garamond"/>
              </a:rPr>
              <a:t>e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..</a:t>
            </a:r>
            <a:r>
              <a:rPr lang="hu-HU" sz="2800" dirty="0">
                <a:solidFill>
                  <a:srgbClr val="000000"/>
                </a:solidFill>
                <a:latin typeface="Garamond"/>
              </a:rPr>
              <a:t>u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]→Logikai feltétel. </a:t>
            </a:r>
            <a:r>
              <a:rPr lang="hu-HU" sz="2800" dirty="0"/>
              <a:t>Határozzuk meg az f függvény értékét az [</a:t>
            </a:r>
            <a:r>
              <a:rPr lang="hu-HU" sz="2800" dirty="0" err="1"/>
              <a:t>e..u</a:t>
            </a:r>
            <a:r>
              <a:rPr lang="hu-HU" sz="2800" dirty="0"/>
              <a:t>] intervallum azon értékeire, amelyekre a T feltétel teljesül!</a:t>
            </a:r>
          </a:p>
          <a:p>
            <a:pPr marL="12700" indent="0">
              <a:buNone/>
            </a:pPr>
            <a:endParaRPr lang="hu-HU" sz="2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40275D-C5C7-4D89-5354-A0ED5A43A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64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DCEA181-DA4B-D2D0-BBC0-7F8D785B796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49F8C16-1879-2A23-A528-09658E45CE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59500"/>
      </p:ext>
    </p:extLst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05CA5A-5FCE-3AAA-C922-2E724673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Kiválogatás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993B4F9-C4E1-7375-6379-43689C3DB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kumimoji="0" lang="hu-HU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Definíció: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..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:[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..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𝐿𝑜𝑔𝑖𝑘𝑎𝑖</m:t>
                    </m:r>
                  </m:oMath>
                </a14:m>
                <a:endPara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Bemenet: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Kimenet: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𝑑𝑏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</m:oMath>
                </a14:m>
                <a:br>
                  <a:rPr kumimoji="0" lang="hu-HU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</a:br>
                <a:r>
                  <a:rPr kumimoji="0" lang="hu-HU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ö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𝑚𝑏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(1.. 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𝑑𝑏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hu-HU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Előfeltétel: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′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kumimoji="0" lang="hu-HU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𝐸𝑓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𝑑𝑏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</m:ctrlPr>
                          </m:eqArrPr>
                          <m:e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=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𝑒</m:t>
                            </m:r>
                          </m:e>
                          <m:e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𝑇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(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)</m:t>
                            </m:r>
                          </m:e>
                        </m:eqArr>
                      </m:sub>
                      <m:sup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𝑢</m:t>
                        </m:r>
                      </m:sup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1</m:t>
                        </m:r>
                      </m:e>
                    </m:nary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</m:oMath>
                </a14:m>
                <a:br>
                  <a:rPr kumimoji="0" lang="hu-HU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  <a:sym typeface="Symbol" pitchFamily="18" charset="2"/>
                  </a:rPr>
                </a:br>
                <a:r>
                  <a:rPr kumimoji="0" lang="hu-HU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𝑖𝑛𝑑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: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𝑇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ö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𝑚𝑏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1..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𝑑𝑏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: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𝐸𝑔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é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𝑠𝑧</m:t>
                        </m:r>
                      </m:e>
                    </m:d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𝑖𝑛𝑑</m:t>
                    </m:r>
                    <m:r>
                      <a:rPr lang="hu-H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𝑒</m:t>
                        </m:r>
                        <m: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..</m:t>
                        </m:r>
                        <m:r>
                          <a:rPr lang="hu-HU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𝑢</m:t>
                        </m:r>
                      </m:e>
                    </m:d>
                    <m:r>
                      <a:rPr lang="hu-H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</m:oMath>
                </a14:m>
                <a:endParaRPr kumimoji="0" lang="hu-HU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  <a:sym typeface="Symbol" pitchFamily="18" charset="2"/>
                </a:endParaRPr>
              </a:p>
              <a:p>
                <a:pPr marL="0" lv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  <a:defRPr/>
                </a:pPr>
                <a:r>
                  <a:rPr kumimoji="0" lang="hu-HU" sz="2400" b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∀</m:t>
                    </m:r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𝑖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1≤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≤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𝑑𝑏</m:t>
                        </m:r>
                      </m:e>
                    </m:d>
                    <m:r>
                      <a:rPr kumimoji="0" lang="hu-HU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:</m:t>
                    </m:r>
                    <m:d>
                      <m:dPr>
                        <m:ctrlP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𝑇</m:t>
                        </m:r>
                        <m:d>
                          <m:dPr>
                            <m:ctrlP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𝑖𝑛𝑑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[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]</m:t>
                            </m:r>
                          </m:e>
                        </m:d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 é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𝑠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 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𝑦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[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]=</m:t>
                        </m:r>
                        <m:r>
                          <a:rPr kumimoji="0" lang="hu-HU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𝑓</m:t>
                        </m:r>
                        <m:d>
                          <m:dPr>
                            <m:ctrlPr>
                              <a:rPr kumimoji="0" lang="hu-HU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hu-HU" sz="24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𝑖𝑛𝑑</m:t>
                            </m:r>
                            <m:r>
                              <a:rPr lang="hu-HU" sz="24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[</m:t>
                            </m:r>
                            <m:r>
                              <a:rPr lang="hu-HU" sz="24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hu-HU" sz="24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]</m:t>
                            </m:r>
                          </m:e>
                        </m:d>
                      </m:e>
                    </m:d>
                  </m:oMath>
                </a14:m>
                <a:endParaRPr lang="hu-HU" sz="2800" dirty="0"/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endParaRPr lang="hu-HU" sz="1400" dirty="0"/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lang="hu-HU" sz="2800" dirty="0"/>
                  <a:t>Másképp:	</a:t>
                </a:r>
                <a14:m>
                  <m:oMath xmlns:m="http://schemas.openxmlformats.org/officeDocument/2006/math"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𝐸𝑓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𝐾𝑖𝑣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𝑙𝑜𝑔𝑎</m:t>
                    </m:r>
                    <m:sSubSup>
                      <m:sSubSupPr>
                        <m:ctrlPr>
                          <a:rPr lang="hu-HU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eqArr>
                          <m:eqArrPr>
                            <m:ctrlP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sub>
                      <m:sup>
                        <m:r>
                          <a:rPr lang="hu-HU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993B4F9-C4E1-7375-6379-43689C3DB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7" t="-1282" b="-307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40275D-C5C7-4D89-5354-A0ED5A43A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65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DCEA181-DA4B-D2D0-BBC0-7F8D785B796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49F8C16-1879-2A23-A528-09658E45CE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FFCB11F-55C5-6901-8144-1EED948C2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509" y="-5538"/>
            <a:ext cx="3398491" cy="149032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D7139BC-6021-99EC-90B0-D683BA07C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621" y="2215818"/>
            <a:ext cx="4044268" cy="22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11683"/>
      </p:ext>
    </p:extLst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072ED2-D23E-B63D-00D3-9007861F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"/>
            <a:ext cx="5700303" cy="1111250"/>
          </a:xfrm>
        </p:spPr>
        <p:txBody>
          <a:bodyPr/>
          <a:lstStyle/>
          <a:p>
            <a:r>
              <a:rPr lang="hu-HU" dirty="0"/>
              <a:t>Kiválogatás</a:t>
            </a:r>
            <a:br>
              <a:rPr lang="hu-HU" dirty="0"/>
            </a:br>
            <a:r>
              <a:rPr lang="hu-HU" sz="2800" dirty="0"/>
              <a:t>mint speciális összegzés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9B66273-5580-301C-25C9-5392EA26F0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0" lang="hu-HU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  <a:endParaRPr kumimoji="0" lang="hu-HU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708150" algn="l"/>
                  </a:tabLst>
                  <a:defRPr/>
                </a:pPr>
                <a:r>
                  <a:rPr lang="hu-HU" sz="2400" dirty="0">
                    <a:solidFill>
                      <a:srgbClr val="000000"/>
                    </a:solidFill>
                  </a:rPr>
                  <a:t>Definíció: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𝐿𝑜𝑔𝑖𝑘𝑎𝑖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hu-HU" sz="2400" dirty="0">
                    <a:solidFill>
                      <a:srgbClr val="000000"/>
                    </a:solidFill>
                  </a:rPr>
                  <a:t>,</a:t>
                </a:r>
                <a:br>
                  <a:rPr lang="hu-HU" sz="2400" dirty="0">
                    <a:solidFill>
                      <a:srgbClr val="000000"/>
                    </a:solidFill>
                  </a:rPr>
                </a:br>
                <a:r>
                  <a:rPr lang="hu-HU" sz="2400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𝑒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..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</m:d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ö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𝑚𝑏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hu-H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hu-HU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hu-HU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e>
                              <m:r>
                                <a:rPr lang="hu-H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h𝑎</m:t>
                              </m:r>
                              <m:r>
                                <a:rPr lang="hu-H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hu-H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hu-H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e>
                              <m:r>
                                <a:rPr lang="hu-H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hu-H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ü</m:t>
                              </m:r>
                              <m:r>
                                <a:rPr lang="hu-H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𝑙</m:t>
                              </m:r>
                              <m:r>
                                <a:rPr lang="hu-H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ö</m:t>
                              </m:r>
                              <m:r>
                                <a:rPr lang="hu-H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𝑛𝑏𝑒𝑛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708150" algn="l"/>
                  </a:tabLst>
                  <a:defRPr/>
                </a:pPr>
                <a:r>
                  <a:rPr lang="hu-HU" sz="2400" dirty="0">
                    <a:solidFill>
                      <a:srgbClr val="000000"/>
                    </a:solidFill>
                  </a:rPr>
                  <a:t>Bemenet: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sz="2000" dirty="0">
                  <a:solidFill>
                    <a:srgbClr val="FF0000"/>
                  </a:solidFill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708150" algn="l"/>
                  </a:tabLst>
                  <a:defRPr/>
                </a:pPr>
                <a:r>
                  <a:rPr lang="hu-HU" sz="2400" dirty="0">
                    <a:solidFill>
                      <a:srgbClr val="000000"/>
                    </a:solidFill>
                  </a:rPr>
                  <a:t>Kimenet: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𝑠𝑧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hu-HU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hu-HU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ö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(1.. 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𝑠𝑧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000" b="1" dirty="0">
                  <a:solidFill>
                    <a:srgbClr val="000000"/>
                  </a:solidFill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708150" algn="l"/>
                  </a:tabLst>
                  <a:defRPr/>
                </a:pPr>
                <a:r>
                  <a:rPr lang="hu-HU" sz="2400" dirty="0">
                    <a:solidFill>
                      <a:srgbClr val="000000"/>
                    </a:solidFill>
                  </a:rPr>
                  <a:t>Előfeltétel: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hu-HU" sz="2000" dirty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708150" algn="l"/>
                  </a:tabLst>
                  <a:defRPr/>
                </a:pPr>
                <a:r>
                  <a:rPr lang="hu-HU" sz="2400" dirty="0">
                    <a:solidFill>
                      <a:srgbClr val="000000"/>
                    </a:solidFill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𝐸𝑓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⨁"/>
                        <m:ctrlP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  <m:e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2800" dirty="0">
                  <a:solidFill>
                    <a:srgbClr val="000000"/>
                  </a:solidFill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1270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9B66273-5580-301C-25C9-5392EA26F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33" t="-17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322C94-073C-36C8-F41A-2003DEBE17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66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C506A3F-2DBD-168F-046B-1515065E418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82F0801-D049-E337-D204-945C3B22C0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áblázat 7">
                <a:extLst>
                  <a:ext uri="{FF2B5EF4-FFF2-40B4-BE49-F238E27FC236}">
                    <a16:creationId xmlns:a16="http://schemas.microsoft.com/office/drawing/2014/main" id="{FBC2FC5E-AF7D-ECF3-7EBB-57DD4485C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745483"/>
                  </p:ext>
                </p:extLst>
              </p:nvPr>
            </p:nvGraphicFramePr>
            <p:xfrm>
              <a:off x="156808" y="4565849"/>
              <a:ext cx="4824538" cy="23072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424708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210389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3189441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7189">
                    <a:tc gridSpan="3">
                      <a:txBody>
                        <a:bodyPr/>
                        <a:lstStyle/>
                        <a:p>
                          <a:r>
                            <a:rPr lang="hu-HU" sz="1800" b="1" dirty="0"/>
                            <a:t>Összegzés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D1D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718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hu-HU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800" dirty="0"/>
                            <a:t>~</a:t>
                          </a:r>
                        </a:p>
                      </a:txBody>
                      <a:tcPr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hu-HU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D1D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4932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a14:m>
                          <a:r>
                            <a:rPr lang="hu-HU" sz="18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oMath>
                          </a14:m>
                          <a:r>
                            <a:rPr lang="hu-HU" sz="1800" dirty="0"/>
                            <a:t>, 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800" dirty="0"/>
                            <a:t>~</a:t>
                          </a:r>
                        </a:p>
                      </a:txBody>
                      <a:tcPr anchor="ctr"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hu-HU" sz="2800" b="0" i="1" smtClean="0">
                                  <a:latin typeface="Cambria Math" panose="02040503050406030204" pitchFamily="18" charset="0"/>
                                </a:rPr>
                                <m:t>⨁</m:t>
                              </m:r>
                            </m:oMath>
                          </a14:m>
                          <a:r>
                            <a:rPr lang="hu-HU" sz="18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hu-HU" sz="2400" dirty="0"/>
                            <a:t>, ( 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D1D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619699"/>
                      </a:ext>
                    </a:extLst>
                  </a:tr>
                  <a:tr h="37718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800" dirty="0"/>
                            <a:t>~</a:t>
                          </a:r>
                        </a:p>
                      </a:txBody>
                      <a:tcPr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4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D1D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757877"/>
                      </a:ext>
                    </a:extLst>
                  </a:tr>
                  <a:tr h="667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8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h𝑎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𝑎𝑘𝑘𝑜𝑟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ö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𝑛𝑏𝑒𝑛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⊕[]</m:t>
                                </m:r>
                              </m:oMath>
                            </m:oMathPara>
                          </a14:m>
                          <a:endParaRPr lang="hu-HU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1D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148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áblázat 7">
                <a:extLst>
                  <a:ext uri="{FF2B5EF4-FFF2-40B4-BE49-F238E27FC236}">
                    <a16:creationId xmlns:a16="http://schemas.microsoft.com/office/drawing/2014/main" id="{FBC2FC5E-AF7D-ECF3-7EBB-57DD4485C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745483"/>
                  </p:ext>
                </p:extLst>
              </p:nvPr>
            </p:nvGraphicFramePr>
            <p:xfrm>
              <a:off x="156808" y="4565849"/>
              <a:ext cx="4824538" cy="23072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424708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210389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3189441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7189">
                    <a:tc gridSpan="3">
                      <a:txBody>
                        <a:bodyPr/>
                        <a:lstStyle/>
                        <a:p>
                          <a:r>
                            <a:rPr lang="hu-HU" sz="1800" b="1" dirty="0"/>
                            <a:t>Összegzés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D1D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7189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846" t="-108065" r="-243162" b="-44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800" dirty="0"/>
                            <a:t>~</a:t>
                          </a:r>
                        </a:p>
                      </a:txBody>
                      <a:tcPr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3053" t="-108065" r="-1908" b="-44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508318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846" t="-153571" r="-243162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800" dirty="0"/>
                            <a:t>~</a:t>
                          </a:r>
                        </a:p>
                      </a:txBody>
                      <a:tcPr anchor="ctr"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3053" t="-153571" r="-1908" b="-2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619699"/>
                      </a:ext>
                    </a:extLst>
                  </a:tr>
                  <a:tr h="377189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846" t="-343548" r="-243162" b="-2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800" dirty="0"/>
                            <a:t>~</a:t>
                          </a:r>
                        </a:p>
                      </a:txBody>
                      <a:tcPr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3053" t="-343548" r="-1908" b="-2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3757877"/>
                      </a:ext>
                    </a:extLst>
                  </a:tr>
                  <a:tr h="667335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46" t="-250000" r="-243162" b="-1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8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053" t="-250000" r="-1908" b="-1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14814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Kép 9">
            <a:extLst>
              <a:ext uri="{FF2B5EF4-FFF2-40B4-BE49-F238E27FC236}">
                <a16:creationId xmlns:a16="http://schemas.microsoft.com/office/drawing/2014/main" id="{281C5DE9-1F99-BD91-D93D-CED403CE7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4232" y="3309227"/>
            <a:ext cx="4157092" cy="1351693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DDCE0CBC-CFF2-7DBD-DC72-0FE378B1D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0303" y="0"/>
            <a:ext cx="3395972" cy="1951790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72B4EA79-E7A4-8AC0-9848-124A1B84A2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1496" y="5013176"/>
            <a:ext cx="4160689" cy="18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46482"/>
      </p:ext>
    </p:extLst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05CA5A-5FCE-3AAA-C922-2E724673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Szétválogatás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93B4F9-C4E1-7375-6379-43689C3DB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spcBef>
                <a:spcPts val="0"/>
              </a:spcBef>
              <a:buNone/>
            </a:pPr>
            <a:r>
              <a:rPr lang="hu-HU" sz="2800" b="1" dirty="0"/>
              <a:t>Feladat:</a:t>
            </a:r>
            <a:r>
              <a:rPr lang="hu-HU" sz="2800" dirty="0"/>
              <a:t> 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Adott az egész számok egy [</a:t>
            </a:r>
            <a:r>
              <a:rPr kumimoji="0" lang="hu-HU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e..u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] intervalluma, </a:t>
            </a:r>
            <a:r>
              <a:rPr kumimoji="0" lang="hu-HU" sz="2800" b="0" i="0" u="non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egy f:[e..</a:t>
            </a:r>
            <a:r>
              <a:rPr lang="hu-HU" sz="2800" dirty="0">
                <a:solidFill>
                  <a:srgbClr val="000000"/>
                </a:solidFill>
                <a:latin typeface="Garamond"/>
              </a:rPr>
              <a:t>u</a:t>
            </a:r>
            <a:r>
              <a:rPr kumimoji="0" lang="hu-HU" sz="2800" b="0" i="0" u="non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]→H függvény 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és egy T:[</a:t>
            </a:r>
            <a:r>
              <a:rPr lang="hu-HU" sz="2800" dirty="0">
                <a:solidFill>
                  <a:srgbClr val="000000"/>
                </a:solidFill>
                <a:latin typeface="Garamond"/>
              </a:rPr>
              <a:t>e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..</a:t>
            </a:r>
            <a:r>
              <a:rPr lang="hu-HU" sz="2800" dirty="0">
                <a:solidFill>
                  <a:srgbClr val="000000"/>
                </a:solidFill>
                <a:latin typeface="Garamond"/>
              </a:rPr>
              <a:t>u</a:t>
            </a:r>
            <a:r>
              <a:rPr kumimoji="0" lang="hu-HU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+mn-ea"/>
                <a:cs typeface="+mn-cs"/>
              </a:rPr>
              <a:t>]→Logikai feltétel. </a:t>
            </a:r>
            <a:r>
              <a:rPr lang="hu-HU" sz="2800" dirty="0"/>
              <a:t>Határozzuk meg az f függvény értékét az [</a:t>
            </a:r>
            <a:r>
              <a:rPr lang="hu-HU" sz="2800" dirty="0" err="1"/>
              <a:t>e..u</a:t>
            </a:r>
            <a:r>
              <a:rPr lang="hu-HU" sz="2800" dirty="0"/>
              <a:t>] intervallum azon értékeire, amelyekre a T feltétel teljesül, és azokra is, amelyekre nem!</a:t>
            </a:r>
          </a:p>
          <a:p>
            <a:pPr marL="12700" indent="0">
              <a:buNone/>
            </a:pPr>
            <a:endParaRPr lang="hu-HU" sz="2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40275D-C5C7-4D89-5354-A0ED5A43A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67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DCEA181-DA4B-D2D0-BBC0-7F8D785B796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49F8C16-1879-2A23-A528-09658E45CE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61665"/>
      </p:ext>
    </p:extLst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05CA5A-5FCE-3AAA-C922-2E724673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"/>
            <a:ext cx="5148064" cy="1111250"/>
          </a:xfrm>
        </p:spPr>
        <p:txBody>
          <a:bodyPr/>
          <a:lstStyle/>
          <a:p>
            <a:r>
              <a:rPr lang="hu-HU" dirty="0"/>
              <a:t>Szétválogatás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993B4F9-C4E1-7375-6379-43689C3DB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kumimoji="0" lang="hu-HU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kumimoji="0" lang="hu-HU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Definíció: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hu-HU" sz="20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  <a:defRPr/>
                </a:pPr>
                <a:r>
                  <a:rPr lang="hu-HU" sz="2000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:[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]→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𝐿𝑜𝑔𝑖𝑘𝑎𝑖</m:t>
                    </m:r>
                  </m:oMath>
                </a14:m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Bemenet:	</a:t>
                </a:r>
                <a14:m>
                  <m:oMath xmlns:m="http://schemas.openxmlformats.org/officeDocument/2006/math"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0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</m:oMath>
                </a14:m>
                <a:endParaRPr kumimoji="0" lang="hu-H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Kimenet:	</a:t>
                </a:r>
                <a14:m>
                  <m:oMath xmlns:m="http://schemas.openxmlformats.org/officeDocument/2006/math"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𝑑𝑏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𝐸𝑔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é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𝑠𝑧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 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ö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𝑚𝑏</m:t>
                    </m:r>
                    <m:d>
                      <m:dPr>
                        <m:ctrlP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1.. </m:t>
                        </m:r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𝑑𝑏</m:t>
                        </m:r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:</m:t>
                        </m:r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𝐻</m:t>
                        </m:r>
                      </m:e>
                    </m:d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br>
                  <a:rPr kumimoji="0" lang="hu-HU" sz="20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</a:br>
                <a:r>
                  <a:rPr kumimoji="0" lang="hu-HU" sz="20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ö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𝑚𝑏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(1..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+1−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𝑑𝑏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hu-HU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tabLst>
                    <a:tab pos="1882775" algn="l"/>
                  </a:tabLst>
                  <a:defRPr/>
                </a:pPr>
                <a:r>
                  <a:rPr kumimoji="0" lang="hu-HU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Előfeltétel:	</a:t>
                </a:r>
                <a14:m>
                  <m:oMath xmlns:m="http://schemas.openxmlformats.org/officeDocument/2006/math"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é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′</m:t>
                    </m:r>
                  </m:oMath>
                </a14:m>
                <a:endParaRPr kumimoji="0" lang="hu-HU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kumimoji="0" lang="hu-HU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𝐸𝑓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𝑑𝑏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kumimoji="0" lang="hu-HU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</m:ctrlPr>
                          </m:eqArrPr>
                          <m:e>
                            <m:r>
                              <a:rPr kumimoji="0" lang="hu-HU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kumimoji="0" lang="hu-HU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=</m:t>
                            </m:r>
                            <m:r>
                              <a:rPr kumimoji="0" lang="hu-HU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𝑒</m:t>
                            </m:r>
                          </m:e>
                          <m:e>
                            <m:r>
                              <a:rPr kumimoji="0" lang="hu-HU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𝑇</m:t>
                            </m:r>
                            <m:r>
                              <a:rPr kumimoji="0" lang="hu-HU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(</m:t>
                            </m:r>
                            <m:r>
                              <a:rPr kumimoji="0" lang="hu-HU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kumimoji="0" lang="hu-HU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)</m:t>
                            </m:r>
                          </m:e>
                        </m:eqArr>
                      </m:sub>
                      <m:sup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𝑢</m:t>
                        </m:r>
                      </m:sup>
                      <m:e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1</m:t>
                        </m:r>
                      </m:e>
                    </m:nary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</m:oMath>
                </a14:m>
                <a:br>
                  <a:rPr kumimoji="0" lang="hu-HU" sz="20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  <a:sym typeface="Symbol" pitchFamily="18" charset="2"/>
                  </a:rPr>
                </a:br>
                <a:r>
                  <a:rPr kumimoji="0" lang="hu-HU" sz="20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𝑖𝑛𝑑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𝑦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𝑇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ö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𝑚𝑏</m:t>
                    </m:r>
                    <m:d>
                      <m:dPr>
                        <m:ctrlP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1..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𝑑𝑏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𝐸𝑔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é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𝑠𝑧</m:t>
                        </m:r>
                      </m:e>
                    </m:d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𝑖𝑛𝑑𝑦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𝑒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..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𝑢</m:t>
                        </m:r>
                      </m:e>
                    </m:d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</m:oMath>
                </a14:m>
                <a:endParaRPr lang="hu-HU" sz="2000" b="0" i="1" dirty="0">
                  <a:solidFill>
                    <a:srgbClr val="000000"/>
                  </a:solidFill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0" lv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  <a:defRPr/>
                </a:pPr>
                <a:r>
                  <a:rPr lang="hu-HU" sz="2000" b="0" dirty="0">
                    <a:solidFill>
                      <a:srgbClr val="000000"/>
                    </a:solidFill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𝑖𝑛𝑑𝑧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𝑇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ö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𝑚𝑏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(1..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𝑢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−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𝑒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+1−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𝑑𝑏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𝐸𝑔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é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𝑠𝑧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𝑖𝑛𝑑𝑧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𝑒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..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𝑢</m:t>
                        </m:r>
                      </m:e>
                    </m:d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</m:oMath>
                </a14:m>
                <a:endParaRPr kumimoji="0" lang="hu-HU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  <a:sym typeface="Symbol" pitchFamily="18" charset="2"/>
                </a:endParaRPr>
              </a:p>
              <a:p>
                <a:pPr marL="0" lv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  <a:defRPr/>
                </a:pPr>
                <a:r>
                  <a:rPr kumimoji="0" lang="hu-HU" sz="2000" b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∀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𝑖</m:t>
                    </m:r>
                    <m:d>
                      <m:dPr>
                        <m:ctrlP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1≤</m:t>
                        </m:r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𝑖</m:t>
                        </m:r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≤</m:t>
                        </m:r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𝑑𝑏</m:t>
                        </m:r>
                      </m:e>
                    </m:d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:</m:t>
                    </m:r>
                    <m:d>
                      <m:dPr>
                        <m:ctrlP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𝑇</m:t>
                        </m:r>
                        <m:d>
                          <m:dPr>
                            <m:ctrlPr>
                              <a:rPr kumimoji="0" lang="hu-HU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kumimoji="0" lang="hu-HU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𝑖𝑛𝑑𝑦</m:t>
                            </m:r>
                            <m:r>
                              <a:rPr kumimoji="0" lang="hu-HU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[</m:t>
                            </m:r>
                            <m:r>
                              <a:rPr kumimoji="0" lang="hu-HU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kumimoji="0" lang="hu-HU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]</m:t>
                            </m:r>
                          </m:e>
                        </m:d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 é</m:t>
                        </m:r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𝑠</m:t>
                        </m:r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 </m:t>
                        </m:r>
                        <m:sSub>
                          <m:sSubPr>
                            <m:ctrlPr>
                              <a:rPr kumimoji="0" lang="hu-HU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kumimoji="0" lang="hu-HU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hu-HU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=</m:t>
                        </m:r>
                        <m:r>
                          <a:rPr kumimoji="0" lang="hu-HU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Symbol" pitchFamily="18" charset="2"/>
                          </a:rPr>
                          <m:t>𝑓</m:t>
                        </m:r>
                        <m:d>
                          <m:dPr>
                            <m:ctrlPr>
                              <a:rPr kumimoji="0" lang="hu-HU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𝑖𝑛𝑑𝑦</m:t>
                            </m:r>
                            <m:r>
                              <a:rPr lang="hu-H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[</m:t>
                            </m:r>
                            <m:r>
                              <a:rPr lang="hu-H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hu-H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]</m:t>
                            </m:r>
                          </m:e>
                        </m:d>
                      </m:e>
                    </m:d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é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𝑠</m:t>
                    </m:r>
                    <m:r>
                      <a:rPr kumimoji="0" lang="hu-HU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Symbol" pitchFamily="18" charset="2"/>
                      </a:rPr>
                      <m:t> </m:t>
                    </m:r>
                  </m:oMath>
                </a14:m>
                <a:br>
                  <a:rPr kumimoji="0" lang="hu-HU" sz="20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  <a:sym typeface="Symbol" pitchFamily="18" charset="2"/>
                  </a:rPr>
                </a:br>
                <a:r>
                  <a:rPr kumimoji="0" lang="hu-HU" sz="20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	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∀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d>
                      <m:dPr>
                        <m:ctrlP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1≤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≤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𝑢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−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𝑒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1−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𝑑𝑏</m:t>
                        </m:r>
                      </m:e>
                    </m:d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d>
                      <m:dPr>
                        <m:ctrlP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¬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𝑇</m:t>
                        </m:r>
                        <m:d>
                          <m:dPr>
                            <m:ctrlPr>
                              <a:rPr lang="hu-H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𝑖𝑛𝑑</m:t>
                            </m:r>
                            <m:r>
                              <a:rPr lang="hu-HU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𝑧</m:t>
                            </m:r>
                            <m:r>
                              <a:rPr lang="hu-H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[</m:t>
                            </m:r>
                            <m:r>
                              <a:rPr lang="hu-H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hu-H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]</m:t>
                            </m:r>
                          </m:e>
                        </m:d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 é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𝑠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sSub>
                          <m:sSubPr>
                            <m:ctrlPr>
                              <a:rPr lang="hu-HU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hu-HU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𝑧</m:t>
                            </m:r>
                          </m:e>
                          <m:sub>
                            <m:r>
                              <a:rPr lang="hu-HU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  <m:d>
                          <m:dPr>
                            <m:ctrlPr>
                              <a:rPr lang="hu-HU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𝑖𝑛𝑑</m:t>
                            </m:r>
                            <m:r>
                              <a:rPr lang="hu-HU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𝑧</m:t>
                            </m:r>
                            <m:r>
                              <a:rPr lang="hu-H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[</m:t>
                            </m:r>
                            <m:r>
                              <a:rPr lang="hu-H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hu-H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]</m:t>
                            </m:r>
                          </m:e>
                        </m:d>
                      </m:e>
                    </m:d>
                  </m:oMath>
                </a14:m>
                <a:endParaRPr lang="hu-HU" sz="2400" dirty="0"/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endParaRPr lang="hu-HU" sz="1200" dirty="0"/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r>
                  <a:rPr lang="hu-HU" sz="2400" dirty="0"/>
                  <a:t>Másképp:	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𝐸𝑓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𝑆𝑧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𝑡𝑣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𝑙𝑜𝑔𝑎</m:t>
                    </m:r>
                    <m:sSubSup>
                      <m:sSubSupPr>
                        <m:ctrlPr>
                          <a:rPr lang="hu-HU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eqArr>
                          <m:eqArrPr>
                            <m:ctrlP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hu-HU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eqArr>
                      </m:sub>
                      <m:sup>
                        <m:r>
                          <a:rPr lang="hu-HU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400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993B4F9-C4E1-7375-6379-43689C3DB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6" t="-1026" b="-641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40275D-C5C7-4D89-5354-A0ED5A43A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68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DCEA181-DA4B-D2D0-BBC0-7F8D785B796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49F8C16-1879-2A23-A528-09658E45CE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61D4971-07A2-18B6-B689-77D1623D2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22" y="-9939"/>
            <a:ext cx="4588530" cy="250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58493"/>
      </p:ext>
    </p:extLst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072ED2-D23E-B63D-00D3-9007861F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"/>
            <a:ext cx="5700303" cy="1111250"/>
          </a:xfrm>
        </p:spPr>
        <p:txBody>
          <a:bodyPr/>
          <a:lstStyle/>
          <a:p>
            <a:r>
              <a:rPr lang="hu-HU" dirty="0"/>
              <a:t>Szétválogatás</a:t>
            </a:r>
            <a:br>
              <a:rPr lang="hu-HU" dirty="0"/>
            </a:br>
            <a:r>
              <a:rPr lang="hu-HU" sz="2800" dirty="0"/>
              <a:t>mint speciális összegzés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9B66273-5580-301C-25C9-5392EA26F0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96" y="1306713"/>
                <a:ext cx="8929117" cy="4754562"/>
              </a:xfrm>
            </p:spPr>
            <p:txBody>
              <a:bodyPr/>
              <a:lstStyle/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0" lang="hu-HU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  <a:endParaRPr kumimoji="0" lang="hu-HU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700213" algn="l"/>
                  </a:tabLst>
                  <a:defRPr/>
                </a:pPr>
                <a:r>
                  <a:rPr lang="hu-HU" sz="2400" dirty="0">
                    <a:solidFill>
                      <a:srgbClr val="000000"/>
                    </a:solidFill>
                  </a:rPr>
                  <a:t>Definíció: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:[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]→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𝐿𝑜𝑔𝑖𝑘𝑎𝑖</m:t>
                    </m:r>
                  </m:oMath>
                </a14:m>
                <a:r>
                  <a:rPr lang="hu-HU" sz="2400" dirty="0">
                    <a:solidFill>
                      <a:srgbClr val="000000"/>
                    </a:solidFill>
                  </a:rPr>
                  <a:t>,</a:t>
                </a:r>
                <a:br>
                  <a:rPr lang="hu-HU" sz="2400" dirty="0">
                    <a:solidFill>
                      <a:srgbClr val="000000"/>
                    </a:solidFill>
                  </a:rPr>
                </a:br>
                <a:r>
                  <a:rPr lang="hu-HU" sz="2400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ö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ö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hu-HU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hu-HU" sz="20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hu-HU" sz="20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hu-HU" sz="2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hu-HU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hu-HU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hu-H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h𝑎</m:t>
                              </m:r>
                              <m:r>
                                <a:rPr lang="hu-HU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hu-H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hu-H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hu-HU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hu-HU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  <m:r>
                                    <a:rPr lang="hu-HU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(</m:t>
                                  </m:r>
                                  <m:r>
                                    <a:rPr lang="hu-HU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hu-HU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hu-HU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hu-H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hu-HU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ü</m:t>
                              </m:r>
                              <m:r>
                                <a:rPr lang="hu-H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𝑙</m:t>
                              </m:r>
                              <m:r>
                                <a:rPr lang="hu-HU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ö</m:t>
                              </m:r>
                              <m:r>
                                <a:rPr lang="hu-H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𝑛𝑏𝑒𝑛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sz="2400" dirty="0">
                  <a:solidFill>
                    <a:srgbClr val="000000"/>
                  </a:solidFill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700213" algn="l"/>
                  </a:tabLst>
                  <a:defRPr/>
                </a:pPr>
                <a:r>
                  <a:rPr lang="hu-HU" sz="2400" dirty="0">
                    <a:solidFill>
                      <a:srgbClr val="000000"/>
                    </a:solidFill>
                  </a:rPr>
                  <a:t>Bemenet: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sz="2000" dirty="0">
                  <a:solidFill>
                    <a:srgbClr val="FF0000"/>
                  </a:solidFill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700213" algn="l"/>
                  </a:tabLst>
                  <a:defRPr/>
                </a:pPr>
                <a:r>
                  <a:rPr lang="hu-HU" sz="2400" dirty="0">
                    <a:solidFill>
                      <a:srgbClr val="000000"/>
                    </a:solidFill>
                  </a:rPr>
                  <a:t>Kimenet: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𝑠𝑧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hu-HU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hu-HU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ö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𝑚𝑏</m:t>
                    </m:r>
                    <m:d>
                      <m:dPr>
                        <m:ctrlP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1.. 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𝑑𝑏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hu-HU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hu-HU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ö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(1..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+1−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000" b="1" dirty="0">
                  <a:solidFill>
                    <a:srgbClr val="000000"/>
                  </a:solidFill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700213" algn="l"/>
                  </a:tabLst>
                  <a:defRPr/>
                </a:pPr>
                <a:r>
                  <a:rPr lang="hu-HU" sz="2400" dirty="0">
                    <a:solidFill>
                      <a:srgbClr val="000000"/>
                    </a:solidFill>
                  </a:rPr>
                  <a:t>Előfeltétel: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hu-HU" sz="2000" dirty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700213" algn="l"/>
                  </a:tabLst>
                  <a:defRPr/>
                </a:pPr>
                <a:r>
                  <a:rPr lang="hu-HU" sz="2400" dirty="0">
                    <a:solidFill>
                      <a:srgbClr val="000000"/>
                    </a:solidFill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𝐸𝑓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⨁"/>
                        <m:ctrlP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  <m:e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2800" dirty="0">
                  <a:solidFill>
                    <a:srgbClr val="000000"/>
                  </a:solidFill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12700" indent="0">
                  <a:buNone/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9B66273-5580-301C-25C9-5392EA26F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306713"/>
                <a:ext cx="8929117" cy="4754562"/>
              </a:xfrm>
              <a:blipFill>
                <a:blip r:embed="rId3"/>
                <a:stretch>
                  <a:fillRect l="-1433" t="-17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322C94-073C-36C8-F41A-2003DEBE17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69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C506A3F-2DBD-168F-046B-1515065E418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82F0801-D049-E337-D204-945C3B22C0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áblázat 7">
                <a:extLst>
                  <a:ext uri="{FF2B5EF4-FFF2-40B4-BE49-F238E27FC236}">
                    <a16:creationId xmlns:a16="http://schemas.microsoft.com/office/drawing/2014/main" id="{FBC2FC5E-AF7D-ECF3-7EBB-57DD4485C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0339116"/>
                  </p:ext>
                </p:extLst>
              </p:nvPr>
            </p:nvGraphicFramePr>
            <p:xfrm>
              <a:off x="0" y="4829816"/>
              <a:ext cx="4755126" cy="207422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475656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216024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3063446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7189">
                    <a:tc gridSpan="3">
                      <a:txBody>
                        <a:bodyPr/>
                        <a:lstStyle/>
                        <a:p>
                          <a:r>
                            <a:rPr lang="hu-HU" sz="1800" b="1" dirty="0"/>
                            <a:t>Összegzés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D1D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71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,∑</m:t>
                                </m:r>
                                <m:r>
                                  <a:rPr lang="hu-HU" sz="1800" b="0" i="0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u-HU" sz="1800" b="0" i="1" dirty="0" smtClean="0">
                                    <a:latin typeface="Cambria Math" panose="02040503050406030204" pitchFamily="18" charset="0"/>
                                  </a:rPr>
                                  <m:t>+,0,</m:t>
                                </m:r>
                                <m:r>
                                  <a:rPr lang="hu-HU" sz="18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1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800" dirty="0"/>
                            <a:t>~</a:t>
                          </a:r>
                        </a:p>
                      </a:txBody>
                      <a:tcPr anchor="ctr"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hu-H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hu-HU" sz="2800" b="0" i="1" dirty="0" smtClean="0">
                                  <a:latin typeface="Cambria Math" panose="02040503050406030204" pitchFamily="18" charset="0"/>
                                </a:rPr>
                                <m:t>⨁</m:t>
                              </m:r>
                            </m:oMath>
                          </a14:m>
                          <a:r>
                            <a:rPr lang="hu-H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hu-HU" sz="1800" b="0" i="1" dirty="0" smtClean="0">
                                  <a:latin typeface="Cambria Math" panose="02040503050406030204" pitchFamily="18" charset="0"/>
                                </a:rPr>
                                <m:t>,⊕, ( ),</m:t>
                              </m:r>
                              <m:r>
                                <a:rPr lang="hu-HU" sz="18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hu-HU" sz="1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sz="1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sz="1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hu-HU" sz="1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D1D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667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8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h𝑎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𝑎𝑘𝑘𝑜𝑟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ö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𝑛𝑏𝑒𝑛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hu-HU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1D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148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áblázat 7">
                <a:extLst>
                  <a:ext uri="{FF2B5EF4-FFF2-40B4-BE49-F238E27FC236}">
                    <a16:creationId xmlns:a16="http://schemas.microsoft.com/office/drawing/2014/main" id="{FBC2FC5E-AF7D-ECF3-7EBB-57DD4485C4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0339116"/>
                  </p:ext>
                </p:extLst>
              </p:nvPr>
            </p:nvGraphicFramePr>
            <p:xfrm>
              <a:off x="0" y="4829816"/>
              <a:ext cx="4755126" cy="207422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475656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216024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3063446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7189">
                    <a:tc gridSpan="3">
                      <a:txBody>
                        <a:bodyPr/>
                        <a:lstStyle/>
                        <a:p>
                          <a:r>
                            <a:rPr lang="hu-HU" sz="1800" b="1" dirty="0"/>
                            <a:t>Összegzés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D1D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508318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4132" t="-79762" r="-226860" b="-25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800" dirty="0"/>
                            <a:t>~</a:t>
                          </a:r>
                        </a:p>
                      </a:txBody>
                      <a:tcPr anchor="ctr"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7256" t="-79762" r="-1988" b="-25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32" t="-77436" r="-226860" b="-8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8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256" t="-77436" r="-1988" b="-87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14814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Kép 9">
            <a:extLst>
              <a:ext uri="{FF2B5EF4-FFF2-40B4-BE49-F238E27FC236}">
                <a16:creationId xmlns:a16="http://schemas.microsoft.com/office/drawing/2014/main" id="{281C5DE9-1F99-BD91-D93D-CED403CE7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460" y="2941403"/>
            <a:ext cx="4157092" cy="1351693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DDCE0CBC-CFF2-7DBD-DC72-0FE378B1D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3749" y="0"/>
            <a:ext cx="3395972" cy="1951790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10052DB0-0946-718E-15A8-FDAF49B42B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0770" y="4509120"/>
            <a:ext cx="441695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6595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CB3F-49C4-EEB4-2473-97AF5866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1.a. Nincs tömb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endParaRPr lang="hu-HU" sz="2800" dirty="0"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endParaRPr lang="hu-HU" sz="2800" dirty="0"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1..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sSup>
                      <m:sSupPr>
                        <m:ctrlP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ℕ</m:t>
                        </m:r>
                      </m:e>
                      <m:sup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p>
                    </m:sSup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∀</m:t>
                    </m:r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d>
                      <m:dPr>
                        <m:ctrlP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1≤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≤</m:t>
                        </m:r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e>
                    </m:d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hu-HU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hu-HU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</m:oMath>
                </a14:m>
                <a:br>
                  <a:rPr lang="hu-HU" sz="2800" b="0" dirty="0">
                    <a:sym typeface="Symbol" pitchFamily="18" charset="2"/>
                  </a:rPr>
                </a:br>
                <a:r>
                  <a:rPr lang="hu-HU" sz="2800" b="0" dirty="0"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𝑣𝑎𝑛</m:t>
                        </m:r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𝑝𝑣𝑜</m:t>
                        </m:r>
                        <m:r>
                          <a:rPr lang="hu-HU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,é</m:t>
                        </m:r>
                        <m:r>
                          <a:rPr lang="hu-HU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𝑟𝑡</m:t>
                        </m:r>
                      </m:e>
                    </m:d>
                    <m:r>
                      <a:rPr lang="hu-HU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hu-HU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𝐾𝑒𝑟𝑒</m:t>
                    </m:r>
                    <m:sSubSup>
                      <m:sSubSupPr>
                        <m:ctrlP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𝑠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=2</m:t>
                        </m:r>
                      </m:sub>
                      <m:sup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/2</m:t>
                        </m:r>
                      </m:sup>
                    </m:sSubSup>
                    <m:sSub>
                      <m:sSubPr>
                        <m:ctrlPr>
                          <a:rPr lang="hu-HU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hu-HU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hu-HU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hu-HU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|</m:t>
                    </m:r>
                    <m:r>
                      <a:rPr lang="hu-HU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hu-HU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2</m:t>
                    </m:r>
                    <m:r>
                      <m:rPr>
                        <m:nor/>
                      </m:rPr>
                      <a:rPr lang="hu-HU" sz="2800">
                        <a:solidFill>
                          <a:srgbClr val="0000FF"/>
                        </a:solidFill>
                      </a:rPr>
                      <m:t>∤</m:t>
                    </m:r>
                    <m:sSub>
                      <m:sSubPr>
                        <m:ctrlPr>
                          <a:rPr lang="hu-HU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hu-HU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hu-HU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</m:oMath>
                </a14:m>
                <a:endParaRPr lang="hu-HU" sz="2800" b="0" dirty="0">
                  <a:solidFill>
                    <a:srgbClr val="0000FF"/>
                  </a:solidFill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endParaRPr lang="hu-HU" sz="900" dirty="0">
                  <a:solidFill>
                    <a:srgbClr val="0000FF"/>
                  </a:solidFill>
                  <a:sym typeface="Symbol" pitchFamily="18" charset="2"/>
                </a:endParaRPr>
              </a:p>
              <a:p>
                <a:pPr marL="1270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BE8129-1436-5F9B-08C6-C25441202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CBBF9A-5967-4C95-0581-A79EFA5E2D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5626A2-3012-5636-4BF2-5AB0D6B67D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F458D476-D27E-18A0-9A3C-1493E6CFB3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98" t="69820" r="21784"/>
          <a:stretch/>
        </p:blipFill>
        <p:spPr>
          <a:xfrm>
            <a:off x="2627784" y="3211186"/>
            <a:ext cx="3600400" cy="820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áblázat 6">
                <a:extLst>
                  <a:ext uri="{FF2B5EF4-FFF2-40B4-BE49-F238E27FC236}">
                    <a16:creationId xmlns:a16="http://schemas.microsoft.com/office/drawing/2014/main" id="{CF704C65-3ABC-C575-99D9-F69C8C90F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8205196"/>
                  </p:ext>
                </p:extLst>
              </p:nvPr>
            </p:nvGraphicFramePr>
            <p:xfrm>
              <a:off x="179387" y="4644465"/>
              <a:ext cx="3560491" cy="11887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235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72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10900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09222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áblázat 6">
                <a:extLst>
                  <a:ext uri="{FF2B5EF4-FFF2-40B4-BE49-F238E27FC236}">
                    <a16:creationId xmlns:a16="http://schemas.microsoft.com/office/drawing/2014/main" id="{CF704C65-3ABC-C575-99D9-F69C8C90F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8205196"/>
                  </p:ext>
                </p:extLst>
              </p:nvPr>
            </p:nvGraphicFramePr>
            <p:xfrm>
              <a:off x="179387" y="4644465"/>
              <a:ext cx="3560491" cy="11887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235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72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10900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5455" t="-106061" r="-260606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9172" t="-106061" r="-3185" b="-1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55" t="-209231" r="-26060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9172" t="-209231" r="-3185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09222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áblázat 22">
                <a:extLst>
                  <a:ext uri="{FF2B5EF4-FFF2-40B4-BE49-F238E27FC236}">
                    <a16:creationId xmlns:a16="http://schemas.microsoft.com/office/drawing/2014/main" id="{9F232DCA-CEB6-7974-EA0F-02D794B245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7383668"/>
                  </p:ext>
                </p:extLst>
              </p:nvPr>
            </p:nvGraphicFramePr>
            <p:xfrm>
              <a:off x="4663962" y="4655503"/>
              <a:ext cx="3560491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235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72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10900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2..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𝑑𝑖𝑣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𝐼𝑛𝑑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𝑝𝑣𝑜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0922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|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𝑛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 é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𝑠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 2</m:t>
                                </m:r>
                                <m:r>
                                  <m:rPr>
                                    <m:nor/>
                                  </m:rPr>
                                  <a:rPr lang="hu-HU" sz="2000" smtClean="0">
                                    <a:solidFill>
                                      <a:schemeClr val="tx1"/>
                                    </a:solidFill>
                                  </a:rPr>
                                  <m:t>∤</m:t>
                                </m:r>
                                <m:sSub>
                                  <m:sSubPr>
                                    <m:ctrlP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áblázat 22">
                <a:extLst>
                  <a:ext uri="{FF2B5EF4-FFF2-40B4-BE49-F238E27FC236}">
                    <a16:creationId xmlns:a16="http://schemas.microsoft.com/office/drawing/2014/main" id="{9F232DCA-CEB6-7974-EA0F-02D794B245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7383668"/>
                  </p:ext>
                </p:extLst>
              </p:nvPr>
            </p:nvGraphicFramePr>
            <p:xfrm>
              <a:off x="4663962" y="4655503"/>
              <a:ext cx="3560491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235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72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10900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6061" t="-106061" r="-260606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89490" t="-106061" r="-3185" b="-2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6061" t="-209231" r="-26060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89490" t="-209231" r="-3185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092222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061" t="-309231" r="-26060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9490" t="-309231" r="-3185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4" name="Kép 23">
            <a:extLst>
              <a:ext uri="{FF2B5EF4-FFF2-40B4-BE49-F238E27FC236}">
                <a16:creationId xmlns:a16="http://schemas.microsoft.com/office/drawing/2014/main" id="{11D9C310-145B-4E57-C602-A839F81B94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984" t="75734" b="12505"/>
          <a:stretch/>
        </p:blipFill>
        <p:spPr>
          <a:xfrm>
            <a:off x="4663962" y="1605386"/>
            <a:ext cx="2659392" cy="415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37289"/>
      </p:ext>
    </p:extLst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072ED2-D23E-B63D-00D3-9007861F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"/>
            <a:ext cx="5700303" cy="1111250"/>
          </a:xfrm>
        </p:spPr>
        <p:txBody>
          <a:bodyPr/>
          <a:lstStyle/>
          <a:p>
            <a:r>
              <a:rPr lang="hu-HU" dirty="0"/>
              <a:t>Szétválogatás</a:t>
            </a:r>
            <a:br>
              <a:rPr lang="hu-HU" dirty="0"/>
            </a:br>
            <a:r>
              <a:rPr lang="hu-HU" sz="2800" dirty="0"/>
              <a:t>mint speciális összegzés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9B66273-5580-301C-25C9-5392EA26F0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96" y="1306713"/>
                <a:ext cx="8929117" cy="4754562"/>
              </a:xfrm>
            </p:spPr>
            <p:txBody>
              <a:bodyPr/>
              <a:lstStyle/>
              <a:p>
                <a:pPr marL="254000" marR="0" lvl="0" indent="-254000" algn="l" defTabSz="914400" rtl="0" eaLnBrk="0" fontAlgn="base" latinLnBrk="0" hangingPunct="0">
                  <a:lnSpc>
                    <a:spcPct val="95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None/>
                  <a:tabLst/>
                  <a:defRPr/>
                </a:pPr>
                <a:r>
                  <a:rPr kumimoji="0" lang="hu-HU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aramond"/>
                    <a:ea typeface="+mn-ea"/>
                    <a:cs typeface="+mn-cs"/>
                  </a:rPr>
                  <a:t>Specifikáció:</a:t>
                </a:r>
                <a:endParaRPr kumimoji="0" lang="hu-HU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700213" algn="l"/>
                  </a:tabLst>
                  <a:defRPr/>
                </a:pPr>
                <a:r>
                  <a:rPr lang="hu-HU" sz="2400" dirty="0">
                    <a:solidFill>
                      <a:srgbClr val="000000"/>
                    </a:solidFill>
                  </a:rPr>
                  <a:t>Definíció: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:[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..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]→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𝐿𝑜𝑔𝑖𝑘𝑎𝑖</m:t>
                    </m:r>
                  </m:oMath>
                </a14:m>
                <a:r>
                  <a:rPr lang="hu-HU" sz="2400" dirty="0">
                    <a:solidFill>
                      <a:srgbClr val="000000"/>
                    </a:solidFill>
                  </a:rPr>
                  <a:t>,</a:t>
                </a:r>
                <a:br>
                  <a:rPr lang="hu-HU" sz="2400" dirty="0">
                    <a:solidFill>
                      <a:srgbClr val="000000"/>
                    </a:solidFill>
                  </a:rPr>
                </a:br>
                <a:r>
                  <a:rPr lang="hu-HU" sz="2400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ö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ö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hu-H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hu-HU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hu-HU" sz="20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hu-HU" sz="20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hu-HU" sz="2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0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hu-HU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hu-HU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hu-H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h𝑎</m:t>
                              </m:r>
                              <m:r>
                                <a:rPr lang="hu-HU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hu-H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hu-H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hu-HU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hu-HU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  <m:r>
                                    <a:rPr lang="hu-HU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(</m:t>
                                  </m:r>
                                  <m:r>
                                    <a:rPr lang="hu-HU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hu-HU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hu-HU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hu-H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hu-HU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ü</m:t>
                              </m:r>
                              <m:r>
                                <a:rPr lang="hu-H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𝑙</m:t>
                              </m:r>
                              <m:r>
                                <a:rPr lang="hu-HU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ö</m:t>
                              </m:r>
                              <m:r>
                                <a:rPr lang="hu-HU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𝑛𝑏𝑒𝑛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sz="2400" dirty="0">
                  <a:solidFill>
                    <a:srgbClr val="000000"/>
                  </a:solidFill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700213" algn="l"/>
                  </a:tabLst>
                  <a:defRPr/>
                </a:pPr>
                <a:r>
                  <a:rPr lang="hu-HU" sz="2400" dirty="0">
                    <a:solidFill>
                      <a:srgbClr val="000000"/>
                    </a:solidFill>
                  </a:rPr>
                  <a:t>Bemenet: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sz="2000" dirty="0">
                  <a:solidFill>
                    <a:srgbClr val="FF0000"/>
                  </a:solidFill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700213" algn="l"/>
                  </a:tabLst>
                  <a:defRPr/>
                </a:pPr>
                <a:r>
                  <a:rPr lang="hu-HU" sz="2400" dirty="0">
                    <a:solidFill>
                      <a:srgbClr val="000000"/>
                    </a:solidFill>
                  </a:rPr>
                  <a:t>Kimenet: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𝑠𝑧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hu-HU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hu-HU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ö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𝑚𝑏</m:t>
                    </m:r>
                    <m:d>
                      <m:dPr>
                        <m:ctrlP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1.. 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𝑑𝑏</m:t>
                        </m:r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hu-HU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hu-HU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ö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(1..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+1−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000" b="1" dirty="0">
                  <a:solidFill>
                    <a:srgbClr val="000000"/>
                  </a:solidFill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700213" algn="l"/>
                  </a:tabLst>
                  <a:defRPr/>
                </a:pPr>
                <a:r>
                  <a:rPr lang="hu-HU" sz="2400" dirty="0">
                    <a:solidFill>
                      <a:srgbClr val="000000"/>
                    </a:solidFill>
                  </a:rPr>
                  <a:t>Előfeltétel: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hu-H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hu-HU" sz="2000" dirty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700213" algn="l"/>
                  </a:tabLst>
                  <a:defRPr/>
                </a:pPr>
                <a:r>
                  <a:rPr lang="hu-HU" sz="2400" dirty="0">
                    <a:solidFill>
                      <a:srgbClr val="000000"/>
                    </a:solidFill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𝐸𝑓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hu-H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hu-H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⨁"/>
                        <m:ctrlP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  <m:e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hu-HU" sz="2800" dirty="0">
                  <a:solidFill>
                    <a:srgbClr val="000000"/>
                  </a:solidFill>
                </a:endParaRPr>
              </a:p>
              <a:p>
                <a:pPr marL="254000" lvl="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  <a:defRPr/>
                </a:pPr>
                <a:endPara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aramond"/>
                  <a:ea typeface="+mn-ea"/>
                  <a:cs typeface="+mn-cs"/>
                  <a:sym typeface="Symbol" pitchFamily="18" charset="2"/>
                </a:endParaRPr>
              </a:p>
              <a:p>
                <a:pPr marL="12700" indent="0">
                  <a:buNone/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9B66273-5580-301C-25C9-5392EA26F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306713"/>
                <a:ext cx="8929117" cy="4754562"/>
              </a:xfrm>
              <a:blipFill>
                <a:blip r:embed="rId3"/>
                <a:stretch>
                  <a:fillRect l="-1433" t="-17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1322C94-073C-36C8-F41A-2003DEBE17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70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C506A3F-2DBD-168F-046B-1515065E418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12:11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82F0801-D049-E337-D204-945C3B22C0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áblázat 7">
                <a:extLst>
                  <a:ext uri="{FF2B5EF4-FFF2-40B4-BE49-F238E27FC236}">
                    <a16:creationId xmlns:a16="http://schemas.microsoft.com/office/drawing/2014/main" id="{FBC2FC5E-AF7D-ECF3-7EBB-57DD4485C47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4829816"/>
              <a:ext cx="4755126" cy="207422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475656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216024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3063446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7189">
                    <a:tc gridSpan="3">
                      <a:txBody>
                        <a:bodyPr/>
                        <a:lstStyle/>
                        <a:p>
                          <a:r>
                            <a:rPr lang="hu-HU" sz="1800" b="1" dirty="0"/>
                            <a:t>Összegzés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D1D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71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,∑</m:t>
                                </m:r>
                                <m:r>
                                  <a:rPr lang="hu-HU" sz="1800" b="0" i="0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u-HU" sz="1800" b="0" i="1" dirty="0" smtClean="0">
                                    <a:latin typeface="Cambria Math" panose="02040503050406030204" pitchFamily="18" charset="0"/>
                                  </a:rPr>
                                  <m:t>+,0,</m:t>
                                </m:r>
                                <m:r>
                                  <a:rPr lang="hu-HU" sz="18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1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800" dirty="0"/>
                            <a:t>~</a:t>
                          </a:r>
                        </a:p>
                      </a:txBody>
                      <a:tcPr anchor="ctr"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hu-H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hu-HU" sz="2800" b="0" i="1" dirty="0" smtClean="0">
                                  <a:latin typeface="Cambria Math" panose="02040503050406030204" pitchFamily="18" charset="0"/>
                                </a:rPr>
                                <m:t>⨁</m:t>
                              </m:r>
                            </m:oMath>
                          </a14:m>
                          <a:r>
                            <a:rPr lang="hu-HU" sz="1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hu-HU" sz="1800" b="0" i="1" dirty="0" smtClean="0">
                                  <a:latin typeface="Cambria Math" panose="02040503050406030204" pitchFamily="18" charset="0"/>
                                </a:rPr>
                                <m:t>,⊕, ( ),</m:t>
                              </m:r>
                              <m:r>
                                <a:rPr lang="hu-HU" sz="18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hu-HU" sz="1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sz="1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sz="1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hu-HU" sz="1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D1D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6673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8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h𝑎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𝑎𝑘𝑘𝑜𝑟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ü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ö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𝑛𝑏𝑒𝑛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hu-HU" sz="18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hu-HU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1D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1481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áblázat 7">
                <a:extLst>
                  <a:ext uri="{FF2B5EF4-FFF2-40B4-BE49-F238E27FC236}">
                    <a16:creationId xmlns:a16="http://schemas.microsoft.com/office/drawing/2014/main" id="{FBC2FC5E-AF7D-ECF3-7EBB-57DD4485C47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4829816"/>
              <a:ext cx="4755126" cy="207422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475656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216024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3063446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7189">
                    <a:tc gridSpan="3">
                      <a:txBody>
                        <a:bodyPr/>
                        <a:lstStyle/>
                        <a:p>
                          <a:r>
                            <a:rPr lang="hu-HU" sz="1800" b="1" dirty="0"/>
                            <a:t>Összegzés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D1D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508318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4132" t="-79762" r="-226860" b="-25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800" dirty="0"/>
                            <a:t>~</a:t>
                          </a:r>
                        </a:p>
                      </a:txBody>
                      <a:tcPr anchor="ctr"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57256" t="-79762" r="-1988" b="-25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32" t="-77436" r="-226860" b="-8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18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D1D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7256" t="-77436" r="-1988" b="-87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14814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Kép 9">
            <a:extLst>
              <a:ext uri="{FF2B5EF4-FFF2-40B4-BE49-F238E27FC236}">
                <a16:creationId xmlns:a16="http://schemas.microsoft.com/office/drawing/2014/main" id="{281C5DE9-1F99-BD91-D93D-CED403CE7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460" y="2941403"/>
            <a:ext cx="4157092" cy="1351693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DDCE0CBC-CFF2-7DBD-DC72-0FE378B1D9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3749" y="0"/>
            <a:ext cx="3395972" cy="1951790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62155AC-ABDA-295E-24CD-F12709430D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0459" y="4860512"/>
            <a:ext cx="43910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70798"/>
      </p:ext>
    </p:extLst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Programozási tételek </a:t>
            </a:r>
            <a:r>
              <a:rPr lang="hu-HU" sz="2800"/>
              <a:t>– visszatekintés</a:t>
            </a:r>
          </a:p>
        </p:txBody>
      </p:sp>
      <p:sp>
        <p:nvSpPr>
          <p:cNvPr id="5222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spcBef>
                <a:spcPts val="0"/>
              </a:spcBef>
              <a:buFont typeface="Garamond" pitchFamily="18" charset="0"/>
              <a:buAutoNum type="arabicPeriod"/>
            </a:pPr>
            <a:r>
              <a:rPr lang="hu-HU" dirty="0">
                <a:sym typeface="Symbol" pitchFamily="18" charset="2"/>
              </a:rPr>
              <a:t>Összegzés</a:t>
            </a:r>
          </a:p>
          <a:p>
            <a:pPr marL="450850" indent="-450850">
              <a:spcBef>
                <a:spcPts val="0"/>
              </a:spcBef>
              <a:buFont typeface="Garamond" pitchFamily="18" charset="0"/>
              <a:buAutoNum type="arabicPeriod"/>
            </a:pPr>
            <a:r>
              <a:rPr lang="hu-HU" dirty="0">
                <a:sym typeface="Symbol" pitchFamily="18" charset="2"/>
              </a:rPr>
              <a:t>Megszámolás</a:t>
            </a:r>
          </a:p>
          <a:p>
            <a:pPr marL="450850" indent="-450850">
              <a:spcBef>
                <a:spcPts val="0"/>
              </a:spcBef>
              <a:buFont typeface="Garamond" pitchFamily="18" charset="0"/>
              <a:buAutoNum type="arabicPeriod"/>
            </a:pPr>
            <a:r>
              <a:rPr lang="hu-HU" dirty="0">
                <a:sym typeface="Symbol" pitchFamily="18" charset="2"/>
              </a:rPr>
              <a:t>Maximum-kiválasztás</a:t>
            </a:r>
          </a:p>
          <a:p>
            <a:pPr marL="450850" indent="-450850">
              <a:spcBef>
                <a:spcPts val="0"/>
              </a:spcBef>
              <a:buFont typeface="Garamond" pitchFamily="18" charset="0"/>
              <a:buAutoNum type="arabicPeriod"/>
            </a:pPr>
            <a:r>
              <a:rPr lang="hu-HU" dirty="0">
                <a:sym typeface="Symbol" pitchFamily="18" charset="2"/>
              </a:rPr>
              <a:t>Feltételes maximumkeresés</a:t>
            </a:r>
          </a:p>
          <a:p>
            <a:pPr marL="450850" indent="-450850">
              <a:spcBef>
                <a:spcPts val="0"/>
              </a:spcBef>
              <a:buFont typeface="Garamond" pitchFamily="18" charset="0"/>
              <a:buAutoNum type="arabicPeriod"/>
            </a:pPr>
            <a:r>
              <a:rPr lang="hu-HU" dirty="0">
                <a:sym typeface="Symbol" pitchFamily="18" charset="2"/>
              </a:rPr>
              <a:t>Keresés</a:t>
            </a:r>
          </a:p>
          <a:p>
            <a:pPr marL="450850" indent="-450850">
              <a:spcBef>
                <a:spcPts val="0"/>
              </a:spcBef>
              <a:buFont typeface="Garamond" pitchFamily="18" charset="0"/>
              <a:buAutoNum type="arabicPeriod"/>
            </a:pPr>
            <a:r>
              <a:rPr lang="hu-HU" dirty="0">
                <a:sym typeface="Symbol" pitchFamily="18" charset="2"/>
              </a:rPr>
              <a:t>Kiválasztás</a:t>
            </a:r>
          </a:p>
          <a:p>
            <a:pPr marL="450850" indent="-450850">
              <a:spcBef>
                <a:spcPts val="0"/>
              </a:spcBef>
              <a:buFont typeface="Garamond" pitchFamily="18" charset="0"/>
              <a:buAutoNum type="arabicPeriod"/>
            </a:pPr>
            <a:r>
              <a:rPr lang="hu-HU" dirty="0">
                <a:sym typeface="Symbol" pitchFamily="18" charset="2"/>
              </a:rPr>
              <a:t>Másolás</a:t>
            </a:r>
          </a:p>
          <a:p>
            <a:pPr marL="450850" indent="-450850">
              <a:spcBef>
                <a:spcPts val="0"/>
              </a:spcBef>
              <a:buFont typeface="Garamond" pitchFamily="18" charset="0"/>
              <a:buAutoNum type="arabicPeriod"/>
            </a:pPr>
            <a:r>
              <a:rPr lang="hu-HU" dirty="0">
                <a:sym typeface="Symbol" pitchFamily="18" charset="2"/>
              </a:rPr>
              <a:t>Kiválogatás</a:t>
            </a:r>
          </a:p>
          <a:p>
            <a:pPr marL="450850" indent="-450850">
              <a:spcBef>
                <a:spcPts val="0"/>
              </a:spcBef>
              <a:buFont typeface="Garamond" pitchFamily="18" charset="0"/>
              <a:buAutoNum type="arabicPeriod"/>
            </a:pPr>
            <a:r>
              <a:rPr lang="hu-HU" dirty="0">
                <a:sym typeface="Symbol" pitchFamily="18" charset="2"/>
              </a:rPr>
              <a:t>Szétválogatás</a:t>
            </a:r>
          </a:p>
          <a:p>
            <a:pPr marL="450850" indent="-450850">
              <a:buFont typeface="Wingdings" pitchFamily="2" charset="2"/>
              <a:buNone/>
            </a:pPr>
            <a:endParaRPr lang="hu-HU" dirty="0">
              <a:latin typeface="Arial" charset="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EA0B22B-8708-40E4-98B3-529FEA19AC69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11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7. </a:t>
            </a:r>
            <a:r>
              <a:rPr lang="en-US" dirty="0" err="1"/>
              <a:t>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71</a:t>
            </a:fld>
            <a:r>
              <a:rPr lang="hu-HU" dirty="0"/>
              <a:t>/72</a:t>
            </a:r>
          </a:p>
        </p:txBody>
      </p:sp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Programozási tételek </a:t>
            </a:r>
            <a:r>
              <a:rPr lang="hu-HU" sz="2800"/>
              <a:t>– visszatekintés</a:t>
            </a:r>
          </a:p>
        </p:txBody>
      </p:sp>
      <p:sp>
        <p:nvSpPr>
          <p:cNvPr id="5222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spcBef>
                <a:spcPts val="0"/>
              </a:spcBef>
              <a:buFont typeface="Garamond" pitchFamily="18" charset="0"/>
              <a:buAutoNum type="arabicPeriod"/>
            </a:pPr>
            <a:r>
              <a:rPr lang="hu-HU" dirty="0">
                <a:sym typeface="Symbol" pitchFamily="18" charset="2"/>
              </a:rPr>
              <a:t>Összegzés</a:t>
            </a:r>
          </a:p>
          <a:p>
            <a:pPr marL="1020763" lvl="1" indent="-457200">
              <a:spcBef>
                <a:spcPts val="0"/>
              </a:spcBef>
            </a:pPr>
            <a:r>
              <a:rPr lang="hu-HU" dirty="0">
                <a:sym typeface="Symbol" pitchFamily="18" charset="2"/>
              </a:rPr>
              <a:t>Feltételes összegzés</a:t>
            </a:r>
          </a:p>
          <a:p>
            <a:pPr marL="1020763" lvl="1" indent="-457200">
              <a:spcBef>
                <a:spcPts val="0"/>
              </a:spcBef>
            </a:pPr>
            <a:r>
              <a:rPr lang="hu-HU" dirty="0">
                <a:sym typeface="Symbol" pitchFamily="18" charset="2"/>
              </a:rPr>
              <a:t>Megszámolás</a:t>
            </a:r>
          </a:p>
          <a:p>
            <a:pPr marL="1020763" lvl="1" indent="-457200">
              <a:spcBef>
                <a:spcPts val="0"/>
              </a:spcBef>
            </a:pPr>
            <a:r>
              <a:rPr lang="hu-HU" dirty="0">
                <a:sym typeface="Symbol" pitchFamily="18" charset="2"/>
              </a:rPr>
              <a:t>Másolás</a:t>
            </a:r>
          </a:p>
          <a:p>
            <a:pPr marL="1020763" lvl="1" indent="-457200">
              <a:spcBef>
                <a:spcPts val="0"/>
              </a:spcBef>
            </a:pPr>
            <a:r>
              <a:rPr lang="hu-HU" dirty="0">
                <a:sym typeface="Symbol" pitchFamily="18" charset="2"/>
              </a:rPr>
              <a:t>Kiválogatás</a:t>
            </a:r>
          </a:p>
          <a:p>
            <a:pPr marL="1020763" lvl="1" indent="-457200">
              <a:spcBef>
                <a:spcPts val="0"/>
              </a:spcBef>
            </a:pPr>
            <a:r>
              <a:rPr lang="hu-HU" dirty="0">
                <a:sym typeface="Symbol" pitchFamily="18" charset="2"/>
              </a:rPr>
              <a:t>Szétválogatás</a:t>
            </a:r>
          </a:p>
          <a:p>
            <a:pPr marL="450850" indent="-450850">
              <a:spcBef>
                <a:spcPts val="0"/>
              </a:spcBef>
              <a:buFont typeface="Garamond" pitchFamily="18" charset="0"/>
              <a:buAutoNum type="arabicPeriod"/>
            </a:pPr>
            <a:r>
              <a:rPr lang="hu-HU" dirty="0">
                <a:sym typeface="Symbol" pitchFamily="18" charset="2"/>
              </a:rPr>
              <a:t>Maximum-kiválasztás</a:t>
            </a:r>
          </a:p>
          <a:p>
            <a:pPr marL="450850" indent="-450850">
              <a:spcBef>
                <a:spcPts val="0"/>
              </a:spcBef>
              <a:buFont typeface="Garamond" pitchFamily="18" charset="0"/>
              <a:buAutoNum type="arabicPeriod"/>
            </a:pPr>
            <a:r>
              <a:rPr lang="hu-HU" dirty="0">
                <a:sym typeface="Symbol" pitchFamily="18" charset="2"/>
              </a:rPr>
              <a:t>Feltételes maximumkeresés</a:t>
            </a:r>
          </a:p>
          <a:p>
            <a:pPr marL="450850" indent="-450850">
              <a:spcBef>
                <a:spcPts val="0"/>
              </a:spcBef>
              <a:buFont typeface="Garamond" pitchFamily="18" charset="0"/>
              <a:buAutoNum type="arabicPeriod"/>
            </a:pPr>
            <a:r>
              <a:rPr lang="hu-HU" dirty="0">
                <a:sym typeface="Symbol" pitchFamily="18" charset="2"/>
              </a:rPr>
              <a:t>Keresés</a:t>
            </a:r>
          </a:p>
          <a:p>
            <a:pPr marL="450850" indent="-450850">
              <a:spcBef>
                <a:spcPts val="0"/>
              </a:spcBef>
              <a:buFont typeface="Garamond" pitchFamily="18" charset="0"/>
              <a:buAutoNum type="arabicPeriod"/>
            </a:pPr>
            <a:r>
              <a:rPr lang="hu-HU" dirty="0">
                <a:sym typeface="Symbol" pitchFamily="18" charset="2"/>
              </a:rPr>
              <a:t>Kiválasztás</a:t>
            </a:r>
          </a:p>
          <a:p>
            <a:pPr marL="450850" indent="-450850">
              <a:buFont typeface="Wingdings" pitchFamily="2" charset="2"/>
              <a:buNone/>
            </a:pPr>
            <a:endParaRPr lang="hu-HU" dirty="0">
              <a:latin typeface="Arial" charset="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EA0B22B-8708-40E4-98B3-529FEA19AC69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11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7. </a:t>
            </a:r>
            <a:r>
              <a:rPr lang="en-US" dirty="0" err="1"/>
              <a:t>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72</a:t>
            </a:fld>
            <a:r>
              <a:rPr lang="hu-HU" dirty="0"/>
              <a:t>/72</a:t>
            </a:r>
          </a:p>
        </p:txBody>
      </p:sp>
    </p:spTree>
    <p:extLst>
      <p:ext uri="{BB962C8B-B14F-4D97-AF65-F5344CB8AC3E}">
        <p14:creationId xmlns:p14="http://schemas.microsoft.com/office/powerpoint/2010/main" val="422484310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CB3F-49C4-EEB4-2473-97AF5866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1.a. Nincs tömb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20263B-DDF7-528C-6B44-C91C4F8AD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endParaRPr lang="hu-HU" sz="2800" b="0" dirty="0">
              <a:solidFill>
                <a:srgbClr val="0000FF"/>
              </a:solidFill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  <a:tabLst>
                <a:tab pos="1882775" algn="l"/>
              </a:tabLst>
            </a:pPr>
            <a:endParaRPr lang="hu-HU" sz="900" dirty="0">
              <a:solidFill>
                <a:srgbClr val="0000FF"/>
              </a:solidFill>
              <a:sym typeface="Symbol" pitchFamily="18" charset="2"/>
            </a:endParaRPr>
          </a:p>
          <a:p>
            <a:pPr marL="1270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BE8129-1436-5F9B-08C6-C25441202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8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CBBF9A-5967-4C95-0581-A79EFA5E2D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5626A2-3012-5636-4BF2-5AB0D6B67D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C560D370-3E46-81A4-DA89-AA9F0A42E810}"/>
              </a:ext>
            </a:extLst>
          </p:cNvPr>
          <p:cNvGrpSpPr/>
          <p:nvPr/>
        </p:nvGrpSpPr>
        <p:grpSpPr>
          <a:xfrm>
            <a:off x="0" y="4221088"/>
            <a:ext cx="3565826" cy="2289980"/>
            <a:chOff x="0" y="4019340"/>
            <a:chExt cx="3565826" cy="2289980"/>
          </a:xfrm>
        </p:grpSpPr>
        <p:pic>
          <p:nvPicPr>
            <p:cNvPr id="14" name="Kép 13">
              <a:extLst>
                <a:ext uri="{FF2B5EF4-FFF2-40B4-BE49-F238E27FC236}">
                  <a16:creationId xmlns:a16="http://schemas.microsoft.com/office/drawing/2014/main" id="{3AB2D5E2-FAF9-A292-ED64-AF3020B3D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019340"/>
              <a:ext cx="3565826" cy="2289980"/>
            </a:xfrm>
            <a:prstGeom prst="rect">
              <a:avLst/>
            </a:prstGeom>
            <a:ln w="34925">
              <a:solidFill>
                <a:srgbClr val="0000FF">
                  <a:alpha val="40000"/>
                </a:srgb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C492AB10-7F6A-4109-84CD-20E79F134D58}"/>
                </a:ext>
              </a:extLst>
            </p:cNvPr>
            <p:cNvSpPr/>
            <p:nvPr/>
          </p:nvSpPr>
          <p:spPr>
            <a:xfrm>
              <a:off x="31723" y="5508923"/>
              <a:ext cx="3511577" cy="777577"/>
            </a:xfrm>
            <a:prstGeom prst="rect">
              <a:avLst/>
            </a:prstGeom>
            <a:solidFill>
              <a:schemeClr val="bg1">
                <a:lumMod val="6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áblázat 7">
                <a:extLst>
                  <a:ext uri="{FF2B5EF4-FFF2-40B4-BE49-F238E27FC236}">
                    <a16:creationId xmlns:a16="http://schemas.microsoft.com/office/drawing/2014/main" id="{E6671181-1FA7-0AA7-F199-8F6A7E08AC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7701911"/>
                  </p:ext>
                </p:extLst>
              </p:nvPr>
            </p:nvGraphicFramePr>
            <p:xfrm>
              <a:off x="323528" y="964566"/>
              <a:ext cx="3560491" cy="11887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235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72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10900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09222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áblázat 7">
                <a:extLst>
                  <a:ext uri="{FF2B5EF4-FFF2-40B4-BE49-F238E27FC236}">
                    <a16:creationId xmlns:a16="http://schemas.microsoft.com/office/drawing/2014/main" id="{E6671181-1FA7-0AA7-F199-8F6A7E08AC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7701911"/>
                  </p:ext>
                </p:extLst>
              </p:nvPr>
            </p:nvGraphicFramePr>
            <p:xfrm>
              <a:off x="323528" y="964566"/>
              <a:ext cx="3560491" cy="118872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235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72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10900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061" t="-106061" r="-260606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9490" t="-106061" r="-3185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61" t="-209231" r="-260606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22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9490" t="-209231" r="-3185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09222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áblázat 9">
                <a:extLst>
                  <a:ext uri="{FF2B5EF4-FFF2-40B4-BE49-F238E27FC236}">
                    <a16:creationId xmlns:a16="http://schemas.microsoft.com/office/drawing/2014/main" id="{F0839AE2-2EDD-368B-275D-C2CB29B60C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2169095"/>
                  </p:ext>
                </p:extLst>
              </p:nvPr>
            </p:nvGraphicFramePr>
            <p:xfrm>
              <a:off x="4808103" y="975604"/>
              <a:ext cx="3560491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235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72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10900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2..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𝑑𝑖𝑣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𝐼𝑛𝑑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𝑝𝑣𝑜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0922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|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𝑛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 é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𝑠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 2</m:t>
                                </m:r>
                                <m:r>
                                  <m:rPr>
                                    <m:nor/>
                                  </m:rPr>
                                  <a:rPr lang="hu-HU" sz="2000" smtClean="0">
                                    <a:solidFill>
                                      <a:schemeClr val="tx1"/>
                                    </a:solidFill>
                                  </a:rPr>
                                  <m:t>∤</m:t>
                                </m:r>
                                <m:sSub>
                                  <m:sSubPr>
                                    <m:ctrlP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áblázat 9">
                <a:extLst>
                  <a:ext uri="{FF2B5EF4-FFF2-40B4-BE49-F238E27FC236}">
                    <a16:creationId xmlns:a16="http://schemas.microsoft.com/office/drawing/2014/main" id="{F0839AE2-2EDD-368B-275D-C2CB29B60C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2169095"/>
                  </p:ext>
                </p:extLst>
              </p:nvPr>
            </p:nvGraphicFramePr>
            <p:xfrm>
              <a:off x="4808103" y="975604"/>
              <a:ext cx="3560491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235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72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10900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5455" t="-106061" r="-261212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89172" t="-106061" r="-3503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5455" t="-209231" r="-26121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89172" t="-209231" r="-3503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092222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455" t="-309231" r="-26121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FF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9172" t="-309231" r="-3503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Picture 23">
            <a:extLst>
              <a:ext uri="{FF2B5EF4-FFF2-40B4-BE49-F238E27FC236}">
                <a16:creationId xmlns:a16="http://schemas.microsoft.com/office/drawing/2014/main" id="{E4044A7D-9CF7-DA1E-2670-E97C6BBC9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7" t="28367"/>
          <a:stretch/>
        </p:blipFill>
        <p:spPr bwMode="auto">
          <a:xfrm>
            <a:off x="49134" y="2770125"/>
            <a:ext cx="2771785" cy="841584"/>
          </a:xfrm>
          <a:prstGeom prst="rect">
            <a:avLst/>
          </a:prstGeom>
          <a:ln w="38100">
            <a:solidFill>
              <a:srgbClr val="FF0000">
                <a:alpha val="38000"/>
              </a:srgb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F714A799-EED5-F7B5-D345-73AB54E0B6B7}"/>
              </a:ext>
            </a:extLst>
          </p:cNvPr>
          <p:cNvGrpSpPr/>
          <p:nvPr/>
        </p:nvGrpSpPr>
        <p:grpSpPr>
          <a:xfrm>
            <a:off x="3761677" y="2852936"/>
            <a:ext cx="5333188" cy="3335391"/>
            <a:chOff x="3761677" y="2852936"/>
            <a:chExt cx="5333188" cy="3335391"/>
          </a:xfrm>
        </p:grpSpPr>
        <p:pic>
          <p:nvPicPr>
            <p:cNvPr id="21" name="Kép 20">
              <a:extLst>
                <a:ext uri="{FF2B5EF4-FFF2-40B4-BE49-F238E27FC236}">
                  <a16:creationId xmlns:a16="http://schemas.microsoft.com/office/drawing/2014/main" id="{1629E818-4F06-91F8-9AC8-6A6916F02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61677" y="2856895"/>
              <a:ext cx="5332490" cy="3331432"/>
            </a:xfrm>
            <a:prstGeom prst="rect">
              <a:avLst/>
            </a:prstGeom>
          </p:spPr>
        </p:pic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82F25227-3645-ABEB-BC90-2F78D264F2F0}"/>
                </a:ext>
              </a:extLst>
            </p:cNvPr>
            <p:cNvSpPr/>
            <p:nvPr/>
          </p:nvSpPr>
          <p:spPr>
            <a:xfrm>
              <a:off x="3762375" y="2852936"/>
              <a:ext cx="5332490" cy="1128514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69927F41-66D8-5CE3-069B-80853397ACB8}"/>
                </a:ext>
              </a:extLst>
            </p:cNvPr>
            <p:cNvSpPr/>
            <p:nvPr/>
          </p:nvSpPr>
          <p:spPr>
            <a:xfrm>
              <a:off x="3762026" y="3960197"/>
              <a:ext cx="5332490" cy="2202477"/>
            </a:xfrm>
            <a:prstGeom prst="rect">
              <a:avLst/>
            </a:prstGeom>
            <a:solidFill>
              <a:srgbClr val="0000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9" name="Egyenes összekötő 8">
              <a:extLst>
                <a:ext uri="{FF2B5EF4-FFF2-40B4-BE49-F238E27FC236}">
                  <a16:creationId xmlns:a16="http://schemas.microsoft.com/office/drawing/2014/main" id="{90514F4E-E12E-2E9B-E02C-FBFEFA2FA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9683" y="4734475"/>
              <a:ext cx="144016" cy="14401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12454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CCB3F-49C4-EEB4-2473-97AF5866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1.a. Nincs tömb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2700" indent="0">
                  <a:buNone/>
                </a:pPr>
                <a:r>
                  <a:rPr lang="hu-HU" dirty="0"/>
                  <a:t>Nincs szükség tömbre! Az </a:t>
                </a:r>
                <a:r>
                  <a:rPr lang="hu-HU" dirty="0" err="1"/>
                  <a:t>uf</a:t>
                </a:r>
                <a:r>
                  <a:rPr lang="hu-HU" dirty="0"/>
                  <a:t>. így is visszavezethető!</a:t>
                </a:r>
                <a:endParaRPr lang="hu-HU" b="1" dirty="0"/>
              </a:p>
              <a:p>
                <a:pPr marL="12700" indent="0">
                  <a:buNone/>
                </a:pPr>
                <a:r>
                  <a:rPr lang="hu-HU" b="1" dirty="0"/>
                  <a:t>Specifikáció:</a:t>
                </a:r>
              </a:p>
              <a:p>
                <a:pPr marL="254000">
                  <a:lnSpc>
                    <a:spcPct val="95000"/>
                  </a:lnSpc>
                  <a:spcBef>
                    <a:spcPct val="5000"/>
                  </a:spcBef>
                  <a:tabLst>
                    <a:tab pos="1882775" algn="l"/>
                  </a:tabLst>
                </a:pPr>
                <a:r>
                  <a:rPr lang="hu-HU" sz="280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𝑣𝑎𝑛</m:t>
                        </m:r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𝑝𝑣𝑜</m:t>
                        </m:r>
                        <m:r>
                          <a:rPr lang="hu-HU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,é</m:t>
                        </m:r>
                        <m:r>
                          <a:rPr lang="hu-HU" sz="28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𝑟𝑡</m:t>
                        </m:r>
                      </m:e>
                    </m:d>
                    <m:r>
                      <a:rPr lang="hu-HU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hu-HU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𝐾𝑒𝑟𝑒</m:t>
                    </m:r>
                    <m:sSubSup>
                      <m:sSubSupPr>
                        <m:ctrlP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𝑠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=2</m:t>
                        </m:r>
                      </m:sub>
                      <m:sup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  <m:r>
                          <a:rPr lang="hu-HU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/2</m:t>
                        </m:r>
                      </m:sup>
                    </m:sSubSup>
                    <m:r>
                      <a:rPr lang="hu-HU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  <m:r>
                      <a:rPr lang="hu-HU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|</m:t>
                    </m:r>
                    <m:r>
                      <a:rPr lang="hu-HU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hu-HU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2</m:t>
                    </m:r>
                    <m:r>
                      <m:rPr>
                        <m:nor/>
                      </m:rPr>
                      <a:rPr lang="hu-HU" smtClean="0">
                        <a:solidFill>
                          <a:srgbClr val="0000FF"/>
                        </a:solidFill>
                      </a:rPr>
                      <m:t>∤</m:t>
                    </m:r>
                    <m:r>
                      <a:rPr lang="hu-HU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𝑖</m:t>
                    </m:r>
                  </m:oMath>
                </a14:m>
                <a:endParaRPr lang="hu-HU" sz="2800" b="0" dirty="0"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ct val="5000"/>
                  </a:spcBef>
                  <a:buNone/>
                  <a:tabLst>
                    <a:tab pos="1882775" algn="l"/>
                  </a:tabLst>
                </a:pPr>
                <a:endParaRPr lang="hu-HU" sz="900" dirty="0">
                  <a:sym typeface="Symbol" pitchFamily="18" charset="2"/>
                </a:endParaRPr>
              </a:p>
              <a:p>
                <a:pPr marL="1270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20263B-DDF7-528C-6B44-C91C4F8AD7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8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CBE8129-1436-5F9B-08C6-C25441202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9</a:t>
            </a:fld>
            <a:r>
              <a:rPr lang="hu-HU" dirty="0"/>
              <a:t>/72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FCBBF9A-5967-4C95-0581-A79EFA5E2D0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604DFCD-BDE6-4D8F-A97C-EB53DF800A9B}" type="datetime8">
              <a:rPr lang="hu-HU" smtClean="0"/>
              <a:t>2022.10.27. 9:55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25626A2-3012-5636-4BF2-5AB0D6B67D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7. előadás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áblázat 6">
                <a:extLst>
                  <a:ext uri="{FF2B5EF4-FFF2-40B4-BE49-F238E27FC236}">
                    <a16:creationId xmlns:a16="http://schemas.microsoft.com/office/drawing/2014/main" id="{E2CECE27-84A9-DAE4-40D6-D175D8F890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3876614"/>
                  </p:ext>
                </p:extLst>
              </p:nvPr>
            </p:nvGraphicFramePr>
            <p:xfrm>
              <a:off x="160250" y="3076307"/>
              <a:ext cx="3560491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235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72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10900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1..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2..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𝑑𝑖𝑣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𝐼𝑛𝑑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𝑝𝑣𝑜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620922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𝑖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|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𝑛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 é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𝑠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 2</m:t>
                                </m:r>
                                <m:r>
                                  <m:rPr>
                                    <m:nor/>
                                  </m:rPr>
                                  <a:rPr lang="hu-HU" sz="2000" smtClean="0">
                                    <a:solidFill>
                                      <a:schemeClr val="tx1"/>
                                    </a:solidFill>
                                  </a:rPr>
                                  <m:t>∤</m:t>
                                </m:r>
                                <m:r>
                                  <a:rPr lang="hu-H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hu-H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áblázat 6">
                <a:extLst>
                  <a:ext uri="{FF2B5EF4-FFF2-40B4-BE49-F238E27FC236}">
                    <a16:creationId xmlns:a16="http://schemas.microsoft.com/office/drawing/2014/main" id="{E2CECE27-84A9-DAE4-40D6-D175D8F890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3876614"/>
                  </p:ext>
                </p:extLst>
              </p:nvPr>
            </p:nvGraphicFramePr>
            <p:xfrm>
              <a:off x="160250" y="3076307"/>
              <a:ext cx="3560491" cy="158496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tableStyleId>{2D5ABB26-0587-4C30-8999-92F81FD0307C}</a:tableStyleId>
                  </a:tblPr>
                  <a:tblGrid>
                    <a:gridCol w="1002351">
                      <a:extLst>
                        <a:ext uri="{9D8B030D-6E8A-4147-A177-3AD203B41FA5}">
                          <a16:colId xmlns:a16="http://schemas.microsoft.com/office/drawing/2014/main" val="3113210568"/>
                        </a:ext>
                      </a:extLst>
                    </a:gridCol>
                    <a:gridCol w="647240">
                      <a:extLst>
                        <a:ext uri="{9D8B030D-6E8A-4147-A177-3AD203B41FA5}">
                          <a16:colId xmlns:a16="http://schemas.microsoft.com/office/drawing/2014/main" val="855112501"/>
                        </a:ext>
                      </a:extLst>
                    </a:gridCol>
                    <a:gridCol w="1910900">
                      <a:extLst>
                        <a:ext uri="{9D8B030D-6E8A-4147-A177-3AD203B41FA5}">
                          <a16:colId xmlns:a16="http://schemas.microsoft.com/office/drawing/2014/main" val="2207964871"/>
                        </a:ext>
                      </a:extLst>
                    </a:gridCol>
                  </a:tblGrid>
                  <a:tr h="396240">
                    <a:tc gridSpan="3">
                      <a:txBody>
                        <a:bodyPr/>
                        <a:lstStyle/>
                        <a:p>
                          <a:r>
                            <a:rPr lang="hu-HU" sz="2000" b="1" dirty="0"/>
                            <a:t>Visszavezetési táblázat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hu-H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54532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061" t="-106061" r="-260606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9490" t="-106061" r="-3185" b="-2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747544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6061" t="-209231" r="-26060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89490" t="-209231" r="-3185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092222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61" t="-309231" r="-26060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dirty="0"/>
                            <a:t>~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9490" t="-309231" r="-3185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627148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Kép 14">
            <a:extLst>
              <a:ext uri="{FF2B5EF4-FFF2-40B4-BE49-F238E27FC236}">
                <a16:creationId xmlns:a16="http://schemas.microsoft.com/office/drawing/2014/main" id="{27AE7EC4-A89C-8900-DEB0-ABD5952258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4618"/>
          <a:stretch/>
        </p:blipFill>
        <p:spPr>
          <a:xfrm>
            <a:off x="23800" y="4909952"/>
            <a:ext cx="3565826" cy="1497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E3A1615F-9D82-0E61-1F0B-97A89E9DED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298" t="69820" r="21784"/>
          <a:stretch/>
        </p:blipFill>
        <p:spPr>
          <a:xfrm>
            <a:off x="5292080" y="3158070"/>
            <a:ext cx="3600400" cy="820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7EF97225-21B6-5FFF-A02C-F9C1B9762B89}"/>
              </a:ext>
            </a:extLst>
          </p:cNvPr>
          <p:cNvGrpSpPr/>
          <p:nvPr/>
        </p:nvGrpSpPr>
        <p:grpSpPr>
          <a:xfrm>
            <a:off x="3862407" y="4221088"/>
            <a:ext cx="5211333" cy="2215084"/>
            <a:chOff x="3862407" y="4221088"/>
            <a:chExt cx="5211333" cy="2215084"/>
          </a:xfrm>
        </p:grpSpPr>
        <p:pic>
          <p:nvPicPr>
            <p:cNvPr id="19" name="Kép 18">
              <a:extLst>
                <a:ext uri="{FF2B5EF4-FFF2-40B4-BE49-F238E27FC236}">
                  <a16:creationId xmlns:a16="http://schemas.microsoft.com/office/drawing/2014/main" id="{A49F03E0-BEE3-84A6-019E-2A83A179C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62407" y="4221088"/>
              <a:ext cx="5211333" cy="2215084"/>
            </a:xfrm>
            <a:prstGeom prst="rect">
              <a:avLst/>
            </a:prstGeom>
          </p:spPr>
        </p:pic>
        <p:cxnSp>
          <p:nvCxnSpPr>
            <p:cNvPr id="8" name="Egyenes összekötő 7">
              <a:extLst>
                <a:ext uri="{FF2B5EF4-FFF2-40B4-BE49-F238E27FC236}">
                  <a16:creationId xmlns:a16="http://schemas.microsoft.com/office/drawing/2014/main" id="{F2A77239-1CD9-890E-7100-FBE9F1CB45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9682" y="5013176"/>
              <a:ext cx="144016" cy="144016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373610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Montázs">
  <a:themeElements>
    <a:clrScheme name="2. egyéni séma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5D0CFF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0000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11471</TotalTime>
  <Words>7344</Words>
  <Application>Microsoft Office PowerPoint</Application>
  <PresentationFormat>Diavetítés a képernyőre (4:3 oldalarány)</PresentationFormat>
  <Paragraphs>1215</Paragraphs>
  <Slides>72</Slides>
  <Notes>40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2</vt:i4>
      </vt:variant>
      <vt:variant>
        <vt:lpstr>Diacímek</vt:lpstr>
      </vt:variant>
      <vt:variant>
        <vt:i4>72</vt:i4>
      </vt:variant>
      <vt:variant>
        <vt:lpstr>Egyéni diasorok</vt:lpstr>
      </vt:variant>
      <vt:variant>
        <vt:i4>7</vt:i4>
      </vt:variant>
    </vt:vector>
  </HeadingPairs>
  <TitlesOfParts>
    <vt:vector size="88" baseType="lpstr">
      <vt:lpstr>Arial</vt:lpstr>
      <vt:lpstr>Cambria</vt:lpstr>
      <vt:lpstr>Cambria Math</vt:lpstr>
      <vt:lpstr>Courier New</vt:lpstr>
      <vt:lpstr>Garamond</vt:lpstr>
      <vt:lpstr>Imprint MT Shadow</vt:lpstr>
      <vt:lpstr>Wingdings</vt:lpstr>
      <vt:lpstr>1_Montázs</vt:lpstr>
      <vt:lpstr>2_Montázs</vt:lpstr>
      <vt:lpstr>Programozás 7. előadás</vt:lpstr>
      <vt:lpstr>Tartalom</vt:lpstr>
      <vt:lpstr>Programozási tételek</vt:lpstr>
      <vt:lpstr>Problémák</vt:lpstr>
      <vt:lpstr>1.a. Nincs tömb</vt:lpstr>
      <vt:lpstr>1.a. Nincs tömb</vt:lpstr>
      <vt:lpstr>1.a. Nincs tömb</vt:lpstr>
      <vt:lpstr>1.a. Nincs tömb</vt:lpstr>
      <vt:lpstr>1.a. Nincs tömb</vt:lpstr>
      <vt:lpstr>1.b. Elem helyett függvény</vt:lpstr>
      <vt:lpstr>1.b. Elem helyett függvény</vt:lpstr>
      <vt:lpstr>1.b. Elem helyett függvény</vt:lpstr>
      <vt:lpstr>1.b. Elem helyett függvény</vt:lpstr>
      <vt:lpstr>1. probléma megoldása</vt:lpstr>
      <vt:lpstr>Példa: maximum-kiválasztás</vt:lpstr>
      <vt:lpstr>Példa: maximum-kiválasztás</vt:lpstr>
      <vt:lpstr>Példa: maximum-kiválasztás</vt:lpstr>
      <vt:lpstr>Példa: maximum-kiválasztás</vt:lpstr>
      <vt:lpstr>Példa: keresés</vt:lpstr>
      <vt:lpstr>Példa: keresés</vt:lpstr>
      <vt:lpstr>Példa: keresés</vt:lpstr>
      <vt:lpstr>Példa: keresés</vt:lpstr>
      <vt:lpstr>Példa: keresés</vt:lpstr>
      <vt:lpstr>2. probléma: adatok helyett változók</vt:lpstr>
      <vt:lpstr>Példa</vt:lpstr>
      <vt:lpstr>Feladatspecifikáció</vt:lpstr>
      <vt:lpstr>Programspecifikáció</vt:lpstr>
      <vt:lpstr>Programspecifikáció</vt:lpstr>
      <vt:lpstr>Programspecifikáció</vt:lpstr>
      <vt:lpstr>Programspecifikáció sematikus ábra</vt:lpstr>
      <vt:lpstr>Programspecifikáció Példa</vt:lpstr>
      <vt:lpstr>Programspecifikáció Példa</vt:lpstr>
      <vt:lpstr>Programspecifikáció Példa</vt:lpstr>
      <vt:lpstr>Programspecifikáció Példa</vt:lpstr>
      <vt:lpstr>Programspecifikáció Eldöntés</vt:lpstr>
      <vt:lpstr>Programspecifikáció Példa</vt:lpstr>
      <vt:lpstr>Programozási tételek</vt:lpstr>
      <vt:lpstr>Összegzés</vt:lpstr>
      <vt:lpstr>Összegzés</vt:lpstr>
      <vt:lpstr>Feltételes összegzés mint speciális összegzés</vt:lpstr>
      <vt:lpstr>Feltételes összegzés mint speciális összegzés</vt:lpstr>
      <vt:lpstr>Összegzés Példa</vt:lpstr>
      <vt:lpstr>Megszámolás</vt:lpstr>
      <vt:lpstr>Megszámolás</vt:lpstr>
      <vt:lpstr>Megszámolás mint speciális összegzés</vt:lpstr>
      <vt:lpstr>Maximum-kiválasztás</vt:lpstr>
      <vt:lpstr>Maximum-kiválasztás</vt:lpstr>
      <vt:lpstr>Maximum-kiválasztás</vt:lpstr>
      <vt:lpstr>Maximum-kiválasztás mint speciális összegzés</vt:lpstr>
      <vt:lpstr>Maximum-kiválasztás Példa</vt:lpstr>
      <vt:lpstr>Maximum-kiválasztás Példa</vt:lpstr>
      <vt:lpstr>Feltételes maximumkeresés</vt:lpstr>
      <vt:lpstr>Feltételes maximumkeresés</vt:lpstr>
      <vt:lpstr>Feltételes maximumkeresés</vt:lpstr>
      <vt:lpstr>Feltételes maximumkeresés</vt:lpstr>
      <vt:lpstr>Keresés</vt:lpstr>
      <vt:lpstr>Keresés</vt:lpstr>
      <vt:lpstr>Eldöntés mint speciális keresés</vt:lpstr>
      <vt:lpstr>Optimista keresés mint speciális keresés</vt:lpstr>
      <vt:lpstr>Kiválasztás</vt:lpstr>
      <vt:lpstr>Kiválasztás</vt:lpstr>
      <vt:lpstr>Másolás</vt:lpstr>
      <vt:lpstr>Másolás mint speciális összegzés</vt:lpstr>
      <vt:lpstr>Kiválogatás</vt:lpstr>
      <vt:lpstr>Kiválogatás</vt:lpstr>
      <vt:lpstr>Kiválogatás mint speciális összegzés</vt:lpstr>
      <vt:lpstr>Szétválogatás</vt:lpstr>
      <vt:lpstr>Szétválogatás</vt:lpstr>
      <vt:lpstr>Szétválogatás mint speciális összegzés</vt:lpstr>
      <vt:lpstr>Szétválogatás mint speciális összegzés</vt:lpstr>
      <vt:lpstr>Programozási tételek – visszatekintés</vt:lpstr>
      <vt:lpstr>Programozási tételek – visszatekintés</vt:lpstr>
      <vt:lpstr>PrT madártávlatból</vt:lpstr>
      <vt:lpstr>Sorozatszámítás</vt:lpstr>
      <vt:lpstr>Eldöntés</vt:lpstr>
      <vt:lpstr>Kiválasztás</vt:lpstr>
      <vt:lpstr>Keresés</vt:lpstr>
      <vt:lpstr>Megszámolás</vt:lpstr>
      <vt:lpstr>MaxKiválasztás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5. előadás</dc:title>
  <dc:creator>Szlávi - Zsakó</dc:creator>
  <cp:lastModifiedBy>Szlávi Péter</cp:lastModifiedBy>
  <cp:revision>866</cp:revision>
  <dcterms:created xsi:type="dcterms:W3CDTF">2005-10-16T14:08:29Z</dcterms:created>
  <dcterms:modified xsi:type="dcterms:W3CDTF">2022-10-27T10:12:27Z</dcterms:modified>
</cp:coreProperties>
</file>