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63" r:id="rId1"/>
    <p:sldMasterId id="2147483833" r:id="rId2"/>
  </p:sldMasterIdLst>
  <p:notesMasterIdLst>
    <p:notesMasterId r:id="rId53"/>
  </p:notesMasterIdLst>
  <p:handoutMasterIdLst>
    <p:handoutMasterId r:id="rId54"/>
  </p:handoutMasterIdLst>
  <p:sldIdLst>
    <p:sldId id="367" r:id="rId3"/>
    <p:sldId id="407" r:id="rId4"/>
    <p:sldId id="408" r:id="rId5"/>
    <p:sldId id="409" r:id="rId6"/>
    <p:sldId id="465" r:id="rId7"/>
    <p:sldId id="389" r:id="rId8"/>
    <p:sldId id="400" r:id="rId9"/>
    <p:sldId id="368" r:id="rId10"/>
    <p:sldId id="396" r:id="rId11"/>
    <p:sldId id="404" r:id="rId12"/>
    <p:sldId id="463" r:id="rId13"/>
    <p:sldId id="398" r:id="rId14"/>
    <p:sldId id="433" r:id="rId15"/>
    <p:sldId id="399" r:id="rId16"/>
    <p:sldId id="438" r:id="rId17"/>
    <p:sldId id="371" r:id="rId18"/>
    <p:sldId id="372" r:id="rId19"/>
    <p:sldId id="413" r:id="rId20"/>
    <p:sldId id="414" r:id="rId21"/>
    <p:sldId id="415" r:id="rId22"/>
    <p:sldId id="416" r:id="rId23"/>
    <p:sldId id="373" r:id="rId24"/>
    <p:sldId id="422" r:id="rId25"/>
    <p:sldId id="423" r:id="rId26"/>
    <p:sldId id="424" r:id="rId27"/>
    <p:sldId id="425" r:id="rId28"/>
    <p:sldId id="426" r:id="rId29"/>
    <p:sldId id="439" r:id="rId30"/>
    <p:sldId id="440" r:id="rId31"/>
    <p:sldId id="441" r:id="rId32"/>
    <p:sldId id="417" r:id="rId33"/>
    <p:sldId id="374" r:id="rId34"/>
    <p:sldId id="418" r:id="rId35"/>
    <p:sldId id="431" r:id="rId36"/>
    <p:sldId id="419" r:id="rId37"/>
    <p:sldId id="420" r:id="rId38"/>
    <p:sldId id="401" r:id="rId39"/>
    <p:sldId id="435" r:id="rId40"/>
    <p:sldId id="454" r:id="rId41"/>
    <p:sldId id="457" r:id="rId42"/>
    <p:sldId id="458" r:id="rId43"/>
    <p:sldId id="459" r:id="rId44"/>
    <p:sldId id="460" r:id="rId45"/>
    <p:sldId id="461" r:id="rId46"/>
    <p:sldId id="436" r:id="rId47"/>
    <p:sldId id="375" r:id="rId48"/>
    <p:sldId id="421" r:id="rId49"/>
    <p:sldId id="376" r:id="rId50"/>
    <p:sldId id="377" r:id="rId51"/>
    <p:sldId id="448" r:id="rId52"/>
  </p:sldIdLst>
  <p:sldSz cx="9144000" cy="6858000" type="screen4x3"/>
  <p:notesSz cx="6797675" cy="9926638"/>
  <p:custShowLst>
    <p:custShow name="KódStilizálás" id="0">
      <p:sldLst/>
    </p:custShow>
    <p:custShow name="Tévedni emberi dolog" id="1">
      <p:sldLst>
        <p:sld r:id="rId5"/>
      </p:sldLst>
    </p:custShow>
    <p:custShow name="Minden feladat papírmunkával ér" id="2">
      <p:sldLst>
        <p:sld r:id="rId6"/>
      </p:sldLst>
    </p:custShow>
    <p:custShow name="Inicializálatlan változó" id="3">
      <p:sldLst/>
    </p:custShow>
    <p:custShow name="Programgráf" id="4">
      <p:sldLst>
        <p:sld r:id="rId36"/>
      </p:sldLst>
    </p:custShow>
    <p:custShow name="Más szemében a ..." id="5">
      <p:sldLst>
        <p:sld r:id="rId6"/>
      </p:sldLst>
    </p:custShow>
    <p:custShow name="Papírmunkával ..." id="6">
      <p:sldLst/>
    </p:custShow>
  </p:custShowLst>
  <p:defaultTextStyle>
    <a:defPPr>
      <a:defRPr lang="hu-HU"/>
    </a:defPPr>
    <a:lvl1pPr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1pPr>
    <a:lvl2pPr marL="4572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2pPr>
    <a:lvl3pPr marL="9144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3pPr>
    <a:lvl4pPr marL="13716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4pPr>
    <a:lvl5pPr marL="1828800" algn="l" rtl="0" eaLnBrk="0" fontAlgn="base" hangingPunct="0">
      <a:spcBef>
        <a:spcPct val="20000"/>
      </a:spcBef>
      <a:spcAft>
        <a:spcPct val="0"/>
      </a:spcAft>
      <a:buClr>
        <a:srgbClr val="006600"/>
      </a:buClr>
      <a:buSzPct val="70000"/>
      <a:buFont typeface="Wingdings" pitchFamily="2" charset="2"/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1"/>
        </a:solidFill>
        <a:latin typeface="Garamond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B93A3A"/>
    <a:srgbClr val="B97373"/>
    <a:srgbClr val="006600"/>
    <a:srgbClr val="B4B645"/>
    <a:srgbClr val="CCD600"/>
    <a:srgbClr val="808000"/>
    <a:srgbClr val="FF0000"/>
    <a:srgbClr val="6633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Közepesen sötét stílus 2 – 3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52" autoAdjust="0"/>
    <p:restoredTop sz="87150" autoAdjust="0"/>
  </p:normalViewPr>
  <p:slideViewPr>
    <p:cSldViewPr>
      <p:cViewPr varScale="1">
        <p:scale>
          <a:sx n="72" d="100"/>
          <a:sy n="72" d="100"/>
        </p:scale>
        <p:origin x="1776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6355"/>
    </p:cViewPr>
  </p:notesTextViewPr>
  <p:sorterViewPr>
    <p:cViewPr>
      <p:scale>
        <a:sx n="66" d="100"/>
        <a:sy n="66" d="100"/>
      </p:scale>
      <p:origin x="0" y="3180"/>
    </p:cViewPr>
  </p:sorterViewPr>
  <p:notesViewPr>
    <p:cSldViewPr>
      <p:cViewPr varScale="1">
        <p:scale>
          <a:sx n="56" d="100"/>
          <a:sy n="56" d="100"/>
        </p:scale>
        <p:origin x="-2508" y="-7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5596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/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/>
            </a:lvl1pPr>
          </a:lstStyle>
          <a:p>
            <a:pPr>
              <a:defRPr/>
            </a:pPr>
            <a:r>
              <a:rPr lang="hu-HU"/>
              <a:t>2012/2013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3470275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/>
            </a:lvl1pPr>
          </a:lstStyle>
          <a:p>
            <a:r>
              <a:rPr lang="hu-HU"/>
              <a:t>Horváth-Papné-Szlávi-Zsakó: Programozási alapismeretek 9. előadás</a:t>
            </a:r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/>
            </a:lvl1pPr>
          </a:lstStyle>
          <a:p>
            <a:fld id="{31E9A5A2-8B70-434E-B848-F26C6BD9AF26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6924634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Programozási alapismeretek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1275" y="0"/>
            <a:ext cx="2944813" cy="3603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 b="1">
                <a:latin typeface="Garamond" pitchFamily="18" charset="0"/>
              </a:defRPr>
            </a:lvl1pPr>
          </a:lstStyle>
          <a:p>
            <a:pPr>
              <a:defRPr/>
            </a:pPr>
            <a:r>
              <a:rPr lang="hu-HU"/>
              <a:t>2012/2013</a:t>
            </a:r>
          </a:p>
        </p:txBody>
      </p:sp>
      <p:sp>
        <p:nvSpPr>
          <p:cNvPr id="4198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7575" y="744538"/>
            <a:ext cx="4962525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450" y="4714875"/>
            <a:ext cx="5438775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hu-HU" noProof="0"/>
              <a:t>Mintaszöveg szerkesztése</a:t>
            </a:r>
          </a:p>
          <a:p>
            <a:pPr lvl="1"/>
            <a:r>
              <a:rPr lang="hu-HU" noProof="0"/>
              <a:t>Második szint</a:t>
            </a:r>
          </a:p>
          <a:p>
            <a:pPr lvl="2"/>
            <a:r>
              <a:rPr lang="hu-HU" noProof="0"/>
              <a:t>Harmadik szint</a:t>
            </a:r>
          </a:p>
          <a:p>
            <a:pPr lvl="3"/>
            <a:r>
              <a:rPr lang="hu-HU" noProof="0"/>
              <a:t>Negyedik szint</a:t>
            </a:r>
          </a:p>
          <a:p>
            <a:pPr lvl="4"/>
            <a:r>
              <a:rPr lang="hu-HU" noProof="0"/>
              <a:t>Ötödik szint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532938"/>
            <a:ext cx="4046538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 b="1"/>
            </a:lvl1pPr>
          </a:lstStyle>
          <a:p>
            <a:r>
              <a:rPr lang="hu-HU"/>
              <a:t>Horváth-Papné-Szlávi-Zsakó: Programozási alapismeretek 9. előadás</a:t>
            </a:r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41775" y="9532938"/>
            <a:ext cx="2779713" cy="39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568" tIns="45784" rIns="91568" bIns="45784" numCol="1" anchor="b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200" b="1"/>
            </a:lvl1pPr>
          </a:lstStyle>
          <a:p>
            <a:fld id="{0B97D217-AE08-4277-84E4-3A1A84E270E0}" type="slidenum">
              <a:rPr lang="hu-HU"/>
              <a:pPr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995194389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43012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  <p:sp>
        <p:nvSpPr>
          <p:cNvPr id="4301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8FA2D05-64A1-43CA-B7C0-8A5A3D3428DE}" type="slidenum">
              <a:rPr lang="hu-HU" sz="1200"/>
              <a:pPr/>
              <a:t>1</a:t>
            </a:fld>
            <a:endParaRPr lang="hu-HU" sz="1200"/>
          </a:p>
        </p:txBody>
      </p:sp>
      <p:sp>
        <p:nvSpPr>
          <p:cNvPr id="430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spcBef>
                <a:spcPts val="200"/>
              </a:spcBef>
            </a:pPr>
            <a:endParaRPr lang="hu-HU" dirty="0">
              <a:latin typeface="Garamond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81099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2011/12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097EF70-83B9-4F3A-A54D-56ECBF9684DA}" type="slidenum">
              <a:rPr lang="hu-HU" sz="1200"/>
              <a:pPr/>
              <a:t>13</a:t>
            </a:fld>
            <a:endParaRPr lang="hu-HU" sz="1200"/>
          </a:p>
        </p:txBody>
      </p:sp>
      <p:sp>
        <p:nvSpPr>
          <p:cNvPr id="5120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06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120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3002325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2011/12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507DBDE-EE6C-484D-B8ED-52AB8302D57F}" type="slidenum">
              <a:rPr lang="hu-HU" sz="1200"/>
              <a:pPr/>
              <a:t>14</a:t>
            </a:fld>
            <a:endParaRPr lang="hu-HU" sz="1200"/>
          </a:p>
        </p:txBody>
      </p:sp>
      <p:sp>
        <p:nvSpPr>
          <p:cNvPr id="5222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/>
              <a:t>Trigonometrikus azonosság: sin(2•x)=2•sin(x)•cos(x)</a:t>
            </a:r>
          </a:p>
        </p:txBody>
      </p:sp>
      <p:sp>
        <p:nvSpPr>
          <p:cNvPr id="52230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223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710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3766533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2011/12</a:t>
            </a:r>
          </a:p>
        </p:txBody>
      </p:sp>
      <p:sp>
        <p:nvSpPr>
          <p:cNvPr id="5222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E507DBDE-EE6C-484D-B8ED-52AB8302D57F}" type="slidenum">
              <a:rPr lang="hu-HU" sz="1200"/>
              <a:pPr/>
              <a:t>15</a:t>
            </a:fld>
            <a:endParaRPr lang="hu-HU" sz="1200"/>
          </a:p>
        </p:txBody>
      </p:sp>
      <p:sp>
        <p:nvSpPr>
          <p:cNvPr id="5222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222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Az 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i=i++</a:t>
            </a:r>
            <a:r>
              <a:rPr lang="hu-HU" dirty="0"/>
              <a:t> szemantikusan a következő 3 utasításból álló kóddarabbal ekvivalens:</a:t>
            </a:r>
          </a:p>
          <a:p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i_masolat</a:t>
            </a:r>
            <a:r>
              <a:rPr lang="hu-HU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=i; i=i+1; i=</a:t>
            </a:r>
            <a:r>
              <a:rPr lang="hu-HU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i_masolat</a:t>
            </a:r>
            <a:endParaRPr lang="hu-HU" dirty="0"/>
          </a:p>
          <a:p>
            <a:r>
              <a:rPr lang="hu-HU" dirty="0"/>
              <a:t>Vagyis</a:t>
            </a:r>
          </a:p>
          <a:p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i=i</a:t>
            </a:r>
          </a:p>
        </p:txBody>
      </p:sp>
      <p:sp>
        <p:nvSpPr>
          <p:cNvPr id="52230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223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710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5895312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5325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C33CD88D-3410-4244-AAAA-762590347D86}" type="slidenum">
              <a:rPr lang="hu-HU" sz="1200"/>
              <a:pPr/>
              <a:t>16</a:t>
            </a:fld>
            <a:endParaRPr lang="hu-HU" sz="1200"/>
          </a:p>
        </p:txBody>
      </p:sp>
      <p:sp>
        <p:nvSpPr>
          <p:cNvPr id="5325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325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3254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325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308047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5427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D85157F-DBF6-401D-A1BC-722CB477290A}" type="slidenum">
              <a:rPr lang="hu-HU" sz="1200"/>
              <a:pPr/>
              <a:t>17</a:t>
            </a:fld>
            <a:endParaRPr lang="hu-HU" sz="1200"/>
          </a:p>
        </p:txBody>
      </p:sp>
      <p:sp>
        <p:nvSpPr>
          <p:cNvPr id="5427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4278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427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16330294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2771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32772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32773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32774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32775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FB544129-4BCC-4E55-BCB0-F61920C23C69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11160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3379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3379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3379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3379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0E6AAEAF-F4B2-4B6D-9081-6CDD4021FD72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873479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Példafeladat</a:t>
            </a: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Bemenet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 dátum (év+hó+nap)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Kimenet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: A) hányadik napja az évnek; B) évszak; …</a:t>
            </a:r>
          </a:p>
          <a:p>
            <a:r>
              <a:rPr lang="hu-HU" sz="1200" b="1" kern="12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Ekvivalenciaosztályok</a:t>
            </a:r>
            <a:endParaRPr lang="hu-HU" sz="1200" b="1" kern="1200" dirty="0">
              <a:solidFill>
                <a:schemeClr val="tx1"/>
              </a:solidFill>
              <a:effectLst/>
              <a:latin typeface="Garamond" panose="02020404030301010803" pitchFamily="18" charset="0"/>
              <a:ea typeface="+mn-ea"/>
              <a:cs typeface="+mn-cs"/>
            </a:endParaRP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Érvényes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 (kimenet szerint osztályozva):</a:t>
            </a:r>
          </a:p>
          <a:p>
            <a:r>
              <a:rPr lang="hu-HU" sz="1200" b="1" kern="12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év</a:t>
            </a:r>
            <a:r>
              <a:rPr lang="hu-HU" sz="1200" b="1" kern="1200" baseline="-250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A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:	1) 400|év,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2) nem 100|év és 4|év,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3) nem 4|év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(Szökőév: 1), 2))</a:t>
            </a:r>
          </a:p>
          <a:p>
            <a:r>
              <a:rPr lang="hu-HU" sz="1200" b="1" kern="12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hó</a:t>
            </a:r>
            <a:r>
              <a:rPr lang="hu-HU" sz="1200" b="1" kern="1200" baseline="-250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B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:	1) {12,1,2},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2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) {3..5},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3) {6..8},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4) {9..11}</a:t>
            </a:r>
          </a:p>
          <a:p>
            <a:r>
              <a:rPr lang="hu-HU" sz="1200" b="1" kern="12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nap</a:t>
            </a:r>
            <a:r>
              <a:rPr lang="hu-HU" sz="1200" b="1" kern="1200" baseline="-250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A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:	1) Szökőév(év) és hó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{3..12},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2) Szökőév(év) és hó=2 és nap=29,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3) nem Szökőév(év)</a:t>
            </a: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Érvénytelen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:</a:t>
            </a: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év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: 	a) nem természetes szám,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b) {..1581},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c) {1582..2017},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d) {2018..}</a:t>
            </a: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hó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:	a) nem természetes szám,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b) {..0},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c) {1..12},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d) {13..}</a:t>
            </a: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nap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:	a) nem természetes szám,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b) hó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{4,6,9,11}→{1..30},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c) hó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  <a:sym typeface="Symbol" panose="05050102010706020507" pitchFamily="18" charset="2"/>
              </a:rPr>
              <a:t>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{1,3,5,7,8,10,12}→{1..31},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d) Szökőév(év) és hó=2→{1..29}, </a:t>
            </a:r>
            <a:b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</a:b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	e) nem Szökőév(év) és hó=2→{1..28}</a:t>
            </a: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Tesztek</a:t>
            </a: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Érvényesek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re:</a:t>
            </a: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2016 2 29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 reprezentálja az év/2, hó/1, nap/2 (nap/d)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ekvivalenciaosztályokat</a:t>
            </a:r>
            <a:endParaRPr lang="hu-HU" sz="1200" kern="1200" dirty="0">
              <a:solidFill>
                <a:schemeClr val="tx1"/>
              </a:solidFill>
              <a:effectLst/>
              <a:latin typeface="Garamond" panose="02020404030301010803" pitchFamily="18" charset="0"/>
              <a:ea typeface="+mn-ea"/>
              <a:cs typeface="+mn-cs"/>
            </a:endParaRP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2017 3 31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 reprezentálja az év/3, hó/2, nap/3 (év/c, nap/c)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ekvivalenciaosztályokat</a:t>
            </a:r>
            <a:endParaRPr lang="hu-HU" sz="1200" kern="1200" dirty="0">
              <a:solidFill>
                <a:schemeClr val="tx1"/>
              </a:solidFill>
              <a:effectLst/>
              <a:latin typeface="Garamond" panose="02020404030301010803" pitchFamily="18" charset="0"/>
              <a:ea typeface="+mn-ea"/>
              <a:cs typeface="+mn-cs"/>
            </a:endParaRP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2015 6 30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 reprezentálja a(z év/3,) hó/3 (nap/3, év/c, nap/c) </a:t>
            </a:r>
            <a:r>
              <a:rPr lang="hu-HU" sz="1200" kern="1200" dirty="0" err="1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ekvivalenciaosztályokat</a:t>
            </a:r>
            <a:endParaRPr lang="hu-HU" sz="1200" kern="1200" dirty="0">
              <a:solidFill>
                <a:schemeClr val="tx1"/>
              </a:solidFill>
              <a:effectLst/>
              <a:latin typeface="Garamond" panose="02020404030301010803" pitchFamily="18" charset="0"/>
              <a:ea typeface="+mn-ea"/>
              <a:cs typeface="+mn-cs"/>
            </a:endParaRP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…</a:t>
            </a:r>
          </a:p>
          <a:p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De </a:t>
            </a:r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érvénytelenek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re:</a:t>
            </a: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2016 2 29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-on túl: 201</a:t>
            </a:r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6 2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 30, 201</a:t>
            </a:r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6 2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 1, 201</a:t>
            </a:r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6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 </a:t>
            </a:r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2</a:t>
            </a:r>
            <a:r>
              <a:rPr lang="hu-HU" sz="1200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 0</a:t>
            </a:r>
          </a:p>
          <a:p>
            <a:r>
              <a:rPr lang="hu-HU" sz="1200" b="1" kern="1200" dirty="0">
                <a:solidFill>
                  <a:schemeClr val="tx1"/>
                </a:solidFill>
                <a:effectLst/>
                <a:latin typeface="Garamond" panose="02020404030301010803" pitchFamily="18" charset="0"/>
                <a:ea typeface="+mn-ea"/>
                <a:cs typeface="+mn-cs"/>
              </a:rPr>
              <a:t>…</a:t>
            </a:r>
            <a:endParaRPr lang="hu-HU" sz="1200" kern="1200" dirty="0">
              <a:solidFill>
                <a:schemeClr val="tx1"/>
              </a:solidFill>
              <a:effectLst/>
              <a:latin typeface="Garamond" panose="02020404030301010803" pitchFamily="18" charset="0"/>
              <a:ea typeface="+mn-ea"/>
              <a:cs typeface="+mn-cs"/>
            </a:endParaRPr>
          </a:p>
        </p:txBody>
      </p:sp>
      <p:sp>
        <p:nvSpPr>
          <p:cNvPr id="3482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3482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3482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3482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4F9AF6BF-3C5C-4264-B6BF-68323A361FC0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0154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3584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3584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3584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3584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C6C18542-F40E-4931-A35F-6E27540D7BCE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6980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333118B-E7A9-481B-8286-A9252D028B90}" type="slidenum">
              <a:rPr lang="hu-HU" sz="1200"/>
              <a:pPr/>
              <a:t>22</a:t>
            </a:fld>
            <a:endParaRPr lang="hu-HU" sz="1200"/>
          </a:p>
        </p:txBody>
      </p:sp>
      <p:sp>
        <p:nvSpPr>
          <p:cNvPr id="5530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30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Az „N páros” nem valódi osztály, hiszen az előző osztályoknak része…</a:t>
            </a:r>
          </a:p>
          <a:p>
            <a:r>
              <a:rPr lang="hu-HU" dirty="0"/>
              <a:t>Mégis lehet értelme vizsgálni, ha az a feltevésünk, h. a 2-vel való oszthatóságot külön vizsgálja (a „2 az egyetlen páros prím” állítás miatt)</a:t>
            </a:r>
          </a:p>
          <a:p>
            <a:r>
              <a:rPr lang="hu-HU" dirty="0"/>
              <a:t>Pl. </a:t>
            </a:r>
          </a:p>
          <a:p>
            <a:r>
              <a:rPr lang="hu-HU" dirty="0"/>
              <a:t>Érvényes bemenet:</a:t>
            </a:r>
          </a:p>
          <a:p>
            <a:pPr>
              <a:buFontTx/>
              <a:buChar char="•"/>
            </a:pPr>
            <a:r>
              <a:rPr lang="hu-HU" dirty="0"/>
              <a:t>2 (prím)</a:t>
            </a:r>
          </a:p>
          <a:p>
            <a:pPr>
              <a:buFontTx/>
              <a:buChar char="•"/>
            </a:pPr>
            <a:r>
              <a:rPr lang="hu-HU" dirty="0"/>
              <a:t>4 = 2*</a:t>
            </a:r>
            <a:r>
              <a:rPr lang="hu-HU" dirty="0" err="1"/>
              <a:t>2</a:t>
            </a:r>
            <a:r>
              <a:rPr lang="hu-HU" dirty="0"/>
              <a:t> (egyetlen, kettős osztó)</a:t>
            </a:r>
          </a:p>
          <a:p>
            <a:pPr>
              <a:buFontTx/>
              <a:buChar char="•"/>
            </a:pPr>
            <a:r>
              <a:rPr lang="hu-HU" dirty="0"/>
              <a:t>6 = 2*3 (több, különböző osztó)</a:t>
            </a:r>
          </a:p>
          <a:p>
            <a:r>
              <a:rPr lang="hu-HU" dirty="0"/>
              <a:t>Érvénytelen bemenet:</a:t>
            </a:r>
          </a:p>
          <a:p>
            <a:pPr>
              <a:buFontTx/>
              <a:buChar char="•"/>
            </a:pPr>
            <a:r>
              <a:rPr lang="hu-HU" dirty="0"/>
              <a:t>-2 és/vagy 3.14 és/vagy „kettő”</a:t>
            </a:r>
          </a:p>
        </p:txBody>
      </p:sp>
      <p:sp>
        <p:nvSpPr>
          <p:cNvPr id="5530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530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250907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957521C-354F-4BDB-A9F8-4A1D2983687D}" type="slidenum">
              <a:rPr lang="hu-HU" sz="1200"/>
              <a:pPr/>
              <a:t>5</a:t>
            </a:fld>
            <a:endParaRPr lang="hu-HU" sz="120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403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413199771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/>
          </a:p>
        </p:txBody>
      </p:sp>
      <p:sp>
        <p:nvSpPr>
          <p:cNvPr id="109572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92F6A67-8CB6-4875-8FB0-3FBD339341D3}" type="slidenum">
              <a:rPr lang="hu-HU" altLang="hu-HU" sz="1200" smtClean="0">
                <a:latin typeface="Arial" charset="0"/>
              </a:rPr>
              <a:pPr/>
              <a:t>23</a:t>
            </a:fld>
            <a:endParaRPr lang="hu-HU" alt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122114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/>
          </a:p>
        </p:txBody>
      </p:sp>
      <p:sp>
        <p:nvSpPr>
          <p:cNvPr id="109572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92F6A67-8CB6-4875-8FB0-3FBD339341D3}" type="slidenum">
              <a:rPr lang="hu-HU" altLang="hu-HU" sz="1200" smtClean="0">
                <a:latin typeface="Arial" charset="0"/>
              </a:rPr>
              <a:pPr/>
              <a:t>24</a:t>
            </a:fld>
            <a:endParaRPr lang="hu-HU" alt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08607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altLang="hu-HU" dirty="0"/>
          </a:p>
        </p:txBody>
      </p:sp>
      <p:sp>
        <p:nvSpPr>
          <p:cNvPr id="109572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92F6A67-8CB6-4875-8FB0-3FBD339341D3}" type="slidenum">
              <a:rPr lang="hu-HU" altLang="hu-HU" sz="1200" smtClean="0">
                <a:latin typeface="Arial" charset="0"/>
              </a:rPr>
              <a:pPr/>
              <a:t>25</a:t>
            </a:fld>
            <a:endParaRPr lang="hu-HU" alt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25126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altLang="hu-HU" dirty="0"/>
              <a:t>Van sziget – nincs sziget esete?</a:t>
            </a:r>
          </a:p>
          <a:p>
            <a:r>
              <a:rPr lang="hu-HU" altLang="hu-HU" dirty="0"/>
              <a:t>1 sziget – több sziget esete?</a:t>
            </a:r>
          </a:p>
        </p:txBody>
      </p:sp>
      <p:sp>
        <p:nvSpPr>
          <p:cNvPr id="109572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92F6A67-8CB6-4875-8FB0-3FBD339341D3}" type="slidenum">
              <a:rPr lang="hu-HU" altLang="hu-HU" sz="1200" smtClean="0">
                <a:latin typeface="Arial" charset="0"/>
              </a:rPr>
              <a:pPr/>
              <a:t>26</a:t>
            </a:fld>
            <a:endParaRPr lang="hu-HU" alt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84462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0957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u-HU" altLang="hu-HU" dirty="0"/>
              <a:t>példához: a (N/2-re vagy N-10-re) csökkentett tartományban van az, amire a teszt fókuszál, akkor ez a hiba nem </a:t>
            </a:r>
            <a:r>
              <a:rPr lang="hu-HU" altLang="hu-HU" dirty="0" err="1"/>
              <a:t>vevődik</a:t>
            </a:r>
            <a:r>
              <a:rPr lang="hu-HU" altLang="hu-HU" dirty="0"/>
              <a:t> észre.</a:t>
            </a:r>
          </a:p>
          <a:p>
            <a:pPr marL="228600" marR="0" lvl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hu-HU" altLang="hu-HU" dirty="0"/>
              <a:t>példához: ha olyan teszteset nincs, amelyben a legszélesebbnél szélesebb valamelyik kontinens, akkor ez a hiba nem </a:t>
            </a:r>
            <a:r>
              <a:rPr lang="hu-HU" altLang="hu-HU" dirty="0" err="1"/>
              <a:t>vevődik</a:t>
            </a:r>
            <a:r>
              <a:rPr lang="hu-HU" altLang="hu-HU" dirty="0"/>
              <a:t> észre.</a:t>
            </a:r>
          </a:p>
        </p:txBody>
      </p:sp>
      <p:sp>
        <p:nvSpPr>
          <p:cNvPr id="109572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51275" y="9429750"/>
            <a:ext cx="2944813" cy="4953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buChar char="Ø"/>
              <a:defRPr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092F6A67-8CB6-4875-8FB0-3FBD339341D3}" type="slidenum">
              <a:rPr lang="hu-HU" altLang="hu-HU" sz="1200" smtClean="0">
                <a:latin typeface="Arial" charset="0"/>
              </a:rPr>
              <a:pPr/>
              <a:t>27</a:t>
            </a:fld>
            <a:endParaRPr lang="hu-HU" alt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812333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333118B-E7A9-481B-8286-A9252D028B90}" type="slidenum">
              <a:rPr lang="hu-HU" sz="1200"/>
              <a:pPr/>
              <a:t>28</a:t>
            </a:fld>
            <a:endParaRPr lang="hu-HU" sz="1200"/>
          </a:p>
        </p:txBody>
      </p:sp>
      <p:sp>
        <p:nvSpPr>
          <p:cNvPr id="5530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30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5530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530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5505796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333118B-E7A9-481B-8286-A9252D028B90}" type="slidenum">
              <a:rPr lang="hu-HU" sz="1200"/>
              <a:pPr/>
              <a:t>29</a:t>
            </a:fld>
            <a:endParaRPr lang="hu-HU" sz="1200"/>
          </a:p>
        </p:txBody>
      </p:sp>
      <p:sp>
        <p:nvSpPr>
          <p:cNvPr id="5530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30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5530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530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7362103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5529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333118B-E7A9-481B-8286-A9252D028B90}" type="slidenum">
              <a:rPr lang="hu-HU" sz="1200"/>
              <a:pPr/>
              <a:t>30</a:t>
            </a:fld>
            <a:endParaRPr lang="hu-HU" sz="1200"/>
          </a:p>
        </p:txBody>
      </p:sp>
      <p:sp>
        <p:nvSpPr>
          <p:cNvPr id="5530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30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 dirty="0"/>
          </a:p>
        </p:txBody>
      </p:sp>
      <p:sp>
        <p:nvSpPr>
          <p:cNvPr id="5530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530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111799416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36868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36869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36870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36871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81E4C755-12C3-47A5-B41A-7555815F10BD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585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5632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80B9B238-0E2D-4E00-9065-C6A07B526188}" type="slidenum">
              <a:rPr lang="hu-HU" sz="1200"/>
              <a:pPr/>
              <a:t>32</a:t>
            </a:fld>
            <a:endParaRPr lang="hu-HU" sz="1200"/>
          </a:p>
        </p:txBody>
      </p:sp>
      <p:sp>
        <p:nvSpPr>
          <p:cNvPr id="5632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6326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632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1750028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4505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68D206CF-ADED-4A2B-A776-52973B37731A}" type="slidenum">
              <a:rPr lang="hu-HU" sz="1200"/>
              <a:pPr/>
              <a:t>6</a:t>
            </a:fld>
            <a:endParaRPr lang="hu-HU" sz="1200"/>
          </a:p>
        </p:txBody>
      </p:sp>
      <p:sp>
        <p:nvSpPr>
          <p:cNvPr id="4506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6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Ad Ideális próba:</a:t>
            </a:r>
          </a:p>
          <a:p>
            <a:pPr lvl="1"/>
            <a:r>
              <a:rPr lang="hu-HU" dirty="0"/>
              <a:t>Ilyen próba minden (csak a bemeneti paraméterektől függő) programhoz készíthető.</a:t>
            </a:r>
            <a:r>
              <a:rPr lang="hu-HU" baseline="0" dirty="0"/>
              <a:t> Hiszen a minden lehetséges bemenetet felsoroló teszteset-halmaz ilyen. </a:t>
            </a:r>
          </a:p>
          <a:p>
            <a:pPr lvl="1"/>
            <a:r>
              <a:rPr lang="hu-HU" baseline="0" dirty="0"/>
              <a:t>Nyilvánvaló persze, hogy ez csak elvileg lehetséges a nagy bemeneti állapotszám miatt.</a:t>
            </a:r>
          </a:p>
          <a:p>
            <a:pPr lvl="0"/>
            <a:r>
              <a:rPr lang="hu-HU" baseline="0" dirty="0"/>
              <a:t>Ad Próba:</a:t>
            </a:r>
          </a:p>
          <a:p>
            <a:pPr lvl="1"/>
            <a:r>
              <a:rPr lang="hu-HU" baseline="0" dirty="0"/>
              <a:t>… áll eleve tervezett tesztesetekből, és a tesztelés során tapasztalt hibákhoz létrehozott, időleges tesztesetekből.</a:t>
            </a:r>
          </a:p>
          <a:p>
            <a:pPr lvl="1"/>
            <a:r>
              <a:rPr lang="hu-HU" baseline="0" dirty="0"/>
              <a:t>A dokumentációba –természetesen– a helyes program működését demonstráló tesztesetek kerülnek.</a:t>
            </a:r>
          </a:p>
        </p:txBody>
      </p:sp>
      <p:sp>
        <p:nvSpPr>
          <p:cNvPr id="4506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4506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70173007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8915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38916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38917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38918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38919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48286B1-A748-4236-A9C6-21922001BAEA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33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25320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4096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4096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4096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4096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3074FD0-0A92-4EBC-A407-1457439C9EA3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633315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9939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39940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39941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39942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39943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763A351F-3243-45D4-B75E-8B63B619AC50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330156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4096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4096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4096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4096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3074FD0-0A92-4EBC-A407-1457439C9EA3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970475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5734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7C3F34B-5FF3-4D3F-969F-2CCC209B3B30}" type="slidenum">
              <a:rPr lang="hu-HU" sz="1200"/>
              <a:pPr/>
              <a:t>37</a:t>
            </a:fld>
            <a:endParaRPr lang="hu-HU" sz="1200"/>
          </a:p>
        </p:txBody>
      </p:sp>
      <p:sp>
        <p:nvSpPr>
          <p:cNvPr id="5734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57350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735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0022198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4096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4096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4096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4096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3074FD0-0A92-4EBC-A407-1457439C9EA3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6254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4096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4096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4096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4096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3074FD0-0A92-4EBC-A407-1457439C9EA3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39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494807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4096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4096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4096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4096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3074FD0-0A92-4EBC-A407-1457439C9EA3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40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191280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4096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4096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4096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4096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3074FD0-0A92-4EBC-A407-1457439C9EA3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41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050164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4096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4096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4096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4096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3074FD0-0A92-4EBC-A407-1457439C9EA3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42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33127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4608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917F25C-2993-466C-82B8-6A1806291353}" type="slidenum">
              <a:rPr lang="hu-HU" sz="1200"/>
              <a:pPr/>
              <a:t>7</a:t>
            </a:fld>
            <a:endParaRPr lang="hu-HU" sz="1200"/>
          </a:p>
        </p:txBody>
      </p:sp>
      <p:sp>
        <p:nvSpPr>
          <p:cNvPr id="4608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Ad „… meg nem ismételhető teszteset”:</a:t>
            </a:r>
          </a:p>
          <a:p>
            <a:pPr lvl="1"/>
            <a:r>
              <a:rPr lang="hu-HU" dirty="0"/>
              <a:t>Akkor nem ismételhető meg (garantáltan) egy teszteset, ha a program nem csak</a:t>
            </a:r>
            <a:r>
              <a:rPr lang="hu-HU" baseline="0" dirty="0"/>
              <a:t> a bemeneti paramétereitől függ. Például függhet </a:t>
            </a:r>
            <a:r>
              <a:rPr lang="hu-HU" baseline="0" dirty="0" err="1"/>
              <a:t>véletlenszámoktól</a:t>
            </a:r>
            <a:r>
              <a:rPr lang="hu-HU" baseline="0" dirty="0"/>
              <a:t>, időzítéstől (külső folyamatoktól) stb.</a:t>
            </a:r>
          </a:p>
          <a:p>
            <a:pPr lvl="1"/>
            <a:r>
              <a:rPr lang="hu-HU" baseline="0" dirty="0"/>
              <a:t>Tehát az elv megvalósítása: a tesztelés idejére garantáljuk (ha lehet), hogy csak a bemenettől függjön a futás.</a:t>
            </a:r>
            <a:endParaRPr lang="hu-HU" dirty="0"/>
          </a:p>
        </p:txBody>
      </p:sp>
      <p:sp>
        <p:nvSpPr>
          <p:cNvPr id="46086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4608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9729819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4096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4096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4096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4096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3074FD0-0A92-4EBC-A407-1457439C9EA3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43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46366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4096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4096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4096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4096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3074FD0-0A92-4EBC-A407-1457439C9EA3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44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7786207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Jegyzetek helye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hu-HU"/>
          </a:p>
        </p:txBody>
      </p:sp>
      <p:sp>
        <p:nvSpPr>
          <p:cNvPr id="40964" name="Élőfej helye 3"/>
          <p:cNvSpPr txBox="1">
            <a:spLocks noGrp="1"/>
          </p:cNvSpPr>
          <p:nvPr/>
        </p:nvSpPr>
        <p:spPr bwMode="auto">
          <a:xfrm>
            <a:off x="0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INFOÉRA 2006</a:t>
            </a:r>
          </a:p>
        </p:txBody>
      </p:sp>
      <p:sp>
        <p:nvSpPr>
          <p:cNvPr id="40965" name="Dátum helye 4"/>
          <p:cNvSpPr txBox="1">
            <a:spLocks noGrp="1"/>
          </p:cNvSpPr>
          <p:nvPr/>
        </p:nvSpPr>
        <p:spPr bwMode="auto">
          <a:xfrm>
            <a:off x="3851275" y="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2006.11.18</a:t>
            </a:r>
          </a:p>
        </p:txBody>
      </p:sp>
      <p:sp>
        <p:nvSpPr>
          <p:cNvPr id="40966" name="Élőláb helye 5"/>
          <p:cNvSpPr txBox="1">
            <a:spLocks noGrp="1"/>
          </p:cNvSpPr>
          <p:nvPr/>
        </p:nvSpPr>
        <p:spPr bwMode="auto">
          <a:xfrm>
            <a:off x="0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hu-HU" sz="1200">
                <a:latin typeface="Arial" charset="0"/>
              </a:rPr>
              <a:t>Juhász István-Zsakó László: Informatikai képzések a ELTE-n</a:t>
            </a:r>
          </a:p>
        </p:txBody>
      </p:sp>
      <p:sp>
        <p:nvSpPr>
          <p:cNvPr id="40967" name="Dia számának helye 6"/>
          <p:cNvSpPr txBox="1">
            <a:spLocks noGrp="1"/>
          </p:cNvSpPr>
          <p:nvPr/>
        </p:nvSpPr>
        <p:spPr bwMode="auto">
          <a:xfrm>
            <a:off x="3851275" y="9429750"/>
            <a:ext cx="2944813" cy="495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568" tIns="45784" rIns="91568" bIns="45784" anchor="b"/>
          <a:lstStyle/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E3074FD0-0A92-4EBC-A407-1457439C9EA3}" type="slidenum">
              <a:rPr lang="hu-HU" sz="1200">
                <a:latin typeface="Arial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45</a:t>
            </a:fld>
            <a:endParaRPr lang="hu-HU" sz="1200"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718472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3DAA7DC-19F7-4F33-BD34-8570A60EC9DC}" type="slidenum">
              <a:rPr lang="hu-HU" sz="1200"/>
              <a:pPr/>
              <a:t>46</a:t>
            </a:fld>
            <a:endParaRPr lang="hu-HU" sz="1200"/>
          </a:p>
        </p:txBody>
      </p:sp>
      <p:sp>
        <p:nvSpPr>
          <p:cNvPr id="5837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Ad Hatékonysági teszt:</a:t>
            </a:r>
          </a:p>
          <a:p>
            <a:pPr lvl="1"/>
            <a:r>
              <a:rPr lang="hu-HU" dirty="0"/>
              <a:t>Általában ki kell egészíteni ehhez a kódot az időt, ill. a helyfoglalást „mérő” kódkellékekkel, bár léteznek olyan fejlesztői</a:t>
            </a:r>
            <a:r>
              <a:rPr lang="hu-HU" baseline="0" dirty="0"/>
              <a:t> környezetek, amelyek a kód megváltoztatása nélkül is segítenek ebben. (</a:t>
            </a:r>
            <a:r>
              <a:rPr lang="hu-HU" baseline="0" dirty="0" err="1"/>
              <a:t>Profiler</a:t>
            </a:r>
            <a:r>
              <a:rPr lang="hu-HU" baseline="0" dirty="0"/>
              <a:t>)</a:t>
            </a:r>
            <a:endParaRPr lang="hu-HU" dirty="0"/>
          </a:p>
        </p:txBody>
      </p:sp>
      <p:sp>
        <p:nvSpPr>
          <p:cNvPr id="58374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837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58206845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583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F3DAA7DC-19F7-4F33-BD34-8570A60EC9DC}" type="slidenum">
              <a:rPr lang="hu-HU" sz="1200"/>
              <a:pPr/>
              <a:t>47</a:t>
            </a:fld>
            <a:endParaRPr lang="hu-HU" sz="1200"/>
          </a:p>
        </p:txBody>
      </p:sp>
      <p:sp>
        <p:nvSpPr>
          <p:cNvPr id="5837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Lásd: Bíró.</a:t>
            </a:r>
          </a:p>
        </p:txBody>
      </p:sp>
      <p:sp>
        <p:nvSpPr>
          <p:cNvPr id="58374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837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58206845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5939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3EE3D537-D7DE-4BA2-817E-90F4144B9944}" type="slidenum">
              <a:rPr lang="hu-HU" sz="1200"/>
              <a:pPr/>
              <a:t>48</a:t>
            </a:fld>
            <a:endParaRPr lang="hu-HU" sz="1200"/>
          </a:p>
        </p:txBody>
      </p:sp>
      <p:sp>
        <p:nvSpPr>
          <p:cNvPr id="5939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dirty="0"/>
              <a:t>A szerkezeti azonosság azt jelenti, hogy pontosan ott van és pontosan az az elválasztójel, ami a konzolos inputnál/outputnál.</a:t>
            </a:r>
          </a:p>
          <a:p>
            <a:endParaRPr lang="hu-HU" dirty="0"/>
          </a:p>
          <a:p>
            <a:r>
              <a:rPr lang="hu-HU" dirty="0"/>
              <a:t>Figyelem:</a:t>
            </a:r>
          </a:p>
          <a:p>
            <a:pPr>
              <a:buFontTx/>
              <a:buChar char="•"/>
            </a:pPr>
            <a:r>
              <a:rPr lang="hu-HU" dirty="0"/>
              <a:t>Az outputfájlba kerül –természetesen– a bemenet megszervezéséhez kiírt kérdés és a kimenet szervezéséhez írt kísérő szöveg is!</a:t>
            </a:r>
          </a:p>
          <a:p>
            <a:pPr>
              <a:buFontTx/>
              <a:buChar char="•"/>
            </a:pPr>
            <a:r>
              <a:rPr lang="hu-HU" dirty="0"/>
              <a:t>Ezt a „keveredést” el lehet kerülni úgy, h. ez utóbbi „sallangokat” az ún. hibakonzolra (</a:t>
            </a:r>
            <a:r>
              <a:rPr lang="hu-HU" b="1" dirty="0" err="1"/>
              <a:t>clog</a:t>
            </a:r>
            <a:r>
              <a:rPr lang="hu-HU" dirty="0"/>
              <a:t> és/vagy </a:t>
            </a:r>
            <a:r>
              <a:rPr lang="hu-HU" b="1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hu-HU" dirty="0"/>
              <a:t> folyamba) írjuk. Amennyiben az output nem fájl, akkor változatlanul minden kiírás a képernyőn jelenik meg.</a:t>
            </a:r>
          </a:p>
          <a:p>
            <a:r>
              <a:rPr lang="hu-HU" dirty="0"/>
              <a:t>Pl.:</a:t>
            </a:r>
          </a:p>
          <a:p>
            <a:r>
              <a:rPr lang="hu-HU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 &lt;&lt; "Az N értéke:"; </a:t>
            </a:r>
            <a:r>
              <a:rPr lang="hu-HU" b="1" dirty="0">
                <a:latin typeface="Courier New" pitchFamily="49" charset="0"/>
                <a:cs typeface="Courier New" pitchFamily="49" charset="0"/>
              </a:rPr>
              <a:t>cin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r>
              <a:rPr lang="hu-HU" dirty="0"/>
              <a:t>helyett</a:t>
            </a:r>
          </a:p>
          <a:p>
            <a:r>
              <a:rPr lang="hu-HU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hu-HU" b="1" dirty="0" err="1">
                <a:latin typeface="Courier New" pitchFamily="49" charset="0"/>
                <a:cs typeface="Courier New" pitchFamily="49" charset="0"/>
              </a:rPr>
              <a:t>cerr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 &lt;&lt; "Az N értéke:"; </a:t>
            </a:r>
            <a:r>
              <a:rPr lang="hu-HU" b="1" dirty="0">
                <a:latin typeface="Courier New" pitchFamily="49" charset="0"/>
                <a:cs typeface="Courier New" pitchFamily="49" charset="0"/>
              </a:rPr>
              <a:t>cin</a:t>
            </a:r>
            <a:r>
              <a:rPr lang="hu-HU" dirty="0">
                <a:latin typeface="Courier New" pitchFamily="49" charset="0"/>
                <a:cs typeface="Courier New" pitchFamily="49" charset="0"/>
              </a:rPr>
              <a:t> N;</a:t>
            </a:r>
          </a:p>
          <a:p>
            <a:r>
              <a:rPr lang="hu-HU" dirty="0"/>
              <a:t>írva,</a:t>
            </a:r>
          </a:p>
          <a:p>
            <a:pPr>
              <a:buFontTx/>
              <a:buChar char="•"/>
            </a:pPr>
            <a:r>
              <a:rPr lang="hu-HU" dirty="0"/>
              <a:t>képernyőoutput estén ekvivalensek lesznek;</a:t>
            </a:r>
          </a:p>
          <a:p>
            <a:pPr>
              <a:buFontTx/>
              <a:buChar char="•"/>
            </a:pPr>
            <a:r>
              <a:rPr lang="hu-HU" dirty="0"/>
              <a:t>fájloutput esetén a kérdés szöveg nem kerül az outputfájlba.</a:t>
            </a:r>
          </a:p>
          <a:p>
            <a:endParaRPr lang="hu-HU" dirty="0"/>
          </a:p>
        </p:txBody>
      </p:sp>
      <p:sp>
        <p:nvSpPr>
          <p:cNvPr id="59398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939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98732469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6041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41D648A8-41F1-46AB-9C48-9D9FB6AF90B7}" type="slidenum">
              <a:rPr lang="hu-HU" sz="1200"/>
              <a:pPr/>
              <a:t>49</a:t>
            </a:fld>
            <a:endParaRPr lang="hu-HU" sz="1200"/>
          </a:p>
        </p:txBody>
      </p:sp>
      <p:sp>
        <p:nvSpPr>
          <p:cNvPr id="60420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0421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@echo a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bat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kódolása: IBM852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@echo Eggyel kijjebbről kell indítani. (Pl. magából a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pptx-bol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.)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cd Eloadas8hoz/</a:t>
            </a:r>
          </a:p>
          <a:p>
            <a:r>
              <a:rPr lang="hu-HU" sz="800" dirty="0" err="1">
                <a:latin typeface="Courier New" pitchFamily="49" charset="0"/>
                <a:cs typeface="Courier New" pitchFamily="49" charset="0"/>
              </a:rPr>
              <a:t>cls</a:t>
            </a:r>
            <a:endParaRPr lang="hu-HU" sz="800" dirty="0">
              <a:latin typeface="Courier New" pitchFamily="49" charset="0"/>
              <a:cs typeface="Courier New" pitchFamily="49" charset="0"/>
            </a:endParaRP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@echo A programban minden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kiirás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a standard outputba történik,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@echo így az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ouput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fajlba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irányításakor a kérdések szövege 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@echo is megjelenik a fájlban.</a:t>
            </a:r>
          </a:p>
          <a:p>
            <a:endParaRPr lang="hu-HU" sz="800" dirty="0">
              <a:latin typeface="Courier New" pitchFamily="49" charset="0"/>
              <a:cs typeface="Courier New" pitchFamily="49" charset="0"/>
            </a:endParaRP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@echo A programban a lényegi kiírások a standard outputba történnek,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@echo a kérdés szövegek kiírása pedig az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Error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folyamba, azaz 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@echo a kimenet fájlba irányításakor az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Error-beli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output a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command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ablakban,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@echo a standard output-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beliek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 a fájlban jelennek meg.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@pause</a:t>
            </a:r>
          </a:p>
          <a:p>
            <a:r>
              <a:rPr lang="hu-HU" sz="800" dirty="0" err="1">
                <a:latin typeface="Courier New" pitchFamily="49" charset="0"/>
                <a:cs typeface="Courier New" pitchFamily="49" charset="0"/>
              </a:rPr>
              <a:t>cls</a:t>
            </a:r>
            <a:endParaRPr lang="hu-HU" sz="800" dirty="0">
              <a:latin typeface="Courier New" pitchFamily="49" charset="0"/>
              <a:cs typeface="Courier New" pitchFamily="49" charset="0"/>
            </a:endParaRP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@echo Konzolos próba... a paraméterek legyenek: P=(1,1); Q=(2,2)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@echo Jegyezze meg az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eredmÚnyt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Irány.exe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@pause</a:t>
            </a:r>
          </a:p>
          <a:p>
            <a:r>
              <a:rPr lang="hu-HU" sz="800" dirty="0" err="1">
                <a:latin typeface="Courier New" pitchFamily="49" charset="0"/>
                <a:cs typeface="Courier New" pitchFamily="49" charset="0"/>
              </a:rPr>
              <a:t>cls</a:t>
            </a:r>
            <a:endParaRPr lang="hu-HU" sz="800" dirty="0">
              <a:latin typeface="Courier New" pitchFamily="49" charset="0"/>
              <a:cs typeface="Courier New" pitchFamily="49" charset="0"/>
            </a:endParaRP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@echo Ugyanez fájlból jön... hasonlítsa az </a:t>
            </a:r>
            <a:r>
              <a:rPr lang="hu-HU" sz="800" dirty="0" err="1">
                <a:latin typeface="Courier New" pitchFamily="49" charset="0"/>
                <a:cs typeface="Courier New" pitchFamily="49" charset="0"/>
              </a:rPr>
              <a:t>előbbihöz</a:t>
            </a:r>
            <a:r>
              <a:rPr lang="hu-HU" sz="800" dirty="0">
                <a:latin typeface="Courier New" pitchFamily="49" charset="0"/>
                <a:cs typeface="Courier New" pitchFamily="49" charset="0"/>
              </a:rPr>
              <a:t>!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Irány.exe &lt;1_1_2_2.be &gt;1_1_2_2.ki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@echo a kimeneti fájl tartalma: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@echo *****************************************************************************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@type 1_1_2_2.ki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@echo *****************************************************************************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@pause</a:t>
            </a:r>
          </a:p>
          <a:p>
            <a:r>
              <a:rPr lang="hu-HU" sz="800" dirty="0" err="1">
                <a:latin typeface="Courier New" pitchFamily="49" charset="0"/>
                <a:cs typeface="Courier New" pitchFamily="49" charset="0"/>
              </a:rPr>
              <a:t>cls</a:t>
            </a:r>
            <a:endParaRPr lang="hu-HU" sz="800" dirty="0">
              <a:latin typeface="Courier New" pitchFamily="49" charset="0"/>
              <a:cs typeface="Courier New" pitchFamily="49" charset="0"/>
            </a:endParaRPr>
          </a:p>
          <a:p>
            <a:endParaRPr lang="hu-HU" sz="800" dirty="0">
              <a:latin typeface="Courier New" pitchFamily="49" charset="0"/>
              <a:cs typeface="Courier New" pitchFamily="49" charset="0"/>
            </a:endParaRP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Irány.exe &lt;1_1_2_1.be &gt;1_1_2_1.ki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@echo a kimeneti fájl tartalma: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@echo *****************************************************************************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@type 1_1_2_1.ki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@echo *****************************************************************************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@pause</a:t>
            </a:r>
          </a:p>
          <a:p>
            <a:r>
              <a:rPr lang="hu-HU" sz="800" dirty="0" err="1">
                <a:latin typeface="Courier New" pitchFamily="49" charset="0"/>
                <a:cs typeface="Courier New" pitchFamily="49" charset="0"/>
              </a:rPr>
              <a:t>cls</a:t>
            </a:r>
            <a:endParaRPr lang="hu-HU" sz="800" dirty="0">
              <a:latin typeface="Courier New" pitchFamily="49" charset="0"/>
              <a:cs typeface="Courier New" pitchFamily="49" charset="0"/>
            </a:endParaRPr>
          </a:p>
          <a:p>
            <a:endParaRPr lang="hu-HU" sz="800" dirty="0">
              <a:latin typeface="Courier New" pitchFamily="49" charset="0"/>
              <a:cs typeface="Courier New" pitchFamily="49" charset="0"/>
            </a:endParaRP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Irány.exe &lt;1_1_1_2.be &gt;1_1_1_2.ki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@echo a kimeneti fájl tartalma: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@echo *****************************************************************************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@type 1_1_1_2.ki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@echo *****************************************************************************</a:t>
            </a:r>
          </a:p>
          <a:p>
            <a:r>
              <a:rPr lang="hu-HU" sz="800" dirty="0">
                <a:latin typeface="Courier New" pitchFamily="49" charset="0"/>
                <a:cs typeface="Courier New" pitchFamily="49" charset="0"/>
              </a:rPr>
              <a:t>@pause</a:t>
            </a:r>
          </a:p>
          <a:p>
            <a:endParaRPr lang="hu-HU" sz="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0422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60423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421998337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957521C-354F-4BDB-A9F8-4A1D2983687D}" type="slidenum">
              <a:rPr lang="hu-HU" sz="1200"/>
              <a:pPr/>
              <a:t>50</a:t>
            </a:fld>
            <a:endParaRPr lang="hu-HU" sz="1200"/>
          </a:p>
        </p:txBody>
      </p:sp>
      <p:sp>
        <p:nvSpPr>
          <p:cNvPr id="4403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403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354693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4710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5D7453D6-FA38-4FC9-8E92-F0455D8C7424}" type="slidenum">
              <a:rPr lang="hu-HU" sz="1200"/>
              <a:pPr/>
              <a:t>8</a:t>
            </a:fld>
            <a:endParaRPr lang="hu-HU" sz="1200"/>
          </a:p>
        </p:txBody>
      </p:sp>
      <p:sp>
        <p:nvSpPr>
          <p:cNvPr id="47108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9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7110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47111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17699354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EB9FFCB-454A-4130-A5C1-E83CA148707D}" type="slidenum">
              <a:rPr lang="hu-HU" sz="1200"/>
              <a:pPr/>
              <a:t>9</a:t>
            </a:fld>
            <a:endParaRPr lang="hu-HU" sz="1200"/>
          </a:p>
        </p:txBody>
      </p:sp>
      <p:sp>
        <p:nvSpPr>
          <p:cNvPr id="481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8134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4813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7363215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4813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9EB9FFCB-454A-4130-A5C1-E83CA148707D}" type="slidenum">
              <a:rPr lang="hu-HU" sz="1200"/>
              <a:pPr/>
              <a:t>10</a:t>
            </a:fld>
            <a:endParaRPr lang="hu-HU" sz="1200"/>
          </a:p>
        </p:txBody>
      </p:sp>
      <p:sp>
        <p:nvSpPr>
          <p:cNvPr id="48132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3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8134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48135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109924336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2012/2013</a:t>
            </a:r>
          </a:p>
        </p:txBody>
      </p:sp>
      <p:sp>
        <p:nvSpPr>
          <p:cNvPr id="4915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84F85D5-F045-4F8D-A1AB-FE634DFBB33A}" type="slidenum">
              <a:rPr lang="hu-HU" sz="1200"/>
              <a:pPr/>
              <a:t>11</a:t>
            </a:fld>
            <a:endParaRPr lang="hu-HU" sz="1200"/>
          </a:p>
        </p:txBody>
      </p:sp>
      <p:sp>
        <p:nvSpPr>
          <p:cNvPr id="49156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7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u-HU"/>
          </a:p>
        </p:txBody>
      </p:sp>
      <p:sp>
        <p:nvSpPr>
          <p:cNvPr id="49158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49159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2257677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2011/12</a:t>
            </a:r>
          </a:p>
        </p:txBody>
      </p:sp>
      <p:sp>
        <p:nvSpPr>
          <p:cNvPr id="5120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fld id="{2097EF70-83B9-4F3A-A54D-56ECBF9684DA}" type="slidenum">
              <a:rPr lang="hu-HU" sz="1200"/>
              <a:pPr/>
              <a:t>12</a:t>
            </a:fld>
            <a:endParaRPr lang="hu-HU" sz="1200"/>
          </a:p>
        </p:txBody>
      </p:sp>
      <p:sp>
        <p:nvSpPr>
          <p:cNvPr id="51204" name="Diakép helye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5" name="Jegyzetek helye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pt-BR"/>
          </a:p>
        </p:txBody>
      </p:sp>
      <p:sp>
        <p:nvSpPr>
          <p:cNvPr id="51206" name="Élőfej helye 3"/>
          <p:cNvSpPr>
            <a:spLocks noGrp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/>
              <a:t>Programozási alapismeretek</a:t>
            </a:r>
          </a:p>
        </p:txBody>
      </p:sp>
      <p:sp>
        <p:nvSpPr>
          <p:cNvPr id="51207" name="Rectangle 6"/>
          <p:cNvSpPr>
            <a:spLocks noGrp="1" noChangeArrowheads="1"/>
          </p:cNvSpPr>
          <p:nvPr>
            <p:ph type="ftr" sz="quarter" idx="4"/>
          </p:nvPr>
        </p:nvSpPr>
        <p:spPr>
          <a:xfrm>
            <a:off x="0" y="9532938"/>
            <a:ext cx="4838700" cy="3937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200"/>
              <a:t>Horváth-Papné-Szlávi-Zsakó: Programozási alapismeretek 9. előadás</a:t>
            </a:r>
          </a:p>
        </p:txBody>
      </p:sp>
    </p:spTree>
    <p:extLst>
      <p:ext uri="{BB962C8B-B14F-4D97-AF65-F5344CB8AC3E}">
        <p14:creationId xmlns:p14="http://schemas.microsoft.com/office/powerpoint/2010/main" val="37717478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eg"/><Relationship Id="rId4" Type="http://schemas.openxmlformats.org/officeDocument/2006/relationships/slide" Target="../slides/slide5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40897352"/>
      </p:ext>
    </p:extLst>
  </p:cSld>
  <p:clrMapOvr>
    <a:masterClrMapping/>
  </p:clrMapOvr>
  <p:transition spd="slow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7" descr="BD10308_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2700" y="1257300"/>
            <a:ext cx="2781300" cy="14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2" descr="cimerr2.jpg">
            <a:hlinkClick r:id="" action="ppaction://hlinkshowjump?jump=lastslideviewed"/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6688" y="0"/>
            <a:ext cx="1295400" cy="129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14" descr="Photograph">
            <a:hlinkClick r:id="rId4" action="ppaction://hlinksldjump"/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479" y="5860298"/>
            <a:ext cx="827584" cy="1018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Cím 1"/>
          <p:cNvSpPr>
            <a:spLocks noGrp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16" name="Tartalom helye 2"/>
          <p:cNvSpPr>
            <a:spLocks noGrp="1"/>
          </p:cNvSpPr>
          <p:nvPr>
            <p:ph idx="1"/>
          </p:nvPr>
        </p:nvSpPr>
        <p:spPr>
          <a:xfrm>
            <a:off x="35496" y="1341438"/>
            <a:ext cx="8929117" cy="4754562"/>
          </a:xfrm>
        </p:spPr>
        <p:txBody>
          <a:bodyPr/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17" name="Rectangle 9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578352" y="6524625"/>
            <a:ext cx="1162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‹#›</a:t>
            </a:fld>
            <a:r>
              <a:rPr lang="hu-HU" dirty="0"/>
              <a:t>/50</a:t>
            </a:r>
          </a:p>
        </p:txBody>
      </p:sp>
      <p:sp>
        <p:nvSpPr>
          <p:cNvPr id="18" name="Rectangle 7"/>
          <p:cNvSpPr>
            <a:spLocks noGrp="1" noChangeArrowheads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>
            <a:lvl1pPr>
              <a:defRPr>
                <a:effectLst/>
                <a:latin typeface="Garamond" pitchFamily="18" charset="0"/>
              </a:defRPr>
            </a:lvl1pPr>
          </a:lstStyle>
          <a:p>
            <a:pPr>
              <a:defRPr/>
            </a:pPr>
            <a:fld id="{4019F8D1-4A5E-400F-98B1-D57BF45DE370}" type="datetime8">
              <a:rPr lang="hu-HU" smtClean="0"/>
              <a:t>2022.11.02. 9:29</a:t>
            </a:fld>
            <a:endParaRPr lang="en-US"/>
          </a:p>
        </p:txBody>
      </p:sp>
      <p:sp>
        <p:nvSpPr>
          <p:cNvPr id="19" name="Rectangle 8"/>
          <p:cNvSpPr>
            <a:spLocks noGrp="1" noChangeArrowheads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>
            <a:lvl1pPr>
              <a:defRPr sz="1200">
                <a:effectLst/>
                <a:latin typeface="+mj-lt"/>
              </a:defRPr>
            </a:lvl1pPr>
          </a:lstStyle>
          <a:p>
            <a:pPr>
              <a:defRPr/>
            </a:pPr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6210168"/>
      </p:ext>
    </p:extLst>
  </p:cSld>
  <p:clrMapOvr>
    <a:masterClrMapping/>
  </p:clrMapOvr>
  <p:transition spd="slow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75815396"/>
      </p:ext>
    </p:extLst>
  </p:cSld>
  <p:clrMapOvr>
    <a:masterClrMapping/>
  </p:clrMapOvr>
  <p:transition spd="slow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jpeg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jpeg"/><Relationship Id="rId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7" descr="ELTE"/>
          <p:cNvPicPr>
            <a:picLocks noChangeAspect="1" noChangeArrowheads="1"/>
          </p:cNvPicPr>
          <p:nvPr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4" descr="cimerr2.jp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52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2343150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Mintacím szerkesztése</a:t>
            </a:r>
            <a:br>
              <a:rPr lang="hu-HU"/>
            </a:br>
            <a:endParaRPr lang="en-US"/>
          </a:p>
        </p:txBody>
      </p:sp>
      <p:sp>
        <p:nvSpPr>
          <p:cNvPr id="2053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3150" y="1341438"/>
            <a:ext cx="6621463" cy="475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Mintaszöveg szerkesztése</a:t>
            </a:r>
          </a:p>
          <a:p>
            <a:pPr lvl="1"/>
            <a:r>
              <a:rPr lang="en-US"/>
              <a:t>Második szint</a:t>
            </a:r>
          </a:p>
          <a:p>
            <a:pPr lvl="2"/>
            <a:r>
              <a:rPr lang="en-US"/>
              <a:t>Harmadik szint</a:t>
            </a:r>
          </a:p>
          <a:p>
            <a:pPr lvl="3"/>
            <a:r>
              <a:rPr lang="en-US"/>
              <a:t>Negyedik szint</a:t>
            </a:r>
          </a:p>
          <a:p>
            <a:pPr lvl="4"/>
            <a:r>
              <a:rPr lang="en-US"/>
              <a:t>Ötödik szint</a:t>
            </a:r>
          </a:p>
        </p:txBody>
      </p:sp>
      <p:sp>
        <p:nvSpPr>
          <p:cNvPr id="15" name="Rectangle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4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pPr>
              <a:defRPr/>
            </a:pPr>
            <a:fld id="{C989CC9C-9DB4-4D7A-BFE0-856300FD3231}" type="datetime8">
              <a:rPr lang="hu-HU" smtClean="0"/>
              <a:t>2022.11.02. 9:29</a:t>
            </a:fld>
            <a:r>
              <a:rPr lang="en-US"/>
              <a:t>200</a:t>
            </a:r>
            <a:r>
              <a:rPr lang="hu-HU"/>
              <a:t>7</a:t>
            </a:r>
            <a:r>
              <a:rPr lang="en-US"/>
              <a:t>.</a:t>
            </a:r>
            <a:r>
              <a:rPr lang="hu-HU"/>
              <a:t>09</a:t>
            </a:r>
            <a:r>
              <a:rPr lang="en-US"/>
              <a:t>.</a:t>
            </a:r>
            <a:r>
              <a:rPr lang="hu-HU"/>
              <a:t>28</a:t>
            </a:r>
            <a:r>
              <a:rPr lang="en-US"/>
              <a:t>.</a:t>
            </a:r>
          </a:p>
        </p:txBody>
      </p:sp>
      <p:sp>
        <p:nvSpPr>
          <p:cNvPr id="16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</a:p>
        </p:txBody>
      </p:sp>
      <p:sp>
        <p:nvSpPr>
          <p:cNvPr id="17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104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0"/>
              </a:spcBef>
              <a:buClrTx/>
              <a:buSzTx/>
              <a:buFontTx/>
              <a:buNone/>
              <a:defRPr sz="1000"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defRPr>
            </a:lvl1pPr>
          </a:lstStyle>
          <a:p>
            <a:fld id="{D2AF9583-0324-4CC0-B6C9-4DB8A57CF6F7}" type="slidenum">
              <a:rPr lang="hu-HU"/>
              <a:pPr/>
              <a:t>‹#›</a:t>
            </a:fld>
            <a:endParaRPr lang="hu-HU"/>
          </a:p>
        </p:txBody>
      </p:sp>
      <p:pic>
        <p:nvPicPr>
          <p:cNvPr id="2057" name="Picture 7" descr="ELTE"/>
          <p:cNvPicPr>
            <a:picLocks noChangeAspect="1" noChangeArrowheads="1"/>
          </p:cNvPicPr>
          <p:nvPr userDrawn="1"/>
        </p:nvPicPr>
        <p:blipFill>
          <a:blip r:embed="rId4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8" name="Picture 4" descr="cimerr2.jp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5" r:id="rId1"/>
    <p:sldLayoutId id="2147484036" r:id="rId2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7" descr="ELTE"/>
          <p:cNvPicPr>
            <a:picLocks noChangeAspect="1" noChangeArrowheads="1"/>
          </p:cNvPicPr>
          <p:nvPr/>
        </p:nvPicPr>
        <p:blipFill>
          <a:blip r:embed="rId3" cstate="print">
            <a:lum bright="2000" contrast="-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0"/>
            <a:ext cx="9136063" cy="6851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4" descr="cimerr2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6" name="Picture 7" descr="ELTE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5" y="1000125"/>
            <a:ext cx="9136063" cy="4851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4" descr="cimerr2.jp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4750" y="0"/>
            <a:ext cx="1619250" cy="1619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34" r:id="rId1"/>
  </p:sldLayoutIdLst>
  <p:transition spd="slow"/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663300"/>
          </a:solidFill>
          <a:latin typeface="Garamond" pitchFamily="18" charset="0"/>
        </a:defRPr>
      </a:lvl9pPr>
    </p:titleStyle>
    <p:bodyStyle>
      <a:lvl1pPr marL="266700" indent="-2540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30263" indent="-28575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800">
          <a:solidFill>
            <a:schemeClr val="tx1"/>
          </a:solidFill>
          <a:latin typeface="+mn-lt"/>
        </a:defRPr>
      </a:lvl2pPr>
      <a:lvl3pPr marL="123825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400">
          <a:solidFill>
            <a:schemeClr val="tx1"/>
          </a:solidFill>
          <a:latin typeface="+mn-lt"/>
        </a:defRPr>
      </a:lvl3pPr>
      <a:lvl4pPr marL="1646238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SzPct val="70000"/>
        <a:buFont typeface="Wingdings" pitchFamily="2" charset="2"/>
        <a:buChar char="Ø"/>
        <a:defRPr sz="2000">
          <a:solidFill>
            <a:schemeClr val="tx1"/>
          </a:solidFill>
          <a:latin typeface="+mn-lt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://people.inf.elte.hu/szlavi/PrM1felev/Pdf/PrTea7.pdf" TargetMode="External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file:///C:\Users\Szl&#225;vi%20P&#233;ter\Documents\izzo\BscProgAlap\Eak22O\8\8hoz\Ir&#225;ny\bin\futtat.bat" TargetMode="Externa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openxmlformats.org/officeDocument/2006/relationships/hyperlink" Target="Eloadas9hez/futtat.bat" TargetMode="External"/><Relationship Id="rId4" Type="http://schemas.openxmlformats.org/officeDocument/2006/relationships/hyperlink" Target="file:///C:\Users\Szl&#225;vi%20P&#233;ter\Documents\izzo\BscProgAlap\Eak22O\8\8hoz\Ir&#225;ny_2\bin\futtat_2.bat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slide" Target="slide48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2266950" y="2051050"/>
            <a:ext cx="6118225" cy="2879725"/>
          </a:xfrm>
          <a:prstGeom prst="rect">
            <a:avLst/>
          </a:prstGeom>
          <a:solidFill>
            <a:schemeClr val="bg1">
              <a:alpha val="70195"/>
            </a:schemeClr>
          </a:solidFill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indent="12700" eaLnBrk="1" hangingPunct="1">
              <a:spcBef>
                <a:spcPct val="20000"/>
              </a:spcBef>
              <a:buClr>
                <a:srgbClr val="006600"/>
              </a:buClr>
              <a:buSzPct val="70000"/>
              <a:buFont typeface="Wingdings" pitchFamily="2" charset="2"/>
              <a:buNone/>
            </a:pPr>
            <a:r>
              <a:rPr lang="hu-HU" b="0" dirty="0">
                <a:solidFill>
                  <a:schemeClr val="tx1"/>
                </a:solidFill>
              </a:rPr>
              <a:t>Programozás</a:t>
            </a:r>
            <a:br>
              <a:rPr lang="hu-HU" b="0">
                <a:solidFill>
                  <a:schemeClr val="tx1"/>
                </a:solidFill>
              </a:rPr>
            </a:br>
            <a:r>
              <a:rPr lang="hu-HU" b="0">
                <a:solidFill>
                  <a:schemeClr val="tx1"/>
                </a:solidFill>
              </a:rPr>
              <a:t>8. </a:t>
            </a:r>
            <a:r>
              <a:rPr lang="hu-HU" b="0" dirty="0">
                <a:solidFill>
                  <a:schemeClr val="tx1"/>
                </a:solidFill>
              </a:rPr>
              <a:t>előadás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2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946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Statikus tesztelés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600"/>
              </a:spcBef>
            </a:pPr>
            <a:r>
              <a:rPr lang="hu-HU" dirty="0"/>
              <a:t>Szemantikus ellenőrzés, ellentmondás keresés:</a:t>
            </a:r>
          </a:p>
          <a:p>
            <a:pPr lvl="1">
              <a:spcBef>
                <a:spcPct val="5000"/>
              </a:spcBef>
              <a:buFontTx/>
              <a:buChar char="o"/>
            </a:pPr>
            <a:r>
              <a:rPr lang="hu-HU" dirty="0"/>
              <a:t>felhasználatlan változó/érték</a:t>
            </a:r>
          </a:p>
          <a:p>
            <a:pPr marL="544513" lvl="1" indent="0">
              <a:spcBef>
                <a:spcPct val="5000"/>
              </a:spcBef>
              <a:buNone/>
            </a:pPr>
            <a:r>
              <a:rPr lang="hu-HU" dirty="0"/>
              <a:t>	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i=1; </a:t>
            </a:r>
            <a:b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</a:b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</a:t>
            </a:r>
            <a:r>
              <a:rPr lang="hu-H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for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(i=2;…)</a:t>
            </a:r>
            <a:b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</a:b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{ … }</a:t>
            </a:r>
            <a:endParaRPr lang="hu-HU" dirty="0"/>
          </a:p>
          <a:p>
            <a:pPr lvl="1">
              <a:spcBef>
                <a:spcPct val="5000"/>
              </a:spcBef>
              <a:buFontTx/>
              <a:buChar char="o"/>
            </a:pPr>
            <a:r>
              <a:rPr lang="hu-HU" dirty="0"/>
              <a:t>„gyanús” változóhasználat </a:t>
            </a:r>
          </a:p>
          <a:p>
            <a:pPr marL="544513" lvl="1" indent="0">
              <a:spcBef>
                <a:spcPct val="5000"/>
              </a:spcBef>
              <a:buNone/>
            </a:pPr>
            <a:r>
              <a:rPr lang="hu-HU" dirty="0"/>
              <a:t>	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=…; </a:t>
            </a:r>
            <a:r>
              <a:rPr lang="hu-HU" sz="1800" dirty="0">
                <a:latin typeface="Courier New" pitchFamily="49" charset="0"/>
              </a:rPr>
              <a:t>//ez esetleg jóval előbb található </a:t>
            </a:r>
            <a:b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</a:b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</a:t>
            </a:r>
            <a:r>
              <a:rPr lang="hu-H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for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(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int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hu-HU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=2;…)</a:t>
            </a:r>
            <a:b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</a:b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{ … </a:t>
            </a:r>
            <a:r>
              <a:rPr lang="hu-HU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 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… }</a:t>
            </a:r>
            <a:b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</a:b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	… </a:t>
            </a:r>
            <a:r>
              <a:rPr lang="hu-HU" sz="1800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…</a:t>
            </a:r>
            <a:endParaRPr lang="hu-HU" dirty="0"/>
          </a:p>
          <a:p>
            <a:pPr lvl="1">
              <a:spcBef>
                <a:spcPct val="5000"/>
              </a:spcBef>
              <a:buFontTx/>
              <a:buChar char="o"/>
            </a:pPr>
            <a:r>
              <a:rPr lang="hu-HU" dirty="0"/>
              <a:t>„identikus” transzformáció </a:t>
            </a:r>
          </a:p>
          <a:p>
            <a:pPr marL="544513" lvl="1" indent="0">
              <a:spcBef>
                <a:spcPct val="5000"/>
              </a:spcBef>
              <a:buNone/>
            </a:pPr>
            <a:r>
              <a:rPr lang="hu-HU" dirty="0"/>
              <a:t>	</a:t>
            </a:r>
            <a:r>
              <a:rPr lang="hu-HU" sz="1800" dirty="0"/>
              <a:t> 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i=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1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*i+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0</a:t>
            </a:r>
            <a:r>
              <a:rPr lang="hu-HU" sz="1800" dirty="0">
                <a:latin typeface="Courier New" pitchFamily="49" charset="0"/>
              </a:rPr>
              <a:t>; //n</a:t>
            </a:r>
            <a:r>
              <a:rPr lang="hu-HU" sz="1800" dirty="0">
                <a:solidFill>
                  <a:srgbClr val="FF0000"/>
                </a:solidFill>
                <a:latin typeface="Courier New" pitchFamily="49" charset="0"/>
              </a:rPr>
              <a:t>1</a:t>
            </a:r>
            <a:r>
              <a:rPr lang="hu-HU" sz="1800" dirty="0">
                <a:latin typeface="Courier New" pitchFamily="49" charset="0"/>
              </a:rPr>
              <a:t>? K</a:t>
            </a:r>
            <a:r>
              <a:rPr lang="hu-HU" sz="1800" dirty="0">
                <a:solidFill>
                  <a:srgbClr val="FF0000"/>
                </a:solidFill>
                <a:latin typeface="Courier New" pitchFamily="49" charset="0"/>
              </a:rPr>
              <a:t>0</a:t>
            </a:r>
            <a:r>
              <a:rPr lang="hu-HU" sz="1800" dirty="0">
                <a:latin typeface="Courier New" pitchFamily="49" charset="0"/>
              </a:rPr>
              <a:t>? </a:t>
            </a:r>
            <a:r>
              <a:rPr lang="hu-HU" sz="1800" dirty="0">
                <a:solidFill>
                  <a:srgbClr val="FF0000"/>
                </a:solidFill>
                <a:latin typeface="Courier New" pitchFamily="49" charset="0"/>
              </a:rPr>
              <a:t>O</a:t>
            </a:r>
            <a:r>
              <a:rPr lang="hu-HU" sz="1800" dirty="0">
                <a:latin typeface="Courier New" pitchFamily="49" charset="0"/>
              </a:rPr>
              <a:t>? </a:t>
            </a:r>
            <a:endParaRPr lang="hu-HU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529F960-7BCF-489C-B319-EFA78664C8F9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10</a:t>
            </a:fld>
            <a:r>
              <a:rPr lang="hu-HU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74409622"/>
      </p:ext>
    </p:extLst>
  </p:cSld>
  <p:clrMapOvr>
    <a:masterClrMapping/>
  </p:clrMapOvr>
  <p:transition spd="slow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Statikus tesztelés</a:t>
            </a:r>
          </a:p>
        </p:txBody>
      </p:sp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ct val="5000"/>
              </a:spcBef>
            </a:pPr>
            <a:r>
              <a:rPr lang="hu-HU" dirty="0"/>
              <a:t>Szemantikus ellenőrzés, ellentmondás keresés  </a:t>
            </a:r>
            <a:r>
              <a:rPr lang="hu-HU" sz="2800" dirty="0"/>
              <a:t>(</a:t>
            </a:r>
            <a:r>
              <a:rPr lang="hu-HU" sz="2400" dirty="0"/>
              <a:t>folytatás</a:t>
            </a:r>
            <a:r>
              <a:rPr lang="hu-HU" sz="2800" dirty="0"/>
              <a:t>)</a:t>
            </a:r>
            <a:r>
              <a:rPr lang="hu-HU" dirty="0"/>
              <a:t>:</a:t>
            </a:r>
          </a:p>
          <a:p>
            <a:pPr lvl="1">
              <a:lnSpc>
                <a:spcPct val="90000"/>
              </a:lnSpc>
              <a:spcBef>
                <a:spcPct val="5000"/>
              </a:spcBef>
              <a:buFontTx/>
              <a:buChar char="o"/>
            </a:pPr>
            <a:r>
              <a:rPr lang="hu-HU" dirty="0"/>
              <a:t>inicializálatlan változó</a:t>
            </a:r>
          </a:p>
          <a:p>
            <a:pPr marL="544513" lvl="1" indent="0">
              <a:lnSpc>
                <a:spcPct val="90000"/>
              </a:lnSpc>
              <a:spcBef>
                <a:spcPct val="5000"/>
              </a:spcBef>
              <a:buNone/>
            </a:pPr>
            <a:r>
              <a:rPr lang="hu-HU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static</a:t>
            </a:r>
            <a:r>
              <a:rPr lang="hu-HU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n;      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//meggondolatlan kódolása</a:t>
            </a:r>
            <a:b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	…</a:t>
            </a:r>
            <a:b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int[]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k=</a:t>
            </a:r>
            <a:r>
              <a:rPr lang="hu-H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 int[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;//a </a:t>
            </a:r>
            <a:r>
              <a:rPr lang="hu-HU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specifikációbeli</a:t>
            </a:r>
            <a:r>
              <a:rPr lang="hu-HU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adatleírásnak</a:t>
            </a:r>
          </a:p>
          <a:p>
            <a:pPr lvl="1">
              <a:lnSpc>
                <a:spcPct val="90000"/>
              </a:lnSpc>
              <a:spcBef>
                <a:spcPts val="1200"/>
              </a:spcBef>
              <a:buFont typeface="Courier New" panose="02070309020205020404" pitchFamily="49" charset="0"/>
              <a:buChar char="o"/>
            </a:pPr>
            <a:r>
              <a:rPr lang="hu-HU" dirty="0"/>
              <a:t>definiálatlan</a:t>
            </a:r>
            <a:r>
              <a:rPr lang="hu-HU" sz="1800" dirty="0"/>
              <a:t> </a:t>
            </a:r>
            <a:r>
              <a:rPr lang="hu-HU" dirty="0"/>
              <a:t>(?) értékű kifejezés</a:t>
            </a:r>
          </a:p>
          <a:p>
            <a:pPr marL="544513" lvl="1" indent="0">
              <a:lnSpc>
                <a:spcPct val="90000"/>
              </a:lnSpc>
              <a:spcBef>
                <a:spcPct val="5000"/>
              </a:spcBef>
              <a:buNone/>
            </a:pPr>
            <a:endParaRPr lang="hu-HU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157DBE2-F9E5-4926-9A90-7049447D8210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11</a:t>
            </a:fld>
            <a:r>
              <a:rPr lang="hu-HU" dirty="0"/>
              <a:t>/50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E48B1623-1533-6F89-DD89-4E0DE11456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600" y="4137387"/>
            <a:ext cx="5327650" cy="24006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/>
              <a:t>←</a:t>
            </a:r>
            <a:r>
              <a:rPr lang="hu-HU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hu-HU" sz="1800" i="1" dirty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globális</a:t>
            </a:r>
            <a:r>
              <a:rPr lang="hu-HU" sz="1800" i="1" dirty="0">
                <a:cs typeface="Courier New" pitchFamily="49" charset="0"/>
                <a:sym typeface="Wingdings" pitchFamily="2" charset="2"/>
              </a:rPr>
              <a:t> n</a:t>
            </a:r>
            <a:endParaRPr lang="hu-HU" sz="1800" dirty="0"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endParaRPr lang="pt-BR" sz="18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static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fv()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=0;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&lt;9;++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/>
              <a:t>←</a:t>
            </a:r>
            <a:r>
              <a:rPr lang="hu-HU" sz="1800" i="1" dirty="0">
                <a:cs typeface="Courier New" pitchFamily="49" charset="0"/>
                <a:sym typeface="Wingdings" pitchFamily="2" charset="2"/>
              </a:rPr>
              <a:t> </a:t>
            </a:r>
            <a:r>
              <a:rPr lang="hu-HU" sz="1800" i="1" dirty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  <a:sym typeface="Wingdings" pitchFamily="2" charset="2"/>
              </a:rPr>
              <a:t>lokális</a:t>
            </a:r>
            <a:r>
              <a:rPr lang="hu-HU" sz="1800" i="1" dirty="0">
                <a:cs typeface="Courier New" pitchFamily="49" charset="0"/>
                <a:sym typeface="Wingdings" pitchFamily="2" charset="2"/>
              </a:rPr>
              <a:t> n</a:t>
            </a:r>
            <a:endParaRPr lang="pt-BR" sz="1800" i="1" dirty="0"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    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 </a:t>
            </a:r>
            <a:r>
              <a:rPr lang="pt-BR" sz="1800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…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/>
              <a:t>←</a:t>
            </a:r>
            <a:r>
              <a:rPr lang="hu-HU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hu-HU" sz="1800" i="1" dirty="0">
                <a:cs typeface="Courier New" pitchFamily="49" charset="0"/>
                <a:sym typeface="Wingdings" pitchFamily="2" charset="2"/>
              </a:rPr>
              <a:t>a </a:t>
            </a:r>
            <a:r>
              <a:rPr lang="hu-HU" sz="1800" i="1" dirty="0">
                <a:solidFill>
                  <a:schemeClr val="accent2">
                    <a:lumMod val="75000"/>
                  </a:schemeClr>
                </a:solidFill>
                <a:cs typeface="Courier New" pitchFamily="49" charset="0"/>
                <a:sym typeface="Wingdings" pitchFamily="2" charset="2"/>
              </a:rPr>
              <a:t>lokális</a:t>
            </a:r>
            <a:r>
              <a:rPr lang="hu-HU" sz="1800" i="1" dirty="0">
                <a:cs typeface="Courier New" pitchFamily="49" charset="0"/>
                <a:sym typeface="Wingdings" pitchFamily="2" charset="2"/>
              </a:rPr>
              <a:t> n felhasználása</a:t>
            </a:r>
            <a:endParaRPr lang="pt-BR" sz="1800" i="1" dirty="0"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dirty="0">
                <a:solidFill>
                  <a:schemeClr val="accent2">
                    <a:lumMod val="75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 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return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pt-BR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hu-HU" sz="1800" dirty="0"/>
              <a:t>←</a:t>
            </a:r>
            <a:r>
              <a:rPr lang="hu-HU" sz="1800" dirty="0">
                <a:latin typeface="Courier New" pitchFamily="49" charset="0"/>
                <a:cs typeface="Courier New" pitchFamily="49" charset="0"/>
                <a:sym typeface="Wingdings" pitchFamily="2" charset="2"/>
              </a:rPr>
              <a:t> </a:t>
            </a:r>
            <a:r>
              <a:rPr lang="hu-HU" sz="1800" i="1" dirty="0">
                <a:cs typeface="Courier New" pitchFamily="49" charset="0"/>
                <a:sym typeface="Wingdings" pitchFamily="2" charset="2"/>
              </a:rPr>
              <a:t>a </a:t>
            </a:r>
            <a:r>
              <a:rPr lang="hu-HU" sz="1800" i="1" dirty="0">
                <a:solidFill>
                  <a:srgbClr val="FF0000"/>
                </a:solidFill>
                <a:cs typeface="Courier New" pitchFamily="49" charset="0"/>
                <a:sym typeface="Wingdings" pitchFamily="2" charset="2"/>
              </a:rPr>
              <a:t>globális</a:t>
            </a:r>
            <a:r>
              <a:rPr lang="hu-HU" sz="1800" i="1" dirty="0">
                <a:cs typeface="Courier New" pitchFamily="49" charset="0"/>
                <a:sym typeface="Wingdings" pitchFamily="2" charset="2"/>
              </a:rPr>
              <a:t> </a:t>
            </a:r>
            <a:r>
              <a:rPr lang="hu-HU" sz="1800" i="1" dirty="0" err="1">
                <a:cs typeface="Courier New" pitchFamily="49" charset="0"/>
                <a:sym typeface="Wingdings" pitchFamily="2" charset="2"/>
              </a:rPr>
              <a:t>n-et</a:t>
            </a:r>
            <a:r>
              <a:rPr lang="hu-HU" sz="1800" i="1" dirty="0">
                <a:cs typeface="Courier New" pitchFamily="49" charset="0"/>
                <a:sym typeface="Wingdings" pitchFamily="2" charset="2"/>
              </a:rPr>
              <a:t> tartalmazó formula</a:t>
            </a:r>
            <a:endParaRPr lang="pt-BR" sz="1800" i="1" dirty="0"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Statikus tesztelés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u-HU" dirty="0"/>
              <a:t>Szemantikus ellenőrzés, ellentmondás keresés </a:t>
            </a:r>
            <a:r>
              <a:rPr lang="hu-HU" sz="2400" dirty="0"/>
              <a:t>(folytatás)</a:t>
            </a:r>
            <a:r>
              <a:rPr lang="hu-HU" dirty="0"/>
              <a:t>:</a:t>
            </a:r>
          </a:p>
          <a:p>
            <a:pPr marL="827088" lvl="1" indent="-288925">
              <a:lnSpc>
                <a:spcPct val="90000"/>
              </a:lnSpc>
              <a:buFontTx/>
              <a:buChar char="o"/>
              <a:defRPr/>
            </a:pPr>
            <a:r>
              <a:rPr lang="hu-HU" dirty="0"/>
              <a:t>azonosan </a:t>
            </a:r>
            <a:r>
              <a:rPr lang="hu-HU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igaz</a:t>
            </a:r>
            <a:r>
              <a:rPr lang="hu-HU" dirty="0"/>
              <a:t>/</a:t>
            </a:r>
            <a:r>
              <a:rPr lang="hu-HU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hamis</a:t>
            </a:r>
            <a:r>
              <a:rPr lang="hu-HU" dirty="0"/>
              <a:t> feltétel</a:t>
            </a:r>
            <a:br>
              <a:rPr lang="hu-HU" dirty="0"/>
            </a:b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18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N&gt;1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||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hu-HU" sz="18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N&lt;100</a:t>
            </a:r>
            <a:r>
              <a:rPr lang="hu-HU" sz="2000" dirty="0">
                <a:solidFill>
                  <a:srgbClr val="0066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 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>
                <a:latin typeface="+mj-lt"/>
                <a:cs typeface="Courier New" pitchFamily="49" charset="0"/>
              </a:rPr>
              <a:t>/</a:t>
            </a:r>
            <a:r>
              <a:rPr lang="hu-H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N&lt;1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&amp;&amp;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N&gt;</a:t>
            </a:r>
            <a:r>
              <a:rPr lang="hu-HU" sz="1800" dirty="0" err="1">
                <a:solidFill>
                  <a:schemeClr val="accent2">
                    <a:lumMod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MaxN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)</a:t>
            </a:r>
          </a:p>
          <a:p>
            <a:pPr marL="828000" lvl="1" indent="-288000">
              <a:lnSpc>
                <a:spcPct val="90000"/>
              </a:lnSpc>
              <a:spcBef>
                <a:spcPts val="1200"/>
              </a:spcBef>
              <a:buNone/>
              <a:defRPr/>
            </a:pPr>
            <a:r>
              <a:rPr lang="hu-HU" dirty="0"/>
              <a:t>	</a:t>
            </a:r>
            <a:r>
              <a:rPr lang="hu-HU" sz="2000" dirty="0"/>
              <a:t>Gyakori hiba a </a:t>
            </a:r>
            <a:r>
              <a:rPr lang="hu-HU" sz="2000" b="1" dirty="0"/>
              <a:t>beolvasás-ellenőrzés</a:t>
            </a:r>
            <a:r>
              <a:rPr lang="hu-HU" sz="2000" dirty="0"/>
              <a:t> kódolásakor.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  <a:p>
            <a:pPr lvl="1">
              <a:lnSpc>
                <a:spcPct val="90000"/>
              </a:lnSpc>
              <a:spcBef>
                <a:spcPts val="1200"/>
              </a:spcBef>
              <a:buFontTx/>
              <a:buChar char="o"/>
              <a:defRPr/>
            </a:pPr>
            <a:r>
              <a:rPr lang="hu-HU" dirty="0"/>
              <a:t>végtelen számlálós ciklus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0878648-B0AB-4723-AC31-7A639BB0E3F1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14343" name="Szövegdoboz 7"/>
          <p:cNvSpPr txBox="1">
            <a:spLocks noChangeArrowheads="1"/>
          </p:cNvSpPr>
          <p:nvPr/>
        </p:nvSpPr>
        <p:spPr bwMode="auto">
          <a:xfrm>
            <a:off x="899592" y="4275136"/>
            <a:ext cx="7626349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=0;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++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b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pt-BR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--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1800" dirty="0"/>
              <a:t>← </a:t>
            </a:r>
            <a:r>
              <a:rPr lang="hu-HU" sz="1800" i="1" dirty="0">
                <a:solidFill>
                  <a:srgbClr val="3C00B3"/>
                </a:solidFill>
                <a:sym typeface="Wingdings" pitchFamily="2" charset="2"/>
              </a:rPr>
              <a:t>nem vált ki fordítási hibaüzenetet</a:t>
            </a:r>
            <a:endParaRPr lang="pt-BR" sz="1800" i="1" dirty="0">
              <a:solidFill>
                <a:srgbClr val="3C00B3"/>
              </a:solidFill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endParaRPr lang="hu-HU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hu-HU" sz="18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2000" dirty="0"/>
              <a:t>Talán egy</a:t>
            </a:r>
            <a:r>
              <a:rPr lang="hu-H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sz="2000" dirty="0" err="1"/>
              <a:t>-os</a:t>
            </a:r>
            <a:r>
              <a:rPr lang="hu-HU" sz="2000" dirty="0"/>
              <a:t> ciklus átírása során maradhatott benn.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12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Statikus tesztelés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defRPr/>
            </a:pPr>
            <a:r>
              <a:rPr lang="hu-HU" dirty="0"/>
              <a:t>Szemantikus ellenőrzés, ellentmondás keresés </a:t>
            </a:r>
            <a:r>
              <a:rPr lang="hu-HU" sz="2400" dirty="0"/>
              <a:t>(folytatás)</a:t>
            </a:r>
            <a:r>
              <a:rPr lang="hu-HU" dirty="0"/>
              <a:t>:</a:t>
            </a:r>
          </a:p>
          <a:p>
            <a:pPr lvl="1">
              <a:lnSpc>
                <a:spcPct val="90000"/>
              </a:lnSpc>
              <a:buFontTx/>
              <a:buChar char="o"/>
              <a:defRPr/>
            </a:pPr>
            <a:r>
              <a:rPr lang="hu-HU" dirty="0"/>
              <a:t>pontatlan ciklus-szervezés</a:t>
            </a:r>
          </a:p>
          <a:p>
            <a:pPr lvl="1">
              <a:lnSpc>
                <a:spcPct val="90000"/>
              </a:lnSpc>
              <a:buFontTx/>
              <a:buChar char="o"/>
              <a:defRPr/>
            </a:pPr>
            <a:endParaRPr lang="hu-HU" dirty="0"/>
          </a:p>
          <a:p>
            <a:pPr lvl="1">
              <a:lnSpc>
                <a:spcPct val="90000"/>
              </a:lnSpc>
              <a:buFontTx/>
              <a:buChar char="o"/>
              <a:defRPr/>
            </a:pPr>
            <a:endParaRPr lang="hu-HU" dirty="0"/>
          </a:p>
          <a:p>
            <a:pPr lvl="1">
              <a:lnSpc>
                <a:spcPct val="90000"/>
              </a:lnSpc>
              <a:buFontTx/>
              <a:buChar char="o"/>
              <a:defRPr/>
            </a:pPr>
            <a:endParaRPr lang="hu-HU" dirty="0"/>
          </a:p>
          <a:p>
            <a:pPr lvl="1">
              <a:lnSpc>
                <a:spcPct val="90000"/>
              </a:lnSpc>
              <a:buFontTx/>
              <a:buChar char="o"/>
              <a:defRPr/>
            </a:pPr>
            <a:endParaRPr lang="hu-HU" dirty="0"/>
          </a:p>
          <a:p>
            <a:pPr lvl="1">
              <a:lnSpc>
                <a:spcPct val="90000"/>
              </a:lnSpc>
              <a:spcBef>
                <a:spcPts val="1200"/>
              </a:spcBef>
              <a:buFontTx/>
              <a:buChar char="o"/>
            </a:pPr>
            <a:r>
              <a:rPr lang="hu-HU" dirty="0"/>
              <a:t>konstans értékű, (</a:t>
            </a:r>
            <a:r>
              <a:rPr lang="hu-HU" sz="2400" dirty="0"/>
              <a:t>bár</a:t>
            </a:r>
            <a:r>
              <a:rPr lang="hu-HU" dirty="0"/>
              <a:t>) változókat tartalmazó kifejezés</a:t>
            </a:r>
          </a:p>
          <a:p>
            <a:pPr lvl="1">
              <a:buNone/>
            </a:pPr>
            <a:r>
              <a:rPr lang="hu-HU" sz="1800" dirty="0">
                <a:latin typeface="Courier New" pitchFamily="49" charset="0"/>
              </a:rPr>
              <a:t>	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</a:rPr>
              <a:t>y=sin(x)*cos(x)-sin(2*x)/2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Dátum helye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5B48A7C-83C4-4E13-9051-F138921BF733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8" name="Élőláb helye 8">
            <a:extLst>
              <a:ext uri="{FF2B5EF4-FFF2-40B4-BE49-F238E27FC236}">
                <a16:creationId xmlns:a16="http://schemas.microsoft.com/office/drawing/2014/main" id="{3ED7CBC1-8050-4FFE-B788-CCC7B466E2C1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14343" name="Szövegdoboz 7"/>
          <p:cNvSpPr txBox="1">
            <a:spLocks noChangeArrowheads="1"/>
          </p:cNvSpPr>
          <p:nvPr/>
        </p:nvSpPr>
        <p:spPr bwMode="auto">
          <a:xfrm>
            <a:off x="899592" y="2801710"/>
            <a:ext cx="7588771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for 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(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int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=0;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&lt;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N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pt-BR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++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</a:t>
            </a:r>
            <a:r>
              <a:rPr lang="pt-BR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)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…</a:t>
            </a:r>
            <a:b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sz="1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++i</a:t>
            </a: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1800" dirty="0"/>
              <a:t>← </a:t>
            </a:r>
            <a:r>
              <a:rPr lang="hu-HU" sz="1800" i="1" dirty="0">
                <a:solidFill>
                  <a:srgbClr val="3C00B3"/>
                </a:solidFill>
                <a:sym typeface="Wingdings" pitchFamily="2" charset="2"/>
              </a:rPr>
              <a:t>nem okoz fordítási hibaüzenetet</a:t>
            </a:r>
            <a:endParaRPr lang="pt-BR" sz="1800" i="1" dirty="0">
              <a:solidFill>
                <a:srgbClr val="3C00B3"/>
              </a:solidFill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pt-BR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  <a:endParaRPr lang="hu-HU" sz="1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itchFamily="49" charset="0"/>
              <a:cs typeface="Courier New" pitchFamily="49" charset="0"/>
            </a:endParaRPr>
          </a:p>
          <a:p>
            <a:pPr>
              <a:lnSpc>
                <a:spcPts val="1800"/>
              </a:lnSpc>
              <a:spcBef>
                <a:spcPct val="0"/>
              </a:spcBef>
            </a:pPr>
            <a:endParaRPr lang="hu-HU" sz="1800" dirty="0"/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2000" dirty="0"/>
              <a:t>Egy</a:t>
            </a:r>
            <a:r>
              <a:rPr lang="hu-HU" sz="20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hu-H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sz="2000" dirty="0" err="1"/>
              <a:t>-os</a:t>
            </a:r>
            <a:r>
              <a:rPr lang="hu-HU" sz="2000" dirty="0"/>
              <a:t> ciklus következetlen átírása során maradhatott benn.</a:t>
            </a:r>
            <a:endParaRPr lang="pt-BR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13</a:t>
            </a:fld>
            <a:r>
              <a:rPr lang="hu-HU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468662399"/>
      </p:ext>
    </p:extLst>
  </p:cSld>
  <p:clrMapOvr>
    <a:masterClrMapping/>
  </p:clrMapOvr>
  <p:transition spd="slow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Statikus tesztelés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Szemantikus ellenőrzés, ellentmondás keresés </a:t>
            </a:r>
            <a:r>
              <a:rPr lang="hu-HU" sz="2400" dirty="0"/>
              <a:t>(folytatás)</a:t>
            </a:r>
            <a:r>
              <a:rPr lang="hu-HU" dirty="0"/>
              <a:t>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Tx/>
              <a:buChar char="o"/>
            </a:pPr>
            <a:r>
              <a:rPr lang="hu-HU" dirty="0"/>
              <a:t>végtelen feltételes ciklus (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i&lt;N </a:t>
            </a:r>
            <a:r>
              <a:rPr lang="hu-HU" sz="2400" dirty="0"/>
              <a:t>feltételű</a:t>
            </a:r>
            <a:r>
              <a:rPr lang="hu-HU" dirty="0"/>
              <a:t> </a:t>
            </a:r>
            <a:r>
              <a:rPr lang="hu-HU" sz="2400" dirty="0"/>
              <a:t>ciklusban sem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hu-HU" sz="2400" dirty="0"/>
              <a:t>, sem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N </a:t>
            </a:r>
            <a:r>
              <a:rPr lang="hu-HU" sz="2400" dirty="0"/>
              <a:t>nem változik, vagy „szinkronban” változik</a:t>
            </a:r>
            <a:r>
              <a:rPr lang="hu-HU" dirty="0"/>
              <a:t>)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6974E1B-FD70-4FDB-A979-4C0B6AA1A70C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15367" name="Szövegdoboz 7"/>
          <p:cNvSpPr txBox="1">
            <a:spLocks noChangeArrowheads="1"/>
          </p:cNvSpPr>
          <p:nvPr/>
        </p:nvSpPr>
        <p:spPr bwMode="auto">
          <a:xfrm>
            <a:off x="827584" y="3604260"/>
            <a:ext cx="7663001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i=1;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(i&lt;=N)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…</a:t>
            </a:r>
            <a:b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i=+1;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1800" dirty="0"/>
              <a:t>← </a:t>
            </a:r>
            <a:r>
              <a:rPr lang="hu-HU" sz="1800" i="1" dirty="0">
                <a:solidFill>
                  <a:srgbClr val="3C00B3"/>
                </a:solidFill>
              </a:rPr>
              <a:t>talán</a:t>
            </a:r>
            <a:r>
              <a:rPr lang="hu-HU" sz="1800" b="1" dirty="0">
                <a:latin typeface="Courier New" pitchFamily="49" charset="0"/>
                <a:cs typeface="Courier New" pitchFamily="49" charset="0"/>
              </a:rPr>
              <a:t> i+=1 </a:t>
            </a:r>
            <a:r>
              <a:rPr lang="hu-HU" sz="1800" i="1" dirty="0">
                <a:solidFill>
                  <a:srgbClr val="3C00B3"/>
                </a:solidFill>
              </a:rPr>
              <a:t>akart lenni?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14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Statikus tesztelés</a:t>
            </a:r>
          </a:p>
        </p:txBody>
      </p:sp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hu-HU" dirty="0"/>
              <a:t>Szemantikus ellenőrzés, ellentmondás keresés </a:t>
            </a:r>
            <a:r>
              <a:rPr lang="hu-HU" sz="2400" dirty="0"/>
              <a:t>(folytatás)</a:t>
            </a:r>
            <a:r>
              <a:rPr lang="hu-HU" dirty="0"/>
              <a:t>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Tx/>
              <a:buChar char="o"/>
            </a:pPr>
            <a:r>
              <a:rPr lang="hu-HU" dirty="0"/>
              <a:t>végtelen feltételes ciklus (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i&lt;N </a:t>
            </a:r>
            <a:r>
              <a:rPr lang="hu-HU" sz="2400" dirty="0"/>
              <a:t>feltételű ciklusban sem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i</a:t>
            </a:r>
            <a:r>
              <a:rPr lang="hu-HU" sz="2400" dirty="0"/>
              <a:t>, sem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000" dirty="0">
                <a:latin typeface="Courier New" pitchFamily="49" charset="0"/>
              </a:rPr>
              <a:t>N</a:t>
            </a:r>
            <a:r>
              <a:rPr lang="hu-HU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hu-HU" sz="2400" dirty="0"/>
              <a:t>nem változik, vagy „szinkronban” változik</a:t>
            </a:r>
            <a:r>
              <a:rPr lang="hu-HU" dirty="0"/>
              <a:t>)</a:t>
            </a:r>
          </a:p>
          <a:p>
            <a:pPr marL="544513" lvl="1" indent="0">
              <a:lnSpc>
                <a:spcPct val="90000"/>
              </a:lnSpc>
              <a:buNone/>
            </a:pPr>
            <a:endParaRPr lang="hu-HU" dirty="0"/>
          </a:p>
        </p:txBody>
      </p:sp>
      <p:sp>
        <p:nvSpPr>
          <p:cNvPr id="9" name="Dátum helye 8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9DF1319-8682-4ED0-83CD-0556D978DC62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11" name="Élőláb helye 8">
            <a:extLst>
              <a:ext uri="{FF2B5EF4-FFF2-40B4-BE49-F238E27FC236}">
                <a16:creationId xmlns:a16="http://schemas.microsoft.com/office/drawing/2014/main" id="{B74A4E79-5F89-45AC-9B1A-CD2EEFF01CA5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9F16B725-6DBC-4617-86B7-52EB1B4EE5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592" y="3607221"/>
            <a:ext cx="7582693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i=1;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while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(i&lt;=N)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{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…</a:t>
            </a:r>
            <a:b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</a:b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   </a:t>
            </a:r>
            <a:r>
              <a:rPr lang="hu-HU" sz="1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i=i++</a:t>
            </a: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;</a:t>
            </a:r>
            <a:r>
              <a:rPr lang="hu-HU" sz="1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1800" dirty="0"/>
              <a:t>← </a:t>
            </a:r>
            <a:r>
              <a:rPr lang="hu-HU" sz="1800" i="1" dirty="0">
                <a:solidFill>
                  <a:srgbClr val="3C00B3"/>
                </a:solidFill>
              </a:rPr>
              <a:t>talán</a:t>
            </a:r>
            <a:r>
              <a:rPr lang="hu-HU" sz="1800" b="1" dirty="0">
                <a:latin typeface="Courier New" pitchFamily="49" charset="0"/>
                <a:cs typeface="Courier New" pitchFamily="49" charset="0"/>
              </a:rPr>
              <a:t> i++ </a:t>
            </a:r>
            <a:r>
              <a:rPr lang="hu-HU" sz="1800" i="1" dirty="0">
                <a:solidFill>
                  <a:srgbClr val="3C00B3"/>
                </a:solidFill>
              </a:rPr>
              <a:t>vagy </a:t>
            </a:r>
            <a:r>
              <a:rPr lang="hu-HU" sz="1800" b="1" dirty="0">
                <a:latin typeface="Courier New" pitchFamily="49" charset="0"/>
                <a:cs typeface="Courier New" pitchFamily="49" charset="0"/>
              </a:rPr>
              <a:t>i=i+1 </a:t>
            </a:r>
            <a:r>
              <a:rPr lang="hu-HU" sz="1800" i="1" dirty="0">
                <a:solidFill>
                  <a:srgbClr val="3C00B3"/>
                </a:solidFill>
              </a:rPr>
              <a:t>akart lenni?</a:t>
            </a:r>
          </a:p>
          <a:p>
            <a:pPr>
              <a:lnSpc>
                <a:spcPts val="1800"/>
              </a:lnSpc>
              <a:spcBef>
                <a:spcPct val="0"/>
              </a:spcBef>
            </a:pPr>
            <a:r>
              <a:rPr lang="hu-HU" sz="1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itchFamily="49" charset="0"/>
                <a:cs typeface="Courier New" pitchFamily="49" charset="0"/>
              </a:rPr>
              <a:t>}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15</a:t>
            </a:fld>
            <a:r>
              <a:rPr lang="hu-HU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2778800597"/>
      </p:ext>
    </p:extLst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Dinamikus</a:t>
            </a:r>
            <a:r>
              <a:rPr lang="hu-HU" dirty="0"/>
              <a:t> tesztelés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/>
              <a:t>Tesztelési módszerek:</a:t>
            </a:r>
          </a:p>
          <a:p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Fekete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doboz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/>
              <a:t>módszerek (←</a:t>
            </a:r>
            <a:r>
              <a:rPr lang="hu-HU" sz="2800" dirty="0">
                <a:solidFill>
                  <a:srgbClr val="0000FF"/>
                </a:solidFill>
              </a:rPr>
              <a:t>nincs </a:t>
            </a:r>
            <a:r>
              <a:rPr lang="hu-HU" sz="2800" i="1" dirty="0">
                <a:solidFill>
                  <a:srgbClr val="0000FF"/>
                </a:solidFill>
              </a:rPr>
              <a:t>kimerítő bemenet</a:t>
            </a:r>
            <a:r>
              <a:rPr lang="hu-HU" sz="2800" dirty="0">
                <a:solidFill>
                  <a:srgbClr val="0000FF"/>
                </a:solidFill>
              </a:rPr>
              <a:t> </a:t>
            </a:r>
            <a:r>
              <a:rPr lang="hu-HU" sz="2800" dirty="0"/>
              <a:t>– nem lehet minden lehetséges bemenetre kipróbálni): a teszteseteket a program </a:t>
            </a:r>
            <a:r>
              <a:rPr lang="hu-HU" sz="2800" dirty="0">
                <a:solidFill>
                  <a:srgbClr val="FF3300"/>
                </a:solidFill>
              </a:rPr>
              <a:t>specifikációja </a:t>
            </a:r>
            <a:r>
              <a:rPr lang="hu-HU" sz="2800" dirty="0"/>
              <a:t>alapján</a:t>
            </a:r>
            <a:r>
              <a:rPr lang="hu-HU" sz="2800" dirty="0">
                <a:solidFill>
                  <a:srgbClr val="FF3300"/>
                </a:solidFill>
              </a:rPr>
              <a:t> 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optimálisan</a:t>
            </a:r>
            <a:r>
              <a:rPr lang="hu-HU" sz="2800" dirty="0">
                <a:solidFill>
                  <a:srgbClr val="FF3300"/>
                </a:solidFill>
              </a:rPr>
              <a:t> </a:t>
            </a:r>
            <a:r>
              <a:rPr lang="hu-HU" sz="2800" dirty="0"/>
              <a:t>választjuk. </a:t>
            </a:r>
          </a:p>
          <a:p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Fehér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doboz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/>
              <a:t>módszerek (←</a:t>
            </a:r>
            <a:r>
              <a:rPr lang="hu-HU" sz="2800" dirty="0">
                <a:solidFill>
                  <a:srgbClr val="0000FF"/>
                </a:solidFill>
              </a:rPr>
              <a:t>nincs </a:t>
            </a:r>
            <a:r>
              <a:rPr lang="hu-HU" sz="2800" i="1" dirty="0">
                <a:solidFill>
                  <a:srgbClr val="0000FF"/>
                </a:solidFill>
              </a:rPr>
              <a:t>kimerítő út</a:t>
            </a:r>
            <a:r>
              <a:rPr lang="hu-HU" sz="2800" dirty="0">
                <a:solidFill>
                  <a:srgbClr val="0000FF"/>
                </a:solidFill>
              </a:rPr>
              <a:t> </a:t>
            </a:r>
            <a:r>
              <a:rPr lang="hu-HU" sz="2800" dirty="0"/>
              <a:t>– nem lehet minden végrehajtási sorrendre kipróbálni): a teszteseteket a </a:t>
            </a:r>
            <a:r>
              <a:rPr lang="hu-HU" sz="2800" dirty="0">
                <a:solidFill>
                  <a:srgbClr val="FF3300"/>
                </a:solidFill>
              </a:rPr>
              <a:t>program struktúrája</a:t>
            </a:r>
            <a:r>
              <a:rPr lang="hu-HU" sz="2800" dirty="0"/>
              <a:t> alapján </a:t>
            </a:r>
            <a:r>
              <a:rPr lang="hu-HU" sz="2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optimálisan</a:t>
            </a:r>
            <a:r>
              <a:rPr lang="hu-HU" sz="2800" dirty="0"/>
              <a:t> választjuk. </a:t>
            </a:r>
          </a:p>
          <a:p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Szürke doboz </a:t>
            </a:r>
            <a:r>
              <a:rPr lang="hu-HU" sz="2800" dirty="0"/>
              <a:t>módszerek – a konkrét algoritmust nem ismerjük, de a típusát igen, a tesztelést erre alapozzuk. 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853CF76-43E9-4B88-A6A9-3AE2667B44DA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16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fekete doboz </a:t>
            </a:r>
            <a:r>
              <a:rPr lang="hu-HU" sz="3200" dirty="0"/>
              <a:t>módszerek</a:t>
            </a:r>
          </a:p>
        </p:txBody>
      </p:sp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b="1" dirty="0"/>
              <a:t>Ekvivalencia-osztályok módszere</a:t>
            </a:r>
            <a:r>
              <a:rPr lang="hu-HU" dirty="0"/>
              <a:t>: </a:t>
            </a:r>
            <a:r>
              <a:rPr lang="hu-HU" sz="2800" dirty="0"/>
              <a:t>a bemeneteket (vagy a kimeneteket) soroljuk olyan </a:t>
            </a:r>
            <a:r>
              <a:rPr lang="hu-HU" sz="2800" dirty="0" err="1"/>
              <a:t>diszjunkt</a:t>
            </a:r>
            <a:r>
              <a:rPr lang="hu-HU" sz="2800" dirty="0"/>
              <a:t> osztályokba, amelyekre a program várhatóan egyformán működik; ezután osztályonként egy tesztesetet válasszunk!</a:t>
            </a:r>
          </a:p>
          <a:p>
            <a:r>
              <a:rPr lang="hu-HU" b="1" dirty="0"/>
              <a:t>Határeset elemzés módszere</a:t>
            </a:r>
            <a:r>
              <a:rPr lang="hu-HU" dirty="0"/>
              <a:t>: </a:t>
            </a:r>
            <a:r>
              <a:rPr lang="hu-HU" sz="2800" dirty="0"/>
              <a:t>az ekvivalencia-osztályok határáról válasszunk tesztesetet (be- és kimeneti osztályokra is)!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72657FC0-1E68-4E84-9DA8-7977F90809F9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17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Ekvivalencia-osztályok módszere </a:t>
            </a:r>
            <a:r>
              <a:rPr lang="hu-HU" dirty="0">
                <a:sym typeface="Symbol" panose="05050102010706020507" pitchFamily="18" charset="2"/>
              </a:rPr>
              <a:t></a:t>
            </a:r>
            <a:r>
              <a:rPr lang="hu-HU" dirty="0"/>
              <a:t> </a:t>
            </a:r>
            <a:r>
              <a:rPr lang="hu-H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osztályozás</a:t>
            </a:r>
            <a:endParaRPr lang="hu-H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Dátum hely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12E8672-260D-4DF4-A75A-FFDF30DD37BE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6147" name="Rectangle 26"/>
          <p:cNvSpPr>
            <a:spLocks noChangeArrowheads="1"/>
          </p:cNvSpPr>
          <p:nvPr/>
        </p:nvSpPr>
        <p:spPr bwMode="auto">
          <a:xfrm>
            <a:off x="35496" y="1412875"/>
            <a:ext cx="9073008" cy="38595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 rIns="36000">
            <a:spAutoFit/>
          </a:bodyPr>
          <a:lstStyle/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400" dirty="0"/>
              <a:t>Ha a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bemenet</a:t>
            </a:r>
            <a:r>
              <a:rPr lang="hu-HU" sz="2400" dirty="0"/>
              <a:t>i feltétel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értéktartomány</a:t>
            </a:r>
            <a:r>
              <a:rPr lang="hu-HU" sz="2400" dirty="0"/>
              <a:t>t definiál, az érvényes ekvivalencia osztály legyen a megengedett bemenő értékek halmaza, az érvénytelen ekvivalencia osztályok pedig az alsó és a felső határoló tartomány. Pl. ha az adatok osztályzatok (értékük 1 és 5 között van), akkor ezek az ekvivalencia osztályok rendre:  {1≤i≤5}, {i&lt;1} és {i&gt;5}.</a:t>
            </a:r>
          </a:p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400" dirty="0"/>
              <a:t>Ha a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bemenet</a:t>
            </a:r>
            <a:r>
              <a:rPr lang="hu-HU" sz="2400" dirty="0"/>
              <a:t>i feltétel értékek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számá</a:t>
            </a:r>
            <a:r>
              <a:rPr lang="hu-HU" sz="2400" dirty="0"/>
              <a:t>t határozza meg, akkor az előzőhöz hasonlóan járjunk el. Pl. ha be kell olvassunk legfeljebb 6 karaktert, akkor az érvényes ekvivalencia osztály: 0-6 karakter beolvasása, az érvénytelen ekvivalencia osztály: 6-nál több karakter beolvasása. (0-nál kevesebb nem fordulhat elő.)</a:t>
            </a:r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18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6"/>
          <p:cNvSpPr>
            <a:spLocks noChangeArrowheads="1"/>
          </p:cNvSpPr>
          <p:nvPr/>
        </p:nvSpPr>
        <p:spPr bwMode="auto">
          <a:xfrm>
            <a:off x="179512" y="1412875"/>
            <a:ext cx="8785101" cy="319472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400" dirty="0"/>
              <a:t>Ha a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bemenet</a:t>
            </a:r>
            <a:r>
              <a:rPr lang="hu-HU" sz="2400" dirty="0"/>
              <a:t> feltétele azt mondja ki, hogy a bemenő adatnak valamilyen meghatározott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jellemző</a:t>
            </a:r>
            <a:r>
              <a:rPr lang="hu-HU" sz="2400" dirty="0"/>
              <a:t>vel kell rendelkezni, akkor két ekvivalencia osztályt kell felvenni: egy érvényeset és egy érvénytelent.</a:t>
            </a:r>
          </a:p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400" dirty="0"/>
              <a:t>Ha okunk van feltételezni, hogy a program valamelyik ekvivalencia osztályba eső elemeket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különféleképpen kezeli</a:t>
            </a:r>
            <a:r>
              <a:rPr lang="hu-HU" sz="2400" dirty="0"/>
              <a:t>, akkor a feltételezésnek megfelelően bontsuk az ekvivalencia osztályt további osztályokra.</a:t>
            </a:r>
          </a:p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400" dirty="0"/>
              <a:t>Alkalmazzuk ugyanezeket az elveket a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kimeneti</a:t>
            </a:r>
            <a:r>
              <a:rPr lang="hu-HU" sz="2400" dirty="0"/>
              <a:t> ekvivalencia osztályokra is!</a:t>
            </a:r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Ekvivalencia-osztályok módszere </a:t>
            </a:r>
            <a:r>
              <a:rPr lang="hu-HU" dirty="0">
                <a:sym typeface="Symbol" panose="05050102010706020507" pitchFamily="18" charset="2"/>
              </a:rPr>
              <a:t></a:t>
            </a:r>
            <a:r>
              <a:rPr lang="hu-HU" dirty="0"/>
              <a:t> </a:t>
            </a:r>
            <a:r>
              <a:rPr lang="hu-HU" sz="3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osztályozás</a:t>
            </a:r>
            <a:endParaRPr lang="hu-HU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35E24CF-2F31-4537-92AB-0ABE3046EF60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19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mai előadás </a:t>
            </a:r>
            <a:r>
              <a:rPr lang="hu-HU" dirty="0" err="1"/>
              <a:t>foglalata</a:t>
            </a:r>
            <a:r>
              <a:rPr lang="hu-HU" dirty="0"/>
              <a:t> </a:t>
            </a:r>
            <a:r>
              <a:rPr lang="hu-HU" sz="2800" dirty="0"/>
              <a:t>képekben,</a:t>
            </a:r>
            <a:r>
              <a:rPr lang="hu-HU" dirty="0"/>
              <a:t> </a:t>
            </a:r>
            <a:r>
              <a:rPr lang="hu-HU" sz="2800" dirty="0"/>
              <a:t>szólásokkal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„Tévedni emberi (dolog).”</a:t>
            </a:r>
            <a:br>
              <a:rPr lang="hu-HU" dirty="0"/>
            </a:br>
            <a:r>
              <a:rPr lang="hu-HU" sz="1200" dirty="0"/>
              <a:t>- Seneca</a:t>
            </a:r>
            <a:br>
              <a:rPr lang="hu-HU" sz="1200" dirty="0"/>
            </a:br>
            <a:br>
              <a:rPr lang="hu-HU" sz="1200" dirty="0"/>
            </a:br>
            <a:endParaRPr lang="hu-HU" sz="1200" dirty="0"/>
          </a:p>
          <a:p>
            <a:r>
              <a:rPr lang="hu-HU" dirty="0"/>
              <a:t>„Más szemében meglátja a szálkát, </a:t>
            </a:r>
            <a:br>
              <a:rPr lang="hu-HU" dirty="0"/>
            </a:br>
            <a:r>
              <a:rPr lang="hu-HU" dirty="0"/>
              <a:t>a magáéban a gerendát sem veszi észre.”</a:t>
            </a:r>
            <a:br>
              <a:rPr lang="hu-HU" dirty="0"/>
            </a:br>
            <a:r>
              <a:rPr lang="hu-HU" sz="1200" dirty="0"/>
              <a:t>- Mt. 7,3/</a:t>
            </a:r>
            <a:r>
              <a:rPr lang="hu-HU" sz="1200" dirty="0" err="1"/>
              <a:t>Lk</a:t>
            </a:r>
            <a:r>
              <a:rPr lang="hu-HU" sz="1200" dirty="0"/>
              <a:t> 6,41</a:t>
            </a:r>
            <a:br>
              <a:rPr lang="hu-HU" sz="1200" dirty="0"/>
            </a:br>
            <a:br>
              <a:rPr lang="hu-HU" sz="1200" dirty="0"/>
            </a:br>
            <a:endParaRPr lang="hu-HU" sz="1200" dirty="0"/>
          </a:p>
          <a:p>
            <a:endParaRPr lang="en-GB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61C8187-A310-44A1-AA60-7D9609BAA252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pic>
        <p:nvPicPr>
          <p:cNvPr id="2053" name="Picture 5" descr="http://m.blog.hu/fa/faszkivan/image/26_03_2012/harkaly.jpg">
            <a:hlinkClick r:id="" action="ppaction://customshow?id=1&amp;return=true"/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6296" y="1493235"/>
            <a:ext cx="1512168" cy="108310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Kép 9">
            <a:hlinkClick r:id="" action="ppaction://customshow?id=5&amp;return=true"/>
            <a:extLst>
              <a:ext uri="{FF2B5EF4-FFF2-40B4-BE49-F238E27FC236}">
                <a16:creationId xmlns:a16="http://schemas.microsoft.com/office/drawing/2014/main" id="{B5BA8E00-D4DB-4AD5-83FE-17AC1EB6AC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5806" y="2800149"/>
            <a:ext cx="1809593" cy="1089869"/>
          </a:xfrm>
          <a:prstGeom prst="rect">
            <a:avLst/>
          </a:prstGeom>
        </p:spPr>
      </p:pic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</a:t>
            </a:fld>
            <a:r>
              <a:rPr lang="hu-HU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2491756337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20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6"/>
          <p:cNvSpPr>
            <a:spLocks noChangeArrowheads="1"/>
          </p:cNvSpPr>
          <p:nvPr/>
        </p:nvSpPr>
        <p:spPr bwMode="auto">
          <a:xfrm>
            <a:off x="179512" y="1412875"/>
            <a:ext cx="8785101" cy="399494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hu-HU" sz="2800" dirty="0"/>
              <a:t>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tesztesetek</a:t>
            </a:r>
            <a:r>
              <a:rPr lang="hu-HU" sz="2800" dirty="0"/>
              <a:t>et a következő két elv alapján határozhatjuk meg:</a:t>
            </a:r>
          </a:p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400" dirty="0"/>
              <a:t>Amíg az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érvényes</a:t>
            </a:r>
            <a:r>
              <a:rPr lang="hu-HU" sz="2400" dirty="0"/>
              <a:t> ekvivalencia osztályokat le nem fedtük, addig készítsünk olyan teszteseteket, amelyek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minél több </a:t>
            </a:r>
            <a:r>
              <a:rPr lang="hu-HU" sz="2400" dirty="0"/>
              <a:t>érvényes ekvivalencia osztályt lefednek!</a:t>
            </a:r>
          </a:p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400" dirty="0"/>
              <a:t>Minden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érvénytelen</a:t>
            </a:r>
            <a:r>
              <a:rPr lang="hu-HU" sz="2400" dirty="0"/>
              <a:t> ekvivalencia osztályra írjunk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egy-egy</a:t>
            </a:r>
            <a:r>
              <a:rPr lang="hu-HU" sz="2400" dirty="0"/>
              <a:t>, az osztályt lefedő tesztesetet. Több hiba esetén ugyanis előfordulhat, hogy a hibás adatok lefedik egymást, a második hiba kijelzésére az első hibajelzés miatt már nem kerül sor.</a:t>
            </a:r>
            <a:br>
              <a:rPr lang="hu-HU" sz="2400" dirty="0"/>
            </a:br>
            <a:r>
              <a:rPr lang="hu-HU" sz="2400" dirty="0"/>
              <a:t>Megjegyzés: mindegyikhez 1-1 hibajelzésnek kell tartoznia a programban.</a:t>
            </a:r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Ekvivalencia-osztályok módszere</a:t>
            </a:r>
            <a:r>
              <a:rPr lang="hu-HU" dirty="0">
                <a:sym typeface="Symbol" panose="05050102010706020507" pitchFamily="18" charset="2"/>
              </a:rPr>
              <a:t> </a:t>
            </a:r>
            <a:r>
              <a:rPr lang="hu-HU" dirty="0"/>
              <a:t> </a:t>
            </a:r>
            <a:r>
              <a:rPr lang="hu-HU" sz="32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tesztesetek</a:t>
            </a:r>
            <a:endParaRPr lang="hu-HU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D8F3CBC-0BF5-41C3-9914-D5927442DA23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20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6"/>
          <p:cNvSpPr>
            <a:spLocks noChangeArrowheads="1"/>
          </p:cNvSpPr>
          <p:nvPr/>
        </p:nvSpPr>
        <p:spPr bwMode="auto">
          <a:xfrm>
            <a:off x="179512" y="1412875"/>
            <a:ext cx="8785101" cy="312085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400" dirty="0"/>
              <a:t>Ha a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bemenet</a:t>
            </a:r>
            <a:r>
              <a:rPr lang="hu-HU" sz="2400" dirty="0"/>
              <a:t>i feltétel egy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értéktartomány</a:t>
            </a:r>
            <a:r>
              <a:rPr lang="hu-HU" sz="2400" dirty="0"/>
              <a:t>t jelöl meg, írjunk teszteseteket az érvényes tartomány alsó és felső határára és az érvénytelen tartománynak a határ közelébe eső elemére! Pl.: ha a bemeneti tartomány a (0,1) nyílt intervallum, akkor a </a:t>
            </a:r>
            <a:r>
              <a:rPr lang="hu-HU" sz="2400" dirty="0">
                <a:solidFill>
                  <a:srgbClr val="FF0000"/>
                </a:solidFill>
              </a:rPr>
              <a:t>0</a:t>
            </a:r>
            <a:r>
              <a:rPr lang="hu-HU" sz="2400" dirty="0"/>
              <a:t>, </a:t>
            </a:r>
            <a:r>
              <a:rPr lang="hu-HU" sz="2400" dirty="0">
                <a:solidFill>
                  <a:srgbClr val="FF0000"/>
                </a:solidFill>
              </a:rPr>
              <a:t>1</a:t>
            </a:r>
            <a:r>
              <a:rPr lang="hu-HU" sz="2400" dirty="0"/>
              <a:t>, 0.01, 0.99 értékekre érdemes kipróbálni a programot.</a:t>
            </a:r>
          </a:p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400" dirty="0"/>
              <a:t>Ha egy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bemenet</a:t>
            </a:r>
            <a:r>
              <a:rPr lang="hu-HU" sz="2400" dirty="0"/>
              <a:t>i feltétel értékek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számosság</a:t>
            </a:r>
            <a:r>
              <a:rPr lang="hu-HU" sz="2400" dirty="0"/>
              <a:t>át adja meg, akkor hasonlóan járjunk el, mint az előző esetben. Pl.: ha rendeznünk kell 1-128 nevet, akkor célszerű a programot kipróbálni </a:t>
            </a:r>
            <a:r>
              <a:rPr lang="hu-HU" sz="2400" dirty="0">
                <a:solidFill>
                  <a:srgbClr val="FF0000"/>
                </a:solidFill>
              </a:rPr>
              <a:t>0</a:t>
            </a:r>
            <a:r>
              <a:rPr lang="hu-HU" sz="2400" dirty="0"/>
              <a:t>, 1, 128, </a:t>
            </a:r>
            <a:r>
              <a:rPr lang="hu-HU" sz="2400" dirty="0">
                <a:solidFill>
                  <a:srgbClr val="FF0000"/>
                </a:solidFill>
              </a:rPr>
              <a:t>129</a:t>
            </a:r>
            <a:r>
              <a:rPr lang="hu-HU" sz="2400" dirty="0"/>
              <a:t> névvel.</a:t>
            </a:r>
          </a:p>
        </p:txBody>
      </p:sp>
      <p:sp>
        <p:nvSpPr>
          <p:cNvPr id="8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Határeset elemzés </a:t>
            </a:r>
            <a:r>
              <a:rPr lang="hu-HU" dirty="0"/>
              <a:t>módszere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1890DE3-AE5B-446C-8F73-4F8DC75CCE9E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21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fekete doboz </a:t>
            </a:r>
            <a:r>
              <a:rPr lang="hu-HU" sz="3200" dirty="0"/>
              <a:t>módszerek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12700">
              <a:buNone/>
            </a:pPr>
            <a:r>
              <a:rPr lang="hu-HU" b="1" dirty="0"/>
              <a:t>Feladat:</a:t>
            </a:r>
            <a:r>
              <a:rPr lang="hu-HU" dirty="0"/>
              <a:t> </a:t>
            </a:r>
            <a:r>
              <a:rPr lang="hu-HU" sz="2800" dirty="0"/>
              <a:t>Adjuk meg egy N természetes szám valódi (</a:t>
            </a:r>
            <a:r>
              <a:rPr lang="hu-HU" sz="2400" dirty="0"/>
              <a:t>1-től és önmagától különböző</a:t>
            </a:r>
            <a:r>
              <a:rPr lang="hu-HU" sz="2800" dirty="0"/>
              <a:t>) osztóját!</a:t>
            </a:r>
          </a:p>
          <a:p>
            <a:pPr>
              <a:buFont typeface="Wingdings" pitchFamily="2" charset="2"/>
              <a:buNone/>
            </a:pPr>
            <a:r>
              <a:rPr lang="hu-HU" b="1" dirty="0"/>
              <a:t>	Ekvivalencia osztályok (</a:t>
            </a:r>
            <a:r>
              <a:rPr lang="hu-HU" sz="2000" dirty="0"/>
              <a:t>bemenet alapján</a:t>
            </a:r>
            <a:r>
              <a:rPr lang="hu-HU" b="1" dirty="0"/>
              <a:t>):</a:t>
            </a:r>
          </a:p>
          <a:p>
            <a:pPr marL="810000" lvl="1" indent="-252000">
              <a:buFont typeface="+mj-lt"/>
              <a:buAutoNum type="arabicPeriod"/>
            </a:pPr>
            <a:r>
              <a:rPr lang="hu-HU" dirty="0"/>
              <a:t>N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prímszám</a:t>
            </a:r>
            <a:r>
              <a:rPr lang="hu-HU" dirty="0"/>
              <a:t>: 3</a:t>
            </a:r>
          </a:p>
          <a:p>
            <a:pPr marL="810000" lvl="1" indent="-252000">
              <a:buFont typeface="+mj-lt"/>
              <a:buAutoNum type="arabicPeriod"/>
            </a:pPr>
            <a:r>
              <a:rPr lang="hu-HU" dirty="0"/>
              <a:t>N-nek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</a:t>
            </a:r>
            <a:r>
              <a:rPr lang="hu-HU" sz="2000" dirty="0"/>
              <a:t>(</a:t>
            </a:r>
            <a:r>
              <a:rPr lang="hu-HU" sz="2000" dirty="0" err="1"/>
              <a:t>-féle</a:t>
            </a:r>
            <a:r>
              <a:rPr lang="hu-HU" sz="2000" dirty="0"/>
              <a:t>)</a:t>
            </a:r>
            <a:r>
              <a:rPr lang="hu-HU" dirty="0"/>
              <a:t> valódi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osztój</a:t>
            </a:r>
            <a:r>
              <a:rPr lang="hu-HU" dirty="0"/>
              <a:t>a van: 25</a:t>
            </a:r>
            <a:r>
              <a:rPr lang="hu-HU" sz="2400" dirty="0"/>
              <a:t>=5*</a:t>
            </a:r>
            <a:r>
              <a:rPr lang="hu-HU" sz="2400" dirty="0" err="1"/>
              <a:t>5</a:t>
            </a:r>
            <a:endParaRPr lang="hu-HU" sz="2400" dirty="0"/>
          </a:p>
          <a:p>
            <a:pPr marL="810000" lvl="1" indent="-252000">
              <a:buFont typeface="+mj-lt"/>
              <a:buAutoNum type="arabicPeriod"/>
            </a:pPr>
            <a:r>
              <a:rPr lang="hu-HU" dirty="0"/>
              <a:t>N-nek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több</a:t>
            </a:r>
            <a:r>
              <a:rPr lang="hu-HU" dirty="0"/>
              <a:t>, különböző valódi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osztó</a:t>
            </a:r>
            <a:r>
              <a:rPr lang="hu-HU" dirty="0"/>
              <a:t>ja is van: 77</a:t>
            </a:r>
            <a:r>
              <a:rPr lang="hu-HU" sz="2400" dirty="0"/>
              <a:t>=7*11</a:t>
            </a:r>
          </a:p>
          <a:p>
            <a:pPr marL="810000" lvl="1" indent="-252000">
              <a:buFont typeface="+mj-lt"/>
              <a:buAutoNum type="arabicPeriod"/>
            </a:pPr>
            <a:r>
              <a:rPr lang="hu-HU" dirty="0"/>
              <a:t>N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páros</a:t>
            </a:r>
          </a:p>
          <a:p>
            <a:pPr marL="810000" lvl="1" indent="-252000">
              <a:buFont typeface="+mj-lt"/>
              <a:buAutoNum type="arabicPeriod"/>
            </a:pPr>
            <a:r>
              <a:rPr lang="hu-HU" i="1" dirty="0"/>
              <a:t>N≤1, vagy bármi, ami nem természetes szám</a:t>
            </a:r>
          </a:p>
        </p:txBody>
      </p:sp>
      <p:sp>
        <p:nvSpPr>
          <p:cNvPr id="18" name="Dátum helye 17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015BA3D-E123-4321-8317-DCCFD1AD106A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15" name="Élőláb helye 1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18438" name="Rectangle 8"/>
          <p:cNvSpPr>
            <a:spLocks noChangeArrowheads="1"/>
          </p:cNvSpPr>
          <p:nvPr/>
        </p:nvSpPr>
        <p:spPr bwMode="auto">
          <a:xfrm>
            <a:off x="683568" y="2997200"/>
            <a:ext cx="8281045" cy="2019300"/>
          </a:xfrm>
          <a:prstGeom prst="rect">
            <a:avLst/>
          </a:prstGeom>
          <a:noFill/>
          <a:ln w="12700" cap="rnd" algn="ctr">
            <a:solidFill>
              <a:srgbClr val="0066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18439" name="Rectangle 9"/>
          <p:cNvSpPr>
            <a:spLocks noChangeArrowheads="1"/>
          </p:cNvSpPr>
          <p:nvPr/>
        </p:nvSpPr>
        <p:spPr bwMode="auto">
          <a:xfrm>
            <a:off x="683568" y="5073748"/>
            <a:ext cx="5926136" cy="371476"/>
          </a:xfrm>
          <a:prstGeom prst="rect">
            <a:avLst/>
          </a:prstGeom>
          <a:noFill/>
          <a:ln w="12700" cap="rnd" algn="ctr">
            <a:solidFill>
              <a:srgbClr val="FF33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hu-HU"/>
          </a:p>
        </p:txBody>
      </p:sp>
      <p:sp>
        <p:nvSpPr>
          <p:cNvPr id="27658" name="AutoShape 10"/>
          <p:cNvSpPr>
            <a:spLocks noChangeArrowheads="1"/>
          </p:cNvSpPr>
          <p:nvPr/>
        </p:nvSpPr>
        <p:spPr bwMode="auto">
          <a:xfrm>
            <a:off x="4283968" y="2138934"/>
            <a:ext cx="2159000" cy="360363"/>
          </a:xfrm>
          <a:prstGeom prst="wedgeRectCallout">
            <a:avLst>
              <a:gd name="adj1" fmla="val -65615"/>
              <a:gd name="adj2" fmla="val 189675"/>
            </a:avLst>
          </a:prstGeom>
          <a:solidFill>
            <a:srgbClr val="006600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0"/>
              </a:spcBef>
              <a:defRPr/>
            </a:pPr>
            <a:r>
              <a:rPr lang="hu-H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Érvényes adatokra</a:t>
            </a:r>
          </a:p>
        </p:txBody>
      </p:sp>
      <p:sp>
        <p:nvSpPr>
          <p:cNvPr id="27659" name="AutoShape 11"/>
          <p:cNvSpPr>
            <a:spLocks noChangeArrowheads="1"/>
          </p:cNvSpPr>
          <p:nvPr/>
        </p:nvSpPr>
        <p:spPr bwMode="auto">
          <a:xfrm>
            <a:off x="4571721" y="6167437"/>
            <a:ext cx="2159000" cy="360363"/>
          </a:xfrm>
          <a:prstGeom prst="wedgeRectCallout">
            <a:avLst>
              <a:gd name="adj1" fmla="val -39446"/>
              <a:gd name="adj2" fmla="val -259535"/>
            </a:avLst>
          </a:prstGeom>
          <a:solidFill>
            <a:srgbClr val="FF3300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>
              <a:lnSpc>
                <a:spcPct val="95000"/>
              </a:lnSpc>
              <a:spcBef>
                <a:spcPct val="0"/>
              </a:spcBef>
              <a:defRPr/>
            </a:pPr>
            <a:r>
              <a:rPr lang="hu-HU" sz="1800" dirty="0">
                <a:solidFill>
                  <a:schemeClr val="bg1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Érvénytelen adatokra</a:t>
            </a:r>
          </a:p>
        </p:txBody>
      </p:sp>
      <p:sp>
        <p:nvSpPr>
          <p:cNvPr id="16396" name="Rectangle 12"/>
          <p:cNvSpPr>
            <a:spLocks noChangeArrowheads="1"/>
          </p:cNvSpPr>
          <p:nvPr/>
        </p:nvSpPr>
        <p:spPr bwMode="auto">
          <a:xfrm>
            <a:off x="927408" y="4484736"/>
            <a:ext cx="7361665" cy="468000"/>
          </a:xfrm>
          <a:prstGeom prst="rect">
            <a:avLst/>
          </a:prstGeom>
          <a:solidFill>
            <a:schemeClr val="bg1">
              <a:alpha val="70195"/>
            </a:schemeClr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r"/>
            <a:r>
              <a:rPr lang="hu-HU" sz="2800" dirty="0"/>
              <a:t> :  2, 4=2*2, 6=2*3                     </a:t>
            </a:r>
            <a:r>
              <a:rPr lang="hu-HU" sz="2800" dirty="0">
                <a:sym typeface="Symbol" panose="05050102010706020507" pitchFamily="18" charset="2"/>
              </a:rPr>
              <a:t>1.</a:t>
            </a:r>
            <a:r>
              <a:rPr lang="hu-HU" sz="2800" dirty="0">
                <a:sym typeface="Symbol"/>
              </a:rPr>
              <a:t> </a:t>
            </a:r>
            <a:r>
              <a:rPr lang="hu-HU" sz="2800" dirty="0">
                <a:sym typeface="Symbol" panose="05050102010706020507" pitchFamily="18" charset="2"/>
              </a:rPr>
              <a:t>2.</a:t>
            </a:r>
            <a:r>
              <a:rPr lang="hu-HU" sz="2800" dirty="0">
                <a:sym typeface="Symbol"/>
              </a:rPr>
              <a:t></a:t>
            </a:r>
            <a:r>
              <a:rPr lang="hu-HU" sz="2800" dirty="0">
                <a:sym typeface="Symbol" panose="05050102010706020507" pitchFamily="18" charset="2"/>
              </a:rPr>
              <a:t>3.</a:t>
            </a:r>
            <a:endParaRPr lang="hu-HU" sz="2800" dirty="0"/>
          </a:p>
        </p:txBody>
      </p:sp>
      <p:pic>
        <p:nvPicPr>
          <p:cNvPr id="14" name="Picture 9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1193" y="1913154"/>
            <a:ext cx="2261157" cy="12154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22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6" presetClass="emph" presetSubtype="0" repeatCount="5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" dur="1000" tmFilter="0, 0; .2, .5; .8, .5; 1, 0"/>
                                        <p:tgtEl>
                                          <p:spTgt spid="1639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9" dur="500" autoRev="1" fill="hold"/>
                                        <p:tgtEl>
                                          <p:spTgt spid="1639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396"/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969696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96" grpId="0" animBg="1"/>
      <p:bldP spid="16396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fekete doboz </a:t>
            </a:r>
            <a:r>
              <a:rPr lang="hu-HU" sz="3200" dirty="0"/>
              <a:t>módszerek</a:t>
            </a:r>
            <a:endParaRPr lang="hu-HU" altLang="hu-HU" dirty="0">
              <a:latin typeface="Garamond" pitchFamily="18" charset="0"/>
            </a:endParaRPr>
          </a:p>
        </p:txBody>
      </p:sp>
      <p:sp>
        <p:nvSpPr>
          <p:cNvPr id="5222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Feladat: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sz="2800" dirty="0">
                <a:latin typeface="Garamond" pitchFamily="18" charset="0"/>
              </a:rPr>
              <a:t>	</a:t>
            </a:r>
            <a:r>
              <a:rPr lang="da-DK" altLang="hu-HU" sz="2800" dirty="0">
                <a:latin typeface="Garamond" pitchFamily="18" charset="0"/>
              </a:rPr>
              <a:t>Egy repül</a:t>
            </a:r>
            <a:r>
              <a:rPr lang="hu-HU" altLang="hu-HU" sz="2800" dirty="0">
                <a:latin typeface="Garamond" pitchFamily="18" charset="0"/>
              </a:rPr>
              <a:t>ő</a:t>
            </a:r>
            <a:r>
              <a:rPr lang="da-DK" altLang="hu-HU" sz="2800" dirty="0">
                <a:latin typeface="Garamond" pitchFamily="18" charset="0"/>
              </a:rPr>
              <a:t>géppel Európából Amerikába repültünk. Az út során </a:t>
            </a:r>
            <a:r>
              <a:rPr lang="hu-HU" altLang="hu-HU" sz="2800" dirty="0">
                <a:latin typeface="Garamond" pitchFamily="18" charset="0"/>
              </a:rPr>
              <a:t>bizonyos </a:t>
            </a:r>
            <a:r>
              <a:rPr lang="da-DK" altLang="hu-HU" sz="2800" dirty="0">
                <a:latin typeface="Garamond" pitchFamily="18" charset="0"/>
              </a:rPr>
              <a:t> kilométerenként mértük a felszín tengerszint feletti magasságát</a:t>
            </a:r>
            <a:r>
              <a:rPr lang="hu-HU" altLang="hu-HU" sz="2800" dirty="0">
                <a:latin typeface="Garamond" pitchFamily="18" charset="0"/>
              </a:rPr>
              <a:t> (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0</a:t>
            </a:r>
            <a:r>
              <a:rPr lang="hu-HU" altLang="hu-HU" sz="2800" dirty="0">
                <a:latin typeface="Garamond" pitchFamily="18" charset="0"/>
              </a:rPr>
              <a:t>)</a:t>
            </a:r>
            <a:r>
              <a:rPr lang="da-DK" altLang="hu-HU" sz="2800" dirty="0">
                <a:latin typeface="Garamond" pitchFamily="18" charset="0"/>
              </a:rPr>
              <a:t>. 0 magasságot ott mértünk, ahol tenger van, &gt;0-t pedig ott, ahol szárazföld. </a:t>
            </a:r>
            <a:r>
              <a:rPr lang="hu-HU" altLang="hu-HU" sz="2800" dirty="0">
                <a:latin typeface="Garamond" pitchFamily="18" charset="0"/>
              </a:rPr>
              <a:t>Adjuk meg a legszélesebb </a:t>
            </a:r>
            <a:r>
              <a:rPr lang="hu-HU" alt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szigetet</a:t>
            </a:r>
            <a:r>
              <a:rPr lang="da-DK" altLang="hu-HU" sz="2800" dirty="0">
                <a:latin typeface="Garamond" pitchFamily="18" charset="0"/>
              </a:rPr>
              <a:t>!</a:t>
            </a:r>
            <a:endParaRPr lang="hu-HU" altLang="hu-HU" sz="2800" dirty="0">
              <a:latin typeface="Garamond" pitchFamily="18" charset="0"/>
            </a:endParaRP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54604DF-F387-432D-81F8-01E4A54F832F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graphicFrame>
        <p:nvGraphicFramePr>
          <p:cNvPr id="52228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788502"/>
              </p:ext>
            </p:extLst>
          </p:nvPr>
        </p:nvGraphicFramePr>
        <p:xfrm>
          <a:off x="1331640" y="4408488"/>
          <a:ext cx="6264275" cy="195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hart" r:id="rId3" imgW="3686091" imgH="1152465" progId="">
                  <p:embed/>
                </p:oleObj>
              </mc:Choice>
              <mc:Fallback>
                <p:oleObj name="Chart" r:id="rId3" imgW="3686091" imgH="1152465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640" y="4408488"/>
                        <a:ext cx="6264275" cy="19589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23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fekete doboz </a:t>
            </a:r>
            <a:r>
              <a:rPr lang="hu-HU" sz="3200" dirty="0"/>
              <a:t>módszerek</a:t>
            </a:r>
            <a:endParaRPr lang="hu-HU" altLang="hu-HU" dirty="0">
              <a:latin typeface="Garamond" pitchFamily="18" charset="0"/>
            </a:endParaRPr>
          </a:p>
        </p:txBody>
      </p:sp>
      <p:sp>
        <p:nvSpPr>
          <p:cNvPr id="5222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None/>
              <a:defRPr/>
            </a:pPr>
            <a:r>
              <a:rPr lang="hu-HU" b="1" dirty="0">
                <a:latin typeface="Garamond" pitchFamily="18" charset="0"/>
              </a:rPr>
              <a:t>Specifikáció:</a:t>
            </a:r>
          </a:p>
          <a:p>
            <a:pPr>
              <a:spcBef>
                <a:spcPts val="0"/>
              </a:spcBef>
              <a:defRPr/>
            </a:pPr>
            <a:r>
              <a:rPr lang="hu-HU" altLang="hu-HU" sz="2800" dirty="0">
                <a:latin typeface="Garamond" pitchFamily="18" charset="0"/>
              </a:rPr>
              <a:t>Bemenet:	N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r>
              <a:rPr lang="hu-HU" altLang="hu-HU" sz="2800" dirty="0">
                <a:latin typeface="Garamond" pitchFamily="18" charset="0"/>
              </a:rPr>
              <a:t>, Mag</a:t>
            </a:r>
            <a:r>
              <a:rPr lang="hu-HU" sz="2800" baseline="-25000" dirty="0"/>
              <a:t>1..N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Z</a:t>
            </a:r>
            <a:r>
              <a:rPr lang="hu-HU" altLang="hu-HU" sz="2800" baseline="30000" dirty="0">
                <a:latin typeface="Garamond" pitchFamily="18" charset="0"/>
              </a:rPr>
              <a:t>N</a:t>
            </a:r>
          </a:p>
          <a:p>
            <a:pPr>
              <a:spcBef>
                <a:spcPts val="0"/>
              </a:spcBef>
              <a:defRPr/>
            </a:pPr>
            <a:r>
              <a:rPr lang="hu-HU" altLang="hu-HU" sz="2800" dirty="0">
                <a:latin typeface="Garamond" pitchFamily="18" charset="0"/>
              </a:rPr>
              <a:t>Kimenet:	Van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L</a:t>
            </a:r>
            <a:r>
              <a:rPr lang="hu-HU" altLang="hu-HU" sz="2800" dirty="0">
                <a:latin typeface="Garamond" pitchFamily="18" charset="0"/>
              </a:rPr>
              <a:t>, K,V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</a:t>
            </a:r>
            <a:r>
              <a:rPr lang="hu-HU" sz="2800" dirty="0">
                <a:latin typeface="Imprint MT Shadow" pitchFamily="82" charset="0"/>
                <a:sym typeface="Symbol" pitchFamily="18" charset="2"/>
              </a:rPr>
              <a:t>N</a:t>
            </a:r>
            <a:endParaRPr lang="hu-HU" altLang="hu-HU" sz="2800" b="1" baseline="30000" dirty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hu-HU" altLang="hu-HU" sz="2800" dirty="0">
                <a:solidFill>
                  <a:srgbClr val="FF0000"/>
                </a:solidFill>
                <a:latin typeface="Garamond" pitchFamily="18" charset="0"/>
              </a:rPr>
              <a:t>Előfeltétel:</a:t>
            </a:r>
            <a:r>
              <a:rPr lang="hu-HU" altLang="hu-HU" sz="2800" dirty="0">
                <a:latin typeface="Garamond" pitchFamily="18" charset="0"/>
              </a:rPr>
              <a:t>	Mag</a:t>
            </a:r>
            <a:r>
              <a:rPr lang="hu-HU" altLang="hu-HU" sz="2800" baseline="-25000" dirty="0">
                <a:latin typeface="Garamond" pitchFamily="18" charset="0"/>
              </a:rPr>
              <a:t>1</a:t>
            </a:r>
            <a:r>
              <a:rPr lang="hu-HU" altLang="hu-HU" sz="2800" dirty="0">
                <a:latin typeface="Garamond" pitchFamily="18" charset="0"/>
              </a:rPr>
              <a:t>&gt;0 és </a:t>
            </a:r>
            <a:r>
              <a:rPr lang="hu-HU" altLang="hu-HU" sz="2800" dirty="0" err="1">
                <a:latin typeface="Garamond" pitchFamily="18" charset="0"/>
              </a:rPr>
              <a:t>Mag</a:t>
            </a:r>
            <a:r>
              <a:rPr lang="hu-HU" altLang="hu-HU" sz="2800" baseline="-25000" dirty="0" err="1">
                <a:latin typeface="Garamond" pitchFamily="18" charset="0"/>
              </a:rPr>
              <a:t>N</a:t>
            </a:r>
            <a:r>
              <a:rPr lang="hu-HU" altLang="hu-HU" sz="2800" dirty="0">
                <a:latin typeface="Garamond" pitchFamily="18" charset="0"/>
              </a:rPr>
              <a:t>&gt;0 és</a:t>
            </a:r>
            <a:br>
              <a:rPr lang="hu-HU" altLang="hu-HU" sz="2800" dirty="0">
                <a:latin typeface="Garamond" pitchFamily="18" charset="0"/>
              </a:rPr>
            </a:br>
            <a:r>
              <a:rPr lang="hu-HU" altLang="hu-HU" sz="2800" dirty="0">
                <a:latin typeface="Garamond" pitchFamily="18" charset="0"/>
              </a:rPr>
              <a:t>		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i(1&lt;i&lt;N): Mag</a:t>
            </a:r>
            <a:r>
              <a:rPr lang="hu-HU" altLang="hu-HU" sz="2800" baseline="-25000" dirty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0 és</a:t>
            </a:r>
            <a:br>
              <a:rPr lang="hu-HU" altLang="hu-HU" sz="2800" dirty="0">
                <a:latin typeface="Garamond" pitchFamily="18" charset="0"/>
                <a:sym typeface="Symbol" pitchFamily="18" charset="2"/>
              </a:rPr>
            </a:br>
            <a:r>
              <a:rPr lang="hu-HU" altLang="hu-HU" sz="2800" dirty="0">
                <a:latin typeface="Garamond" pitchFamily="18" charset="0"/>
              </a:rPr>
              <a:t>		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i(1&lt;i&lt;N): Mag</a:t>
            </a:r>
            <a:r>
              <a:rPr lang="hu-HU" altLang="hu-HU" sz="2800" baseline="-25000" dirty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=0  [</a:t>
            </a:r>
            <a:r>
              <a:rPr lang="hu-HU" altLang="hu-HU" sz="2800" dirty="0">
                <a:latin typeface="Garamond" pitchFamily="18" charset="0"/>
              </a:rPr>
              <a:t>N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3]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Érvénytelen</a:t>
            </a:r>
            <a:r>
              <a:rPr lang="hu-HU" altLang="hu-HU" b="1" dirty="0">
                <a:latin typeface="Garamond" pitchFamily="18" charset="0"/>
              </a:rPr>
              <a:t> ekvivalencia osztályok: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N&lt;3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Mag</a:t>
            </a:r>
            <a:r>
              <a:rPr lang="hu-HU" altLang="hu-HU" sz="2800" baseline="-25000" dirty="0">
                <a:latin typeface="Garamond" pitchFamily="18" charset="0"/>
              </a:rPr>
              <a:t>1</a:t>
            </a:r>
            <a:r>
              <a:rPr lang="hu-HU" altLang="hu-HU" sz="2800" dirty="0">
                <a:latin typeface="Garamond" pitchFamily="18" charset="0"/>
              </a:rPr>
              <a:t>≤0		</a:t>
            </a:r>
            <a:r>
              <a:rPr lang="hu-HU" altLang="hu-HU" sz="2000" dirty="0">
                <a:solidFill>
                  <a:srgbClr val="006600"/>
                </a:solidFill>
                <a:latin typeface="Garamond" pitchFamily="18" charset="0"/>
                <a:sym typeface="Wingdings"/>
              </a:rPr>
              <a:t> </a:t>
            </a:r>
            <a:r>
              <a:rPr lang="hu-HU" altLang="hu-HU" sz="2800" dirty="0" err="1">
                <a:latin typeface="Garamond" pitchFamily="18" charset="0"/>
              </a:rPr>
              <a:t>Mag</a:t>
            </a:r>
            <a:r>
              <a:rPr lang="hu-HU" altLang="hu-HU" sz="2800" baseline="-25000" dirty="0" err="1">
                <a:latin typeface="Garamond" pitchFamily="18" charset="0"/>
              </a:rPr>
              <a:t>N</a:t>
            </a:r>
            <a:r>
              <a:rPr lang="hu-HU" altLang="hu-HU" sz="2800" dirty="0">
                <a:latin typeface="Garamond" pitchFamily="18" charset="0"/>
              </a:rPr>
              <a:t>≤0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i(1&lt;i&lt;N): Mag</a:t>
            </a:r>
            <a:r>
              <a:rPr lang="hu-HU" altLang="hu-HU" sz="2800" baseline="-25000" dirty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&lt;0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i(1&lt;i&lt;N): Mag</a:t>
            </a:r>
            <a:r>
              <a:rPr lang="hu-HU" altLang="hu-HU" sz="2800" baseline="-25000" dirty="0">
                <a:latin typeface="Garamond" pitchFamily="18" charset="0"/>
                <a:sym typeface="Symbol" pitchFamily="18" charset="2"/>
              </a:rPr>
              <a:t>i</a:t>
            </a:r>
            <a:r>
              <a:rPr lang="hu-HU" altLang="hu-HU" sz="2800" dirty="0">
                <a:latin typeface="Garamond" pitchFamily="18" charset="0"/>
                <a:sym typeface="Symbol" pitchFamily="18" charset="2"/>
              </a:rPr>
              <a:t>&gt;0</a:t>
            </a:r>
            <a:endParaRPr lang="hu-HU" alt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</a:endParaRP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04CC5C6-CA24-4F1D-A2D2-ED3A04741887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616DB79-066E-45CB-9022-B78191B32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9649" y="1484784"/>
            <a:ext cx="2361406" cy="111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24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fekete doboz </a:t>
            </a:r>
            <a:r>
              <a:rPr lang="hu-HU" sz="3200" dirty="0"/>
              <a:t>módszerek</a:t>
            </a:r>
            <a:endParaRPr lang="hu-HU" altLang="hu-HU" dirty="0">
              <a:latin typeface="Garamond" pitchFamily="18" charset="0"/>
            </a:endParaRPr>
          </a:p>
        </p:txBody>
      </p:sp>
      <p:sp>
        <p:nvSpPr>
          <p:cNvPr id="5222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Érvényes</a:t>
            </a:r>
            <a:r>
              <a:rPr lang="hu-HU" altLang="hu-HU" b="1" dirty="0">
                <a:latin typeface="Garamond" pitchFamily="18" charset="0"/>
              </a:rPr>
              <a:t> ekvivalencia osztályok (</a:t>
            </a:r>
            <a:r>
              <a:rPr lang="hu-HU" altLang="hu-HU" sz="2400" b="1" dirty="0">
                <a:latin typeface="Garamond" pitchFamily="18" charset="0"/>
              </a:rPr>
              <a:t>a </a:t>
            </a:r>
            <a:r>
              <a:rPr lang="hu-HU" altLang="hu-HU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kimenet</a:t>
            </a:r>
            <a:r>
              <a:rPr lang="hu-HU" altLang="hu-HU" sz="2400" b="1" dirty="0">
                <a:latin typeface="Garamond" pitchFamily="18" charset="0"/>
              </a:rPr>
              <a:t> alapján</a:t>
            </a:r>
            <a:r>
              <a:rPr lang="hu-HU" altLang="hu-HU" b="1" dirty="0">
                <a:latin typeface="Garamond" pitchFamily="18" charset="0"/>
              </a:rPr>
              <a:t>):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nincs sziget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van sziget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hu-HU" altLang="hu-HU" sz="2400" dirty="0">
                <a:latin typeface="Garamond" pitchFamily="18" charset="0"/>
              </a:rPr>
              <a:t>egy sziget van</a:t>
            </a:r>
          </a:p>
          <a:p>
            <a:pPr lvl="1">
              <a:lnSpc>
                <a:spcPct val="95000"/>
              </a:lnSpc>
              <a:spcBef>
                <a:spcPct val="5000"/>
              </a:spcBef>
            </a:pPr>
            <a:r>
              <a:rPr lang="hu-HU" altLang="hu-HU" sz="2400" dirty="0">
                <a:latin typeface="Garamond" pitchFamily="18" charset="0"/>
              </a:rPr>
              <a:t>több sziget van</a:t>
            </a:r>
          </a:p>
          <a:p>
            <a:pPr lvl="2">
              <a:lnSpc>
                <a:spcPct val="95000"/>
              </a:lnSpc>
              <a:spcBef>
                <a:spcPct val="5000"/>
              </a:spcBef>
            </a:pPr>
            <a:r>
              <a:rPr lang="hu-HU" altLang="hu-HU" sz="2000" dirty="0">
                <a:latin typeface="Garamond" pitchFamily="18" charset="0"/>
              </a:rPr>
              <a:t>egyforma szélességűek</a:t>
            </a:r>
          </a:p>
          <a:p>
            <a:pPr lvl="2">
              <a:lnSpc>
                <a:spcPct val="95000"/>
              </a:lnSpc>
              <a:spcBef>
                <a:spcPct val="5000"/>
              </a:spcBef>
            </a:pPr>
            <a:r>
              <a:rPr lang="hu-HU" altLang="hu-HU" sz="2000" dirty="0">
                <a:latin typeface="Garamond" pitchFamily="18" charset="0"/>
              </a:rPr>
              <a:t>nem egyforma szélességűek</a:t>
            </a:r>
          </a:p>
          <a:p>
            <a:pPr lvl="3">
              <a:lnSpc>
                <a:spcPct val="95000"/>
              </a:lnSpc>
              <a:spcBef>
                <a:spcPct val="5000"/>
              </a:spcBef>
            </a:pPr>
            <a:r>
              <a:rPr lang="hu-HU" altLang="hu-HU" sz="1600" dirty="0">
                <a:latin typeface="Garamond" pitchFamily="18" charset="0"/>
              </a:rPr>
              <a:t>az első a legszélesebb</a:t>
            </a:r>
          </a:p>
          <a:p>
            <a:pPr lvl="3">
              <a:lnSpc>
                <a:spcPct val="95000"/>
              </a:lnSpc>
              <a:spcBef>
                <a:spcPct val="5000"/>
              </a:spcBef>
            </a:pPr>
            <a:r>
              <a:rPr lang="hu-HU" altLang="hu-HU" sz="1600" dirty="0">
                <a:latin typeface="Garamond" pitchFamily="18" charset="0"/>
              </a:rPr>
              <a:t>az utolsó a legszélesebb</a:t>
            </a:r>
          </a:p>
          <a:p>
            <a:pPr lvl="3">
              <a:lnSpc>
                <a:spcPct val="95000"/>
              </a:lnSpc>
              <a:spcBef>
                <a:spcPct val="5000"/>
              </a:spcBef>
            </a:pPr>
            <a:r>
              <a:rPr lang="hu-HU" altLang="hu-HU" sz="1600" dirty="0">
                <a:latin typeface="Garamond" pitchFamily="18" charset="0"/>
              </a:rPr>
              <a:t>egy közbülső a legszélesebb</a:t>
            </a: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</a:endParaRP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4C85A8C-A736-4081-BB59-9163329BBFF9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8EAEB9B3-B788-4F63-A71C-CED07B4BF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9226" y="1844824"/>
            <a:ext cx="2361406" cy="111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25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fekete doboz </a:t>
            </a:r>
            <a:r>
              <a:rPr lang="hu-HU" sz="3200" dirty="0"/>
              <a:t>módszerek</a:t>
            </a:r>
            <a:endParaRPr lang="hu-HU" altLang="hu-HU" sz="3200" dirty="0">
              <a:latin typeface="Garamond" pitchFamily="18" charset="0"/>
            </a:endParaRPr>
          </a:p>
        </p:txBody>
      </p:sp>
      <p:sp>
        <p:nvSpPr>
          <p:cNvPr id="5222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Határesetek</a:t>
            </a:r>
            <a:r>
              <a:rPr lang="hu-HU" altLang="hu-HU" b="1" dirty="0">
                <a:latin typeface="Garamond" pitchFamily="18" charset="0"/>
              </a:rPr>
              <a:t>: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Európa 1 szélességű, nem 1 szélességű;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Amerika 1 szélességű, nem 1 szélességű;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a legszélesebb sziget 1 szélességű, nem 1 szélességű;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r>
              <a:rPr lang="hu-HU" altLang="hu-HU" sz="2800" dirty="0">
                <a:latin typeface="Garamond" pitchFamily="18" charset="0"/>
              </a:rPr>
              <a:t>a legszélesebb szigetet (bal, ill. jobb) szomszédjától 1 szélességű tenger választja el, nem 1 szélességű tenger választja el.</a:t>
            </a:r>
          </a:p>
          <a:p>
            <a:pPr marL="0" indent="127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2800" dirty="0">
                <a:latin typeface="Garamond" pitchFamily="18" charset="0"/>
              </a:rPr>
              <a:t>Ez hány teszteset? Az első kettő négyféleképpen kombinálható. A harmadik ezek számát megduplázza. A negyedik pedig négyszerezi. </a:t>
            </a:r>
          </a:p>
          <a:p>
            <a:pPr marL="0" indent="127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2800" b="1" dirty="0">
                <a:latin typeface="Garamond" pitchFamily="18" charset="0"/>
              </a:rPr>
              <a:t>32 teszteset!!!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alt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alt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alt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alt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</a:endParaRP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D82A053-9828-4E75-98DA-68A8B8AE2BD3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71110AEC-4A11-483F-8A26-530FCE489A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5090" y="1412776"/>
            <a:ext cx="2361406" cy="111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26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fekete doboz </a:t>
            </a:r>
            <a:r>
              <a:rPr lang="hu-HU" sz="3200" dirty="0"/>
              <a:t>módszerek</a:t>
            </a:r>
            <a:endParaRPr lang="hu-HU" altLang="hu-HU" dirty="0">
              <a:latin typeface="Garamond" pitchFamily="18" charset="0"/>
            </a:endParaRPr>
          </a:p>
        </p:txBody>
      </p:sp>
      <p:sp>
        <p:nvSpPr>
          <p:cNvPr id="52227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r>
              <a:rPr lang="hu-HU" altLang="hu-HU" b="1" dirty="0">
                <a:latin typeface="Garamond" pitchFamily="18" charset="0"/>
              </a:rPr>
              <a:t>Megtaláljuk ezzel az </a:t>
            </a:r>
            <a:r>
              <a:rPr lang="hu-HU" altLang="hu-HU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Garamond" pitchFamily="18" charset="0"/>
              </a:rPr>
              <a:t>összes</a:t>
            </a:r>
            <a:r>
              <a:rPr lang="hu-HU" altLang="hu-HU" b="1" dirty="0">
                <a:latin typeface="Garamond" pitchFamily="18" charset="0"/>
              </a:rPr>
              <a:t> hibát?</a:t>
            </a:r>
          </a:p>
          <a:p>
            <a:pPr marL="0" indent="127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2800" dirty="0">
                <a:latin typeface="Garamond" pitchFamily="18" charset="0"/>
              </a:rPr>
              <a:t>Tételezzük fel, hogy a megoldásban először megkeressük Európa utolsó és Amerika első pontját, majd e két pont között keressük a szigeteket.</a:t>
            </a:r>
          </a:p>
          <a:p>
            <a:pPr marL="0" indent="127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2800" dirty="0">
                <a:latin typeface="Garamond" pitchFamily="18" charset="0"/>
              </a:rPr>
              <a:t>Ha az Amerika első pontját tartalmazó változót elrontjuk, pl. N/2-re vagy N-10-re állítjuk, akkor mi a garancia arra, hogy a korábbi tesztek ezt felfedezik?</a:t>
            </a:r>
          </a:p>
          <a:p>
            <a:pPr marL="0" indent="12700">
              <a:lnSpc>
                <a:spcPct val="95000"/>
              </a:lnSpc>
              <a:spcBef>
                <a:spcPct val="5000"/>
              </a:spcBef>
              <a:buNone/>
            </a:pPr>
            <a:r>
              <a:rPr lang="hu-HU" altLang="hu-HU" sz="2800" dirty="0">
                <a:latin typeface="Garamond" pitchFamily="18" charset="0"/>
              </a:rPr>
              <a:t>Mi van, ha a programunk Európát és Amerikát is szigetként veszi számításba, és adja legszélesebb szigetnek?</a:t>
            </a: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alt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alt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</a:pPr>
            <a:endParaRPr lang="hu-HU" altLang="hu-HU" sz="2800" dirty="0">
              <a:latin typeface="Garamond" pitchFamily="18" charset="0"/>
            </a:endParaRPr>
          </a:p>
          <a:p>
            <a:pPr>
              <a:lnSpc>
                <a:spcPct val="95000"/>
              </a:lnSpc>
              <a:spcBef>
                <a:spcPct val="5000"/>
              </a:spcBef>
              <a:buFont typeface="Wingdings" pitchFamily="2" charset="2"/>
              <a:buNone/>
            </a:pPr>
            <a:endParaRPr lang="hu-HU" altLang="hu-HU" b="1" dirty="0">
              <a:latin typeface="Garamond" pitchFamily="18" charset="0"/>
            </a:endParaRP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8F1CD26-7113-4443-BC7B-46AC7B7ABFB3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337FB189-6A1E-4D7D-8819-89F5ED74E3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2594" y="1484784"/>
            <a:ext cx="2361406" cy="11112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27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szürke doboz </a:t>
            </a:r>
            <a:r>
              <a:rPr lang="hu-HU" sz="3200" dirty="0"/>
              <a:t>módszerek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hu-HU" dirty="0"/>
              <a:t>Határok vizsgálata </a:t>
            </a: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sorozatok</a:t>
            </a:r>
            <a:r>
              <a:rPr lang="hu-HU" dirty="0"/>
              <a:t>nál</a:t>
            </a:r>
          </a:p>
          <a:p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</a:t>
            </a:r>
            <a:r>
              <a:rPr lang="hu-HU" sz="2400" dirty="0"/>
              <a:t> elem feldolgozásra kerül-e</a:t>
            </a:r>
          </a:p>
          <a:p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Utolsó</a:t>
            </a:r>
            <a:r>
              <a:rPr lang="hu-HU" sz="2400" dirty="0"/>
              <a:t> elem feldolgozásra kerül-e</a:t>
            </a:r>
          </a:p>
          <a:p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Közbenső</a:t>
            </a:r>
            <a:r>
              <a:rPr lang="hu-HU" sz="2400" dirty="0"/>
              <a:t> elem feldolgozásra kerül-e</a:t>
            </a:r>
          </a:p>
          <a:p>
            <a:pPr marL="12700" indent="0">
              <a:buNone/>
            </a:pPr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Sorozat méret</a:t>
            </a:r>
            <a:r>
              <a:rPr lang="hu-HU" dirty="0"/>
              <a:t>e szerint:</a:t>
            </a:r>
          </a:p>
          <a:p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Üres</a:t>
            </a:r>
            <a:r>
              <a:rPr lang="hu-HU" sz="2400" dirty="0"/>
              <a:t> sorozat kezelése</a:t>
            </a:r>
          </a:p>
          <a:p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 elemű </a:t>
            </a:r>
            <a:r>
              <a:rPr lang="hu-HU" sz="2400" dirty="0"/>
              <a:t>sorozat kezelése</a:t>
            </a:r>
          </a:p>
          <a:p>
            <a:r>
              <a:rPr lang="hu-HU" sz="2400" dirty="0"/>
              <a:t>(Két elemű sorozat kezelése)</a:t>
            </a:r>
          </a:p>
          <a:p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Több</a:t>
            </a:r>
            <a:r>
              <a:rPr lang="hu-HU" sz="2400" dirty="0"/>
              <a:t> elemű sorozat kezelése</a:t>
            </a:r>
          </a:p>
          <a:p>
            <a:pPr marL="12700" indent="0">
              <a:buNone/>
            </a:pPr>
            <a:endParaRPr lang="hu-HU" i="1" dirty="0"/>
          </a:p>
        </p:txBody>
      </p:sp>
      <p:sp>
        <p:nvSpPr>
          <p:cNvPr id="15" name="Dátum helye 1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7A9D816-47A7-46D3-BD5D-BC89C4D034B5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dirty="0"/>
              <a:t>Horváth-Horváth-Szlávi-</a:t>
            </a:r>
            <a:r>
              <a:rPr lang="hu-HU" sz="1000" dirty="0" err="1"/>
              <a:t>Zsakó</a:t>
            </a:r>
            <a:r>
              <a:rPr lang="hu-HU" sz="1000" dirty="0"/>
              <a:t>: Programozás 8. előadás</a:t>
            </a:r>
            <a:endParaRPr lang="en-US" sz="1000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28</a:t>
            </a:fld>
            <a:r>
              <a:rPr lang="hu-HU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4238005902"/>
      </p:ext>
    </p:extLst>
  </p:cSld>
  <p:clrMapOvr>
    <a:masterClrMapping/>
  </p:clrMapOvr>
  <p:transition spd="slow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szürke doboz </a:t>
            </a:r>
            <a:r>
              <a:rPr lang="hu-HU" sz="3200" dirty="0"/>
              <a:t>módszerek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>
          <a:xfrm>
            <a:off x="35496" y="1341437"/>
            <a:ext cx="8929117" cy="5156199"/>
          </a:xfrm>
        </p:spPr>
        <p:txBody>
          <a:bodyPr/>
          <a:lstStyle/>
          <a:p>
            <a:pPr marL="12700" indent="0">
              <a:buNone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Összegzés</a:t>
            </a:r>
          </a:p>
          <a:p>
            <a:r>
              <a:rPr lang="hu-HU" sz="2400" dirty="0"/>
              <a:t>Két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különböző</a:t>
            </a:r>
            <a:r>
              <a:rPr lang="hu-HU" sz="2400" dirty="0"/>
              <a:t> elemet tartalmazó sorozat.</a:t>
            </a:r>
          </a:p>
          <a:p>
            <a:r>
              <a:rPr lang="hu-HU" sz="2400" dirty="0"/>
              <a:t>Terheléses teszt,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túlcsordulás</a:t>
            </a:r>
            <a:r>
              <a:rPr lang="hu-HU" sz="2400" dirty="0"/>
              <a:t> vizsgálat.</a:t>
            </a:r>
          </a:p>
          <a:p>
            <a:pPr marL="12700" indent="0">
              <a:buNone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Megszámolás</a:t>
            </a:r>
          </a:p>
          <a:p>
            <a:r>
              <a:rPr lang="hu-HU" sz="2400" dirty="0"/>
              <a:t>A sorozatban az adott tulajdonságnak eleget tevők száma</a:t>
            </a:r>
          </a:p>
          <a:p>
            <a:pPr lvl="1"/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nulla</a:t>
            </a:r>
            <a:r>
              <a:rPr lang="hu-HU" sz="2000" dirty="0"/>
              <a:t>, </a:t>
            </a:r>
          </a:p>
          <a:p>
            <a:pPr lvl="1"/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egy</a:t>
            </a:r>
            <a:r>
              <a:rPr lang="hu-HU" sz="2000" dirty="0"/>
              <a:t>, </a:t>
            </a:r>
          </a:p>
          <a:p>
            <a:pPr lvl="1"/>
            <a:r>
              <a:rPr lang="hu-HU" sz="2000" dirty="0"/>
              <a:t>legalább kettő, </a:t>
            </a:r>
          </a:p>
          <a:p>
            <a:pPr lvl="1"/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az összes</a:t>
            </a:r>
            <a:r>
              <a:rPr lang="hu-HU" sz="2000" dirty="0"/>
              <a:t>.</a:t>
            </a:r>
          </a:p>
          <a:p>
            <a:pPr marL="12700" indent="0">
              <a:buNone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Kiválasztás</a:t>
            </a:r>
          </a:p>
          <a:p>
            <a:r>
              <a:rPr lang="hu-HU" sz="2400" dirty="0"/>
              <a:t>A kiválasztandó elem a sorozat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</a:t>
            </a:r>
            <a:r>
              <a:rPr lang="hu-HU" sz="2400" dirty="0"/>
              <a:t> eleme.</a:t>
            </a:r>
          </a:p>
          <a:p>
            <a:r>
              <a:rPr lang="hu-HU" sz="2400" dirty="0"/>
              <a:t>A kiválasztandó elem a sorozatnak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</a:t>
            </a:r>
            <a:r>
              <a:rPr lang="hu-HU" sz="2400" dirty="0"/>
              <a:t> az első eleme.</a:t>
            </a:r>
          </a:p>
        </p:txBody>
      </p:sp>
      <p:sp>
        <p:nvSpPr>
          <p:cNvPr id="15" name="Dátum helye 1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82CE5FE-A1B4-44D6-9664-811CDAE5C7EB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dirty="0"/>
              <a:t>Horváth-Horváth-Szlávi-</a:t>
            </a:r>
            <a:r>
              <a:rPr lang="hu-HU" sz="1000" dirty="0" err="1"/>
              <a:t>Zsakó</a:t>
            </a:r>
            <a:r>
              <a:rPr lang="hu-HU" sz="1000" dirty="0"/>
              <a:t>: Programozás 8. előadás</a:t>
            </a:r>
            <a:endParaRPr lang="en-US" sz="1000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29</a:t>
            </a:fld>
            <a:r>
              <a:rPr lang="hu-HU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3518474451"/>
      </p:ext>
    </p:extLst>
  </p:cSld>
  <p:clrMapOvr>
    <a:masterClrMapping/>
  </p:clrMapOvr>
  <p:transition spd="slow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mai előadás foglalata, </a:t>
            </a:r>
            <a:r>
              <a:rPr lang="hu-HU" sz="2800" dirty="0"/>
              <a:t>mondásokkal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„Tévedni emberi (dolog).”</a:t>
            </a:r>
          </a:p>
          <a:p>
            <a:endParaRPr lang="hu-HU" dirty="0"/>
          </a:p>
          <a:p>
            <a:endParaRPr lang="en-GB" dirty="0"/>
          </a:p>
        </p:txBody>
      </p:sp>
      <p:sp>
        <p:nvSpPr>
          <p:cNvPr id="11" name="Dátum hely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E1297D5-BBCF-408B-A145-F0602AB6D326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pic>
        <p:nvPicPr>
          <p:cNvPr id="2055" name="Picture 7" descr="http://m.blog.hu/fa/faszkivan/image/26_03_2012/harkal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0966" y="1988840"/>
            <a:ext cx="5505450" cy="39433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</a:t>
            </a:fld>
            <a:r>
              <a:rPr lang="hu-HU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2784542561"/>
      </p:ext>
    </p:extLst>
  </p:cSld>
  <p:clrMapOvr>
    <a:masterClrMapping/>
  </p:clrMapOvr>
  <p:transition spd="slow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5000"/>
              </a:lnSpc>
            </a:pPr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szürke doboz </a:t>
            </a:r>
            <a:r>
              <a:rPr lang="hu-HU" sz="3200" dirty="0"/>
              <a:t>módszerek</a:t>
            </a:r>
          </a:p>
        </p:txBody>
      </p:sp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2700" indent="0">
              <a:buNone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Keresés</a:t>
            </a:r>
          </a:p>
          <a:p>
            <a:r>
              <a:rPr lang="hu-HU" sz="2400" dirty="0"/>
              <a:t>A keresett elem a sorozat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</a:t>
            </a:r>
            <a:r>
              <a:rPr lang="hu-HU" sz="2400" dirty="0"/>
              <a:t> eleme.</a:t>
            </a:r>
          </a:p>
          <a:p>
            <a:r>
              <a:rPr lang="hu-HU" sz="2400" dirty="0"/>
              <a:t>A keresett elem a sorozat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utolsó</a:t>
            </a:r>
            <a:r>
              <a:rPr lang="hu-HU" sz="2400" dirty="0"/>
              <a:t> eleme.</a:t>
            </a:r>
          </a:p>
          <a:p>
            <a:r>
              <a:rPr lang="hu-HU" sz="2400" dirty="0"/>
              <a:t>Létezik a keresett tulajdonságnak megfelelő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közbenső</a:t>
            </a:r>
            <a:r>
              <a:rPr lang="hu-HU" sz="2400" dirty="0"/>
              <a:t> elem.</a:t>
            </a:r>
          </a:p>
          <a:p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Nem</a:t>
            </a:r>
            <a:r>
              <a:rPr lang="hu-HU" sz="2400" dirty="0"/>
              <a:t>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létezik</a:t>
            </a:r>
            <a:r>
              <a:rPr lang="hu-HU" sz="2400" dirty="0"/>
              <a:t> a keresett tulajdonságnak megfelelő elem.</a:t>
            </a:r>
          </a:p>
          <a:p>
            <a:pPr marL="12700" indent="0">
              <a:buNone/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Maximum-kiválasztás</a:t>
            </a:r>
          </a:p>
          <a:p>
            <a:r>
              <a:rPr lang="hu-HU" sz="2400" dirty="0"/>
              <a:t>Két elemű sorozat,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első</a:t>
            </a:r>
            <a:r>
              <a:rPr lang="hu-HU" sz="2400" dirty="0"/>
              <a:t> eleme a nagyobb.</a:t>
            </a:r>
          </a:p>
          <a:p>
            <a:r>
              <a:rPr lang="hu-HU" sz="2400" dirty="0"/>
              <a:t>Két elemű sorozat,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második</a:t>
            </a:r>
            <a:r>
              <a:rPr lang="hu-HU" sz="2400" dirty="0"/>
              <a:t> eleme a nagyobb.</a:t>
            </a:r>
          </a:p>
          <a:p>
            <a:r>
              <a:rPr lang="hu-HU" sz="2400" dirty="0"/>
              <a:t>Több elemű sorozat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közbenső</a:t>
            </a:r>
            <a:r>
              <a:rPr lang="hu-HU" sz="2400" dirty="0"/>
              <a:t> eleme a legnagyobb.</a:t>
            </a:r>
          </a:p>
          <a:p>
            <a:r>
              <a:rPr lang="hu-HU" sz="2400" dirty="0"/>
              <a:t>Több elemű sorozatban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több</a:t>
            </a:r>
            <a:r>
              <a:rPr lang="hu-HU" sz="2400" dirty="0"/>
              <a:t>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maximális</a:t>
            </a:r>
            <a:r>
              <a:rPr lang="hu-HU" sz="2400" dirty="0"/>
              <a:t> elem van.</a:t>
            </a:r>
          </a:p>
        </p:txBody>
      </p:sp>
      <p:sp>
        <p:nvSpPr>
          <p:cNvPr id="15" name="Dátum helye 14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D85E5C4-8B01-4B62-8D53-0868E8FEFE04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8" name="Rectangle 8"/>
          <p:cNvSpPr>
            <a:spLocks noGrp="1" noChangeArrowheads="1"/>
          </p:cNvSpPr>
          <p:nvPr>
            <p:ph type="ftr" sz="quarter" idx="12"/>
          </p:nvPr>
        </p:nvSpPr>
        <p:spPr/>
        <p:txBody>
          <a:bodyPr/>
          <a:lstStyle>
            <a:lvl1pPr>
              <a:defRPr sz="3200">
                <a:solidFill>
                  <a:schemeClr val="tx1"/>
                </a:solidFill>
                <a:latin typeface="Garamond" pitchFamily="18" charset="0"/>
              </a:defRPr>
            </a:lvl1pPr>
            <a:lvl2pPr marL="742950" indent="-285750">
              <a:defRPr sz="3200">
                <a:solidFill>
                  <a:schemeClr val="tx1"/>
                </a:solidFill>
                <a:latin typeface="Garamond" pitchFamily="18" charset="0"/>
              </a:defRPr>
            </a:lvl2pPr>
            <a:lvl3pPr marL="11430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3pPr>
            <a:lvl4pPr marL="16002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4pPr>
            <a:lvl5pPr marL="2057400" indent="-228600">
              <a:defRPr sz="3200">
                <a:solidFill>
                  <a:schemeClr val="tx1"/>
                </a:solidFill>
                <a:latin typeface="Garamond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6600"/>
              </a:buClr>
              <a:buSzPct val="70000"/>
              <a:buFont typeface="Wingdings" pitchFamily="2" charset="2"/>
              <a:defRPr sz="3200">
                <a:solidFill>
                  <a:schemeClr val="tx1"/>
                </a:solidFill>
                <a:latin typeface="Garamond" pitchFamily="18" charset="0"/>
              </a:defRPr>
            </a:lvl9pPr>
          </a:lstStyle>
          <a:p>
            <a:r>
              <a:rPr lang="hu-HU" sz="1000" dirty="0"/>
              <a:t>Horváth-Horváth-Szlávi-</a:t>
            </a:r>
            <a:r>
              <a:rPr lang="hu-HU" sz="1000" dirty="0" err="1"/>
              <a:t>Zsakó</a:t>
            </a:r>
            <a:r>
              <a:rPr lang="hu-HU" sz="1000" dirty="0"/>
              <a:t>: Programozás 8. előadás</a:t>
            </a:r>
            <a:endParaRPr lang="en-US" sz="1000" dirty="0"/>
          </a:p>
        </p:txBody>
      </p:sp>
      <p:sp>
        <p:nvSpPr>
          <p:cNvPr id="2" name="Dia számának helye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30</a:t>
            </a:fld>
            <a:r>
              <a:rPr lang="hu-HU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3067611984"/>
      </p:ext>
    </p:extLst>
  </p:cSld>
  <p:clrMapOvr>
    <a:masterClrMapping/>
  </p:clrMapOvr>
  <p:transition spd="slow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6"/>
          <p:cNvSpPr>
            <a:spLocks noChangeArrowheads="1"/>
          </p:cNvSpPr>
          <p:nvPr/>
        </p:nvSpPr>
        <p:spPr bwMode="auto">
          <a:xfrm>
            <a:off x="179512" y="1412875"/>
            <a:ext cx="8785101" cy="403187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  <a:defRPr/>
            </a:pPr>
            <a:r>
              <a:rPr lang="hu-HU" sz="3200" b="1" dirty="0"/>
              <a:t>Fehér doboz módszerek</a:t>
            </a:r>
          </a:p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800" dirty="0"/>
              <a:t>egy kipróbálási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stratégiá</a:t>
            </a:r>
            <a:r>
              <a:rPr lang="hu-HU" sz="2800" dirty="0"/>
              <a:t>t választunk a program szerkezete alapján,</a:t>
            </a:r>
          </a:p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800" dirty="0"/>
              <a:t>a stratégia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tesztutak</a:t>
            </a:r>
            <a:r>
              <a:rPr lang="hu-HU" sz="2800" dirty="0"/>
              <a:t>at jelöl ki,</a:t>
            </a:r>
          </a:p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800" dirty="0"/>
              <a:t>a tesztutakhoz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tesztpredikátumok</a:t>
            </a:r>
            <a:r>
              <a:rPr lang="hu-HU" sz="2800" dirty="0"/>
              <a:t>at rendelünk,</a:t>
            </a:r>
          </a:p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800" dirty="0"/>
              <a:t>a tesztpredikátumok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ekvivalencia osztályok</a:t>
            </a:r>
            <a:r>
              <a:rPr lang="hu-HU" sz="2800" dirty="0"/>
              <a:t>at határoznak meg, </a:t>
            </a:r>
          </a:p>
          <a:p>
            <a:pPr marL="268288" indent="-268288">
              <a:buFont typeface="Wingdings" pitchFamily="2" charset="2"/>
              <a:buChar char="Ø"/>
              <a:defRPr/>
            </a:pPr>
            <a:r>
              <a:rPr lang="hu-HU" sz="2800" dirty="0"/>
              <a:t>amelyekből egy-egy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teszteset</a:t>
            </a:r>
            <a:r>
              <a:rPr lang="hu-HU" sz="2800" dirty="0"/>
              <a:t>et választunk.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fehér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FF0000"/>
                </a:solidFill>
              </a:rPr>
              <a:t>doboz </a:t>
            </a:r>
            <a:r>
              <a:rPr lang="hu-HU" sz="3200" dirty="0"/>
              <a:t>módszerek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40057A4-EC78-4E00-946B-BD629E640705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31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fehér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FF0000"/>
                </a:solidFill>
              </a:rPr>
              <a:t>doboz </a:t>
            </a:r>
            <a:r>
              <a:rPr lang="hu-HU" sz="3200" dirty="0"/>
              <a:t>módszerek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itchFamily="2" charset="2"/>
              <a:buNone/>
            </a:pPr>
            <a:r>
              <a:rPr lang="hu-HU" b="1" dirty="0"/>
              <a:t>Kipróbálási </a:t>
            </a:r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stratégiák</a:t>
            </a:r>
            <a:r>
              <a:rPr lang="hu-HU" b="1" dirty="0"/>
              <a:t>:</a:t>
            </a:r>
          </a:p>
          <a:p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utasítás lefedés</a:t>
            </a:r>
            <a:r>
              <a:rPr lang="hu-HU" sz="2800" dirty="0"/>
              <a:t>: </a:t>
            </a:r>
            <a:r>
              <a:rPr lang="hu-HU" sz="2800" dirty="0">
                <a:solidFill>
                  <a:srgbClr val="FF0000"/>
                </a:solidFill>
              </a:rPr>
              <a:t>minden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utasítás</a:t>
            </a:r>
            <a:r>
              <a:rPr lang="hu-HU" sz="2800" dirty="0">
                <a:solidFill>
                  <a:srgbClr val="FF0000"/>
                </a:solidFill>
              </a:rPr>
              <a:t>t legalább egyszer hajtsunk végre!</a:t>
            </a:r>
          </a:p>
          <a:p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feltétel lefedés</a:t>
            </a:r>
            <a:r>
              <a:rPr lang="hu-HU" sz="2800" dirty="0"/>
              <a:t>: </a:t>
            </a:r>
            <a:r>
              <a:rPr lang="hu-HU" sz="2800" dirty="0">
                <a:solidFill>
                  <a:srgbClr val="FF0000"/>
                </a:solidFill>
              </a:rPr>
              <a:t>minden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feltétel</a:t>
            </a:r>
            <a:r>
              <a:rPr lang="hu-HU" sz="2800" dirty="0">
                <a:solidFill>
                  <a:srgbClr val="FF0000"/>
                </a:solidFill>
              </a:rPr>
              <a:t> legyen legalább egyszer igaz, illetve hamis!</a:t>
            </a:r>
          </a:p>
          <a:p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részfeltétel lefedés</a:t>
            </a:r>
            <a:r>
              <a:rPr lang="hu-HU" sz="2800" i="1" dirty="0"/>
              <a:t>: </a:t>
            </a:r>
            <a:r>
              <a:rPr lang="hu-HU" sz="2800" dirty="0">
                <a:solidFill>
                  <a:srgbClr val="FF0000"/>
                </a:solidFill>
              </a:rPr>
              <a:t>minden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részfeltétel</a:t>
            </a:r>
            <a:r>
              <a:rPr lang="hu-HU" sz="2800" dirty="0">
                <a:solidFill>
                  <a:srgbClr val="FF0000"/>
                </a:solidFill>
              </a:rPr>
              <a:t> legyen legalább egyszer igaz, illetve hamis!</a:t>
            </a:r>
          </a:p>
          <a:p>
            <a:endParaRPr lang="hu-HU" sz="2800" i="1" dirty="0"/>
          </a:p>
        </p:txBody>
      </p:sp>
      <p:sp>
        <p:nvSpPr>
          <p:cNvPr id="13" name="Dátum helye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46855DB-3CDC-40DB-AB48-9606CFF334F3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32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26"/>
          <p:cNvSpPr>
            <a:spLocks noChangeArrowheads="1"/>
          </p:cNvSpPr>
          <p:nvPr/>
        </p:nvSpPr>
        <p:spPr bwMode="auto">
          <a:xfrm>
            <a:off x="179512" y="1412875"/>
            <a:ext cx="8785101" cy="394569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3200" b="1" dirty="0"/>
              <a:t>Teszteset-generálás</a:t>
            </a:r>
          </a:p>
          <a:p>
            <a:pPr>
              <a:buFont typeface="Wingdings" pitchFamily="2" charset="2"/>
              <a:buNone/>
            </a:pPr>
            <a:r>
              <a:rPr lang="hu-HU" sz="2800" b="1" dirty="0" err="1"/>
              <a:t>Bázisút</a:t>
            </a:r>
            <a:r>
              <a:rPr lang="hu-HU" sz="2800" dirty="0" err="1"/>
              <a:t>aknak</a:t>
            </a:r>
            <a:r>
              <a:rPr lang="hu-HU" sz="2800" dirty="0"/>
              <a:t> nevezzük a </a:t>
            </a:r>
            <a:r>
              <a:rPr lang="hu-HU" sz="2800" dirty="0">
                <a:hlinkClick r:id="" action="ppaction://customshow?id=4&amp;return=true"/>
              </a:rPr>
              <a:t>programgráf</a:t>
            </a:r>
            <a:r>
              <a:rPr lang="hu-HU" sz="2800" dirty="0"/>
              <a:t> olyan útjait, amely </a:t>
            </a:r>
          </a:p>
          <a:p>
            <a:pPr marL="268288" indent="-268288">
              <a:buFont typeface="Wingdings" pitchFamily="2" charset="2"/>
              <a:buChar char="Ø"/>
            </a:pPr>
            <a:r>
              <a:rPr lang="hu-HU" sz="2800" dirty="0"/>
              <a:t>a kezdőponttól a legelső elágazás- vagy ciklusfeltétel kiértékeléséig tart, vagy</a:t>
            </a:r>
          </a:p>
          <a:p>
            <a:pPr marL="268288" indent="-268288">
              <a:buFont typeface="Wingdings" pitchFamily="2" charset="2"/>
              <a:buChar char="Ø"/>
            </a:pPr>
            <a:r>
              <a:rPr lang="hu-HU" sz="2800" dirty="0"/>
              <a:t>elágazás- vagy ciklusfeltételtől a következő elágazás- vagy ciklusfeltétel helyéig vezet, vagy</a:t>
            </a:r>
          </a:p>
          <a:p>
            <a:pPr marL="268288" indent="-268288">
              <a:buFont typeface="Wingdings" pitchFamily="2" charset="2"/>
              <a:buChar char="Ø"/>
            </a:pPr>
            <a:r>
              <a:rPr lang="hu-HU" sz="2800" dirty="0"/>
              <a:t>elágazás- vagy ciklusfeltételtől a program végéig tart, s közben más feltétel kiértékelés nincs.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fehér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FF0000"/>
                </a:solidFill>
              </a:rPr>
              <a:t>doboz </a:t>
            </a:r>
            <a:r>
              <a:rPr lang="hu-HU" sz="3200" dirty="0"/>
              <a:t>módszerek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3E9DDDA-90BD-4614-BA49-9B8FAB9399EA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33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fehér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FF0000"/>
                </a:solidFill>
              </a:rPr>
              <a:t>doboz </a:t>
            </a:r>
            <a:r>
              <a:rPr lang="hu-HU" sz="3200" dirty="0"/>
              <a:t>módszerek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27A3A4F2-B8C9-4D77-8405-6C727BA857CF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pic>
        <p:nvPicPr>
          <p:cNvPr id="7" name="Picture 8">
            <a:extLst>
              <a:ext uri="{FF2B5EF4-FFF2-40B4-BE49-F238E27FC236}">
                <a16:creationId xmlns:a16="http://schemas.microsoft.com/office/drawing/2014/main" id="{14F587E2-CCBC-4470-82D6-071DC0CA49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474412"/>
            <a:ext cx="2325661" cy="1944216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églalap 2">
            <a:extLst>
              <a:ext uri="{FF2B5EF4-FFF2-40B4-BE49-F238E27FC236}">
                <a16:creationId xmlns:a16="http://schemas.microsoft.com/office/drawing/2014/main" id="{1C06D5C4-8533-4B6C-822D-6BA4B4E840EE}"/>
              </a:ext>
            </a:extLst>
          </p:cNvPr>
          <p:cNvSpPr/>
          <p:nvPr/>
        </p:nvSpPr>
        <p:spPr>
          <a:xfrm>
            <a:off x="323529" y="1232952"/>
            <a:ext cx="438324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hu-HU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Programgráf</a:t>
            </a:r>
            <a:endParaRPr lang="hu-HU" baseline="-25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8" name="Téglalap 27">
            <a:extLst>
              <a:ext uri="{FF2B5EF4-FFF2-40B4-BE49-F238E27FC236}">
                <a16:creationId xmlns:a16="http://schemas.microsoft.com/office/drawing/2014/main" id="{9D309445-1EB3-4A5B-801B-6606BADB6123}"/>
              </a:ext>
            </a:extLst>
          </p:cNvPr>
          <p:cNvSpPr/>
          <p:nvPr/>
        </p:nvSpPr>
        <p:spPr>
          <a:xfrm>
            <a:off x="971600" y="5077633"/>
            <a:ext cx="277332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hu-HU" sz="2000" dirty="0"/>
              <a:t>A különféle színű és/vagy</a:t>
            </a:r>
            <a:br>
              <a:rPr lang="hu-HU" sz="2000" dirty="0"/>
            </a:br>
            <a:r>
              <a:rPr lang="hu-HU" sz="2000" dirty="0"/>
              <a:t>mintázatú élekkel jelöltük</a:t>
            </a:r>
            <a:br>
              <a:rPr lang="hu-HU" sz="2000" dirty="0"/>
            </a:br>
            <a:r>
              <a:rPr lang="hu-HU" sz="2000" dirty="0"/>
              <a:t>az egyes bázisutakat.</a:t>
            </a:r>
          </a:p>
        </p:txBody>
      </p:sp>
      <p:grpSp>
        <p:nvGrpSpPr>
          <p:cNvPr id="29" name="Csoportba foglalás 28">
            <a:extLst>
              <a:ext uri="{FF2B5EF4-FFF2-40B4-BE49-F238E27FC236}">
                <a16:creationId xmlns:a16="http://schemas.microsoft.com/office/drawing/2014/main" id="{1B033DD2-221C-4A88-B45A-A488F85C76DE}"/>
              </a:ext>
            </a:extLst>
          </p:cNvPr>
          <p:cNvGrpSpPr/>
          <p:nvPr/>
        </p:nvGrpSpPr>
        <p:grpSpPr>
          <a:xfrm>
            <a:off x="4499992" y="1338104"/>
            <a:ext cx="4054944" cy="5477068"/>
            <a:chOff x="5001872" y="1338104"/>
            <a:chExt cx="4054944" cy="5477068"/>
          </a:xfrm>
        </p:grpSpPr>
        <p:sp>
          <p:nvSpPr>
            <p:cNvPr id="31" name="Ellipszis 30">
              <a:extLst>
                <a:ext uri="{FF2B5EF4-FFF2-40B4-BE49-F238E27FC236}">
                  <a16:creationId xmlns:a16="http://schemas.microsoft.com/office/drawing/2014/main" id="{38D63053-D1D9-4B21-9A84-EF9F6E604829}"/>
                </a:ext>
              </a:extLst>
            </p:cNvPr>
            <p:cNvSpPr/>
            <p:nvPr/>
          </p:nvSpPr>
          <p:spPr>
            <a:xfrm>
              <a:off x="5001872" y="3736452"/>
              <a:ext cx="1728192" cy="400596"/>
            </a:xfrm>
            <a:prstGeom prst="ellipse">
              <a:avLst/>
            </a:prstGeom>
            <a:solidFill>
              <a:schemeClr val="accent3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u-HU" sz="2000" dirty="0">
                  <a:solidFill>
                    <a:schemeClr val="tx1"/>
                  </a:solidFill>
                </a:rPr>
                <a:t>Van:=i&lt;N</a:t>
              </a:r>
            </a:p>
          </p:txBody>
        </p:sp>
        <p:grpSp>
          <p:nvGrpSpPr>
            <p:cNvPr id="34" name="Csoportba foglalás 33">
              <a:extLst>
                <a:ext uri="{FF2B5EF4-FFF2-40B4-BE49-F238E27FC236}">
                  <a16:creationId xmlns:a16="http://schemas.microsoft.com/office/drawing/2014/main" id="{2B8AF40C-F703-488C-929D-EDF54B39389D}"/>
                </a:ext>
              </a:extLst>
            </p:cNvPr>
            <p:cNvGrpSpPr/>
            <p:nvPr/>
          </p:nvGrpSpPr>
          <p:grpSpPr>
            <a:xfrm>
              <a:off x="5418144" y="1338104"/>
              <a:ext cx="3638672" cy="5477068"/>
              <a:chOff x="5418144" y="1338104"/>
              <a:chExt cx="3638672" cy="5477068"/>
            </a:xfrm>
          </p:grpSpPr>
          <p:sp>
            <p:nvSpPr>
              <p:cNvPr id="35" name="Ellipszis 34">
                <a:extLst>
                  <a:ext uri="{FF2B5EF4-FFF2-40B4-BE49-F238E27FC236}">
                    <a16:creationId xmlns:a16="http://schemas.microsoft.com/office/drawing/2014/main" id="{2686FF46-106D-4FE9-9FE7-F24CBA325898}"/>
                  </a:ext>
                </a:extLst>
              </p:cNvPr>
              <p:cNvSpPr/>
              <p:nvPr/>
            </p:nvSpPr>
            <p:spPr>
              <a:xfrm>
                <a:off x="6688048" y="2058184"/>
                <a:ext cx="914400" cy="400596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dirty="0">
                    <a:solidFill>
                      <a:schemeClr val="tx1"/>
                    </a:solidFill>
                  </a:rPr>
                  <a:t>i:=2</a:t>
                </a:r>
              </a:p>
            </p:txBody>
          </p:sp>
          <p:sp>
            <p:nvSpPr>
              <p:cNvPr id="37" name="Ellipszis 36">
                <a:extLst>
                  <a:ext uri="{FF2B5EF4-FFF2-40B4-BE49-F238E27FC236}">
                    <a16:creationId xmlns:a16="http://schemas.microsoft.com/office/drawing/2014/main" id="{08F10D25-8833-4DFD-BE52-2D6493C71ECD}"/>
                  </a:ext>
                </a:extLst>
              </p:cNvPr>
              <p:cNvSpPr/>
              <p:nvPr/>
            </p:nvSpPr>
            <p:spPr>
              <a:xfrm>
                <a:off x="5850192" y="2850272"/>
                <a:ext cx="2592288" cy="400596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dirty="0">
                    <a:solidFill>
                      <a:schemeClr val="tx1"/>
                    </a:solidFill>
                  </a:rPr>
                  <a:t>i&lt;N és nem </a:t>
                </a:r>
                <a:r>
                  <a:rPr lang="hu-HU" sz="2000" dirty="0" err="1">
                    <a:solidFill>
                      <a:schemeClr val="tx1"/>
                    </a:solidFill>
                  </a:rPr>
                  <a:t>i|N</a:t>
                </a:r>
                <a:endParaRPr lang="hu-HU" sz="2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Ellipszis 37">
                <a:extLst>
                  <a:ext uri="{FF2B5EF4-FFF2-40B4-BE49-F238E27FC236}">
                    <a16:creationId xmlns:a16="http://schemas.microsoft.com/office/drawing/2014/main" id="{6241FE28-1EBF-466E-B752-AE3C5D65DDC2}"/>
                  </a:ext>
                </a:extLst>
              </p:cNvPr>
              <p:cNvSpPr/>
              <p:nvPr/>
            </p:nvSpPr>
            <p:spPr>
              <a:xfrm>
                <a:off x="7854384" y="3762312"/>
                <a:ext cx="1202432" cy="400596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dirty="0">
                    <a:solidFill>
                      <a:schemeClr val="tx1"/>
                    </a:solidFill>
                  </a:rPr>
                  <a:t>i:=i+1</a:t>
                </a:r>
              </a:p>
            </p:txBody>
          </p:sp>
          <p:sp>
            <p:nvSpPr>
              <p:cNvPr id="42" name="Ellipszis 41">
                <a:extLst>
                  <a:ext uri="{FF2B5EF4-FFF2-40B4-BE49-F238E27FC236}">
                    <a16:creationId xmlns:a16="http://schemas.microsoft.com/office/drawing/2014/main" id="{49877328-C798-4FFF-8914-23D2C5DBB5E9}"/>
                  </a:ext>
                </a:extLst>
              </p:cNvPr>
              <p:cNvSpPr/>
              <p:nvPr/>
            </p:nvSpPr>
            <p:spPr>
              <a:xfrm>
                <a:off x="6678376" y="4775252"/>
                <a:ext cx="914400" cy="400596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dirty="0">
                    <a:solidFill>
                      <a:schemeClr val="tx1"/>
                    </a:solidFill>
                  </a:rPr>
                  <a:t>Van</a:t>
                </a:r>
              </a:p>
            </p:txBody>
          </p:sp>
          <p:sp>
            <p:nvSpPr>
              <p:cNvPr id="43" name="Ellipszis 42">
                <a:extLst>
                  <a:ext uri="{FF2B5EF4-FFF2-40B4-BE49-F238E27FC236}">
                    <a16:creationId xmlns:a16="http://schemas.microsoft.com/office/drawing/2014/main" id="{50E6D4E8-47F8-4230-87C4-ABB42AC5F2ED}"/>
                  </a:ext>
                </a:extLst>
              </p:cNvPr>
              <p:cNvSpPr/>
              <p:nvPr/>
            </p:nvSpPr>
            <p:spPr>
              <a:xfrm>
                <a:off x="5418144" y="5531244"/>
                <a:ext cx="1008112" cy="400596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dirty="0">
                    <a:solidFill>
                      <a:schemeClr val="tx1"/>
                    </a:solidFill>
                  </a:rPr>
                  <a:t>O:=i</a:t>
                </a:r>
              </a:p>
            </p:txBody>
          </p:sp>
          <p:cxnSp>
            <p:nvCxnSpPr>
              <p:cNvPr id="44" name="Egyenes összekötő nyíllal 43">
                <a:extLst>
                  <a:ext uri="{FF2B5EF4-FFF2-40B4-BE49-F238E27FC236}">
                    <a16:creationId xmlns:a16="http://schemas.microsoft.com/office/drawing/2014/main" id="{161B4822-A13F-41E6-A0E0-E31E91734CAE}"/>
                  </a:ext>
                </a:extLst>
              </p:cNvPr>
              <p:cNvCxnSpPr>
                <a:cxnSpLocks/>
                <a:stCxn id="35" idx="4"/>
                <a:endCxn id="37" idx="0"/>
              </p:cNvCxnSpPr>
              <p:nvPr/>
            </p:nvCxnSpPr>
            <p:spPr>
              <a:xfrm>
                <a:off x="7145248" y="2458780"/>
                <a:ext cx="1088" cy="39149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Egyenes összekötő nyíllal 44">
                <a:extLst>
                  <a:ext uri="{FF2B5EF4-FFF2-40B4-BE49-F238E27FC236}">
                    <a16:creationId xmlns:a16="http://schemas.microsoft.com/office/drawing/2014/main" id="{5E405B14-083E-483E-84B4-544B0185EA18}"/>
                  </a:ext>
                </a:extLst>
              </p:cNvPr>
              <p:cNvCxnSpPr>
                <a:cxnSpLocks/>
                <a:stCxn id="37" idx="2"/>
              </p:cNvCxnSpPr>
              <p:nvPr/>
            </p:nvCxnSpPr>
            <p:spPr>
              <a:xfrm>
                <a:off x="5850192" y="3050570"/>
                <a:ext cx="0" cy="68029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Egyenes összekötő nyíllal 47">
                <a:extLst>
                  <a:ext uri="{FF2B5EF4-FFF2-40B4-BE49-F238E27FC236}">
                    <a16:creationId xmlns:a16="http://schemas.microsoft.com/office/drawing/2014/main" id="{8E83D25C-59F0-4F90-BBEE-F6DD53218834}"/>
                  </a:ext>
                </a:extLst>
              </p:cNvPr>
              <p:cNvCxnSpPr>
                <a:cxnSpLocks/>
                <a:stCxn id="37" idx="6"/>
                <a:endCxn id="38" idx="0"/>
              </p:cNvCxnSpPr>
              <p:nvPr/>
            </p:nvCxnSpPr>
            <p:spPr>
              <a:xfrm>
                <a:off x="8442480" y="3050570"/>
                <a:ext cx="13120" cy="7117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Egyenes összekötő nyíllal 48">
                <a:extLst>
                  <a:ext uri="{FF2B5EF4-FFF2-40B4-BE49-F238E27FC236}">
                    <a16:creationId xmlns:a16="http://schemas.microsoft.com/office/drawing/2014/main" id="{66B6D5DB-B5F0-4427-84AB-EFAB1B10265C}"/>
                  </a:ext>
                </a:extLst>
              </p:cNvPr>
              <p:cNvCxnSpPr>
                <a:cxnSpLocks/>
                <a:stCxn id="38" idx="2"/>
                <a:endCxn id="37" idx="4"/>
              </p:cNvCxnSpPr>
              <p:nvPr/>
            </p:nvCxnSpPr>
            <p:spPr>
              <a:xfrm flipH="1" flipV="1">
                <a:off x="7146336" y="3250868"/>
                <a:ext cx="708048" cy="71174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Egyenes összekötő nyíllal 49">
                <a:extLst>
                  <a:ext uri="{FF2B5EF4-FFF2-40B4-BE49-F238E27FC236}">
                    <a16:creationId xmlns:a16="http://schemas.microsoft.com/office/drawing/2014/main" id="{34B0DABA-7B88-449D-981B-881744A1D660}"/>
                  </a:ext>
                </a:extLst>
              </p:cNvPr>
              <p:cNvCxnSpPr>
                <a:cxnSpLocks/>
                <a:endCxn id="42" idx="0"/>
              </p:cNvCxnSpPr>
              <p:nvPr/>
            </p:nvCxnSpPr>
            <p:spPr>
              <a:xfrm>
                <a:off x="5850192" y="4131456"/>
                <a:ext cx="1285384" cy="64379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Egyenes összekötő nyíllal 50">
                <a:extLst>
                  <a:ext uri="{FF2B5EF4-FFF2-40B4-BE49-F238E27FC236}">
                    <a16:creationId xmlns:a16="http://schemas.microsoft.com/office/drawing/2014/main" id="{62697459-F737-491D-8B02-A10B7E65B20F}"/>
                  </a:ext>
                </a:extLst>
              </p:cNvPr>
              <p:cNvCxnSpPr>
                <a:cxnSpLocks/>
                <a:stCxn id="42" idx="2"/>
                <a:endCxn id="43" idx="0"/>
              </p:cNvCxnSpPr>
              <p:nvPr/>
            </p:nvCxnSpPr>
            <p:spPr>
              <a:xfrm flipH="1">
                <a:off x="5922200" y="4975550"/>
                <a:ext cx="756176" cy="55569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Egyenes összekötő nyíllal 51">
                <a:extLst>
                  <a:ext uri="{FF2B5EF4-FFF2-40B4-BE49-F238E27FC236}">
                    <a16:creationId xmlns:a16="http://schemas.microsoft.com/office/drawing/2014/main" id="{06713CBF-D0D1-43A2-944B-A4CB4C8D4734}"/>
                  </a:ext>
                </a:extLst>
              </p:cNvPr>
              <p:cNvCxnSpPr>
                <a:cxnSpLocks/>
                <a:endCxn id="35" idx="0"/>
              </p:cNvCxnSpPr>
              <p:nvPr/>
            </p:nvCxnSpPr>
            <p:spPr>
              <a:xfrm>
                <a:off x="7145248" y="1738923"/>
                <a:ext cx="0" cy="31926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Egyenes összekötő nyíllal 52">
                <a:extLst>
                  <a:ext uri="{FF2B5EF4-FFF2-40B4-BE49-F238E27FC236}">
                    <a16:creationId xmlns:a16="http://schemas.microsoft.com/office/drawing/2014/main" id="{1C05BBCC-9778-489C-A205-93EB4495FBAF}"/>
                  </a:ext>
                </a:extLst>
              </p:cNvPr>
              <p:cNvCxnSpPr>
                <a:cxnSpLocks/>
                <a:stCxn id="42" idx="6"/>
                <a:endCxn id="56" idx="0"/>
              </p:cNvCxnSpPr>
              <p:nvPr/>
            </p:nvCxnSpPr>
            <p:spPr>
              <a:xfrm flipH="1">
                <a:off x="7459520" y="4975550"/>
                <a:ext cx="133256" cy="143902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Egyenes összekötő nyíllal 53">
                <a:extLst>
                  <a:ext uri="{FF2B5EF4-FFF2-40B4-BE49-F238E27FC236}">
                    <a16:creationId xmlns:a16="http://schemas.microsoft.com/office/drawing/2014/main" id="{D9AFF204-2E98-44CF-A4EB-0989FC74A6A0}"/>
                  </a:ext>
                </a:extLst>
              </p:cNvPr>
              <p:cNvCxnSpPr>
                <a:cxnSpLocks/>
                <a:stCxn id="43" idx="4"/>
                <a:endCxn id="56" idx="0"/>
              </p:cNvCxnSpPr>
              <p:nvPr/>
            </p:nvCxnSpPr>
            <p:spPr>
              <a:xfrm>
                <a:off x="5922200" y="5931840"/>
                <a:ext cx="1537320" cy="482736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5" name="Ellipszis 54">
                <a:extLst>
                  <a:ext uri="{FF2B5EF4-FFF2-40B4-BE49-F238E27FC236}">
                    <a16:creationId xmlns:a16="http://schemas.microsoft.com/office/drawing/2014/main" id="{1894099F-4E44-4AD1-A14A-7FFAB5A18C4F}"/>
                  </a:ext>
                </a:extLst>
              </p:cNvPr>
              <p:cNvSpPr/>
              <p:nvPr/>
            </p:nvSpPr>
            <p:spPr>
              <a:xfrm>
                <a:off x="6601848" y="1338104"/>
                <a:ext cx="1048544" cy="400596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dirty="0">
                    <a:solidFill>
                      <a:schemeClr val="tx1"/>
                    </a:solidFill>
                  </a:rPr>
                  <a:t>Start</a:t>
                </a:r>
              </a:p>
            </p:txBody>
          </p:sp>
          <p:sp>
            <p:nvSpPr>
              <p:cNvPr id="56" name="Ellipszis 55">
                <a:extLst>
                  <a:ext uri="{FF2B5EF4-FFF2-40B4-BE49-F238E27FC236}">
                    <a16:creationId xmlns:a16="http://schemas.microsoft.com/office/drawing/2014/main" id="{988065F9-1DC3-4397-8E7B-C1252EB3C3BF}"/>
                  </a:ext>
                </a:extLst>
              </p:cNvPr>
              <p:cNvSpPr/>
              <p:nvPr/>
            </p:nvSpPr>
            <p:spPr>
              <a:xfrm>
                <a:off x="7002320" y="6414576"/>
                <a:ext cx="914400" cy="400596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dirty="0">
                    <a:solidFill>
                      <a:schemeClr val="tx1"/>
                    </a:solidFill>
                  </a:rPr>
                  <a:t>Stop</a:t>
                </a:r>
              </a:p>
            </p:txBody>
          </p:sp>
          <p:sp>
            <p:nvSpPr>
              <p:cNvPr id="57" name="Ellipszis 56">
                <a:extLst>
                  <a:ext uri="{FF2B5EF4-FFF2-40B4-BE49-F238E27FC236}">
                    <a16:creationId xmlns:a16="http://schemas.microsoft.com/office/drawing/2014/main" id="{ACA96B2B-4A43-4B24-983D-E74EA2E1744C}"/>
                  </a:ext>
                </a:extLst>
              </p:cNvPr>
              <p:cNvSpPr/>
              <p:nvPr/>
            </p:nvSpPr>
            <p:spPr>
              <a:xfrm>
                <a:off x="6692254" y="2063659"/>
                <a:ext cx="914400" cy="400596"/>
              </a:xfrm>
              <a:prstGeom prst="ellipse">
                <a:avLst/>
              </a:prstGeom>
              <a:solidFill>
                <a:schemeClr val="accent3">
                  <a:lumMod val="8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hu-HU" sz="2000" dirty="0">
                    <a:solidFill>
                      <a:schemeClr val="tx1"/>
                    </a:solidFill>
                    <a:effectLst>
                      <a:outerShdw blurRad="38100" dist="38100" dir="2700000" algn="tl">
                        <a:srgbClr val="000000">
                          <a:alpha val="43137"/>
                        </a:srgbClr>
                      </a:outerShdw>
                    </a:effectLst>
                  </a:rPr>
                  <a:t>i:=2</a:t>
                </a:r>
              </a:p>
            </p:txBody>
          </p:sp>
        </p:grpSp>
      </p:grpSp>
      <p:cxnSp>
        <p:nvCxnSpPr>
          <p:cNvPr id="58" name="Egyenes összekötő nyíllal 57">
            <a:extLst>
              <a:ext uri="{FF2B5EF4-FFF2-40B4-BE49-F238E27FC236}">
                <a16:creationId xmlns:a16="http://schemas.microsoft.com/office/drawing/2014/main" id="{53A8C9BC-D901-45A2-A8CF-44959F7C9DAF}"/>
              </a:ext>
            </a:extLst>
          </p:cNvPr>
          <p:cNvCxnSpPr>
            <a:cxnSpLocks/>
          </p:cNvCxnSpPr>
          <p:nvPr/>
        </p:nvCxnSpPr>
        <p:spPr>
          <a:xfrm>
            <a:off x="6634400" y="1738700"/>
            <a:ext cx="0" cy="324959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Egyenes összekötő nyíllal 58">
            <a:extLst>
              <a:ext uri="{FF2B5EF4-FFF2-40B4-BE49-F238E27FC236}">
                <a16:creationId xmlns:a16="http://schemas.microsoft.com/office/drawing/2014/main" id="{F935CCE7-FD38-4E53-9FA5-A9DF297E4064}"/>
              </a:ext>
            </a:extLst>
          </p:cNvPr>
          <p:cNvCxnSpPr/>
          <p:nvPr/>
        </p:nvCxnSpPr>
        <p:spPr>
          <a:xfrm>
            <a:off x="6642088" y="2486448"/>
            <a:ext cx="0" cy="378000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Egyenes összekötő nyíllal 59">
            <a:extLst>
              <a:ext uri="{FF2B5EF4-FFF2-40B4-BE49-F238E27FC236}">
                <a16:creationId xmlns:a16="http://schemas.microsoft.com/office/drawing/2014/main" id="{8C16254A-259F-4136-937F-6FC468512C5C}"/>
              </a:ext>
            </a:extLst>
          </p:cNvPr>
          <p:cNvCxnSpPr/>
          <p:nvPr/>
        </p:nvCxnSpPr>
        <p:spPr>
          <a:xfrm>
            <a:off x="7948392" y="3052352"/>
            <a:ext cx="0" cy="72000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Egyenes összekötő nyíllal 60">
            <a:extLst>
              <a:ext uri="{FF2B5EF4-FFF2-40B4-BE49-F238E27FC236}">
                <a16:creationId xmlns:a16="http://schemas.microsoft.com/office/drawing/2014/main" id="{94A2F452-48AF-4A4A-B507-33B76AE52C09}"/>
              </a:ext>
            </a:extLst>
          </p:cNvPr>
          <p:cNvCxnSpPr>
            <a:cxnSpLocks/>
          </p:cNvCxnSpPr>
          <p:nvPr/>
        </p:nvCxnSpPr>
        <p:spPr>
          <a:xfrm flipH="1" flipV="1">
            <a:off x="6664776" y="3250868"/>
            <a:ext cx="684000" cy="7117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Egyenes összekötő nyíllal 61">
            <a:extLst>
              <a:ext uri="{FF2B5EF4-FFF2-40B4-BE49-F238E27FC236}">
                <a16:creationId xmlns:a16="http://schemas.microsoft.com/office/drawing/2014/main" id="{7C93A224-1013-4187-B5DB-A78AFA43114F}"/>
              </a:ext>
            </a:extLst>
          </p:cNvPr>
          <p:cNvCxnSpPr/>
          <p:nvPr/>
        </p:nvCxnSpPr>
        <p:spPr>
          <a:xfrm>
            <a:off x="5345944" y="3058800"/>
            <a:ext cx="0" cy="684000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gyenes összekötő nyíllal 62">
            <a:extLst>
              <a:ext uri="{FF2B5EF4-FFF2-40B4-BE49-F238E27FC236}">
                <a16:creationId xmlns:a16="http://schemas.microsoft.com/office/drawing/2014/main" id="{9095D839-0C4B-4845-B5BF-90A879DD2AC1}"/>
              </a:ext>
            </a:extLst>
          </p:cNvPr>
          <p:cNvCxnSpPr/>
          <p:nvPr/>
        </p:nvCxnSpPr>
        <p:spPr>
          <a:xfrm>
            <a:off x="5377312" y="4134360"/>
            <a:ext cx="1260000" cy="648000"/>
          </a:xfrm>
          <a:prstGeom prst="straightConnector1">
            <a:avLst/>
          </a:prstGeom>
          <a:ln w="28575">
            <a:solidFill>
              <a:srgbClr val="008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gyenes összekötő nyíllal 63">
            <a:extLst>
              <a:ext uri="{FF2B5EF4-FFF2-40B4-BE49-F238E27FC236}">
                <a16:creationId xmlns:a16="http://schemas.microsoft.com/office/drawing/2014/main" id="{C66CACC6-E15B-4E14-A585-362F7A5732C9}"/>
              </a:ext>
            </a:extLst>
          </p:cNvPr>
          <p:cNvCxnSpPr>
            <a:cxnSpLocks/>
          </p:cNvCxnSpPr>
          <p:nvPr/>
        </p:nvCxnSpPr>
        <p:spPr>
          <a:xfrm flipH="1">
            <a:off x="6947480" y="5003016"/>
            <a:ext cx="136816" cy="1401400"/>
          </a:xfrm>
          <a:prstGeom prst="straightConnector1">
            <a:avLst/>
          </a:prstGeom>
          <a:ln w="28575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gyenes összekötő nyíllal 64">
            <a:extLst>
              <a:ext uri="{FF2B5EF4-FFF2-40B4-BE49-F238E27FC236}">
                <a16:creationId xmlns:a16="http://schemas.microsoft.com/office/drawing/2014/main" id="{90D88A39-3C72-49A1-BCA1-6EFCA430E05D}"/>
              </a:ext>
            </a:extLst>
          </p:cNvPr>
          <p:cNvCxnSpPr>
            <a:cxnSpLocks/>
          </p:cNvCxnSpPr>
          <p:nvPr/>
        </p:nvCxnSpPr>
        <p:spPr>
          <a:xfrm flipH="1">
            <a:off x="5420320" y="4981808"/>
            <a:ext cx="751152" cy="559596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gyenes összekötő nyíllal 65">
            <a:extLst>
              <a:ext uri="{FF2B5EF4-FFF2-40B4-BE49-F238E27FC236}">
                <a16:creationId xmlns:a16="http://schemas.microsoft.com/office/drawing/2014/main" id="{CFA6E7D9-A6FB-4750-A341-EEDBD3363F59}"/>
              </a:ext>
            </a:extLst>
          </p:cNvPr>
          <p:cNvCxnSpPr>
            <a:cxnSpLocks/>
          </p:cNvCxnSpPr>
          <p:nvPr/>
        </p:nvCxnSpPr>
        <p:spPr>
          <a:xfrm>
            <a:off x="5450800" y="5931840"/>
            <a:ext cx="1537320" cy="482736"/>
          </a:xfrm>
          <a:prstGeom prst="straightConnector1">
            <a:avLst/>
          </a:prstGeom>
          <a:ln w="28575">
            <a:solidFill>
              <a:srgbClr val="0000FF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34</a:t>
            </a:fld>
            <a:r>
              <a:rPr lang="hu-HU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1268686951"/>
      </p:ext>
    </p:extLst>
  </p:cSld>
  <p:clrMapOvr>
    <a:masterClrMapping/>
  </p:clrMapOvr>
  <p:transition spd="slow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26"/>
          <p:cNvSpPr>
            <a:spLocks noChangeArrowheads="1"/>
          </p:cNvSpPr>
          <p:nvPr/>
        </p:nvSpPr>
        <p:spPr bwMode="auto">
          <a:xfrm>
            <a:off x="179512" y="1268760"/>
            <a:ext cx="8785101" cy="457356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2800" b="1" dirty="0"/>
              <a:t>Tesztut</a:t>
            </a:r>
            <a:r>
              <a:rPr lang="hu-HU" sz="2800" dirty="0"/>
              <a:t>aknak</a:t>
            </a:r>
            <a:r>
              <a:rPr lang="hu-HU" sz="2800" b="1" dirty="0"/>
              <a:t> </a:t>
            </a:r>
            <a:r>
              <a:rPr lang="hu-HU" sz="2800" dirty="0"/>
              <a:t>nevezzük a programgráfon átvezető, a kezdőponttól a végpontig haladó olyan bázisút-</a:t>
            </a:r>
            <a:r>
              <a:rPr lang="hu-HU" sz="2800" dirty="0" err="1"/>
              <a:t>sorozatokat</a:t>
            </a:r>
            <a:r>
              <a:rPr lang="hu-HU" sz="2800" dirty="0"/>
              <a:t>, amelyek minden bennük szereplő élt pontosan egyszer tartalmaznak.</a:t>
            </a:r>
          </a:p>
          <a:p>
            <a:pPr>
              <a:buFont typeface="Wingdings" pitchFamily="2" charset="2"/>
              <a:buNone/>
            </a:pPr>
            <a:r>
              <a:rPr lang="hu-HU" sz="2800" b="1" dirty="0"/>
              <a:t>Tesztpredikátum</a:t>
            </a:r>
            <a:r>
              <a:rPr lang="hu-HU" sz="2800" dirty="0"/>
              <a:t>nak nevezzük azokat a bemenetre vonatkozó feltételeket, amelyek teljesülése esetén pontosan egy tesztúton kell végighaladni.</a:t>
            </a:r>
          </a:p>
          <a:p>
            <a:pPr>
              <a:buFont typeface="Wingdings" pitchFamily="2" charset="2"/>
              <a:buNone/>
            </a:pPr>
            <a:r>
              <a:rPr lang="hu-HU" sz="2800" dirty="0"/>
              <a:t>A </a:t>
            </a:r>
            <a:r>
              <a:rPr lang="hu-HU" sz="2800" b="1" dirty="0"/>
              <a:t>teszteset-generálás</a:t>
            </a:r>
            <a:r>
              <a:rPr lang="hu-HU" sz="2800" dirty="0"/>
              <a:t> első lépése 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minimális</a:t>
            </a:r>
            <a:r>
              <a:rPr lang="hu-HU" sz="2800" dirty="0"/>
              <a:t> számú olyan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tesztút</a:t>
            </a:r>
            <a:r>
              <a:rPr lang="hu-HU" sz="2800" dirty="0"/>
              <a:t> meghatározása, amelyek lefedik a kipróbálási stratégiának megfelelően a programgráfot.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fehér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FF0000"/>
                </a:solidFill>
              </a:rPr>
              <a:t>doboz</a:t>
            </a:r>
            <a:r>
              <a:rPr lang="hu-HU" sz="3200" dirty="0"/>
              <a:t> módszerek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EAF4357-A40B-4D48-B207-271DFAF2F710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35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6"/>
          <p:cNvSpPr>
            <a:spLocks noChangeArrowheads="1"/>
          </p:cNvSpPr>
          <p:nvPr/>
        </p:nvSpPr>
        <p:spPr bwMode="auto">
          <a:xfrm>
            <a:off x="179512" y="1412875"/>
            <a:ext cx="8785101" cy="362560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None/>
            </a:pPr>
            <a:r>
              <a:rPr lang="hu-HU" sz="2800" b="1" dirty="0"/>
              <a:t>A tesztpredikátum előállítása: </a:t>
            </a:r>
          </a:p>
          <a:p>
            <a:pPr>
              <a:buFont typeface="Wingdings" pitchFamily="2" charset="2"/>
              <a:buNone/>
            </a:pPr>
            <a:r>
              <a:rPr lang="hu-HU" sz="2800" dirty="0"/>
              <a:t>Ehhez a program </a:t>
            </a:r>
            <a:r>
              <a:rPr lang="hu-HU" sz="2800" b="1" dirty="0"/>
              <a:t>szimbolikus végrehajtá</a:t>
            </a:r>
            <a:r>
              <a:rPr lang="hu-HU" sz="2800" dirty="0"/>
              <a:t>sára van szükség. Induljunk ki az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előfeltételből</a:t>
            </a:r>
            <a:r>
              <a:rPr lang="hu-HU" sz="2800" dirty="0"/>
              <a:t>! Haladjunk a programban az első elágazás- vagy ciklusfeltételig, s a formulát a közbülső műveleteknek megfelelően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transzformáljuk</a:t>
            </a:r>
            <a:r>
              <a:rPr lang="hu-HU" sz="2800" dirty="0"/>
              <a:t>! A tesztútnak megfelelő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ág feltételét </a:t>
            </a:r>
            <a:r>
              <a:rPr lang="hu-HU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és </a:t>
            </a:r>
            <a:r>
              <a:rPr lang="hu-HU" sz="28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kapcsolattal kapcsoljuk hozzá a tesztpredikátumhoz</a:t>
            </a:r>
            <a:r>
              <a:rPr lang="hu-HU" sz="2800" dirty="0"/>
              <a:t>, majd folytassuk a szimbolikus végre-hajtást egészen a program végpontjáig!</a:t>
            </a:r>
          </a:p>
        </p:txBody>
      </p:sp>
      <p:sp>
        <p:nvSpPr>
          <p:cNvPr id="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fehér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FF0000"/>
                </a:solidFill>
              </a:rPr>
              <a:t>doboz</a:t>
            </a:r>
            <a:r>
              <a:rPr lang="hu-HU" sz="3200" dirty="0"/>
              <a:t> módszerek</a:t>
            </a:r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4107C43D-3CB8-42BA-B7B4-4160C0286A40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36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5" name="Rectangle 3"/>
          <p:cNvSpPr>
            <a:spLocks noGrp="1" noChangeArrowheads="1"/>
          </p:cNvSpPr>
          <p:nvPr>
            <p:ph idx="1"/>
          </p:nvPr>
        </p:nvSpPr>
        <p:spPr/>
        <p:txBody>
          <a:bodyPr lIns="72000" rIns="36000"/>
          <a:lstStyle/>
          <a:p>
            <a:pPr marL="0" indent="12700">
              <a:buNone/>
            </a:pPr>
            <a:r>
              <a:rPr lang="hu-HU" b="1" dirty="0"/>
              <a:t>Feladat:</a:t>
            </a:r>
            <a:r>
              <a:rPr lang="hu-HU" dirty="0"/>
              <a:t> </a:t>
            </a:r>
            <a:r>
              <a:rPr lang="hu-HU" sz="2800" dirty="0"/>
              <a:t>Egy N természetes szám valódi (</a:t>
            </a:r>
            <a:r>
              <a:rPr lang="hu-HU" sz="2400" dirty="0"/>
              <a:t>1-től és önmagától különböző</a:t>
            </a:r>
            <a:r>
              <a:rPr lang="hu-HU" sz="2800" dirty="0"/>
              <a:t>) osztója…</a:t>
            </a:r>
          </a:p>
          <a:p>
            <a:pPr>
              <a:buFont typeface="Wingdings" pitchFamily="2" charset="2"/>
              <a:buNone/>
            </a:pPr>
            <a:r>
              <a:rPr lang="hu-HU" b="1" dirty="0"/>
              <a:t>	Utasítás lefedés:</a:t>
            </a:r>
          </a:p>
          <a:p>
            <a:pPr marL="727075" lvl="1" indent="-269875">
              <a:spcBef>
                <a:spcPts val="300"/>
              </a:spcBef>
              <a:buFontTx/>
              <a:buChar char="o"/>
            </a:pPr>
            <a:r>
              <a:rPr lang="hu-HU" dirty="0"/>
              <a:t>i:=i+1 végrehajtandó: N=3</a:t>
            </a:r>
          </a:p>
          <a:p>
            <a:pPr marL="727075" lvl="1" indent="-269875">
              <a:spcBef>
                <a:spcPts val="300"/>
              </a:spcBef>
              <a:buFontTx/>
              <a:buChar char="o"/>
            </a:pPr>
            <a:r>
              <a:rPr lang="hu-HU" dirty="0"/>
              <a:t>O:=i végrehajtandó: (</a:t>
            </a:r>
            <a:r>
              <a:rPr lang="hu-HU" sz="2000" dirty="0">
                <a:sym typeface="Symbol" panose="05050102010706020507" pitchFamily="18" charset="2"/>
              </a:rPr>
              <a:t></a:t>
            </a:r>
            <a:r>
              <a:rPr lang="hu-HU" sz="2400" dirty="0"/>
              <a:t>Van=Igaz</a:t>
            </a:r>
            <a:r>
              <a:rPr lang="hu-HU" dirty="0"/>
              <a:t>) N=4</a:t>
            </a:r>
          </a:p>
          <a:p>
            <a:pPr>
              <a:buFont typeface="Wingdings" pitchFamily="2" charset="2"/>
              <a:buNone/>
            </a:pPr>
            <a:r>
              <a:rPr lang="hu-HU" b="1" dirty="0"/>
              <a:t>	Feltétel lefedés:</a:t>
            </a:r>
          </a:p>
          <a:p>
            <a:pPr marL="727075" lvl="1" indent="-269875">
              <a:spcBef>
                <a:spcPts val="300"/>
              </a:spcBef>
              <a:buFontTx/>
              <a:buChar char="o"/>
            </a:pPr>
            <a:r>
              <a:rPr lang="hu-HU" dirty="0"/>
              <a:t>Ciklusfeltétel igaz: N=3</a:t>
            </a:r>
          </a:p>
          <a:p>
            <a:pPr marL="727075" lvl="1" indent="-269875">
              <a:spcBef>
                <a:spcPts val="300"/>
              </a:spcBef>
              <a:buFontTx/>
              <a:buChar char="o"/>
            </a:pPr>
            <a:r>
              <a:rPr lang="hu-HU" dirty="0"/>
              <a:t>Ciklusfeltétel hamis: N=2 (</a:t>
            </a:r>
            <a:r>
              <a:rPr lang="hu-HU" sz="2400" dirty="0"/>
              <a:t>be sem lép</a:t>
            </a:r>
            <a:r>
              <a:rPr lang="hu-HU" dirty="0"/>
              <a:t>)</a:t>
            </a:r>
          </a:p>
          <a:p>
            <a:pPr marL="727075" lvl="1" indent="-269875">
              <a:spcBef>
                <a:spcPts val="300"/>
              </a:spcBef>
              <a:buFontTx/>
              <a:buChar char="o"/>
            </a:pPr>
            <a:r>
              <a:rPr lang="hu-HU" dirty="0" err="1"/>
              <a:t>Elágazásfeltétel</a:t>
            </a:r>
            <a:r>
              <a:rPr lang="hu-HU" dirty="0"/>
              <a:t> igaz: (</a:t>
            </a:r>
            <a:r>
              <a:rPr lang="hu-HU" sz="2000" dirty="0">
                <a:sym typeface="Symbol" panose="05050102010706020507" pitchFamily="18" charset="2"/>
              </a:rPr>
              <a:t></a:t>
            </a:r>
            <a:r>
              <a:rPr lang="hu-HU" sz="2400" dirty="0"/>
              <a:t>Van=Igaz</a:t>
            </a:r>
            <a:r>
              <a:rPr lang="hu-HU" dirty="0"/>
              <a:t>) N=4</a:t>
            </a:r>
          </a:p>
          <a:p>
            <a:pPr marL="727075" lvl="1" indent="-269875">
              <a:spcBef>
                <a:spcPts val="300"/>
              </a:spcBef>
              <a:buFontTx/>
              <a:buChar char="o"/>
            </a:pPr>
            <a:r>
              <a:rPr lang="hu-HU" dirty="0" err="1"/>
              <a:t>Elágazásfeltétel</a:t>
            </a:r>
            <a:r>
              <a:rPr lang="hu-HU" dirty="0"/>
              <a:t> hamis: (</a:t>
            </a:r>
            <a:r>
              <a:rPr lang="hu-HU" sz="2000" dirty="0">
                <a:sym typeface="Symbol" panose="05050102010706020507" pitchFamily="18" charset="2"/>
              </a:rPr>
              <a:t></a:t>
            </a:r>
            <a:r>
              <a:rPr lang="hu-HU" sz="2400" dirty="0"/>
              <a:t>Van=Hamis</a:t>
            </a:r>
            <a:r>
              <a:rPr lang="hu-HU" dirty="0"/>
              <a:t>) N=2</a:t>
            </a:r>
          </a:p>
        </p:txBody>
      </p:sp>
      <p:sp>
        <p:nvSpPr>
          <p:cNvPr id="23" name="Dátum helye 2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D6C33EE-58DD-4773-9D46-99498B9D2BE9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20" name="Élőláb helye 1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pic>
        <p:nvPicPr>
          <p:cNvPr id="20487" name="Picture 8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7588" y="2367117"/>
            <a:ext cx="1597025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lyamatábra: Bekötés 1"/>
          <p:cNvSpPr/>
          <p:nvPr/>
        </p:nvSpPr>
        <p:spPr>
          <a:xfrm>
            <a:off x="7475537" y="2564904"/>
            <a:ext cx="1381125" cy="215900"/>
          </a:xfrm>
          <a:prstGeom prst="flowChartConnector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>
              <a:solidFill>
                <a:srgbClr val="FFFFFF"/>
              </a:solidFill>
            </a:endParaRPr>
          </a:p>
        </p:txBody>
      </p:sp>
      <p:sp>
        <p:nvSpPr>
          <p:cNvPr id="15" name="Folyamatábra: Bekötés 14"/>
          <p:cNvSpPr/>
          <p:nvPr/>
        </p:nvSpPr>
        <p:spPr>
          <a:xfrm>
            <a:off x="7475537" y="3285108"/>
            <a:ext cx="1381125" cy="215900"/>
          </a:xfrm>
          <a:prstGeom prst="flowChartConnector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>
              <a:solidFill>
                <a:srgbClr val="FFFFFF"/>
              </a:solidFill>
            </a:endParaRPr>
          </a:p>
        </p:txBody>
      </p:sp>
      <p:sp>
        <p:nvSpPr>
          <p:cNvPr id="16" name="Folyamatábra: Bekötés 15"/>
          <p:cNvSpPr/>
          <p:nvPr/>
        </p:nvSpPr>
        <p:spPr>
          <a:xfrm>
            <a:off x="107504" y="3887788"/>
            <a:ext cx="3206750" cy="576262"/>
          </a:xfrm>
          <a:prstGeom prst="flowChartConnector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>
              <a:solidFill>
                <a:srgbClr val="FFFFFF"/>
              </a:solidFill>
            </a:endParaRPr>
          </a:p>
        </p:txBody>
      </p:sp>
      <p:sp>
        <p:nvSpPr>
          <p:cNvPr id="17" name="Folyamatábra: Bekötés 16"/>
          <p:cNvSpPr/>
          <p:nvPr/>
        </p:nvSpPr>
        <p:spPr>
          <a:xfrm>
            <a:off x="7524700" y="2840360"/>
            <a:ext cx="647700" cy="228600"/>
          </a:xfrm>
          <a:prstGeom prst="flowChartConnector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>
              <a:solidFill>
                <a:srgbClr val="FFFFFF"/>
              </a:solidFill>
            </a:endParaRPr>
          </a:p>
        </p:txBody>
      </p:sp>
      <p:sp>
        <p:nvSpPr>
          <p:cNvPr id="18" name="Folyamatábra: Bekötés 17"/>
          <p:cNvSpPr/>
          <p:nvPr/>
        </p:nvSpPr>
        <p:spPr>
          <a:xfrm>
            <a:off x="7396152" y="3501008"/>
            <a:ext cx="647700" cy="227013"/>
          </a:xfrm>
          <a:prstGeom prst="flowChartConnector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>
              <a:solidFill>
                <a:srgbClr val="FFFFFF"/>
              </a:solidFill>
            </a:endParaRPr>
          </a:p>
        </p:txBody>
      </p:sp>
      <p:sp>
        <p:nvSpPr>
          <p:cNvPr id="19" name="Folyamatábra: Bekötés 18"/>
          <p:cNvSpPr/>
          <p:nvPr/>
        </p:nvSpPr>
        <p:spPr>
          <a:xfrm>
            <a:off x="35496" y="2403475"/>
            <a:ext cx="3455987" cy="504825"/>
          </a:xfrm>
          <a:prstGeom prst="flowChartConnector">
            <a:avLst/>
          </a:prstGeom>
          <a:noFill/>
          <a:ln w="28575">
            <a:solidFill>
              <a:schemeClr val="accent2">
                <a:lumMod val="50000"/>
              </a:schemeClr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hu-HU">
              <a:solidFill>
                <a:srgbClr val="FFFFFF"/>
              </a:solidFill>
            </a:endParaRP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D0AF93EE-4FE6-438F-8877-1618720FEF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87624" y="85725"/>
            <a:ext cx="5181600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5pPr>
            <a:lvl6pPr marL="4572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6pPr>
            <a:lvl7pPr marL="9144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7pPr>
            <a:lvl8pPr marL="13716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8pPr>
            <a:lvl9pPr marL="1828800" algn="ctr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663300"/>
                </a:solidFill>
                <a:latin typeface="Garamond" pitchFamily="18" charset="0"/>
              </a:defRPr>
            </a:lvl9pPr>
          </a:lstStyle>
          <a:p>
            <a:pPr>
              <a:buClrTx/>
              <a:buSzTx/>
              <a:buFontTx/>
            </a:pPr>
            <a:r>
              <a:rPr lang="hu-HU" kern="0" dirty="0"/>
              <a:t>Dinamikus tesztelés:</a:t>
            </a:r>
            <a:br>
              <a:rPr lang="hu-HU" kern="0" dirty="0"/>
            </a:br>
            <a:r>
              <a:rPr lang="hu-HU" sz="3200" kern="0" dirty="0">
                <a:solidFill>
                  <a:srgbClr val="FF0000"/>
                </a:solidFill>
              </a:rPr>
              <a:t>fehér</a:t>
            </a:r>
            <a:r>
              <a:rPr lang="hu-HU" sz="2800" kern="0" dirty="0">
                <a:solidFill>
                  <a:srgbClr val="FF0000"/>
                </a:solidFill>
              </a:rPr>
              <a:t> </a:t>
            </a:r>
            <a:r>
              <a:rPr lang="hu-HU" sz="3200" kern="0" dirty="0">
                <a:solidFill>
                  <a:srgbClr val="FF0000"/>
                </a:solidFill>
              </a:rPr>
              <a:t>doboz</a:t>
            </a:r>
            <a:r>
              <a:rPr lang="hu-HU" sz="3200" kern="0" dirty="0"/>
              <a:t> módszerek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37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5" grpId="0" uiExpand="1" build="p"/>
      <p:bldP spid="2" grpId="0" animBg="1"/>
      <p:bldP spid="15" grpId="0" animBg="1"/>
      <p:bldP spid="16" grpId="0" animBg="1"/>
      <p:bldP spid="17" grpId="0" uiExpand="1" animBg="1"/>
      <p:bldP spid="17" grpId="1" animBg="1"/>
      <p:bldP spid="18" grpId="0" uiExpand="1" animBg="1"/>
      <p:bldP spid="18" grpId="1" animBg="1"/>
      <p:bldP spid="19" grpId="0" uiExpand="1" animBg="1"/>
      <p:bldP spid="19" grpId="1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zis 1">
            <a:extLst>
              <a:ext uri="{FF2B5EF4-FFF2-40B4-BE49-F238E27FC236}">
                <a16:creationId xmlns:a16="http://schemas.microsoft.com/office/drawing/2014/main" id="{789D2E1D-2D36-46F4-9CB0-9B3833CD80D1}"/>
              </a:ext>
            </a:extLst>
          </p:cNvPr>
          <p:cNvSpPr/>
          <p:nvPr/>
        </p:nvSpPr>
        <p:spPr>
          <a:xfrm>
            <a:off x="4041704" y="1828332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i:=2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1FE6F8C8-16E1-49B1-B75D-F43BAF907AD2}"/>
              </a:ext>
            </a:extLst>
          </p:cNvPr>
          <p:cNvSpPr/>
          <p:nvPr/>
        </p:nvSpPr>
        <p:spPr>
          <a:xfrm>
            <a:off x="3203848" y="2620420"/>
            <a:ext cx="2592288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i&lt;N és nem </a:t>
            </a:r>
            <a:r>
              <a:rPr lang="hu-HU" sz="2000" dirty="0" err="1">
                <a:solidFill>
                  <a:schemeClr val="tx1"/>
                </a:solidFill>
              </a:rPr>
              <a:t>i|N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C0D09962-159D-44BF-BE7E-A5A1DCD288CB}"/>
              </a:ext>
            </a:extLst>
          </p:cNvPr>
          <p:cNvSpPr/>
          <p:nvPr/>
        </p:nvSpPr>
        <p:spPr>
          <a:xfrm>
            <a:off x="5208040" y="3532460"/>
            <a:ext cx="120243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i:=i+1</a:t>
            </a:r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7F568266-9534-46B1-8A8B-ACF684F7BF31}"/>
              </a:ext>
            </a:extLst>
          </p:cNvPr>
          <p:cNvSpPr/>
          <p:nvPr/>
        </p:nvSpPr>
        <p:spPr>
          <a:xfrm>
            <a:off x="2339752" y="3501008"/>
            <a:ext cx="172819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Van:=i&lt;N</a:t>
            </a:r>
          </a:p>
        </p:txBody>
      </p:sp>
      <p:sp>
        <p:nvSpPr>
          <p:cNvPr id="19" name="Ellipszis 18">
            <a:extLst>
              <a:ext uri="{FF2B5EF4-FFF2-40B4-BE49-F238E27FC236}">
                <a16:creationId xmlns:a16="http://schemas.microsoft.com/office/drawing/2014/main" id="{8625238E-3807-4D64-9F96-6E1F12741C79}"/>
              </a:ext>
            </a:extLst>
          </p:cNvPr>
          <p:cNvSpPr/>
          <p:nvPr/>
        </p:nvSpPr>
        <p:spPr>
          <a:xfrm>
            <a:off x="4032032" y="4545400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Van</a:t>
            </a: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D7048ACC-72DC-4157-B34A-0FC6CEA34F11}"/>
              </a:ext>
            </a:extLst>
          </p:cNvPr>
          <p:cNvSpPr/>
          <p:nvPr/>
        </p:nvSpPr>
        <p:spPr>
          <a:xfrm>
            <a:off x="2771800" y="5301392"/>
            <a:ext cx="100811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O:=i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3F2BBB98-1442-4B03-B023-5563146F9A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>
            <a:off x="4498904" y="2228928"/>
            <a:ext cx="1088" cy="39149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E6D24E6C-769D-4838-B88A-582DBAD79E38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03848" y="2820718"/>
            <a:ext cx="0" cy="68029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1CBD85CF-4BF5-4625-9CC9-57687C896716}"/>
              </a:ext>
            </a:extLst>
          </p:cNvPr>
          <p:cNvCxnSpPr>
            <a:cxnSpLocks/>
            <a:stCxn id="16" idx="6"/>
            <a:endCxn id="17" idx="0"/>
          </p:cNvCxnSpPr>
          <p:nvPr/>
        </p:nvCxnSpPr>
        <p:spPr>
          <a:xfrm>
            <a:off x="5796136" y="2820718"/>
            <a:ext cx="13120" cy="71174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2F351B44-C478-4AB2-9491-9E780F6FC8E3}"/>
              </a:ext>
            </a:extLst>
          </p:cNvPr>
          <p:cNvCxnSpPr>
            <a:cxnSpLocks/>
            <a:stCxn id="17" idx="2"/>
            <a:endCxn id="16" idx="4"/>
          </p:cNvCxnSpPr>
          <p:nvPr/>
        </p:nvCxnSpPr>
        <p:spPr>
          <a:xfrm flipH="1" flipV="1">
            <a:off x="4499992" y="3021016"/>
            <a:ext cx="708048" cy="71174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74B6D112-F47B-45F5-BF3C-37EBA687422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3203848" y="3901604"/>
            <a:ext cx="1285384" cy="64379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234FBD65-391D-4B11-B3CE-5F00C09C847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275856" y="4745698"/>
            <a:ext cx="756176" cy="5556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>
            <a:extLst>
              <a:ext uri="{FF2B5EF4-FFF2-40B4-BE49-F238E27FC236}">
                <a16:creationId xmlns:a16="http://schemas.microsoft.com/office/drawing/2014/main" id="{823A05E0-0199-4694-AFD2-3BFA8C55F26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498904" y="1509071"/>
            <a:ext cx="0" cy="31926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1501ED43-4EF0-468A-9D35-3162BF50D6E7}"/>
              </a:ext>
            </a:extLst>
          </p:cNvPr>
          <p:cNvCxnSpPr>
            <a:cxnSpLocks/>
            <a:stCxn id="20" idx="4"/>
            <a:endCxn id="47" idx="0"/>
          </p:cNvCxnSpPr>
          <p:nvPr/>
        </p:nvCxnSpPr>
        <p:spPr>
          <a:xfrm>
            <a:off x="3275856" y="5701988"/>
            <a:ext cx="1537320" cy="48273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zis 45">
            <a:extLst>
              <a:ext uri="{FF2B5EF4-FFF2-40B4-BE49-F238E27FC236}">
                <a16:creationId xmlns:a16="http://schemas.microsoft.com/office/drawing/2014/main" id="{84276EE5-7D6D-4F81-8F5B-DFFAD790E4E6}"/>
              </a:ext>
            </a:extLst>
          </p:cNvPr>
          <p:cNvSpPr/>
          <p:nvPr/>
        </p:nvSpPr>
        <p:spPr>
          <a:xfrm>
            <a:off x="3955504" y="1108252"/>
            <a:ext cx="1048544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7" name="Ellipszis 46">
            <a:extLst>
              <a:ext uri="{FF2B5EF4-FFF2-40B4-BE49-F238E27FC236}">
                <a16:creationId xmlns:a16="http://schemas.microsoft.com/office/drawing/2014/main" id="{2FC6C031-5453-4D1B-A3D8-00954795E97D}"/>
              </a:ext>
            </a:extLst>
          </p:cNvPr>
          <p:cNvSpPr/>
          <p:nvPr/>
        </p:nvSpPr>
        <p:spPr>
          <a:xfrm>
            <a:off x="4355976" y="6184724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1C06D5C4-8533-4B6C-822D-6BA4B4E840EE}"/>
              </a:ext>
            </a:extLst>
          </p:cNvPr>
          <p:cNvSpPr/>
          <p:nvPr/>
        </p:nvSpPr>
        <p:spPr>
          <a:xfrm>
            <a:off x="6948264" y="1340768"/>
            <a:ext cx="21866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b="1" dirty="0">
                <a:solidFill>
                  <a:srgbClr val="0000FF"/>
                </a:solidFill>
              </a:rPr>
              <a:t>Tesztút</a:t>
            </a:r>
            <a:r>
              <a:rPr lang="hu-HU" b="1" baseline="-25000" dirty="0">
                <a:solidFill>
                  <a:srgbClr val="0000FF"/>
                </a:solidFill>
              </a:rPr>
              <a:t>1</a:t>
            </a:r>
            <a:br>
              <a:rPr lang="hu-HU" b="1" baseline="-25000" dirty="0">
                <a:solidFill>
                  <a:srgbClr val="0000FF"/>
                </a:solidFill>
              </a:rPr>
            </a:br>
            <a:r>
              <a:rPr lang="hu-HU" sz="2400" b="1" dirty="0">
                <a:solidFill>
                  <a:srgbClr val="0000FF"/>
                </a:solidFill>
              </a:rPr>
              <a:t>utasításlefedés</a:t>
            </a:r>
            <a:endParaRPr lang="hu-HU" sz="3000" dirty="0">
              <a:solidFill>
                <a:srgbClr val="0000FF"/>
              </a:solidFill>
            </a:endParaRPr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C0AA8C81-2CF5-4632-8918-1B17CC59361D}"/>
              </a:ext>
            </a:extLst>
          </p:cNvPr>
          <p:cNvSpPr/>
          <p:nvPr/>
        </p:nvSpPr>
        <p:spPr>
          <a:xfrm>
            <a:off x="5868144" y="2984476"/>
            <a:ext cx="1944638" cy="325908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2&lt;N és nem 2|N</a:t>
            </a:r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53725330-91D4-424F-9546-50C86889D4A1}"/>
              </a:ext>
            </a:extLst>
          </p:cNvPr>
          <p:cNvSpPr/>
          <p:nvPr/>
        </p:nvSpPr>
        <p:spPr>
          <a:xfrm>
            <a:off x="4045910" y="1820555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i:=2</a:t>
            </a: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FAEB0130-5834-4652-8747-E747DEFE45F7}"/>
              </a:ext>
            </a:extLst>
          </p:cNvPr>
          <p:cNvSpPr/>
          <p:nvPr/>
        </p:nvSpPr>
        <p:spPr>
          <a:xfrm>
            <a:off x="406400" y="2780928"/>
            <a:ext cx="2736763" cy="68028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2&lt;N és nem 2|N</a:t>
            </a:r>
          </a:p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és (3≥N vagy 3|N)</a:t>
            </a:r>
          </a:p>
        </p:txBody>
      </p:sp>
      <p:pic>
        <p:nvPicPr>
          <p:cNvPr id="35" name="Picture 8">
            <a:extLst>
              <a:ext uri="{FF2B5EF4-FFF2-40B4-BE49-F238E27FC236}">
                <a16:creationId xmlns:a16="http://schemas.microsoft.com/office/drawing/2014/main" id="{0EF8F55F-8053-412F-92D5-E0584CBBF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34904"/>
            <a:ext cx="1597025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2">
            <a:extLst>
              <a:ext uri="{FF2B5EF4-FFF2-40B4-BE49-F238E27FC236}">
                <a16:creationId xmlns:a16="http://schemas.microsoft.com/office/drawing/2014/main" id="{2B4ECB5B-6893-46D5-A45F-BE4CAB065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fehér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FF0000"/>
                </a:solidFill>
              </a:rPr>
              <a:t>doboz</a:t>
            </a:r>
            <a:r>
              <a:rPr lang="hu-HU" sz="3200" dirty="0"/>
              <a:t> módszerek</a:t>
            </a:r>
          </a:p>
        </p:txBody>
      </p:sp>
      <p:sp>
        <p:nvSpPr>
          <p:cNvPr id="45" name="Dátum helye 22">
            <a:extLst>
              <a:ext uri="{FF2B5EF4-FFF2-40B4-BE49-F238E27FC236}">
                <a16:creationId xmlns:a16="http://schemas.microsoft.com/office/drawing/2014/main" id="{758C2925-BFD9-4B95-ABDD-CE0FBA23C80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fld id="{D087A4FE-6526-444C-A18A-F89D9A8CDC30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48" name="Élőláb helye 19">
            <a:extLst>
              <a:ext uri="{FF2B5EF4-FFF2-40B4-BE49-F238E27FC236}">
                <a16:creationId xmlns:a16="http://schemas.microsoft.com/office/drawing/2014/main" id="{6AB177E4-774B-4D45-BF14-0D3B6B5349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3551BE7E-A67A-40B2-BC5B-B7DE66DF03E5}"/>
              </a:ext>
            </a:extLst>
          </p:cNvPr>
          <p:cNvSpPr/>
          <p:nvPr/>
        </p:nvSpPr>
        <p:spPr>
          <a:xfrm>
            <a:off x="3190785" y="2623849"/>
            <a:ext cx="2592288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0000FF"/>
                </a:solidFill>
              </a:rPr>
              <a:t>i&lt;N és nem </a:t>
            </a:r>
            <a:r>
              <a:rPr lang="hu-HU" sz="1800" b="1" dirty="0" err="1">
                <a:solidFill>
                  <a:srgbClr val="0000FF"/>
                </a:solidFill>
              </a:rPr>
              <a:t>i|N</a:t>
            </a:r>
            <a:endParaRPr lang="hu-HU" sz="1800" b="1" dirty="0">
              <a:solidFill>
                <a:srgbClr val="0000FF"/>
              </a:solidFill>
            </a:endParaRPr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B467122C-32A8-42A1-9332-6DE53BB17236}"/>
              </a:ext>
            </a:extLst>
          </p:cNvPr>
          <p:cNvSpPr/>
          <p:nvPr/>
        </p:nvSpPr>
        <p:spPr>
          <a:xfrm>
            <a:off x="5207009" y="3527134"/>
            <a:ext cx="120243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0000FF"/>
                </a:solidFill>
              </a:rPr>
              <a:t>i:=i+1</a:t>
            </a:r>
          </a:p>
        </p:txBody>
      </p:sp>
      <p:sp>
        <p:nvSpPr>
          <p:cNvPr id="56" name="Ellipszis 55">
            <a:extLst>
              <a:ext uri="{FF2B5EF4-FFF2-40B4-BE49-F238E27FC236}">
                <a16:creationId xmlns:a16="http://schemas.microsoft.com/office/drawing/2014/main" id="{4F7DF91C-9F02-4D19-B047-408AF14FCCDF}"/>
              </a:ext>
            </a:extLst>
          </p:cNvPr>
          <p:cNvSpPr/>
          <p:nvPr/>
        </p:nvSpPr>
        <p:spPr>
          <a:xfrm>
            <a:off x="3956747" y="1118051"/>
            <a:ext cx="1048544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0000FF"/>
                </a:solidFill>
              </a:rPr>
              <a:t>Start</a:t>
            </a:r>
          </a:p>
        </p:txBody>
      </p:sp>
      <p:cxnSp>
        <p:nvCxnSpPr>
          <p:cNvPr id="57" name="Egyenes összekötő nyíllal 56">
            <a:extLst>
              <a:ext uri="{FF2B5EF4-FFF2-40B4-BE49-F238E27FC236}">
                <a16:creationId xmlns:a16="http://schemas.microsoft.com/office/drawing/2014/main" id="{569C21A1-8B6C-4267-A4AB-E93527DE6C5E}"/>
              </a:ext>
            </a:extLst>
          </p:cNvPr>
          <p:cNvCxnSpPr>
            <a:cxnSpLocks/>
          </p:cNvCxnSpPr>
          <p:nvPr/>
        </p:nvCxnSpPr>
        <p:spPr>
          <a:xfrm flipH="1">
            <a:off x="4813176" y="4745698"/>
            <a:ext cx="133256" cy="143902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38</a:t>
            </a:fld>
            <a:r>
              <a:rPr lang="hu-HU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2069855088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8" grpId="0" animBg="1"/>
      <p:bldP spid="54" grpId="0" animBg="1"/>
      <p:bldP spid="55" grpId="0" animBg="1"/>
      <p:bldP spid="56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zis 1">
            <a:extLst>
              <a:ext uri="{FF2B5EF4-FFF2-40B4-BE49-F238E27FC236}">
                <a16:creationId xmlns:a16="http://schemas.microsoft.com/office/drawing/2014/main" id="{789D2E1D-2D36-46F4-9CB0-9B3833CD80D1}"/>
              </a:ext>
            </a:extLst>
          </p:cNvPr>
          <p:cNvSpPr/>
          <p:nvPr/>
        </p:nvSpPr>
        <p:spPr>
          <a:xfrm>
            <a:off x="4041704" y="1828332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i:=2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1FE6F8C8-16E1-49B1-B75D-F43BAF907AD2}"/>
              </a:ext>
            </a:extLst>
          </p:cNvPr>
          <p:cNvSpPr/>
          <p:nvPr/>
        </p:nvSpPr>
        <p:spPr>
          <a:xfrm>
            <a:off x="3203848" y="2620420"/>
            <a:ext cx="2592288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i&lt;N és nem </a:t>
            </a:r>
            <a:r>
              <a:rPr lang="hu-HU" sz="2000" dirty="0" err="1">
                <a:solidFill>
                  <a:schemeClr val="tx1"/>
                </a:solidFill>
              </a:rPr>
              <a:t>i|N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C0D09962-159D-44BF-BE7E-A5A1DCD288CB}"/>
              </a:ext>
            </a:extLst>
          </p:cNvPr>
          <p:cNvSpPr/>
          <p:nvPr/>
        </p:nvSpPr>
        <p:spPr>
          <a:xfrm>
            <a:off x="5208040" y="3532460"/>
            <a:ext cx="120243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i:=i+1</a:t>
            </a:r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7F568266-9534-46B1-8A8B-ACF684F7BF31}"/>
              </a:ext>
            </a:extLst>
          </p:cNvPr>
          <p:cNvSpPr/>
          <p:nvPr/>
        </p:nvSpPr>
        <p:spPr>
          <a:xfrm>
            <a:off x="2339752" y="3501008"/>
            <a:ext cx="172819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Van:=i&lt;N</a:t>
            </a:r>
          </a:p>
        </p:txBody>
      </p:sp>
      <p:sp>
        <p:nvSpPr>
          <p:cNvPr id="19" name="Ellipszis 18">
            <a:extLst>
              <a:ext uri="{FF2B5EF4-FFF2-40B4-BE49-F238E27FC236}">
                <a16:creationId xmlns:a16="http://schemas.microsoft.com/office/drawing/2014/main" id="{8625238E-3807-4D64-9F96-6E1F12741C79}"/>
              </a:ext>
            </a:extLst>
          </p:cNvPr>
          <p:cNvSpPr/>
          <p:nvPr/>
        </p:nvSpPr>
        <p:spPr>
          <a:xfrm>
            <a:off x="4032032" y="4545400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Van</a:t>
            </a: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D7048ACC-72DC-4157-B34A-0FC6CEA34F11}"/>
              </a:ext>
            </a:extLst>
          </p:cNvPr>
          <p:cNvSpPr/>
          <p:nvPr/>
        </p:nvSpPr>
        <p:spPr>
          <a:xfrm>
            <a:off x="2771800" y="5301392"/>
            <a:ext cx="100811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O:=i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3F2BBB98-1442-4B03-B023-5563146F9A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>
            <a:off x="4498904" y="2228928"/>
            <a:ext cx="1088" cy="39149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E6D24E6C-769D-4838-B88A-582DBAD79E38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03848" y="2820718"/>
            <a:ext cx="0" cy="68029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1CBD85CF-4BF5-4625-9CC9-57687C896716}"/>
              </a:ext>
            </a:extLst>
          </p:cNvPr>
          <p:cNvCxnSpPr>
            <a:cxnSpLocks/>
            <a:stCxn id="16" idx="6"/>
            <a:endCxn id="17" idx="0"/>
          </p:cNvCxnSpPr>
          <p:nvPr/>
        </p:nvCxnSpPr>
        <p:spPr>
          <a:xfrm>
            <a:off x="5796136" y="2820718"/>
            <a:ext cx="13120" cy="71174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2F351B44-C478-4AB2-9491-9E780F6FC8E3}"/>
              </a:ext>
            </a:extLst>
          </p:cNvPr>
          <p:cNvCxnSpPr>
            <a:cxnSpLocks/>
            <a:stCxn id="17" idx="2"/>
            <a:endCxn id="16" idx="4"/>
          </p:cNvCxnSpPr>
          <p:nvPr/>
        </p:nvCxnSpPr>
        <p:spPr>
          <a:xfrm flipH="1" flipV="1">
            <a:off x="4499992" y="3021016"/>
            <a:ext cx="708048" cy="71174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74B6D112-F47B-45F5-BF3C-37EBA687422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3203848" y="3901604"/>
            <a:ext cx="1285384" cy="64379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234FBD65-391D-4B11-B3CE-5F00C09C847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275856" y="4745698"/>
            <a:ext cx="756176" cy="5556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>
            <a:extLst>
              <a:ext uri="{FF2B5EF4-FFF2-40B4-BE49-F238E27FC236}">
                <a16:creationId xmlns:a16="http://schemas.microsoft.com/office/drawing/2014/main" id="{823A05E0-0199-4694-AFD2-3BFA8C55F26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498904" y="1509071"/>
            <a:ext cx="0" cy="31926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1501ED43-4EF0-468A-9D35-3162BF50D6E7}"/>
              </a:ext>
            </a:extLst>
          </p:cNvPr>
          <p:cNvCxnSpPr>
            <a:cxnSpLocks/>
            <a:stCxn id="20" idx="4"/>
            <a:endCxn id="47" idx="0"/>
          </p:cNvCxnSpPr>
          <p:nvPr/>
        </p:nvCxnSpPr>
        <p:spPr>
          <a:xfrm>
            <a:off x="3275856" y="5701988"/>
            <a:ext cx="1537320" cy="48273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zis 45">
            <a:extLst>
              <a:ext uri="{FF2B5EF4-FFF2-40B4-BE49-F238E27FC236}">
                <a16:creationId xmlns:a16="http://schemas.microsoft.com/office/drawing/2014/main" id="{84276EE5-7D6D-4F81-8F5B-DFFAD790E4E6}"/>
              </a:ext>
            </a:extLst>
          </p:cNvPr>
          <p:cNvSpPr/>
          <p:nvPr/>
        </p:nvSpPr>
        <p:spPr>
          <a:xfrm>
            <a:off x="3955504" y="1108252"/>
            <a:ext cx="1048544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7" name="Ellipszis 46">
            <a:extLst>
              <a:ext uri="{FF2B5EF4-FFF2-40B4-BE49-F238E27FC236}">
                <a16:creationId xmlns:a16="http://schemas.microsoft.com/office/drawing/2014/main" id="{2FC6C031-5453-4D1B-A3D8-00954795E97D}"/>
              </a:ext>
            </a:extLst>
          </p:cNvPr>
          <p:cNvSpPr/>
          <p:nvPr/>
        </p:nvSpPr>
        <p:spPr>
          <a:xfrm>
            <a:off x="4355976" y="6184724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1C06D5C4-8533-4B6C-822D-6BA4B4E840EE}"/>
              </a:ext>
            </a:extLst>
          </p:cNvPr>
          <p:cNvSpPr/>
          <p:nvPr/>
        </p:nvSpPr>
        <p:spPr>
          <a:xfrm>
            <a:off x="6948264" y="1340768"/>
            <a:ext cx="21866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b="1" dirty="0">
                <a:solidFill>
                  <a:srgbClr val="0000FF"/>
                </a:solidFill>
              </a:rPr>
              <a:t>Tesztút</a:t>
            </a:r>
            <a:r>
              <a:rPr lang="hu-HU" b="1" baseline="-25000" dirty="0">
                <a:solidFill>
                  <a:srgbClr val="0000FF"/>
                </a:solidFill>
              </a:rPr>
              <a:t>1</a:t>
            </a:r>
            <a:br>
              <a:rPr lang="hu-HU" b="1" baseline="-25000" dirty="0">
                <a:solidFill>
                  <a:srgbClr val="0000FF"/>
                </a:solidFill>
              </a:rPr>
            </a:br>
            <a:r>
              <a:rPr lang="hu-HU" sz="2400" b="1" dirty="0">
                <a:solidFill>
                  <a:srgbClr val="0000FF"/>
                </a:solidFill>
              </a:rPr>
              <a:t>utasításlefedés</a:t>
            </a:r>
            <a:endParaRPr lang="hu-HU" sz="3000" dirty="0">
              <a:solidFill>
                <a:srgbClr val="0000FF"/>
              </a:solidFill>
            </a:endParaRPr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C0AA8C81-2CF5-4632-8918-1B17CC59361D}"/>
              </a:ext>
            </a:extLst>
          </p:cNvPr>
          <p:cNvSpPr/>
          <p:nvPr/>
        </p:nvSpPr>
        <p:spPr>
          <a:xfrm>
            <a:off x="5868144" y="2984476"/>
            <a:ext cx="1944638" cy="325908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2&lt;N és nem 2|N</a:t>
            </a:r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53725330-91D4-424F-9546-50C86889D4A1}"/>
              </a:ext>
            </a:extLst>
          </p:cNvPr>
          <p:cNvSpPr/>
          <p:nvPr/>
        </p:nvSpPr>
        <p:spPr>
          <a:xfrm>
            <a:off x="4045910" y="1833807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i:=2</a:t>
            </a: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FAEB0130-5834-4652-8747-E747DEFE45F7}"/>
              </a:ext>
            </a:extLst>
          </p:cNvPr>
          <p:cNvSpPr/>
          <p:nvPr/>
        </p:nvSpPr>
        <p:spPr>
          <a:xfrm>
            <a:off x="406400" y="2780928"/>
            <a:ext cx="2736763" cy="68028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2&lt;N és nem 2|N</a:t>
            </a:r>
          </a:p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és (3≥N vagy 3|N)</a:t>
            </a:r>
          </a:p>
        </p:txBody>
      </p:sp>
      <p:pic>
        <p:nvPicPr>
          <p:cNvPr id="35" name="Picture 8">
            <a:extLst>
              <a:ext uri="{FF2B5EF4-FFF2-40B4-BE49-F238E27FC236}">
                <a16:creationId xmlns:a16="http://schemas.microsoft.com/office/drawing/2014/main" id="{0EF8F55F-8053-412F-92D5-E0584CBBF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34904"/>
            <a:ext cx="1597025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2">
            <a:extLst>
              <a:ext uri="{FF2B5EF4-FFF2-40B4-BE49-F238E27FC236}">
                <a16:creationId xmlns:a16="http://schemas.microsoft.com/office/drawing/2014/main" id="{2B4ECB5B-6893-46D5-A45F-BE4CAB065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fehér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FF0000"/>
                </a:solidFill>
              </a:rPr>
              <a:t>doboz</a:t>
            </a:r>
            <a:r>
              <a:rPr lang="hu-HU" sz="3200" dirty="0"/>
              <a:t> módszerek</a:t>
            </a:r>
          </a:p>
        </p:txBody>
      </p:sp>
      <p:sp>
        <p:nvSpPr>
          <p:cNvPr id="45" name="Dátum helye 22">
            <a:extLst>
              <a:ext uri="{FF2B5EF4-FFF2-40B4-BE49-F238E27FC236}">
                <a16:creationId xmlns:a16="http://schemas.microsoft.com/office/drawing/2014/main" id="{758C2925-BFD9-4B95-ABDD-CE0FBA23C80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fld id="{10C25809-C1B9-4AFF-9BB2-3582D9198863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48" name="Élőláb helye 19">
            <a:extLst>
              <a:ext uri="{FF2B5EF4-FFF2-40B4-BE49-F238E27FC236}">
                <a16:creationId xmlns:a16="http://schemas.microsoft.com/office/drawing/2014/main" id="{6AB177E4-774B-4D45-BF14-0D3B6B5349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3551BE7E-A67A-40B2-BC5B-B7DE66DF03E5}"/>
              </a:ext>
            </a:extLst>
          </p:cNvPr>
          <p:cNvSpPr/>
          <p:nvPr/>
        </p:nvSpPr>
        <p:spPr>
          <a:xfrm>
            <a:off x="3190785" y="2623849"/>
            <a:ext cx="2592288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0000FF"/>
                </a:solidFill>
              </a:rPr>
              <a:t>i&lt;N és nem </a:t>
            </a:r>
            <a:r>
              <a:rPr lang="hu-HU" sz="1800" b="1" dirty="0" err="1">
                <a:solidFill>
                  <a:srgbClr val="0000FF"/>
                </a:solidFill>
              </a:rPr>
              <a:t>i|N</a:t>
            </a:r>
            <a:endParaRPr lang="hu-HU" sz="1800" b="1" dirty="0">
              <a:solidFill>
                <a:srgbClr val="0000FF"/>
              </a:solidFill>
            </a:endParaRPr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B467122C-32A8-42A1-9332-6DE53BB17236}"/>
              </a:ext>
            </a:extLst>
          </p:cNvPr>
          <p:cNvSpPr/>
          <p:nvPr/>
        </p:nvSpPr>
        <p:spPr>
          <a:xfrm>
            <a:off x="5207009" y="3527134"/>
            <a:ext cx="120243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0000FF"/>
                </a:solidFill>
              </a:rPr>
              <a:t>i:=i+1</a:t>
            </a:r>
          </a:p>
        </p:txBody>
      </p:sp>
      <p:sp>
        <p:nvSpPr>
          <p:cNvPr id="56" name="Ellipszis 55">
            <a:extLst>
              <a:ext uri="{FF2B5EF4-FFF2-40B4-BE49-F238E27FC236}">
                <a16:creationId xmlns:a16="http://schemas.microsoft.com/office/drawing/2014/main" id="{4F7DF91C-9F02-4D19-B047-408AF14FCCDF}"/>
              </a:ext>
            </a:extLst>
          </p:cNvPr>
          <p:cNvSpPr/>
          <p:nvPr/>
        </p:nvSpPr>
        <p:spPr>
          <a:xfrm>
            <a:off x="3956747" y="1118051"/>
            <a:ext cx="1048544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0000FF"/>
                </a:solidFill>
              </a:rPr>
              <a:t>Start</a:t>
            </a: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15A8C368-A0D4-4FE3-8BC6-8FB60CCC2DCF}"/>
              </a:ext>
            </a:extLst>
          </p:cNvPr>
          <p:cNvSpPr/>
          <p:nvPr/>
        </p:nvSpPr>
        <p:spPr>
          <a:xfrm>
            <a:off x="35496" y="3972847"/>
            <a:ext cx="3481720" cy="68028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(2&lt;N és 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3≥N 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és nem 2|N) vagy</a:t>
            </a:r>
          </a:p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(2&lt;N és nem 2|N és 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3|N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5B125D9E-E789-4C37-94A0-C986568E1DC4}"/>
              </a:ext>
            </a:extLst>
          </p:cNvPr>
          <p:cNvCxnSpPr>
            <a:cxnSpLocks/>
          </p:cNvCxnSpPr>
          <p:nvPr/>
        </p:nvCxnSpPr>
        <p:spPr>
          <a:xfrm flipH="1">
            <a:off x="4813176" y="4745698"/>
            <a:ext cx="133256" cy="143902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églalap 39">
            <a:extLst>
              <a:ext uri="{FF2B5EF4-FFF2-40B4-BE49-F238E27FC236}">
                <a16:creationId xmlns:a16="http://schemas.microsoft.com/office/drawing/2014/main" id="{2BE859E5-6169-4E52-84C6-376E2B865D85}"/>
              </a:ext>
            </a:extLst>
          </p:cNvPr>
          <p:cNvSpPr/>
          <p:nvPr/>
        </p:nvSpPr>
        <p:spPr>
          <a:xfrm>
            <a:off x="35496" y="5184283"/>
            <a:ext cx="3481720" cy="68028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3=N 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vagy</a:t>
            </a:r>
          </a:p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(2&lt;N és nem 2|N és 3|N)</a:t>
            </a:r>
          </a:p>
        </p:txBody>
      </p:sp>
      <p:cxnSp>
        <p:nvCxnSpPr>
          <p:cNvPr id="9" name="Egyenes összekötő nyíllal 8">
            <a:extLst>
              <a:ext uri="{FF2B5EF4-FFF2-40B4-BE49-F238E27FC236}">
                <a16:creationId xmlns:a16="http://schemas.microsoft.com/office/drawing/2014/main" id="{48A6B1E1-E14A-4EFE-876A-2FFCD5CCBEBD}"/>
              </a:ext>
            </a:extLst>
          </p:cNvPr>
          <p:cNvCxnSpPr>
            <a:cxnSpLocks/>
          </p:cNvCxnSpPr>
          <p:nvPr/>
        </p:nvCxnSpPr>
        <p:spPr>
          <a:xfrm>
            <a:off x="1763688" y="3432695"/>
            <a:ext cx="0" cy="540152"/>
          </a:xfrm>
          <a:prstGeom prst="straightConnector1">
            <a:avLst/>
          </a:prstGeom>
          <a:ln w="38100" cmpd="dbl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gyenes összekötő nyíllal 41">
            <a:extLst>
              <a:ext uri="{FF2B5EF4-FFF2-40B4-BE49-F238E27FC236}">
                <a16:creationId xmlns:a16="http://schemas.microsoft.com/office/drawing/2014/main" id="{D40D5FF9-BBC9-4977-9C7A-A9932BBDCDFF}"/>
              </a:ext>
            </a:extLst>
          </p:cNvPr>
          <p:cNvCxnSpPr>
            <a:cxnSpLocks/>
          </p:cNvCxnSpPr>
          <p:nvPr/>
        </p:nvCxnSpPr>
        <p:spPr>
          <a:xfrm>
            <a:off x="1691680" y="4630292"/>
            <a:ext cx="0" cy="540152"/>
          </a:xfrm>
          <a:prstGeom prst="straightConnector1">
            <a:avLst/>
          </a:prstGeom>
          <a:ln w="38100" cmpd="dbl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39</a:t>
            </a:fld>
            <a:r>
              <a:rPr lang="hu-HU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369646720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534C21CE-C52F-482E-BC47-2DBBAFA4BEFA}"/>
              </a:ext>
            </a:extLst>
          </p:cNvPr>
          <p:cNvSpPr/>
          <p:nvPr/>
        </p:nvSpPr>
        <p:spPr>
          <a:xfrm>
            <a:off x="2915816" y="2780928"/>
            <a:ext cx="5760640" cy="3223592"/>
          </a:xfrm>
          <a:prstGeom prst="rect">
            <a:avLst/>
          </a:prstGeom>
          <a:solidFill>
            <a:srgbClr val="808000">
              <a:alpha val="49000"/>
            </a:srgbClr>
          </a:solidFill>
          <a:ln>
            <a:noFill/>
          </a:ln>
          <a:effectLst>
            <a:glow rad="457200">
              <a:srgbClr val="B4B645">
                <a:alpha val="44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A mai előadás foglalata, </a:t>
            </a:r>
            <a:r>
              <a:rPr lang="hu-HU" sz="2800" dirty="0"/>
              <a:t>mondásokkal</a:t>
            </a:r>
            <a:endParaRPr lang="en-GB" dirty="0"/>
          </a:p>
        </p:txBody>
      </p:sp>
      <p:sp>
        <p:nvSpPr>
          <p:cNvPr id="3" name="Tartalom hely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„Más szemében meglátja a szálkát, a magáéban a gerendát sem veszi észre.”</a:t>
            </a:r>
          </a:p>
        </p:txBody>
      </p:sp>
      <p:sp>
        <p:nvSpPr>
          <p:cNvPr id="11" name="Dátum helye 10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B3B85D6-6FA9-46AC-8A41-0581AA3DCA6A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8" name="Élőláb helye 7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pic>
        <p:nvPicPr>
          <p:cNvPr id="9" name="Picture 4" descr="Kapcsolódó kép">
            <a:extLst>
              <a:ext uri="{FF2B5EF4-FFF2-40B4-BE49-F238E27FC236}">
                <a16:creationId xmlns:a16="http://schemas.microsoft.com/office/drawing/2014/main" id="{33082FA6-7456-4440-B0B1-B705E42487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11968" y="3992848"/>
            <a:ext cx="3524800" cy="198010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Kép 4">
            <a:extLst>
              <a:ext uri="{FF2B5EF4-FFF2-40B4-BE49-F238E27FC236}">
                <a16:creationId xmlns:a16="http://schemas.microsoft.com/office/drawing/2014/main" id="{760B5DD5-29C3-4A7F-82E3-DD70873775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1912" y="2811306"/>
            <a:ext cx="3495675" cy="19621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Dia számának helye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</a:t>
            </a:fld>
            <a:r>
              <a:rPr lang="hu-HU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2578948565"/>
      </p:ext>
    </p:extLst>
  </p:cSld>
  <p:clrMapOvr>
    <a:masterClrMapping/>
  </p:clrMapOvr>
  <p:transition spd="slow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zis 1">
            <a:extLst>
              <a:ext uri="{FF2B5EF4-FFF2-40B4-BE49-F238E27FC236}">
                <a16:creationId xmlns:a16="http://schemas.microsoft.com/office/drawing/2014/main" id="{789D2E1D-2D36-46F4-9CB0-9B3833CD80D1}"/>
              </a:ext>
            </a:extLst>
          </p:cNvPr>
          <p:cNvSpPr/>
          <p:nvPr/>
        </p:nvSpPr>
        <p:spPr>
          <a:xfrm>
            <a:off x="4041704" y="1828332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i:=2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1FE6F8C8-16E1-49B1-B75D-F43BAF907AD2}"/>
              </a:ext>
            </a:extLst>
          </p:cNvPr>
          <p:cNvSpPr/>
          <p:nvPr/>
        </p:nvSpPr>
        <p:spPr>
          <a:xfrm>
            <a:off x="3203848" y="2620420"/>
            <a:ext cx="2592288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i&lt;N és nem </a:t>
            </a:r>
            <a:r>
              <a:rPr lang="hu-HU" sz="2000" dirty="0" err="1">
                <a:solidFill>
                  <a:schemeClr val="tx1"/>
                </a:solidFill>
              </a:rPr>
              <a:t>i|N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C0D09962-159D-44BF-BE7E-A5A1DCD288CB}"/>
              </a:ext>
            </a:extLst>
          </p:cNvPr>
          <p:cNvSpPr/>
          <p:nvPr/>
        </p:nvSpPr>
        <p:spPr>
          <a:xfrm>
            <a:off x="5208040" y="3532460"/>
            <a:ext cx="120243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i:=i+1</a:t>
            </a:r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7F568266-9534-46B1-8A8B-ACF684F7BF31}"/>
              </a:ext>
            </a:extLst>
          </p:cNvPr>
          <p:cNvSpPr/>
          <p:nvPr/>
        </p:nvSpPr>
        <p:spPr>
          <a:xfrm>
            <a:off x="2339752" y="3501008"/>
            <a:ext cx="172819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Van:=i&lt;N</a:t>
            </a:r>
          </a:p>
        </p:txBody>
      </p:sp>
      <p:sp>
        <p:nvSpPr>
          <p:cNvPr id="19" name="Ellipszis 18">
            <a:extLst>
              <a:ext uri="{FF2B5EF4-FFF2-40B4-BE49-F238E27FC236}">
                <a16:creationId xmlns:a16="http://schemas.microsoft.com/office/drawing/2014/main" id="{8625238E-3807-4D64-9F96-6E1F12741C79}"/>
              </a:ext>
            </a:extLst>
          </p:cNvPr>
          <p:cNvSpPr/>
          <p:nvPr/>
        </p:nvSpPr>
        <p:spPr>
          <a:xfrm>
            <a:off x="4032032" y="4545400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Van</a:t>
            </a: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D7048ACC-72DC-4157-B34A-0FC6CEA34F11}"/>
              </a:ext>
            </a:extLst>
          </p:cNvPr>
          <p:cNvSpPr/>
          <p:nvPr/>
        </p:nvSpPr>
        <p:spPr>
          <a:xfrm>
            <a:off x="2771800" y="5301392"/>
            <a:ext cx="100811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O:=i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3F2BBB98-1442-4B03-B023-5563146F9A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>
            <a:off x="4498904" y="2228928"/>
            <a:ext cx="1088" cy="39149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E6D24E6C-769D-4838-B88A-582DBAD79E38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03848" y="2820718"/>
            <a:ext cx="0" cy="68029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1CBD85CF-4BF5-4625-9CC9-57687C896716}"/>
              </a:ext>
            </a:extLst>
          </p:cNvPr>
          <p:cNvCxnSpPr>
            <a:cxnSpLocks/>
            <a:stCxn id="16" idx="6"/>
            <a:endCxn id="17" idx="0"/>
          </p:cNvCxnSpPr>
          <p:nvPr/>
        </p:nvCxnSpPr>
        <p:spPr>
          <a:xfrm>
            <a:off x="5796136" y="2820718"/>
            <a:ext cx="13120" cy="71174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2F351B44-C478-4AB2-9491-9E780F6FC8E3}"/>
              </a:ext>
            </a:extLst>
          </p:cNvPr>
          <p:cNvCxnSpPr>
            <a:cxnSpLocks/>
            <a:stCxn id="17" idx="2"/>
            <a:endCxn id="16" idx="4"/>
          </p:cNvCxnSpPr>
          <p:nvPr/>
        </p:nvCxnSpPr>
        <p:spPr>
          <a:xfrm flipH="1" flipV="1">
            <a:off x="4499992" y="3021016"/>
            <a:ext cx="708048" cy="71174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74B6D112-F47B-45F5-BF3C-37EBA687422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3203848" y="3901604"/>
            <a:ext cx="1285384" cy="64379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234FBD65-391D-4B11-B3CE-5F00C09C847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275856" y="4745698"/>
            <a:ext cx="756176" cy="5556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>
            <a:extLst>
              <a:ext uri="{FF2B5EF4-FFF2-40B4-BE49-F238E27FC236}">
                <a16:creationId xmlns:a16="http://schemas.microsoft.com/office/drawing/2014/main" id="{823A05E0-0199-4694-AFD2-3BFA8C55F26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498904" y="1509071"/>
            <a:ext cx="0" cy="31926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1501ED43-4EF0-468A-9D35-3162BF50D6E7}"/>
              </a:ext>
            </a:extLst>
          </p:cNvPr>
          <p:cNvCxnSpPr>
            <a:cxnSpLocks/>
            <a:stCxn id="20" idx="4"/>
            <a:endCxn id="47" idx="0"/>
          </p:cNvCxnSpPr>
          <p:nvPr/>
        </p:nvCxnSpPr>
        <p:spPr>
          <a:xfrm>
            <a:off x="3275856" y="5701988"/>
            <a:ext cx="1537320" cy="48273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zis 45">
            <a:extLst>
              <a:ext uri="{FF2B5EF4-FFF2-40B4-BE49-F238E27FC236}">
                <a16:creationId xmlns:a16="http://schemas.microsoft.com/office/drawing/2014/main" id="{84276EE5-7D6D-4F81-8F5B-DFFAD790E4E6}"/>
              </a:ext>
            </a:extLst>
          </p:cNvPr>
          <p:cNvSpPr/>
          <p:nvPr/>
        </p:nvSpPr>
        <p:spPr>
          <a:xfrm>
            <a:off x="3955504" y="1108252"/>
            <a:ext cx="1048544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7" name="Ellipszis 46">
            <a:extLst>
              <a:ext uri="{FF2B5EF4-FFF2-40B4-BE49-F238E27FC236}">
                <a16:creationId xmlns:a16="http://schemas.microsoft.com/office/drawing/2014/main" id="{2FC6C031-5453-4D1B-A3D8-00954795E97D}"/>
              </a:ext>
            </a:extLst>
          </p:cNvPr>
          <p:cNvSpPr/>
          <p:nvPr/>
        </p:nvSpPr>
        <p:spPr>
          <a:xfrm>
            <a:off x="4355976" y="6184724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1C06D5C4-8533-4B6C-822D-6BA4B4E840EE}"/>
              </a:ext>
            </a:extLst>
          </p:cNvPr>
          <p:cNvSpPr/>
          <p:nvPr/>
        </p:nvSpPr>
        <p:spPr>
          <a:xfrm>
            <a:off x="6948264" y="1340768"/>
            <a:ext cx="21866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b="1" dirty="0">
                <a:solidFill>
                  <a:srgbClr val="0000FF"/>
                </a:solidFill>
              </a:rPr>
              <a:t>Tesztút</a:t>
            </a:r>
            <a:r>
              <a:rPr lang="hu-HU" b="1" baseline="-25000" dirty="0">
                <a:solidFill>
                  <a:srgbClr val="0000FF"/>
                </a:solidFill>
              </a:rPr>
              <a:t>1</a:t>
            </a:r>
            <a:br>
              <a:rPr lang="hu-HU" b="1" baseline="-25000" dirty="0">
                <a:solidFill>
                  <a:srgbClr val="0000FF"/>
                </a:solidFill>
              </a:rPr>
            </a:br>
            <a:r>
              <a:rPr lang="hu-HU" sz="2400" b="1" dirty="0">
                <a:solidFill>
                  <a:srgbClr val="0000FF"/>
                </a:solidFill>
              </a:rPr>
              <a:t>utasításlefedés</a:t>
            </a:r>
            <a:endParaRPr lang="hu-HU" sz="3000" dirty="0">
              <a:solidFill>
                <a:srgbClr val="0000FF"/>
              </a:solidFill>
            </a:endParaRPr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C0AA8C81-2CF5-4632-8918-1B17CC59361D}"/>
              </a:ext>
            </a:extLst>
          </p:cNvPr>
          <p:cNvSpPr/>
          <p:nvPr/>
        </p:nvSpPr>
        <p:spPr>
          <a:xfrm>
            <a:off x="5868144" y="2984476"/>
            <a:ext cx="1944638" cy="325908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2&lt;N és nem 2|N</a:t>
            </a:r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53725330-91D4-424F-9546-50C86889D4A1}"/>
              </a:ext>
            </a:extLst>
          </p:cNvPr>
          <p:cNvSpPr/>
          <p:nvPr/>
        </p:nvSpPr>
        <p:spPr>
          <a:xfrm>
            <a:off x="4045910" y="1833807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i:=2</a:t>
            </a:r>
          </a:p>
        </p:txBody>
      </p:sp>
      <p:pic>
        <p:nvPicPr>
          <p:cNvPr id="35" name="Picture 8">
            <a:extLst>
              <a:ext uri="{FF2B5EF4-FFF2-40B4-BE49-F238E27FC236}">
                <a16:creationId xmlns:a16="http://schemas.microsoft.com/office/drawing/2014/main" id="{0EF8F55F-8053-412F-92D5-E0584CBBF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34904"/>
            <a:ext cx="1597025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2">
            <a:extLst>
              <a:ext uri="{FF2B5EF4-FFF2-40B4-BE49-F238E27FC236}">
                <a16:creationId xmlns:a16="http://schemas.microsoft.com/office/drawing/2014/main" id="{2B4ECB5B-6893-46D5-A45F-BE4CAB065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fehér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FF0000"/>
                </a:solidFill>
              </a:rPr>
              <a:t>doboz</a:t>
            </a:r>
            <a:r>
              <a:rPr lang="hu-HU" sz="3200" dirty="0"/>
              <a:t> módszerek</a:t>
            </a:r>
          </a:p>
        </p:txBody>
      </p:sp>
      <p:sp>
        <p:nvSpPr>
          <p:cNvPr id="45" name="Dátum helye 22">
            <a:extLst>
              <a:ext uri="{FF2B5EF4-FFF2-40B4-BE49-F238E27FC236}">
                <a16:creationId xmlns:a16="http://schemas.microsoft.com/office/drawing/2014/main" id="{758C2925-BFD9-4B95-ABDD-CE0FBA23C80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fld id="{A5DE0D47-05B8-4ED1-979E-A72A174564E9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48" name="Élőláb helye 19">
            <a:extLst>
              <a:ext uri="{FF2B5EF4-FFF2-40B4-BE49-F238E27FC236}">
                <a16:creationId xmlns:a16="http://schemas.microsoft.com/office/drawing/2014/main" id="{6AB177E4-774B-4D45-BF14-0D3B6B5349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3551BE7E-A67A-40B2-BC5B-B7DE66DF03E5}"/>
              </a:ext>
            </a:extLst>
          </p:cNvPr>
          <p:cNvSpPr/>
          <p:nvPr/>
        </p:nvSpPr>
        <p:spPr>
          <a:xfrm>
            <a:off x="3190785" y="2623849"/>
            <a:ext cx="2592288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0000FF"/>
                </a:solidFill>
              </a:rPr>
              <a:t>i&lt;N és nem </a:t>
            </a:r>
            <a:r>
              <a:rPr lang="hu-HU" sz="1800" b="1" dirty="0" err="1">
                <a:solidFill>
                  <a:srgbClr val="0000FF"/>
                </a:solidFill>
              </a:rPr>
              <a:t>i|N</a:t>
            </a:r>
            <a:endParaRPr lang="hu-HU" sz="1800" b="1" dirty="0">
              <a:solidFill>
                <a:srgbClr val="0000FF"/>
              </a:solidFill>
            </a:endParaRPr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B467122C-32A8-42A1-9332-6DE53BB17236}"/>
              </a:ext>
            </a:extLst>
          </p:cNvPr>
          <p:cNvSpPr/>
          <p:nvPr/>
        </p:nvSpPr>
        <p:spPr>
          <a:xfrm>
            <a:off x="5207009" y="3527134"/>
            <a:ext cx="120243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0000FF"/>
                </a:solidFill>
              </a:rPr>
              <a:t>i:=i+1</a:t>
            </a:r>
          </a:p>
        </p:txBody>
      </p:sp>
      <p:sp>
        <p:nvSpPr>
          <p:cNvPr id="56" name="Ellipszis 55">
            <a:extLst>
              <a:ext uri="{FF2B5EF4-FFF2-40B4-BE49-F238E27FC236}">
                <a16:creationId xmlns:a16="http://schemas.microsoft.com/office/drawing/2014/main" id="{4F7DF91C-9F02-4D19-B047-408AF14FCCDF}"/>
              </a:ext>
            </a:extLst>
          </p:cNvPr>
          <p:cNvSpPr/>
          <p:nvPr/>
        </p:nvSpPr>
        <p:spPr>
          <a:xfrm>
            <a:off x="3956747" y="1118051"/>
            <a:ext cx="1048544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0000FF"/>
                </a:solidFill>
              </a:rPr>
              <a:t>Start</a:t>
            </a:r>
          </a:p>
        </p:txBody>
      </p:sp>
      <p:sp>
        <p:nvSpPr>
          <p:cNvPr id="40" name="Téglalap 39">
            <a:extLst>
              <a:ext uri="{FF2B5EF4-FFF2-40B4-BE49-F238E27FC236}">
                <a16:creationId xmlns:a16="http://schemas.microsoft.com/office/drawing/2014/main" id="{6F1F3E05-DF07-4364-81CA-0BCD9C432F8D}"/>
              </a:ext>
            </a:extLst>
          </p:cNvPr>
          <p:cNvSpPr/>
          <p:nvPr/>
        </p:nvSpPr>
        <p:spPr>
          <a:xfrm>
            <a:off x="-121772" y="2852971"/>
            <a:ext cx="3481720" cy="68028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3=N 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vagy</a:t>
            </a:r>
          </a:p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(2&lt;N és nem 2|N és 3|N)</a:t>
            </a:r>
          </a:p>
        </p:txBody>
      </p:sp>
      <p:sp>
        <p:nvSpPr>
          <p:cNvPr id="34" name="Ellipszis 33">
            <a:extLst>
              <a:ext uri="{FF2B5EF4-FFF2-40B4-BE49-F238E27FC236}">
                <a16:creationId xmlns:a16="http://schemas.microsoft.com/office/drawing/2014/main" id="{92C99895-4DEC-45C7-8154-448CE2CAA0D5}"/>
              </a:ext>
            </a:extLst>
          </p:cNvPr>
          <p:cNvSpPr/>
          <p:nvPr/>
        </p:nvSpPr>
        <p:spPr>
          <a:xfrm>
            <a:off x="2333128" y="3506756"/>
            <a:ext cx="172819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0000FF"/>
                </a:solidFill>
              </a:rPr>
              <a:t>Van:=i&lt;N</a:t>
            </a:r>
          </a:p>
        </p:txBody>
      </p: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64266223-4C6D-4BBE-9E65-33E4EE9A02DE}"/>
              </a:ext>
            </a:extLst>
          </p:cNvPr>
          <p:cNvCxnSpPr>
            <a:cxnSpLocks/>
          </p:cNvCxnSpPr>
          <p:nvPr/>
        </p:nvCxnSpPr>
        <p:spPr>
          <a:xfrm flipH="1">
            <a:off x="4813176" y="4745698"/>
            <a:ext cx="133256" cy="143902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églalap 37">
            <a:extLst>
              <a:ext uri="{FF2B5EF4-FFF2-40B4-BE49-F238E27FC236}">
                <a16:creationId xmlns:a16="http://schemas.microsoft.com/office/drawing/2014/main" id="{8BC6E57D-E6E6-4F62-84C6-61D91AAF7FC2}"/>
              </a:ext>
            </a:extLst>
          </p:cNvPr>
          <p:cNvSpPr/>
          <p:nvPr/>
        </p:nvSpPr>
        <p:spPr>
          <a:xfrm>
            <a:off x="5004048" y="4581128"/>
            <a:ext cx="3481720" cy="984813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((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3=N 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vagy</a:t>
            </a:r>
          </a:p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(2&lt;N és nem 2|N és 3|N))</a:t>
            </a:r>
            <a:b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és nem 3&lt;N</a:t>
            </a:r>
            <a:endParaRPr lang="hu-HU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Ellipszis 41">
            <a:extLst>
              <a:ext uri="{FF2B5EF4-FFF2-40B4-BE49-F238E27FC236}">
                <a16:creationId xmlns:a16="http://schemas.microsoft.com/office/drawing/2014/main" id="{6050166A-8A66-4380-9010-20A3CB0F1F52}"/>
              </a:ext>
            </a:extLst>
          </p:cNvPr>
          <p:cNvSpPr/>
          <p:nvPr/>
        </p:nvSpPr>
        <p:spPr>
          <a:xfrm>
            <a:off x="4035692" y="4548876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0000FF"/>
                </a:solidFill>
              </a:rPr>
              <a:t>Van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40</a:t>
            </a:fld>
            <a:r>
              <a:rPr lang="hu-HU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223461819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animBg="1"/>
      <p:bldP spid="38" grpId="0" animBg="1"/>
      <p:bldP spid="42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zis 1">
            <a:extLst>
              <a:ext uri="{FF2B5EF4-FFF2-40B4-BE49-F238E27FC236}">
                <a16:creationId xmlns:a16="http://schemas.microsoft.com/office/drawing/2014/main" id="{789D2E1D-2D36-46F4-9CB0-9B3833CD80D1}"/>
              </a:ext>
            </a:extLst>
          </p:cNvPr>
          <p:cNvSpPr/>
          <p:nvPr/>
        </p:nvSpPr>
        <p:spPr>
          <a:xfrm>
            <a:off x="4041704" y="1828332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i:=2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1FE6F8C8-16E1-49B1-B75D-F43BAF907AD2}"/>
              </a:ext>
            </a:extLst>
          </p:cNvPr>
          <p:cNvSpPr/>
          <p:nvPr/>
        </p:nvSpPr>
        <p:spPr>
          <a:xfrm>
            <a:off x="3203848" y="2620420"/>
            <a:ext cx="2592288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i&lt;N és nem </a:t>
            </a:r>
            <a:r>
              <a:rPr lang="hu-HU" sz="2000" dirty="0" err="1">
                <a:solidFill>
                  <a:schemeClr val="tx1"/>
                </a:solidFill>
              </a:rPr>
              <a:t>i|N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C0D09962-159D-44BF-BE7E-A5A1DCD288CB}"/>
              </a:ext>
            </a:extLst>
          </p:cNvPr>
          <p:cNvSpPr/>
          <p:nvPr/>
        </p:nvSpPr>
        <p:spPr>
          <a:xfrm>
            <a:off x="5208040" y="3532460"/>
            <a:ext cx="120243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i:=i+1</a:t>
            </a:r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7F568266-9534-46B1-8A8B-ACF684F7BF31}"/>
              </a:ext>
            </a:extLst>
          </p:cNvPr>
          <p:cNvSpPr/>
          <p:nvPr/>
        </p:nvSpPr>
        <p:spPr>
          <a:xfrm>
            <a:off x="2339752" y="3501008"/>
            <a:ext cx="172819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Van:=i&lt;N</a:t>
            </a:r>
          </a:p>
        </p:txBody>
      </p:sp>
      <p:sp>
        <p:nvSpPr>
          <p:cNvPr id="19" name="Ellipszis 18">
            <a:extLst>
              <a:ext uri="{FF2B5EF4-FFF2-40B4-BE49-F238E27FC236}">
                <a16:creationId xmlns:a16="http://schemas.microsoft.com/office/drawing/2014/main" id="{8625238E-3807-4D64-9F96-6E1F12741C79}"/>
              </a:ext>
            </a:extLst>
          </p:cNvPr>
          <p:cNvSpPr/>
          <p:nvPr/>
        </p:nvSpPr>
        <p:spPr>
          <a:xfrm>
            <a:off x="4032032" y="4545400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Van</a:t>
            </a: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D7048ACC-72DC-4157-B34A-0FC6CEA34F11}"/>
              </a:ext>
            </a:extLst>
          </p:cNvPr>
          <p:cNvSpPr/>
          <p:nvPr/>
        </p:nvSpPr>
        <p:spPr>
          <a:xfrm>
            <a:off x="2771800" y="5301392"/>
            <a:ext cx="100811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O:=i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3F2BBB98-1442-4B03-B023-5563146F9A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>
            <a:off x="4498904" y="2228928"/>
            <a:ext cx="1088" cy="39149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E6D24E6C-769D-4838-B88A-582DBAD79E38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03848" y="2820718"/>
            <a:ext cx="0" cy="68029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1CBD85CF-4BF5-4625-9CC9-57687C896716}"/>
              </a:ext>
            </a:extLst>
          </p:cNvPr>
          <p:cNvCxnSpPr>
            <a:cxnSpLocks/>
            <a:stCxn id="16" idx="6"/>
            <a:endCxn id="17" idx="0"/>
          </p:cNvCxnSpPr>
          <p:nvPr/>
        </p:nvCxnSpPr>
        <p:spPr>
          <a:xfrm>
            <a:off x="5796136" y="2820718"/>
            <a:ext cx="13120" cy="71174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2F351B44-C478-4AB2-9491-9E780F6FC8E3}"/>
              </a:ext>
            </a:extLst>
          </p:cNvPr>
          <p:cNvCxnSpPr>
            <a:cxnSpLocks/>
            <a:stCxn id="17" idx="2"/>
            <a:endCxn id="16" idx="4"/>
          </p:cNvCxnSpPr>
          <p:nvPr/>
        </p:nvCxnSpPr>
        <p:spPr>
          <a:xfrm flipH="1" flipV="1">
            <a:off x="4499992" y="3021016"/>
            <a:ext cx="708048" cy="71174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74B6D112-F47B-45F5-BF3C-37EBA687422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3203848" y="3901604"/>
            <a:ext cx="1285384" cy="64379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234FBD65-391D-4B11-B3CE-5F00C09C847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275856" y="4745698"/>
            <a:ext cx="756176" cy="5556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>
            <a:extLst>
              <a:ext uri="{FF2B5EF4-FFF2-40B4-BE49-F238E27FC236}">
                <a16:creationId xmlns:a16="http://schemas.microsoft.com/office/drawing/2014/main" id="{823A05E0-0199-4694-AFD2-3BFA8C55F26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498904" y="1509071"/>
            <a:ext cx="0" cy="31926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1501ED43-4EF0-468A-9D35-3162BF50D6E7}"/>
              </a:ext>
            </a:extLst>
          </p:cNvPr>
          <p:cNvCxnSpPr>
            <a:cxnSpLocks/>
            <a:stCxn id="20" idx="4"/>
            <a:endCxn id="47" idx="0"/>
          </p:cNvCxnSpPr>
          <p:nvPr/>
        </p:nvCxnSpPr>
        <p:spPr>
          <a:xfrm>
            <a:off x="3275856" y="5701988"/>
            <a:ext cx="1537320" cy="48273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zis 45">
            <a:extLst>
              <a:ext uri="{FF2B5EF4-FFF2-40B4-BE49-F238E27FC236}">
                <a16:creationId xmlns:a16="http://schemas.microsoft.com/office/drawing/2014/main" id="{84276EE5-7D6D-4F81-8F5B-DFFAD790E4E6}"/>
              </a:ext>
            </a:extLst>
          </p:cNvPr>
          <p:cNvSpPr/>
          <p:nvPr/>
        </p:nvSpPr>
        <p:spPr>
          <a:xfrm>
            <a:off x="3955504" y="1108252"/>
            <a:ext cx="1048544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7" name="Ellipszis 46">
            <a:extLst>
              <a:ext uri="{FF2B5EF4-FFF2-40B4-BE49-F238E27FC236}">
                <a16:creationId xmlns:a16="http://schemas.microsoft.com/office/drawing/2014/main" id="{2FC6C031-5453-4D1B-A3D8-00954795E97D}"/>
              </a:ext>
            </a:extLst>
          </p:cNvPr>
          <p:cNvSpPr/>
          <p:nvPr/>
        </p:nvSpPr>
        <p:spPr>
          <a:xfrm>
            <a:off x="4355976" y="6184724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1C06D5C4-8533-4B6C-822D-6BA4B4E840EE}"/>
              </a:ext>
            </a:extLst>
          </p:cNvPr>
          <p:cNvSpPr/>
          <p:nvPr/>
        </p:nvSpPr>
        <p:spPr>
          <a:xfrm>
            <a:off x="6948264" y="1340768"/>
            <a:ext cx="21866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b="1" dirty="0">
                <a:solidFill>
                  <a:srgbClr val="0000FF"/>
                </a:solidFill>
              </a:rPr>
              <a:t>Tesztút</a:t>
            </a:r>
            <a:r>
              <a:rPr lang="hu-HU" b="1" baseline="-25000" dirty="0">
                <a:solidFill>
                  <a:srgbClr val="0000FF"/>
                </a:solidFill>
              </a:rPr>
              <a:t>1</a:t>
            </a:r>
            <a:br>
              <a:rPr lang="hu-HU" b="1" baseline="-25000" dirty="0">
                <a:solidFill>
                  <a:srgbClr val="0000FF"/>
                </a:solidFill>
              </a:rPr>
            </a:br>
            <a:r>
              <a:rPr lang="hu-HU" sz="2400" b="1" dirty="0">
                <a:solidFill>
                  <a:srgbClr val="0000FF"/>
                </a:solidFill>
              </a:rPr>
              <a:t>utasításlefedés</a:t>
            </a:r>
            <a:endParaRPr lang="hu-HU" sz="3000" dirty="0">
              <a:solidFill>
                <a:srgbClr val="0000FF"/>
              </a:solidFill>
            </a:endParaRPr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C0AA8C81-2CF5-4632-8918-1B17CC59361D}"/>
              </a:ext>
            </a:extLst>
          </p:cNvPr>
          <p:cNvSpPr/>
          <p:nvPr/>
        </p:nvSpPr>
        <p:spPr>
          <a:xfrm>
            <a:off x="5868144" y="2984476"/>
            <a:ext cx="1944638" cy="325908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2&lt;N és nem 2|N</a:t>
            </a:r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53725330-91D4-424F-9546-50C86889D4A1}"/>
              </a:ext>
            </a:extLst>
          </p:cNvPr>
          <p:cNvSpPr/>
          <p:nvPr/>
        </p:nvSpPr>
        <p:spPr>
          <a:xfrm>
            <a:off x="4045910" y="1833807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i:=2</a:t>
            </a:r>
          </a:p>
        </p:txBody>
      </p:sp>
      <p:pic>
        <p:nvPicPr>
          <p:cNvPr id="35" name="Picture 8">
            <a:extLst>
              <a:ext uri="{FF2B5EF4-FFF2-40B4-BE49-F238E27FC236}">
                <a16:creationId xmlns:a16="http://schemas.microsoft.com/office/drawing/2014/main" id="{0EF8F55F-8053-412F-92D5-E0584CBBF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34904"/>
            <a:ext cx="1597025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2">
            <a:extLst>
              <a:ext uri="{FF2B5EF4-FFF2-40B4-BE49-F238E27FC236}">
                <a16:creationId xmlns:a16="http://schemas.microsoft.com/office/drawing/2014/main" id="{2B4ECB5B-6893-46D5-A45F-BE4CAB065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fehér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FF0000"/>
                </a:solidFill>
              </a:rPr>
              <a:t>doboz</a:t>
            </a:r>
            <a:r>
              <a:rPr lang="hu-HU" sz="3200" dirty="0"/>
              <a:t> módszerek</a:t>
            </a:r>
          </a:p>
        </p:txBody>
      </p:sp>
      <p:sp>
        <p:nvSpPr>
          <p:cNvPr id="45" name="Dátum helye 22">
            <a:extLst>
              <a:ext uri="{FF2B5EF4-FFF2-40B4-BE49-F238E27FC236}">
                <a16:creationId xmlns:a16="http://schemas.microsoft.com/office/drawing/2014/main" id="{758C2925-BFD9-4B95-ABDD-CE0FBA23C80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fld id="{3EEA3A26-6BE2-4A7E-BEE0-EF0F092EA18F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48" name="Élőláb helye 19">
            <a:extLst>
              <a:ext uri="{FF2B5EF4-FFF2-40B4-BE49-F238E27FC236}">
                <a16:creationId xmlns:a16="http://schemas.microsoft.com/office/drawing/2014/main" id="{6AB177E4-774B-4D45-BF14-0D3B6B5349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3551BE7E-A67A-40B2-BC5B-B7DE66DF03E5}"/>
              </a:ext>
            </a:extLst>
          </p:cNvPr>
          <p:cNvSpPr/>
          <p:nvPr/>
        </p:nvSpPr>
        <p:spPr>
          <a:xfrm>
            <a:off x="3190785" y="2623849"/>
            <a:ext cx="2592288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0000FF"/>
                </a:solidFill>
              </a:rPr>
              <a:t>i&lt;N és nem </a:t>
            </a:r>
            <a:r>
              <a:rPr lang="hu-HU" sz="1800" b="1" dirty="0" err="1">
                <a:solidFill>
                  <a:srgbClr val="0000FF"/>
                </a:solidFill>
              </a:rPr>
              <a:t>i|N</a:t>
            </a:r>
            <a:endParaRPr lang="hu-HU" sz="1800" b="1" dirty="0">
              <a:solidFill>
                <a:srgbClr val="0000FF"/>
              </a:solidFill>
            </a:endParaRPr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B467122C-32A8-42A1-9332-6DE53BB17236}"/>
              </a:ext>
            </a:extLst>
          </p:cNvPr>
          <p:cNvSpPr/>
          <p:nvPr/>
        </p:nvSpPr>
        <p:spPr>
          <a:xfrm>
            <a:off x="5207009" y="3527134"/>
            <a:ext cx="120243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0000FF"/>
                </a:solidFill>
              </a:rPr>
              <a:t>i:=i+1</a:t>
            </a:r>
          </a:p>
        </p:txBody>
      </p:sp>
      <p:sp>
        <p:nvSpPr>
          <p:cNvPr id="56" name="Ellipszis 55">
            <a:extLst>
              <a:ext uri="{FF2B5EF4-FFF2-40B4-BE49-F238E27FC236}">
                <a16:creationId xmlns:a16="http://schemas.microsoft.com/office/drawing/2014/main" id="{4F7DF91C-9F02-4D19-B047-408AF14FCCDF}"/>
              </a:ext>
            </a:extLst>
          </p:cNvPr>
          <p:cNvSpPr/>
          <p:nvPr/>
        </p:nvSpPr>
        <p:spPr>
          <a:xfrm>
            <a:off x="3956747" y="1118051"/>
            <a:ext cx="1048544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0000FF"/>
                </a:solidFill>
              </a:rPr>
              <a:t>Start</a:t>
            </a:r>
          </a:p>
        </p:txBody>
      </p:sp>
      <p:sp>
        <p:nvSpPr>
          <p:cNvPr id="40" name="Téglalap 39">
            <a:extLst>
              <a:ext uri="{FF2B5EF4-FFF2-40B4-BE49-F238E27FC236}">
                <a16:creationId xmlns:a16="http://schemas.microsoft.com/office/drawing/2014/main" id="{6F1F3E05-DF07-4364-81CA-0BCD9C432F8D}"/>
              </a:ext>
            </a:extLst>
          </p:cNvPr>
          <p:cNvSpPr/>
          <p:nvPr/>
        </p:nvSpPr>
        <p:spPr>
          <a:xfrm>
            <a:off x="-121772" y="2852971"/>
            <a:ext cx="3481720" cy="68028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3=N 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vagy</a:t>
            </a:r>
          </a:p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(2&lt;N és nem 2|N és 3|N)</a:t>
            </a:r>
          </a:p>
        </p:txBody>
      </p:sp>
      <p:sp>
        <p:nvSpPr>
          <p:cNvPr id="34" name="Ellipszis 33">
            <a:extLst>
              <a:ext uri="{FF2B5EF4-FFF2-40B4-BE49-F238E27FC236}">
                <a16:creationId xmlns:a16="http://schemas.microsoft.com/office/drawing/2014/main" id="{92C99895-4DEC-45C7-8154-448CE2CAA0D5}"/>
              </a:ext>
            </a:extLst>
          </p:cNvPr>
          <p:cNvSpPr/>
          <p:nvPr/>
        </p:nvSpPr>
        <p:spPr>
          <a:xfrm>
            <a:off x="2333128" y="3506756"/>
            <a:ext cx="172819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0000FF"/>
                </a:solidFill>
              </a:rPr>
              <a:t>Van:=i&lt;N</a:t>
            </a:r>
          </a:p>
        </p:txBody>
      </p: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64266223-4C6D-4BBE-9E65-33E4EE9A02DE}"/>
              </a:ext>
            </a:extLst>
          </p:cNvPr>
          <p:cNvCxnSpPr>
            <a:cxnSpLocks/>
          </p:cNvCxnSpPr>
          <p:nvPr/>
        </p:nvCxnSpPr>
        <p:spPr>
          <a:xfrm flipH="1">
            <a:off x="4813176" y="4745698"/>
            <a:ext cx="133256" cy="143902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églalap 37">
            <a:extLst>
              <a:ext uri="{FF2B5EF4-FFF2-40B4-BE49-F238E27FC236}">
                <a16:creationId xmlns:a16="http://schemas.microsoft.com/office/drawing/2014/main" id="{8BC6E57D-E6E6-4F62-84C6-61D91AAF7FC2}"/>
              </a:ext>
            </a:extLst>
          </p:cNvPr>
          <p:cNvSpPr/>
          <p:nvPr/>
        </p:nvSpPr>
        <p:spPr>
          <a:xfrm>
            <a:off x="5004048" y="4581128"/>
            <a:ext cx="3481720" cy="984813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((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3=N 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vagy</a:t>
            </a:r>
          </a:p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(2&lt;N és nem 2|N és 3|N))</a:t>
            </a:r>
            <a:b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és nem 3&lt;N</a:t>
            </a:r>
            <a:endParaRPr lang="hu-HU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2" name="Ellipszis 41">
            <a:extLst>
              <a:ext uri="{FF2B5EF4-FFF2-40B4-BE49-F238E27FC236}">
                <a16:creationId xmlns:a16="http://schemas.microsoft.com/office/drawing/2014/main" id="{6050166A-8A66-4380-9010-20A3CB0F1F52}"/>
              </a:ext>
            </a:extLst>
          </p:cNvPr>
          <p:cNvSpPr/>
          <p:nvPr/>
        </p:nvSpPr>
        <p:spPr>
          <a:xfrm>
            <a:off x="4035692" y="4548876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0000FF"/>
                </a:solidFill>
              </a:rPr>
              <a:t>Van</a:t>
            </a: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91E54B3C-7C60-49F7-92CA-462E7D8ECDBE}"/>
              </a:ext>
            </a:extLst>
          </p:cNvPr>
          <p:cNvSpPr/>
          <p:nvPr/>
        </p:nvSpPr>
        <p:spPr>
          <a:xfrm>
            <a:off x="5015644" y="5836067"/>
            <a:ext cx="3481720" cy="984813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3=N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vagy</a:t>
            </a:r>
          </a:p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(2&lt;N és nem 2|N és 3|N)</a:t>
            </a:r>
            <a:b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és 3≥N</a:t>
            </a:r>
            <a:endParaRPr lang="hu-HU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49" name="Egyenes összekötő nyíllal 48">
            <a:extLst>
              <a:ext uri="{FF2B5EF4-FFF2-40B4-BE49-F238E27FC236}">
                <a16:creationId xmlns:a16="http://schemas.microsoft.com/office/drawing/2014/main" id="{A68DE36C-CDB0-41C8-8223-8E3D67D0D160}"/>
              </a:ext>
            </a:extLst>
          </p:cNvPr>
          <p:cNvCxnSpPr>
            <a:cxnSpLocks/>
          </p:cNvCxnSpPr>
          <p:nvPr/>
        </p:nvCxnSpPr>
        <p:spPr>
          <a:xfrm>
            <a:off x="6588224" y="5557125"/>
            <a:ext cx="0" cy="304902"/>
          </a:xfrm>
          <a:prstGeom prst="straightConnector1">
            <a:avLst/>
          </a:prstGeom>
          <a:ln w="38100" cmpd="dbl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41</a:t>
            </a:fld>
            <a:r>
              <a:rPr lang="hu-HU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3682090039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zis 1">
            <a:extLst>
              <a:ext uri="{FF2B5EF4-FFF2-40B4-BE49-F238E27FC236}">
                <a16:creationId xmlns:a16="http://schemas.microsoft.com/office/drawing/2014/main" id="{789D2E1D-2D36-46F4-9CB0-9B3833CD80D1}"/>
              </a:ext>
            </a:extLst>
          </p:cNvPr>
          <p:cNvSpPr/>
          <p:nvPr/>
        </p:nvSpPr>
        <p:spPr>
          <a:xfrm>
            <a:off x="4041704" y="1828332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i:=2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1FE6F8C8-16E1-49B1-B75D-F43BAF907AD2}"/>
              </a:ext>
            </a:extLst>
          </p:cNvPr>
          <p:cNvSpPr/>
          <p:nvPr/>
        </p:nvSpPr>
        <p:spPr>
          <a:xfrm>
            <a:off x="3203848" y="2620420"/>
            <a:ext cx="2592288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i&lt;N és nem </a:t>
            </a:r>
            <a:r>
              <a:rPr lang="hu-HU" sz="2000" dirty="0" err="1">
                <a:solidFill>
                  <a:schemeClr val="tx1"/>
                </a:solidFill>
              </a:rPr>
              <a:t>i|N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C0D09962-159D-44BF-BE7E-A5A1DCD288CB}"/>
              </a:ext>
            </a:extLst>
          </p:cNvPr>
          <p:cNvSpPr/>
          <p:nvPr/>
        </p:nvSpPr>
        <p:spPr>
          <a:xfrm>
            <a:off x="5208040" y="3532460"/>
            <a:ext cx="120243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i:=i+1</a:t>
            </a:r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7F568266-9534-46B1-8A8B-ACF684F7BF31}"/>
              </a:ext>
            </a:extLst>
          </p:cNvPr>
          <p:cNvSpPr/>
          <p:nvPr/>
        </p:nvSpPr>
        <p:spPr>
          <a:xfrm>
            <a:off x="2339752" y="3501008"/>
            <a:ext cx="172819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Van:=i&lt;N</a:t>
            </a:r>
          </a:p>
        </p:txBody>
      </p:sp>
      <p:sp>
        <p:nvSpPr>
          <p:cNvPr id="19" name="Ellipszis 18">
            <a:extLst>
              <a:ext uri="{FF2B5EF4-FFF2-40B4-BE49-F238E27FC236}">
                <a16:creationId xmlns:a16="http://schemas.microsoft.com/office/drawing/2014/main" id="{8625238E-3807-4D64-9F96-6E1F12741C79}"/>
              </a:ext>
            </a:extLst>
          </p:cNvPr>
          <p:cNvSpPr/>
          <p:nvPr/>
        </p:nvSpPr>
        <p:spPr>
          <a:xfrm>
            <a:off x="4032032" y="4545400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Van</a:t>
            </a: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D7048ACC-72DC-4157-B34A-0FC6CEA34F11}"/>
              </a:ext>
            </a:extLst>
          </p:cNvPr>
          <p:cNvSpPr/>
          <p:nvPr/>
        </p:nvSpPr>
        <p:spPr>
          <a:xfrm>
            <a:off x="2771800" y="5301392"/>
            <a:ext cx="100811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O:=i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3F2BBB98-1442-4B03-B023-5563146F9A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>
            <a:off x="4498904" y="2228928"/>
            <a:ext cx="1088" cy="39149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E6D24E6C-769D-4838-B88A-582DBAD79E38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03848" y="2820718"/>
            <a:ext cx="0" cy="68029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1CBD85CF-4BF5-4625-9CC9-57687C896716}"/>
              </a:ext>
            </a:extLst>
          </p:cNvPr>
          <p:cNvCxnSpPr>
            <a:cxnSpLocks/>
            <a:stCxn id="16" idx="6"/>
            <a:endCxn id="17" idx="0"/>
          </p:cNvCxnSpPr>
          <p:nvPr/>
        </p:nvCxnSpPr>
        <p:spPr>
          <a:xfrm>
            <a:off x="5796136" y="2820718"/>
            <a:ext cx="13120" cy="71174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2F351B44-C478-4AB2-9491-9E780F6FC8E3}"/>
              </a:ext>
            </a:extLst>
          </p:cNvPr>
          <p:cNvCxnSpPr>
            <a:cxnSpLocks/>
            <a:stCxn id="17" idx="2"/>
            <a:endCxn id="16" idx="4"/>
          </p:cNvCxnSpPr>
          <p:nvPr/>
        </p:nvCxnSpPr>
        <p:spPr>
          <a:xfrm flipH="1" flipV="1">
            <a:off x="4499992" y="3021016"/>
            <a:ext cx="708048" cy="71174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74B6D112-F47B-45F5-BF3C-37EBA687422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3203848" y="3901604"/>
            <a:ext cx="1285384" cy="64379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234FBD65-391D-4B11-B3CE-5F00C09C847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275856" y="4745698"/>
            <a:ext cx="756176" cy="5556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>
            <a:extLst>
              <a:ext uri="{FF2B5EF4-FFF2-40B4-BE49-F238E27FC236}">
                <a16:creationId xmlns:a16="http://schemas.microsoft.com/office/drawing/2014/main" id="{823A05E0-0199-4694-AFD2-3BFA8C55F26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498904" y="1509071"/>
            <a:ext cx="0" cy="31926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1501ED43-4EF0-468A-9D35-3162BF50D6E7}"/>
              </a:ext>
            </a:extLst>
          </p:cNvPr>
          <p:cNvCxnSpPr>
            <a:cxnSpLocks/>
            <a:stCxn id="20" idx="4"/>
            <a:endCxn id="47" idx="0"/>
          </p:cNvCxnSpPr>
          <p:nvPr/>
        </p:nvCxnSpPr>
        <p:spPr>
          <a:xfrm>
            <a:off x="3275856" y="5701988"/>
            <a:ext cx="1537320" cy="48273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zis 45">
            <a:extLst>
              <a:ext uri="{FF2B5EF4-FFF2-40B4-BE49-F238E27FC236}">
                <a16:creationId xmlns:a16="http://schemas.microsoft.com/office/drawing/2014/main" id="{84276EE5-7D6D-4F81-8F5B-DFFAD790E4E6}"/>
              </a:ext>
            </a:extLst>
          </p:cNvPr>
          <p:cNvSpPr/>
          <p:nvPr/>
        </p:nvSpPr>
        <p:spPr>
          <a:xfrm>
            <a:off x="3955504" y="1108252"/>
            <a:ext cx="1048544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7" name="Ellipszis 46">
            <a:extLst>
              <a:ext uri="{FF2B5EF4-FFF2-40B4-BE49-F238E27FC236}">
                <a16:creationId xmlns:a16="http://schemas.microsoft.com/office/drawing/2014/main" id="{2FC6C031-5453-4D1B-A3D8-00954795E97D}"/>
              </a:ext>
            </a:extLst>
          </p:cNvPr>
          <p:cNvSpPr/>
          <p:nvPr/>
        </p:nvSpPr>
        <p:spPr>
          <a:xfrm>
            <a:off x="4355976" y="6184724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1C06D5C4-8533-4B6C-822D-6BA4B4E840EE}"/>
              </a:ext>
            </a:extLst>
          </p:cNvPr>
          <p:cNvSpPr/>
          <p:nvPr/>
        </p:nvSpPr>
        <p:spPr>
          <a:xfrm>
            <a:off x="6948264" y="1340768"/>
            <a:ext cx="21866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b="1" dirty="0">
                <a:solidFill>
                  <a:srgbClr val="0000FF"/>
                </a:solidFill>
              </a:rPr>
              <a:t>Tesztút</a:t>
            </a:r>
            <a:r>
              <a:rPr lang="hu-HU" b="1" baseline="-25000" dirty="0">
                <a:solidFill>
                  <a:srgbClr val="0000FF"/>
                </a:solidFill>
              </a:rPr>
              <a:t>1</a:t>
            </a:r>
            <a:br>
              <a:rPr lang="hu-HU" b="1" baseline="-25000" dirty="0">
                <a:solidFill>
                  <a:srgbClr val="0000FF"/>
                </a:solidFill>
              </a:rPr>
            </a:br>
            <a:r>
              <a:rPr lang="hu-HU" sz="2400" b="1" dirty="0">
                <a:solidFill>
                  <a:srgbClr val="0000FF"/>
                </a:solidFill>
              </a:rPr>
              <a:t>utasításlefedés</a:t>
            </a:r>
            <a:endParaRPr lang="hu-HU" sz="3000" dirty="0">
              <a:solidFill>
                <a:srgbClr val="0000FF"/>
              </a:solidFill>
            </a:endParaRPr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C0AA8C81-2CF5-4632-8918-1B17CC59361D}"/>
              </a:ext>
            </a:extLst>
          </p:cNvPr>
          <p:cNvSpPr/>
          <p:nvPr/>
        </p:nvSpPr>
        <p:spPr>
          <a:xfrm>
            <a:off x="5868144" y="2984476"/>
            <a:ext cx="1944638" cy="325908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2&lt;N és nem 2|N</a:t>
            </a:r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53725330-91D4-424F-9546-50C86889D4A1}"/>
              </a:ext>
            </a:extLst>
          </p:cNvPr>
          <p:cNvSpPr/>
          <p:nvPr/>
        </p:nvSpPr>
        <p:spPr>
          <a:xfrm>
            <a:off x="4045910" y="1833807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i:=2</a:t>
            </a:r>
          </a:p>
        </p:txBody>
      </p:sp>
      <p:pic>
        <p:nvPicPr>
          <p:cNvPr id="35" name="Picture 8">
            <a:extLst>
              <a:ext uri="{FF2B5EF4-FFF2-40B4-BE49-F238E27FC236}">
                <a16:creationId xmlns:a16="http://schemas.microsoft.com/office/drawing/2014/main" id="{0EF8F55F-8053-412F-92D5-E0584CBBF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34904"/>
            <a:ext cx="1597025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2">
            <a:extLst>
              <a:ext uri="{FF2B5EF4-FFF2-40B4-BE49-F238E27FC236}">
                <a16:creationId xmlns:a16="http://schemas.microsoft.com/office/drawing/2014/main" id="{2B4ECB5B-6893-46D5-A45F-BE4CAB065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fehér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FF0000"/>
                </a:solidFill>
              </a:rPr>
              <a:t>doboz</a:t>
            </a:r>
            <a:r>
              <a:rPr lang="hu-HU" sz="3200" dirty="0"/>
              <a:t> módszerek</a:t>
            </a:r>
          </a:p>
        </p:txBody>
      </p:sp>
      <p:sp>
        <p:nvSpPr>
          <p:cNvPr id="45" name="Dátum helye 22">
            <a:extLst>
              <a:ext uri="{FF2B5EF4-FFF2-40B4-BE49-F238E27FC236}">
                <a16:creationId xmlns:a16="http://schemas.microsoft.com/office/drawing/2014/main" id="{758C2925-BFD9-4B95-ABDD-CE0FBA23C80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fld id="{50549959-2773-44B8-838F-244DD9AC08E6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48" name="Élőláb helye 19">
            <a:extLst>
              <a:ext uri="{FF2B5EF4-FFF2-40B4-BE49-F238E27FC236}">
                <a16:creationId xmlns:a16="http://schemas.microsoft.com/office/drawing/2014/main" id="{6AB177E4-774B-4D45-BF14-0D3B6B5349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3551BE7E-A67A-40B2-BC5B-B7DE66DF03E5}"/>
              </a:ext>
            </a:extLst>
          </p:cNvPr>
          <p:cNvSpPr/>
          <p:nvPr/>
        </p:nvSpPr>
        <p:spPr>
          <a:xfrm>
            <a:off x="3190785" y="2623849"/>
            <a:ext cx="2592288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0000FF"/>
                </a:solidFill>
              </a:rPr>
              <a:t>i&lt;N és nem </a:t>
            </a:r>
            <a:r>
              <a:rPr lang="hu-HU" sz="1800" b="1" dirty="0" err="1">
                <a:solidFill>
                  <a:srgbClr val="0000FF"/>
                </a:solidFill>
              </a:rPr>
              <a:t>i|N</a:t>
            </a:r>
            <a:endParaRPr lang="hu-HU" sz="1800" b="1" dirty="0">
              <a:solidFill>
                <a:srgbClr val="0000FF"/>
              </a:solidFill>
            </a:endParaRPr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B467122C-32A8-42A1-9332-6DE53BB17236}"/>
              </a:ext>
            </a:extLst>
          </p:cNvPr>
          <p:cNvSpPr/>
          <p:nvPr/>
        </p:nvSpPr>
        <p:spPr>
          <a:xfrm>
            <a:off x="5207009" y="3527134"/>
            <a:ext cx="120243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0000FF"/>
                </a:solidFill>
              </a:rPr>
              <a:t>i:=i+1</a:t>
            </a:r>
          </a:p>
        </p:txBody>
      </p:sp>
      <p:sp>
        <p:nvSpPr>
          <p:cNvPr id="56" name="Ellipszis 55">
            <a:extLst>
              <a:ext uri="{FF2B5EF4-FFF2-40B4-BE49-F238E27FC236}">
                <a16:creationId xmlns:a16="http://schemas.microsoft.com/office/drawing/2014/main" id="{4F7DF91C-9F02-4D19-B047-408AF14FCCDF}"/>
              </a:ext>
            </a:extLst>
          </p:cNvPr>
          <p:cNvSpPr/>
          <p:nvPr/>
        </p:nvSpPr>
        <p:spPr>
          <a:xfrm>
            <a:off x="3956747" y="1118051"/>
            <a:ext cx="1048544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0000FF"/>
                </a:solidFill>
              </a:rPr>
              <a:t>Start</a:t>
            </a:r>
          </a:p>
        </p:txBody>
      </p:sp>
      <p:sp>
        <p:nvSpPr>
          <p:cNvPr id="40" name="Téglalap 39">
            <a:extLst>
              <a:ext uri="{FF2B5EF4-FFF2-40B4-BE49-F238E27FC236}">
                <a16:creationId xmlns:a16="http://schemas.microsoft.com/office/drawing/2014/main" id="{6F1F3E05-DF07-4364-81CA-0BCD9C432F8D}"/>
              </a:ext>
            </a:extLst>
          </p:cNvPr>
          <p:cNvSpPr/>
          <p:nvPr/>
        </p:nvSpPr>
        <p:spPr>
          <a:xfrm>
            <a:off x="-121772" y="2852971"/>
            <a:ext cx="3481720" cy="68028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3=N 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vagy</a:t>
            </a:r>
          </a:p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(2&lt;N és nem 2|N és 3|N)</a:t>
            </a:r>
          </a:p>
        </p:txBody>
      </p:sp>
      <p:sp>
        <p:nvSpPr>
          <p:cNvPr id="34" name="Ellipszis 33">
            <a:extLst>
              <a:ext uri="{FF2B5EF4-FFF2-40B4-BE49-F238E27FC236}">
                <a16:creationId xmlns:a16="http://schemas.microsoft.com/office/drawing/2014/main" id="{92C99895-4DEC-45C7-8154-448CE2CAA0D5}"/>
              </a:ext>
            </a:extLst>
          </p:cNvPr>
          <p:cNvSpPr/>
          <p:nvPr/>
        </p:nvSpPr>
        <p:spPr>
          <a:xfrm>
            <a:off x="2333128" y="3506756"/>
            <a:ext cx="172819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0000FF"/>
                </a:solidFill>
              </a:rPr>
              <a:t>Van:=i&lt;N</a:t>
            </a:r>
          </a:p>
        </p:txBody>
      </p: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64266223-4C6D-4BBE-9E65-33E4EE9A02DE}"/>
              </a:ext>
            </a:extLst>
          </p:cNvPr>
          <p:cNvCxnSpPr>
            <a:cxnSpLocks/>
          </p:cNvCxnSpPr>
          <p:nvPr/>
        </p:nvCxnSpPr>
        <p:spPr>
          <a:xfrm flipH="1">
            <a:off x="4813176" y="4745698"/>
            <a:ext cx="133256" cy="143902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zis 41">
            <a:extLst>
              <a:ext uri="{FF2B5EF4-FFF2-40B4-BE49-F238E27FC236}">
                <a16:creationId xmlns:a16="http://schemas.microsoft.com/office/drawing/2014/main" id="{6050166A-8A66-4380-9010-20A3CB0F1F52}"/>
              </a:ext>
            </a:extLst>
          </p:cNvPr>
          <p:cNvSpPr/>
          <p:nvPr/>
        </p:nvSpPr>
        <p:spPr>
          <a:xfrm>
            <a:off x="4022440" y="4548876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0000FF"/>
                </a:solidFill>
              </a:rPr>
              <a:t>Van</a:t>
            </a:r>
          </a:p>
        </p:txBody>
      </p:sp>
      <p:sp>
        <p:nvSpPr>
          <p:cNvPr id="43" name="Téglalap 42">
            <a:extLst>
              <a:ext uri="{FF2B5EF4-FFF2-40B4-BE49-F238E27FC236}">
                <a16:creationId xmlns:a16="http://schemas.microsoft.com/office/drawing/2014/main" id="{91E54B3C-7C60-49F7-92CA-462E7D8ECDBE}"/>
              </a:ext>
            </a:extLst>
          </p:cNvPr>
          <p:cNvSpPr/>
          <p:nvPr/>
        </p:nvSpPr>
        <p:spPr>
          <a:xfrm>
            <a:off x="5015644" y="4581128"/>
            <a:ext cx="3481720" cy="984813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3=N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vagy</a:t>
            </a:r>
          </a:p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(2&lt;N és nem 2|N és 3|N)</a:t>
            </a:r>
            <a:b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</a:b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és 3≥N</a:t>
            </a:r>
            <a:endParaRPr lang="hu-HU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9" name="Téglalap 48">
            <a:extLst>
              <a:ext uri="{FF2B5EF4-FFF2-40B4-BE49-F238E27FC236}">
                <a16:creationId xmlns:a16="http://schemas.microsoft.com/office/drawing/2014/main" id="{65747382-EE09-4095-8C06-954D27BF32B3}"/>
              </a:ext>
            </a:extLst>
          </p:cNvPr>
          <p:cNvSpPr/>
          <p:nvPr/>
        </p:nvSpPr>
        <p:spPr>
          <a:xfrm>
            <a:off x="5011452" y="5855067"/>
            <a:ext cx="3481720" cy="984813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3=N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vagy</a:t>
            </a:r>
          </a:p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3=N 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és nem 2|N és 3|N)</a:t>
            </a:r>
          </a:p>
        </p:txBody>
      </p:sp>
      <p:cxnSp>
        <p:nvCxnSpPr>
          <p:cNvPr id="50" name="Egyenes összekötő nyíllal 49">
            <a:extLst>
              <a:ext uri="{FF2B5EF4-FFF2-40B4-BE49-F238E27FC236}">
                <a16:creationId xmlns:a16="http://schemas.microsoft.com/office/drawing/2014/main" id="{C26C928C-1FC2-4318-B596-3AD18586DAB0}"/>
              </a:ext>
            </a:extLst>
          </p:cNvPr>
          <p:cNvCxnSpPr>
            <a:cxnSpLocks/>
          </p:cNvCxnSpPr>
          <p:nvPr/>
        </p:nvCxnSpPr>
        <p:spPr>
          <a:xfrm>
            <a:off x="6588224" y="5557125"/>
            <a:ext cx="0" cy="304902"/>
          </a:xfrm>
          <a:prstGeom prst="straightConnector1">
            <a:avLst/>
          </a:prstGeom>
          <a:ln w="38100" cmpd="dbl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42</a:t>
            </a:fld>
            <a:r>
              <a:rPr lang="hu-HU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1456305766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zis 1">
            <a:extLst>
              <a:ext uri="{FF2B5EF4-FFF2-40B4-BE49-F238E27FC236}">
                <a16:creationId xmlns:a16="http://schemas.microsoft.com/office/drawing/2014/main" id="{789D2E1D-2D36-46F4-9CB0-9B3833CD80D1}"/>
              </a:ext>
            </a:extLst>
          </p:cNvPr>
          <p:cNvSpPr/>
          <p:nvPr/>
        </p:nvSpPr>
        <p:spPr>
          <a:xfrm>
            <a:off x="4041704" y="1828332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i:=2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1FE6F8C8-16E1-49B1-B75D-F43BAF907AD2}"/>
              </a:ext>
            </a:extLst>
          </p:cNvPr>
          <p:cNvSpPr/>
          <p:nvPr/>
        </p:nvSpPr>
        <p:spPr>
          <a:xfrm>
            <a:off x="3203848" y="2620420"/>
            <a:ext cx="2592288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i&lt;N és nem </a:t>
            </a:r>
            <a:r>
              <a:rPr lang="hu-HU" sz="2000" dirty="0" err="1">
                <a:solidFill>
                  <a:schemeClr val="tx1"/>
                </a:solidFill>
              </a:rPr>
              <a:t>i|N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C0D09962-159D-44BF-BE7E-A5A1DCD288CB}"/>
              </a:ext>
            </a:extLst>
          </p:cNvPr>
          <p:cNvSpPr/>
          <p:nvPr/>
        </p:nvSpPr>
        <p:spPr>
          <a:xfrm>
            <a:off x="5208040" y="3532460"/>
            <a:ext cx="120243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i:=i+1</a:t>
            </a:r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7F568266-9534-46B1-8A8B-ACF684F7BF31}"/>
              </a:ext>
            </a:extLst>
          </p:cNvPr>
          <p:cNvSpPr/>
          <p:nvPr/>
        </p:nvSpPr>
        <p:spPr>
          <a:xfrm>
            <a:off x="2339752" y="3501008"/>
            <a:ext cx="172819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Van:=i&lt;N</a:t>
            </a:r>
          </a:p>
        </p:txBody>
      </p:sp>
      <p:sp>
        <p:nvSpPr>
          <p:cNvPr id="19" name="Ellipszis 18">
            <a:extLst>
              <a:ext uri="{FF2B5EF4-FFF2-40B4-BE49-F238E27FC236}">
                <a16:creationId xmlns:a16="http://schemas.microsoft.com/office/drawing/2014/main" id="{8625238E-3807-4D64-9F96-6E1F12741C79}"/>
              </a:ext>
            </a:extLst>
          </p:cNvPr>
          <p:cNvSpPr/>
          <p:nvPr/>
        </p:nvSpPr>
        <p:spPr>
          <a:xfrm>
            <a:off x="4032032" y="4545400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Van</a:t>
            </a: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D7048ACC-72DC-4157-B34A-0FC6CEA34F11}"/>
              </a:ext>
            </a:extLst>
          </p:cNvPr>
          <p:cNvSpPr/>
          <p:nvPr/>
        </p:nvSpPr>
        <p:spPr>
          <a:xfrm>
            <a:off x="2771800" y="5301392"/>
            <a:ext cx="100811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O:=i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3F2BBB98-1442-4B03-B023-5563146F9A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>
            <a:off x="4498904" y="2228928"/>
            <a:ext cx="1088" cy="39149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E6D24E6C-769D-4838-B88A-582DBAD79E38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03848" y="2820718"/>
            <a:ext cx="0" cy="68029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1CBD85CF-4BF5-4625-9CC9-57687C896716}"/>
              </a:ext>
            </a:extLst>
          </p:cNvPr>
          <p:cNvCxnSpPr>
            <a:cxnSpLocks/>
            <a:stCxn id="16" idx="6"/>
            <a:endCxn id="17" idx="0"/>
          </p:cNvCxnSpPr>
          <p:nvPr/>
        </p:nvCxnSpPr>
        <p:spPr>
          <a:xfrm>
            <a:off x="5796136" y="2820718"/>
            <a:ext cx="13120" cy="71174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2F351B44-C478-4AB2-9491-9E780F6FC8E3}"/>
              </a:ext>
            </a:extLst>
          </p:cNvPr>
          <p:cNvCxnSpPr>
            <a:cxnSpLocks/>
            <a:stCxn id="17" idx="2"/>
            <a:endCxn id="16" idx="4"/>
          </p:cNvCxnSpPr>
          <p:nvPr/>
        </p:nvCxnSpPr>
        <p:spPr>
          <a:xfrm flipH="1" flipV="1">
            <a:off x="4499992" y="3021016"/>
            <a:ext cx="708048" cy="71174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74B6D112-F47B-45F5-BF3C-37EBA687422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3203848" y="3901604"/>
            <a:ext cx="1285384" cy="64379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234FBD65-391D-4B11-B3CE-5F00C09C847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275856" y="4745698"/>
            <a:ext cx="756176" cy="5556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>
            <a:extLst>
              <a:ext uri="{FF2B5EF4-FFF2-40B4-BE49-F238E27FC236}">
                <a16:creationId xmlns:a16="http://schemas.microsoft.com/office/drawing/2014/main" id="{823A05E0-0199-4694-AFD2-3BFA8C55F26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498904" y="1509071"/>
            <a:ext cx="0" cy="31926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1501ED43-4EF0-468A-9D35-3162BF50D6E7}"/>
              </a:ext>
            </a:extLst>
          </p:cNvPr>
          <p:cNvCxnSpPr>
            <a:cxnSpLocks/>
            <a:stCxn id="20" idx="4"/>
            <a:endCxn id="47" idx="0"/>
          </p:cNvCxnSpPr>
          <p:nvPr/>
        </p:nvCxnSpPr>
        <p:spPr>
          <a:xfrm>
            <a:off x="3275856" y="5701988"/>
            <a:ext cx="1537320" cy="48273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zis 45">
            <a:extLst>
              <a:ext uri="{FF2B5EF4-FFF2-40B4-BE49-F238E27FC236}">
                <a16:creationId xmlns:a16="http://schemas.microsoft.com/office/drawing/2014/main" id="{84276EE5-7D6D-4F81-8F5B-DFFAD790E4E6}"/>
              </a:ext>
            </a:extLst>
          </p:cNvPr>
          <p:cNvSpPr/>
          <p:nvPr/>
        </p:nvSpPr>
        <p:spPr>
          <a:xfrm>
            <a:off x="3955504" y="1108252"/>
            <a:ext cx="1048544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7" name="Ellipszis 46">
            <a:extLst>
              <a:ext uri="{FF2B5EF4-FFF2-40B4-BE49-F238E27FC236}">
                <a16:creationId xmlns:a16="http://schemas.microsoft.com/office/drawing/2014/main" id="{2FC6C031-5453-4D1B-A3D8-00954795E97D}"/>
              </a:ext>
            </a:extLst>
          </p:cNvPr>
          <p:cNvSpPr/>
          <p:nvPr/>
        </p:nvSpPr>
        <p:spPr>
          <a:xfrm>
            <a:off x="4355976" y="6184724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1C06D5C4-8533-4B6C-822D-6BA4B4E840EE}"/>
              </a:ext>
            </a:extLst>
          </p:cNvPr>
          <p:cNvSpPr/>
          <p:nvPr/>
        </p:nvSpPr>
        <p:spPr>
          <a:xfrm>
            <a:off x="6948264" y="1340768"/>
            <a:ext cx="21866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b="1" dirty="0">
                <a:solidFill>
                  <a:srgbClr val="0000FF"/>
                </a:solidFill>
              </a:rPr>
              <a:t>Tesztút</a:t>
            </a:r>
            <a:r>
              <a:rPr lang="hu-HU" b="1" baseline="-25000" dirty="0">
                <a:solidFill>
                  <a:srgbClr val="0000FF"/>
                </a:solidFill>
              </a:rPr>
              <a:t>1</a:t>
            </a:r>
            <a:br>
              <a:rPr lang="hu-HU" b="1" baseline="-25000" dirty="0">
                <a:solidFill>
                  <a:srgbClr val="0000FF"/>
                </a:solidFill>
              </a:rPr>
            </a:br>
            <a:r>
              <a:rPr lang="hu-HU" sz="2400" b="1" dirty="0">
                <a:solidFill>
                  <a:srgbClr val="0000FF"/>
                </a:solidFill>
              </a:rPr>
              <a:t>utasításlefedés</a:t>
            </a:r>
            <a:endParaRPr lang="hu-HU" sz="3000" dirty="0">
              <a:solidFill>
                <a:srgbClr val="0000FF"/>
              </a:solidFill>
            </a:endParaRPr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C0AA8C81-2CF5-4632-8918-1B17CC59361D}"/>
              </a:ext>
            </a:extLst>
          </p:cNvPr>
          <p:cNvSpPr/>
          <p:nvPr/>
        </p:nvSpPr>
        <p:spPr>
          <a:xfrm>
            <a:off x="5868144" y="2984476"/>
            <a:ext cx="1944638" cy="325908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2&lt;N és nem 2|N</a:t>
            </a:r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53725330-91D4-424F-9546-50C86889D4A1}"/>
              </a:ext>
            </a:extLst>
          </p:cNvPr>
          <p:cNvSpPr/>
          <p:nvPr/>
        </p:nvSpPr>
        <p:spPr>
          <a:xfrm>
            <a:off x="4045910" y="1833807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i:=2</a:t>
            </a:r>
          </a:p>
        </p:txBody>
      </p:sp>
      <p:pic>
        <p:nvPicPr>
          <p:cNvPr id="35" name="Picture 8">
            <a:extLst>
              <a:ext uri="{FF2B5EF4-FFF2-40B4-BE49-F238E27FC236}">
                <a16:creationId xmlns:a16="http://schemas.microsoft.com/office/drawing/2014/main" id="{0EF8F55F-8053-412F-92D5-E0584CBBF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34904"/>
            <a:ext cx="1597025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2">
            <a:extLst>
              <a:ext uri="{FF2B5EF4-FFF2-40B4-BE49-F238E27FC236}">
                <a16:creationId xmlns:a16="http://schemas.microsoft.com/office/drawing/2014/main" id="{2B4ECB5B-6893-46D5-A45F-BE4CAB065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fehér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FF0000"/>
                </a:solidFill>
              </a:rPr>
              <a:t>doboz</a:t>
            </a:r>
            <a:r>
              <a:rPr lang="hu-HU" sz="3200" dirty="0"/>
              <a:t> módszerek</a:t>
            </a:r>
          </a:p>
        </p:txBody>
      </p:sp>
      <p:sp>
        <p:nvSpPr>
          <p:cNvPr id="45" name="Dátum helye 22">
            <a:extLst>
              <a:ext uri="{FF2B5EF4-FFF2-40B4-BE49-F238E27FC236}">
                <a16:creationId xmlns:a16="http://schemas.microsoft.com/office/drawing/2014/main" id="{758C2925-BFD9-4B95-ABDD-CE0FBA23C80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fld id="{39B90606-4934-4F6F-BD8B-9094768926DE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48" name="Élőláb helye 19">
            <a:extLst>
              <a:ext uri="{FF2B5EF4-FFF2-40B4-BE49-F238E27FC236}">
                <a16:creationId xmlns:a16="http://schemas.microsoft.com/office/drawing/2014/main" id="{6AB177E4-774B-4D45-BF14-0D3B6B5349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3551BE7E-A67A-40B2-BC5B-B7DE66DF03E5}"/>
              </a:ext>
            </a:extLst>
          </p:cNvPr>
          <p:cNvSpPr/>
          <p:nvPr/>
        </p:nvSpPr>
        <p:spPr>
          <a:xfrm>
            <a:off x="3190785" y="2623849"/>
            <a:ext cx="2592288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0000FF"/>
                </a:solidFill>
              </a:rPr>
              <a:t>i&lt;N és nem </a:t>
            </a:r>
            <a:r>
              <a:rPr lang="hu-HU" sz="1800" b="1" dirty="0" err="1">
                <a:solidFill>
                  <a:srgbClr val="0000FF"/>
                </a:solidFill>
              </a:rPr>
              <a:t>i|N</a:t>
            </a:r>
            <a:endParaRPr lang="hu-HU" sz="1800" b="1" dirty="0">
              <a:solidFill>
                <a:srgbClr val="0000FF"/>
              </a:solidFill>
            </a:endParaRPr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B467122C-32A8-42A1-9332-6DE53BB17236}"/>
              </a:ext>
            </a:extLst>
          </p:cNvPr>
          <p:cNvSpPr/>
          <p:nvPr/>
        </p:nvSpPr>
        <p:spPr>
          <a:xfrm>
            <a:off x="5207009" y="3527134"/>
            <a:ext cx="120243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0000FF"/>
                </a:solidFill>
              </a:rPr>
              <a:t>i:=i+1</a:t>
            </a:r>
          </a:p>
        </p:txBody>
      </p:sp>
      <p:sp>
        <p:nvSpPr>
          <p:cNvPr id="56" name="Ellipszis 55">
            <a:extLst>
              <a:ext uri="{FF2B5EF4-FFF2-40B4-BE49-F238E27FC236}">
                <a16:creationId xmlns:a16="http://schemas.microsoft.com/office/drawing/2014/main" id="{4F7DF91C-9F02-4D19-B047-408AF14FCCDF}"/>
              </a:ext>
            </a:extLst>
          </p:cNvPr>
          <p:cNvSpPr/>
          <p:nvPr/>
        </p:nvSpPr>
        <p:spPr>
          <a:xfrm>
            <a:off x="3956747" y="1118051"/>
            <a:ext cx="1048544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0000FF"/>
                </a:solidFill>
              </a:rPr>
              <a:t>Start</a:t>
            </a:r>
          </a:p>
        </p:txBody>
      </p:sp>
      <p:sp>
        <p:nvSpPr>
          <p:cNvPr id="40" name="Téglalap 39">
            <a:extLst>
              <a:ext uri="{FF2B5EF4-FFF2-40B4-BE49-F238E27FC236}">
                <a16:creationId xmlns:a16="http://schemas.microsoft.com/office/drawing/2014/main" id="{6F1F3E05-DF07-4364-81CA-0BCD9C432F8D}"/>
              </a:ext>
            </a:extLst>
          </p:cNvPr>
          <p:cNvSpPr/>
          <p:nvPr/>
        </p:nvSpPr>
        <p:spPr>
          <a:xfrm>
            <a:off x="-121772" y="2852971"/>
            <a:ext cx="3481720" cy="68028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3=N 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vagy</a:t>
            </a:r>
          </a:p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(2&lt;N és nem 2|N és 3|N)</a:t>
            </a:r>
          </a:p>
        </p:txBody>
      </p:sp>
      <p:sp>
        <p:nvSpPr>
          <p:cNvPr id="34" name="Ellipszis 33">
            <a:extLst>
              <a:ext uri="{FF2B5EF4-FFF2-40B4-BE49-F238E27FC236}">
                <a16:creationId xmlns:a16="http://schemas.microsoft.com/office/drawing/2014/main" id="{92C99895-4DEC-45C7-8154-448CE2CAA0D5}"/>
              </a:ext>
            </a:extLst>
          </p:cNvPr>
          <p:cNvSpPr/>
          <p:nvPr/>
        </p:nvSpPr>
        <p:spPr>
          <a:xfrm>
            <a:off x="2333128" y="3506756"/>
            <a:ext cx="172819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0000FF"/>
                </a:solidFill>
              </a:rPr>
              <a:t>Van:=i&lt;N</a:t>
            </a:r>
          </a:p>
        </p:txBody>
      </p: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64266223-4C6D-4BBE-9E65-33E4EE9A02DE}"/>
              </a:ext>
            </a:extLst>
          </p:cNvPr>
          <p:cNvCxnSpPr>
            <a:cxnSpLocks/>
          </p:cNvCxnSpPr>
          <p:nvPr/>
        </p:nvCxnSpPr>
        <p:spPr>
          <a:xfrm flipH="1">
            <a:off x="4813176" y="4745698"/>
            <a:ext cx="133256" cy="143902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zis 41">
            <a:extLst>
              <a:ext uri="{FF2B5EF4-FFF2-40B4-BE49-F238E27FC236}">
                <a16:creationId xmlns:a16="http://schemas.microsoft.com/office/drawing/2014/main" id="{6050166A-8A66-4380-9010-20A3CB0F1F52}"/>
              </a:ext>
            </a:extLst>
          </p:cNvPr>
          <p:cNvSpPr/>
          <p:nvPr/>
        </p:nvSpPr>
        <p:spPr>
          <a:xfrm>
            <a:off x="4022440" y="4548876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0000FF"/>
                </a:solidFill>
              </a:rPr>
              <a:t>Van</a:t>
            </a:r>
          </a:p>
        </p:txBody>
      </p:sp>
      <p:sp>
        <p:nvSpPr>
          <p:cNvPr id="49" name="Téglalap 48">
            <a:extLst>
              <a:ext uri="{FF2B5EF4-FFF2-40B4-BE49-F238E27FC236}">
                <a16:creationId xmlns:a16="http://schemas.microsoft.com/office/drawing/2014/main" id="{65747382-EE09-4095-8C06-954D27BF32B3}"/>
              </a:ext>
            </a:extLst>
          </p:cNvPr>
          <p:cNvSpPr/>
          <p:nvPr/>
        </p:nvSpPr>
        <p:spPr>
          <a:xfrm>
            <a:off x="5011452" y="4581128"/>
            <a:ext cx="3481720" cy="984813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3=N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vagy</a:t>
            </a:r>
          </a:p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3=N 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és nem 2|N és 3|N)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43</a:t>
            </a:fld>
            <a:r>
              <a:rPr lang="hu-HU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3619899696"/>
      </p:ext>
    </p:extLst>
  </p:cSld>
  <p:clrMapOvr>
    <a:masterClrMapping/>
  </p:clrMapOvr>
  <p:transition spd="slow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zis 1">
            <a:extLst>
              <a:ext uri="{FF2B5EF4-FFF2-40B4-BE49-F238E27FC236}">
                <a16:creationId xmlns:a16="http://schemas.microsoft.com/office/drawing/2014/main" id="{789D2E1D-2D36-46F4-9CB0-9B3833CD80D1}"/>
              </a:ext>
            </a:extLst>
          </p:cNvPr>
          <p:cNvSpPr/>
          <p:nvPr/>
        </p:nvSpPr>
        <p:spPr>
          <a:xfrm>
            <a:off x="4041704" y="1828332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i:=2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1FE6F8C8-16E1-49B1-B75D-F43BAF907AD2}"/>
              </a:ext>
            </a:extLst>
          </p:cNvPr>
          <p:cNvSpPr/>
          <p:nvPr/>
        </p:nvSpPr>
        <p:spPr>
          <a:xfrm>
            <a:off x="3203848" y="2620420"/>
            <a:ext cx="2592288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i&lt;N és nem </a:t>
            </a:r>
            <a:r>
              <a:rPr lang="hu-HU" sz="2000" dirty="0" err="1">
                <a:solidFill>
                  <a:schemeClr val="tx1"/>
                </a:solidFill>
              </a:rPr>
              <a:t>i|N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C0D09962-159D-44BF-BE7E-A5A1DCD288CB}"/>
              </a:ext>
            </a:extLst>
          </p:cNvPr>
          <p:cNvSpPr/>
          <p:nvPr/>
        </p:nvSpPr>
        <p:spPr>
          <a:xfrm>
            <a:off x="5208040" y="3532460"/>
            <a:ext cx="120243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i:=i+1</a:t>
            </a:r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7F568266-9534-46B1-8A8B-ACF684F7BF31}"/>
              </a:ext>
            </a:extLst>
          </p:cNvPr>
          <p:cNvSpPr/>
          <p:nvPr/>
        </p:nvSpPr>
        <p:spPr>
          <a:xfrm>
            <a:off x="2339752" y="3501008"/>
            <a:ext cx="172819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Van:=i&lt;N</a:t>
            </a:r>
          </a:p>
        </p:txBody>
      </p:sp>
      <p:sp>
        <p:nvSpPr>
          <p:cNvPr id="19" name="Ellipszis 18">
            <a:extLst>
              <a:ext uri="{FF2B5EF4-FFF2-40B4-BE49-F238E27FC236}">
                <a16:creationId xmlns:a16="http://schemas.microsoft.com/office/drawing/2014/main" id="{8625238E-3807-4D64-9F96-6E1F12741C79}"/>
              </a:ext>
            </a:extLst>
          </p:cNvPr>
          <p:cNvSpPr/>
          <p:nvPr/>
        </p:nvSpPr>
        <p:spPr>
          <a:xfrm>
            <a:off x="4032032" y="4545400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Van</a:t>
            </a: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D7048ACC-72DC-4157-B34A-0FC6CEA34F11}"/>
              </a:ext>
            </a:extLst>
          </p:cNvPr>
          <p:cNvSpPr/>
          <p:nvPr/>
        </p:nvSpPr>
        <p:spPr>
          <a:xfrm>
            <a:off x="2771800" y="5301392"/>
            <a:ext cx="100811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O:=i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3F2BBB98-1442-4B03-B023-5563146F9A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>
            <a:off x="4498904" y="2228928"/>
            <a:ext cx="1088" cy="39149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E6D24E6C-769D-4838-B88A-582DBAD79E38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03848" y="2820718"/>
            <a:ext cx="0" cy="680290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1CBD85CF-4BF5-4625-9CC9-57687C896716}"/>
              </a:ext>
            </a:extLst>
          </p:cNvPr>
          <p:cNvCxnSpPr>
            <a:cxnSpLocks/>
            <a:stCxn id="16" idx="6"/>
            <a:endCxn id="17" idx="0"/>
          </p:cNvCxnSpPr>
          <p:nvPr/>
        </p:nvCxnSpPr>
        <p:spPr>
          <a:xfrm>
            <a:off x="5796136" y="2820718"/>
            <a:ext cx="13120" cy="71174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2F351B44-C478-4AB2-9491-9E780F6FC8E3}"/>
              </a:ext>
            </a:extLst>
          </p:cNvPr>
          <p:cNvCxnSpPr>
            <a:cxnSpLocks/>
            <a:stCxn id="17" idx="2"/>
            <a:endCxn id="16" idx="4"/>
          </p:cNvCxnSpPr>
          <p:nvPr/>
        </p:nvCxnSpPr>
        <p:spPr>
          <a:xfrm flipH="1" flipV="1">
            <a:off x="4499992" y="3021016"/>
            <a:ext cx="708048" cy="711742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74B6D112-F47B-45F5-BF3C-37EBA687422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3203848" y="3901604"/>
            <a:ext cx="1285384" cy="64379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234FBD65-391D-4B11-B3CE-5F00C09C847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275856" y="4745698"/>
            <a:ext cx="756176" cy="555694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>
            <a:extLst>
              <a:ext uri="{FF2B5EF4-FFF2-40B4-BE49-F238E27FC236}">
                <a16:creationId xmlns:a16="http://schemas.microsoft.com/office/drawing/2014/main" id="{823A05E0-0199-4694-AFD2-3BFA8C55F26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498904" y="1509071"/>
            <a:ext cx="0" cy="319261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1501ED43-4EF0-468A-9D35-3162BF50D6E7}"/>
              </a:ext>
            </a:extLst>
          </p:cNvPr>
          <p:cNvCxnSpPr>
            <a:cxnSpLocks/>
            <a:stCxn id="20" idx="4"/>
            <a:endCxn id="47" idx="0"/>
          </p:cNvCxnSpPr>
          <p:nvPr/>
        </p:nvCxnSpPr>
        <p:spPr>
          <a:xfrm>
            <a:off x="3275856" y="5701988"/>
            <a:ext cx="1537320" cy="48273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zis 45">
            <a:extLst>
              <a:ext uri="{FF2B5EF4-FFF2-40B4-BE49-F238E27FC236}">
                <a16:creationId xmlns:a16="http://schemas.microsoft.com/office/drawing/2014/main" id="{84276EE5-7D6D-4F81-8F5B-DFFAD790E4E6}"/>
              </a:ext>
            </a:extLst>
          </p:cNvPr>
          <p:cNvSpPr/>
          <p:nvPr/>
        </p:nvSpPr>
        <p:spPr>
          <a:xfrm>
            <a:off x="3955504" y="1108252"/>
            <a:ext cx="1048544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7" name="Ellipszis 46">
            <a:extLst>
              <a:ext uri="{FF2B5EF4-FFF2-40B4-BE49-F238E27FC236}">
                <a16:creationId xmlns:a16="http://schemas.microsoft.com/office/drawing/2014/main" id="{2FC6C031-5453-4D1B-A3D8-00954795E97D}"/>
              </a:ext>
            </a:extLst>
          </p:cNvPr>
          <p:cNvSpPr/>
          <p:nvPr/>
        </p:nvSpPr>
        <p:spPr>
          <a:xfrm>
            <a:off x="4355976" y="6184724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3" name="Téglalap 2">
            <a:extLst>
              <a:ext uri="{FF2B5EF4-FFF2-40B4-BE49-F238E27FC236}">
                <a16:creationId xmlns:a16="http://schemas.microsoft.com/office/drawing/2014/main" id="{1C06D5C4-8533-4B6C-822D-6BA4B4E840EE}"/>
              </a:ext>
            </a:extLst>
          </p:cNvPr>
          <p:cNvSpPr/>
          <p:nvPr/>
        </p:nvSpPr>
        <p:spPr>
          <a:xfrm>
            <a:off x="6948264" y="1340768"/>
            <a:ext cx="218664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hu-HU" b="1" dirty="0">
                <a:solidFill>
                  <a:srgbClr val="0000FF"/>
                </a:solidFill>
              </a:rPr>
              <a:t>Tesztút</a:t>
            </a:r>
            <a:r>
              <a:rPr lang="hu-HU" b="1" baseline="-25000" dirty="0">
                <a:solidFill>
                  <a:srgbClr val="0000FF"/>
                </a:solidFill>
              </a:rPr>
              <a:t>1</a:t>
            </a:r>
            <a:br>
              <a:rPr lang="hu-HU" b="1" baseline="-25000" dirty="0">
                <a:solidFill>
                  <a:srgbClr val="0000FF"/>
                </a:solidFill>
              </a:rPr>
            </a:br>
            <a:r>
              <a:rPr lang="hu-HU" sz="2400" b="1" dirty="0">
                <a:solidFill>
                  <a:srgbClr val="0000FF"/>
                </a:solidFill>
              </a:rPr>
              <a:t>utasításlefedés</a:t>
            </a:r>
            <a:endParaRPr lang="hu-HU" sz="3000" dirty="0">
              <a:solidFill>
                <a:srgbClr val="0000FF"/>
              </a:solidFill>
            </a:endParaRPr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C0AA8C81-2CF5-4632-8918-1B17CC59361D}"/>
              </a:ext>
            </a:extLst>
          </p:cNvPr>
          <p:cNvSpPr/>
          <p:nvPr/>
        </p:nvSpPr>
        <p:spPr>
          <a:xfrm>
            <a:off x="5868144" y="2984476"/>
            <a:ext cx="1944638" cy="325908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2&lt;N és nem 2|N</a:t>
            </a:r>
          </a:p>
        </p:txBody>
      </p:sp>
      <p:sp>
        <p:nvSpPr>
          <p:cNvPr id="32" name="Ellipszis 31">
            <a:extLst>
              <a:ext uri="{FF2B5EF4-FFF2-40B4-BE49-F238E27FC236}">
                <a16:creationId xmlns:a16="http://schemas.microsoft.com/office/drawing/2014/main" id="{53725330-91D4-424F-9546-50C86889D4A1}"/>
              </a:ext>
            </a:extLst>
          </p:cNvPr>
          <p:cNvSpPr/>
          <p:nvPr/>
        </p:nvSpPr>
        <p:spPr>
          <a:xfrm>
            <a:off x="4045910" y="1833807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i:=2</a:t>
            </a:r>
          </a:p>
        </p:txBody>
      </p:sp>
      <p:pic>
        <p:nvPicPr>
          <p:cNvPr id="35" name="Picture 8">
            <a:extLst>
              <a:ext uri="{FF2B5EF4-FFF2-40B4-BE49-F238E27FC236}">
                <a16:creationId xmlns:a16="http://schemas.microsoft.com/office/drawing/2014/main" id="{0EF8F55F-8053-412F-92D5-E0584CBBFD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134904"/>
            <a:ext cx="1597025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4" name="Rectangle 2">
            <a:extLst>
              <a:ext uri="{FF2B5EF4-FFF2-40B4-BE49-F238E27FC236}">
                <a16:creationId xmlns:a16="http://schemas.microsoft.com/office/drawing/2014/main" id="{2B4ECB5B-6893-46D5-A45F-BE4CAB065C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fehér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FF0000"/>
                </a:solidFill>
              </a:rPr>
              <a:t>doboz</a:t>
            </a:r>
            <a:r>
              <a:rPr lang="hu-HU" sz="3200" dirty="0"/>
              <a:t> módszerek</a:t>
            </a:r>
          </a:p>
        </p:txBody>
      </p:sp>
      <p:sp>
        <p:nvSpPr>
          <p:cNvPr id="45" name="Dátum helye 22">
            <a:extLst>
              <a:ext uri="{FF2B5EF4-FFF2-40B4-BE49-F238E27FC236}">
                <a16:creationId xmlns:a16="http://schemas.microsoft.com/office/drawing/2014/main" id="{758C2925-BFD9-4B95-ABDD-CE0FBA23C805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fld id="{7F8A3743-F7A6-4B61-A170-D53DEB58D6E8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48" name="Élőláb helye 19">
            <a:extLst>
              <a:ext uri="{FF2B5EF4-FFF2-40B4-BE49-F238E27FC236}">
                <a16:creationId xmlns:a16="http://schemas.microsoft.com/office/drawing/2014/main" id="{6AB177E4-774B-4D45-BF14-0D3B6B53495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54" name="Ellipszis 53">
            <a:extLst>
              <a:ext uri="{FF2B5EF4-FFF2-40B4-BE49-F238E27FC236}">
                <a16:creationId xmlns:a16="http://schemas.microsoft.com/office/drawing/2014/main" id="{3551BE7E-A67A-40B2-BC5B-B7DE66DF03E5}"/>
              </a:ext>
            </a:extLst>
          </p:cNvPr>
          <p:cNvSpPr/>
          <p:nvPr/>
        </p:nvSpPr>
        <p:spPr>
          <a:xfrm>
            <a:off x="3190785" y="2623849"/>
            <a:ext cx="2592288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0000FF"/>
                </a:solidFill>
              </a:rPr>
              <a:t>i&lt;N és nem </a:t>
            </a:r>
            <a:r>
              <a:rPr lang="hu-HU" sz="1800" b="1" dirty="0" err="1">
                <a:solidFill>
                  <a:srgbClr val="0000FF"/>
                </a:solidFill>
              </a:rPr>
              <a:t>i|N</a:t>
            </a:r>
            <a:endParaRPr lang="hu-HU" sz="1800" b="1" dirty="0">
              <a:solidFill>
                <a:srgbClr val="0000FF"/>
              </a:solidFill>
            </a:endParaRPr>
          </a:p>
        </p:txBody>
      </p:sp>
      <p:sp>
        <p:nvSpPr>
          <p:cNvPr id="55" name="Ellipszis 54">
            <a:extLst>
              <a:ext uri="{FF2B5EF4-FFF2-40B4-BE49-F238E27FC236}">
                <a16:creationId xmlns:a16="http://schemas.microsoft.com/office/drawing/2014/main" id="{B467122C-32A8-42A1-9332-6DE53BB17236}"/>
              </a:ext>
            </a:extLst>
          </p:cNvPr>
          <p:cNvSpPr/>
          <p:nvPr/>
        </p:nvSpPr>
        <p:spPr>
          <a:xfrm>
            <a:off x="5207009" y="3527134"/>
            <a:ext cx="120243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0000FF"/>
                </a:solidFill>
              </a:rPr>
              <a:t>i:=i+1</a:t>
            </a:r>
          </a:p>
        </p:txBody>
      </p:sp>
      <p:sp>
        <p:nvSpPr>
          <p:cNvPr id="56" name="Ellipszis 55">
            <a:extLst>
              <a:ext uri="{FF2B5EF4-FFF2-40B4-BE49-F238E27FC236}">
                <a16:creationId xmlns:a16="http://schemas.microsoft.com/office/drawing/2014/main" id="{4F7DF91C-9F02-4D19-B047-408AF14FCCDF}"/>
              </a:ext>
            </a:extLst>
          </p:cNvPr>
          <p:cNvSpPr/>
          <p:nvPr/>
        </p:nvSpPr>
        <p:spPr>
          <a:xfrm>
            <a:off x="3956747" y="1118051"/>
            <a:ext cx="1048544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0000FF"/>
                </a:solidFill>
              </a:rPr>
              <a:t>Start</a:t>
            </a:r>
          </a:p>
        </p:txBody>
      </p:sp>
      <p:sp>
        <p:nvSpPr>
          <p:cNvPr id="40" name="Téglalap 39">
            <a:extLst>
              <a:ext uri="{FF2B5EF4-FFF2-40B4-BE49-F238E27FC236}">
                <a16:creationId xmlns:a16="http://schemas.microsoft.com/office/drawing/2014/main" id="{6F1F3E05-DF07-4364-81CA-0BCD9C432F8D}"/>
              </a:ext>
            </a:extLst>
          </p:cNvPr>
          <p:cNvSpPr/>
          <p:nvPr/>
        </p:nvSpPr>
        <p:spPr>
          <a:xfrm>
            <a:off x="-121772" y="2852971"/>
            <a:ext cx="3481720" cy="680289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3=N 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 vagy</a:t>
            </a:r>
          </a:p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(2&lt;N és nem 2|N és 3|N)</a:t>
            </a:r>
          </a:p>
        </p:txBody>
      </p:sp>
      <p:sp>
        <p:nvSpPr>
          <p:cNvPr id="34" name="Ellipszis 33">
            <a:extLst>
              <a:ext uri="{FF2B5EF4-FFF2-40B4-BE49-F238E27FC236}">
                <a16:creationId xmlns:a16="http://schemas.microsoft.com/office/drawing/2014/main" id="{92C99895-4DEC-45C7-8154-448CE2CAA0D5}"/>
              </a:ext>
            </a:extLst>
          </p:cNvPr>
          <p:cNvSpPr/>
          <p:nvPr/>
        </p:nvSpPr>
        <p:spPr>
          <a:xfrm>
            <a:off x="2333128" y="3506756"/>
            <a:ext cx="172819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rgbClr val="0000FF"/>
                </a:solidFill>
              </a:rPr>
              <a:t>Van:=i&lt;N</a:t>
            </a:r>
          </a:p>
        </p:txBody>
      </p:sp>
      <p:cxnSp>
        <p:nvCxnSpPr>
          <p:cNvPr id="37" name="Egyenes összekötő nyíllal 36">
            <a:extLst>
              <a:ext uri="{FF2B5EF4-FFF2-40B4-BE49-F238E27FC236}">
                <a16:creationId xmlns:a16="http://schemas.microsoft.com/office/drawing/2014/main" id="{64266223-4C6D-4BBE-9E65-33E4EE9A02DE}"/>
              </a:ext>
            </a:extLst>
          </p:cNvPr>
          <p:cNvCxnSpPr>
            <a:cxnSpLocks/>
          </p:cNvCxnSpPr>
          <p:nvPr/>
        </p:nvCxnSpPr>
        <p:spPr>
          <a:xfrm flipH="1">
            <a:off x="4813176" y="4745698"/>
            <a:ext cx="133256" cy="1439026"/>
          </a:xfrm>
          <a:prstGeom prst="straightConnector1">
            <a:avLst/>
          </a:prstGeom>
          <a:ln w="19050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Ellipszis 41">
            <a:extLst>
              <a:ext uri="{FF2B5EF4-FFF2-40B4-BE49-F238E27FC236}">
                <a16:creationId xmlns:a16="http://schemas.microsoft.com/office/drawing/2014/main" id="{6050166A-8A66-4380-9010-20A3CB0F1F52}"/>
              </a:ext>
            </a:extLst>
          </p:cNvPr>
          <p:cNvSpPr/>
          <p:nvPr/>
        </p:nvSpPr>
        <p:spPr>
          <a:xfrm>
            <a:off x="4022440" y="4548876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rgbClr val="0000FF"/>
                </a:solidFill>
              </a:rPr>
              <a:t>Van</a:t>
            </a:r>
          </a:p>
        </p:txBody>
      </p:sp>
      <p:sp>
        <p:nvSpPr>
          <p:cNvPr id="49" name="Téglalap 48">
            <a:extLst>
              <a:ext uri="{FF2B5EF4-FFF2-40B4-BE49-F238E27FC236}">
                <a16:creationId xmlns:a16="http://schemas.microsoft.com/office/drawing/2014/main" id="{65747382-EE09-4095-8C06-954D27BF32B3}"/>
              </a:ext>
            </a:extLst>
          </p:cNvPr>
          <p:cNvSpPr/>
          <p:nvPr/>
        </p:nvSpPr>
        <p:spPr>
          <a:xfrm>
            <a:off x="5011452" y="4581128"/>
            <a:ext cx="3481720" cy="984813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3=N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vagy</a:t>
            </a:r>
          </a:p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3=N 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)</a:t>
            </a:r>
          </a:p>
        </p:txBody>
      </p:sp>
      <p:sp>
        <p:nvSpPr>
          <p:cNvPr id="38" name="Téglalap 37">
            <a:extLst>
              <a:ext uri="{FF2B5EF4-FFF2-40B4-BE49-F238E27FC236}">
                <a16:creationId xmlns:a16="http://schemas.microsoft.com/office/drawing/2014/main" id="{458AB146-41C5-4EF9-A717-7EBECE5112DE}"/>
              </a:ext>
            </a:extLst>
          </p:cNvPr>
          <p:cNvSpPr/>
          <p:nvPr/>
        </p:nvSpPr>
        <p:spPr>
          <a:xfrm>
            <a:off x="2399912" y="1134812"/>
            <a:ext cx="1008112" cy="325908"/>
          </a:xfrm>
          <a:prstGeom prst="rect">
            <a:avLst/>
          </a:prstGeom>
          <a:ln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N=3</a:t>
            </a:r>
          </a:p>
        </p:txBody>
      </p:sp>
      <p:sp>
        <p:nvSpPr>
          <p:cNvPr id="5" name="Dia számának helye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44</a:t>
            </a:fld>
            <a:r>
              <a:rPr lang="hu-HU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3085977915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llipszis 1">
            <a:extLst>
              <a:ext uri="{FF2B5EF4-FFF2-40B4-BE49-F238E27FC236}">
                <a16:creationId xmlns:a16="http://schemas.microsoft.com/office/drawing/2014/main" id="{789D2E1D-2D36-46F4-9CB0-9B3833CD80D1}"/>
              </a:ext>
            </a:extLst>
          </p:cNvPr>
          <p:cNvSpPr/>
          <p:nvPr/>
        </p:nvSpPr>
        <p:spPr>
          <a:xfrm>
            <a:off x="4041704" y="1828332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i:=2</a:t>
            </a:r>
          </a:p>
        </p:txBody>
      </p:sp>
      <p:sp>
        <p:nvSpPr>
          <p:cNvPr id="16" name="Ellipszis 15">
            <a:extLst>
              <a:ext uri="{FF2B5EF4-FFF2-40B4-BE49-F238E27FC236}">
                <a16:creationId xmlns:a16="http://schemas.microsoft.com/office/drawing/2014/main" id="{1FE6F8C8-16E1-49B1-B75D-F43BAF907AD2}"/>
              </a:ext>
            </a:extLst>
          </p:cNvPr>
          <p:cNvSpPr/>
          <p:nvPr/>
        </p:nvSpPr>
        <p:spPr>
          <a:xfrm>
            <a:off x="3203848" y="2620420"/>
            <a:ext cx="2592288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i&lt;N és nem </a:t>
            </a:r>
            <a:r>
              <a:rPr lang="hu-HU" sz="2000" dirty="0" err="1">
                <a:solidFill>
                  <a:schemeClr val="tx1"/>
                </a:solidFill>
              </a:rPr>
              <a:t>i|N</a:t>
            </a:r>
            <a:endParaRPr lang="hu-HU" sz="2000" dirty="0">
              <a:solidFill>
                <a:schemeClr val="tx1"/>
              </a:solidFill>
            </a:endParaRPr>
          </a:p>
        </p:txBody>
      </p:sp>
      <p:sp>
        <p:nvSpPr>
          <p:cNvPr id="17" name="Ellipszis 16">
            <a:extLst>
              <a:ext uri="{FF2B5EF4-FFF2-40B4-BE49-F238E27FC236}">
                <a16:creationId xmlns:a16="http://schemas.microsoft.com/office/drawing/2014/main" id="{C0D09962-159D-44BF-BE7E-A5A1DCD288CB}"/>
              </a:ext>
            </a:extLst>
          </p:cNvPr>
          <p:cNvSpPr/>
          <p:nvPr/>
        </p:nvSpPr>
        <p:spPr>
          <a:xfrm>
            <a:off x="5208040" y="3532460"/>
            <a:ext cx="120243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i:=i+1</a:t>
            </a:r>
          </a:p>
        </p:txBody>
      </p:sp>
      <p:sp>
        <p:nvSpPr>
          <p:cNvPr id="18" name="Ellipszis 17">
            <a:extLst>
              <a:ext uri="{FF2B5EF4-FFF2-40B4-BE49-F238E27FC236}">
                <a16:creationId xmlns:a16="http://schemas.microsoft.com/office/drawing/2014/main" id="{7F568266-9534-46B1-8A8B-ACF684F7BF31}"/>
              </a:ext>
            </a:extLst>
          </p:cNvPr>
          <p:cNvSpPr/>
          <p:nvPr/>
        </p:nvSpPr>
        <p:spPr>
          <a:xfrm>
            <a:off x="2339752" y="3501008"/>
            <a:ext cx="172819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Van:=i&lt;N</a:t>
            </a:r>
          </a:p>
        </p:txBody>
      </p:sp>
      <p:sp>
        <p:nvSpPr>
          <p:cNvPr id="19" name="Ellipszis 18">
            <a:extLst>
              <a:ext uri="{FF2B5EF4-FFF2-40B4-BE49-F238E27FC236}">
                <a16:creationId xmlns:a16="http://schemas.microsoft.com/office/drawing/2014/main" id="{8625238E-3807-4D64-9F96-6E1F12741C79}"/>
              </a:ext>
            </a:extLst>
          </p:cNvPr>
          <p:cNvSpPr/>
          <p:nvPr/>
        </p:nvSpPr>
        <p:spPr>
          <a:xfrm>
            <a:off x="4032032" y="4545400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Van</a:t>
            </a:r>
          </a:p>
        </p:txBody>
      </p:sp>
      <p:sp>
        <p:nvSpPr>
          <p:cNvPr id="20" name="Ellipszis 19">
            <a:extLst>
              <a:ext uri="{FF2B5EF4-FFF2-40B4-BE49-F238E27FC236}">
                <a16:creationId xmlns:a16="http://schemas.microsoft.com/office/drawing/2014/main" id="{D7048ACC-72DC-4157-B34A-0FC6CEA34F11}"/>
              </a:ext>
            </a:extLst>
          </p:cNvPr>
          <p:cNvSpPr/>
          <p:nvPr/>
        </p:nvSpPr>
        <p:spPr>
          <a:xfrm>
            <a:off x="2771800" y="5301392"/>
            <a:ext cx="100811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O:=i</a:t>
            </a:r>
          </a:p>
        </p:txBody>
      </p:sp>
      <p:cxnSp>
        <p:nvCxnSpPr>
          <p:cNvPr id="6" name="Egyenes összekötő nyíllal 5">
            <a:extLst>
              <a:ext uri="{FF2B5EF4-FFF2-40B4-BE49-F238E27FC236}">
                <a16:creationId xmlns:a16="http://schemas.microsoft.com/office/drawing/2014/main" id="{3F2BBB98-1442-4B03-B023-5563146F9A7F}"/>
              </a:ext>
            </a:extLst>
          </p:cNvPr>
          <p:cNvCxnSpPr>
            <a:cxnSpLocks/>
            <a:stCxn id="2" idx="4"/>
            <a:endCxn id="16" idx="0"/>
          </p:cNvCxnSpPr>
          <p:nvPr/>
        </p:nvCxnSpPr>
        <p:spPr>
          <a:xfrm>
            <a:off x="4498904" y="2228928"/>
            <a:ext cx="1088" cy="391492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gyenes összekötő nyíllal 23">
            <a:extLst>
              <a:ext uri="{FF2B5EF4-FFF2-40B4-BE49-F238E27FC236}">
                <a16:creationId xmlns:a16="http://schemas.microsoft.com/office/drawing/2014/main" id="{E6D24E6C-769D-4838-B88A-582DBAD79E38}"/>
              </a:ext>
            </a:extLst>
          </p:cNvPr>
          <p:cNvCxnSpPr>
            <a:cxnSpLocks/>
            <a:stCxn id="16" idx="2"/>
            <a:endCxn id="18" idx="0"/>
          </p:cNvCxnSpPr>
          <p:nvPr/>
        </p:nvCxnSpPr>
        <p:spPr>
          <a:xfrm>
            <a:off x="3203848" y="2820718"/>
            <a:ext cx="0" cy="680290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Egyenes összekötő nyíllal 26">
            <a:extLst>
              <a:ext uri="{FF2B5EF4-FFF2-40B4-BE49-F238E27FC236}">
                <a16:creationId xmlns:a16="http://schemas.microsoft.com/office/drawing/2014/main" id="{1CBD85CF-4BF5-4625-9CC9-57687C896716}"/>
              </a:ext>
            </a:extLst>
          </p:cNvPr>
          <p:cNvCxnSpPr>
            <a:cxnSpLocks/>
          </p:cNvCxnSpPr>
          <p:nvPr/>
        </p:nvCxnSpPr>
        <p:spPr>
          <a:xfrm>
            <a:off x="5796136" y="2821444"/>
            <a:ext cx="13120" cy="71174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gyenes összekötő nyíllal 29">
            <a:extLst>
              <a:ext uri="{FF2B5EF4-FFF2-40B4-BE49-F238E27FC236}">
                <a16:creationId xmlns:a16="http://schemas.microsoft.com/office/drawing/2014/main" id="{2F351B44-C478-4AB2-9491-9E780F6FC8E3}"/>
              </a:ext>
            </a:extLst>
          </p:cNvPr>
          <p:cNvCxnSpPr>
            <a:cxnSpLocks/>
            <a:stCxn id="17" idx="2"/>
            <a:endCxn id="16" idx="4"/>
          </p:cNvCxnSpPr>
          <p:nvPr/>
        </p:nvCxnSpPr>
        <p:spPr>
          <a:xfrm flipH="1" flipV="1">
            <a:off x="4499992" y="3021016"/>
            <a:ext cx="708048" cy="711742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gyenes összekötő nyíllal 32">
            <a:extLst>
              <a:ext uri="{FF2B5EF4-FFF2-40B4-BE49-F238E27FC236}">
                <a16:creationId xmlns:a16="http://schemas.microsoft.com/office/drawing/2014/main" id="{74B6D112-F47B-45F5-BF3C-37EBA6874227}"/>
              </a:ext>
            </a:extLst>
          </p:cNvPr>
          <p:cNvCxnSpPr>
            <a:cxnSpLocks/>
            <a:stCxn id="18" idx="4"/>
            <a:endCxn id="19" idx="0"/>
          </p:cNvCxnSpPr>
          <p:nvPr/>
        </p:nvCxnSpPr>
        <p:spPr>
          <a:xfrm>
            <a:off x="3203848" y="3901604"/>
            <a:ext cx="1285384" cy="64379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gyenes összekötő nyíllal 35">
            <a:extLst>
              <a:ext uri="{FF2B5EF4-FFF2-40B4-BE49-F238E27FC236}">
                <a16:creationId xmlns:a16="http://schemas.microsoft.com/office/drawing/2014/main" id="{234FBD65-391D-4B11-B3CE-5F00C09C847D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 flipH="1">
            <a:off x="3275856" y="4745698"/>
            <a:ext cx="756176" cy="555694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gyenes összekötő nyíllal 38">
            <a:extLst>
              <a:ext uri="{FF2B5EF4-FFF2-40B4-BE49-F238E27FC236}">
                <a16:creationId xmlns:a16="http://schemas.microsoft.com/office/drawing/2014/main" id="{823A05E0-0199-4694-AFD2-3BFA8C55F268}"/>
              </a:ext>
            </a:extLst>
          </p:cNvPr>
          <p:cNvCxnSpPr>
            <a:cxnSpLocks/>
            <a:endCxn id="2" idx="0"/>
          </p:cNvCxnSpPr>
          <p:nvPr/>
        </p:nvCxnSpPr>
        <p:spPr>
          <a:xfrm>
            <a:off x="4498904" y="1509071"/>
            <a:ext cx="0" cy="319261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gyenes összekötő nyíllal 39">
            <a:extLst>
              <a:ext uri="{FF2B5EF4-FFF2-40B4-BE49-F238E27FC236}">
                <a16:creationId xmlns:a16="http://schemas.microsoft.com/office/drawing/2014/main" id="{8C90B96E-848E-41E2-BF73-ECCFD38EE848}"/>
              </a:ext>
            </a:extLst>
          </p:cNvPr>
          <p:cNvCxnSpPr>
            <a:cxnSpLocks/>
            <a:stCxn id="19" idx="6"/>
            <a:endCxn id="47" idx="0"/>
          </p:cNvCxnSpPr>
          <p:nvPr/>
        </p:nvCxnSpPr>
        <p:spPr>
          <a:xfrm flipH="1">
            <a:off x="4813176" y="4745698"/>
            <a:ext cx="133256" cy="1439026"/>
          </a:xfrm>
          <a:prstGeom prst="straightConnector1">
            <a:avLst/>
          </a:prstGeom>
          <a:ln w="19050"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gyenes összekötő nyíllal 40">
            <a:extLst>
              <a:ext uri="{FF2B5EF4-FFF2-40B4-BE49-F238E27FC236}">
                <a16:creationId xmlns:a16="http://schemas.microsoft.com/office/drawing/2014/main" id="{1501ED43-4EF0-468A-9D35-3162BF50D6E7}"/>
              </a:ext>
            </a:extLst>
          </p:cNvPr>
          <p:cNvCxnSpPr>
            <a:cxnSpLocks/>
            <a:stCxn id="20" idx="4"/>
            <a:endCxn id="47" idx="0"/>
          </p:cNvCxnSpPr>
          <p:nvPr/>
        </p:nvCxnSpPr>
        <p:spPr>
          <a:xfrm>
            <a:off x="3275856" y="5701988"/>
            <a:ext cx="1537320" cy="482736"/>
          </a:xfrm>
          <a:prstGeom prst="straightConnector1">
            <a:avLst/>
          </a:prstGeom>
          <a:ln w="19050">
            <a:solidFill>
              <a:schemeClr val="tx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Ellipszis 45">
            <a:extLst>
              <a:ext uri="{FF2B5EF4-FFF2-40B4-BE49-F238E27FC236}">
                <a16:creationId xmlns:a16="http://schemas.microsoft.com/office/drawing/2014/main" id="{84276EE5-7D6D-4F81-8F5B-DFFAD790E4E6}"/>
              </a:ext>
            </a:extLst>
          </p:cNvPr>
          <p:cNvSpPr/>
          <p:nvPr/>
        </p:nvSpPr>
        <p:spPr>
          <a:xfrm>
            <a:off x="3955504" y="1108252"/>
            <a:ext cx="1048544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Start</a:t>
            </a:r>
          </a:p>
        </p:txBody>
      </p:sp>
      <p:sp>
        <p:nvSpPr>
          <p:cNvPr id="47" name="Ellipszis 46">
            <a:extLst>
              <a:ext uri="{FF2B5EF4-FFF2-40B4-BE49-F238E27FC236}">
                <a16:creationId xmlns:a16="http://schemas.microsoft.com/office/drawing/2014/main" id="{2FC6C031-5453-4D1B-A3D8-00954795E97D}"/>
              </a:ext>
            </a:extLst>
          </p:cNvPr>
          <p:cNvSpPr/>
          <p:nvPr/>
        </p:nvSpPr>
        <p:spPr>
          <a:xfrm>
            <a:off x="4355976" y="6184724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chemeClr val="tx1"/>
                </a:solidFill>
              </a:rPr>
              <a:t>Stop</a:t>
            </a:r>
          </a:p>
        </p:txBody>
      </p:sp>
      <p:sp>
        <p:nvSpPr>
          <p:cNvPr id="51" name="Téglalap 50">
            <a:extLst>
              <a:ext uri="{FF2B5EF4-FFF2-40B4-BE49-F238E27FC236}">
                <a16:creationId xmlns:a16="http://schemas.microsoft.com/office/drawing/2014/main" id="{57A2B190-CF58-4B87-8491-3A37475F63F7}"/>
              </a:ext>
            </a:extLst>
          </p:cNvPr>
          <p:cNvSpPr/>
          <p:nvPr/>
        </p:nvSpPr>
        <p:spPr>
          <a:xfrm>
            <a:off x="2399912" y="1134812"/>
            <a:ext cx="1008112" cy="3259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N=4</a:t>
            </a:r>
          </a:p>
        </p:txBody>
      </p:sp>
      <p:sp>
        <p:nvSpPr>
          <p:cNvPr id="70" name="Téglalap 69">
            <a:extLst>
              <a:ext uri="{FF2B5EF4-FFF2-40B4-BE49-F238E27FC236}">
                <a16:creationId xmlns:a16="http://schemas.microsoft.com/office/drawing/2014/main" id="{F04291B6-196E-42B7-A583-6DF628DF87DE}"/>
              </a:ext>
            </a:extLst>
          </p:cNvPr>
          <p:cNvSpPr/>
          <p:nvPr/>
        </p:nvSpPr>
        <p:spPr>
          <a:xfrm>
            <a:off x="7010112" y="1340768"/>
            <a:ext cx="2089033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hu-HU" b="1" dirty="0">
                <a:solidFill>
                  <a:srgbClr val="FF0000"/>
                </a:solidFill>
              </a:rPr>
              <a:t>Tesztút</a:t>
            </a:r>
            <a:r>
              <a:rPr lang="hu-HU" b="1" baseline="-25000" dirty="0">
                <a:solidFill>
                  <a:srgbClr val="FF0000"/>
                </a:solidFill>
              </a:rPr>
              <a:t>2</a:t>
            </a:r>
            <a:br>
              <a:rPr lang="hu-HU" b="1" baseline="-25000" dirty="0">
                <a:solidFill>
                  <a:srgbClr val="FF0000"/>
                </a:solidFill>
              </a:rPr>
            </a:br>
            <a:r>
              <a:rPr lang="hu-HU" sz="2400" b="1" dirty="0">
                <a:solidFill>
                  <a:srgbClr val="FF0000"/>
                </a:solidFill>
              </a:rPr>
              <a:t>utasításlefedés</a:t>
            </a:r>
            <a:endParaRPr lang="hu-HU" baseline="-25000" dirty="0">
              <a:solidFill>
                <a:srgbClr val="FF0000"/>
              </a:solidFill>
            </a:endParaRPr>
          </a:p>
        </p:txBody>
      </p:sp>
      <p:sp>
        <p:nvSpPr>
          <p:cNvPr id="71" name="Téglalap 70">
            <a:extLst>
              <a:ext uri="{FF2B5EF4-FFF2-40B4-BE49-F238E27FC236}">
                <a16:creationId xmlns:a16="http://schemas.microsoft.com/office/drawing/2014/main" id="{8E83CE2E-84B5-4506-AB99-5D46433D390F}"/>
              </a:ext>
            </a:extLst>
          </p:cNvPr>
          <p:cNvSpPr/>
          <p:nvPr/>
        </p:nvSpPr>
        <p:spPr>
          <a:xfrm>
            <a:off x="395288" y="2994326"/>
            <a:ext cx="2736763" cy="3259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2≥N vagy 2|N</a:t>
            </a:r>
          </a:p>
        </p:txBody>
      </p:sp>
      <p:sp>
        <p:nvSpPr>
          <p:cNvPr id="72" name="Ellipszis 71">
            <a:extLst>
              <a:ext uri="{FF2B5EF4-FFF2-40B4-BE49-F238E27FC236}">
                <a16:creationId xmlns:a16="http://schemas.microsoft.com/office/drawing/2014/main" id="{B9D4698A-9241-4A6B-A76F-400AE2B2776D}"/>
              </a:ext>
            </a:extLst>
          </p:cNvPr>
          <p:cNvSpPr/>
          <p:nvPr/>
        </p:nvSpPr>
        <p:spPr>
          <a:xfrm>
            <a:off x="4045910" y="1833807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i:=2</a:t>
            </a:r>
          </a:p>
        </p:txBody>
      </p:sp>
      <p:sp>
        <p:nvSpPr>
          <p:cNvPr id="28" name="AutoShape 8">
            <a:extLst>
              <a:ext uri="{FF2B5EF4-FFF2-40B4-BE49-F238E27FC236}">
                <a16:creationId xmlns:a16="http://schemas.microsoft.com/office/drawing/2014/main" id="{CC68433F-0620-4D72-B325-E59CE9FD5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88125" y="5301208"/>
            <a:ext cx="2482850" cy="1183615"/>
          </a:xfrm>
          <a:prstGeom prst="wedgeRectCallout">
            <a:avLst>
              <a:gd name="adj1" fmla="val -58876"/>
              <a:gd name="adj2" fmla="val -95201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 dirty="0"/>
              <a:t>Automatikus tesztbemenet-előállításhoz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: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  <a:defRPr/>
            </a:pP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hlinkClick r:id="rId3"/>
              </a:rPr>
              <a:t>http://people.inf.elte.hu/szlavi/PrM1felev/Pdf/PrTea7.pdf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  <a:latin typeface="Arial" charset="0"/>
              </a:rPr>
              <a:t> </a:t>
            </a: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1.3.2. fejezetében</a:t>
            </a:r>
          </a:p>
        </p:txBody>
      </p:sp>
      <p:sp>
        <p:nvSpPr>
          <p:cNvPr id="31" name="Téglalap 30">
            <a:extLst>
              <a:ext uri="{FF2B5EF4-FFF2-40B4-BE49-F238E27FC236}">
                <a16:creationId xmlns:a16="http://schemas.microsoft.com/office/drawing/2014/main" id="{B964C8D1-A800-402F-B5E8-C8AFCDE7FAAE}"/>
              </a:ext>
            </a:extLst>
          </p:cNvPr>
          <p:cNvSpPr/>
          <p:nvPr/>
        </p:nvSpPr>
        <p:spPr>
          <a:xfrm>
            <a:off x="145604" y="4589860"/>
            <a:ext cx="3559968" cy="3259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(2≥N vagy 2|N) </a:t>
            </a:r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highlight>
                  <a:srgbClr val="FFFF00"/>
                </a:highlight>
              </a:rPr>
              <a:t>és 2&lt;N</a:t>
            </a:r>
          </a:p>
        </p:txBody>
      </p:sp>
      <p:sp>
        <p:nvSpPr>
          <p:cNvPr id="34" name="Téglalap 33">
            <a:extLst>
              <a:ext uri="{FF2B5EF4-FFF2-40B4-BE49-F238E27FC236}">
                <a16:creationId xmlns:a16="http://schemas.microsoft.com/office/drawing/2014/main" id="{BD71CB98-35FE-4B54-9795-F4CA974CDF69}"/>
              </a:ext>
            </a:extLst>
          </p:cNvPr>
          <p:cNvSpPr/>
          <p:nvPr/>
        </p:nvSpPr>
        <p:spPr>
          <a:xfrm>
            <a:off x="1488356" y="4928692"/>
            <a:ext cx="1728192" cy="325908"/>
          </a:xfrm>
          <a:prstGeom prst="rect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hu-HU" sz="20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2&lt;N és 2|N</a:t>
            </a:r>
            <a:endParaRPr lang="hu-HU" sz="200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highlight>
                <a:srgbClr val="FFFF00"/>
              </a:highlight>
            </a:endParaRPr>
          </a:p>
        </p:txBody>
      </p:sp>
      <p:pic>
        <p:nvPicPr>
          <p:cNvPr id="35" name="Picture 8">
            <a:extLst>
              <a:ext uri="{FF2B5EF4-FFF2-40B4-BE49-F238E27FC236}">
                <a16:creationId xmlns:a16="http://schemas.microsoft.com/office/drawing/2014/main" id="{BA5EF46B-312F-4D19-BC73-63CF36E58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015" y="1117668"/>
            <a:ext cx="1597025" cy="1335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Rectangle 2">
            <a:extLst>
              <a:ext uri="{FF2B5EF4-FFF2-40B4-BE49-F238E27FC236}">
                <a16:creationId xmlns:a16="http://schemas.microsoft.com/office/drawing/2014/main" id="{832039FA-1D0F-4163-ABC8-707118147C4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85725"/>
            <a:ext cx="7524750" cy="1111250"/>
          </a:xfrm>
        </p:spPr>
        <p:txBody>
          <a:bodyPr/>
          <a:lstStyle/>
          <a:p>
            <a:r>
              <a:rPr lang="hu-HU" dirty="0"/>
              <a:t>Dinamikus tesztelés:</a:t>
            </a:r>
            <a:br>
              <a:rPr lang="hu-HU" dirty="0"/>
            </a:br>
            <a:r>
              <a:rPr lang="hu-HU" sz="3200" dirty="0">
                <a:solidFill>
                  <a:srgbClr val="FF0000"/>
                </a:solidFill>
              </a:rPr>
              <a:t>fehér</a:t>
            </a:r>
            <a:r>
              <a:rPr lang="hu-HU" sz="2800" dirty="0">
                <a:solidFill>
                  <a:srgbClr val="FF0000"/>
                </a:solidFill>
              </a:rPr>
              <a:t> </a:t>
            </a:r>
            <a:r>
              <a:rPr lang="hu-HU" sz="3200" dirty="0">
                <a:solidFill>
                  <a:srgbClr val="FF0000"/>
                </a:solidFill>
              </a:rPr>
              <a:t>doboz</a:t>
            </a:r>
            <a:r>
              <a:rPr lang="hu-HU" sz="3200" dirty="0"/>
              <a:t> módszerek</a:t>
            </a:r>
          </a:p>
        </p:txBody>
      </p:sp>
      <p:sp>
        <p:nvSpPr>
          <p:cNvPr id="38" name="Dátum helye 22">
            <a:extLst>
              <a:ext uri="{FF2B5EF4-FFF2-40B4-BE49-F238E27FC236}">
                <a16:creationId xmlns:a16="http://schemas.microsoft.com/office/drawing/2014/main" id="{FCA4DDE0-DA4C-445B-A06F-46D92E886D77}"/>
              </a:ext>
            </a:extLst>
          </p:cNvPr>
          <p:cNvSpPr>
            <a:spLocks noGrp="1"/>
          </p:cNvSpPr>
          <p:nvPr>
            <p:ph type="dt" sz="half" idx="11"/>
          </p:nvPr>
        </p:nvSpPr>
        <p:spPr>
          <a:xfrm>
            <a:off x="35496" y="6524625"/>
            <a:ext cx="1905000" cy="360363"/>
          </a:xfrm>
        </p:spPr>
        <p:txBody>
          <a:bodyPr/>
          <a:lstStyle/>
          <a:p>
            <a:fld id="{01405D5C-E8BE-43E8-9444-96E35C95AB5A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42" name="Élőláb helye 19">
            <a:extLst>
              <a:ext uri="{FF2B5EF4-FFF2-40B4-BE49-F238E27FC236}">
                <a16:creationId xmlns:a16="http://schemas.microsoft.com/office/drawing/2014/main" id="{2E23270C-388E-4D94-A197-F76DF8E581E3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0496" y="6524625"/>
            <a:ext cx="4287688" cy="333375"/>
          </a:xfrm>
        </p:spPr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43" name="Ellipszis 42">
            <a:extLst>
              <a:ext uri="{FF2B5EF4-FFF2-40B4-BE49-F238E27FC236}">
                <a16:creationId xmlns:a16="http://schemas.microsoft.com/office/drawing/2014/main" id="{5D7C8806-E86E-4F45-88AF-6A0EEC309DB1}"/>
              </a:ext>
            </a:extLst>
          </p:cNvPr>
          <p:cNvSpPr/>
          <p:nvPr/>
        </p:nvSpPr>
        <p:spPr>
          <a:xfrm>
            <a:off x="3190596" y="2623660"/>
            <a:ext cx="2592288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i&lt;N és nem </a:t>
            </a:r>
            <a:r>
              <a:rPr lang="hu-HU" sz="1800" b="1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i|N</a:t>
            </a:r>
            <a:endParaRPr lang="hu-HU" sz="1800" b="1" dirty="0">
              <a:solidFill>
                <a:schemeClr val="tx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4" name="Ellipszis 43">
            <a:extLst>
              <a:ext uri="{FF2B5EF4-FFF2-40B4-BE49-F238E27FC236}">
                <a16:creationId xmlns:a16="http://schemas.microsoft.com/office/drawing/2014/main" id="{DB216A0D-1E17-4D35-9A0E-5A3D47C2382B}"/>
              </a:ext>
            </a:extLst>
          </p:cNvPr>
          <p:cNvSpPr/>
          <p:nvPr/>
        </p:nvSpPr>
        <p:spPr>
          <a:xfrm>
            <a:off x="3950432" y="1111492"/>
            <a:ext cx="1048544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Start</a:t>
            </a:r>
          </a:p>
        </p:txBody>
      </p:sp>
      <p:sp>
        <p:nvSpPr>
          <p:cNvPr id="45" name="Ellipszis 44">
            <a:extLst>
              <a:ext uri="{FF2B5EF4-FFF2-40B4-BE49-F238E27FC236}">
                <a16:creationId xmlns:a16="http://schemas.microsoft.com/office/drawing/2014/main" id="{9588E7D5-8710-4ED4-964E-CC9FC35A75B9}"/>
              </a:ext>
            </a:extLst>
          </p:cNvPr>
          <p:cNvSpPr/>
          <p:nvPr/>
        </p:nvSpPr>
        <p:spPr>
          <a:xfrm>
            <a:off x="2339752" y="3501008"/>
            <a:ext cx="1728192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18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Van:=i&lt;N</a:t>
            </a:r>
          </a:p>
        </p:txBody>
      </p:sp>
      <p:sp>
        <p:nvSpPr>
          <p:cNvPr id="48" name="Ellipszis 47">
            <a:extLst>
              <a:ext uri="{FF2B5EF4-FFF2-40B4-BE49-F238E27FC236}">
                <a16:creationId xmlns:a16="http://schemas.microsoft.com/office/drawing/2014/main" id="{3136CABD-735F-44CA-90A6-B423C6550BE7}"/>
              </a:ext>
            </a:extLst>
          </p:cNvPr>
          <p:cNvSpPr/>
          <p:nvPr/>
        </p:nvSpPr>
        <p:spPr>
          <a:xfrm>
            <a:off x="4035692" y="4548876"/>
            <a:ext cx="914400" cy="400596"/>
          </a:xfrm>
          <a:prstGeom prst="ellipse">
            <a:avLst/>
          </a:prstGeom>
          <a:solidFill>
            <a:schemeClr val="accent3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hu-HU" sz="20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Van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45</a:t>
            </a:fld>
            <a:r>
              <a:rPr lang="hu-HU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1530692844"/>
      </p:ext>
    </p:extLst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1" grpId="0" animBg="1"/>
      <p:bldP spid="72" grpId="0" animBg="1"/>
      <p:bldP spid="28" grpId="0" animBg="1"/>
      <p:bldP spid="31" grpId="0" animBg="1"/>
      <p:bldP spid="31" grpId="1" animBg="1"/>
      <p:bldP spid="34" grpId="0" animBg="1"/>
      <p:bldP spid="43" grpId="0" animBg="1"/>
      <p:bldP spid="44" grpId="0" animBg="1"/>
      <p:bldP spid="45" grpId="0" animBg="1"/>
      <p:bldP spid="48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Speciális</a:t>
            </a:r>
            <a:r>
              <a:rPr lang="hu-HU" dirty="0"/>
              <a:t> tesztelések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Biztonsági tesz</a:t>
            </a:r>
            <a:r>
              <a:rPr lang="hu-HU" dirty="0"/>
              <a:t>t: ellenőrzések vannak?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Hatékonysági teszt</a:t>
            </a:r>
          </a:p>
          <a:p>
            <a:pPr algn="ctr">
              <a:buFont typeface="Wingdings" pitchFamily="2" charset="2"/>
              <a:buNone/>
            </a:pPr>
            <a:r>
              <a:rPr lang="hu-HU" b="1" dirty="0"/>
              <a:t>Speciális programokhoz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Funkcióteszt:</a:t>
            </a:r>
            <a:r>
              <a:rPr lang="hu-HU" i="1" dirty="0"/>
              <a:t> </a:t>
            </a:r>
            <a:r>
              <a:rPr lang="hu-HU" dirty="0"/>
              <a:t>tud minden funkciót?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Stressz-teszt:</a:t>
            </a:r>
            <a:r>
              <a:rPr lang="hu-HU" dirty="0"/>
              <a:t> gyorsan jönnek a feldolgozandók, ...</a:t>
            </a:r>
          </a:p>
          <a:p>
            <a:r>
              <a:rPr lang="hu-HU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Volumen-teszt:</a:t>
            </a:r>
            <a:r>
              <a:rPr lang="hu-HU" dirty="0"/>
              <a:t> sok adat sem zavarja</a:t>
            </a:r>
          </a:p>
          <a:p>
            <a:endParaRPr lang="hu-HU" i="1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6D1858-7E59-4C6F-9E3A-596321A40B10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46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 </a:t>
            </a:r>
            <a:r>
              <a:rPr lang="hu-HU" dirty="0">
                <a:solidFill>
                  <a:srgbClr val="FF0000"/>
                </a:solidFill>
              </a:rPr>
              <a:t>automatizálás</a:t>
            </a:r>
            <a:r>
              <a:rPr lang="hu-HU" dirty="0"/>
              <a:t>a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hu-HU" dirty="0"/>
              <a:t>Teszt-generálás:</a:t>
            </a:r>
          </a:p>
          <a:p>
            <a:pPr>
              <a:spcBef>
                <a:spcPts val="0"/>
              </a:spcBef>
            </a:pPr>
            <a:r>
              <a:rPr lang="hu-HU" sz="2800" dirty="0"/>
              <a:t>kézi</a:t>
            </a:r>
          </a:p>
          <a:p>
            <a:pPr>
              <a:spcBef>
                <a:spcPts val="0"/>
              </a:spcBef>
            </a:pPr>
            <a:r>
              <a:rPr lang="hu-HU" sz="2800" dirty="0"/>
              <a:t>automatikus (generáló program)</a:t>
            </a:r>
          </a:p>
          <a:p>
            <a:pPr lvl="1">
              <a:spcBef>
                <a:spcPts val="0"/>
              </a:spcBef>
            </a:pPr>
            <a:r>
              <a:rPr lang="hu-HU" sz="2400" dirty="0"/>
              <a:t>szabályos</a:t>
            </a:r>
          </a:p>
          <a:p>
            <a:pPr lvl="1">
              <a:spcBef>
                <a:spcPts val="0"/>
              </a:spcBef>
            </a:pPr>
            <a:r>
              <a:rPr lang="hu-HU" sz="2400" dirty="0"/>
              <a:t>véletlenszerű</a:t>
            </a:r>
          </a:p>
          <a:p>
            <a:pPr>
              <a:buNone/>
            </a:pPr>
            <a:r>
              <a:rPr lang="hu-HU" dirty="0"/>
              <a:t>Teszt-futtatás</a:t>
            </a:r>
          </a:p>
          <a:p>
            <a:r>
              <a:rPr lang="hu-HU" sz="2800" dirty="0"/>
              <a:t>kézi</a:t>
            </a:r>
          </a:p>
          <a:p>
            <a:pPr>
              <a:spcBef>
                <a:spcPts val="0"/>
              </a:spcBef>
            </a:pPr>
            <a:r>
              <a:rPr lang="hu-HU" sz="2800" dirty="0"/>
              <a:t>automatikus (parancsfájl, be- és kimeneti állományok, automatikus értékelés)</a:t>
            </a:r>
          </a:p>
          <a:p>
            <a:pPr>
              <a:buNone/>
            </a:pPr>
            <a:endParaRPr lang="hu-HU" i="1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5D01BF9D-5B72-444F-9A32-99A17D1B2E30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47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9" name="AutoShape 11"/>
          <p:cNvSpPr>
            <a:spLocks noChangeArrowheads="1"/>
          </p:cNvSpPr>
          <p:nvPr/>
        </p:nvSpPr>
        <p:spPr bwMode="auto">
          <a:xfrm>
            <a:off x="6422330" y="5517232"/>
            <a:ext cx="2482850" cy="504825"/>
          </a:xfrm>
          <a:prstGeom prst="wedgeRectCallout">
            <a:avLst>
              <a:gd name="adj1" fmla="val -184342"/>
              <a:gd name="adj2" fmla="val -112338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1400" dirty="0" err="1">
                <a:latin typeface="Courier New" pitchFamily="49" charset="0"/>
              </a:rPr>
              <a:t>prog.exe</a:t>
            </a:r>
            <a:r>
              <a:rPr lang="hu-HU" sz="1400" dirty="0">
                <a:latin typeface="Courier New" pitchFamily="49" charset="0"/>
              </a:rPr>
              <a:t> </a:t>
            </a:r>
            <a:r>
              <a:rPr lang="hu-HU" sz="1400" b="1" dirty="0">
                <a:solidFill>
                  <a:srgbClr val="FF0000"/>
                </a:solidFill>
                <a:latin typeface="Courier New" pitchFamily="49" charset="0"/>
              </a:rPr>
              <a:t>&gt;&gt;</a:t>
            </a:r>
            <a:r>
              <a:rPr lang="hu-HU" sz="1400" dirty="0">
                <a:latin typeface="Courier New" pitchFamily="49" charset="0"/>
              </a:rPr>
              <a:t>outputfájl</a:t>
            </a:r>
          </a:p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1600" dirty="0"/>
              <a:t>outputfájl</a:t>
            </a:r>
            <a:r>
              <a:rPr lang="hu-HU" sz="1600" b="1" i="1" dirty="0">
                <a:solidFill>
                  <a:srgbClr val="FF3300"/>
                </a:solidFill>
              </a:rPr>
              <a:t>hoz</a:t>
            </a:r>
            <a:r>
              <a:rPr lang="hu-HU" sz="1600" dirty="0"/>
              <a:t> írás!</a:t>
            </a:r>
          </a:p>
        </p:txBody>
      </p:sp>
      <p:sp>
        <p:nvSpPr>
          <p:cNvPr id="22532" name="Cím 1"/>
          <p:cNvSpPr>
            <a:spLocks/>
          </p:cNvSpPr>
          <p:nvPr/>
        </p:nvSpPr>
        <p:spPr bwMode="auto">
          <a:xfrm>
            <a:off x="35496" y="101600"/>
            <a:ext cx="7632129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Futtatás </a:t>
            </a:r>
            <a:r>
              <a:rPr lang="hu-HU" sz="3600" b="1" dirty="0">
                <a:solidFill>
                  <a:srgbClr val="FF0000"/>
                </a:solidFill>
              </a:rPr>
              <a:t>adatfájl</a:t>
            </a:r>
            <a:r>
              <a:rPr lang="hu-HU" sz="3600" b="1" dirty="0">
                <a:solidFill>
                  <a:srgbClr val="663300"/>
                </a:solidFill>
              </a:rPr>
              <a:t>lal</a:t>
            </a:r>
            <a:br>
              <a:rPr lang="hu-HU" sz="36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(C#)</a:t>
            </a:r>
          </a:p>
        </p:txBody>
      </p:sp>
      <p:sp>
        <p:nvSpPr>
          <p:cNvPr id="22533" name="Rectangle 3"/>
          <p:cNvSpPr>
            <a:spLocks noChangeArrowheads="1"/>
          </p:cNvSpPr>
          <p:nvPr/>
        </p:nvSpPr>
        <p:spPr bwMode="auto">
          <a:xfrm>
            <a:off x="179512" y="1484313"/>
            <a:ext cx="8853363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66700" indent="-254000">
              <a:lnSpc>
                <a:spcPct val="95000"/>
              </a:lnSpc>
              <a:spcBef>
                <a:spcPct val="0"/>
              </a:spcBef>
            </a:pPr>
            <a:r>
              <a:rPr lang="hu-HU" b="1" dirty="0"/>
              <a:t>Elv</a:t>
            </a:r>
            <a:r>
              <a:rPr lang="hu-HU" i="1" dirty="0"/>
              <a:t>:</a:t>
            </a:r>
          </a:p>
          <a:p>
            <a:pPr marL="444500" lvl="1">
              <a:lnSpc>
                <a:spcPct val="95000"/>
              </a:lnSpc>
              <a:spcBef>
                <a:spcPct val="0"/>
              </a:spcBef>
            </a:pPr>
            <a:r>
              <a:rPr lang="hu-HU" sz="2800" dirty="0"/>
              <a:t>A standard input/output átirányítható fájlba. Ekkor a program </a:t>
            </a:r>
            <a:r>
              <a:rPr lang="hu-HU" sz="2800" dirty="0">
                <a:solidFill>
                  <a:srgbClr val="FF0000"/>
                </a:solidFill>
              </a:rPr>
              <a:t>fáj</a:t>
            </a:r>
            <a:r>
              <a:rPr lang="hu-HU" sz="2800" dirty="0"/>
              <a:t>lt használ az inputhoz és az outputhoz. Következmény: </a:t>
            </a:r>
            <a:r>
              <a:rPr lang="hu-HU" sz="2800" dirty="0">
                <a:solidFill>
                  <a:srgbClr val="FF0000"/>
                </a:solidFill>
              </a:rPr>
              <a:t>szerkezetileg a konzol inputtal/outputtal megegyező kell legyen / lesz a megfelelő fájl.</a:t>
            </a:r>
          </a:p>
          <a:p>
            <a:pPr marL="266700" indent="-254000">
              <a:lnSpc>
                <a:spcPct val="95000"/>
              </a:lnSpc>
              <a:spcBef>
                <a:spcPct val="10000"/>
              </a:spcBef>
            </a:pPr>
            <a:r>
              <a:rPr lang="hu-HU" b="1" dirty="0"/>
              <a:t>„Technika”:</a:t>
            </a:r>
          </a:p>
          <a:p>
            <a:pPr marL="363538" lvl="1">
              <a:lnSpc>
                <a:spcPct val="95000"/>
              </a:lnSpc>
              <a:spcBef>
                <a:spcPct val="10000"/>
              </a:spcBef>
            </a:pPr>
            <a:r>
              <a:rPr lang="hu-HU" sz="2800" dirty="0"/>
              <a:t>A lefordított kód mögé kell paraméterként írni a megfelelő fájlok nevét:</a:t>
            </a:r>
          </a:p>
          <a:p>
            <a:pPr marL="742950" lvl="1" indent="-285750">
              <a:lnSpc>
                <a:spcPct val="95000"/>
              </a:lnSpc>
              <a:spcBef>
                <a:spcPct val="10000"/>
              </a:spcBef>
            </a:pPr>
            <a:r>
              <a:rPr lang="hu-HU" sz="2000" dirty="0"/>
              <a:t>	</a:t>
            </a:r>
            <a:r>
              <a:rPr lang="hu-HU" sz="2000" dirty="0" err="1">
                <a:latin typeface="Courier New" pitchFamily="49" charset="0"/>
              </a:rPr>
              <a:t>prog.exe</a:t>
            </a:r>
            <a:r>
              <a:rPr lang="hu-HU" sz="2000" dirty="0">
                <a:latin typeface="Courier New" pitchFamily="49" charset="0"/>
              </a:rPr>
              <a:t> </a:t>
            </a:r>
            <a:r>
              <a:rPr lang="hu-HU" sz="20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hu-HU" sz="2000" dirty="0">
                <a:latin typeface="Courier New" pitchFamily="49" charset="0"/>
              </a:rPr>
              <a:t>inputfájl </a:t>
            </a:r>
            <a:r>
              <a:rPr lang="hu-HU" sz="20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  <a:r>
              <a:rPr lang="hu-HU" sz="2000" dirty="0">
                <a:latin typeface="Courier New" pitchFamily="49" charset="0"/>
              </a:rPr>
              <a:t>outputfájl</a:t>
            </a:r>
          </a:p>
          <a:p>
            <a:pPr marL="266700" indent="-254000">
              <a:lnSpc>
                <a:spcPct val="95000"/>
              </a:lnSpc>
              <a:spcBef>
                <a:spcPct val="10000"/>
              </a:spcBef>
            </a:pPr>
            <a:r>
              <a:rPr lang="hu-HU" b="1" dirty="0"/>
              <a:t>Nyereség:</a:t>
            </a:r>
          </a:p>
          <a:p>
            <a:pPr marL="363538" lvl="1">
              <a:lnSpc>
                <a:spcPct val="95000"/>
              </a:lnSpc>
              <a:spcBef>
                <a:spcPct val="10000"/>
              </a:spcBef>
            </a:pPr>
            <a:r>
              <a:rPr lang="hu-HU" sz="2800" dirty="0"/>
              <a:t>Kényelmes és adminisztrálható tesztelés.</a:t>
            </a:r>
          </a:p>
        </p:txBody>
      </p:sp>
      <p:sp>
        <p:nvSpPr>
          <p:cNvPr id="63498" name="AutoShape 10"/>
          <p:cNvSpPr>
            <a:spLocks noChangeArrowheads="1"/>
          </p:cNvSpPr>
          <p:nvPr/>
        </p:nvSpPr>
        <p:spPr bwMode="auto">
          <a:xfrm>
            <a:off x="6426200" y="4724499"/>
            <a:ext cx="2482850" cy="720725"/>
          </a:xfrm>
          <a:prstGeom prst="wedgeRectCallout">
            <a:avLst>
              <a:gd name="adj1" fmla="val -75317"/>
              <a:gd name="adj2" fmla="val 10429"/>
            </a:avLst>
          </a:prstGeom>
          <a:solidFill>
            <a:schemeClr val="bg1">
              <a:lumMod val="95000"/>
            </a:schemeClr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72000" rIns="72000"/>
          <a:lstStyle/>
          <a:p>
            <a:pPr algn="ctr" eaLnBrk="1" hangingPunct="1">
              <a:lnSpc>
                <a:spcPct val="8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hu-HU" sz="1600" dirty="0">
                <a:effectLst>
                  <a:outerShdw blurRad="38100" dist="38100" dir="2700000" algn="tl">
                    <a:srgbClr val="FFFFFF"/>
                  </a:outerShdw>
                </a:effectLst>
              </a:rPr>
              <a:t>Figyelem! Ha van outputfájl, akkor a kérdés szövege is abban „jelenik meg”.</a:t>
            </a:r>
          </a:p>
        </p:txBody>
      </p:sp>
      <p:sp>
        <p:nvSpPr>
          <p:cNvPr id="14" name="Dátum helye 1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E2A78007-D829-43AC-8CC7-AE098FE138BF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11" name="Élőláb helye 10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48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634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634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9" grpId="0" animBg="1"/>
      <p:bldP spid="63498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6" name="Cím 1"/>
          <p:cNvSpPr>
            <a:spLocks/>
          </p:cNvSpPr>
          <p:nvPr/>
        </p:nvSpPr>
        <p:spPr bwMode="auto">
          <a:xfrm>
            <a:off x="107504" y="101600"/>
            <a:ext cx="7560121" cy="111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algn="ctr">
              <a:spcBef>
                <a:spcPct val="0"/>
              </a:spcBef>
              <a:buClrTx/>
              <a:buSzTx/>
              <a:buFontTx/>
              <a:buNone/>
            </a:pPr>
            <a:r>
              <a:rPr lang="hu-HU" sz="3600" b="1" dirty="0">
                <a:solidFill>
                  <a:srgbClr val="663300"/>
                </a:solidFill>
              </a:rPr>
              <a:t>Futtatás adatfájllal</a:t>
            </a:r>
            <a:br>
              <a:rPr lang="hu-HU" sz="3600" b="1" dirty="0">
                <a:solidFill>
                  <a:srgbClr val="663300"/>
                </a:solidFill>
              </a:rPr>
            </a:br>
            <a:r>
              <a:rPr lang="hu-HU" sz="2800" b="1" dirty="0">
                <a:solidFill>
                  <a:srgbClr val="663300"/>
                </a:solidFill>
              </a:rPr>
              <a:t>(C#)</a:t>
            </a:r>
          </a:p>
        </p:txBody>
      </p:sp>
      <p:sp>
        <p:nvSpPr>
          <p:cNvPr id="23557" name="Rectangle 3"/>
          <p:cNvSpPr>
            <a:spLocks noChangeArrowheads="1"/>
          </p:cNvSpPr>
          <p:nvPr/>
        </p:nvSpPr>
        <p:spPr bwMode="auto">
          <a:xfrm>
            <a:off x="107504" y="1484313"/>
            <a:ext cx="8965059" cy="4895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73050" indent="-273050">
              <a:lnSpc>
                <a:spcPct val="95000"/>
              </a:lnSpc>
              <a:spcBef>
                <a:spcPct val="0"/>
              </a:spcBef>
            </a:pPr>
            <a:r>
              <a:rPr lang="hu-HU" b="1" dirty="0" err="1"/>
              <a:t>Demo</a:t>
            </a:r>
            <a:r>
              <a:rPr lang="hu-HU" b="1" dirty="0"/>
              <a:t>:</a:t>
            </a:r>
          </a:p>
          <a:p>
            <a:pPr marL="723900" lvl="1" indent="-271463">
              <a:lnSpc>
                <a:spcPct val="95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hu-HU" sz="2800" i="1" dirty="0"/>
              <a:t>Készítsünk néhány bemeneti adatot tartalmazó fájlt (a konzol inputnak megfelelő szerkezetben)!</a:t>
            </a:r>
          </a:p>
          <a:p>
            <a:pPr marL="723900" lvl="1" indent="-271463">
              <a:lnSpc>
                <a:spcPct val="95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hu-HU" sz="2800" i="1" dirty="0"/>
              <a:t>Futtassuk ezekkel az előbb elmondottak szerint: </a:t>
            </a:r>
          </a:p>
          <a:p>
            <a:pPr marL="1077913" lvl="2" indent="-174625">
              <a:lnSpc>
                <a:spcPct val="95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hu-HU" sz="2000" dirty="0" err="1">
                <a:latin typeface="Courier New" pitchFamily="49" charset="0"/>
              </a:rPr>
              <a:t>prog.exe</a:t>
            </a:r>
            <a:r>
              <a:rPr lang="hu-HU" sz="2000" dirty="0">
                <a:latin typeface="Courier New" pitchFamily="49" charset="0"/>
              </a:rPr>
              <a:t> &lt;1.be &gt;1.ki</a:t>
            </a:r>
          </a:p>
          <a:p>
            <a:pPr marL="1077913" lvl="2" indent="-174625">
              <a:lnSpc>
                <a:spcPct val="95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hu-HU" sz="2000" dirty="0" err="1">
                <a:latin typeface="Courier New" pitchFamily="49" charset="0"/>
              </a:rPr>
              <a:t>prog.exe</a:t>
            </a:r>
            <a:r>
              <a:rPr lang="hu-HU" sz="2000" dirty="0">
                <a:latin typeface="Courier New" pitchFamily="49" charset="0"/>
              </a:rPr>
              <a:t> &lt;2.be &gt;2.ki</a:t>
            </a:r>
          </a:p>
          <a:p>
            <a:pPr marL="1077913" lvl="2" indent="-174625">
              <a:lnSpc>
                <a:spcPct val="95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hu-HU" sz="2000" dirty="0">
                <a:latin typeface="Courier New" pitchFamily="49" charset="0"/>
              </a:rPr>
              <a:t>…</a:t>
            </a:r>
          </a:p>
          <a:p>
            <a:pPr marL="723900" lvl="1" indent="-271463">
              <a:lnSpc>
                <a:spcPct val="95000"/>
              </a:lnSpc>
              <a:spcBef>
                <a:spcPct val="0"/>
              </a:spcBef>
              <a:buFont typeface="Wingdings" pitchFamily="2" charset="2"/>
              <a:buAutoNum type="arabicPeriod"/>
            </a:pPr>
            <a:r>
              <a:rPr lang="hu-HU" sz="2800" i="1" dirty="0"/>
              <a:t>Ellenőrizzük a kimeneti fájlok tartalmát: olyan-e, amilyennek vártuk!</a:t>
            </a:r>
          </a:p>
          <a:p>
            <a:pPr marL="723900" lvl="1" indent="-271463">
              <a:lnSpc>
                <a:spcPct val="95000"/>
              </a:lnSpc>
              <a:spcBef>
                <a:spcPct val="0"/>
              </a:spcBef>
            </a:pPr>
            <a:r>
              <a:rPr lang="hu-HU" sz="2800" i="1" dirty="0"/>
              <a:t>Megjegyzés: tovább egyszerűsíthetjük a tesztelést, ha egy batch állománnyal automatizáljuk a 2.-at!</a:t>
            </a:r>
          </a:p>
          <a:p>
            <a:pPr marL="723900" lvl="1" indent="-271463">
              <a:lnSpc>
                <a:spcPct val="95000"/>
              </a:lnSpc>
              <a:spcBef>
                <a:spcPct val="0"/>
              </a:spcBef>
            </a:pPr>
            <a:r>
              <a:rPr lang="hu-HU" sz="2800" i="1" dirty="0"/>
              <a:t>Valahogy így: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program"/>
              </a:rPr>
              <a:t>próba</a:t>
            </a:r>
            <a:r>
              <a:rPr lang="hu-HU" sz="2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3" action="ppaction://program"/>
              </a:rPr>
              <a:t>1</a:t>
            </a:r>
            <a:r>
              <a:rPr lang="hu-HU" sz="2800" i="1" dirty="0"/>
              <a:t>,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program"/>
              </a:rPr>
              <a:t>próba</a:t>
            </a:r>
            <a:r>
              <a:rPr lang="hu-HU" sz="2800" baseline="-25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linkClick r:id="rId4" action="ppaction://program"/>
              </a:rPr>
              <a:t>2</a:t>
            </a:r>
            <a:r>
              <a:rPr lang="hu-HU" sz="2800" i="1" baseline="-25000" dirty="0">
                <a:hlinkClick r:id="rId5" action="ppaction://program"/>
              </a:rPr>
              <a:t> </a:t>
            </a:r>
            <a:r>
              <a:rPr lang="hu-HU" sz="2800" i="1" dirty="0"/>
              <a:t>…</a:t>
            </a:r>
          </a:p>
        </p:txBody>
      </p:sp>
      <p:sp>
        <p:nvSpPr>
          <p:cNvPr id="69638" name="AutoShape 6" descr="Zsákvászon"/>
          <p:cNvSpPr>
            <a:spLocks noChangeArrowheads="1"/>
          </p:cNvSpPr>
          <p:nvPr/>
        </p:nvSpPr>
        <p:spPr bwMode="auto">
          <a:xfrm>
            <a:off x="7885113" y="6092825"/>
            <a:ext cx="1258887" cy="765175"/>
          </a:xfrm>
          <a:prstGeom prst="downArrow">
            <a:avLst>
              <a:gd name="adj1" fmla="val 50065"/>
              <a:gd name="adj2" fmla="val 66389"/>
            </a:avLst>
          </a:prstGeom>
          <a:blipFill dpi="0" rotWithShape="1">
            <a:blip r:embed="rId6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hu-HU" sz="1200" b="1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Kód </a:t>
            </a:r>
            <a:br>
              <a:rPr lang="hu-HU" sz="1200" dirty="0"/>
            </a:br>
            <a:r>
              <a:rPr lang="hu-HU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jegyzet-</a:t>
            </a:r>
            <a:br>
              <a:rPr lang="hu-HU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</a:br>
            <a:r>
              <a:rPr lang="hu-HU" sz="1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ként</a:t>
            </a:r>
          </a:p>
        </p:txBody>
      </p:sp>
      <p:sp>
        <p:nvSpPr>
          <p:cNvPr id="13" name="Dátum helye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DA4C8785-C1E4-4C05-BF97-409558826691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2" name="Beszédbuborék: négyszög 1">
            <a:extLst>
              <a:ext uri="{FF2B5EF4-FFF2-40B4-BE49-F238E27FC236}">
                <a16:creationId xmlns:a16="http://schemas.microsoft.com/office/drawing/2014/main" id="{15540A33-6E5D-44C4-957C-041F9DB3D4AA}"/>
              </a:ext>
            </a:extLst>
          </p:cNvPr>
          <p:cNvSpPr/>
          <p:nvPr/>
        </p:nvSpPr>
        <p:spPr>
          <a:xfrm>
            <a:off x="5785135" y="5474685"/>
            <a:ext cx="1586433" cy="612648"/>
          </a:xfrm>
          <a:prstGeom prst="wedgeRectCallout">
            <a:avLst>
              <a:gd name="adj1" fmla="val -106166"/>
              <a:gd name="adj2" fmla="val 19844"/>
            </a:avLst>
          </a:prstGeom>
          <a:blipFill dpi="0" rotWithShape="1">
            <a:blip r:embed="rId6" cstate="print"/>
            <a:srcRect/>
            <a:tile tx="0" ty="0" sx="100000" sy="100000" flip="none" algn="tl"/>
          </a:blipFill>
          <a:ln w="9525" algn="ctr">
            <a:solidFill>
              <a:srgbClr val="0000FF"/>
            </a:solidFill>
            <a:miter lim="800000"/>
            <a:headEnd/>
            <a:tailEnd/>
          </a:ln>
          <a:effectLst>
            <a:outerShdw dist="71842" dir="13500000" algn="ctr" rotWithShape="0">
              <a:schemeClr val="tx1">
                <a:alpha val="50000"/>
              </a:schemeClr>
            </a:outerShdw>
          </a:effectLst>
        </p:spPr>
        <p:txBody>
          <a:bodyPr wrap="none" anchor="ctr"/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hu-HU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L. a csatolt </a:t>
            </a:r>
            <a:br>
              <a:rPr lang="hu-HU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</a:br>
            <a:r>
              <a:rPr lang="hu-HU" sz="1600" b="1" dirty="0">
                <a:solidFill>
                  <a:schemeClr val="tx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Garamond" pitchFamily="18" charset="0"/>
              </a:rPr>
              <a:t>könyvtárban!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49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63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Áttekintés</a:t>
            </a:r>
            <a:endParaRPr lang="hu-HU" sz="2800" dirty="0"/>
          </a:p>
        </p:txBody>
      </p:sp>
      <p:sp>
        <p:nvSpPr>
          <p:cNvPr id="7173" name="Rectangle 2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dirty="0">
                <a:hlinkClick r:id="rId3" action="ppaction://hlinksldjump"/>
              </a:rPr>
              <a:t>Tesztelés</a:t>
            </a:r>
            <a:r>
              <a:rPr lang="hu-HU" dirty="0"/>
              <a:t> </a:t>
            </a:r>
          </a:p>
          <a:p>
            <a:pPr marL="817563" lvl="1">
              <a:spcBef>
                <a:spcPts val="600"/>
              </a:spcBef>
            </a:pPr>
            <a:r>
              <a:rPr lang="hu-HU" dirty="0"/>
              <a:t>fogalmak + elvek</a:t>
            </a:r>
          </a:p>
          <a:p>
            <a:pPr marL="817563" lvl="1">
              <a:spcBef>
                <a:spcPts val="600"/>
              </a:spcBef>
            </a:pPr>
            <a:r>
              <a:rPr lang="hu-HU" dirty="0"/>
              <a:t>statikus tesztelés</a:t>
            </a:r>
          </a:p>
          <a:p>
            <a:pPr marL="817563" lvl="1">
              <a:spcBef>
                <a:spcPts val="600"/>
              </a:spcBef>
            </a:pPr>
            <a:r>
              <a:rPr lang="hu-HU" dirty="0"/>
              <a:t>dinamikus tesztelés</a:t>
            </a:r>
          </a:p>
          <a:p>
            <a:pPr marL="1339850" lvl="2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hu-HU" dirty="0"/>
              <a:t>fekete doboz módszerek</a:t>
            </a:r>
          </a:p>
          <a:p>
            <a:pPr marL="1339850" lvl="2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hu-HU" dirty="0"/>
              <a:t>szürke doboz módszerek</a:t>
            </a:r>
          </a:p>
          <a:p>
            <a:pPr marL="1339850" lvl="2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hu-HU" dirty="0"/>
              <a:t>fehér doboz módszerek</a:t>
            </a:r>
          </a:p>
          <a:p>
            <a:pPr marL="817563" lvl="1">
              <a:spcBef>
                <a:spcPts val="600"/>
              </a:spcBef>
            </a:pPr>
            <a:r>
              <a:rPr lang="hu-HU" dirty="0"/>
              <a:t>technika: </a:t>
            </a:r>
            <a:r>
              <a:rPr lang="hu-HU" dirty="0">
                <a:hlinkClick r:id="rId4" action="ppaction://hlinksldjump"/>
              </a:rPr>
              <a:t>futtatás adatfájllal</a:t>
            </a:r>
            <a:r>
              <a:rPr lang="hu-HU" dirty="0"/>
              <a:t> – </a:t>
            </a:r>
            <a:r>
              <a:rPr lang="hu-HU" sz="2400" dirty="0"/>
              <a:t>C#</a:t>
            </a:r>
          </a:p>
        </p:txBody>
      </p:sp>
      <p:sp>
        <p:nvSpPr>
          <p:cNvPr id="13" name="Dátum helye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9EF4219-DF94-421D-93B4-69F69C97955A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</a:t>
            </a:fld>
            <a:r>
              <a:rPr lang="hu-HU" dirty="0"/>
              <a:t>/50</a:t>
            </a:r>
          </a:p>
        </p:txBody>
      </p:sp>
    </p:spTree>
    <p:extLst>
      <p:ext uri="{BB962C8B-B14F-4D97-AF65-F5344CB8AC3E}">
        <p14:creationId xmlns:p14="http://schemas.microsoft.com/office/powerpoint/2010/main" val="2871830998"/>
      </p:ext>
    </p:extLst>
  </p:cSld>
  <p:clrMapOvr>
    <a:masterClrMapping/>
  </p:clrMapOvr>
  <p:transition spd="slow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4" name="Rectangle 3"/>
          <p:cNvSpPr>
            <a:spLocks noGrp="1" noChangeArrowheads="1"/>
          </p:cNvSpPr>
          <p:nvPr>
            <p:ph type="title"/>
          </p:nvPr>
        </p:nvSpPr>
        <p:spPr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hu-HU"/>
              <a:t>Áttekintés</a:t>
            </a:r>
            <a:endParaRPr lang="hu-HU" sz="2800" dirty="0"/>
          </a:p>
        </p:txBody>
      </p:sp>
      <p:sp>
        <p:nvSpPr>
          <p:cNvPr id="13" name="Dátum helye 12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C9EF4219-DF94-421D-93B4-69F69C97955A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10" name="Élőláb helye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50</a:t>
            </a:fld>
            <a:r>
              <a:rPr lang="hu-HU" dirty="0"/>
              <a:t>/50</a:t>
            </a:r>
          </a:p>
        </p:txBody>
      </p:sp>
      <p:sp>
        <p:nvSpPr>
          <p:cNvPr id="2" name="Tartalom helye 1">
            <a:extLst>
              <a:ext uri="{FF2B5EF4-FFF2-40B4-BE49-F238E27FC236}">
                <a16:creationId xmlns:a16="http://schemas.microsoft.com/office/drawing/2014/main" id="{519D71F1-F3C1-0443-F393-EE61523D5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54000">
              <a:lnSpc>
                <a:spcPct val="95000"/>
              </a:lnSpc>
              <a:spcBef>
                <a:spcPct val="5000"/>
              </a:spcBef>
            </a:pPr>
            <a:r>
              <a:rPr lang="hu-HU" kern="0" dirty="0">
                <a:hlinkClick r:id="rId3" action="ppaction://hlinksldjump"/>
              </a:rPr>
              <a:t>Tesztelés</a:t>
            </a:r>
            <a:r>
              <a:rPr lang="hu-HU" kern="0" dirty="0"/>
              <a:t> </a:t>
            </a:r>
          </a:p>
          <a:p>
            <a:pPr marL="817563" lvl="1">
              <a:spcBef>
                <a:spcPts val="600"/>
              </a:spcBef>
            </a:pPr>
            <a:r>
              <a:rPr lang="hu-HU" kern="0" dirty="0"/>
              <a:t>fogalmak + elvek</a:t>
            </a:r>
          </a:p>
          <a:p>
            <a:pPr marL="817563" lvl="1">
              <a:spcBef>
                <a:spcPts val="600"/>
              </a:spcBef>
            </a:pPr>
            <a:r>
              <a:rPr lang="hu-HU" kern="0" dirty="0"/>
              <a:t>statikus tesztelés</a:t>
            </a:r>
          </a:p>
          <a:p>
            <a:pPr marL="817563" lvl="1">
              <a:spcBef>
                <a:spcPts val="600"/>
              </a:spcBef>
            </a:pPr>
            <a:r>
              <a:rPr lang="hu-HU" kern="0" dirty="0"/>
              <a:t>dinamikus tesztelés</a:t>
            </a:r>
          </a:p>
          <a:p>
            <a:pPr marL="1339850" lvl="2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hu-HU" kern="0" dirty="0"/>
              <a:t>fekete doboz módszerek</a:t>
            </a:r>
          </a:p>
          <a:p>
            <a:pPr marL="1339850" lvl="2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hu-HU" kern="0" dirty="0"/>
              <a:t>szürke doboz módszerek</a:t>
            </a:r>
          </a:p>
          <a:p>
            <a:pPr marL="1339850" lvl="2" indent="-342900">
              <a:spcBef>
                <a:spcPts val="600"/>
              </a:spcBef>
              <a:buFont typeface="Courier New" panose="02070309020205020404" pitchFamily="49" charset="0"/>
              <a:buChar char="o"/>
            </a:pPr>
            <a:r>
              <a:rPr lang="hu-HU" kern="0" dirty="0"/>
              <a:t>fehér doboz módszerek</a:t>
            </a:r>
          </a:p>
          <a:p>
            <a:pPr marL="817563" lvl="1">
              <a:spcBef>
                <a:spcPts val="600"/>
              </a:spcBef>
            </a:pPr>
            <a:r>
              <a:rPr lang="hu-HU" kern="0" dirty="0"/>
              <a:t>technika: </a:t>
            </a:r>
            <a:r>
              <a:rPr lang="hu-HU" kern="0" dirty="0">
                <a:hlinkClick r:id="" action="ppaction://noaction"/>
              </a:rPr>
              <a:t>futtatás adatfájllal</a:t>
            </a:r>
            <a:r>
              <a:rPr lang="hu-HU" kern="0" dirty="0"/>
              <a:t> – </a:t>
            </a:r>
            <a:r>
              <a:rPr lang="hu-HU" sz="2400" kern="0" dirty="0"/>
              <a:t>C#</a:t>
            </a:r>
          </a:p>
          <a:p>
            <a:pPr marL="12700" indent="0">
              <a:buNone/>
            </a:pP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843483342"/>
      </p:ext>
    </p:extLst>
  </p:cSld>
  <p:clrMapOvr>
    <a:masterClrMapping/>
  </p:clrMapOvr>
  <p:transition spd="slow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Tesztelés</a:t>
            </a:r>
            <a:br>
              <a:rPr lang="hu-HU" dirty="0"/>
            </a:br>
            <a:r>
              <a:rPr lang="hu-HU" sz="2800" dirty="0"/>
              <a:t>fogalmak</a:t>
            </a:r>
            <a:endParaRPr lang="hu-HU" dirty="0"/>
          </a:p>
        </p:txBody>
      </p:sp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hu-HU" b="1" dirty="0"/>
              <a:t>Célja:</a:t>
            </a:r>
            <a:br>
              <a:rPr lang="hu-HU" b="1" dirty="0"/>
            </a:br>
            <a:r>
              <a:rPr lang="hu-HU" sz="2400" i="1" dirty="0"/>
              <a:t>a hibás működés kimutatása.</a:t>
            </a:r>
            <a:endParaRPr lang="hu-HU" sz="2400" b="1" dirty="0"/>
          </a:p>
          <a:p>
            <a:pPr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hu-HU" b="1" dirty="0"/>
              <a:t>Tesztelési fogalmak: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Teszteset</a:t>
            </a:r>
            <a:r>
              <a:rPr lang="hu-HU" sz="2800" dirty="0"/>
              <a:t> = </a:t>
            </a:r>
            <a:r>
              <a:rPr lang="hu-HU" sz="2800" dirty="0">
                <a:solidFill>
                  <a:srgbClr val="0000FF"/>
                </a:solidFill>
              </a:rPr>
              <a:t>bemenet</a:t>
            </a:r>
            <a:r>
              <a:rPr lang="hu-HU" sz="2800" dirty="0"/>
              <a:t> + </a:t>
            </a:r>
            <a:r>
              <a:rPr lang="hu-HU" sz="2800" dirty="0">
                <a:solidFill>
                  <a:srgbClr val="FF3300"/>
                </a:solidFill>
              </a:rPr>
              <a:t>kimenet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Próba</a:t>
            </a:r>
            <a:r>
              <a:rPr lang="hu-HU" sz="2800" dirty="0"/>
              <a:t> = teszteset-halmaz</a:t>
            </a:r>
            <a:r>
              <a:rPr lang="hu-HU" sz="2800" dirty="0">
                <a:solidFill>
                  <a:srgbClr val="FF3300"/>
                </a:solidFill>
              </a:rPr>
              <a:t>	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Jó teszteset</a:t>
            </a:r>
            <a:r>
              <a:rPr lang="hu-HU" sz="2800" dirty="0"/>
              <a:t>: nagy valószínűséggel felfedetlen hibát mutat ki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Ideális próba</a:t>
            </a:r>
            <a:r>
              <a:rPr lang="hu-HU" sz="2800" dirty="0"/>
              <a:t>: minden hibát kimutat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Megbízható próba</a:t>
            </a:r>
            <a:r>
              <a:rPr lang="hu-HU" sz="2800" dirty="0"/>
              <a:t>: nagy valószínűséggel minden hibát kimutat</a:t>
            </a:r>
          </a:p>
          <a:p>
            <a:pPr marL="0" indent="12700">
              <a:lnSpc>
                <a:spcPct val="90000"/>
              </a:lnSpc>
              <a:spcBef>
                <a:spcPts val="600"/>
              </a:spcBef>
              <a:buFont typeface="Wingdings" pitchFamily="2" charset="2"/>
              <a:buNone/>
            </a:pPr>
            <a:r>
              <a:rPr lang="hu-HU" sz="2000" dirty="0"/>
              <a:t>A „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hiba</a:t>
            </a:r>
            <a:r>
              <a:rPr lang="hu-HU" sz="2000" dirty="0"/>
              <a:t>” helyett jobb lenne „</a:t>
            </a:r>
            <a:r>
              <a:rPr lang="hu-HU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problémát</a:t>
            </a:r>
            <a:r>
              <a:rPr lang="hu-HU" sz="2000" dirty="0"/>
              <a:t>” mondani, mivel a tesztelés nemcsak a hibakeresés, hanem a hatékonyságvizsgálat eszköze is.</a:t>
            </a:r>
            <a:endParaRPr lang="hu-HU" sz="2400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80F84D31-F7E2-4D8A-BFF3-51B87139A675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pic>
        <p:nvPicPr>
          <p:cNvPr id="7" name="Picture 5" descr="http://m.blog.hu/fa/faszkivan/image/26_03_2012/harkaly.jpg">
            <a:hlinkClick r:id="" action="ppaction://customshow?id=1&amp;return=true"/>
            <a:extLst>
              <a:ext uri="{FF2B5EF4-FFF2-40B4-BE49-F238E27FC236}">
                <a16:creationId xmlns:a16="http://schemas.microsoft.com/office/drawing/2014/main" id="{63087238-EFD8-4D6D-B937-5BD57169A7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260648"/>
            <a:ext cx="1152128" cy="825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6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</a:t>
            </a:r>
            <a:br>
              <a:rPr lang="hu-HU" dirty="0"/>
            </a:br>
            <a:r>
              <a:rPr lang="hu-HU" sz="2800" dirty="0">
                <a:solidFill>
                  <a:srgbClr val="FF0000"/>
                </a:solidFill>
              </a:rPr>
              <a:t>elvek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922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hu-HU" b="1" dirty="0"/>
              <a:t>Tesztelési elvek:</a:t>
            </a:r>
          </a:p>
          <a:p>
            <a:pPr>
              <a:lnSpc>
                <a:spcPct val="90000"/>
              </a:lnSpc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Érvényes</a:t>
            </a:r>
            <a:r>
              <a:rPr lang="hu-HU" sz="2800" dirty="0"/>
              <a:t> (</a:t>
            </a:r>
            <a:r>
              <a:rPr lang="hu-HU" sz="2400" dirty="0"/>
              <a:t>megengedett</a:t>
            </a:r>
            <a:r>
              <a:rPr lang="hu-HU" sz="2800" dirty="0"/>
              <a:t>) és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érvénytelen</a:t>
            </a:r>
            <a:r>
              <a:rPr lang="hu-HU" sz="2800" dirty="0"/>
              <a:t> (</a:t>
            </a:r>
            <a:r>
              <a:rPr lang="hu-HU" sz="2400" dirty="0"/>
              <a:t>hibás</a:t>
            </a:r>
            <a:r>
              <a:rPr lang="hu-HU" sz="2800" dirty="0"/>
              <a:t>) bemenetre is kell tesztelni.</a:t>
            </a:r>
          </a:p>
          <a:p>
            <a:pPr>
              <a:lnSpc>
                <a:spcPct val="90000"/>
              </a:lnSpc>
            </a:pPr>
            <a:r>
              <a:rPr lang="hu-HU" sz="2800" dirty="0"/>
              <a:t>Minden teszteset által nyújtott információt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maximálisan ki kell használni </a:t>
            </a:r>
            <a:r>
              <a:rPr lang="hu-HU" sz="2800" dirty="0"/>
              <a:t>(</a:t>
            </a:r>
            <a:r>
              <a:rPr lang="hu-HU" sz="2400" dirty="0"/>
              <a:t>a következő tesztesetek kiválasztásánál</a:t>
            </a:r>
            <a:r>
              <a:rPr lang="hu-HU" sz="2800" dirty="0"/>
              <a:t>).</a:t>
            </a:r>
          </a:p>
          <a:p>
            <a:pPr>
              <a:lnSpc>
                <a:spcPct val="90000"/>
              </a:lnSpc>
            </a:pPr>
            <a:r>
              <a:rPr lang="hu-HU" sz="2800" dirty="0"/>
              <a:t>Csak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más </a:t>
            </a:r>
            <a:r>
              <a:rPr lang="hu-HU" sz="2800" dirty="0"/>
              <a:t>(</a:t>
            </a:r>
            <a:r>
              <a:rPr lang="hu-HU" sz="2400" dirty="0"/>
              <a:t>mint a szerző</a:t>
            </a:r>
            <a:r>
              <a:rPr lang="hu-HU" sz="2800" dirty="0"/>
              <a:t>) tudja jól tesztelni a programot.</a:t>
            </a:r>
          </a:p>
          <a:p>
            <a:pPr>
              <a:lnSpc>
                <a:spcPct val="90000"/>
              </a:lnSpc>
            </a:pPr>
            <a:r>
              <a:rPr lang="hu-HU" sz="2800" dirty="0"/>
              <a:t>A hibák nagy része a kód kis részében van.</a:t>
            </a:r>
          </a:p>
          <a:p>
            <a:pPr>
              <a:lnSpc>
                <a:spcPct val="90000"/>
              </a:lnSpc>
            </a:pPr>
            <a:r>
              <a:rPr lang="hu-HU" sz="2800" dirty="0"/>
              <a:t>Rossz a </a:t>
            </a: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meg nem ismételhető </a:t>
            </a:r>
            <a:r>
              <a:rPr lang="hu-HU" sz="2800" dirty="0"/>
              <a:t>teszteset. </a:t>
            </a:r>
            <a:br>
              <a:rPr lang="hu-HU" sz="3600" dirty="0"/>
            </a:br>
            <a:r>
              <a:rPr lang="hu-HU" sz="2400" dirty="0"/>
              <a:t>(</a:t>
            </a:r>
            <a:r>
              <a:rPr lang="hu-HU" sz="2000" dirty="0"/>
              <a:t>Ez nem a tesztelés, hanem a tesztelendő program vonása.</a:t>
            </a:r>
            <a:r>
              <a:rPr lang="hu-HU" sz="2400" dirty="0"/>
              <a:t>)</a:t>
            </a:r>
            <a:endParaRPr lang="hu-HU" sz="3600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00AC0D16-E096-485F-B61B-7191E983B176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pic>
        <p:nvPicPr>
          <p:cNvPr id="7" name="Kép 6">
            <a:hlinkClick r:id="rId3" action="ppaction://hlinksldjump"/>
            <a:extLst>
              <a:ext uri="{FF2B5EF4-FFF2-40B4-BE49-F238E27FC236}">
                <a16:creationId xmlns:a16="http://schemas.microsoft.com/office/drawing/2014/main" id="{B03492A2-2D96-46D7-9A89-43132D2D5F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6376" y="3501008"/>
            <a:ext cx="1080120" cy="753995"/>
          </a:xfrm>
          <a:prstGeom prst="rect">
            <a:avLst/>
          </a:prstGeom>
        </p:spPr>
      </p:pic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7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Tesztelési</a:t>
            </a:r>
            <a:br>
              <a:rPr lang="hu-HU" dirty="0"/>
            </a:br>
            <a:r>
              <a:rPr lang="hu-HU" sz="2800" dirty="0">
                <a:solidFill>
                  <a:srgbClr val="FF0000"/>
                </a:solidFill>
              </a:rPr>
              <a:t>módszerek</a:t>
            </a:r>
            <a:endParaRPr lang="hu-HU" dirty="0">
              <a:solidFill>
                <a:srgbClr val="FF0000"/>
              </a:solidFill>
            </a:endParaRPr>
          </a:p>
        </p:txBody>
      </p:sp>
      <p:sp>
        <p:nvSpPr>
          <p:cNvPr id="1024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ct val="0"/>
              </a:spcBef>
              <a:buFont typeface="Wingdings" pitchFamily="2" charset="2"/>
              <a:buNone/>
            </a:pPr>
            <a:r>
              <a:rPr lang="hu-HU" b="1" dirty="0"/>
              <a:t>Tesztelési módszerek:</a:t>
            </a:r>
          </a:p>
          <a:p>
            <a:pPr>
              <a:spcBef>
                <a:spcPct val="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Statikus tesztelés</a:t>
            </a:r>
            <a:r>
              <a:rPr lang="hu-HU" sz="2800" dirty="0"/>
              <a:t>: a programszöveget vizsgáljuk, a program futtatása nélkül.</a:t>
            </a:r>
          </a:p>
          <a:p>
            <a:pPr>
              <a:spcBef>
                <a:spcPct val="0"/>
              </a:spcBef>
            </a:pPr>
            <a:r>
              <a:rPr lang="hu-HU" sz="28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Dinamikus tesztelés</a:t>
            </a:r>
            <a:r>
              <a:rPr lang="hu-HU" sz="2800" dirty="0"/>
              <a:t>: a programot futtatjuk különböző bemenetekkel és a kapott eredményeket vizsgáljuk.</a:t>
            </a:r>
          </a:p>
          <a:p>
            <a:pPr>
              <a:spcBef>
                <a:spcPts val="600"/>
              </a:spcBef>
              <a:buFont typeface="Wingdings" pitchFamily="2" charset="2"/>
              <a:buNone/>
            </a:pPr>
            <a:r>
              <a:rPr lang="hu-HU" b="1" dirty="0"/>
              <a:t>A tesztelés eredménye:</a:t>
            </a:r>
          </a:p>
          <a:p>
            <a:pPr>
              <a:spcBef>
                <a:spcPct val="0"/>
              </a:spcBef>
            </a:pPr>
            <a:r>
              <a:rPr lang="hu-HU" sz="2800" dirty="0"/>
              <a:t>hibajelenséget találtunk;</a:t>
            </a:r>
          </a:p>
          <a:p>
            <a:pPr>
              <a:spcBef>
                <a:spcPct val="0"/>
              </a:spcBef>
            </a:pPr>
            <a:r>
              <a:rPr lang="hu-HU" sz="2800" dirty="0"/>
              <a:t>nem találtunk – még – hibát. </a:t>
            </a:r>
          </a:p>
          <a:p>
            <a:pPr>
              <a:spcBef>
                <a:spcPts val="600"/>
              </a:spcBef>
              <a:buNone/>
            </a:pPr>
            <a:r>
              <a:rPr lang="hu-HU" b="1" dirty="0"/>
              <a:t>A tesztelés egyik alapkérdése:</a:t>
            </a:r>
          </a:p>
          <a:p>
            <a:pPr>
              <a:spcBef>
                <a:spcPct val="0"/>
              </a:spcBef>
            </a:pPr>
            <a:r>
              <a:rPr lang="hu-HU" sz="2800" dirty="0"/>
              <a:t>meddig teszteljünk?</a:t>
            </a:r>
          </a:p>
          <a:p>
            <a:pPr>
              <a:spcBef>
                <a:spcPct val="0"/>
              </a:spcBef>
              <a:buNone/>
            </a:pPr>
            <a:endParaRPr lang="hu-HU" sz="2800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AC95BBDB-E0A5-4CE3-A1EF-D45710E51C15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8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>
                <a:solidFill>
                  <a:srgbClr val="FF0000"/>
                </a:solidFill>
              </a:rPr>
              <a:t>Statikus</a:t>
            </a:r>
            <a:r>
              <a:rPr lang="hu-HU" dirty="0"/>
              <a:t> tesztelés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hu-HU" dirty="0"/>
              <a:t>Kódellenőrzés:</a:t>
            </a:r>
          </a:p>
          <a:p>
            <a:pPr lvl="1">
              <a:spcBef>
                <a:spcPct val="5000"/>
              </a:spcBef>
              <a:buFontTx/>
              <a:buChar char="o"/>
            </a:pPr>
            <a:r>
              <a:rPr lang="hu-HU" dirty="0" err="1"/>
              <a:t>algoritmus</a:t>
            </a:r>
            <a:r>
              <a:rPr lang="hu-HU" sz="1800" b="1" dirty="0" err="1">
                <a:sym typeface="Symbol" pitchFamily="18" charset="2"/>
              </a:rPr>
              <a:t></a:t>
            </a:r>
            <a:r>
              <a:rPr lang="hu-HU" dirty="0" err="1"/>
              <a:t>kód</a:t>
            </a:r>
            <a:r>
              <a:rPr lang="hu-HU" dirty="0"/>
              <a:t> megfeleltetés </a:t>
            </a:r>
            <a:br>
              <a:rPr lang="hu-HU" dirty="0"/>
            </a:br>
            <a:r>
              <a:rPr lang="hu-HU" sz="2400" dirty="0"/>
              <a:t>– </a:t>
            </a:r>
            <a:r>
              <a:rPr lang="hu-HU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kódolási</a:t>
            </a:r>
            <a:r>
              <a:rPr lang="hu-HU" sz="2400" dirty="0"/>
              <a:t> hibák kimutatására</a:t>
            </a:r>
            <a:endParaRPr lang="hu-HU" dirty="0"/>
          </a:p>
          <a:p>
            <a:pPr lvl="1">
              <a:spcBef>
                <a:spcPct val="5000"/>
              </a:spcBef>
              <a:buFontTx/>
              <a:buChar char="o"/>
            </a:pPr>
            <a:r>
              <a:rPr lang="hu-HU" dirty="0"/>
              <a:t>algoritmus+kód elmagyarázása másnak</a:t>
            </a:r>
            <a:br>
              <a:rPr lang="hu-HU" dirty="0"/>
            </a:br>
            <a:r>
              <a:rPr lang="hu-HU" sz="2400" dirty="0"/>
              <a:t>– </a:t>
            </a:r>
            <a:r>
              <a:rPr 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algoritmikus</a:t>
            </a:r>
            <a:r>
              <a:rPr lang="hu-HU" sz="2400" dirty="0" err="1"/>
              <a:t>+</a:t>
            </a:r>
            <a:r>
              <a:rPr lang="hu-HU" sz="24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kódolás</a:t>
            </a:r>
            <a:r>
              <a:rPr lang="hu-HU" sz="2400" dirty="0"/>
              <a:t> hibák kimutatására</a:t>
            </a:r>
            <a:endParaRPr lang="hu-HU" dirty="0"/>
          </a:p>
          <a:p>
            <a:pPr>
              <a:spcBef>
                <a:spcPts val="1200"/>
              </a:spcBef>
            </a:pPr>
            <a:r>
              <a:rPr lang="hu-HU" dirty="0"/>
              <a:t>Szintaktikus ellenőrzés:</a:t>
            </a:r>
          </a:p>
          <a:p>
            <a:pPr lvl="1">
              <a:spcBef>
                <a:spcPct val="5000"/>
              </a:spcBef>
              <a:buFontTx/>
              <a:buChar char="o"/>
            </a:pPr>
            <a:r>
              <a:rPr lang="hu-HU" dirty="0"/>
              <a:t>fordítóprogram esetén automatikus </a:t>
            </a:r>
            <a:br>
              <a:rPr lang="hu-HU" dirty="0"/>
            </a:br>
            <a:r>
              <a:rPr lang="hu-HU" sz="2400" dirty="0"/>
              <a:t>– bár nem mindig kellően szigorú</a:t>
            </a:r>
            <a:endParaRPr lang="hu-HU" sz="3200" dirty="0"/>
          </a:p>
          <a:p>
            <a:pPr lvl="1">
              <a:spcBef>
                <a:spcPct val="5000"/>
              </a:spcBef>
              <a:buFontTx/>
              <a:buChar char="o"/>
            </a:pPr>
            <a:r>
              <a:rPr lang="hu-HU" dirty="0"/>
              <a:t>értelmező esetén sok futtatással jár</a:t>
            </a:r>
            <a:br>
              <a:rPr lang="hu-HU" dirty="0"/>
            </a:br>
            <a:r>
              <a:rPr lang="hu-HU" sz="2400" dirty="0"/>
              <a:t>– tehát tulajdonképpen dinamikus</a:t>
            </a:r>
            <a:endParaRPr lang="hu-HU" dirty="0"/>
          </a:p>
        </p:txBody>
      </p:sp>
      <p:sp>
        <p:nvSpPr>
          <p:cNvPr id="12" name="Dátum helye 11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57457AF-B800-4B6E-939F-2CB99DD5FAC3}" type="datetime8">
              <a:rPr lang="hu-HU" smtClean="0"/>
              <a:t>2022.11.02. 9:29</a:t>
            </a:fld>
            <a:endParaRPr lang="en-US" dirty="0"/>
          </a:p>
        </p:txBody>
      </p:sp>
      <p:sp>
        <p:nvSpPr>
          <p:cNvPr id="9" name="Élőláb helye 8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hu-HU" dirty="0"/>
              <a:t>Horváth-Horváth-Szlávi-</a:t>
            </a:r>
            <a:r>
              <a:rPr lang="hu-HU" dirty="0" err="1"/>
              <a:t>Zsakó</a:t>
            </a:r>
            <a:r>
              <a:rPr lang="hu-HU" dirty="0"/>
              <a:t>: Programozás 8. előadás</a:t>
            </a:r>
            <a:endParaRPr lang="en-US" dirty="0"/>
          </a:p>
        </p:txBody>
      </p:sp>
      <p:sp>
        <p:nvSpPr>
          <p:cNvPr id="3" name="Dia számának helye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5827B34-493A-42A8-915E-9265D9F4BD70}" type="slidenum">
              <a:rPr lang="hu-HU" smtClean="0"/>
              <a:pPr>
                <a:defRPr/>
              </a:pPr>
              <a:t>9</a:t>
            </a:fld>
            <a:r>
              <a:rPr lang="hu-HU" dirty="0"/>
              <a:t>/50</a:t>
            </a:r>
          </a:p>
        </p:txBody>
      </p:sp>
    </p:spTree>
  </p:cSld>
  <p:clrMapOvr>
    <a:masterClrMapping/>
  </p:clrMapOvr>
  <p:transition spd="slow"/>
</p:sld>
</file>

<file path=ppt/theme/theme1.xml><?xml version="1.0" encoding="utf-8"?>
<a:theme xmlns:a="http://schemas.openxmlformats.org/drawingml/2006/main" name="1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Montázs">
  <a:themeElements>
    <a:clrScheme name="1_Montázs 8">
      <a:dk1>
        <a:srgbClr val="000000"/>
      </a:dk1>
      <a:lt1>
        <a:srgbClr val="FFFFFF"/>
      </a:lt1>
      <a:dk2>
        <a:srgbClr val="8C0039"/>
      </a:dk2>
      <a:lt2>
        <a:srgbClr val="660066"/>
      </a:lt2>
      <a:accent1>
        <a:srgbClr val="C58BF9"/>
      </a:accent1>
      <a:accent2>
        <a:srgbClr val="9966FF"/>
      </a:accent2>
      <a:accent3>
        <a:srgbClr val="FFFFFF"/>
      </a:accent3>
      <a:accent4>
        <a:srgbClr val="000000"/>
      </a:accent4>
      <a:accent5>
        <a:srgbClr val="DFC4FB"/>
      </a:accent5>
      <a:accent6>
        <a:srgbClr val="8A5CE7"/>
      </a:accent6>
      <a:hlink>
        <a:srgbClr val="E4005C"/>
      </a:hlink>
      <a:folHlink>
        <a:srgbClr val="C36C03"/>
      </a:folHlink>
    </a:clrScheme>
    <a:fontScheme name="1_Montázs">
      <a:majorFont>
        <a:latin typeface="Garamond"/>
        <a:ea typeface=""/>
        <a:cs typeface=""/>
      </a:majorFont>
      <a:minorFont>
        <a:latin typeface="Garamo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Montázs 1">
        <a:dk1>
          <a:srgbClr val="777777"/>
        </a:dk1>
        <a:lt1>
          <a:srgbClr val="FFFFFF"/>
        </a:lt1>
        <a:dk2>
          <a:srgbClr val="333333"/>
        </a:dk2>
        <a:lt2>
          <a:srgbClr val="FFF4C3"/>
        </a:lt2>
        <a:accent1>
          <a:srgbClr val="C892FA"/>
        </a:accent1>
        <a:accent2>
          <a:srgbClr val="9966FF"/>
        </a:accent2>
        <a:accent3>
          <a:srgbClr val="ADADAD"/>
        </a:accent3>
        <a:accent4>
          <a:srgbClr val="DADADA"/>
        </a:accent4>
        <a:accent5>
          <a:srgbClr val="E0C7FC"/>
        </a:accent5>
        <a:accent6>
          <a:srgbClr val="8A5CE7"/>
        </a:accent6>
        <a:hlink>
          <a:srgbClr val="E4005C"/>
        </a:hlink>
        <a:folHlink>
          <a:srgbClr val="DC7A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2">
        <a:dk1>
          <a:srgbClr val="1C1C1C"/>
        </a:dk1>
        <a:lt1>
          <a:srgbClr val="FFFFFF"/>
        </a:lt1>
        <a:dk2>
          <a:srgbClr val="5F5F5F"/>
        </a:dk2>
        <a:lt2>
          <a:srgbClr val="FFFFCC"/>
        </a:lt2>
        <a:accent1>
          <a:srgbClr val="4A5B64"/>
        </a:accent1>
        <a:accent2>
          <a:srgbClr val="AF9387"/>
        </a:accent2>
        <a:accent3>
          <a:srgbClr val="B6B6B6"/>
        </a:accent3>
        <a:accent4>
          <a:srgbClr val="DADADA"/>
        </a:accent4>
        <a:accent5>
          <a:srgbClr val="B1B5B8"/>
        </a:accent5>
        <a:accent6>
          <a:srgbClr val="9E857A"/>
        </a:accent6>
        <a:hlink>
          <a:srgbClr val="F3C43F"/>
        </a:hlink>
        <a:folHlink>
          <a:srgbClr val="66CC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3">
        <a:dk1>
          <a:srgbClr val="4D4D4D"/>
        </a:dk1>
        <a:lt1>
          <a:srgbClr val="FFFFFF"/>
        </a:lt1>
        <a:dk2>
          <a:srgbClr val="666699"/>
        </a:dk2>
        <a:lt2>
          <a:srgbClr val="FFFFCC"/>
        </a:lt2>
        <a:accent1>
          <a:srgbClr val="8D8DB3"/>
        </a:accent1>
        <a:accent2>
          <a:srgbClr val="7A25D7"/>
        </a:accent2>
        <a:accent3>
          <a:srgbClr val="B8B8CA"/>
        </a:accent3>
        <a:accent4>
          <a:srgbClr val="DADADA"/>
        </a:accent4>
        <a:accent5>
          <a:srgbClr val="C5C5D6"/>
        </a:accent5>
        <a:accent6>
          <a:srgbClr val="6E20C3"/>
        </a:accent6>
        <a:hlink>
          <a:srgbClr val="66CCFF"/>
        </a:hlink>
        <a:folHlink>
          <a:srgbClr val="3333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4">
        <a:dk1>
          <a:srgbClr val="10187C"/>
        </a:dk1>
        <a:lt1>
          <a:srgbClr val="F8F8F8"/>
        </a:lt1>
        <a:dk2>
          <a:srgbClr val="538DC7"/>
        </a:dk2>
        <a:lt2>
          <a:srgbClr val="CCECFF"/>
        </a:lt2>
        <a:accent1>
          <a:srgbClr val="879EC7"/>
        </a:accent1>
        <a:accent2>
          <a:srgbClr val="461B8B"/>
        </a:accent2>
        <a:accent3>
          <a:srgbClr val="B3C5E0"/>
        </a:accent3>
        <a:accent4>
          <a:srgbClr val="D4D4D4"/>
        </a:accent4>
        <a:accent5>
          <a:srgbClr val="C3CCE0"/>
        </a:accent5>
        <a:accent6>
          <a:srgbClr val="3F177D"/>
        </a:accent6>
        <a:hlink>
          <a:srgbClr val="0000FF"/>
        </a:hlink>
        <a:folHlink>
          <a:srgbClr val="0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5">
        <a:dk1>
          <a:srgbClr val="002F2E"/>
        </a:dk1>
        <a:lt1>
          <a:srgbClr val="FFFFFF"/>
        </a:lt1>
        <a:dk2>
          <a:srgbClr val="008080"/>
        </a:dk2>
        <a:lt2>
          <a:srgbClr val="FFFFCC"/>
        </a:lt2>
        <a:accent1>
          <a:srgbClr val="0E6A52"/>
        </a:accent1>
        <a:accent2>
          <a:srgbClr val="3553A7"/>
        </a:accent2>
        <a:accent3>
          <a:srgbClr val="AAC0C0"/>
        </a:accent3>
        <a:accent4>
          <a:srgbClr val="DADADA"/>
        </a:accent4>
        <a:accent5>
          <a:srgbClr val="AAB9B3"/>
        </a:accent5>
        <a:accent6>
          <a:srgbClr val="2F4A97"/>
        </a:accent6>
        <a:hlink>
          <a:srgbClr val="1ACE9F"/>
        </a:hlink>
        <a:folHlink>
          <a:srgbClr val="B5B5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Montázs 6">
        <a:dk1>
          <a:srgbClr val="000000"/>
        </a:dk1>
        <a:lt1>
          <a:srgbClr val="E3FFFF"/>
        </a:lt1>
        <a:dk2>
          <a:srgbClr val="4400A8"/>
        </a:dk2>
        <a:lt2>
          <a:srgbClr val="005452"/>
        </a:lt2>
        <a:accent1>
          <a:srgbClr val="92CAC9"/>
        </a:accent1>
        <a:accent2>
          <a:srgbClr val="009999"/>
        </a:accent2>
        <a:accent3>
          <a:srgbClr val="EFFFFF"/>
        </a:accent3>
        <a:accent4>
          <a:srgbClr val="000000"/>
        </a:accent4>
        <a:accent5>
          <a:srgbClr val="C7E1E1"/>
        </a:accent5>
        <a:accent6>
          <a:srgbClr val="008A8A"/>
        </a:accent6>
        <a:hlink>
          <a:srgbClr val="187C16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7">
        <a:dk1>
          <a:srgbClr val="000000"/>
        </a:dk1>
        <a:lt1>
          <a:srgbClr val="CCFF99"/>
        </a:lt1>
        <a:dk2>
          <a:srgbClr val="CC99FF"/>
        </a:dk2>
        <a:lt2>
          <a:srgbClr val="1B3600"/>
        </a:lt2>
        <a:accent1>
          <a:srgbClr val="009900"/>
        </a:accent1>
        <a:accent2>
          <a:srgbClr val="B7CA02"/>
        </a:accent2>
        <a:accent3>
          <a:srgbClr val="E2FFCA"/>
        </a:accent3>
        <a:accent4>
          <a:srgbClr val="000000"/>
        </a:accent4>
        <a:accent5>
          <a:srgbClr val="AACAAA"/>
        </a:accent5>
        <a:accent6>
          <a:srgbClr val="A6B702"/>
        </a:accent6>
        <a:hlink>
          <a:srgbClr val="FFCC0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Montázs 8">
        <a:dk1>
          <a:srgbClr val="000000"/>
        </a:dk1>
        <a:lt1>
          <a:srgbClr val="FFFFFF"/>
        </a:lt1>
        <a:dk2>
          <a:srgbClr val="8C0039"/>
        </a:dk2>
        <a:lt2>
          <a:srgbClr val="660066"/>
        </a:lt2>
        <a:accent1>
          <a:srgbClr val="C58BF9"/>
        </a:accent1>
        <a:accent2>
          <a:srgbClr val="9966FF"/>
        </a:accent2>
        <a:accent3>
          <a:srgbClr val="FFFFFF"/>
        </a:accent3>
        <a:accent4>
          <a:srgbClr val="000000"/>
        </a:accent4>
        <a:accent5>
          <a:srgbClr val="DFC4FB"/>
        </a:accent5>
        <a:accent6>
          <a:srgbClr val="8A5CE7"/>
        </a:accent6>
        <a:hlink>
          <a:srgbClr val="E4005C"/>
        </a:hlink>
        <a:folHlink>
          <a:srgbClr val="C36C03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-tém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9533</TotalTime>
  <Words>5614</Words>
  <Application>Microsoft Office PowerPoint</Application>
  <PresentationFormat>Diavetítés a képernyőre (4:3 oldalarány)</PresentationFormat>
  <Paragraphs>913</Paragraphs>
  <Slides>50</Slides>
  <Notes>47</Notes>
  <HiddenSlides>1</HiddenSlides>
  <MMClips>0</MMClips>
  <ScaleCrop>false</ScaleCrop>
  <HeadingPairs>
    <vt:vector size="10" baseType="variant">
      <vt:variant>
        <vt:lpstr>Használt betűtípusok</vt:lpstr>
      </vt:variant>
      <vt:variant>
        <vt:i4>5</vt:i4>
      </vt:variant>
      <vt:variant>
        <vt:lpstr>Téma</vt:lpstr>
      </vt:variant>
      <vt:variant>
        <vt:i4>2</vt:i4>
      </vt:variant>
      <vt:variant>
        <vt:lpstr>Beágyazott OLE kiszolgálók</vt:lpstr>
      </vt:variant>
      <vt:variant>
        <vt:i4>1</vt:i4>
      </vt:variant>
      <vt:variant>
        <vt:lpstr>Diacímek</vt:lpstr>
      </vt:variant>
      <vt:variant>
        <vt:i4>50</vt:i4>
      </vt:variant>
      <vt:variant>
        <vt:lpstr>Egyéni diasorok</vt:lpstr>
      </vt:variant>
      <vt:variant>
        <vt:i4>7</vt:i4>
      </vt:variant>
    </vt:vector>
  </HeadingPairs>
  <TitlesOfParts>
    <vt:vector size="65" baseType="lpstr">
      <vt:lpstr>Arial</vt:lpstr>
      <vt:lpstr>Courier New</vt:lpstr>
      <vt:lpstr>Garamond</vt:lpstr>
      <vt:lpstr>Imprint MT Shadow</vt:lpstr>
      <vt:lpstr>Wingdings</vt:lpstr>
      <vt:lpstr>1_Montázs</vt:lpstr>
      <vt:lpstr>2_Montázs</vt:lpstr>
      <vt:lpstr>Chart</vt:lpstr>
      <vt:lpstr>Programozás 8. előadás</vt:lpstr>
      <vt:lpstr>A mai előadás foglalata képekben, szólásokkal</vt:lpstr>
      <vt:lpstr>A mai előadás foglalata, mondásokkal</vt:lpstr>
      <vt:lpstr>A mai előadás foglalata, mondásokkal</vt:lpstr>
      <vt:lpstr>Áttekintés</vt:lpstr>
      <vt:lpstr>Tesztelés fogalmak</vt:lpstr>
      <vt:lpstr>Tesztelés elvek</vt:lpstr>
      <vt:lpstr>Tesztelési módszerek</vt:lpstr>
      <vt:lpstr>Statikus tesztelés</vt:lpstr>
      <vt:lpstr>Statikus tesztelés</vt:lpstr>
      <vt:lpstr>Statikus tesztelés</vt:lpstr>
      <vt:lpstr>Statikus tesztelés</vt:lpstr>
      <vt:lpstr>Statikus tesztelés</vt:lpstr>
      <vt:lpstr>Statikus tesztelés</vt:lpstr>
      <vt:lpstr>Statikus tesztelés</vt:lpstr>
      <vt:lpstr>Dinamikus tesztelés</vt:lpstr>
      <vt:lpstr>Dinamikus tesztelés: fekete doboz módszerek</vt:lpstr>
      <vt:lpstr>Ekvivalencia-osztályok módszere  osztályozás</vt:lpstr>
      <vt:lpstr>Ekvivalencia-osztályok módszere  osztályozás</vt:lpstr>
      <vt:lpstr>Ekvivalencia-osztályok módszere  tesztesetek</vt:lpstr>
      <vt:lpstr>Határeset elemzés módszere</vt:lpstr>
      <vt:lpstr>Dinamikus tesztelés: fekete doboz módszerek</vt:lpstr>
      <vt:lpstr>Dinamikus tesztelés: fekete doboz módszerek</vt:lpstr>
      <vt:lpstr>Dinamikus tesztelés: fekete doboz módszerek</vt:lpstr>
      <vt:lpstr>Dinamikus tesztelés: fekete doboz módszerek</vt:lpstr>
      <vt:lpstr>Dinamikus tesztelés: fekete doboz módszerek</vt:lpstr>
      <vt:lpstr>Dinamikus tesztelés: fekete doboz módszerek</vt:lpstr>
      <vt:lpstr>Dinamikus tesztelés: szürke doboz módszerek</vt:lpstr>
      <vt:lpstr>Dinamikus tesztelés: szürke doboz módszerek</vt:lpstr>
      <vt:lpstr>Dinamikus tesztelés: szürke doboz módszerek</vt:lpstr>
      <vt:lpstr>Dinamikus tesztelés: fehér doboz módszerek</vt:lpstr>
      <vt:lpstr>Dinamikus tesztelés: fehér doboz módszerek</vt:lpstr>
      <vt:lpstr>Dinamikus tesztelés: fehér doboz módszerek</vt:lpstr>
      <vt:lpstr>Dinamikus tesztelés: fehér doboz módszerek</vt:lpstr>
      <vt:lpstr>Dinamikus tesztelés: fehér doboz módszerek</vt:lpstr>
      <vt:lpstr>Dinamikus tesztelés: fehér doboz módszerek</vt:lpstr>
      <vt:lpstr>PowerPoint-bemutató</vt:lpstr>
      <vt:lpstr>Dinamikus tesztelés: fehér doboz módszerek</vt:lpstr>
      <vt:lpstr>Dinamikus tesztelés: fehér doboz módszerek</vt:lpstr>
      <vt:lpstr>Dinamikus tesztelés: fehér doboz módszerek</vt:lpstr>
      <vt:lpstr>Dinamikus tesztelés: fehér doboz módszerek</vt:lpstr>
      <vt:lpstr>Dinamikus tesztelés: fehér doboz módszerek</vt:lpstr>
      <vt:lpstr>Dinamikus tesztelés: fehér doboz módszerek</vt:lpstr>
      <vt:lpstr>Dinamikus tesztelés: fehér doboz módszerek</vt:lpstr>
      <vt:lpstr>Dinamikus tesztelés: fehér doboz módszerek</vt:lpstr>
      <vt:lpstr>Speciális tesztelések</vt:lpstr>
      <vt:lpstr>Tesztelés automatizálása</vt:lpstr>
      <vt:lpstr>PowerPoint-bemutató</vt:lpstr>
      <vt:lpstr>PowerPoint-bemutató</vt:lpstr>
      <vt:lpstr>Áttekintés</vt:lpstr>
      <vt:lpstr>KódStilizálás</vt:lpstr>
      <vt:lpstr>Tévedni emberi dolog</vt:lpstr>
      <vt:lpstr>Minden feladat papírmunkával ér</vt:lpstr>
      <vt:lpstr>Inicializálatlan változó</vt:lpstr>
      <vt:lpstr>Programgráf</vt:lpstr>
      <vt:lpstr>Más szemében a ...</vt:lpstr>
      <vt:lpstr>Papírmunkával ...</vt:lpstr>
    </vt:vector>
  </TitlesOfParts>
  <Company>ELTE IK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Programozási alapismeretek 8. előadás</dc:title>
  <dc:creator>Szlávi-Zsakó</dc:creator>
  <cp:lastModifiedBy>Szlávi Péter</cp:lastModifiedBy>
  <cp:revision>846</cp:revision>
  <dcterms:created xsi:type="dcterms:W3CDTF">2005-10-16T14:08:29Z</dcterms:created>
  <dcterms:modified xsi:type="dcterms:W3CDTF">2022-11-02T08:30:28Z</dcterms:modified>
</cp:coreProperties>
</file>