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21" r:id="rId2"/>
    <p:sldId id="396" r:id="rId3"/>
    <p:sldId id="426" r:id="rId4"/>
    <p:sldId id="430" r:id="rId5"/>
    <p:sldId id="342" r:id="rId6"/>
    <p:sldId id="347" r:id="rId7"/>
    <p:sldId id="370" r:id="rId8"/>
    <p:sldId id="346" r:id="rId9"/>
    <p:sldId id="352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3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F0584-244A-42DD-8289-013FFC7B44E7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B0E23-DCFA-4BF9-A118-103C5434D3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7050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1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Zöld: határok, Kék: elemek, Piros: műveletek</a:t>
            </a:r>
          </a:p>
        </p:txBody>
      </p:sp>
    </p:spTree>
    <p:extLst>
      <p:ext uri="{BB962C8B-B14F-4D97-AF65-F5344CB8AC3E}">
        <p14:creationId xmlns:p14="http://schemas.microsoft.com/office/powerpoint/2010/main" val="98049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AB3AE3-538B-4EC4-9BBA-8F1B34B15ABA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829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5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355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F90675-D947-4E58-B63B-A4D87CD6F973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9011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03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14346-CFA1-44D7-ADC5-D0AB27187C55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1085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5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3877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45B6B5-F9B2-412D-95FD-B5C5DA041A15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962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E két algoritmus egyben példa a programtranszformációkra.</a:t>
            </a:r>
          </a:p>
        </p:txBody>
      </p:sp>
    </p:spTree>
    <p:extLst>
      <p:ext uri="{BB962C8B-B14F-4D97-AF65-F5344CB8AC3E}">
        <p14:creationId xmlns:p14="http://schemas.microsoft.com/office/powerpoint/2010/main" val="1096756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77B0CA-E7D8-4417-95A6-D7EB8F2FA86A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1024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396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100" b="0" i="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Az f függvény </a:t>
            </a:r>
            <a:r>
              <a:rPr lang="hu-HU" sz="1100" b="1" i="0" kern="1200" dirty="0" err="1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injektív</a:t>
            </a:r>
            <a:r>
              <a:rPr lang="hu-HU" sz="1100" b="0" i="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, ha x</a:t>
            </a:r>
            <a:r>
              <a:rPr lang="hu-HU" sz="1100" b="0" i="0" kern="1200" baseline="-250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1</a:t>
            </a:r>
            <a:r>
              <a:rPr lang="hu-HU" sz="1100" b="0" i="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≠x</a:t>
            </a:r>
            <a:r>
              <a:rPr lang="hu-HU" sz="1100" b="0" i="0" kern="1200" baseline="-250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2</a:t>
            </a:r>
            <a:r>
              <a:rPr lang="hu-HU" sz="1100" b="0" i="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→f(x</a:t>
            </a:r>
            <a:r>
              <a:rPr lang="hu-HU" sz="1100" b="0" i="0" kern="1200" baseline="-250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1</a:t>
            </a:r>
            <a:r>
              <a:rPr lang="hu-HU" sz="1100" b="0" i="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)≠f(x</a:t>
            </a:r>
            <a:r>
              <a:rPr lang="hu-HU" sz="1100" b="0" i="0" kern="1200" baseline="-250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2</a:t>
            </a:r>
            <a:r>
              <a:rPr lang="hu-HU" sz="1100" b="0" i="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).</a:t>
            </a:r>
            <a:endParaRPr lang="hu-HU" dirty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63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4168A2F-B0BF-4539-883A-1161A5E019E4}" type="slidenum">
              <a:rPr lang="hu-HU" sz="1200" b="1" smtClean="0"/>
              <a:pPr/>
              <a:t>7</a:t>
            </a:fld>
            <a:endParaRPr lang="hu-HU" sz="1200" b="1"/>
          </a:p>
        </p:txBody>
      </p:sp>
      <p:sp>
        <p:nvSpPr>
          <p:cNvPr id="5632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3137445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645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X[Db]:=X[i] is lehetne, ekkor a kimenet persze az X maga. Azaz „helyben kiválogatás”.</a:t>
            </a: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6451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645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1922FB2-5028-4A15-8CAA-29A65DE7208A}" type="slidenum">
              <a:rPr lang="hu-HU" sz="1200" b="1" smtClean="0"/>
              <a:pPr/>
              <a:t>8</a:t>
            </a:fld>
            <a:endParaRPr lang="hu-HU" sz="1200" b="1"/>
          </a:p>
        </p:txBody>
      </p:sp>
      <p:sp>
        <p:nvSpPr>
          <p:cNvPr id="6451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3487762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548312" cy="4162425"/>
          </a:xfrm>
          <a:ln/>
        </p:spPr>
      </p:sp>
      <p:sp>
        <p:nvSpPr>
          <p:cNvPr id="737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373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37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8184468-8404-473C-BCF6-0196F47A5095}" type="slidenum">
              <a:rPr lang="hu-HU" sz="1200" b="1" smtClean="0"/>
              <a:pPr/>
              <a:t>9</a:t>
            </a:fld>
            <a:endParaRPr lang="hu-HU" sz="1200" b="1"/>
          </a:p>
        </p:txBody>
      </p:sp>
      <p:sp>
        <p:nvSpPr>
          <p:cNvPr id="7373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332315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5376AF-88D4-781C-B4CA-3C19D7B9D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98E9449-9A38-F8A0-338F-90491BC76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B86CCF-E43D-1B7B-0733-9343C789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5B3F-6277-4B78-805D-E80ADBED8367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8B9471-CF61-B641-FE3A-D73E6425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AC4CB6-96B6-B373-6DDD-6261B636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C53-0794-4CF1-80A8-5C670B878B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783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EA8BE5-1BB2-D327-291D-11A44F61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1E78DAE-7AEC-D5B4-5E21-9027EB9E9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12C0AF-C9D7-B8C4-2581-2BDDF70D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5B3F-6277-4B78-805D-E80ADBED8367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B0560F-4246-05A9-F0A6-764A1844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B7E7EC-6889-745C-0790-BDA056BB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C53-0794-4CF1-80A8-5C670B878B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976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8C05581-4D4B-8BD6-98B2-C32E8955F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2F8084C-DB12-2244-642F-BD7C4BF12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9A8E8B-8857-3300-3100-4A594F16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5B3F-6277-4B78-805D-E80ADBED8367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47CD36-9649-1C5E-F091-BF2537DB6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4323755-44CD-88EF-A56D-84D17A4F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C53-0794-4CF1-80A8-5C670B878B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707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6F030F-6F98-A287-CBF6-6A648F6A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E7B709-A878-713C-489B-55F47C1B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4A2550-C6E7-94B4-386F-6A83715F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5B3F-6277-4B78-805D-E80ADBED8367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8FBEBE-504C-E2D8-218D-FBB3EAC2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46D95E-441C-1DBF-C208-4EB589D9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C53-0794-4CF1-80A8-5C670B878B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567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1EB58D-1032-EBBD-A010-62F0A6BA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A5493DC-5264-BEDB-F263-9D66207C5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912D14D-F519-FAB2-6BE8-FD61E532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5B3F-6277-4B78-805D-E80ADBED8367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FD4BC8-F25C-54DF-2A09-5B440A6E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01AD28-9DB9-AAA2-65D5-653D5744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C53-0794-4CF1-80A8-5C670B878B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085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4210EF-F172-31A5-4C84-4FF86006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8218CF-DC46-DAF0-C365-27FDB731A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C1FA0D7-0212-BBA0-C7CF-38652B03F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9755F5C-1896-2A61-A065-12A3C65F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5B3F-6277-4B78-805D-E80ADBED8367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7CE7463-BF61-B4D1-C0C3-6FDF70D2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DC3F7FE-2DF0-5ACA-EE7F-9B02AE89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C53-0794-4CF1-80A8-5C670B878B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181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EEA97E-9533-4F7B-CB89-A4B07769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54D4CEB-272B-97C5-8A04-FD6E3E7D7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235FD20-4D2D-366E-19C0-3BE1B26C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B014E3E-39AC-B263-3F7F-35454E03A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C50FBC7-D26A-B72F-80E3-5EDB9097F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C1030F5-3772-7E48-0383-E9F3433D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5B3F-6277-4B78-805D-E80ADBED8367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73C9B2C-694D-9F97-555A-6F4A2589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12B3603-B426-512C-FE16-FD7FE665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C53-0794-4CF1-80A8-5C670B878B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081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1856AB-B223-0A6A-AD75-9B0C0735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161D5E1-D7AF-61BF-792C-8DF1FF36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5B3F-6277-4B78-805D-E80ADBED8367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11C845F-D942-9954-FDB6-32E84C0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B329AB4-0DB3-847D-0CA9-16369D83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C53-0794-4CF1-80A8-5C670B878B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485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E265851-9224-03E9-8D51-D6884B68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5B3F-6277-4B78-805D-E80ADBED8367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CD44248-6EA7-44DA-2BE1-C5B95077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F932332-1961-C7FC-1FA9-F0992959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C53-0794-4CF1-80A8-5C670B878B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741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E08965-6B18-DD8D-F152-02C6DF0A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860C4D-9299-E8BA-ED68-197AEA04A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F6C5A85-9A04-AAA5-826E-A9DEF5D48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AE910D5-E32C-9DC7-D638-9DE74A22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5B3F-6277-4B78-805D-E80ADBED8367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D0C6F53-E709-408E-C0F5-7147D2FF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AC12EDE-629F-2928-5FFD-D9CCF476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C53-0794-4CF1-80A8-5C670B878B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901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12DA0D-B790-DD18-897C-06C0D4F3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609151A-9C1F-91EB-A9F1-2A2A9DDC7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A0E5FB2-2FF4-10CE-A2DE-154EB3B5A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5D80E7A-DE94-8CF4-2458-60BBF3D5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5B3F-6277-4B78-805D-E80ADBED8367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21291FD-A9CD-5389-B441-5F76B652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6C636FE-B33C-0645-3561-21BB4152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9C53-0794-4CF1-80A8-5C670B878B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603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908DC99-4941-FD6E-5E9E-8134FE3E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42DECF8-2175-1529-3402-BFBAB1D6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7BB60D-BC6E-2745-4BED-6251E1450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C5B3F-6277-4B78-805D-E80ADBED8367}" type="datetimeFigureOut">
              <a:rPr lang="hu-HU" smtClean="0"/>
              <a:t>2022. 10. 12.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3739F37-840E-9E92-93A5-1FDD8ED16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F35C7CB-173F-624E-AAC4-2D1551BBE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D9C53-0794-4CF1-80A8-5C670B878B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671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58586"/>
          </a:xfrm>
        </p:spPr>
        <p:txBody>
          <a:bodyPr/>
          <a:lstStyle/>
          <a:p>
            <a:r>
              <a:rPr lang="hu-HU" dirty="0"/>
              <a:t>1. Összegzés – Sorozatszámítás</a:t>
            </a:r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>
          <a:xfrm>
            <a:off x="628650" y="1414272"/>
            <a:ext cx="7886700" cy="4762691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 </a:t>
            </a:r>
            <a:r>
              <a:rPr lang="hu-HU" dirty="0">
                <a:sym typeface="Symbol" pitchFamily="18" charset="2"/>
              </a:rPr>
              <a:t>(</a:t>
            </a:r>
            <a:r>
              <a:rPr lang="hu-HU" sz="2400" dirty="0">
                <a:sym typeface="Symbol" pitchFamily="18" charset="2"/>
              </a:rPr>
              <a:t>általánosan</a:t>
            </a:r>
            <a:r>
              <a:rPr lang="hu-HU" dirty="0">
                <a:sym typeface="Symbol" pitchFamily="18" charset="2"/>
              </a:rPr>
              <a:t>)</a:t>
            </a:r>
            <a:r>
              <a:rPr lang="hu-HU" b="1" dirty="0">
                <a:sym typeface="Symbol" pitchFamily="18" charset="2"/>
              </a:rPr>
              <a:t>:</a:t>
            </a:r>
          </a:p>
          <a:p>
            <a:pPr marL="254000"/>
            <a:endParaRPr lang="hu-HU" dirty="0">
              <a:sym typeface="Symbol" pitchFamily="18" charset="2"/>
            </a:endParaRPr>
          </a:p>
          <a:p>
            <a:pPr marL="254000"/>
            <a:endParaRPr lang="hu-HU" dirty="0">
              <a:sym typeface="Symbol" pitchFamily="18" charset="2"/>
            </a:endParaRPr>
          </a:p>
          <a:p>
            <a:pPr marL="254000"/>
            <a:endParaRPr lang="hu-HU" dirty="0">
              <a:sym typeface="Symbol" pitchFamily="18" charset="2"/>
            </a:endParaRPr>
          </a:p>
          <a:p>
            <a:pPr marL="254000"/>
            <a:endParaRPr lang="hu-HU" dirty="0">
              <a:sym typeface="Symbol" pitchFamily="18" charset="2"/>
            </a:endParaRPr>
          </a:p>
          <a:p>
            <a:pPr marL="254000"/>
            <a:endParaRPr lang="hu-HU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r>
              <a:rPr lang="hu-HU" dirty="0">
                <a:sym typeface="Symbol" pitchFamily="18" charset="2"/>
              </a:rPr>
              <a:t> 	 </a:t>
            </a:r>
            <a:r>
              <a:rPr lang="hu-HU" sz="2600" dirty="0">
                <a:sym typeface="Symbol" pitchFamily="18" charset="2"/>
              </a:rPr>
              <a:t> (összegzés)</a:t>
            </a:r>
            <a:r>
              <a:rPr lang="hu-HU" sz="2800" dirty="0">
                <a:sym typeface="Symbol" pitchFamily="18" charset="2"/>
              </a:rPr>
              <a:t> esetén: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1A016BB-763D-4292-9CCF-441ADA85CA33}" type="datetime8">
              <a:rPr lang="hu-HU" smtClean="0"/>
              <a:t>2022. 10. 12. 21:44</a:t>
            </a:fld>
            <a:endParaRPr lang="en-US"/>
          </a:p>
        </p:txBody>
      </p:sp>
      <p:sp>
        <p:nvSpPr>
          <p:cNvPr id="18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graphicFrame>
        <p:nvGraphicFramePr>
          <p:cNvPr id="62488" name="Group 24"/>
          <p:cNvGraphicFramePr>
            <a:graphicFrameLocks noGrp="1"/>
          </p:cNvGraphicFramePr>
          <p:nvPr/>
        </p:nvGraphicFramePr>
        <p:xfrm>
          <a:off x="3779838" y="1949450"/>
          <a:ext cx="3744912" cy="160020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F</a:t>
                      </a:r>
                      <a:r>
                        <a:rPr kumimoji="0" lang="hu-HU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f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(S,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24"/>
          <p:cNvGraphicFramePr>
            <a:graphicFrameLocks noGrp="1"/>
          </p:cNvGraphicFramePr>
          <p:nvPr/>
        </p:nvGraphicFramePr>
        <p:xfrm>
          <a:off x="3786188" y="4492625"/>
          <a:ext cx="3744912" cy="160020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41" name="Szövegdoboz 13"/>
          <p:cNvSpPr txBox="1">
            <a:spLocks noChangeArrowheads="1"/>
          </p:cNvSpPr>
          <p:nvPr/>
        </p:nvSpPr>
        <p:spPr bwMode="auto">
          <a:xfrm>
            <a:off x="7524750" y="1641475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14" name="Szövegdoboz 13"/>
          <p:cNvSpPr txBox="1">
            <a:spLocks noChangeArrowheads="1"/>
          </p:cNvSpPr>
          <p:nvPr/>
        </p:nvSpPr>
        <p:spPr bwMode="auto">
          <a:xfrm>
            <a:off x="7531100" y="4178300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75" y="4548743"/>
            <a:ext cx="1919675" cy="77268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</a:t>
            </a:fld>
            <a:r>
              <a:rPr lang="hu-HU" dirty="0"/>
              <a:t>/54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05DC3F8D-FDDB-4645-903A-3BA811B8E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758" y="1891213"/>
            <a:ext cx="2190973" cy="180199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3301755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2. Megszámolás</a:t>
            </a:r>
          </a:p>
        </p:txBody>
      </p:sp>
      <p:sp>
        <p:nvSpPr>
          <p:cNvPr id="2253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>
                <a:sym typeface="Symbol" pitchFamily="18" charset="2"/>
              </a:rPr>
              <a:t>    </a:t>
            </a:r>
          </a:p>
          <a:p>
            <a:pPr marL="254000">
              <a:buFont typeface="Wingdings" pitchFamily="2" charset="2"/>
              <a:buNone/>
            </a:pPr>
            <a:endParaRPr lang="hu-HU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sz="280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>
              <a:sym typeface="Symbol" pitchFamily="18" charset="2"/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D6B07E7-B9CC-4288-8161-85B39C26C8C0}" type="datetime8">
              <a:rPr lang="hu-HU" smtClean="0"/>
              <a:t>2022. 10. 12. 21:46</a:t>
            </a:fld>
            <a:endParaRPr lang="en-US"/>
          </a:p>
        </p:txBody>
      </p:sp>
      <p:sp>
        <p:nvSpPr>
          <p:cNvPr id="18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sp>
        <p:nvSpPr>
          <p:cNvPr id="22534" name="Tartalom helye 2"/>
          <p:cNvSpPr>
            <a:spLocks/>
          </p:cNvSpPr>
          <p:nvPr/>
        </p:nvSpPr>
        <p:spPr bwMode="auto">
          <a:xfrm>
            <a:off x="35496" y="1557338"/>
            <a:ext cx="9145017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b="1" dirty="0"/>
              <a:t>Algoritmus:</a:t>
            </a:r>
          </a:p>
          <a:p>
            <a:pPr marL="266700" indent="-254000">
              <a:lnSpc>
                <a:spcPct val="95000"/>
              </a:lnSpc>
              <a:spcBef>
                <a:spcPct val="5000"/>
              </a:spcBef>
            </a:pPr>
            <a:endParaRPr lang="hu-HU" sz="2800" dirty="0">
              <a:sym typeface="Symbol" pitchFamily="18" charset="2"/>
            </a:endParaRPr>
          </a:p>
        </p:txBody>
      </p:sp>
      <p:graphicFrame>
        <p:nvGraphicFramePr>
          <p:cNvPr id="104485" name="Group 37"/>
          <p:cNvGraphicFramePr>
            <a:graphicFrameLocks noGrp="1"/>
          </p:cNvGraphicFramePr>
          <p:nvPr/>
        </p:nvGraphicFramePr>
        <p:xfrm>
          <a:off x="3924300" y="2232025"/>
          <a:ext cx="3744913" cy="21336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(X[i])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552" name="Line 27"/>
          <p:cNvSpPr>
            <a:spLocks noChangeShapeType="1"/>
          </p:cNvSpPr>
          <p:nvPr/>
        </p:nvSpPr>
        <p:spPr bwMode="auto">
          <a:xfrm>
            <a:off x="4500563" y="3292475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2553" name="Line 28"/>
          <p:cNvSpPr>
            <a:spLocks noChangeShapeType="1"/>
          </p:cNvSpPr>
          <p:nvPr/>
        </p:nvSpPr>
        <p:spPr bwMode="auto">
          <a:xfrm flipH="1">
            <a:off x="7437438" y="3292475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2555" name="Text Box 29"/>
          <p:cNvSpPr txBox="1">
            <a:spLocks noChangeArrowheads="1"/>
          </p:cNvSpPr>
          <p:nvPr/>
        </p:nvSpPr>
        <p:spPr bwMode="auto">
          <a:xfrm>
            <a:off x="4427538" y="357346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2556" name="Text Box 30"/>
          <p:cNvSpPr txBox="1">
            <a:spLocks noChangeArrowheads="1"/>
          </p:cNvSpPr>
          <p:nvPr/>
        </p:nvSpPr>
        <p:spPr bwMode="auto">
          <a:xfrm>
            <a:off x="7437438" y="357663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2558" name="Szövegdoboz 13"/>
          <p:cNvSpPr txBox="1">
            <a:spLocks noChangeArrowheads="1"/>
          </p:cNvSpPr>
          <p:nvPr/>
        </p:nvSpPr>
        <p:spPr bwMode="auto">
          <a:xfrm>
            <a:off x="7667625" y="1905000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</a:t>
            </a:fld>
            <a:r>
              <a:rPr lang="hu-HU" dirty="0"/>
              <a:t>/54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90E78591-3C9C-40B1-80E1-0DA6BDCE3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34" y="2438557"/>
            <a:ext cx="1618828" cy="170783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Maximum-kiválasztás</a:t>
            </a:r>
            <a:br>
              <a:rPr lang="hu-HU" dirty="0"/>
            </a:br>
            <a:r>
              <a:rPr lang="hu-HU" sz="2800" dirty="0"/>
              <a:t>(maximális </a:t>
            </a:r>
            <a:r>
              <a:rPr lang="hu-HU" sz="2800" dirty="0">
                <a:solidFill>
                  <a:srgbClr val="FF0000"/>
                </a:solidFill>
              </a:rPr>
              <a:t>érték </a:t>
            </a:r>
            <a:r>
              <a:rPr lang="hu-HU" sz="2800" dirty="0"/>
              <a:t>és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2800" dirty="0">
                <a:solidFill>
                  <a:srgbClr val="0000FF"/>
                </a:solidFill>
              </a:rPr>
              <a:t>index</a:t>
            </a:r>
            <a:r>
              <a:rPr lang="hu-HU" sz="2800" dirty="0"/>
              <a:t>)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72DC10D-7D17-4A7C-84A1-986ED5265BA8}" type="datetime8">
              <a:rPr lang="hu-HU" smtClean="0"/>
              <a:t>2022. 10. 12. 21:46</a:t>
            </a:fld>
            <a:endParaRPr lang="en-US"/>
          </a:p>
        </p:txBody>
      </p:sp>
      <p:sp>
        <p:nvSpPr>
          <p:cNvPr id="24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graphicFrame>
        <p:nvGraphicFramePr>
          <p:cNvPr id="118812" name="Group 28"/>
          <p:cNvGraphicFramePr>
            <a:graphicFrameLocks noGrp="1"/>
          </p:cNvGraphicFramePr>
          <p:nvPr/>
        </p:nvGraphicFramePr>
        <p:xfrm>
          <a:off x="3361116" y="1916832"/>
          <a:ext cx="4679950" cy="266700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:=X[1];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Max:=1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X[i]&gt;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Max:=i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19" name="Line 24"/>
          <p:cNvSpPr>
            <a:spLocks noChangeShapeType="1"/>
          </p:cNvSpPr>
          <p:nvPr/>
        </p:nvSpPr>
        <p:spPr bwMode="auto">
          <a:xfrm>
            <a:off x="3943253" y="2979837"/>
            <a:ext cx="215900" cy="53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9720" name="Line 25"/>
          <p:cNvSpPr>
            <a:spLocks noChangeShapeType="1"/>
          </p:cNvSpPr>
          <p:nvPr/>
        </p:nvSpPr>
        <p:spPr bwMode="auto">
          <a:xfrm flipH="1">
            <a:off x="7818816" y="2970312"/>
            <a:ext cx="215900" cy="539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251681" y="1671917"/>
            <a:ext cx="8640638" cy="5601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3200" b="1" dirty="0">
                <a:sym typeface="Symbol" pitchFamily="18" charset="2"/>
              </a:rPr>
              <a:t>Algoritmus:</a:t>
            </a:r>
            <a:endParaRPr lang="hu-HU" sz="3200" b="1" dirty="0"/>
          </a:p>
        </p:txBody>
      </p:sp>
      <p:sp>
        <p:nvSpPr>
          <p:cNvPr id="29722" name="Text Box 28"/>
          <p:cNvSpPr txBox="1">
            <a:spLocks noChangeArrowheads="1"/>
          </p:cNvSpPr>
          <p:nvPr/>
        </p:nvSpPr>
        <p:spPr bwMode="auto">
          <a:xfrm>
            <a:off x="3862766" y="3258344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9723" name="Text Box 29"/>
          <p:cNvSpPr txBox="1">
            <a:spLocks noChangeArrowheads="1"/>
          </p:cNvSpPr>
          <p:nvPr/>
        </p:nvSpPr>
        <p:spPr bwMode="auto">
          <a:xfrm>
            <a:off x="7809291" y="3258344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9729" name="Szövegdoboz 13"/>
          <p:cNvSpPr txBox="1">
            <a:spLocks noChangeArrowheads="1"/>
          </p:cNvSpPr>
          <p:nvPr/>
        </p:nvSpPr>
        <p:spPr bwMode="auto">
          <a:xfrm>
            <a:off x="8029004" y="1484784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23" name="Téglalap 22"/>
          <p:cNvSpPr/>
          <p:nvPr/>
        </p:nvSpPr>
        <p:spPr>
          <a:xfrm>
            <a:off x="26989" y="2708920"/>
            <a:ext cx="2190520" cy="14446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</a:t>
            </a:fld>
            <a:r>
              <a:rPr lang="hu-HU" dirty="0"/>
              <a:t>/54</a:t>
            </a:r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470485DE-F5B9-4A29-BA97-85963C727204}"/>
              </a:ext>
            </a:extLst>
          </p:cNvPr>
          <p:cNvGrpSpPr/>
          <p:nvPr/>
        </p:nvGrpSpPr>
        <p:grpSpPr>
          <a:xfrm>
            <a:off x="725290" y="2501213"/>
            <a:ext cx="2286384" cy="1514261"/>
            <a:chOff x="2645656" y="4795059"/>
            <a:chExt cx="2286384" cy="1514261"/>
          </a:xfrm>
          <a:effectLst/>
        </p:grpSpPr>
        <p:grpSp>
          <p:nvGrpSpPr>
            <p:cNvPr id="8" name="Csoportba foglalás 7">
              <a:extLst>
                <a:ext uri="{FF2B5EF4-FFF2-40B4-BE49-F238E27FC236}">
                  <a16:creationId xmlns:a16="http://schemas.microsoft.com/office/drawing/2014/main" id="{E3DB19E5-D433-492F-8E29-0E4F077F222A}"/>
                </a:ext>
              </a:extLst>
            </p:cNvPr>
            <p:cNvGrpSpPr/>
            <p:nvPr/>
          </p:nvGrpSpPr>
          <p:grpSpPr>
            <a:xfrm>
              <a:off x="2645656" y="4795059"/>
              <a:ext cx="2286384" cy="1514261"/>
              <a:chOff x="2645656" y="4795059"/>
              <a:chExt cx="2286384" cy="1514261"/>
            </a:xfrm>
          </p:grpSpPr>
          <p:pic>
            <p:nvPicPr>
              <p:cNvPr id="6" name="Kép 5">
                <a:extLst>
                  <a:ext uri="{FF2B5EF4-FFF2-40B4-BE49-F238E27FC236}">
                    <a16:creationId xmlns:a16="http://schemas.microsoft.com/office/drawing/2014/main" id="{8659F362-01EF-4315-B16B-AD94CF5A0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5656" y="4795059"/>
                <a:ext cx="2286384" cy="151426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25" name="Téglalap 24">
                <a:extLst>
                  <a:ext uri="{FF2B5EF4-FFF2-40B4-BE49-F238E27FC236}">
                    <a16:creationId xmlns:a16="http://schemas.microsoft.com/office/drawing/2014/main" id="{FDFC437B-F09C-42A4-99D4-7BDA735B7718}"/>
                  </a:ext>
                </a:extLst>
              </p:cNvPr>
              <p:cNvSpPr/>
              <p:nvPr/>
            </p:nvSpPr>
            <p:spPr>
              <a:xfrm>
                <a:off x="2656543" y="4816925"/>
                <a:ext cx="2232248" cy="547600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hu-HU"/>
              </a:p>
            </p:txBody>
          </p:sp>
        </p:grp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E2D85BB6-85D5-4D5C-80F0-FB570CBE5B8D}"/>
                </a:ext>
              </a:extLst>
            </p:cNvPr>
            <p:cNvSpPr/>
            <p:nvPr/>
          </p:nvSpPr>
          <p:spPr>
            <a:xfrm>
              <a:off x="2658626" y="5567468"/>
              <a:ext cx="2190520" cy="144463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77482790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Keresés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7408070-8F04-4606-AE6D-43FFC912A0FB}" type="datetime8">
              <a:rPr lang="hu-HU" smtClean="0"/>
              <a:t>2022. 10. 12. 21:47</a:t>
            </a:fld>
            <a:endParaRPr lang="en-US"/>
          </a:p>
        </p:txBody>
      </p:sp>
      <p:sp>
        <p:nvSpPr>
          <p:cNvPr id="16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graphicFrame>
        <p:nvGraphicFramePr>
          <p:cNvPr id="94237" name="Group 29"/>
          <p:cNvGraphicFramePr>
            <a:graphicFrameLocks noGrp="1"/>
          </p:cNvGraphicFramePr>
          <p:nvPr/>
        </p:nvGraphicFramePr>
        <p:xfrm>
          <a:off x="3995738" y="1884363"/>
          <a:ext cx="3744912" cy="3649664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288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és 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nem T(X[i])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Van:=i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288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Ind:=i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7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Garamond" pitchFamily="18" charset="0"/>
                        </a:rPr>
                        <a:t>Ért:=X[i]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154" name="Line 31"/>
          <p:cNvSpPr>
            <a:spLocks noChangeShapeType="1"/>
          </p:cNvSpPr>
          <p:nvPr/>
        </p:nvSpPr>
        <p:spPr bwMode="auto">
          <a:xfrm>
            <a:off x="4010025" y="3973513"/>
            <a:ext cx="215900" cy="522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48155" name="Line 32"/>
          <p:cNvSpPr>
            <a:spLocks noChangeShapeType="1"/>
          </p:cNvSpPr>
          <p:nvPr/>
        </p:nvSpPr>
        <p:spPr bwMode="auto">
          <a:xfrm flipH="1">
            <a:off x="7508875" y="3973513"/>
            <a:ext cx="215900" cy="522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48156" name="Text Box 34"/>
          <p:cNvSpPr txBox="1">
            <a:spLocks noChangeArrowheads="1"/>
          </p:cNvSpPr>
          <p:nvPr/>
        </p:nvSpPr>
        <p:spPr bwMode="auto">
          <a:xfrm>
            <a:off x="3937000" y="422592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48157" name="Text Box 35"/>
          <p:cNvSpPr txBox="1">
            <a:spLocks noChangeArrowheads="1"/>
          </p:cNvSpPr>
          <p:nvPr/>
        </p:nvSpPr>
        <p:spPr bwMode="auto">
          <a:xfrm>
            <a:off x="7508875" y="422910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48160" name="Szövegdoboz 13"/>
          <p:cNvSpPr txBox="1">
            <a:spLocks noChangeArrowheads="1"/>
          </p:cNvSpPr>
          <p:nvPr/>
        </p:nvSpPr>
        <p:spPr bwMode="auto">
          <a:xfrm>
            <a:off x="7740650" y="1557338"/>
            <a:ext cx="10795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</a:t>
            </a:fld>
            <a:r>
              <a:rPr lang="hu-HU" dirty="0"/>
              <a:t>/54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995761D0-07F9-4C9E-AF77-FDA9B9291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70" y="2035641"/>
            <a:ext cx="3593894" cy="126271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C97E5071-C62C-6589-5D72-7253ACE6F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58" y="1511619"/>
            <a:ext cx="2467991" cy="551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3200" dirty="0"/>
              <a:t>Algoritmus:</a:t>
            </a:r>
          </a:p>
        </p:txBody>
      </p:sp>
    </p:spTree>
    <p:extLst>
      <p:ext uri="{BB962C8B-B14F-4D97-AF65-F5344CB8AC3E}">
        <p14:creationId xmlns:p14="http://schemas.microsoft.com/office/powerpoint/2010/main" val="245773998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5. Eldöntés</a:t>
            </a:r>
          </a:p>
        </p:txBody>
      </p:sp>
      <p:sp>
        <p:nvSpPr>
          <p:cNvPr id="18435" name="Tartalom helye 2"/>
          <p:cNvSpPr>
            <a:spLocks noGrp="1"/>
          </p:cNvSpPr>
          <p:nvPr>
            <p:ph idx="1"/>
          </p:nvPr>
        </p:nvSpPr>
        <p:spPr>
          <a:xfrm>
            <a:off x="628650" y="1825625"/>
            <a:ext cx="2195572" cy="547450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sz="3200" dirty="0">
                <a:sym typeface="Symbol" pitchFamily="18" charset="2"/>
              </a:rPr>
              <a:t>Algoritmus</a:t>
            </a:r>
            <a:r>
              <a:rPr lang="hu-HU" b="1" dirty="0">
                <a:sym typeface="Symbol" pitchFamily="18" charset="2"/>
              </a:rPr>
              <a:t>:</a:t>
            </a:r>
            <a:endParaRPr lang="hu-HU" sz="1800" dirty="0">
              <a:sym typeface="Symbol" pitchFamily="18" charset="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E64D37B-1F7E-43B1-A66E-D42C98BEF7D9}" type="datetime8">
              <a:rPr lang="hu-HU" smtClean="0"/>
              <a:t>2022. 10. 12. 21:49</a:t>
            </a:fld>
            <a:endParaRPr lang="en-US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graphicFrame>
        <p:nvGraphicFramePr>
          <p:cNvPr id="18492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36940"/>
              </p:ext>
            </p:extLst>
          </p:nvPr>
        </p:nvGraphicFramePr>
        <p:xfrm>
          <a:off x="4139455" y="2146255"/>
          <a:ext cx="3744913" cy="1755776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44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44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és nem 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(X[i])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4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44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Van:=i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Szövegdoboz 13"/>
          <p:cNvSpPr txBox="1">
            <a:spLocks noChangeArrowheads="1"/>
          </p:cNvSpPr>
          <p:nvPr/>
        </p:nvSpPr>
        <p:spPr bwMode="auto">
          <a:xfrm>
            <a:off x="7884368" y="1726963"/>
            <a:ext cx="10795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</a:t>
            </a:fld>
            <a:r>
              <a:rPr lang="hu-HU" dirty="0"/>
              <a:t>/54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CC7407B1-3261-4115-8173-CEB2E300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63" y="2373075"/>
            <a:ext cx="2195573" cy="130213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6. Kiválasztás</a:t>
            </a:r>
          </a:p>
        </p:txBody>
      </p:sp>
      <p:sp>
        <p:nvSpPr>
          <p:cNvPr id="41989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2500439" cy="646113"/>
          </a:xfrm>
        </p:spPr>
        <p:txBody>
          <a:bodyPr>
            <a:normAutofit/>
          </a:bodyPr>
          <a:lstStyle/>
          <a:p>
            <a:pPr marL="254000">
              <a:buFont typeface="Wingdings" pitchFamily="2" charset="2"/>
              <a:buNone/>
            </a:pPr>
            <a:r>
              <a:rPr lang="hu-HU" sz="3200" dirty="0">
                <a:sym typeface="Symbol" pitchFamily="18" charset="2"/>
              </a:rPr>
              <a:t>Algoritmus:    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07CC05B-5198-4A3A-91B2-EA6BBFF9E509}" type="datetime8">
              <a:rPr lang="hu-HU" smtClean="0"/>
              <a:t>2022. 10. 12. 21:49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graphicFrame>
        <p:nvGraphicFramePr>
          <p:cNvPr id="83975" name="Group 7"/>
          <p:cNvGraphicFramePr>
            <a:graphicFrameLocks noGrp="1"/>
          </p:cNvGraphicFramePr>
          <p:nvPr/>
        </p:nvGraphicFramePr>
        <p:xfrm>
          <a:off x="3707407" y="1844824"/>
          <a:ext cx="3744913" cy="26670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nem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(X[i])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Garamond" pitchFamily="18" charset="0"/>
                        </a:rPr>
                        <a:t>Ind:=i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Ért:=X[i]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Kép 9">
            <a:extLst>
              <a:ext uri="{FF2B5EF4-FFF2-40B4-BE49-F238E27FC236}">
                <a16:creationId xmlns:a16="http://schemas.microsoft.com/office/drawing/2014/main" id="{D8ED2D54-272C-4920-A54E-1D59454FE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47" y="1943236"/>
            <a:ext cx="2377805" cy="144752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</a:t>
            </a:fld>
            <a:r>
              <a:rPr lang="hu-HU" dirty="0"/>
              <a:t>/54</a:t>
            </a:r>
          </a:p>
        </p:txBody>
      </p:sp>
      <p:sp>
        <p:nvSpPr>
          <p:cNvPr id="11" name="Szövegdoboz 13">
            <a:extLst>
              <a:ext uri="{FF2B5EF4-FFF2-40B4-BE49-F238E27FC236}">
                <a16:creationId xmlns:a16="http://schemas.microsoft.com/office/drawing/2014/main" id="{065AA4AD-0E42-4D17-8B8E-54F448189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320" y="1518692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7. Másolás – </a:t>
            </a:r>
            <a:r>
              <a:rPr lang="hu-HU" sz="2800"/>
              <a:t>függvényszámítás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>
          <a:xfrm>
            <a:off x="408163" y="1600533"/>
            <a:ext cx="2381168" cy="483722"/>
          </a:xfrm>
        </p:spPr>
        <p:txBody>
          <a:bodyPr/>
          <a:lstStyle/>
          <a:p>
            <a:pPr marL="254000">
              <a:spcBef>
                <a:spcPts val="2400"/>
              </a:spcBef>
              <a:buNone/>
              <a:defRPr/>
            </a:pPr>
            <a:r>
              <a:rPr lang="hu-HU" sz="2800" dirty="0">
                <a:sym typeface="Symbol" pitchFamily="18" charset="2"/>
              </a:rPr>
              <a:t>Algoritmus:</a:t>
            </a:r>
          </a:p>
        </p:txBody>
      </p:sp>
      <p:graphicFrame>
        <p:nvGraphicFramePr>
          <p:cNvPr id="12" name="Group 18"/>
          <p:cNvGraphicFramePr>
            <a:graphicFrameLocks noGrp="1"/>
          </p:cNvGraphicFramePr>
          <p:nvPr/>
        </p:nvGraphicFramePr>
        <p:xfrm>
          <a:off x="3592513" y="1825160"/>
          <a:ext cx="3571875" cy="1036638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Y[i]:=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Szövegdoboz 13"/>
          <p:cNvSpPr txBox="1">
            <a:spLocks noChangeArrowheads="1"/>
          </p:cNvSpPr>
          <p:nvPr/>
        </p:nvSpPr>
        <p:spPr bwMode="auto">
          <a:xfrm>
            <a:off x="7164388" y="1504448"/>
            <a:ext cx="1079500" cy="6270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 </a:t>
            </a:r>
            <a:br>
              <a:rPr lang="hu-HU" sz="1800" b="1" dirty="0"/>
            </a:br>
            <a:r>
              <a:rPr lang="hu-HU" sz="1800" dirty="0"/>
              <a:t>     i</a:t>
            </a:r>
            <a:r>
              <a:rPr lang="hu-HU" sz="1800" b="1" dirty="0"/>
              <a:t>:Egész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A954493-4DDD-4190-B944-995790FE90F1}" type="datetime8">
              <a:rPr lang="hu-HU" smtClean="0"/>
              <a:t>2022. 10. 12. 21:56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</a:t>
            </a:fld>
            <a:r>
              <a:rPr lang="hu-HU" dirty="0"/>
              <a:t>/57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A8AAE914-AB8B-4472-9BA2-1C53CC8A06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01"/>
          <a:stretch/>
        </p:blipFill>
        <p:spPr>
          <a:xfrm>
            <a:off x="628650" y="2084255"/>
            <a:ext cx="2160681" cy="160405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8. Kiválogatás</a:t>
            </a:r>
          </a:p>
        </p:txBody>
      </p:sp>
      <p:sp>
        <p:nvSpPr>
          <p:cNvPr id="19462" name="Tartalom helye 2"/>
          <p:cNvSpPr>
            <a:spLocks noGrp="1"/>
          </p:cNvSpPr>
          <p:nvPr>
            <p:ph idx="1"/>
          </p:nvPr>
        </p:nvSpPr>
        <p:spPr>
          <a:xfrm>
            <a:off x="628650" y="1825625"/>
            <a:ext cx="2469803" cy="526958"/>
          </a:xfrm>
        </p:spPr>
        <p:txBody>
          <a:bodyPr>
            <a:noAutofit/>
          </a:bodyPr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dirty="0">
                <a:sym typeface="Symbol" pitchFamily="18" charset="2"/>
              </a:rPr>
              <a:t>Algoritmus:</a:t>
            </a:r>
          </a:p>
        </p:txBody>
      </p:sp>
      <p:graphicFrame>
        <p:nvGraphicFramePr>
          <p:cNvPr id="8" name="Group 37"/>
          <p:cNvGraphicFramePr>
            <a:graphicFrameLocks noGrp="1"/>
          </p:cNvGraphicFramePr>
          <p:nvPr/>
        </p:nvGraphicFramePr>
        <p:xfrm>
          <a:off x="3924300" y="1916113"/>
          <a:ext cx="3744913" cy="26670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</a:rPr>
                        <a:t>Y[Db]:=i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Egyenes összekötő 9"/>
          <p:cNvCxnSpPr/>
          <p:nvPr/>
        </p:nvCxnSpPr>
        <p:spPr>
          <a:xfrm rot="16200000" flipH="1">
            <a:off x="4342606" y="3134519"/>
            <a:ext cx="528638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rot="5400000">
            <a:off x="7285831" y="3134519"/>
            <a:ext cx="528638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6" name="Text Box 32"/>
          <p:cNvSpPr txBox="1">
            <a:spLocks noChangeArrowheads="1"/>
          </p:cNvSpPr>
          <p:nvPr/>
        </p:nvSpPr>
        <p:spPr bwMode="auto">
          <a:xfrm>
            <a:off x="4427538" y="325596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9487" name="Text Box 33"/>
          <p:cNvSpPr txBox="1">
            <a:spLocks noChangeArrowheads="1"/>
          </p:cNvSpPr>
          <p:nvPr/>
        </p:nvSpPr>
        <p:spPr bwMode="auto">
          <a:xfrm>
            <a:off x="7437438" y="32591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9489" name="Szövegdoboz 14"/>
          <p:cNvSpPr txBox="1">
            <a:spLocks noChangeArrowheads="1"/>
          </p:cNvSpPr>
          <p:nvPr/>
        </p:nvSpPr>
        <p:spPr bwMode="auto">
          <a:xfrm>
            <a:off x="7667625" y="1643063"/>
            <a:ext cx="1079500" cy="6270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 </a:t>
            </a:r>
            <a:br>
              <a:rPr lang="hu-HU" sz="1800" b="1"/>
            </a:br>
            <a:r>
              <a:rPr lang="hu-HU" sz="1800"/>
              <a:t>     i</a:t>
            </a:r>
            <a:r>
              <a:rPr lang="hu-HU" sz="1800" b="1"/>
              <a:t>:Egész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C07AC8C-BB92-4EB2-B671-87AAA0658ECB}" type="datetime8">
              <a:rPr lang="hu-HU" smtClean="0"/>
              <a:t>2022. 10. 12. 21:56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8</a:t>
            </a:fld>
            <a:r>
              <a:rPr lang="hu-HU" dirty="0"/>
              <a:t>/57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7DFCA1B2-2586-40B2-899E-0F852FBFE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91" y="2352969"/>
            <a:ext cx="2469803" cy="202151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Cím 1"/>
          <p:cNvSpPr>
            <a:spLocks noGrp="1"/>
          </p:cNvSpPr>
          <p:nvPr>
            <p:ph type="title"/>
          </p:nvPr>
        </p:nvSpPr>
        <p:spPr>
          <a:xfrm>
            <a:off x="628650" y="346420"/>
            <a:ext cx="7886700" cy="1325563"/>
          </a:xfrm>
        </p:spPr>
        <p:txBody>
          <a:bodyPr/>
          <a:lstStyle/>
          <a:p>
            <a:r>
              <a:rPr lang="hu-HU"/>
              <a:t>10. Szétválogatás</a:t>
            </a:r>
          </a:p>
        </p:txBody>
      </p:sp>
      <p:sp>
        <p:nvSpPr>
          <p:cNvPr id="28678" name="Tartalom helye 2"/>
          <p:cNvSpPr>
            <a:spLocks noGrp="1"/>
          </p:cNvSpPr>
          <p:nvPr>
            <p:ph idx="1"/>
          </p:nvPr>
        </p:nvSpPr>
        <p:spPr>
          <a:xfrm>
            <a:off x="628650" y="1825625"/>
            <a:ext cx="2590038" cy="501289"/>
          </a:xfrm>
        </p:spPr>
        <p:txBody>
          <a:bodyPr>
            <a:noAutofit/>
          </a:bodyPr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dirty="0">
                <a:sym typeface="Symbol" pitchFamily="18" charset="2"/>
              </a:rPr>
              <a:t>Algoritmus</a:t>
            </a:r>
            <a:r>
              <a:rPr lang="hu-HU" sz="3200" b="1" dirty="0">
                <a:sym typeface="Symbol" pitchFamily="18" charset="2"/>
              </a:rPr>
              <a:t>:</a:t>
            </a:r>
            <a:endParaRPr lang="hu-HU" sz="3200" dirty="0">
              <a:sym typeface="Symbol" pitchFamily="18" charset="2"/>
            </a:endParaRPr>
          </a:p>
        </p:txBody>
      </p:sp>
      <p:graphicFrame>
        <p:nvGraphicFramePr>
          <p:cNvPr id="24618" name="Group 42"/>
          <p:cNvGraphicFramePr>
            <a:graphicFrameLocks noGrp="1"/>
          </p:cNvGraphicFramePr>
          <p:nvPr/>
        </p:nvGraphicFramePr>
        <p:xfrm>
          <a:off x="3367088" y="1989138"/>
          <a:ext cx="4791075" cy="2438210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8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27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27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Z[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i-Db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]:=i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Y[Db]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:=i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Egyenes összekötő 8"/>
          <p:cNvCxnSpPr/>
          <p:nvPr/>
        </p:nvCxnSpPr>
        <p:spPr>
          <a:xfrm rot="16200000" flipH="1">
            <a:off x="3755880" y="3070451"/>
            <a:ext cx="493321" cy="269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rot="5400000">
            <a:off x="7779317" y="3097641"/>
            <a:ext cx="503237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5" name="Text Box 43"/>
          <p:cNvSpPr txBox="1">
            <a:spLocks noChangeArrowheads="1"/>
          </p:cNvSpPr>
          <p:nvPr/>
        </p:nvSpPr>
        <p:spPr bwMode="auto">
          <a:xfrm>
            <a:off x="3794125" y="3189754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8706" name="Text Box 44"/>
          <p:cNvSpPr txBox="1">
            <a:spLocks noChangeArrowheads="1"/>
          </p:cNvSpPr>
          <p:nvPr/>
        </p:nvSpPr>
        <p:spPr bwMode="auto">
          <a:xfrm>
            <a:off x="7926388" y="318477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8707" name="Szövegdoboz 13"/>
          <p:cNvSpPr txBox="1">
            <a:spLocks noChangeArrowheads="1"/>
          </p:cNvSpPr>
          <p:nvPr/>
        </p:nvSpPr>
        <p:spPr bwMode="auto">
          <a:xfrm>
            <a:off x="8158163" y="1700213"/>
            <a:ext cx="1079500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 </a:t>
            </a:r>
            <a:br>
              <a:rPr lang="hu-HU" sz="1800" b="1" dirty="0"/>
            </a:br>
            <a:r>
              <a:rPr lang="hu-HU" sz="1800" b="1" dirty="0"/>
              <a:t>   </a:t>
            </a:r>
            <a:r>
              <a:rPr lang="hu-HU" sz="1800" dirty="0"/>
              <a:t>i</a:t>
            </a:r>
            <a:r>
              <a:rPr lang="hu-HU" sz="1800" b="1" dirty="0"/>
              <a:t>:Egész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8787F1E-D41F-4DB9-B95D-A3509733688A}" type="datetime8">
              <a:rPr lang="hu-HU" smtClean="0"/>
              <a:t>2022. 10. 12. 22:00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9</a:t>
            </a:fld>
            <a:r>
              <a:rPr lang="hu-HU" dirty="0"/>
              <a:t>/57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6F79502C-CFF3-4908-B54B-F6318A3BE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98" y="2342614"/>
            <a:ext cx="2785740" cy="226950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631</Words>
  <Application>Microsoft Office PowerPoint</Application>
  <PresentationFormat>Diavetítés a képernyőre (4:3 oldalarány)</PresentationFormat>
  <Paragraphs>163</Paragraphs>
  <Slides>9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Garamond</vt:lpstr>
      <vt:lpstr>Wingdings</vt:lpstr>
      <vt:lpstr>Office-téma</vt:lpstr>
      <vt:lpstr>1. Összegzés – Sorozatszámítás</vt:lpstr>
      <vt:lpstr>2. Megszámolás</vt:lpstr>
      <vt:lpstr>3. Maximum-kiválasztás (maximális érték és index)</vt:lpstr>
      <vt:lpstr>4. Keresés</vt:lpstr>
      <vt:lpstr>5. Eldöntés</vt:lpstr>
      <vt:lpstr>6. Kiválasztás</vt:lpstr>
      <vt:lpstr>7. Másolás – függvényszámítás</vt:lpstr>
      <vt:lpstr>8. Kiválogatás</vt:lpstr>
      <vt:lpstr>10. Szétválogatás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Összegzés – Sorozatszámítás</dc:title>
  <dc:creator>Trefiman Viktor Ádám</dc:creator>
  <cp:lastModifiedBy>Trefiman Viktor Ádám</cp:lastModifiedBy>
  <cp:revision>5</cp:revision>
  <dcterms:created xsi:type="dcterms:W3CDTF">2022-10-12T19:42:07Z</dcterms:created>
  <dcterms:modified xsi:type="dcterms:W3CDTF">2022-10-12T21:08:00Z</dcterms:modified>
</cp:coreProperties>
</file>