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3" r:id="rId1"/>
    <p:sldMasterId id="2147483837" r:id="rId2"/>
  </p:sldMasterIdLst>
  <p:notesMasterIdLst>
    <p:notesMasterId r:id="rId57"/>
  </p:notesMasterIdLst>
  <p:handoutMasterIdLst>
    <p:handoutMasterId r:id="rId58"/>
  </p:handoutMasterIdLst>
  <p:sldIdLst>
    <p:sldId id="378" r:id="rId3"/>
    <p:sldId id="365" r:id="rId4"/>
    <p:sldId id="372" r:id="rId5"/>
    <p:sldId id="373" r:id="rId6"/>
    <p:sldId id="332" r:id="rId7"/>
    <p:sldId id="333" r:id="rId8"/>
    <p:sldId id="334" r:id="rId9"/>
    <p:sldId id="383" r:id="rId10"/>
    <p:sldId id="335" r:id="rId11"/>
    <p:sldId id="336" r:id="rId12"/>
    <p:sldId id="433" r:id="rId13"/>
    <p:sldId id="366" r:id="rId14"/>
    <p:sldId id="337" r:id="rId15"/>
    <p:sldId id="420" r:id="rId16"/>
    <p:sldId id="338" r:id="rId17"/>
    <p:sldId id="393" r:id="rId18"/>
    <p:sldId id="422" r:id="rId19"/>
    <p:sldId id="394" r:id="rId20"/>
    <p:sldId id="395" r:id="rId21"/>
    <p:sldId id="396" r:id="rId22"/>
    <p:sldId id="397" r:id="rId23"/>
    <p:sldId id="398" r:id="rId24"/>
    <p:sldId id="399" r:id="rId25"/>
    <p:sldId id="400" r:id="rId26"/>
    <p:sldId id="423" r:id="rId27"/>
    <p:sldId id="426" r:id="rId28"/>
    <p:sldId id="401" r:id="rId29"/>
    <p:sldId id="402" r:id="rId30"/>
    <p:sldId id="403" r:id="rId31"/>
    <p:sldId id="417" r:id="rId32"/>
    <p:sldId id="404" r:id="rId33"/>
    <p:sldId id="419" r:id="rId34"/>
    <p:sldId id="405" r:id="rId35"/>
    <p:sldId id="427" r:id="rId36"/>
    <p:sldId id="428" r:id="rId37"/>
    <p:sldId id="429" r:id="rId38"/>
    <p:sldId id="430" r:id="rId39"/>
    <p:sldId id="431" r:id="rId40"/>
    <p:sldId id="432" r:id="rId41"/>
    <p:sldId id="339" r:id="rId42"/>
    <p:sldId id="340" r:id="rId43"/>
    <p:sldId id="341" r:id="rId44"/>
    <p:sldId id="342" r:id="rId45"/>
    <p:sldId id="370" r:id="rId46"/>
    <p:sldId id="418" r:id="rId47"/>
    <p:sldId id="343" r:id="rId48"/>
    <p:sldId id="344" r:id="rId49"/>
    <p:sldId id="345" r:id="rId50"/>
    <p:sldId id="346" r:id="rId51"/>
    <p:sldId id="347" r:id="rId52"/>
    <p:sldId id="348" r:id="rId53"/>
    <p:sldId id="367" r:id="rId54"/>
    <p:sldId id="406" r:id="rId55"/>
    <p:sldId id="364" r:id="rId56"/>
  </p:sldIdLst>
  <p:sldSz cx="9144000" cy="6858000" type="screen4x3"/>
  <p:notesSz cx="6797675" cy="9926638"/>
  <p:custShowLst>
    <p:custShow name="PrT madártávlatból" id="0">
      <p:sldLst>
        <p:sld r:id="rId6"/>
      </p:sldLst>
    </p:custShow>
    <p:custShow name="Sorozatszámítás" id="1">
      <p:sldLst>
        <p:sld r:id="rId14"/>
        <p:sld r:id="rId15"/>
      </p:sldLst>
    </p:custShow>
    <p:custShow name="Eldöntés" id="2">
      <p:sldLst>
        <p:sld r:id="rId44"/>
        <p:sld r:id="rId45"/>
      </p:sldLst>
    </p:custShow>
    <p:custShow name="Kiválasztás" id="3">
      <p:sldLst>
        <p:sld r:id="rId51"/>
        <p:sld r:id="rId52"/>
      </p:sldLst>
    </p:custShow>
    <p:custShow name="Keresés" id="4">
      <p:sldLst/>
    </p:custShow>
    <p:custShow name="Megszámolás" id="5">
      <p:sldLst/>
    </p:custShow>
    <p:custShow name="MaxKiválasztás" id="6">
      <p:sldLst>
        <p:sld r:id="rId29"/>
        <p:sld r:id="rId30"/>
        <p:sld r:id="rId31"/>
        <p:sld r:id="rId32"/>
      </p:sldLst>
    </p:custShow>
  </p:custShowLst>
  <p:defaultTextStyle>
    <a:defPPr>
      <a:defRPr lang="hu-HU"/>
    </a:defPPr>
    <a:lvl1pPr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buChar char="Ø"/>
      <a:defRPr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0000"/>
    <a:srgbClr val="006600"/>
    <a:srgbClr val="FFCA21"/>
    <a:srgbClr val="663300"/>
    <a:srgbClr val="969696"/>
    <a:srgbClr val="FFEAD5"/>
    <a:srgbClr val="FFE0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2" autoAdjust="0"/>
    <p:restoredTop sz="93349" autoAdjust="0"/>
  </p:normalViewPr>
  <p:slideViewPr>
    <p:cSldViewPr showGuides="1">
      <p:cViewPr varScale="1">
        <p:scale>
          <a:sx n="65" d="100"/>
          <a:sy n="65" d="100"/>
        </p:scale>
        <p:origin x="571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>
        <p:scale>
          <a:sx n="75" d="100"/>
          <a:sy n="75" d="100"/>
        </p:scale>
        <p:origin x="-2106" y="-60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61" Type="http://schemas.openxmlformats.org/officeDocument/2006/relationships/theme" Target="theme/theme1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559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Programozási alapismeretek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/>
              <a:t>2011/2012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34702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Arial" charset="0"/>
              </a:defRPr>
            </a:lvl1pPr>
          </a:lstStyle>
          <a:p>
            <a:pPr>
              <a:defRPr/>
            </a:pPr>
            <a:fld id="{4C931BD0-F416-426D-BF87-1E572BB29400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8199605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/>
              <a:t>Programozási alapismeretek</a:t>
            </a:r>
            <a:endParaRPr lang="hu-HU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/>
              <a:t>2011/2012</a:t>
            </a:r>
          </a:p>
        </p:txBody>
      </p:sp>
      <p:sp>
        <p:nvSpPr>
          <p:cNvPr id="645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 dirty="0"/>
              <a:t>Mintaszöveg szerkesztése</a:t>
            </a:r>
          </a:p>
          <a:p>
            <a:pPr lvl="1"/>
            <a:r>
              <a:rPr lang="hu-HU" noProof="0" dirty="0"/>
              <a:t>Második szint</a:t>
            </a:r>
          </a:p>
          <a:p>
            <a:pPr lvl="2"/>
            <a:r>
              <a:rPr lang="hu-HU" noProof="0" dirty="0"/>
              <a:t>Harmadik szint</a:t>
            </a:r>
          </a:p>
          <a:p>
            <a:pPr lvl="3"/>
            <a:r>
              <a:rPr lang="hu-HU" noProof="0" dirty="0"/>
              <a:t>Negyedik szint</a:t>
            </a:r>
          </a:p>
          <a:p>
            <a:pPr lvl="4"/>
            <a:r>
              <a:rPr lang="hu-HU" noProof="0" dirty="0"/>
              <a:t>Ötödik szint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32559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Garamond" pitchFamily="18" charset="0"/>
              </a:defRPr>
            </a:lvl1pPr>
          </a:lstStyle>
          <a:p>
            <a:pPr>
              <a:defRPr/>
            </a:pPr>
            <a:fld id="{E4A7FC65-5508-40FB-9A56-6B3DBFCC5C72}" type="slidenum">
              <a:rPr lang="hu-HU"/>
              <a:pPr>
                <a:defRPr/>
              </a:pPr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7138196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ts val="200"/>
      </a:spcBef>
      <a:spcAft>
        <a:spcPct val="0"/>
      </a:spcAft>
      <a:defRPr sz="11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ts val="200"/>
      </a:spcBef>
      <a:spcAft>
        <a:spcPct val="0"/>
      </a:spcAft>
      <a:defRPr sz="11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ts val="200"/>
      </a:spcBef>
      <a:spcAft>
        <a:spcPct val="0"/>
      </a:spcAft>
      <a:defRPr sz="11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ts val="200"/>
      </a:spcBef>
      <a:spcAft>
        <a:spcPct val="0"/>
      </a:spcAft>
      <a:defRPr sz="11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ts val="200"/>
      </a:spcBef>
      <a:spcAft>
        <a:spcPct val="0"/>
      </a:spcAft>
      <a:defRPr sz="11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655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655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451CD1-711E-4023-A5CA-AFB7D4E47A1E}" type="slidenum">
              <a:rPr lang="hu-HU" smtClean="0"/>
              <a:pPr/>
              <a:t>1</a:t>
            </a:fld>
            <a:endParaRPr lang="hu-HU"/>
          </a:p>
        </p:txBody>
      </p:sp>
      <p:sp>
        <p:nvSpPr>
          <p:cNvPr id="655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33990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737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737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650BF1-B56C-4D64-96DF-2CE21A69C3B4}" type="slidenum">
              <a:rPr lang="hu-HU" smtClean="0"/>
              <a:pPr/>
              <a:t>10</a:t>
            </a:fld>
            <a:endParaRPr lang="hu-HU"/>
          </a:p>
        </p:txBody>
      </p:sp>
      <p:sp>
        <p:nvSpPr>
          <p:cNvPr id="7373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>
                <a:latin typeface="Garamond" pitchFamily="18" charset="0"/>
              </a:rPr>
              <a:t>F</a:t>
            </a:r>
            <a:r>
              <a:rPr lang="hu-HU" baseline="-25000" dirty="0">
                <a:latin typeface="Garamond" pitchFamily="18" charset="0"/>
              </a:rPr>
              <a:t>0</a:t>
            </a:r>
            <a:r>
              <a:rPr lang="hu-HU" dirty="0">
                <a:latin typeface="Garamond" pitchFamily="18" charset="0"/>
              </a:rPr>
              <a:t> „null-elemség”, „neutrális elemség” (neutralitás) tulajdonsága:</a:t>
            </a:r>
          </a:p>
          <a:p>
            <a:pPr lvl="1"/>
            <a:r>
              <a:rPr lang="hu-HU" dirty="0">
                <a:latin typeface="Garamond" pitchFamily="18" charset="0"/>
              </a:rPr>
              <a:t>F</a:t>
            </a:r>
            <a:r>
              <a:rPr lang="hu-HU" baseline="-25000" dirty="0">
                <a:latin typeface="Garamond" pitchFamily="18" charset="0"/>
              </a:rPr>
              <a:t>0</a:t>
            </a:r>
            <a:r>
              <a:rPr lang="hu-HU" dirty="0">
                <a:latin typeface="Garamond" pitchFamily="18" charset="0"/>
              </a:rPr>
              <a:t>:Valami, amely teljesíti, hogy f(F</a:t>
            </a:r>
            <a:r>
              <a:rPr lang="hu-HU" baseline="-25000" dirty="0">
                <a:latin typeface="Garamond" pitchFamily="18" charset="0"/>
              </a:rPr>
              <a:t>0</a:t>
            </a:r>
            <a:r>
              <a:rPr lang="hu-HU" dirty="0">
                <a:latin typeface="Garamond" pitchFamily="18" charset="0"/>
              </a:rPr>
              <a:t>,x)=</a:t>
            </a:r>
            <a:r>
              <a:rPr lang="hu-HU" dirty="0" err="1">
                <a:latin typeface="Garamond" pitchFamily="18" charset="0"/>
              </a:rPr>
              <a:t>x</a:t>
            </a:r>
            <a:r>
              <a:rPr lang="hu-HU" dirty="0">
                <a:latin typeface="Garamond" pitchFamily="18" charset="0"/>
              </a:rPr>
              <a:t> </a:t>
            </a:r>
            <a:r>
              <a:rPr lang="hu-HU" dirty="0">
                <a:latin typeface="Garamond" pitchFamily="18" charset="0"/>
                <a:sym typeface="Symbol" pitchFamily="18" charset="2"/>
              </a:rPr>
              <a:t></a:t>
            </a:r>
            <a:r>
              <a:rPr lang="hu-HU" dirty="0" err="1">
                <a:latin typeface="Garamond" pitchFamily="18" charset="0"/>
              </a:rPr>
              <a:t>x</a:t>
            </a:r>
            <a:r>
              <a:rPr lang="hu-HU" dirty="0">
                <a:latin typeface="Garamond" pitchFamily="18" charset="0"/>
              </a:rPr>
              <a:t>:Valami (és f(x,F</a:t>
            </a:r>
            <a:r>
              <a:rPr lang="hu-HU" baseline="-25000" dirty="0">
                <a:latin typeface="Garamond" pitchFamily="18" charset="0"/>
              </a:rPr>
              <a:t>0</a:t>
            </a:r>
            <a:r>
              <a:rPr lang="hu-HU" dirty="0">
                <a:latin typeface="Garamond" pitchFamily="18" charset="0"/>
              </a:rPr>
              <a:t>)=x </a:t>
            </a:r>
            <a:r>
              <a:rPr lang="hu-HU" dirty="0">
                <a:latin typeface="Garamond" pitchFamily="18" charset="0"/>
                <a:sym typeface="Symbol" pitchFamily="18" charset="2"/>
              </a:rPr>
              <a:t></a:t>
            </a:r>
            <a:r>
              <a:rPr lang="hu-HU" dirty="0" err="1">
                <a:latin typeface="Garamond" pitchFamily="18" charset="0"/>
              </a:rPr>
              <a:t>x</a:t>
            </a:r>
            <a:r>
              <a:rPr lang="hu-HU" dirty="0">
                <a:latin typeface="Garamond" pitchFamily="18" charset="0"/>
              </a:rPr>
              <a:t>:Valami).</a:t>
            </a:r>
          </a:p>
        </p:txBody>
      </p:sp>
    </p:spTree>
    <p:extLst>
      <p:ext uri="{BB962C8B-B14F-4D97-AF65-F5344CB8AC3E}">
        <p14:creationId xmlns:p14="http://schemas.microsoft.com/office/powerpoint/2010/main" val="38872934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747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747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FFA9F7-6DFC-4364-9289-314CF77BDF5C}" type="slidenum">
              <a:rPr lang="hu-HU" smtClean="0"/>
              <a:pPr/>
              <a:t>11</a:t>
            </a:fld>
            <a:endParaRPr lang="hu-HU"/>
          </a:p>
        </p:txBody>
      </p:sp>
      <p:sp>
        <p:nvSpPr>
          <p:cNvPr id="7475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057877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747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747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0FFA9F7-6DFC-4364-9289-314CF77BDF5C}" type="slidenum">
              <a:rPr lang="hu-HU" smtClean="0"/>
              <a:pPr/>
              <a:t>12</a:t>
            </a:fld>
            <a:endParaRPr lang="hu-HU"/>
          </a:p>
        </p:txBody>
      </p:sp>
      <p:sp>
        <p:nvSpPr>
          <p:cNvPr id="7475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40829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77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77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4F00A0-07CD-4FAA-B7F8-7AF1DBD75837}" type="slidenum">
              <a:rPr lang="hu-HU" smtClean="0"/>
              <a:pPr/>
              <a:t>13</a:t>
            </a:fld>
            <a:endParaRPr lang="hu-HU"/>
          </a:p>
        </p:txBody>
      </p:sp>
      <p:sp>
        <p:nvSpPr>
          <p:cNvPr id="7783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3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505029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778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778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4F00A0-07CD-4FAA-B7F8-7AF1DBD75837}" type="slidenum">
              <a:rPr lang="hu-HU" smtClean="0"/>
              <a:pPr/>
              <a:t>14</a:t>
            </a:fld>
            <a:endParaRPr lang="hu-HU"/>
          </a:p>
        </p:txBody>
      </p:sp>
      <p:sp>
        <p:nvSpPr>
          <p:cNvPr id="7783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3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/>
              <a:t>Zöld: határok, Kék: elemek, Piros: műveletek</a:t>
            </a:r>
          </a:p>
        </p:txBody>
      </p:sp>
    </p:spTree>
    <p:extLst>
      <p:ext uri="{BB962C8B-B14F-4D97-AF65-F5344CB8AC3E}">
        <p14:creationId xmlns:p14="http://schemas.microsoft.com/office/powerpoint/2010/main" val="98049134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788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788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8C8B28-6C90-40AE-AC0B-8FCD981DE3CD}" type="slidenum">
              <a:rPr lang="hu-HU" smtClean="0"/>
              <a:pPr/>
              <a:t>15</a:t>
            </a:fld>
            <a:endParaRPr lang="hu-HU"/>
          </a:p>
        </p:txBody>
      </p:sp>
      <p:sp>
        <p:nvSpPr>
          <p:cNvPr id="7885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/>
              <a:t>Kékkel a konkrét feladat „specialitásait”, konkrétumait jelöltük. </a:t>
            </a:r>
          </a:p>
          <a:p>
            <a:r>
              <a:rPr lang="hu-HU" dirty="0"/>
              <a:t>A (tovább általánosított) Specifikáció’-</a:t>
            </a:r>
            <a:r>
              <a:rPr lang="hu-HU" dirty="0" err="1"/>
              <a:t>ból</a:t>
            </a:r>
            <a:r>
              <a:rPr lang="hu-HU" dirty="0"/>
              <a:t> vezethető le ez.</a:t>
            </a:r>
          </a:p>
        </p:txBody>
      </p:sp>
    </p:spTree>
    <p:extLst>
      <p:ext uri="{BB962C8B-B14F-4D97-AF65-F5344CB8AC3E}">
        <p14:creationId xmlns:p14="http://schemas.microsoft.com/office/powerpoint/2010/main" val="170324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47D7C2-4ABE-4B46-A26E-BCBF0B9EC483}" type="slidenum">
              <a:rPr lang="hu-HU" smtClean="0"/>
              <a:pPr/>
              <a:t>16</a:t>
            </a:fld>
            <a:endParaRPr lang="hu-HU"/>
          </a:p>
        </p:txBody>
      </p:sp>
      <p:sp>
        <p:nvSpPr>
          <p:cNvPr id="7987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123830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798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798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47D7C2-4ABE-4B46-A26E-BCBF0B9EC483}" type="slidenum">
              <a:rPr lang="hu-HU" smtClean="0"/>
              <a:pPr/>
              <a:t>17</a:t>
            </a:fld>
            <a:endParaRPr lang="hu-HU"/>
          </a:p>
        </p:txBody>
      </p:sp>
      <p:sp>
        <p:nvSpPr>
          <p:cNvPr id="7987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49117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809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809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7A57AC-4C62-4C54-9661-0A616C3F1B18}" type="slidenum">
              <a:rPr lang="hu-HU" smtClean="0"/>
              <a:pPr/>
              <a:t>18</a:t>
            </a:fld>
            <a:endParaRPr lang="hu-HU"/>
          </a:p>
        </p:txBody>
      </p:sp>
      <p:sp>
        <p:nvSpPr>
          <p:cNvPr id="8090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90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6014123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819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819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4E87FA-9673-4B5F-8023-66B9B064EB27}" type="slidenum">
              <a:rPr lang="hu-HU" smtClean="0"/>
              <a:pPr/>
              <a:t>19</a:t>
            </a:fld>
            <a:endParaRPr lang="hu-HU"/>
          </a:p>
        </p:txBody>
      </p:sp>
      <p:sp>
        <p:nvSpPr>
          <p:cNvPr id="8192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31198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665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665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607636-A8D4-47B7-AD83-8366A77279E1}" type="slidenum">
              <a:rPr lang="hu-HU" smtClean="0"/>
              <a:pPr/>
              <a:t>2</a:t>
            </a:fld>
            <a:endParaRPr lang="hu-HU"/>
          </a:p>
        </p:txBody>
      </p:sp>
      <p:sp>
        <p:nvSpPr>
          <p:cNvPr id="665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88415390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829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829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AB3AE3-538B-4EC4-9BBA-8F1B34B15ABA}" type="slidenum">
              <a:rPr lang="hu-HU" smtClean="0"/>
              <a:pPr/>
              <a:t>20</a:t>
            </a:fld>
            <a:endParaRPr lang="hu-HU"/>
          </a:p>
        </p:txBody>
      </p:sp>
      <p:sp>
        <p:nvSpPr>
          <p:cNvPr id="8295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5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735500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839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986733-D63A-424D-A786-A95E05B65CC0}" type="slidenum">
              <a:rPr lang="hu-HU" smtClean="0"/>
              <a:pPr/>
              <a:t>21</a:t>
            </a:fld>
            <a:endParaRPr lang="hu-HU"/>
          </a:p>
        </p:txBody>
      </p:sp>
      <p:sp>
        <p:nvSpPr>
          <p:cNvPr id="8397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2384457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849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849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788A84-BEDB-4089-971E-54C49FD696D1}" type="slidenum">
              <a:rPr lang="hu-HU" smtClean="0"/>
              <a:pPr/>
              <a:t>22</a:t>
            </a:fld>
            <a:endParaRPr lang="hu-HU"/>
          </a:p>
        </p:txBody>
      </p:sp>
      <p:sp>
        <p:nvSpPr>
          <p:cNvPr id="8499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021965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860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860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1083C6-AF83-4486-84D9-04F22427F303}" type="slidenum">
              <a:rPr lang="hu-HU" smtClean="0"/>
              <a:pPr/>
              <a:t>23</a:t>
            </a:fld>
            <a:endParaRPr lang="hu-HU"/>
          </a:p>
        </p:txBody>
      </p:sp>
      <p:sp>
        <p:nvSpPr>
          <p:cNvPr id="8602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2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34697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870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870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52166A-D69C-4C64-BB1C-D8B666386BE8}" type="slidenum">
              <a:rPr lang="hu-HU" smtClean="0"/>
              <a:pPr/>
              <a:t>24</a:t>
            </a:fld>
            <a:endParaRPr lang="hu-HU"/>
          </a:p>
        </p:txBody>
      </p:sp>
      <p:sp>
        <p:nvSpPr>
          <p:cNvPr id="8704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3986329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880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880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80F91F-0C28-44C8-A10E-78466C823D9E}" type="slidenum">
              <a:rPr lang="hu-HU" smtClean="0"/>
              <a:pPr/>
              <a:t>25</a:t>
            </a:fld>
            <a:endParaRPr lang="hu-HU"/>
          </a:p>
        </p:txBody>
      </p:sp>
      <p:sp>
        <p:nvSpPr>
          <p:cNvPr id="8807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7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821948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901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901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F90675-D947-4E58-B63B-A4D87CD6F973}" type="slidenum">
              <a:rPr lang="hu-HU" smtClean="0"/>
              <a:pPr/>
              <a:t>26</a:t>
            </a:fld>
            <a:endParaRPr lang="hu-HU"/>
          </a:p>
        </p:txBody>
      </p:sp>
      <p:sp>
        <p:nvSpPr>
          <p:cNvPr id="9011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110347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880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880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80F91F-0C28-44C8-A10E-78466C823D9E}" type="slidenum">
              <a:rPr lang="hu-HU" smtClean="0"/>
              <a:pPr/>
              <a:t>27</a:t>
            </a:fld>
            <a:endParaRPr lang="hu-HU"/>
          </a:p>
        </p:txBody>
      </p:sp>
      <p:sp>
        <p:nvSpPr>
          <p:cNvPr id="8807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7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9046170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8909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890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E977BC-F484-4DF8-B1B9-C7AD85892CA6}" type="slidenum">
              <a:rPr lang="hu-HU" smtClean="0"/>
              <a:pPr/>
              <a:t>28</a:t>
            </a:fld>
            <a:endParaRPr lang="hu-HU"/>
          </a:p>
        </p:txBody>
      </p:sp>
      <p:sp>
        <p:nvSpPr>
          <p:cNvPr id="8909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004533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901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901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F90675-D947-4E58-B63B-A4D87CD6F973}" type="slidenum">
              <a:rPr lang="hu-HU" smtClean="0"/>
              <a:pPr/>
              <a:t>29</a:t>
            </a:fld>
            <a:endParaRPr lang="hu-HU"/>
          </a:p>
        </p:txBody>
      </p:sp>
      <p:sp>
        <p:nvSpPr>
          <p:cNvPr id="9011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26678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675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675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EEBF37-1550-4D90-BC2C-4FE57D12437E}" type="slidenum">
              <a:rPr lang="hu-HU" smtClean="0"/>
              <a:pPr/>
              <a:t>3</a:t>
            </a:fld>
            <a:endParaRPr lang="hu-HU"/>
          </a:p>
        </p:txBody>
      </p:sp>
      <p:sp>
        <p:nvSpPr>
          <p:cNvPr id="675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675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hu-HU" dirty="0"/>
              <a:t>Bizonyításhoz pl.: http://people.inf.elte.hu/szlavi/PrM4felev/FormModsz.ppt 29-48. diák.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1582420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9011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901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F90675-D947-4E58-B63B-A4D87CD6F973}" type="slidenum">
              <a:rPr lang="hu-HU" smtClean="0"/>
              <a:pPr/>
              <a:t>30</a:t>
            </a:fld>
            <a:endParaRPr lang="hu-HU"/>
          </a:p>
        </p:txBody>
      </p:sp>
      <p:sp>
        <p:nvSpPr>
          <p:cNvPr id="9011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357500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911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911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D3A738-F7E2-495B-AB05-BAC952199D4C}" type="slidenum">
              <a:rPr lang="hu-HU" smtClean="0"/>
              <a:pPr/>
              <a:t>31</a:t>
            </a:fld>
            <a:endParaRPr lang="hu-HU"/>
          </a:p>
        </p:txBody>
      </p:sp>
      <p:sp>
        <p:nvSpPr>
          <p:cNvPr id="9114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4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3547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9114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911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D3A738-F7E2-495B-AB05-BAC952199D4C}" type="slidenum">
              <a:rPr lang="hu-HU" smtClean="0"/>
              <a:pPr/>
              <a:t>32</a:t>
            </a:fld>
            <a:endParaRPr lang="hu-HU"/>
          </a:p>
        </p:txBody>
      </p:sp>
      <p:sp>
        <p:nvSpPr>
          <p:cNvPr id="9114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4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1484078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9216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921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78EF0E-34D1-4F7C-8428-0B9116F1F37C}" type="slidenum">
              <a:rPr lang="hu-HU" smtClean="0"/>
              <a:pPr/>
              <a:t>33</a:t>
            </a:fld>
            <a:endParaRPr lang="hu-HU"/>
          </a:p>
        </p:txBody>
      </p:sp>
      <p:sp>
        <p:nvSpPr>
          <p:cNvPr id="9216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19309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10547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1054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19229B-9C13-4B22-A6EF-E59BC42EFB19}" type="slidenum">
              <a:rPr lang="hu-HU" smtClean="0"/>
              <a:pPr/>
              <a:t>34</a:t>
            </a:fld>
            <a:endParaRPr lang="hu-HU"/>
          </a:p>
        </p:txBody>
      </p:sp>
      <p:sp>
        <p:nvSpPr>
          <p:cNvPr id="10547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547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9330150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10650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1065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97C5B6-D517-4B70-9DD4-DD04E01D35B3}" type="slidenum">
              <a:rPr lang="hu-HU" smtClean="0"/>
              <a:pPr/>
              <a:t>35</a:t>
            </a:fld>
            <a:endParaRPr lang="hu-HU"/>
          </a:p>
        </p:txBody>
      </p:sp>
      <p:sp>
        <p:nvSpPr>
          <p:cNvPr id="10650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50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493863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10752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1075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0E7527A-FFA5-4690-AF49-48F3ADE13307}" type="slidenum">
              <a:rPr lang="hu-HU" smtClean="0"/>
              <a:pPr/>
              <a:t>36</a:t>
            </a:fld>
            <a:endParaRPr lang="hu-HU"/>
          </a:p>
        </p:txBody>
      </p:sp>
      <p:sp>
        <p:nvSpPr>
          <p:cNvPr id="10752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5438357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10854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1085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D814346-CFA1-44D7-ADC5-D0AB27187C55}" type="slidenum">
              <a:rPr lang="hu-HU" smtClean="0"/>
              <a:pPr/>
              <a:t>37</a:t>
            </a:fld>
            <a:endParaRPr lang="hu-HU"/>
          </a:p>
        </p:txBody>
      </p:sp>
      <p:sp>
        <p:nvSpPr>
          <p:cNvPr id="10855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855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0438771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11059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11059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C2FF05-B157-49CF-AFE0-35FD674BB685}" type="slidenum">
              <a:rPr lang="hu-HU" smtClean="0"/>
              <a:pPr/>
              <a:t>38</a:t>
            </a:fld>
            <a:endParaRPr lang="hu-HU"/>
          </a:p>
        </p:txBody>
      </p:sp>
      <p:sp>
        <p:nvSpPr>
          <p:cNvPr id="11059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059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43646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11162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11162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7EB780-FCE0-49C4-A3DE-B17D34096268}" type="slidenum">
              <a:rPr lang="hu-HU" smtClean="0"/>
              <a:pPr/>
              <a:t>39</a:t>
            </a:fld>
            <a:endParaRPr lang="hu-HU"/>
          </a:p>
        </p:txBody>
      </p:sp>
      <p:sp>
        <p:nvSpPr>
          <p:cNvPr id="11162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162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74446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686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686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8C8B14-F976-4FA0-8D33-74C96F1A4D01}" type="slidenum">
              <a:rPr lang="hu-HU" smtClean="0"/>
              <a:pPr/>
              <a:t>4</a:t>
            </a:fld>
            <a:endParaRPr lang="hu-HU"/>
          </a:p>
        </p:txBody>
      </p:sp>
      <p:sp>
        <p:nvSpPr>
          <p:cNvPr id="686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17575" y="744538"/>
            <a:ext cx="4964113" cy="3722687"/>
          </a:xfrm>
          <a:ln/>
        </p:spPr>
      </p:sp>
      <p:sp>
        <p:nvSpPr>
          <p:cNvPr id="686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90196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9318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931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2531C6-BB22-47CA-98D3-9D0FA04C56B8}" type="slidenum">
              <a:rPr lang="hu-HU" smtClean="0"/>
              <a:pPr/>
              <a:t>40</a:t>
            </a:fld>
            <a:endParaRPr lang="hu-HU"/>
          </a:p>
        </p:txBody>
      </p:sp>
      <p:sp>
        <p:nvSpPr>
          <p:cNvPr id="9319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319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9629679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9421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942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CBDF1C-067F-4EF4-BDA4-669BA60EB3D3}" type="slidenum">
              <a:rPr lang="hu-HU" smtClean="0"/>
              <a:pPr/>
              <a:t>41</a:t>
            </a:fld>
            <a:endParaRPr lang="hu-HU"/>
          </a:p>
        </p:txBody>
      </p:sp>
      <p:sp>
        <p:nvSpPr>
          <p:cNvPr id="9421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421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5448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952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952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8B13E2-B888-4B09-B7CD-FF78F316E415}" type="slidenum">
              <a:rPr lang="hu-HU" smtClean="0"/>
              <a:pPr/>
              <a:t>42</a:t>
            </a:fld>
            <a:endParaRPr lang="hu-HU"/>
          </a:p>
        </p:txBody>
      </p:sp>
      <p:sp>
        <p:nvSpPr>
          <p:cNvPr id="9523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2424456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962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962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45B6B5-F9B2-412D-95FD-B5C5DA041A15}" type="slidenum">
              <a:rPr lang="hu-HU" smtClean="0"/>
              <a:pPr/>
              <a:t>43</a:t>
            </a:fld>
            <a:endParaRPr lang="hu-HU"/>
          </a:p>
        </p:txBody>
      </p:sp>
      <p:sp>
        <p:nvSpPr>
          <p:cNvPr id="9626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626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/>
              <a:t>E két algoritmus egyben példa a programtranszformációkra.</a:t>
            </a:r>
          </a:p>
        </p:txBody>
      </p:sp>
    </p:spTree>
    <p:extLst>
      <p:ext uri="{BB962C8B-B14F-4D97-AF65-F5344CB8AC3E}">
        <p14:creationId xmlns:p14="http://schemas.microsoft.com/office/powerpoint/2010/main" val="109675629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972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972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F101AF-A1BF-45C1-88D9-1401C4B11D39}" type="slidenum">
              <a:rPr lang="hu-HU" smtClean="0"/>
              <a:pPr/>
              <a:t>44</a:t>
            </a:fld>
            <a:endParaRPr lang="hu-HU"/>
          </a:p>
        </p:txBody>
      </p:sp>
      <p:sp>
        <p:nvSpPr>
          <p:cNvPr id="9728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/>
              <a:t>A ciklusfeltételben tehát a „</a:t>
            </a:r>
            <a:r>
              <a:rPr lang="hu-HU" b="1"/>
              <a:t>nem</a:t>
            </a:r>
            <a:r>
              <a:rPr lang="hu-HU"/>
              <a:t>” nincs!</a:t>
            </a:r>
          </a:p>
        </p:txBody>
      </p:sp>
    </p:spTree>
    <p:extLst>
      <p:ext uri="{BB962C8B-B14F-4D97-AF65-F5344CB8AC3E}">
        <p14:creationId xmlns:p14="http://schemas.microsoft.com/office/powerpoint/2010/main" val="381807127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972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972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AF101AF-A1BF-45C1-88D9-1401C4B11D39}" type="slidenum">
              <a:rPr lang="hu-HU" smtClean="0"/>
              <a:pPr/>
              <a:t>45</a:t>
            </a:fld>
            <a:endParaRPr lang="hu-HU"/>
          </a:p>
        </p:txBody>
      </p:sp>
      <p:sp>
        <p:nvSpPr>
          <p:cNvPr id="9728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728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/>
              <a:t>A ciklusfeltételben tehát a „</a:t>
            </a:r>
            <a:r>
              <a:rPr lang="hu-HU" b="1"/>
              <a:t>nem</a:t>
            </a:r>
            <a:r>
              <a:rPr lang="hu-HU"/>
              <a:t>” nincs!</a:t>
            </a:r>
          </a:p>
        </p:txBody>
      </p:sp>
    </p:spTree>
    <p:extLst>
      <p:ext uri="{BB962C8B-B14F-4D97-AF65-F5344CB8AC3E}">
        <p14:creationId xmlns:p14="http://schemas.microsoft.com/office/powerpoint/2010/main" val="6577925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983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983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D63E5D-8C14-4F3A-AF25-4A49B5633C08}" type="slidenum">
              <a:rPr lang="hu-HU" smtClean="0"/>
              <a:pPr/>
              <a:t>46</a:t>
            </a:fld>
            <a:endParaRPr lang="hu-HU"/>
          </a:p>
        </p:txBody>
      </p:sp>
      <p:sp>
        <p:nvSpPr>
          <p:cNvPr id="9831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831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33518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9933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993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11BC81-3BEF-47B6-A6C0-090454475E68}" type="slidenum">
              <a:rPr lang="hu-HU" smtClean="0"/>
              <a:pPr/>
              <a:t>47</a:t>
            </a:fld>
            <a:endParaRPr lang="hu-HU"/>
          </a:p>
        </p:txBody>
      </p:sp>
      <p:sp>
        <p:nvSpPr>
          <p:cNvPr id="9933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933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5441489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10035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1003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37413E-9244-4D8F-8281-138FE1DFCC0E}" type="slidenum">
              <a:rPr lang="hu-HU" smtClean="0"/>
              <a:pPr/>
              <a:t>48</a:t>
            </a:fld>
            <a:endParaRPr lang="hu-HU"/>
          </a:p>
        </p:txBody>
      </p:sp>
      <p:sp>
        <p:nvSpPr>
          <p:cNvPr id="10035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035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1411007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1013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1013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BB423AD-949B-49BC-985E-D81893F3C0AC}" type="slidenum">
              <a:rPr lang="hu-HU" smtClean="0"/>
              <a:pPr/>
              <a:t>49</a:t>
            </a:fld>
            <a:endParaRPr lang="hu-HU"/>
          </a:p>
        </p:txBody>
      </p:sp>
      <p:sp>
        <p:nvSpPr>
          <p:cNvPr id="10138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138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679700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69636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696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D78253-186B-48D6-BC8A-3328C4559555}" type="slidenum">
              <a:rPr lang="hu-HU" smtClean="0"/>
              <a:pPr/>
              <a:t>5</a:t>
            </a:fld>
            <a:endParaRPr lang="hu-HU"/>
          </a:p>
        </p:txBody>
      </p:sp>
      <p:sp>
        <p:nvSpPr>
          <p:cNvPr id="6963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500859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10240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1024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C77B0CA-E7D8-4417-95A6-D7EB8F2FA86A}" type="slidenum">
              <a:rPr lang="hu-HU" smtClean="0"/>
              <a:pPr/>
              <a:t>50</a:t>
            </a:fld>
            <a:endParaRPr lang="hu-HU"/>
          </a:p>
        </p:txBody>
      </p:sp>
      <p:sp>
        <p:nvSpPr>
          <p:cNvPr id="10240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240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7039647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10342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1034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388E48-0683-47CD-AED1-63CFF2FDF6DD}" type="slidenum">
              <a:rPr lang="hu-HU" smtClean="0"/>
              <a:pPr/>
              <a:t>51</a:t>
            </a:fld>
            <a:endParaRPr lang="hu-HU"/>
          </a:p>
        </p:txBody>
      </p:sp>
      <p:sp>
        <p:nvSpPr>
          <p:cNvPr id="10343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343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/>
              <a:t>A nagybetű a specifikációban (most) definiáltnak tekintett függvény, amely bármely betűhöz hozzárendeli a nagybetűs párját, az egyebekhez önmagukat.</a:t>
            </a:r>
          </a:p>
        </p:txBody>
      </p:sp>
    </p:spTree>
    <p:extLst>
      <p:ext uri="{BB962C8B-B14F-4D97-AF65-F5344CB8AC3E}">
        <p14:creationId xmlns:p14="http://schemas.microsoft.com/office/powerpoint/2010/main" val="156112721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10445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1044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13A959-EE0E-47DC-9998-38E03AA05B33}" type="slidenum">
              <a:rPr lang="hu-HU" smtClean="0"/>
              <a:pPr/>
              <a:t>52</a:t>
            </a:fld>
            <a:endParaRPr lang="hu-HU"/>
          </a:p>
        </p:txBody>
      </p:sp>
      <p:sp>
        <p:nvSpPr>
          <p:cNvPr id="10445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445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dirty="0"/>
              <a:t>… és a </a:t>
            </a:r>
            <a:r>
              <a:rPr lang="hu-HU" dirty="0" err="1"/>
              <a:t>magánhangzóE</a:t>
            </a:r>
            <a:r>
              <a:rPr lang="hu-HU" dirty="0"/>
              <a:t> függvény?</a:t>
            </a:r>
          </a:p>
          <a:p>
            <a:r>
              <a:rPr lang="hu-HU" dirty="0"/>
              <a:t>… ha ilyen nincs, akkor meg kell adni! Milyen programozási tétellel kellene? Specifikálja a működését, és vegye észre hasonlóságát valamilyen tétellel! Az algoritmizáláshoz szükség lesz az eldöntés 2. alakjára is.</a:t>
            </a:r>
          </a:p>
        </p:txBody>
      </p:sp>
    </p:spTree>
    <p:extLst>
      <p:ext uri="{BB962C8B-B14F-4D97-AF65-F5344CB8AC3E}">
        <p14:creationId xmlns:p14="http://schemas.microsoft.com/office/powerpoint/2010/main" val="69947745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1126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1126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281C8F-0051-4F0C-A4B1-BE1C074E8404}" type="slidenum">
              <a:rPr lang="hu-HU" smtClean="0"/>
              <a:pPr/>
              <a:t>53</a:t>
            </a:fld>
            <a:endParaRPr lang="hu-HU"/>
          </a:p>
        </p:txBody>
      </p:sp>
      <p:sp>
        <p:nvSpPr>
          <p:cNvPr id="11264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4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670077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11366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1136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B01A14-8650-45EF-A2F0-5D421303A3A6}" type="slidenum">
              <a:rPr lang="hu-HU" smtClean="0"/>
              <a:pPr/>
              <a:t>54</a:t>
            </a:fld>
            <a:endParaRPr lang="hu-HU"/>
          </a:p>
        </p:txBody>
      </p:sp>
      <p:sp>
        <p:nvSpPr>
          <p:cNvPr id="11367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367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94357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7066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7066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07EBA1-728B-4C73-B17D-4C3091F1F253}" type="slidenum">
              <a:rPr lang="hu-HU" smtClean="0"/>
              <a:pPr/>
              <a:t>6</a:t>
            </a:fld>
            <a:endParaRPr lang="hu-HU"/>
          </a:p>
        </p:txBody>
      </p:sp>
      <p:sp>
        <p:nvSpPr>
          <p:cNvPr id="7066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6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72159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7168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716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97CB05B-2C57-43C5-AA41-33821877E0EA}" type="slidenum">
              <a:rPr lang="hu-HU" smtClean="0"/>
              <a:pPr/>
              <a:t>7</a:t>
            </a:fld>
            <a:endParaRPr lang="hu-HU"/>
          </a:p>
        </p:txBody>
      </p:sp>
      <p:sp>
        <p:nvSpPr>
          <p:cNvPr id="7168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752728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75780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757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3F9D40-FADD-4D62-A7D9-EC53C1BE98F6}" type="slidenum">
              <a:rPr lang="hu-HU" smtClean="0"/>
              <a:pPr/>
              <a:t>8</a:t>
            </a:fld>
            <a:endParaRPr lang="hu-HU"/>
          </a:p>
        </p:txBody>
      </p:sp>
      <p:sp>
        <p:nvSpPr>
          <p:cNvPr id="7578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8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777704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hu-HU"/>
              <a:t>Programozási alapismeretek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r>
              <a:rPr lang="hu-HU"/>
              <a:t>2011/2012</a:t>
            </a:r>
          </a:p>
        </p:txBody>
      </p:sp>
      <p:sp>
        <p:nvSpPr>
          <p:cNvPr id="72708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hu-HU" dirty="0" err="1"/>
              <a:t>Szlávi-Zsakó</a:t>
            </a:r>
            <a:r>
              <a:rPr lang="hu-HU" dirty="0"/>
              <a:t>: Programozási alapismeretek 4. előadás előadás</a:t>
            </a:r>
          </a:p>
        </p:txBody>
      </p:sp>
      <p:sp>
        <p:nvSpPr>
          <p:cNvPr id="727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026EC79-21B6-4680-8EA9-9765E6B337B4}" type="slidenum">
              <a:rPr lang="hu-HU" smtClean="0"/>
              <a:pPr/>
              <a:t>9</a:t>
            </a:fld>
            <a:endParaRPr lang="hu-HU"/>
          </a:p>
        </p:txBody>
      </p:sp>
      <p:sp>
        <p:nvSpPr>
          <p:cNvPr id="7271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1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3048654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slide" Target="../slides/slide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7" descr="ELTE"/>
          <p:cNvPicPr>
            <a:picLocks noChangeAspect="1" noChangeArrowheads="1"/>
          </p:cNvPicPr>
          <p:nvPr/>
        </p:nvPicPr>
        <p:blipFill>
          <a:blip r:embed="rId2" cstate="print">
            <a:lum bright="2000" contrast="-10000"/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4" descr="cimerr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7" descr="ELTE"/>
          <p:cNvPicPr>
            <a:picLocks noChangeAspect="1" noChangeArrowheads="1"/>
          </p:cNvPicPr>
          <p:nvPr userDrawn="1"/>
        </p:nvPicPr>
        <p:blipFill>
          <a:blip r:embed="rId2" cstate="print">
            <a:lum bright="2000" contrast="-10000"/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cimerr2.jp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7" descr="BD10308_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27813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27" descr="BD10308_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62700" y="1271588"/>
            <a:ext cx="2781300" cy="142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12" descr="cimerr2.jpg">
            <a:hlinkClick r:id="" action="ppaction://hlinkshowjump?jump=lastslideviewed"/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26375" y="0"/>
            <a:ext cx="1309688" cy="1309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14" descr="Photograph">
            <a:hlinkClick r:id="rId4" action="ppaction://hlinksldjump"/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479" y="5860298"/>
            <a:ext cx="827584" cy="1018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Cím 1"/>
          <p:cNvSpPr>
            <a:spLocks noGrp="1"/>
          </p:cNvSpPr>
          <p:nvPr>
            <p:ph type="title"/>
          </p:nvPr>
        </p:nvSpPr>
        <p:spPr>
          <a:xfrm>
            <a:off x="0" y="85725"/>
            <a:ext cx="7524750" cy="1111250"/>
          </a:xfrm>
        </p:spPr>
        <p:txBody>
          <a:bodyPr/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15" name="Tartalom helye 2"/>
          <p:cNvSpPr>
            <a:spLocks noGrp="1"/>
          </p:cNvSpPr>
          <p:nvPr>
            <p:ph idx="1"/>
          </p:nvPr>
        </p:nvSpPr>
        <p:spPr>
          <a:xfrm>
            <a:off x="35496" y="1341438"/>
            <a:ext cx="8929117" cy="4754562"/>
          </a:xfrm>
        </p:spPr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16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78352" y="6524625"/>
            <a:ext cx="1162000" cy="360363"/>
          </a:xfrm>
        </p:spPr>
        <p:txBody>
          <a:bodyPr/>
          <a:lstStyle>
            <a:lvl1pPr>
              <a:defRPr>
                <a:effectLst/>
                <a:latin typeface="Garamond" pitchFamily="18" charset="0"/>
              </a:defRPr>
            </a:lvl1pPr>
          </a:lstStyle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‹#›</a:t>
            </a:fld>
            <a:r>
              <a:rPr lang="hu-HU" dirty="0"/>
              <a:t>/54</a:t>
            </a:r>
          </a:p>
        </p:txBody>
      </p:sp>
      <p:sp>
        <p:nvSpPr>
          <p:cNvPr id="17" name="Rectangle 7"/>
          <p:cNvSpPr>
            <a:spLocks noGrp="1" noChangeArrowheads="1"/>
          </p:cNvSpPr>
          <p:nvPr>
            <p:ph type="dt" sz="half" idx="11"/>
          </p:nvPr>
        </p:nvSpPr>
        <p:spPr>
          <a:xfrm>
            <a:off x="35496" y="6524625"/>
            <a:ext cx="1905000" cy="360363"/>
          </a:xfrm>
        </p:spPr>
        <p:txBody>
          <a:bodyPr/>
          <a:lstStyle>
            <a:lvl1pPr>
              <a:defRPr>
                <a:effectLst/>
                <a:latin typeface="Garamond" pitchFamily="18" charset="0"/>
              </a:defRPr>
            </a:lvl1pPr>
          </a:lstStyle>
          <a:p>
            <a:pPr>
              <a:defRPr/>
            </a:pPr>
            <a:fld id="{C604DFCD-BDE6-4D8F-A97C-EB53DF800A9B}" type="datetime8">
              <a:rPr lang="hu-HU" smtClean="0"/>
              <a:t>2022.09.19. 18:09</a:t>
            </a:fld>
            <a:endParaRPr lang="en-US"/>
          </a:p>
        </p:txBody>
      </p:sp>
      <p:sp>
        <p:nvSpPr>
          <p:cNvPr id="18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1940496" y="6524625"/>
            <a:ext cx="4503712" cy="333375"/>
          </a:xfrm>
          <a:prstGeom prst="rect">
            <a:avLst/>
          </a:prstGeom>
        </p:spPr>
        <p:txBody>
          <a:bodyPr/>
          <a:lstStyle>
            <a:lvl1pPr>
              <a:defRPr sz="1200">
                <a:effectLst/>
                <a:latin typeface="+mj-lt"/>
              </a:defRPr>
            </a:lvl1pPr>
          </a:lstStyle>
          <a:p>
            <a:pPr>
              <a:buFont typeface="Wingdings" pitchFamily="2" charset="2"/>
              <a:buNone/>
              <a:defRPr/>
            </a:pPr>
            <a:r>
              <a:rPr lang="hu-HU" dirty="0"/>
              <a:t>Horváth - Horváth - Szlávi - Zsakó: Programozás 3. előadás</a:t>
            </a:r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yéni elrendezé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343150" y="85725"/>
            <a:ext cx="5181600" cy="1111250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343150" y="1341438"/>
            <a:ext cx="6621463" cy="4754562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jpeg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ELTE"/>
          <p:cNvPicPr>
            <a:picLocks noChangeAspect="1" noChangeArrowheads="1"/>
          </p:cNvPicPr>
          <p:nvPr userDrawn="1"/>
        </p:nvPicPr>
        <p:blipFill>
          <a:blip r:embed="rId4" cstate="print">
            <a:lum bright="2000" contrast="-10000"/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7" descr="ELTE"/>
          <p:cNvPicPr>
            <a:picLocks noChangeAspect="1" noChangeArrowheads="1"/>
          </p:cNvPicPr>
          <p:nvPr/>
        </p:nvPicPr>
        <p:blipFill>
          <a:blip r:embed="rId4" cstate="print">
            <a:lum bright="2000" contrast="-10000"/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 descr="cimerr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43150" y="85725"/>
            <a:ext cx="51816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Mintacím szerkesztése</a:t>
            </a:r>
            <a:br>
              <a:rPr lang="hu-HU"/>
            </a:b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3150" y="1341438"/>
            <a:ext cx="6621463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Mintaszöveg szerkesztése</a:t>
            </a:r>
          </a:p>
          <a:p>
            <a:pPr lvl="1"/>
            <a:r>
              <a:rPr lang="en-US"/>
              <a:t>Második szint</a:t>
            </a:r>
          </a:p>
          <a:p>
            <a:pPr lvl="2"/>
            <a:r>
              <a:rPr lang="en-US"/>
              <a:t>Harmadik szint</a:t>
            </a:r>
          </a:p>
          <a:p>
            <a:pPr lvl="3"/>
            <a:r>
              <a:rPr lang="en-US"/>
              <a:t>Negyedik szint</a:t>
            </a:r>
          </a:p>
          <a:p>
            <a:pPr lvl="4"/>
            <a:r>
              <a:rPr lang="en-US"/>
              <a:t>Ötödik szint</a:t>
            </a:r>
          </a:p>
        </p:txBody>
      </p:sp>
      <p:pic>
        <p:nvPicPr>
          <p:cNvPr id="1031" name="Picture 4" descr="cimerr2.jp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478588"/>
            <a:ext cx="1905000" cy="3603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3721F805-5CED-4FD2-8CCF-C5A608384E47}" type="slidenum">
              <a:rPr lang="hu-HU"/>
              <a:pPr>
                <a:defRPr/>
              </a:pPr>
              <a:t>‹#›</a:t>
            </a:fld>
            <a:r>
              <a:rPr lang="hu-HU"/>
              <a:t>/52</a:t>
            </a:r>
          </a:p>
        </p:txBody>
      </p:sp>
      <p:sp>
        <p:nvSpPr>
          <p:cNvPr id="22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478588"/>
            <a:ext cx="1905000" cy="360362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</a:defRPr>
            </a:lvl1pPr>
          </a:lstStyle>
          <a:p>
            <a:pPr>
              <a:defRPr/>
            </a:pPr>
            <a:fld id="{B799A084-A2AF-4595-BD9D-F3DF24CE3EA2}" type="datetime8">
              <a:rPr lang="hu-HU" smtClean="0"/>
              <a:t>2022.09.19. 18:09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4000" r:id="rId2"/>
  </p:sldLayoutIdLst>
  <p:transition spd="slow"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ELTE"/>
          <p:cNvPicPr>
            <a:picLocks noChangeAspect="1" noChangeArrowheads="1"/>
          </p:cNvPicPr>
          <p:nvPr/>
        </p:nvPicPr>
        <p:blipFill>
          <a:blip r:embed="rId4" cstate="print">
            <a:lum bright="2000" contrast="-10000"/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4" descr="cimerr2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43150" y="85725"/>
            <a:ext cx="5181600" cy="111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Mintacím szerkesztése</a:t>
            </a:r>
            <a:br>
              <a:rPr lang="hu-HU"/>
            </a:br>
            <a:endParaRPr lang="en-US"/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3150" y="1341438"/>
            <a:ext cx="6621463" cy="4754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Mintaszöveg szerkesztése</a:t>
            </a:r>
          </a:p>
          <a:p>
            <a:pPr lvl="1"/>
            <a:r>
              <a:rPr lang="en-US"/>
              <a:t>Második szint</a:t>
            </a:r>
          </a:p>
          <a:p>
            <a:pPr lvl="2"/>
            <a:r>
              <a:rPr lang="en-US"/>
              <a:t>Harmadik szint</a:t>
            </a:r>
          </a:p>
          <a:p>
            <a:pPr lvl="3"/>
            <a:r>
              <a:rPr lang="en-US"/>
              <a:t>Negyedik szint</a:t>
            </a:r>
          </a:p>
          <a:p>
            <a:pPr lvl="4"/>
            <a:r>
              <a:rPr lang="en-US"/>
              <a:t>Ötödik szint</a:t>
            </a:r>
          </a:p>
        </p:txBody>
      </p:sp>
      <p:pic>
        <p:nvPicPr>
          <p:cNvPr id="2054" name="Picture 7" descr="ELTE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-3175" y="1000125"/>
            <a:ext cx="9136063" cy="485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5" name="Picture 4" descr="cimerr2.jpg"/>
          <p:cNvPicPr>
            <a:picLocks noChangeAspect="1" noChangeArrowheads="1"/>
          </p:cNvPicPr>
          <p:nvPr userDrawn="1"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997" r:id="rId1"/>
    <p:sldLayoutId id="2147483998" r:id="rId2"/>
  </p:sldLayoutIdLst>
  <p:transition spd="slow"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wmf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40.xml"/><Relationship Id="rId3" Type="http://schemas.openxmlformats.org/officeDocument/2006/relationships/slide" Target="slide3.xml"/><Relationship Id="rId7" Type="http://schemas.openxmlformats.org/officeDocument/2006/relationships/slide" Target="slide4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3.xml"/><Relationship Id="rId5" Type="http://schemas.openxmlformats.org/officeDocument/2006/relationships/slide" Target="slide16.xml"/><Relationship Id="rId10" Type="http://schemas.openxmlformats.org/officeDocument/2006/relationships/slide" Target="slide54.xml"/><Relationship Id="rId4" Type="http://schemas.openxmlformats.org/officeDocument/2006/relationships/slide" Target="slide6.xml"/><Relationship Id="rId9" Type="http://schemas.openxmlformats.org/officeDocument/2006/relationships/slide" Target="slide4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4.png"/><Relationship Id="rId4" Type="http://schemas.openxmlformats.org/officeDocument/2006/relationships/image" Target="../media/image23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.png"/><Relationship Id="rId4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8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66950" y="2051050"/>
            <a:ext cx="6118225" cy="2879725"/>
          </a:xfrm>
          <a:solidFill>
            <a:schemeClr val="bg1">
              <a:alpha val="70195"/>
            </a:schemeClr>
          </a:solidFill>
        </p:spPr>
        <p:txBody>
          <a:bodyPr/>
          <a:lstStyle/>
          <a:p>
            <a:pPr indent="12700" eaLnBrk="1" hangingPunct="1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0">
                <a:solidFill>
                  <a:schemeClr val="tx1"/>
                </a:solidFill>
              </a:rPr>
              <a:t>Programozás</a:t>
            </a:r>
            <a:br>
              <a:rPr lang="hu-HU" b="0" dirty="0">
                <a:solidFill>
                  <a:schemeClr val="tx1"/>
                </a:solidFill>
              </a:rPr>
            </a:br>
            <a:r>
              <a:rPr lang="hu-HU" b="0" dirty="0">
                <a:solidFill>
                  <a:schemeClr val="tx1"/>
                </a:solidFill>
              </a:rPr>
              <a:t>3. előadás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Lekerekített téglalap feliratnak 7"/>
          <p:cNvSpPr/>
          <p:nvPr/>
        </p:nvSpPr>
        <p:spPr bwMode="auto">
          <a:xfrm>
            <a:off x="6516216" y="4149080"/>
            <a:ext cx="2592288" cy="648072"/>
          </a:xfrm>
          <a:prstGeom prst="wedgeRoundRectCallout">
            <a:avLst>
              <a:gd name="adj1" fmla="val -259362"/>
              <a:gd name="adj2" fmla="val 82410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hu-HU" sz="20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000" baseline="30000" dirty="0"/>
              <a:t>* 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{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(h</a:t>
            </a:r>
            <a:r>
              <a:rPr kumimoji="0" lang="hu-HU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</a:rPr>
              <a:t>1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,h</a:t>
            </a:r>
            <a:r>
              <a:rPr kumimoji="0" lang="hu-HU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r>
              <a:rPr lang="hu-HU" sz="2000" dirty="0"/>
              <a:t>,…)|</a:t>
            </a:r>
            <a:r>
              <a:rPr lang="hu-HU" sz="2000" dirty="0" err="1"/>
              <a:t>h</a:t>
            </a:r>
            <a:r>
              <a:rPr lang="hu-HU" sz="2000" baseline="-25000" dirty="0" err="1"/>
              <a:t>i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sym typeface="Symbol"/>
              </a:rPr>
              <a:t></a:t>
            </a:r>
            <a:r>
              <a:rPr lang="hu-HU" sz="20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sym typeface="Symbol"/>
              </a:rPr>
              <a:t>}</a:t>
            </a:r>
            <a:br>
              <a:rPr kumimoji="0" lang="hu-HU" sz="2000" b="0" i="0" u="none" strike="noStrike" cap="none" normalizeH="0" baseline="0" dirty="0">
                <a:ln>
                  <a:noFill/>
                </a:ln>
                <a:effectLst/>
                <a:sym typeface="Symbol"/>
              </a:rPr>
            </a:br>
            <a:r>
              <a:rPr lang="hu-HU" sz="2000" dirty="0" err="1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000" baseline="30000" dirty="0"/>
              <a:t>*</a:t>
            </a:r>
            <a:r>
              <a:rPr lang="hu-HU" sz="2000" dirty="0">
                <a:latin typeface="Imprint MT Shadow" pitchFamily="82" charset="0"/>
                <a:sym typeface="Symbol" pitchFamily="18" charset="2"/>
              </a:rPr>
              <a:t>: H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effectLst/>
                <a:sym typeface="Symbol"/>
              </a:rPr>
              <a:t> 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iterált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effectLst/>
                <a:sym typeface="Symbol"/>
              </a:rPr>
              <a:t> halmaza</a:t>
            </a:r>
            <a:endParaRPr kumimoji="0" lang="en-GB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331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 Összegzés – Sorozatszámítás</a:t>
            </a:r>
          </a:p>
        </p:txBody>
      </p:sp>
      <p:sp>
        <p:nvSpPr>
          <p:cNvPr id="1331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10000"/>
              </a:spcBef>
            </a:pPr>
            <a:r>
              <a:rPr lang="hu-HU" b="1" dirty="0">
                <a:sym typeface="Symbol" pitchFamily="18" charset="2"/>
              </a:rPr>
              <a:t>Általános probléma</a:t>
            </a:r>
            <a:r>
              <a:rPr lang="hu-HU" dirty="0">
                <a:sym typeface="Symbol" pitchFamily="18" charset="2"/>
              </a:rPr>
              <a:t>: </a:t>
            </a:r>
            <a:br>
              <a:rPr lang="hu-HU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F: N paraméteres művelet, ahol az N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változó</a:t>
            </a:r>
            <a:r>
              <a:rPr lang="hu-HU" sz="2800" dirty="0">
                <a:sym typeface="Symbol" pitchFamily="18" charset="2"/>
              </a:rPr>
              <a:t>.</a:t>
            </a:r>
          </a:p>
          <a:p>
            <a:pPr marL="254000">
              <a:lnSpc>
                <a:spcPct val="95000"/>
              </a:lnSpc>
              <a:spcBef>
                <a:spcPct val="10000"/>
              </a:spcBef>
            </a:pPr>
            <a:r>
              <a:rPr lang="hu-HU" b="1" dirty="0">
                <a:sym typeface="Symbol" pitchFamily="18" charset="2"/>
              </a:rPr>
              <a:t>Megoldás</a:t>
            </a:r>
            <a:r>
              <a:rPr lang="hu-HU" dirty="0">
                <a:sym typeface="Symbol" pitchFamily="18" charset="2"/>
              </a:rPr>
              <a:t>: </a:t>
            </a:r>
            <a:br>
              <a:rPr lang="hu-HU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Visszavezetjük </a:t>
            </a:r>
            <a:r>
              <a:rPr lang="hu-HU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2-paraméteres művelet</a:t>
            </a:r>
            <a:r>
              <a:rPr lang="hu-HU" sz="2800" dirty="0">
                <a:sym typeface="Symbol" pitchFamily="18" charset="2"/>
              </a:rPr>
              <a:t>re (pl.  helyett +) és egy </a:t>
            </a:r>
            <a:r>
              <a:rPr lang="hu-HU" sz="2800" dirty="0">
                <a:solidFill>
                  <a:srgbClr val="FF33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neutrális elem</a:t>
            </a:r>
            <a:r>
              <a:rPr lang="hu-HU" sz="2800" dirty="0">
                <a:sym typeface="Symbol" pitchFamily="18" charset="2"/>
              </a:rPr>
              <a:t>re (+ esetén a 0).</a:t>
            </a:r>
          </a:p>
          <a:p>
            <a:pPr marL="254000">
              <a:lnSpc>
                <a:spcPct val="95000"/>
              </a:lnSpc>
              <a:spcBef>
                <a:spcPct val="10000"/>
              </a:spcBef>
              <a:buNone/>
              <a:tabLst>
                <a:tab pos="4572000" algn="l"/>
              </a:tabLst>
            </a:pPr>
            <a:r>
              <a:rPr lang="hu-HU" sz="2800" dirty="0">
                <a:sym typeface="Symbol" pitchFamily="18" charset="2"/>
              </a:rPr>
              <a:t>	   F(X</a:t>
            </a:r>
            <a:r>
              <a:rPr lang="hu-HU" sz="2800" baseline="-25000" dirty="0">
                <a:sym typeface="Symbol" pitchFamily="18" charset="2"/>
              </a:rPr>
              <a:t>1..N</a:t>
            </a:r>
            <a:r>
              <a:rPr lang="hu-HU" sz="2800" dirty="0">
                <a:sym typeface="Symbol" pitchFamily="18" charset="2"/>
              </a:rPr>
              <a:t>)</a:t>
            </a:r>
            <a:r>
              <a:rPr lang="hu-HU" sz="1800" dirty="0">
                <a:sym typeface="Symbol" pitchFamily="18" charset="2"/>
              </a:rPr>
              <a:t> </a:t>
            </a:r>
            <a:r>
              <a:rPr lang="hu-HU" sz="2800" dirty="0">
                <a:sym typeface="Symbol" pitchFamily="18" charset="2"/>
              </a:rPr>
              <a:t>=</a:t>
            </a:r>
            <a:r>
              <a:rPr lang="hu-HU" sz="2800" dirty="0">
                <a:solidFill>
                  <a:srgbClr val="FF3300"/>
                </a:solidFill>
                <a:sym typeface="Symbol" pitchFamily="18" charset="2"/>
              </a:rPr>
              <a:t>f</a:t>
            </a:r>
            <a:r>
              <a:rPr lang="hu-HU" sz="2800" dirty="0">
                <a:sym typeface="Symbol" pitchFamily="18" charset="2"/>
              </a:rPr>
              <a:t>(</a:t>
            </a:r>
            <a:r>
              <a:rPr lang="hu-HU" sz="2800" dirty="0" err="1">
                <a:sym typeface="Symbol" pitchFamily="18" charset="2"/>
              </a:rPr>
              <a:t>F</a:t>
            </a:r>
            <a:r>
              <a:rPr lang="hu-HU" sz="2800" dirty="0">
                <a:sym typeface="Symbol" pitchFamily="18" charset="2"/>
              </a:rPr>
              <a:t>(X</a:t>
            </a:r>
            <a:r>
              <a:rPr lang="hu-HU" sz="2800" baseline="-25000" dirty="0">
                <a:sym typeface="Symbol" pitchFamily="18" charset="2"/>
              </a:rPr>
              <a:t>1..N–1</a:t>
            </a:r>
            <a:r>
              <a:rPr lang="hu-HU" sz="2800" dirty="0">
                <a:sym typeface="Symbol" pitchFamily="18" charset="2"/>
              </a:rPr>
              <a:t>),X</a:t>
            </a:r>
            <a:r>
              <a:rPr lang="hu-HU" sz="2800" baseline="-25000" dirty="0">
                <a:sym typeface="Symbol" pitchFamily="18" charset="2"/>
              </a:rPr>
              <a:t>N</a:t>
            </a:r>
            <a:r>
              <a:rPr lang="hu-HU" sz="2800" dirty="0">
                <a:sym typeface="Symbol" pitchFamily="18" charset="2"/>
              </a:rPr>
              <a:t>)	, ha N&gt;0</a:t>
            </a:r>
          </a:p>
          <a:p>
            <a:pPr marL="254000">
              <a:lnSpc>
                <a:spcPct val="95000"/>
              </a:lnSpc>
              <a:spcBef>
                <a:spcPct val="10000"/>
              </a:spcBef>
              <a:buNone/>
              <a:tabLst>
                <a:tab pos="4572000" algn="l"/>
              </a:tabLst>
            </a:pPr>
            <a:r>
              <a:rPr lang="hu-HU" sz="2800" dirty="0">
                <a:sym typeface="Symbol" pitchFamily="18" charset="2"/>
              </a:rPr>
              <a:t>	   F(  )=</a:t>
            </a:r>
            <a:r>
              <a:rPr lang="hu-HU" sz="2800" dirty="0">
                <a:solidFill>
                  <a:srgbClr val="FF3300"/>
                </a:solidFill>
                <a:sym typeface="Symbol" pitchFamily="18" charset="2"/>
              </a:rPr>
              <a:t>F</a:t>
            </a:r>
            <a:r>
              <a:rPr lang="hu-HU" sz="2800" baseline="-25000" dirty="0">
                <a:solidFill>
                  <a:srgbClr val="FF3300"/>
                </a:solidFill>
                <a:sym typeface="Symbol" pitchFamily="18" charset="2"/>
              </a:rPr>
              <a:t>0</a:t>
            </a:r>
            <a:r>
              <a:rPr lang="hu-HU" sz="2800" dirty="0"/>
              <a:t> 	, egyébként</a:t>
            </a:r>
          </a:p>
          <a:p>
            <a:pPr marL="254000">
              <a:lnSpc>
                <a:spcPct val="95000"/>
              </a:lnSpc>
              <a:spcBef>
                <a:spcPct val="10000"/>
              </a:spcBef>
              <a:buNone/>
              <a:tabLst>
                <a:tab pos="542925" algn="l"/>
              </a:tabLst>
            </a:pPr>
            <a:r>
              <a:rPr lang="hu-HU" sz="2800" dirty="0">
                <a:sym typeface="Symbol" pitchFamily="18" charset="2"/>
              </a:rPr>
              <a:t>	Tehát: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</a:t>
            </a:r>
            <a:r>
              <a:rPr lang="hu-HU" sz="2800" dirty="0"/>
              <a:t>F: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>
                <a:solidFill>
                  <a:srgbClr val="FF0000"/>
                </a:solidFill>
              </a:rPr>
              <a:t>*</a:t>
            </a:r>
            <a:r>
              <a:rPr lang="hu-HU" sz="2800" dirty="0"/>
              <a:t>→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/>
              <a:t> </a:t>
            </a:r>
            <a:r>
              <a:rPr lang="hu-HU" sz="2800" dirty="0" err="1"/>
              <a:t>függény</a:t>
            </a:r>
            <a:r>
              <a:rPr lang="hu-HU" sz="2800" dirty="0"/>
              <a:t>, </a:t>
            </a:r>
          </a:p>
          <a:p>
            <a:pPr marL="254000">
              <a:lnSpc>
                <a:spcPct val="95000"/>
              </a:lnSpc>
              <a:spcBef>
                <a:spcPct val="10000"/>
              </a:spcBef>
              <a:buNone/>
              <a:tabLst>
                <a:tab pos="542925" algn="l"/>
              </a:tabLst>
            </a:pPr>
            <a:r>
              <a:rPr lang="hu-HU" sz="2800" dirty="0"/>
              <a:t>		F</a:t>
            </a:r>
            <a:r>
              <a:rPr lang="hu-HU" sz="2800" baseline="-25000" dirty="0"/>
              <a:t>0</a:t>
            </a:r>
            <a:r>
              <a:rPr lang="hu-HU" sz="2800" dirty="0">
                <a:sym typeface="Symbol" panose="05050102010706020507" pitchFamily="18" charset="2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>
                <a:latin typeface="+mj-lt"/>
                <a:sym typeface="Symbol" pitchFamily="18" charset="2"/>
              </a:rPr>
              <a:t>: </a:t>
            </a:r>
            <a:r>
              <a:rPr lang="hu-HU" sz="2800" dirty="0" err="1">
                <a:latin typeface="+mj-lt"/>
                <a:sym typeface="Symbol" pitchFamily="18" charset="2"/>
              </a:rPr>
              <a:t>Neutrális</a:t>
            </a:r>
            <a:r>
              <a:rPr lang="hu-HU" sz="2800" baseline="-25000" dirty="0" err="1">
                <a:latin typeface="+mj-lt"/>
                <a:sym typeface="Symbol" pitchFamily="18" charset="2"/>
              </a:rPr>
              <a:t>f</a:t>
            </a:r>
            <a:r>
              <a:rPr lang="hu-HU" sz="2800" dirty="0">
                <a:latin typeface="+mj-lt"/>
                <a:sym typeface="Symbol" pitchFamily="18" charset="2"/>
              </a:rPr>
              <a:t>(F</a:t>
            </a:r>
            <a:r>
              <a:rPr lang="hu-HU" sz="2800" baseline="-25000" dirty="0">
                <a:latin typeface="+mj-lt"/>
                <a:sym typeface="Symbol" pitchFamily="18" charset="2"/>
              </a:rPr>
              <a:t>0</a:t>
            </a:r>
            <a:r>
              <a:rPr lang="hu-HU" sz="2800" dirty="0">
                <a:latin typeface="+mj-lt"/>
                <a:sym typeface="Symbol" pitchFamily="18" charset="2"/>
              </a:rPr>
              <a:t>) konstans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9FB81D1F-92F5-4501-9640-A42E52BB6F52}" type="datetime8">
              <a:rPr lang="hu-HU" smtClean="0"/>
              <a:t>2022.09.19. 18:09</a:t>
            </a:fld>
            <a:endParaRPr lang="en-US"/>
          </a:p>
        </p:txBody>
      </p:sp>
      <p:sp>
        <p:nvSpPr>
          <p:cNvPr id="9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3. </a:t>
            </a:r>
            <a:r>
              <a:rPr lang="en-US" dirty="0" err="1"/>
              <a:t>előadás</a:t>
            </a:r>
            <a:endParaRPr lang="en-US" dirty="0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CD45932A-4653-45AE-BBA6-4A655B1CE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392" y="1484784"/>
            <a:ext cx="2266950" cy="10572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10</a:t>
            </a:fld>
            <a:r>
              <a:rPr lang="hu-HU" dirty="0"/>
              <a:t>/54</a:t>
            </a:r>
          </a:p>
        </p:txBody>
      </p:sp>
      <p:sp>
        <p:nvSpPr>
          <p:cNvPr id="10" name="Lekerekített téglalap feliratnak 7">
            <a:extLst>
              <a:ext uri="{FF2B5EF4-FFF2-40B4-BE49-F238E27FC236}">
                <a16:creationId xmlns:a16="http://schemas.microsoft.com/office/drawing/2014/main" id="{39A1A2EB-A77D-4461-8B99-A53CD74E40FB}"/>
              </a:ext>
            </a:extLst>
          </p:cNvPr>
          <p:cNvSpPr/>
          <p:nvPr/>
        </p:nvSpPr>
        <p:spPr bwMode="auto">
          <a:xfrm>
            <a:off x="6516216" y="4869160"/>
            <a:ext cx="2592288" cy="648072"/>
          </a:xfrm>
          <a:prstGeom prst="wedgeRoundRectCallout">
            <a:avLst>
              <a:gd name="adj1" fmla="val -220047"/>
              <a:gd name="adj2" fmla="val 61833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hu-HU" sz="2000" dirty="0" err="1">
                <a:sym typeface="Symbol" pitchFamily="18" charset="2"/>
              </a:rPr>
              <a:t>Neutrális</a:t>
            </a:r>
            <a:r>
              <a:rPr lang="hu-HU" sz="2000" baseline="-25000" dirty="0" err="1">
                <a:sym typeface="Symbol" pitchFamily="18" charset="2"/>
              </a:rPr>
              <a:t>f</a:t>
            </a:r>
            <a:r>
              <a:rPr lang="hu-HU" sz="2000" dirty="0">
                <a:sym typeface="Symbol" pitchFamily="18" charset="2"/>
              </a:rPr>
              <a:t>(F</a:t>
            </a:r>
            <a:r>
              <a:rPr lang="hu-HU" sz="2000" baseline="-25000" dirty="0">
                <a:sym typeface="Symbol" pitchFamily="18" charset="2"/>
              </a:rPr>
              <a:t>0</a:t>
            </a:r>
            <a:r>
              <a:rPr lang="hu-HU" sz="2000" dirty="0">
                <a:sym typeface="Symbol" pitchFamily="18" charset="2"/>
              </a:rPr>
              <a:t>):</a:t>
            </a:r>
            <a:br>
              <a:rPr lang="hu-HU" sz="2000" dirty="0">
                <a:sym typeface="Symbol" pitchFamily="18" charset="2"/>
              </a:rPr>
            </a:br>
            <a:r>
              <a:rPr lang="hu-HU" sz="2000" dirty="0">
                <a:sym typeface="Symbol" pitchFamily="18" charset="2"/>
              </a:rPr>
              <a:t>f(F</a:t>
            </a:r>
            <a:r>
              <a:rPr lang="hu-HU" sz="2000" baseline="-25000" dirty="0">
                <a:sym typeface="Symbol" pitchFamily="18" charset="2"/>
              </a:rPr>
              <a:t>0</a:t>
            </a:r>
            <a:r>
              <a:rPr lang="hu-HU" sz="2000" dirty="0">
                <a:sym typeface="Symbol" pitchFamily="18" charset="2"/>
              </a:rPr>
              <a:t>,x)=x </a:t>
            </a:r>
            <a:r>
              <a:rPr lang="hu-HU" sz="2000" dirty="0">
                <a:latin typeface="Imprint MT Shadow" pitchFamily="82" charset="0"/>
                <a:sym typeface="Symbol" pitchFamily="18" charset="2"/>
              </a:rPr>
              <a:t></a:t>
            </a:r>
            <a:r>
              <a:rPr lang="hu-HU" sz="2000" dirty="0" err="1">
                <a:sym typeface="Symbol" pitchFamily="18" charset="2"/>
              </a:rPr>
              <a:t>x</a:t>
            </a:r>
            <a:r>
              <a:rPr lang="hu-HU" sz="2000" dirty="0" err="1">
                <a:latin typeface="Imprint MT Shadow" pitchFamily="82" charset="0"/>
                <a:sym typeface="Symbol" pitchFamily="18" charset="2"/>
              </a:rPr>
              <a:t>H</a:t>
            </a:r>
            <a:endParaRPr kumimoji="0" lang="en-GB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 Összegzés – Sorozatszámítás</a:t>
            </a:r>
          </a:p>
        </p:txBody>
      </p:sp>
      <p:sp>
        <p:nvSpPr>
          <p:cNvPr id="14341" name="Tartalom helye 2"/>
          <p:cNvSpPr>
            <a:spLocks noGrp="1"/>
          </p:cNvSpPr>
          <p:nvPr>
            <p:ph idx="1"/>
          </p:nvPr>
        </p:nvSpPr>
        <p:spPr>
          <a:xfrm>
            <a:off x="35496" y="1341437"/>
            <a:ext cx="8929117" cy="51831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/>
              <a:t>Specifikáció </a:t>
            </a:r>
            <a:r>
              <a:rPr lang="hu-HU" sz="2400" dirty="0"/>
              <a:t>(az általános)</a:t>
            </a:r>
            <a:r>
              <a:rPr lang="hu-HU" dirty="0"/>
              <a:t>:</a:t>
            </a:r>
          </a:p>
          <a:p>
            <a:pPr>
              <a:spcBef>
                <a:spcPct val="10000"/>
              </a:spcBef>
              <a:tabLst>
                <a:tab pos="1884363" algn="l"/>
              </a:tabLst>
            </a:pPr>
            <a:r>
              <a:rPr lang="hu-HU" sz="2800" dirty="0"/>
              <a:t>Bemenet:	</a:t>
            </a:r>
            <a:r>
              <a:rPr lang="hu-HU" sz="2800" dirty="0">
                <a:solidFill>
                  <a:srgbClr val="008000"/>
                </a:solidFill>
              </a:rPr>
              <a:t>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</a:t>
            </a:r>
            <a:br>
              <a:rPr lang="hu-HU" sz="2800" dirty="0"/>
            </a:br>
            <a:r>
              <a:rPr lang="hu-HU" sz="2800" dirty="0"/>
              <a:t>	</a:t>
            </a:r>
            <a:r>
              <a:rPr lang="hu-HU" sz="2800" dirty="0">
                <a:solidFill>
                  <a:srgbClr val="0000FF"/>
                </a:solidFill>
              </a:rPr>
              <a:t>X</a:t>
            </a:r>
            <a:r>
              <a:rPr lang="hu-HU" sz="2800" baseline="-25000" dirty="0">
                <a:solidFill>
                  <a:srgbClr val="008000"/>
                </a:solidFill>
              </a:rPr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>
                <a:solidFill>
                  <a:srgbClr val="008000"/>
                </a:solidFill>
              </a:rPr>
              <a:t>N</a:t>
            </a:r>
            <a:endParaRPr lang="hu-HU" sz="2800" dirty="0">
              <a:solidFill>
                <a:srgbClr val="008000"/>
              </a:solidFill>
            </a:endParaRPr>
          </a:p>
          <a:p>
            <a:pPr>
              <a:spcBef>
                <a:spcPct val="10000"/>
              </a:spcBef>
              <a:tabLst>
                <a:tab pos="1884363" algn="l"/>
              </a:tabLst>
            </a:pPr>
            <a:r>
              <a:rPr lang="hu-HU" sz="2800" dirty="0"/>
              <a:t>Kimenet:	S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endParaRPr lang="hu-HU" sz="2800" b="1" dirty="0"/>
          </a:p>
          <a:p>
            <a:pPr>
              <a:spcBef>
                <a:spcPct val="10000"/>
              </a:spcBef>
              <a:tabLst>
                <a:tab pos="1884363" algn="l"/>
              </a:tabLst>
            </a:pPr>
            <a:r>
              <a:rPr lang="hu-HU" sz="2800" dirty="0"/>
              <a:t>Előfeltétel:	–</a:t>
            </a:r>
            <a:endParaRPr lang="hu-HU" sz="2800" dirty="0">
              <a:sym typeface="Symbol" pitchFamily="18" charset="2"/>
            </a:endParaRPr>
          </a:p>
          <a:p>
            <a:pPr>
              <a:spcBef>
                <a:spcPct val="10000"/>
              </a:spcBef>
              <a:tabLst>
                <a:tab pos="1884363" algn="l"/>
              </a:tabLst>
            </a:pPr>
            <a:r>
              <a:rPr lang="hu-HU" sz="2800" dirty="0">
                <a:sym typeface="Symbol" pitchFamily="18" charset="2"/>
              </a:rPr>
              <a:t>Utófeltétel:	S=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F</a:t>
            </a:r>
            <a:r>
              <a:rPr lang="hu-HU" sz="2800" dirty="0">
                <a:sym typeface="Symbol" pitchFamily="18" charset="2"/>
              </a:rPr>
              <a:t>(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X</a:t>
            </a:r>
            <a:r>
              <a:rPr lang="hu-HU" sz="2800" baseline="-25000" dirty="0">
                <a:solidFill>
                  <a:srgbClr val="008000"/>
                </a:solidFill>
                <a:sym typeface="Symbol" pitchFamily="18" charset="2"/>
              </a:rPr>
              <a:t>1..N</a:t>
            </a:r>
            <a:r>
              <a:rPr lang="hu-HU" sz="2800" dirty="0">
                <a:sym typeface="Symbol" pitchFamily="18" charset="2"/>
              </a:rPr>
              <a:t>)</a:t>
            </a:r>
          </a:p>
          <a:p>
            <a:pPr>
              <a:spcBef>
                <a:spcPct val="10000"/>
              </a:spcBef>
            </a:pPr>
            <a:r>
              <a:rPr lang="hu-HU" sz="2800" dirty="0">
                <a:sym typeface="Symbol" pitchFamily="18" charset="2"/>
              </a:rPr>
              <a:t>Definíció: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F: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>
                <a:solidFill>
                  <a:srgbClr val="FF0000"/>
                </a:solidFill>
                <a:sym typeface="Symbol" pitchFamily="18" charset="2"/>
              </a:rPr>
              <a:t>*</a:t>
            </a:r>
            <a:r>
              <a:rPr lang="hu-HU" sz="2800" dirty="0">
                <a:sym typeface="Symbol"/>
              </a:rPr>
              <a:t>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br>
              <a:rPr lang="hu-HU" sz="2800" dirty="0">
                <a:latin typeface="Imprint MT Shadow" pitchFamily="82" charset="0"/>
                <a:sym typeface="Symbol" pitchFamily="18" charset="2"/>
              </a:rPr>
            </a:br>
            <a:br>
              <a:rPr lang="hu-HU" sz="2800" dirty="0">
                <a:latin typeface="Imprint MT Shadow" pitchFamily="82" charset="0"/>
                <a:sym typeface="Symbol" pitchFamily="18" charset="2"/>
              </a:rPr>
            </a:br>
            <a:br>
              <a:rPr lang="hu-HU" sz="2800" dirty="0">
                <a:latin typeface="Imprint MT Shadow" pitchFamily="82" charset="0"/>
                <a:sym typeface="Symbol" pitchFamily="18" charset="2"/>
              </a:rPr>
            </a:br>
            <a:r>
              <a:rPr lang="hu-HU" sz="2800" dirty="0">
                <a:latin typeface="Imprint MT Shadow" pitchFamily="82" charset="0"/>
                <a:sym typeface="Symbol" pitchFamily="18" charset="2"/>
              </a:rPr>
              <a:t>	</a:t>
            </a:r>
            <a:r>
              <a:rPr lang="hu-HU" sz="2800" dirty="0">
                <a:latin typeface="+mj-lt"/>
                <a:sym typeface="Symbol" pitchFamily="18" charset="2"/>
              </a:rPr>
              <a:t>f: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HH</a:t>
            </a:r>
            <a:r>
              <a:rPr lang="hu-HU" sz="2800" dirty="0">
                <a:sym typeface="Symbol"/>
              </a:rPr>
              <a:t>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>
                <a:latin typeface="+mj-lt"/>
                <a:sym typeface="Symbol" pitchFamily="18" charset="2"/>
              </a:rPr>
              <a:t>, F</a:t>
            </a:r>
            <a:r>
              <a:rPr lang="hu-HU" sz="2800" baseline="-25000" dirty="0">
                <a:latin typeface="+mj-lt"/>
                <a:sym typeface="Symbol" pitchFamily="18" charset="2"/>
              </a:rPr>
              <a:t>0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2CBDEE3-85C4-47E9-81BE-C5F9686247B1}" type="datetime8">
              <a:rPr lang="hu-HU" smtClean="0"/>
              <a:t>2022.09.19. 18:09</a:t>
            </a:fld>
            <a:endParaRPr lang="en-US"/>
          </a:p>
        </p:txBody>
      </p:sp>
      <p:sp>
        <p:nvSpPr>
          <p:cNvPr id="10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3. </a:t>
            </a:r>
            <a:r>
              <a:rPr lang="en-US" dirty="0" err="1"/>
              <a:t>előadás</a:t>
            </a:r>
            <a:endParaRPr lang="en-US" dirty="0"/>
          </a:p>
        </p:txBody>
      </p:sp>
      <p:graphicFrame>
        <p:nvGraphicFramePr>
          <p:cNvPr id="14342" name="Object 4"/>
          <p:cNvGraphicFramePr>
            <a:graphicFrameLocks noChangeAspect="1"/>
          </p:cNvGraphicFramePr>
          <p:nvPr/>
        </p:nvGraphicFramePr>
        <p:xfrm>
          <a:off x="1030908" y="4941168"/>
          <a:ext cx="5110163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60600" imgH="482600" progId="Equation.3">
                  <p:embed/>
                </p:oleObj>
              </mc:Choice>
              <mc:Fallback>
                <p:oleObj name="Equation" r:id="rId3" imgW="2260600" imgH="482600" progId="Equation.3">
                  <p:embed/>
                  <p:pic>
                    <p:nvPicPr>
                      <p:cNvPr id="1434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908" y="4941168"/>
                        <a:ext cx="5110163" cy="1090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ekerekített téglalap feliratnak 10"/>
          <p:cNvSpPr/>
          <p:nvPr/>
        </p:nvSpPr>
        <p:spPr bwMode="auto">
          <a:xfrm>
            <a:off x="4499992" y="3933056"/>
            <a:ext cx="2592288" cy="648072"/>
          </a:xfrm>
          <a:prstGeom prst="wedgeRoundRectCallout">
            <a:avLst>
              <a:gd name="adj1" fmla="val -152882"/>
              <a:gd name="adj2" fmla="val 74175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hu-HU" sz="20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000" baseline="30000" dirty="0"/>
              <a:t>* 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{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(h</a:t>
            </a:r>
            <a:r>
              <a:rPr kumimoji="0" lang="hu-HU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</a:rPr>
              <a:t>1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,h</a:t>
            </a:r>
            <a:r>
              <a:rPr kumimoji="0" lang="hu-HU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r>
              <a:rPr lang="hu-HU" sz="2000" dirty="0"/>
              <a:t>,…)|</a:t>
            </a:r>
            <a:r>
              <a:rPr lang="hu-HU" sz="2000" dirty="0" err="1"/>
              <a:t>h</a:t>
            </a:r>
            <a:r>
              <a:rPr lang="hu-HU" sz="2000" baseline="-25000" dirty="0" err="1"/>
              <a:t>i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sym typeface="Symbol"/>
              </a:rPr>
              <a:t></a:t>
            </a:r>
            <a:r>
              <a:rPr lang="hu-HU" sz="20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sym typeface="Symbol"/>
              </a:rPr>
              <a:t>}</a:t>
            </a:r>
            <a:br>
              <a:rPr kumimoji="0" lang="hu-HU" sz="2000" b="0" i="0" u="none" strike="noStrike" cap="none" normalizeH="0" baseline="0" dirty="0">
                <a:ln>
                  <a:noFill/>
                </a:ln>
                <a:effectLst/>
                <a:sym typeface="Symbol"/>
              </a:rPr>
            </a:br>
            <a:r>
              <a:rPr lang="hu-HU" sz="2000" dirty="0" err="1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000" baseline="30000" dirty="0"/>
              <a:t>*</a:t>
            </a:r>
            <a:r>
              <a:rPr lang="hu-HU" sz="2000" dirty="0">
                <a:latin typeface="Imprint MT Shadow" pitchFamily="82" charset="0"/>
                <a:sym typeface="Symbol" pitchFamily="18" charset="2"/>
              </a:rPr>
              <a:t>: H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effectLst/>
                <a:sym typeface="Symbol"/>
              </a:rPr>
              <a:t> 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iterált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effectLst/>
                <a:sym typeface="Symbol"/>
              </a:rPr>
              <a:t> halmaza</a:t>
            </a:r>
            <a:endParaRPr kumimoji="0" lang="en-GB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11</a:t>
            </a:fld>
            <a:r>
              <a:rPr lang="hu-HU" dirty="0"/>
              <a:t>/54</a:t>
            </a:r>
          </a:p>
        </p:txBody>
      </p:sp>
    </p:spTree>
    <p:extLst>
      <p:ext uri="{BB962C8B-B14F-4D97-AF65-F5344CB8AC3E}">
        <p14:creationId xmlns:p14="http://schemas.microsoft.com/office/powerpoint/2010/main" val="171568079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 Összegzés – Sorozatszámítás</a:t>
            </a:r>
          </a:p>
        </p:txBody>
      </p:sp>
      <p:sp>
        <p:nvSpPr>
          <p:cNvPr id="14341" name="Tartalom helye 2"/>
          <p:cNvSpPr>
            <a:spLocks noGrp="1"/>
          </p:cNvSpPr>
          <p:nvPr>
            <p:ph idx="1"/>
          </p:nvPr>
        </p:nvSpPr>
        <p:spPr>
          <a:xfrm>
            <a:off x="35496" y="1341437"/>
            <a:ext cx="8929117" cy="5183187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/>
              <a:t>Specifikáció’ </a:t>
            </a:r>
            <a:r>
              <a:rPr lang="hu-HU" sz="2400" dirty="0"/>
              <a:t>(tovább általánosítva)</a:t>
            </a:r>
            <a:r>
              <a:rPr lang="hu-HU" dirty="0"/>
              <a:t>:</a:t>
            </a:r>
          </a:p>
          <a:p>
            <a:pPr>
              <a:spcBef>
                <a:spcPct val="10000"/>
              </a:spcBef>
              <a:tabLst>
                <a:tab pos="1884363" algn="l"/>
              </a:tabLst>
            </a:pPr>
            <a:r>
              <a:rPr lang="hu-HU" sz="2800" dirty="0"/>
              <a:t>Bemenet:	</a:t>
            </a:r>
            <a:r>
              <a:rPr lang="hu-HU" sz="2800" dirty="0">
                <a:solidFill>
                  <a:srgbClr val="008000"/>
                </a:solidFill>
              </a:rPr>
              <a:t>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</a:t>
            </a:r>
            <a:br>
              <a:rPr lang="hu-HU" sz="2800" dirty="0"/>
            </a:br>
            <a:r>
              <a:rPr lang="hu-HU" sz="2800" dirty="0"/>
              <a:t>	</a:t>
            </a:r>
            <a:r>
              <a:rPr lang="hu-HU" sz="2800" dirty="0">
                <a:solidFill>
                  <a:srgbClr val="0000FF"/>
                </a:solidFill>
              </a:rPr>
              <a:t>X</a:t>
            </a:r>
            <a:r>
              <a:rPr lang="hu-HU" sz="2800" baseline="-25000" dirty="0">
                <a:solidFill>
                  <a:srgbClr val="008000"/>
                </a:solidFill>
              </a:rPr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-25000" dirty="0">
                <a:latin typeface="+mj-lt"/>
                <a:sym typeface="Symbol" pitchFamily="18" charset="2"/>
              </a:rPr>
              <a:t>1</a:t>
            </a:r>
            <a:r>
              <a:rPr lang="hu-HU" sz="2800" baseline="30000" dirty="0">
                <a:solidFill>
                  <a:srgbClr val="008000"/>
                </a:solidFill>
              </a:rPr>
              <a:t>N</a:t>
            </a:r>
            <a:endParaRPr lang="hu-HU" sz="2800" dirty="0">
              <a:solidFill>
                <a:srgbClr val="008000"/>
              </a:solidFill>
            </a:endParaRPr>
          </a:p>
          <a:p>
            <a:pPr>
              <a:spcBef>
                <a:spcPct val="10000"/>
              </a:spcBef>
              <a:tabLst>
                <a:tab pos="1884363" algn="l"/>
              </a:tabLst>
            </a:pPr>
            <a:r>
              <a:rPr lang="hu-HU" sz="2800" dirty="0"/>
              <a:t>Kimenet:	S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-25000" dirty="0">
                <a:sym typeface="Symbol" pitchFamily="18" charset="2"/>
              </a:rPr>
              <a:t>2</a:t>
            </a:r>
            <a:endParaRPr lang="hu-HU" sz="2800" b="1" dirty="0"/>
          </a:p>
          <a:p>
            <a:pPr>
              <a:spcBef>
                <a:spcPct val="10000"/>
              </a:spcBef>
              <a:tabLst>
                <a:tab pos="1884363" algn="l"/>
              </a:tabLst>
            </a:pPr>
            <a:r>
              <a:rPr lang="hu-HU" sz="2800" dirty="0"/>
              <a:t>Előfeltétel:	–</a:t>
            </a:r>
            <a:endParaRPr lang="hu-HU" sz="2800" dirty="0">
              <a:sym typeface="Symbol" pitchFamily="18" charset="2"/>
            </a:endParaRPr>
          </a:p>
          <a:p>
            <a:pPr>
              <a:spcBef>
                <a:spcPct val="10000"/>
              </a:spcBef>
              <a:tabLst>
                <a:tab pos="1884363" algn="l"/>
              </a:tabLst>
            </a:pPr>
            <a:r>
              <a:rPr lang="hu-HU" sz="2800" dirty="0">
                <a:sym typeface="Symbol" pitchFamily="18" charset="2"/>
              </a:rPr>
              <a:t>Utófeltétel:	S=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F</a:t>
            </a:r>
            <a:r>
              <a:rPr lang="hu-HU" sz="2800" dirty="0">
                <a:sym typeface="Symbol" pitchFamily="18" charset="2"/>
              </a:rPr>
              <a:t>(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X</a:t>
            </a:r>
            <a:r>
              <a:rPr lang="hu-HU" sz="2800" baseline="-25000" dirty="0">
                <a:solidFill>
                  <a:srgbClr val="008000"/>
                </a:solidFill>
                <a:sym typeface="Symbol" pitchFamily="18" charset="2"/>
              </a:rPr>
              <a:t>1..N</a:t>
            </a:r>
            <a:r>
              <a:rPr lang="hu-HU" sz="2800" dirty="0">
                <a:sym typeface="Symbol" pitchFamily="18" charset="2"/>
              </a:rPr>
              <a:t>)</a:t>
            </a:r>
          </a:p>
          <a:p>
            <a:pPr>
              <a:spcBef>
                <a:spcPct val="10000"/>
              </a:spcBef>
            </a:pPr>
            <a:r>
              <a:rPr lang="hu-HU" sz="2800" dirty="0">
                <a:sym typeface="Symbol" pitchFamily="18" charset="2"/>
              </a:rPr>
              <a:t>Definíció: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F: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-25000" dirty="0">
                <a:sym typeface="Symbol" pitchFamily="18" charset="2"/>
              </a:rPr>
              <a:t>1</a:t>
            </a:r>
            <a:r>
              <a:rPr lang="hu-HU" sz="2800" baseline="30000" dirty="0">
                <a:solidFill>
                  <a:srgbClr val="FF0000"/>
                </a:solidFill>
                <a:sym typeface="Symbol" pitchFamily="18" charset="2"/>
              </a:rPr>
              <a:t>*</a:t>
            </a:r>
            <a:r>
              <a:rPr lang="hu-HU" sz="2800" dirty="0">
                <a:sym typeface="Symbol"/>
              </a:rPr>
              <a:t>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-25000" dirty="0">
                <a:sym typeface="Symbol" pitchFamily="18" charset="2"/>
              </a:rPr>
              <a:t>2</a:t>
            </a:r>
            <a:br>
              <a:rPr lang="hu-HU" sz="2800" dirty="0">
                <a:latin typeface="Imprint MT Shadow" pitchFamily="82" charset="0"/>
                <a:sym typeface="Symbol" pitchFamily="18" charset="2"/>
              </a:rPr>
            </a:br>
            <a:br>
              <a:rPr lang="hu-HU" sz="2800" dirty="0">
                <a:latin typeface="Imprint MT Shadow" pitchFamily="82" charset="0"/>
                <a:sym typeface="Symbol" pitchFamily="18" charset="2"/>
              </a:rPr>
            </a:br>
            <a:br>
              <a:rPr lang="hu-HU" sz="2800" dirty="0">
                <a:latin typeface="Imprint MT Shadow" pitchFamily="82" charset="0"/>
                <a:sym typeface="Symbol" pitchFamily="18" charset="2"/>
              </a:rPr>
            </a:br>
            <a:r>
              <a:rPr lang="hu-HU" sz="2800" dirty="0">
                <a:latin typeface="Imprint MT Shadow" pitchFamily="82" charset="0"/>
                <a:sym typeface="Symbol" pitchFamily="18" charset="2"/>
              </a:rPr>
              <a:t>	</a:t>
            </a:r>
            <a:r>
              <a:rPr lang="hu-HU" sz="2800" dirty="0">
                <a:latin typeface="+mj-lt"/>
                <a:sym typeface="Symbol" pitchFamily="18" charset="2"/>
              </a:rPr>
              <a:t>f: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-25000" dirty="0">
                <a:sym typeface="Symbol" pitchFamily="18" charset="2"/>
              </a:rPr>
              <a:t>2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H</a:t>
            </a:r>
            <a:r>
              <a:rPr lang="hu-HU" sz="2800" baseline="-25000" dirty="0">
                <a:sym typeface="Symbol" pitchFamily="18" charset="2"/>
              </a:rPr>
              <a:t>1</a:t>
            </a:r>
            <a:r>
              <a:rPr lang="hu-HU" sz="2800" dirty="0">
                <a:sym typeface="Symbol"/>
              </a:rPr>
              <a:t>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-25000" dirty="0">
                <a:sym typeface="Symbol" pitchFamily="18" charset="2"/>
              </a:rPr>
              <a:t>2</a:t>
            </a:r>
            <a:r>
              <a:rPr lang="hu-HU" sz="2800" dirty="0">
                <a:sym typeface="Symbol" pitchFamily="18" charset="2"/>
              </a:rPr>
              <a:t>, F</a:t>
            </a:r>
            <a:r>
              <a:rPr lang="hu-HU" sz="2800" baseline="-25000" dirty="0">
                <a:sym typeface="Symbol" pitchFamily="18" charset="2"/>
              </a:rPr>
              <a:t>0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-25000" dirty="0">
                <a:sym typeface="Symbol" pitchFamily="18" charset="2"/>
              </a:rPr>
              <a:t>2</a:t>
            </a:r>
            <a:endParaRPr lang="hu-HU" sz="2800" baseline="-25000" dirty="0">
              <a:latin typeface="Imprint MT Shadow" pitchFamily="82" charset="0"/>
              <a:sym typeface="Symbol" pitchFamily="18" charset="2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2CBDEE3-85C4-47E9-81BE-C5F9686247B1}" type="datetime8">
              <a:rPr lang="hu-HU" smtClean="0"/>
              <a:t>2022.09.19. 18:09</a:t>
            </a:fld>
            <a:endParaRPr lang="en-US"/>
          </a:p>
        </p:txBody>
      </p:sp>
      <p:sp>
        <p:nvSpPr>
          <p:cNvPr id="10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3. </a:t>
            </a:r>
            <a:r>
              <a:rPr lang="en-US" dirty="0" err="1"/>
              <a:t>előadás</a:t>
            </a:r>
            <a:endParaRPr lang="en-US" dirty="0"/>
          </a:p>
        </p:txBody>
      </p:sp>
      <p:graphicFrame>
        <p:nvGraphicFramePr>
          <p:cNvPr id="1434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734274"/>
              </p:ext>
            </p:extLst>
          </p:nvPr>
        </p:nvGraphicFramePr>
        <p:xfrm>
          <a:off x="1030908" y="4941168"/>
          <a:ext cx="5110163" cy="1090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60600" imgH="482600" progId="Equation.3">
                  <p:embed/>
                </p:oleObj>
              </mc:Choice>
              <mc:Fallback>
                <p:oleObj name="Equation" r:id="rId3" imgW="2260600" imgH="482600" progId="Equation.3">
                  <p:embed/>
                  <p:pic>
                    <p:nvPicPr>
                      <p:cNvPr id="0" name="Picture 9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0908" y="4941168"/>
                        <a:ext cx="5110163" cy="1090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ekerekített téglalap feliratnak 10"/>
          <p:cNvSpPr/>
          <p:nvPr/>
        </p:nvSpPr>
        <p:spPr bwMode="auto">
          <a:xfrm>
            <a:off x="4499992" y="3933056"/>
            <a:ext cx="2592288" cy="648072"/>
          </a:xfrm>
          <a:prstGeom prst="wedgeRoundRectCallout">
            <a:avLst>
              <a:gd name="adj1" fmla="val -152882"/>
              <a:gd name="adj2" fmla="val 74175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36000" tIns="36000" rIns="36000" bIns="3600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hu-HU" sz="20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000" baseline="30000" dirty="0"/>
              <a:t>* 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=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</a:rPr>
              <a:t>{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(h</a:t>
            </a:r>
            <a:r>
              <a:rPr kumimoji="0" lang="hu-HU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</a:rPr>
              <a:t>1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,h</a:t>
            </a:r>
            <a:r>
              <a:rPr kumimoji="0" lang="hu-HU" sz="20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</a:rPr>
              <a:t>2</a:t>
            </a:r>
            <a:r>
              <a:rPr lang="hu-HU" sz="2000" dirty="0"/>
              <a:t>,…)|</a:t>
            </a:r>
            <a:r>
              <a:rPr lang="hu-HU" sz="2000" dirty="0" err="1"/>
              <a:t>h</a:t>
            </a:r>
            <a:r>
              <a:rPr lang="hu-HU" sz="2000" baseline="-25000" dirty="0" err="1"/>
              <a:t>i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sym typeface="Symbol"/>
              </a:rPr>
              <a:t></a:t>
            </a:r>
            <a:r>
              <a:rPr lang="hu-HU" sz="20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sym typeface="Symbol"/>
              </a:rPr>
              <a:t>}</a:t>
            </a:r>
            <a:br>
              <a:rPr kumimoji="0" lang="hu-HU" sz="2000" b="0" i="0" u="none" strike="noStrike" cap="none" normalizeH="0" baseline="0" dirty="0">
                <a:ln>
                  <a:noFill/>
                </a:ln>
                <a:effectLst/>
                <a:sym typeface="Symbol"/>
              </a:rPr>
            </a:br>
            <a:r>
              <a:rPr lang="hu-HU" sz="2000" dirty="0" err="1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000" baseline="30000" dirty="0"/>
              <a:t>*</a:t>
            </a:r>
            <a:r>
              <a:rPr lang="hu-HU" sz="2000" dirty="0">
                <a:latin typeface="Imprint MT Shadow" pitchFamily="82" charset="0"/>
                <a:sym typeface="Symbol" pitchFamily="18" charset="2"/>
              </a:rPr>
              <a:t>: H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effectLst/>
                <a:sym typeface="Symbol"/>
              </a:rPr>
              <a:t> 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iterált</a:t>
            </a:r>
            <a:r>
              <a:rPr kumimoji="0" lang="hu-HU" sz="2000" b="0" i="0" u="none" strike="noStrike" cap="none" normalizeH="0" baseline="0" dirty="0">
                <a:ln>
                  <a:noFill/>
                </a:ln>
                <a:effectLst/>
                <a:sym typeface="Symbol"/>
              </a:rPr>
              <a:t> halmaza</a:t>
            </a:r>
            <a:endParaRPr kumimoji="0" lang="en-GB" sz="2000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12</a:t>
            </a:fld>
            <a:r>
              <a:rPr lang="hu-HU" dirty="0"/>
              <a:t>/54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 Összegzés – Sorozatszámítás</a:t>
            </a:r>
          </a:p>
        </p:txBody>
      </p:sp>
      <p:sp>
        <p:nvSpPr>
          <p:cNvPr id="205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Algoritmus:</a:t>
            </a:r>
          </a:p>
          <a:p>
            <a:pPr lvl="1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b="1" dirty="0"/>
              <a:t>				Változó</a:t>
            </a:r>
            <a:r>
              <a:rPr lang="hu-HU" dirty="0"/>
              <a:t>	</a:t>
            </a:r>
            <a:br>
              <a:rPr lang="hu-HU" dirty="0"/>
            </a:br>
            <a:r>
              <a:rPr lang="hu-HU" dirty="0"/>
              <a:t>			     N</a:t>
            </a:r>
            <a:r>
              <a:rPr lang="hu-HU" b="1" dirty="0">
                <a:sym typeface="Symbol" pitchFamily="18" charset="2"/>
              </a:rPr>
              <a:t>:</a:t>
            </a:r>
            <a:r>
              <a:rPr lang="hu-HU" b="1" dirty="0">
                <a:solidFill>
                  <a:srgbClr val="FF0000"/>
                </a:solidFill>
                <a:sym typeface="Symbol" pitchFamily="18" charset="2"/>
              </a:rPr>
              <a:t>Egész</a:t>
            </a:r>
          </a:p>
          <a:p>
            <a:pPr lvl="1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b="1" dirty="0">
                <a:sym typeface="Symbol" pitchFamily="18" charset="2"/>
              </a:rPr>
              <a:t>				Konstans</a:t>
            </a:r>
            <a:br>
              <a:rPr lang="hu-HU" dirty="0">
                <a:sym typeface="Symbol" pitchFamily="18" charset="2"/>
              </a:rPr>
            </a:br>
            <a:r>
              <a:rPr lang="hu-HU" dirty="0">
                <a:sym typeface="Symbol" pitchFamily="18" charset="2"/>
              </a:rPr>
              <a:t>			     </a:t>
            </a:r>
            <a:r>
              <a:rPr lang="hu-HU" dirty="0" err="1">
                <a:solidFill>
                  <a:srgbClr val="FF0000"/>
                </a:solidFill>
                <a:sym typeface="Symbol" pitchFamily="18" charset="2"/>
              </a:rPr>
              <a:t>MaxN</a:t>
            </a:r>
            <a:r>
              <a:rPr lang="hu-HU" b="1" dirty="0" err="1">
                <a:sym typeface="Symbol" pitchFamily="18" charset="2"/>
              </a:rPr>
              <a:t>:Egész</a:t>
            </a:r>
            <a:r>
              <a:rPr lang="hu-HU" dirty="0">
                <a:sym typeface="Symbol" pitchFamily="18" charset="2"/>
              </a:rPr>
              <a:t>(</a:t>
            </a:r>
            <a:r>
              <a:rPr lang="hu-HU" dirty="0">
                <a:solidFill>
                  <a:srgbClr val="FF0000"/>
                </a:solidFill>
                <a:sym typeface="Symbol" pitchFamily="18" charset="2"/>
              </a:rPr>
              <a:t>???</a:t>
            </a:r>
            <a:r>
              <a:rPr lang="hu-HU" dirty="0">
                <a:sym typeface="Symbol" pitchFamily="18" charset="2"/>
              </a:rPr>
              <a:t>)</a:t>
            </a:r>
            <a:endParaRPr lang="hu-HU" dirty="0"/>
          </a:p>
          <a:p>
            <a:pPr lvl="1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b="1" dirty="0"/>
              <a:t>				Változó</a:t>
            </a:r>
            <a:r>
              <a:rPr lang="hu-HU" dirty="0"/>
              <a:t>	</a:t>
            </a:r>
            <a:br>
              <a:rPr lang="hu-HU" dirty="0"/>
            </a:br>
            <a:r>
              <a:rPr lang="hu-HU" dirty="0"/>
              <a:t>			     X</a:t>
            </a:r>
            <a:r>
              <a:rPr lang="hu-HU" b="1" dirty="0">
                <a:sym typeface="Symbol" pitchFamily="18" charset="2"/>
              </a:rPr>
              <a:t>:</a:t>
            </a:r>
            <a:r>
              <a:rPr lang="hu-HU" b="1" dirty="0"/>
              <a:t>Tömb</a:t>
            </a:r>
            <a:r>
              <a:rPr lang="hu-HU" dirty="0"/>
              <a:t>[1..</a:t>
            </a:r>
            <a:r>
              <a:rPr lang="hu-HU" dirty="0">
                <a:solidFill>
                  <a:srgbClr val="FF0000"/>
                </a:solidFill>
              </a:rPr>
              <a:t>MaxN</a:t>
            </a:r>
            <a:r>
              <a:rPr lang="hu-HU" b="1" dirty="0"/>
              <a:t>:TH</a:t>
            </a:r>
            <a:r>
              <a:rPr lang="hu-HU" dirty="0">
                <a:sym typeface="Symbol" pitchFamily="18" charset="2"/>
              </a:rPr>
              <a:t>]</a:t>
            </a:r>
            <a:br>
              <a:rPr lang="hu-HU" dirty="0">
                <a:sym typeface="Symbol" pitchFamily="18" charset="2"/>
              </a:rPr>
            </a:br>
            <a:r>
              <a:rPr lang="hu-HU" dirty="0">
                <a:sym typeface="Symbol" pitchFamily="18" charset="2"/>
              </a:rPr>
              <a:t>			     S</a:t>
            </a:r>
            <a:r>
              <a:rPr lang="hu-HU" b="1" dirty="0">
                <a:sym typeface="Symbol" pitchFamily="18" charset="2"/>
              </a:rPr>
              <a:t>:TH</a:t>
            </a:r>
          </a:p>
          <a:p>
            <a:pPr>
              <a:lnSpc>
                <a:spcPct val="95000"/>
              </a:lnSpc>
              <a:spcBef>
                <a:spcPts val="1200"/>
              </a:spcBef>
              <a:buNone/>
            </a:pPr>
            <a:r>
              <a:rPr lang="hu-HU" dirty="0">
                <a:sym typeface="Symbol" pitchFamily="18" charset="2"/>
              </a:rPr>
              <a:t>	</a:t>
            </a:r>
            <a:r>
              <a:rPr lang="hu-HU" sz="2800" dirty="0">
                <a:sym typeface="Symbol" pitchFamily="18" charset="2"/>
              </a:rPr>
              <a:t>Tehát megállapodunk abban, hogy a tételek algoritmusához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statikusan</a:t>
            </a:r>
            <a:r>
              <a:rPr lang="hu-HU" sz="2800" dirty="0">
                <a:sym typeface="Symbol" pitchFamily="18" charset="2"/>
              </a:rPr>
              <a:t> deklaráljuk a sorozathoz tartozó tömböt.</a:t>
            </a:r>
            <a:endParaRPr lang="hu-HU" sz="2800" dirty="0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4859E03-EA8C-434D-A82D-0F8667BAC125}" type="datetime8">
              <a:rPr lang="hu-HU" smtClean="0"/>
              <a:t>2022.09.19. 18:09</a:t>
            </a:fld>
            <a:endParaRPr lang="en-US"/>
          </a:p>
        </p:txBody>
      </p:sp>
      <p:sp>
        <p:nvSpPr>
          <p:cNvPr id="22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3. </a:t>
            </a:r>
            <a:r>
              <a:rPr lang="en-US" dirty="0" err="1"/>
              <a:t>előadás</a:t>
            </a:r>
            <a:endParaRPr lang="en-US" dirty="0"/>
          </a:p>
        </p:txBody>
      </p:sp>
      <p:sp>
        <p:nvSpPr>
          <p:cNvPr id="16" name="Lekerekített téglalap feliratnak 15"/>
          <p:cNvSpPr/>
          <p:nvPr/>
        </p:nvSpPr>
        <p:spPr bwMode="auto">
          <a:xfrm>
            <a:off x="6300192" y="829456"/>
            <a:ext cx="2808312" cy="864096"/>
          </a:xfrm>
          <a:prstGeom prst="wedgeRoundRectCallout">
            <a:avLst>
              <a:gd name="adj1" fmla="val -121258"/>
              <a:gd name="adj2" fmla="val 74067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Programváltozók deklarálása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7" name="Téglalap 16"/>
          <p:cNvSpPr/>
          <p:nvPr/>
        </p:nvSpPr>
        <p:spPr bwMode="auto">
          <a:xfrm>
            <a:off x="2800351" y="1904132"/>
            <a:ext cx="4075905" cy="2965028"/>
          </a:xfrm>
          <a:prstGeom prst="rect">
            <a:avLst/>
          </a:prstGeom>
          <a:noFill/>
          <a:ln w="22225" cap="flat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tabLst/>
            </a:pPr>
            <a:endParaRPr kumimoji="0" lang="en-GB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8" name="Lekerekített téglalap feliratnak 17"/>
          <p:cNvSpPr/>
          <p:nvPr/>
        </p:nvSpPr>
        <p:spPr bwMode="auto">
          <a:xfrm>
            <a:off x="6300192" y="2852936"/>
            <a:ext cx="2808312" cy="864096"/>
          </a:xfrm>
          <a:prstGeom prst="wedgeRoundRectCallout">
            <a:avLst>
              <a:gd name="adj1" fmla="val -51600"/>
              <a:gd name="adj2" fmla="val 93520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TH: a </a:t>
            </a: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mprint MT Shadow" pitchFamily="82" charset="0"/>
              </a:rPr>
              <a:t>H</a:t>
            </a: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 halmaznak megfelelő típus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2" name="Téglalap 1"/>
          <p:cNvSpPr/>
          <p:nvPr/>
        </p:nvSpPr>
        <p:spPr>
          <a:xfrm>
            <a:off x="1023170" y="2791814"/>
            <a:ext cx="430714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>
              <a:buNone/>
            </a:pPr>
            <a:r>
              <a:rPr lang="hu-HU" sz="1200" dirty="0"/>
              <a:t> –  </a:t>
            </a:r>
            <a:endParaRPr lang="en-GB" sz="1200" dirty="0"/>
          </a:p>
        </p:txBody>
      </p:sp>
      <p:sp>
        <p:nvSpPr>
          <p:cNvPr id="14" name="Lekerekített téglalap feliratnak 13"/>
          <p:cNvSpPr/>
          <p:nvPr/>
        </p:nvSpPr>
        <p:spPr bwMode="auto">
          <a:xfrm>
            <a:off x="6300192" y="1916832"/>
            <a:ext cx="2808312" cy="864096"/>
          </a:xfrm>
          <a:prstGeom prst="wedgeRoundRectCallout">
            <a:avLst>
              <a:gd name="adj1" fmla="val -142046"/>
              <a:gd name="adj2" fmla="val 110622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None/>
              <a:tabLst/>
            </a:pPr>
            <a:r>
              <a:rPr kumimoji="0" lang="hu-H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MaxN</a:t>
            </a: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: a tömb maximális</a:t>
            </a:r>
            <a:r>
              <a:rPr kumimoji="0" lang="hu-HU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 mérete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87B942F7-0E01-4989-9974-1EF3FC9971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387" y="1916832"/>
            <a:ext cx="1751084" cy="12536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4" name="Egyenes összekötő nyíllal 3"/>
          <p:cNvCxnSpPr/>
          <p:nvPr/>
        </p:nvCxnSpPr>
        <p:spPr>
          <a:xfrm>
            <a:off x="1453884" y="2276872"/>
            <a:ext cx="1821972" cy="21602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gyenes összekötő nyíllal 18"/>
          <p:cNvCxnSpPr>
            <a:cxnSpLocks/>
          </p:cNvCxnSpPr>
          <p:nvPr/>
        </p:nvCxnSpPr>
        <p:spPr>
          <a:xfrm>
            <a:off x="1547122" y="2492896"/>
            <a:ext cx="1728734" cy="89375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Egyenes összekötő nyíllal 19"/>
          <p:cNvCxnSpPr>
            <a:cxnSpLocks/>
          </p:cNvCxnSpPr>
          <p:nvPr/>
        </p:nvCxnSpPr>
        <p:spPr>
          <a:xfrm>
            <a:off x="1254578" y="2492896"/>
            <a:ext cx="2136288" cy="165618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nyíllal 20"/>
          <p:cNvCxnSpPr>
            <a:cxnSpLocks/>
          </p:cNvCxnSpPr>
          <p:nvPr/>
        </p:nvCxnSpPr>
        <p:spPr>
          <a:xfrm>
            <a:off x="1276350" y="2695575"/>
            <a:ext cx="2359546" cy="18211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nyíllal 22"/>
          <p:cNvCxnSpPr>
            <a:cxnSpLocks/>
          </p:cNvCxnSpPr>
          <p:nvPr/>
        </p:nvCxnSpPr>
        <p:spPr>
          <a:xfrm>
            <a:off x="1116408" y="2701334"/>
            <a:ext cx="2181220" cy="181537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13</a:t>
            </a:fld>
            <a:r>
              <a:rPr lang="hu-HU" dirty="0"/>
              <a:t>/54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 Összegzés – Sorozatszámítás</a:t>
            </a:r>
          </a:p>
        </p:txBody>
      </p:sp>
      <p:sp>
        <p:nvSpPr>
          <p:cNvPr id="205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buFont typeface="Wingdings" pitchFamily="2" charset="2"/>
              <a:buNone/>
            </a:pPr>
            <a:r>
              <a:rPr lang="hu-HU" b="1">
                <a:sym typeface="Symbol" pitchFamily="18" charset="2"/>
              </a:rPr>
              <a:t>Algoritmus </a:t>
            </a:r>
            <a:r>
              <a:rPr lang="hu-HU">
                <a:sym typeface="Symbol" pitchFamily="18" charset="2"/>
              </a:rPr>
              <a:t>(</a:t>
            </a:r>
            <a:r>
              <a:rPr lang="hu-HU" sz="2400">
                <a:sym typeface="Symbol" pitchFamily="18" charset="2"/>
              </a:rPr>
              <a:t>általánosan</a:t>
            </a:r>
            <a:r>
              <a:rPr lang="hu-HU">
                <a:sym typeface="Symbol" pitchFamily="18" charset="2"/>
              </a:rPr>
              <a:t>)</a:t>
            </a:r>
            <a:r>
              <a:rPr lang="hu-HU" b="1">
                <a:sym typeface="Symbol" pitchFamily="18" charset="2"/>
              </a:rPr>
              <a:t>:</a:t>
            </a:r>
          </a:p>
          <a:p>
            <a:pPr marL="254000"/>
            <a:endParaRPr lang="hu-HU">
              <a:sym typeface="Symbol" pitchFamily="18" charset="2"/>
            </a:endParaRPr>
          </a:p>
          <a:p>
            <a:pPr marL="254000"/>
            <a:endParaRPr lang="hu-HU">
              <a:sym typeface="Symbol" pitchFamily="18" charset="2"/>
            </a:endParaRPr>
          </a:p>
          <a:p>
            <a:pPr marL="254000"/>
            <a:endParaRPr lang="hu-HU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r>
              <a:rPr lang="hu-HU">
                <a:sym typeface="Symbol" pitchFamily="18" charset="2"/>
              </a:rPr>
              <a:t> 	 </a:t>
            </a:r>
            <a:r>
              <a:rPr lang="hu-HU" sz="2600">
                <a:sym typeface="Symbol" pitchFamily="18" charset="2"/>
              </a:rPr>
              <a:t> (összegzés)</a:t>
            </a:r>
            <a:r>
              <a:rPr lang="hu-HU" sz="2800">
                <a:sym typeface="Symbol" pitchFamily="18" charset="2"/>
              </a:rPr>
              <a:t> esetén:</a:t>
            </a: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1A016BB-763D-4292-9CCF-441ADA85CA33}" type="datetime8">
              <a:rPr lang="hu-HU" smtClean="0"/>
              <a:t>2022.09.19. 18:09</a:t>
            </a:fld>
            <a:endParaRPr lang="en-US"/>
          </a:p>
        </p:txBody>
      </p:sp>
      <p:sp>
        <p:nvSpPr>
          <p:cNvPr id="18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3. </a:t>
            </a:r>
            <a:r>
              <a:rPr lang="en-US" dirty="0" err="1"/>
              <a:t>előadás</a:t>
            </a:r>
            <a:endParaRPr lang="en-US" dirty="0"/>
          </a:p>
        </p:txBody>
      </p:sp>
      <p:graphicFrame>
        <p:nvGraphicFramePr>
          <p:cNvPr id="62488" name="Group 24"/>
          <p:cNvGraphicFramePr>
            <a:graphicFrameLocks noGrp="1"/>
          </p:cNvGraphicFramePr>
          <p:nvPr/>
        </p:nvGraphicFramePr>
        <p:xfrm>
          <a:off x="3779838" y="1949450"/>
          <a:ext cx="3744912" cy="1600200"/>
        </p:xfrm>
        <a:graphic>
          <a:graphicData uri="http://schemas.openxmlformats.org/drawingml/2006/table">
            <a:tbl>
              <a:tblPr/>
              <a:tblGrid>
                <a:gridCol w="57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</a:rPr>
                        <a:t>F</a:t>
                      </a:r>
                      <a:r>
                        <a:rPr kumimoji="0" lang="hu-HU" sz="28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1..N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</a:rPr>
                        <a:t>f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(S,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X[i]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8" name="Group 24"/>
          <p:cNvGraphicFramePr>
            <a:graphicFrameLocks noGrp="1"/>
          </p:cNvGraphicFramePr>
          <p:nvPr/>
        </p:nvGraphicFramePr>
        <p:xfrm>
          <a:off x="3786188" y="4492625"/>
          <a:ext cx="3744912" cy="1600200"/>
        </p:xfrm>
        <a:graphic>
          <a:graphicData uri="http://schemas.openxmlformats.org/drawingml/2006/table">
            <a:tbl>
              <a:tblPr/>
              <a:tblGrid>
                <a:gridCol w="57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1..N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S:=S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+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X[i]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7441" name="Szövegdoboz 13"/>
          <p:cNvSpPr txBox="1">
            <a:spLocks noChangeArrowheads="1"/>
          </p:cNvSpPr>
          <p:nvPr/>
        </p:nvSpPr>
        <p:spPr bwMode="auto">
          <a:xfrm>
            <a:off x="7524750" y="1641475"/>
            <a:ext cx="1079500" cy="646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b="1"/>
              <a:t>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 i</a:t>
            </a:r>
            <a:r>
              <a:rPr lang="hu-HU" b="1"/>
              <a:t>:Egész</a:t>
            </a:r>
          </a:p>
        </p:txBody>
      </p:sp>
      <p:sp>
        <p:nvSpPr>
          <p:cNvPr id="14" name="Szövegdoboz 13"/>
          <p:cNvSpPr txBox="1">
            <a:spLocks noChangeArrowheads="1"/>
          </p:cNvSpPr>
          <p:nvPr/>
        </p:nvSpPr>
        <p:spPr bwMode="auto">
          <a:xfrm>
            <a:off x="7531100" y="4178300"/>
            <a:ext cx="1079500" cy="646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b="1"/>
              <a:t>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 i</a:t>
            </a:r>
            <a:r>
              <a:rPr lang="hu-HU" b="1"/>
              <a:t>:Egész</a:t>
            </a:r>
          </a:p>
        </p:txBody>
      </p:sp>
      <p:pic>
        <p:nvPicPr>
          <p:cNvPr id="60419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43" y="4489889"/>
            <a:ext cx="1919675" cy="7726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Téglalap 15"/>
          <p:cNvSpPr/>
          <p:nvPr/>
        </p:nvSpPr>
        <p:spPr>
          <a:xfrm>
            <a:off x="823390" y="2676262"/>
            <a:ext cx="430714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>
            <a:spAutoFit/>
          </a:bodyPr>
          <a:lstStyle/>
          <a:p>
            <a:pPr>
              <a:buNone/>
            </a:pPr>
            <a:r>
              <a:rPr lang="hu-HU" sz="1200" dirty="0"/>
              <a:t> – </a:t>
            </a:r>
            <a:endParaRPr lang="en-GB" sz="12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14</a:t>
            </a:fld>
            <a:r>
              <a:rPr lang="hu-HU" dirty="0"/>
              <a:t>/54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05DC3F8D-FDDB-4645-903A-3BA811B8E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803" y="1916832"/>
            <a:ext cx="2190973" cy="180199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1133119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 build="p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9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3300652"/>
              </p:ext>
            </p:extLst>
          </p:nvPr>
        </p:nvGraphicFramePr>
        <p:xfrm>
          <a:off x="3258897" y="4868863"/>
          <a:ext cx="4337291" cy="1600200"/>
        </p:xfrm>
        <a:graphic>
          <a:graphicData uri="http://schemas.openxmlformats.org/drawingml/2006/table">
            <a:tbl>
              <a:tblPr/>
              <a:tblGrid>
                <a:gridCol w="6674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9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1..N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S:=S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+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Jöv[i].be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–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Jöv[i].ki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43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 Összegzés – Sorozatszámítás</a:t>
            </a:r>
            <a:br>
              <a:rPr lang="hu-HU" dirty="0"/>
            </a:br>
            <a:r>
              <a:rPr lang="hu-HU" sz="2800" dirty="0"/>
              <a:t>példa</a:t>
            </a:r>
            <a:endParaRPr lang="hu-HU" dirty="0"/>
          </a:p>
        </p:txBody>
      </p:sp>
      <p:sp>
        <p:nvSpPr>
          <p:cNvPr id="1028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Bemenet:	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</a:t>
            </a:r>
            <a:br>
              <a:rPr lang="hu-HU" sz="2800" dirty="0"/>
            </a:br>
            <a:r>
              <a:rPr lang="hu-HU" sz="2800" dirty="0"/>
              <a:t>	 </a:t>
            </a:r>
            <a:r>
              <a:rPr lang="hu-HU" sz="2800" dirty="0">
                <a:solidFill>
                  <a:srgbClr val="0000FF"/>
                </a:solidFill>
              </a:rPr>
              <a:t>Jöv</a:t>
            </a:r>
            <a:r>
              <a:rPr lang="hu-HU" sz="2800" baseline="-25000" dirty="0">
                <a:solidFill>
                  <a:srgbClr val="0000FF"/>
                </a:solidFill>
              </a:rPr>
              <a:t>1..N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(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b</a:t>
            </a:r>
            <a:r>
              <a:rPr lang="hu-HU" sz="2800" dirty="0" err="1">
                <a:solidFill>
                  <a:srgbClr val="0000FF"/>
                </a:solidFill>
              </a:rPr>
              <a:t>e</a:t>
            </a:r>
            <a:r>
              <a:rPr lang="hu-HU" sz="2800" dirty="0" err="1">
                <a:solidFill>
                  <a:srgbClr val="0000FF"/>
                </a:solidFill>
                <a:sym typeface="Symbol"/>
              </a:rPr>
              <a:t>ki</a:t>
            </a:r>
            <a:r>
              <a:rPr lang="hu-HU" sz="2800" dirty="0">
                <a:solidFill>
                  <a:srgbClr val="0000FF"/>
                </a:solidFill>
                <a:sym typeface="Symbol"/>
              </a:rPr>
              <a:t>)</a:t>
            </a:r>
            <a:r>
              <a:rPr lang="hu-HU" sz="2800" baseline="30000" dirty="0">
                <a:solidFill>
                  <a:srgbClr val="0000FF"/>
                </a:solidFill>
              </a:rPr>
              <a:t>N</a:t>
            </a:r>
            <a:r>
              <a:rPr lang="hu-HU" sz="2800" dirty="0">
                <a:solidFill>
                  <a:srgbClr val="0000FF"/>
                </a:solidFill>
              </a:rPr>
              <a:t>,</a:t>
            </a:r>
            <a:r>
              <a:rPr lang="hu-HU" sz="2000" dirty="0">
                <a:solidFill>
                  <a:srgbClr val="0000FF"/>
                </a:solidFill>
              </a:rPr>
              <a:t> </a:t>
            </a:r>
            <a:r>
              <a:rPr lang="hu-HU" sz="2800" dirty="0" err="1">
                <a:solidFill>
                  <a:srgbClr val="0000FF"/>
                </a:solidFill>
              </a:rPr>
              <a:t>be,ki</a:t>
            </a:r>
            <a:r>
              <a:rPr lang="hu-HU" sz="2800" dirty="0">
                <a:solidFill>
                  <a:srgbClr val="0000FF"/>
                </a:solidFill>
                <a:latin typeface="Imprint MT Shadow" pitchFamily="82" charset="0"/>
                <a:sym typeface="Symbol" pitchFamily="18" charset="2"/>
              </a:rPr>
              <a:t>=N</a:t>
            </a:r>
            <a:endParaRPr lang="hu-HU" sz="2800" dirty="0">
              <a:solidFill>
                <a:srgbClr val="0000FF"/>
              </a:solidFill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Kimenet:	S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solidFill>
                  <a:srgbClr val="0000FF"/>
                </a:solidFill>
                <a:latin typeface="Imprint MT Shadow" pitchFamily="82" charset="0"/>
                <a:sym typeface="Symbol" pitchFamily="18" charset="2"/>
              </a:rPr>
              <a:t>Z</a:t>
            </a:r>
            <a:endParaRPr lang="hu-HU" sz="2800" b="1" dirty="0">
              <a:solidFill>
                <a:srgbClr val="0000FF"/>
              </a:solidFill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Előfeltétel:	</a:t>
            </a:r>
            <a:r>
              <a:rPr lang="hu-HU" sz="2800" dirty="0">
                <a:sym typeface="Symbol" pitchFamily="18" charset="2"/>
              </a:rPr>
              <a:t>–</a:t>
            </a:r>
            <a:endParaRPr lang="hu-HU" sz="2800" dirty="0">
              <a:solidFill>
                <a:srgbClr val="0000FF"/>
              </a:solidFill>
              <a:sym typeface="Symbol" pitchFamily="18" charset="2"/>
            </a:endParaRPr>
          </a:p>
          <a:p>
            <a:pPr marL="254000"/>
            <a:r>
              <a:rPr lang="hu-HU" sz="2800" dirty="0">
                <a:sym typeface="Symbol" pitchFamily="18" charset="2"/>
              </a:rPr>
              <a:t>Utófeltétel: S=       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Jöv</a:t>
            </a:r>
            <a:r>
              <a:rPr lang="hu-HU" sz="2800" baseline="-25000" dirty="0" err="1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.be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–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Jöv</a:t>
            </a:r>
            <a:r>
              <a:rPr lang="hu-HU" sz="2800" baseline="-25000" dirty="0" err="1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hu-HU" dirty="0" err="1">
                <a:solidFill>
                  <a:srgbClr val="0000FF"/>
                </a:solidFill>
                <a:sym typeface="Symbol" pitchFamily="18" charset="2"/>
              </a:rPr>
              <a:t>.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ki</a:t>
            </a:r>
            <a:r>
              <a:rPr lang="hu-HU" dirty="0">
                <a:sym typeface="Symbol" pitchFamily="18" charset="2"/>
              </a:rPr>
              <a:t> </a:t>
            </a:r>
            <a:endParaRPr lang="hu-HU" dirty="0">
              <a:latin typeface="Arial" charset="0"/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Algoritmus: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endParaRPr lang="hu-HU" dirty="0">
              <a:sym typeface="Symbol" pitchFamily="18" charset="2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1D3BCB3-744F-4335-91BD-A2731A823B9D}" type="datetime8">
              <a:rPr lang="hu-HU" smtClean="0"/>
              <a:t>2022.09.19. 18:09</a:t>
            </a:fld>
            <a:endParaRPr lang="en-US"/>
          </a:p>
        </p:txBody>
      </p:sp>
      <p:sp>
        <p:nvSpPr>
          <p:cNvPr id="21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3. </a:t>
            </a:r>
            <a:r>
              <a:rPr lang="en-US" dirty="0" err="1"/>
              <a:t>előadás</a:t>
            </a:r>
            <a:endParaRPr lang="en-US" dirty="0"/>
          </a:p>
        </p:txBody>
      </p:sp>
      <p:pic>
        <p:nvPicPr>
          <p:cNvPr id="18451" name="Picture 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124200" cy="6953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Szövegdoboz 13"/>
          <p:cNvSpPr txBox="1">
            <a:spLocks noChangeArrowheads="1"/>
          </p:cNvSpPr>
          <p:nvPr/>
        </p:nvSpPr>
        <p:spPr bwMode="auto">
          <a:xfrm>
            <a:off x="7596188" y="4537075"/>
            <a:ext cx="1079500" cy="646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b="1"/>
              <a:t>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 i</a:t>
            </a:r>
            <a:r>
              <a:rPr lang="hu-HU" b="1"/>
              <a:t>:Egész</a:t>
            </a:r>
          </a:p>
        </p:txBody>
      </p:sp>
      <p:pic>
        <p:nvPicPr>
          <p:cNvPr id="17432" name="Picture 2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496" y="4868863"/>
            <a:ext cx="1781175" cy="7747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2" name="Kép 1">
            <a:extLst>
              <a:ext uri="{FF2B5EF4-FFF2-40B4-BE49-F238E27FC236}">
                <a16:creationId xmlns:a16="http://schemas.microsoft.com/office/drawing/2014/main" id="{630EA657-5B19-4991-8C17-B87F45A3DA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8559" y="1828121"/>
            <a:ext cx="1547829" cy="12539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7" name="Egyenes összekötő nyíllal 16"/>
          <p:cNvCxnSpPr>
            <a:cxnSpLocks/>
          </p:cNvCxnSpPr>
          <p:nvPr/>
        </p:nvCxnSpPr>
        <p:spPr>
          <a:xfrm>
            <a:off x="2915816" y="2055719"/>
            <a:ext cx="5228536" cy="77137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/>
          <p:cNvCxnSpPr>
            <a:cxnSpLocks/>
            <a:stCxn id="9" idx="3"/>
          </p:cNvCxnSpPr>
          <p:nvPr/>
        </p:nvCxnSpPr>
        <p:spPr>
          <a:xfrm flipV="1">
            <a:off x="5724128" y="2289459"/>
            <a:ext cx="2420224" cy="21010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gyenes összekötő nyíllal 21"/>
          <p:cNvCxnSpPr>
            <a:cxnSpLocks/>
          </p:cNvCxnSpPr>
          <p:nvPr/>
        </p:nvCxnSpPr>
        <p:spPr>
          <a:xfrm flipV="1">
            <a:off x="2707652" y="2511671"/>
            <a:ext cx="5436700" cy="40633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églalap 8"/>
          <p:cNvSpPr/>
          <p:nvPr/>
        </p:nvSpPr>
        <p:spPr>
          <a:xfrm>
            <a:off x="2051720" y="2301565"/>
            <a:ext cx="3672408" cy="396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6" name="Egyenes összekötő nyíllal 25"/>
          <p:cNvCxnSpPr>
            <a:cxnSpLocks/>
          </p:cNvCxnSpPr>
          <p:nvPr/>
        </p:nvCxnSpPr>
        <p:spPr>
          <a:xfrm>
            <a:off x="1030968" y="5517232"/>
            <a:ext cx="3973080" cy="509659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églalap 26"/>
          <p:cNvSpPr/>
          <p:nvPr/>
        </p:nvSpPr>
        <p:spPr>
          <a:xfrm>
            <a:off x="4903465" y="6026891"/>
            <a:ext cx="2520280" cy="35882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Téglalap 35"/>
          <p:cNvSpPr/>
          <p:nvPr/>
        </p:nvSpPr>
        <p:spPr>
          <a:xfrm>
            <a:off x="2988000" y="3740324"/>
            <a:ext cx="2124000" cy="358820"/>
          </a:xfrm>
          <a:prstGeom prst="rect">
            <a:avLst/>
          </a:prstGeom>
          <a:noFill/>
          <a:ln w="1905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7" name="Egyenes összekötő nyíllal 36"/>
          <p:cNvCxnSpPr>
            <a:cxnSpLocks/>
          </p:cNvCxnSpPr>
          <p:nvPr/>
        </p:nvCxnSpPr>
        <p:spPr>
          <a:xfrm flipH="1">
            <a:off x="5083188" y="2928190"/>
            <a:ext cx="3449252" cy="101181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26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9746312"/>
              </p:ext>
            </p:extLst>
          </p:nvPr>
        </p:nvGraphicFramePr>
        <p:xfrm>
          <a:off x="2483768" y="3397250"/>
          <a:ext cx="715962" cy="1027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gyenlet" r:id="rId6" imgW="291973" imgH="418918" progId="Equation.3">
                  <p:embed/>
                </p:oleObj>
              </mc:Choice>
              <mc:Fallback>
                <p:oleObj name="Egyenlet" r:id="rId6" imgW="291973" imgH="418918" progId="Equation.3">
                  <p:embed/>
                  <p:pic>
                    <p:nvPicPr>
                      <p:cNvPr id="0" name="Picture 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83768" y="3397250"/>
                        <a:ext cx="715962" cy="1027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15</a:t>
            </a:fld>
            <a:r>
              <a:rPr lang="hu-HU" dirty="0"/>
              <a:t>/54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 uiExpand="1" build="p"/>
      <p:bldP spid="12" grpId="0" animBg="1"/>
      <p:bldP spid="9" grpId="0" animBg="1"/>
      <p:bldP spid="27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 Összegzés – Sorozatszámítás</a:t>
            </a:r>
          </a:p>
        </p:txBody>
      </p:sp>
      <p:sp>
        <p:nvSpPr>
          <p:cNvPr id="19461" name="Tartalom helye 2"/>
          <p:cNvSpPr>
            <a:spLocks noGrp="1"/>
          </p:cNvSpPr>
          <p:nvPr>
            <p:ph idx="1"/>
          </p:nvPr>
        </p:nvSpPr>
        <p:spPr/>
        <p:txBody>
          <a:bodyPr lIns="18000"/>
          <a:lstStyle/>
          <a:p>
            <a:pPr marL="355600" indent="-355600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Megjegyzések:</a:t>
            </a:r>
          </a:p>
          <a:p>
            <a:pPr marL="355600" indent="-355600">
              <a:lnSpc>
                <a:spcPct val="90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dirty="0"/>
              <a:t>A </a:t>
            </a:r>
            <a:r>
              <a:rPr lang="hu-HU" sz="2800" dirty="0">
                <a:solidFill>
                  <a:srgbClr val="0000FF"/>
                </a:solidFill>
              </a:rPr>
              <a:t>konkrét</a:t>
            </a:r>
            <a:r>
              <a:rPr lang="hu-HU" sz="2800" dirty="0"/>
              <a:t> feladat előfeltétele lehet erősebb, mint a programozási tételé.</a:t>
            </a:r>
          </a:p>
          <a:p>
            <a:pPr marL="355600" indent="-355600">
              <a:lnSpc>
                <a:spcPct val="90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dirty="0"/>
              <a:t>A </a:t>
            </a:r>
            <a:r>
              <a:rPr lang="hu-HU" sz="2800" dirty="0">
                <a:solidFill>
                  <a:srgbClr val="0000FF"/>
                </a:solidFill>
              </a:rPr>
              <a:t>konkrét</a:t>
            </a:r>
            <a:r>
              <a:rPr lang="hu-HU" sz="2800" dirty="0"/>
              <a:t> feladat utófeltétele lehet gyengébb, mint a programozási tételé (lesz ilyen).</a:t>
            </a:r>
          </a:p>
          <a:p>
            <a:pPr marL="355600" indent="-355600">
              <a:lnSpc>
                <a:spcPct val="90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dirty="0"/>
              <a:t>Az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r>
              <a:rPr lang="hu-HU" sz="2800" dirty="0"/>
              <a:t>-től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</a:t>
            </a:r>
            <a:r>
              <a:rPr lang="hu-HU" sz="2800" dirty="0"/>
              <a:t>-ig indexelt tömb helyett lehet </a:t>
            </a:r>
            <a:r>
              <a:rPr lang="hu-HU" sz="28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r>
              <a:rPr lang="hu-HU" sz="2800" dirty="0"/>
              <a:t>-től </a:t>
            </a:r>
            <a:r>
              <a:rPr lang="hu-HU" sz="2800" dirty="0">
                <a:solidFill>
                  <a:srgbClr val="008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</a:t>
            </a:r>
            <a:r>
              <a:rPr lang="hu-HU" sz="2800" dirty="0"/>
              <a:t>-</a:t>
            </a:r>
            <a:r>
              <a:rPr lang="hu-HU" sz="2800" dirty="0" err="1"/>
              <a:t>ig</a:t>
            </a:r>
            <a:r>
              <a:rPr lang="hu-HU" sz="2800" dirty="0"/>
              <a:t> indexelt tömb.</a:t>
            </a:r>
          </a:p>
          <a:p>
            <a:pPr marL="355600" indent="-355600">
              <a:lnSpc>
                <a:spcPct val="90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dirty="0"/>
              <a:t>Egyetlen tömb </a:t>
            </a:r>
            <a:r>
              <a:rPr lang="hu-HU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elemei</a:t>
            </a:r>
            <a:r>
              <a:rPr lang="hu-HU" sz="2800" dirty="0"/>
              <a:t> helyett lehet a tételben szereplő „i-</a:t>
            </a:r>
            <a:r>
              <a:rPr lang="hu-HU" sz="2800" dirty="0" err="1"/>
              <a:t>edik</a:t>
            </a:r>
            <a:r>
              <a:rPr lang="hu-HU" sz="2800" dirty="0"/>
              <a:t> elem” értékét kiszámító </a:t>
            </a:r>
            <a:r>
              <a:rPr lang="hu-HU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kifejezés</a:t>
            </a:r>
            <a:r>
              <a:rPr lang="hu-HU" sz="2800" dirty="0"/>
              <a:t> (több tömbből, több tömbelemből; vagy tömbtől független függvény).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53C5CEE-4D0B-4121-82D0-EEBE9F29F20A}" type="datetime8">
              <a:rPr lang="hu-HU" smtClean="0"/>
              <a:t>2022.09.19. 18:09</a:t>
            </a:fld>
            <a:endParaRPr lang="en-US"/>
          </a:p>
        </p:txBody>
      </p:sp>
      <p:sp>
        <p:nvSpPr>
          <p:cNvPr id="9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3. </a:t>
            </a:r>
            <a:r>
              <a:rPr lang="en-US" dirty="0" err="1"/>
              <a:t>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16</a:t>
            </a:fld>
            <a:r>
              <a:rPr lang="hu-HU" dirty="0"/>
              <a:t>/54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2. Megszámolás</a:t>
            </a:r>
          </a:p>
        </p:txBody>
      </p:sp>
      <p:sp>
        <p:nvSpPr>
          <p:cNvPr id="19461" name="Tartalom helye 2"/>
          <p:cNvSpPr>
            <a:spLocks noGrp="1"/>
          </p:cNvSpPr>
          <p:nvPr>
            <p:ph idx="1"/>
          </p:nvPr>
        </p:nvSpPr>
        <p:spPr/>
        <p:txBody>
          <a:bodyPr lIns="18000"/>
          <a:lstStyle/>
          <a:p>
            <a:pPr marL="355600" indent="-355600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Feladatok:</a:t>
            </a:r>
          </a:p>
          <a:p>
            <a:pPr marL="355600" indent="-355600">
              <a:lnSpc>
                <a:spcPct val="90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dirty="0"/>
              <a:t>Ismerjük egy ember havi bevételeit és kiadásait. Adjunk meg, hogy </a:t>
            </a:r>
            <a:r>
              <a:rPr lang="hu-HU" sz="2800" b="1" dirty="0"/>
              <a:t>hány</a:t>
            </a:r>
            <a:r>
              <a:rPr lang="hu-HU" sz="2800" dirty="0"/>
              <a:t> hónapban nőtt a vagyona!</a:t>
            </a:r>
          </a:p>
          <a:p>
            <a:pPr marL="355600" indent="-355600">
              <a:lnSpc>
                <a:spcPct val="90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dirty="0"/>
              <a:t>Adjuk meg egy természetes szám osztói </a:t>
            </a:r>
            <a:r>
              <a:rPr lang="hu-HU" sz="2800" b="1" dirty="0"/>
              <a:t>számá</a:t>
            </a:r>
            <a:r>
              <a:rPr lang="hu-HU" sz="2800" dirty="0"/>
              <a:t>t!</a:t>
            </a:r>
          </a:p>
          <a:p>
            <a:pPr marL="355600" indent="-355600">
              <a:lnSpc>
                <a:spcPct val="90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dirty="0"/>
              <a:t>Adjuk meg egy ember nevében levő „a” betűk </a:t>
            </a:r>
            <a:r>
              <a:rPr lang="hu-HU" sz="2800" b="1" dirty="0"/>
              <a:t>számá</a:t>
            </a:r>
            <a:r>
              <a:rPr lang="hu-HU" sz="2800" dirty="0"/>
              <a:t>t!</a:t>
            </a:r>
          </a:p>
          <a:p>
            <a:pPr marL="355600" indent="-355600">
              <a:lnSpc>
                <a:spcPct val="90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dirty="0"/>
              <a:t>Adjunk meg az éves statisztika alapján, hogy </a:t>
            </a:r>
            <a:r>
              <a:rPr lang="hu-HU" sz="2800" b="1" dirty="0"/>
              <a:t>hány</a:t>
            </a:r>
            <a:r>
              <a:rPr lang="hu-HU" sz="2800" dirty="0"/>
              <a:t> napon fagyott!</a:t>
            </a:r>
          </a:p>
          <a:p>
            <a:pPr marL="355600" indent="-355600">
              <a:lnSpc>
                <a:spcPct val="90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dirty="0"/>
              <a:t>Adjuk meg N születési hónap alapján, hogy közöttük </a:t>
            </a:r>
            <a:r>
              <a:rPr lang="hu-HU" sz="2800" b="1" dirty="0"/>
              <a:t>hány</a:t>
            </a:r>
            <a:r>
              <a:rPr lang="hu-HU" sz="2800" dirty="0"/>
              <a:t>an születtek télen!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C73EE71-732F-4287-8932-BC107F81117E}" type="datetime8">
              <a:rPr lang="hu-HU" smtClean="0"/>
              <a:t>2022.09.19. 18:09</a:t>
            </a:fld>
            <a:endParaRPr lang="en-US"/>
          </a:p>
        </p:txBody>
      </p:sp>
      <p:sp>
        <p:nvSpPr>
          <p:cNvPr id="9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3. </a:t>
            </a:r>
            <a:r>
              <a:rPr lang="en-US" dirty="0" err="1"/>
              <a:t>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17</a:t>
            </a:fld>
            <a:r>
              <a:rPr lang="hu-HU" dirty="0"/>
              <a:t>/54</a:t>
            </a:r>
          </a:p>
        </p:txBody>
      </p:sp>
    </p:spTree>
    <p:extLst>
      <p:ext uri="{BB962C8B-B14F-4D97-AF65-F5344CB8AC3E}">
        <p14:creationId xmlns:p14="http://schemas.microsoft.com/office/powerpoint/2010/main" val="4188129545"/>
      </p:ext>
    </p:extLst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2. Megszámolás</a:t>
            </a:r>
          </a:p>
        </p:txBody>
      </p:sp>
      <p:sp>
        <p:nvSpPr>
          <p:cNvPr id="3174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buFont typeface="Wingdings" pitchFamily="2" charset="2"/>
              <a:buNone/>
            </a:pPr>
            <a:endParaRPr lang="hu-HU" b="1" dirty="0">
              <a:solidFill>
                <a:srgbClr val="FF3300"/>
              </a:solidFill>
            </a:endParaRPr>
          </a:p>
          <a:p>
            <a:pPr marL="254000">
              <a:buFont typeface="Wingdings" pitchFamily="2" charset="2"/>
              <a:buNone/>
            </a:pPr>
            <a:endParaRPr lang="hu-HU" b="1" dirty="0">
              <a:solidFill>
                <a:srgbClr val="FF3300"/>
              </a:solidFill>
            </a:endParaRPr>
          </a:p>
          <a:p>
            <a:pPr marL="254000">
              <a:buFont typeface="Wingdings" pitchFamily="2" charset="2"/>
              <a:buNone/>
            </a:pPr>
            <a:endParaRPr lang="hu-HU" b="1" dirty="0">
              <a:solidFill>
                <a:srgbClr val="FF3300"/>
              </a:solidFill>
            </a:endParaRPr>
          </a:p>
          <a:p>
            <a:pPr marL="254000">
              <a:buFont typeface="Wingdings" pitchFamily="2" charset="2"/>
              <a:buNone/>
            </a:pPr>
            <a:r>
              <a:rPr lang="hu-HU" b="1" dirty="0">
                <a:solidFill>
                  <a:srgbClr val="FF3300"/>
                </a:solidFill>
              </a:rPr>
              <a:t>Mi bennük a közös?</a:t>
            </a:r>
          </a:p>
          <a:p>
            <a:pPr marL="254000">
              <a:buFont typeface="Wingdings" pitchFamily="2" charset="2"/>
              <a:buNone/>
            </a:pPr>
            <a:r>
              <a:rPr lang="hu-HU" dirty="0"/>
              <a:t>	</a:t>
            </a:r>
            <a:r>
              <a:rPr lang="hu-HU" sz="2800" dirty="0"/>
              <a:t>N darab „valamire” kell megadni, hogy </a:t>
            </a:r>
            <a:br>
              <a:rPr lang="hu-HU" sz="2800" dirty="0"/>
            </a:br>
            <a:r>
              <a:rPr lang="hu-HU" sz="2800" dirty="0"/>
              <a:t>hány adott tulajdonságú van közöttük.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0F81E08-BB15-4C70-9953-A430936704E8}" type="datetime8">
              <a:rPr lang="hu-HU" smtClean="0"/>
              <a:t>2022.09.19. 18:09</a:t>
            </a:fld>
            <a:endParaRPr lang="en-US" dirty="0"/>
          </a:p>
        </p:txBody>
      </p:sp>
      <p:sp>
        <p:nvSpPr>
          <p:cNvPr id="10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3. </a:t>
            </a:r>
            <a:r>
              <a:rPr lang="en-US" dirty="0" err="1"/>
              <a:t>előadás</a:t>
            </a:r>
            <a:endParaRPr lang="en-US" dirty="0"/>
          </a:p>
        </p:txBody>
      </p:sp>
      <p:pic>
        <p:nvPicPr>
          <p:cNvPr id="3175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46027" y="1596231"/>
            <a:ext cx="2916237" cy="21224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18</a:t>
            </a:fld>
            <a:r>
              <a:rPr lang="hu-HU" dirty="0"/>
              <a:t>/54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2.48844E-6 L 0.07291 0.0603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17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00" y="30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3175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2. Megszámolás</a:t>
            </a:r>
          </a:p>
        </p:txBody>
      </p:sp>
      <p:sp>
        <p:nvSpPr>
          <p:cNvPr id="2052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Bemenet:	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</a:t>
            </a:r>
            <a:br>
              <a:rPr lang="hu-HU" sz="2800" dirty="0"/>
            </a:br>
            <a:r>
              <a:rPr lang="hu-HU" sz="2800" dirty="0"/>
              <a:t>	X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/>
              <a:t>N</a:t>
            </a:r>
            <a:r>
              <a:rPr lang="hu-HU" sz="2800" dirty="0"/>
              <a:t>,</a:t>
            </a:r>
            <a:br>
              <a:rPr lang="hu-HU" sz="2800" dirty="0"/>
            </a:br>
            <a:r>
              <a:rPr lang="hu-HU" sz="2800" dirty="0"/>
              <a:t>	T: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>
                <a:sym typeface="Symbol"/>
              </a:rPr>
              <a:t>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Kimenet:	Db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endParaRPr lang="hu-HU" sz="2800" b="1" dirty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Előfeltétel:	–</a:t>
            </a: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ts val="600"/>
              </a:spcBef>
              <a:tabLst>
                <a:tab pos="1882775" algn="l"/>
              </a:tabLst>
            </a:pPr>
            <a:r>
              <a:rPr lang="hu-HU" sz="2800" dirty="0">
                <a:sym typeface="Symbol" pitchFamily="18" charset="2"/>
              </a:rPr>
              <a:t>Utófeltétel:	Db=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endParaRPr lang="hu-HU" sz="2800" dirty="0">
              <a:sym typeface="Symbol" pitchFamily="18" charset="2"/>
            </a:endParaRPr>
          </a:p>
          <a:p>
            <a:pPr marL="271463" indent="-271463">
              <a:lnSpc>
                <a:spcPct val="95000"/>
              </a:lnSpc>
              <a:spcBef>
                <a:spcPts val="1200"/>
              </a:spcBef>
              <a:buNone/>
            </a:pPr>
            <a:r>
              <a:rPr lang="hu-HU" sz="2400" dirty="0">
                <a:sym typeface="Symbol" pitchFamily="18" charset="2"/>
              </a:rPr>
              <a:t>Megjegyzés:</a:t>
            </a:r>
            <a:br>
              <a:rPr lang="hu-HU" sz="2400" dirty="0">
                <a:sym typeface="Symbol" pitchFamily="18" charset="2"/>
              </a:rPr>
            </a:br>
            <a:r>
              <a:rPr lang="hu-HU" sz="2400" dirty="0">
                <a:sym typeface="Symbol" pitchFamily="18" charset="2"/>
              </a:rPr>
              <a:t>A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T tulajdonság </a:t>
            </a:r>
            <a:r>
              <a:rPr lang="hu-HU" sz="2400" dirty="0">
                <a:sym typeface="Symbol" pitchFamily="18" charset="2"/>
              </a:rPr>
              <a:t>egy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logikai függvény</a:t>
            </a:r>
            <a:r>
              <a:rPr lang="hu-HU" sz="2400" dirty="0">
                <a:sym typeface="Symbol" pitchFamily="18" charset="2"/>
              </a:rPr>
              <a:t>ként adható meg. X (sőt </a:t>
            </a:r>
            <a:r>
              <a:rPr lang="hu-HU" sz="24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400" dirty="0">
                <a:sym typeface="Symbol" pitchFamily="18" charset="2"/>
              </a:rPr>
              <a:t>) minden elemről megvizsgálható, hogy rendelkezik-e az adott tulajdonsággal vagy sem.</a:t>
            </a: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endParaRPr lang="hu-HU" sz="2800" dirty="0">
              <a:sym typeface="Symbol" pitchFamily="18" charset="2"/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A65580C-EABB-4C1B-A69C-CD52B88FE2CD}" type="datetime8">
              <a:rPr lang="hu-HU" smtClean="0"/>
              <a:t>2022.09.19. 18:09</a:t>
            </a:fld>
            <a:endParaRPr lang="en-US"/>
          </a:p>
        </p:txBody>
      </p:sp>
      <p:sp>
        <p:nvSpPr>
          <p:cNvPr id="13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3. </a:t>
            </a:r>
            <a:r>
              <a:rPr lang="en-US" dirty="0" err="1"/>
              <a:t>előadás</a:t>
            </a:r>
            <a:endParaRPr lang="en-US" dirty="0"/>
          </a:p>
        </p:txBody>
      </p:sp>
      <p:pic>
        <p:nvPicPr>
          <p:cNvPr id="21508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49813" y="1493403"/>
            <a:ext cx="4114800" cy="561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graphicFrame>
        <p:nvGraphicFramePr>
          <p:cNvPr id="2050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969569"/>
              </p:ext>
            </p:extLst>
          </p:nvPr>
        </p:nvGraphicFramePr>
        <p:xfrm>
          <a:off x="2627784" y="3756382"/>
          <a:ext cx="689744" cy="12961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4668" imgH="571252" progId="Equation.3">
                  <p:embed/>
                </p:oleObj>
              </mc:Choice>
              <mc:Fallback>
                <p:oleObj name="Equation" r:id="rId4" imgW="304668" imgH="571252" progId="Equation.3">
                  <p:embed/>
                  <p:pic>
                    <p:nvPicPr>
                      <p:cNvPr id="0" name="Picture 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3756382"/>
                        <a:ext cx="689744" cy="1296144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Lekerekített téglalap feliratnak 10"/>
          <p:cNvSpPr/>
          <p:nvPr/>
        </p:nvSpPr>
        <p:spPr bwMode="auto">
          <a:xfrm>
            <a:off x="5920036" y="2367384"/>
            <a:ext cx="3024336" cy="482848"/>
          </a:xfrm>
          <a:prstGeom prst="wedgeRoundRectCallout">
            <a:avLst>
              <a:gd name="adj1" fmla="val -144474"/>
              <a:gd name="adj2" fmla="val -19123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hu-HU" sz="2400" dirty="0">
                <a:latin typeface="Imprint MT Shadow" pitchFamily="82" charset="0"/>
                <a:sym typeface="Symbol" pitchFamily="18" charset="2"/>
              </a:rPr>
              <a:t>H: </a:t>
            </a: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tetszőleges halmaz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12" name="Lekerekített téglalap feliratnak 11"/>
          <p:cNvSpPr/>
          <p:nvPr/>
        </p:nvSpPr>
        <p:spPr bwMode="auto">
          <a:xfrm>
            <a:off x="5915844" y="2994695"/>
            <a:ext cx="3032720" cy="936104"/>
          </a:xfrm>
          <a:prstGeom prst="wedgeRoundRectCallout">
            <a:avLst>
              <a:gd name="adj1" fmla="val -156777"/>
              <a:gd name="adj2" fmla="val -57754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T: tetszőleges tulajdonság-függvény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19</a:t>
            </a:fld>
            <a:r>
              <a:rPr lang="hu-HU" dirty="0"/>
              <a:t>/54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2" grpId="0" uiExpand="1" build="p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/>
              <a:t>Tartalom</a:t>
            </a:r>
            <a:endParaRPr lang="hu-HU" sz="2800"/>
          </a:p>
        </p:txBody>
      </p:sp>
      <p:sp>
        <p:nvSpPr>
          <p:cNvPr id="614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54000"/>
            <a:r>
              <a:rPr lang="hu-HU" sz="2800" dirty="0"/>
              <a:t>Programozási tételek – </a:t>
            </a:r>
            <a:r>
              <a:rPr lang="hu-HU" sz="2400" dirty="0"/>
              <a:t>a </a:t>
            </a:r>
            <a:r>
              <a:rPr lang="hu-HU" sz="2400" dirty="0">
                <a:hlinkClick r:id="rId3" action="ppaction://hlinksldjump"/>
              </a:rPr>
              <a:t>lényeg</a:t>
            </a:r>
            <a:endParaRPr lang="hu-HU" sz="2400" dirty="0"/>
          </a:p>
          <a:p>
            <a:pPr marL="254000"/>
            <a:r>
              <a:rPr lang="hu-HU" sz="2800" dirty="0">
                <a:hlinkClick r:id="rId4" action="ppaction://hlinksldjump"/>
              </a:rPr>
              <a:t>Sorozatszámítás</a:t>
            </a:r>
            <a:r>
              <a:rPr lang="hu-HU" sz="2800" dirty="0"/>
              <a:t> – összegzés…</a:t>
            </a:r>
          </a:p>
          <a:p>
            <a:pPr marL="254000"/>
            <a:r>
              <a:rPr lang="hu-HU" sz="2800" dirty="0">
                <a:hlinkClick r:id="rId5" action="ppaction://hlinksldjump"/>
              </a:rPr>
              <a:t>Megszámolás</a:t>
            </a:r>
            <a:endParaRPr lang="hu-HU" sz="2800" dirty="0"/>
          </a:p>
          <a:p>
            <a:pPr marL="254000"/>
            <a:r>
              <a:rPr lang="hu-HU" sz="2800" dirty="0">
                <a:hlinkClick r:id="rId6" action="ppaction://hlinksldjump"/>
              </a:rPr>
              <a:t>Maximum-kiválasztás</a:t>
            </a:r>
            <a:endParaRPr lang="hu-HU" sz="2800" dirty="0"/>
          </a:p>
          <a:p>
            <a:pPr marL="254000"/>
            <a:r>
              <a:rPr lang="hu-HU" sz="2800" dirty="0">
                <a:hlinkClick r:id="rId7" action="ppaction://hlinksldjump"/>
              </a:rPr>
              <a:t>Keresés</a:t>
            </a:r>
            <a:endParaRPr lang="hu-HU" sz="2800" dirty="0"/>
          </a:p>
          <a:p>
            <a:pPr marL="254000"/>
            <a:r>
              <a:rPr lang="hu-HU" sz="2800" dirty="0">
                <a:hlinkClick r:id="rId8" action="ppaction://hlinksldjump"/>
              </a:rPr>
              <a:t>Eldöntés</a:t>
            </a:r>
            <a:endParaRPr lang="hu-HU" sz="2800" dirty="0"/>
          </a:p>
          <a:p>
            <a:pPr marL="254000"/>
            <a:r>
              <a:rPr lang="hu-HU" sz="2800" dirty="0">
                <a:hlinkClick r:id="rId9" action="ppaction://hlinksldjump"/>
              </a:rPr>
              <a:t>Kiválasztás</a:t>
            </a:r>
            <a:endParaRPr lang="hu-HU" sz="2800" dirty="0"/>
          </a:p>
          <a:p>
            <a:pPr marL="254000"/>
            <a:r>
              <a:rPr lang="hu-HU" sz="2800" dirty="0"/>
              <a:t>Programozás tételek </a:t>
            </a:r>
            <a:r>
              <a:rPr lang="hu-HU" sz="2400" dirty="0"/>
              <a:t>– </a:t>
            </a:r>
            <a:r>
              <a:rPr lang="hu-HU" sz="2400" dirty="0">
                <a:hlinkClick r:id="rId10" action="ppaction://hlinksldjump"/>
              </a:rPr>
              <a:t>visszatekintés</a:t>
            </a:r>
            <a:endParaRPr lang="hu-HU" sz="24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A2931AD4-E37B-42F6-A2D6-D3C3D8E597B8}" type="datetime8">
              <a:rPr lang="hu-HU" smtClean="0"/>
              <a:t>2022.09.19. 18:09</a:t>
            </a:fld>
            <a:endParaRPr lang="en-US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3. </a:t>
            </a:r>
            <a:r>
              <a:rPr lang="en-US" dirty="0" err="1"/>
              <a:t>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</a:t>
            </a:fld>
            <a:r>
              <a:rPr lang="hu-HU" dirty="0"/>
              <a:t>/54</a:t>
            </a:r>
          </a:p>
        </p:txBody>
      </p:sp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2. Megszámolás</a:t>
            </a:r>
          </a:p>
        </p:txBody>
      </p:sp>
      <p:sp>
        <p:nvSpPr>
          <p:cNvPr id="2253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buFont typeface="Wingdings" pitchFamily="2" charset="2"/>
              <a:buNone/>
            </a:pPr>
            <a:r>
              <a:rPr lang="hu-HU">
                <a:sym typeface="Symbol" pitchFamily="18" charset="2"/>
              </a:rPr>
              <a:t>    </a:t>
            </a:r>
          </a:p>
          <a:p>
            <a:pPr marL="254000">
              <a:buFont typeface="Wingdings" pitchFamily="2" charset="2"/>
              <a:buNone/>
            </a:pPr>
            <a:endParaRPr lang="hu-HU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 sz="280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>
              <a:sym typeface="Symbol" pitchFamily="18" charset="2"/>
            </a:endParaRPr>
          </a:p>
        </p:txBody>
      </p:sp>
      <p:sp>
        <p:nvSpPr>
          <p:cNvPr id="13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5D6B07E7-B9CC-4288-8161-85B39C26C8C0}" type="datetime8">
              <a:rPr lang="hu-HU" smtClean="0"/>
              <a:t>2022.09.19. 18:09</a:t>
            </a:fld>
            <a:endParaRPr lang="en-US"/>
          </a:p>
        </p:txBody>
      </p:sp>
      <p:sp>
        <p:nvSpPr>
          <p:cNvPr id="18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3. </a:t>
            </a:r>
            <a:r>
              <a:rPr lang="en-US" dirty="0" err="1"/>
              <a:t>előadás</a:t>
            </a:r>
            <a:endParaRPr lang="en-US" dirty="0"/>
          </a:p>
        </p:txBody>
      </p:sp>
      <p:sp>
        <p:nvSpPr>
          <p:cNvPr id="22534" name="Tartalom helye 2"/>
          <p:cNvSpPr>
            <a:spLocks/>
          </p:cNvSpPr>
          <p:nvPr/>
        </p:nvSpPr>
        <p:spPr bwMode="auto">
          <a:xfrm>
            <a:off x="35496" y="1557338"/>
            <a:ext cx="9145017" cy="4751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3200" b="1" dirty="0"/>
              <a:t>Algoritmus:</a:t>
            </a:r>
          </a:p>
          <a:p>
            <a:pPr marL="266700" indent="-254000">
              <a:lnSpc>
                <a:spcPct val="95000"/>
              </a:lnSpc>
              <a:spcBef>
                <a:spcPct val="5000"/>
              </a:spcBef>
            </a:pPr>
            <a:endParaRPr lang="hu-HU" sz="2800" dirty="0">
              <a:sym typeface="Symbol" pitchFamily="18" charset="2"/>
            </a:endParaRPr>
          </a:p>
        </p:txBody>
      </p:sp>
      <p:graphicFrame>
        <p:nvGraphicFramePr>
          <p:cNvPr id="104485" name="Group 37"/>
          <p:cNvGraphicFramePr>
            <a:graphicFrameLocks noGrp="1"/>
          </p:cNvGraphicFramePr>
          <p:nvPr/>
        </p:nvGraphicFramePr>
        <p:xfrm>
          <a:off x="3924300" y="2232025"/>
          <a:ext cx="3744913" cy="213360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16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69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1..N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(X[i])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Db:=Db+1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552" name="Line 27"/>
          <p:cNvSpPr>
            <a:spLocks noChangeShapeType="1"/>
          </p:cNvSpPr>
          <p:nvPr/>
        </p:nvSpPr>
        <p:spPr bwMode="auto">
          <a:xfrm>
            <a:off x="4500563" y="3292475"/>
            <a:ext cx="215900" cy="539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2553" name="Line 28"/>
          <p:cNvSpPr>
            <a:spLocks noChangeShapeType="1"/>
          </p:cNvSpPr>
          <p:nvPr/>
        </p:nvSpPr>
        <p:spPr bwMode="auto">
          <a:xfrm flipH="1">
            <a:off x="7437438" y="3292475"/>
            <a:ext cx="215900" cy="539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2555" name="Text Box 29"/>
          <p:cNvSpPr txBox="1">
            <a:spLocks noChangeArrowheads="1"/>
          </p:cNvSpPr>
          <p:nvPr/>
        </p:nvSpPr>
        <p:spPr bwMode="auto">
          <a:xfrm>
            <a:off x="4427538" y="3573463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22556" name="Text Box 30"/>
          <p:cNvSpPr txBox="1">
            <a:spLocks noChangeArrowheads="1"/>
          </p:cNvSpPr>
          <p:nvPr/>
        </p:nvSpPr>
        <p:spPr bwMode="auto">
          <a:xfrm>
            <a:off x="7437438" y="357663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22558" name="Szövegdoboz 13"/>
          <p:cNvSpPr txBox="1">
            <a:spLocks noChangeArrowheads="1"/>
          </p:cNvSpPr>
          <p:nvPr/>
        </p:nvSpPr>
        <p:spPr bwMode="auto">
          <a:xfrm>
            <a:off x="7667625" y="1905000"/>
            <a:ext cx="1079500" cy="646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b="1"/>
              <a:t>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 i</a:t>
            </a:r>
            <a:r>
              <a:rPr lang="hu-HU" b="1"/>
              <a:t>:Egész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20</a:t>
            </a:fld>
            <a:r>
              <a:rPr lang="hu-HU" dirty="0"/>
              <a:t>/54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90E78591-3C9C-40B1-80E1-0DA6BDCE36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28" y="2279651"/>
            <a:ext cx="1618828" cy="1707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 Megszámolás</a:t>
            </a:r>
            <a:br>
              <a:rPr lang="hu-HU" dirty="0"/>
            </a:br>
            <a:r>
              <a:rPr lang="hu-HU" sz="2800" dirty="0"/>
              <a:t>példa</a:t>
            </a:r>
            <a:endParaRPr lang="hu-HU" dirty="0"/>
          </a:p>
        </p:txBody>
      </p:sp>
      <p:sp>
        <p:nvSpPr>
          <p:cNvPr id="3076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b="1" dirty="0"/>
              <a:t>Specifikáció: </a:t>
            </a:r>
            <a:r>
              <a:rPr lang="hu-HU" dirty="0"/>
              <a:t>T(</a:t>
            </a:r>
            <a:r>
              <a:rPr lang="hu-HU" dirty="0" err="1"/>
              <a:t>X</a:t>
            </a:r>
            <a:r>
              <a:rPr lang="hu-HU" baseline="-25000" dirty="0" err="1"/>
              <a:t>i</a:t>
            </a:r>
            <a:r>
              <a:rPr lang="hu-HU" dirty="0"/>
              <a:t>) → </a:t>
            </a:r>
            <a:r>
              <a:rPr lang="sv-SE" dirty="0"/>
              <a:t>Hó</a:t>
            </a:r>
            <a:r>
              <a:rPr lang="sv-SE" baseline="-25000" dirty="0"/>
              <a:t>i</a:t>
            </a:r>
            <a:r>
              <a:rPr lang="sv-SE" dirty="0"/>
              <a:t>&lt;3 vagy Hó</a:t>
            </a:r>
            <a:r>
              <a:rPr lang="sv-SE" baseline="-25000" dirty="0"/>
              <a:t>i</a:t>
            </a:r>
            <a:r>
              <a:rPr lang="sv-SE" dirty="0"/>
              <a:t>=12</a:t>
            </a:r>
            <a:endParaRPr lang="hu-HU" b="1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Bemenet: 	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</a:t>
            </a:r>
            <a:br>
              <a:rPr lang="hu-HU" sz="2800" dirty="0"/>
            </a:br>
            <a:r>
              <a:rPr lang="hu-HU" sz="2800" dirty="0"/>
              <a:t>	     	</a:t>
            </a:r>
            <a:r>
              <a:rPr lang="hu-HU" sz="2800" dirty="0">
                <a:solidFill>
                  <a:srgbClr val="0000FF"/>
                </a:solidFill>
              </a:rPr>
              <a:t>Hó</a:t>
            </a:r>
            <a:r>
              <a:rPr lang="hu-HU" sz="2800" baseline="-25000" dirty="0">
                <a:solidFill>
                  <a:srgbClr val="0000FF"/>
                </a:solidFill>
              </a:rPr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solidFill>
                  <a:srgbClr val="0000FF"/>
                </a:solidFill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/>
              <a:t>N</a:t>
            </a:r>
            <a:r>
              <a:rPr lang="hu-HU" sz="2800" dirty="0"/>
              <a:t>,</a:t>
            </a:r>
            <a:br>
              <a:rPr lang="hu-HU" sz="2800" baseline="30000" dirty="0"/>
            </a:br>
            <a:r>
              <a:rPr lang="hu-HU" sz="2800" dirty="0"/>
              <a:t> 		</a:t>
            </a:r>
            <a:r>
              <a:rPr lang="hu-HU" sz="2800" dirty="0">
                <a:solidFill>
                  <a:srgbClr val="0000FF"/>
                </a:solidFill>
              </a:rPr>
              <a:t>Téli?</a:t>
            </a:r>
            <a:r>
              <a:rPr lang="hu-HU" sz="2800" dirty="0"/>
              <a:t>:</a:t>
            </a:r>
            <a:r>
              <a:rPr lang="hu-HU" sz="2800" dirty="0">
                <a:solidFill>
                  <a:srgbClr val="0000FF"/>
                </a:solidFill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>
                <a:sym typeface="Symbol"/>
              </a:rPr>
              <a:t>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r>
              <a:rPr lang="hu-HU" sz="2800" dirty="0"/>
              <a:t>,</a:t>
            </a:r>
            <a:br>
              <a:rPr lang="hu-HU" sz="2800" dirty="0"/>
            </a:br>
            <a:r>
              <a:rPr lang="hu-HU" sz="2800" dirty="0"/>
              <a:t>	   	</a:t>
            </a:r>
            <a:r>
              <a:rPr lang="hu-HU" sz="2800" dirty="0">
                <a:solidFill>
                  <a:srgbClr val="0000FF"/>
                </a:solidFill>
              </a:rPr>
              <a:t>Téli?</a:t>
            </a:r>
            <a:r>
              <a:rPr lang="hu-HU" sz="2800" dirty="0"/>
              <a:t>(</a:t>
            </a:r>
            <a:r>
              <a:rPr lang="hu-HU" sz="2800" dirty="0">
                <a:solidFill>
                  <a:srgbClr val="0000FF"/>
                </a:solidFill>
              </a:rPr>
              <a:t>x</a:t>
            </a:r>
            <a:r>
              <a:rPr lang="hu-HU" sz="2800" dirty="0"/>
              <a:t>):=</a:t>
            </a:r>
            <a:r>
              <a:rPr lang="hu-HU" sz="2800" dirty="0">
                <a:solidFill>
                  <a:srgbClr val="0000FF"/>
                </a:solidFill>
              </a:rPr>
              <a:t>x=1 vagy x=2 vagy x=12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Kimenet:	</a:t>
            </a:r>
            <a:r>
              <a:rPr lang="hu-HU" sz="2800" dirty="0" err="1"/>
              <a:t>Db</a:t>
            </a:r>
            <a:r>
              <a:rPr lang="hu-HU" sz="2800" dirty="0" err="1">
                <a:sym typeface="Symbol"/>
              </a:rPr>
              <a:t></a:t>
            </a:r>
            <a:r>
              <a:rPr lang="hu-HU" sz="2800" dirty="0" err="1">
                <a:latin typeface="Imprint MT Shadow" pitchFamily="82" charset="0"/>
                <a:sym typeface="Symbol" pitchFamily="18" charset="2"/>
              </a:rPr>
              <a:t>N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sz="2800" dirty="0"/>
              <a:t>Előfeltétel:	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i (1iN): Hó</a:t>
            </a:r>
            <a:r>
              <a:rPr lang="hu-HU" sz="2800" baseline="-25000" dirty="0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[1..12]</a:t>
            </a:r>
          </a:p>
          <a:p>
            <a:pPr marL="254000">
              <a:spcBef>
                <a:spcPts val="1800"/>
              </a:spcBef>
            </a:pPr>
            <a:r>
              <a:rPr lang="hu-HU" sz="2800" dirty="0">
                <a:sym typeface="Symbol" pitchFamily="18" charset="2"/>
              </a:rPr>
              <a:t>Utófeltétel: Db=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hu-HU" sz="2800" dirty="0">
                <a:sym typeface="Symbol" pitchFamily="18" charset="2"/>
              </a:rPr>
              <a:t>Megjegyzés: a konkrét feladat előfeltétele mindig lehet szigorúbb a tétel előfeltételénél!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E480492-06DF-4BB1-AD1B-2BEAC5F1D03E}" type="datetime8">
              <a:rPr lang="hu-HU" smtClean="0"/>
              <a:t>2022.09.19. 18:09</a:t>
            </a:fld>
            <a:endParaRPr lang="en-US"/>
          </a:p>
        </p:txBody>
      </p:sp>
      <p:sp>
        <p:nvSpPr>
          <p:cNvPr id="17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3. </a:t>
            </a:r>
            <a:r>
              <a:rPr lang="en-US" dirty="0" err="1"/>
              <a:t>előadás</a:t>
            </a:r>
            <a:endParaRPr lang="en-US" dirty="0"/>
          </a:p>
        </p:txBody>
      </p:sp>
      <p:graphicFrame>
        <p:nvGraphicFramePr>
          <p:cNvPr id="3074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5406009"/>
              </p:ext>
            </p:extLst>
          </p:nvPr>
        </p:nvGraphicFramePr>
        <p:xfrm>
          <a:off x="2898924" y="4325938"/>
          <a:ext cx="862013" cy="1138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31640" imgH="571320" progId="Equation.3">
                  <p:embed/>
                </p:oleObj>
              </mc:Choice>
              <mc:Fallback>
                <p:oleObj name="Equation" r:id="rId3" imgW="431640" imgH="571320" progId="Equation.3">
                  <p:embed/>
                  <p:pic>
                    <p:nvPicPr>
                      <p:cNvPr id="0" name="Picture 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8924" y="4325938"/>
                        <a:ext cx="862013" cy="1138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3559" name="Picture 2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518795" y="2086496"/>
            <a:ext cx="3563938" cy="406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églalap 1"/>
          <p:cNvSpPr/>
          <p:nvPr/>
        </p:nvSpPr>
        <p:spPr>
          <a:xfrm>
            <a:off x="2520000" y="5112337"/>
            <a:ext cx="1836000" cy="288000"/>
          </a:xfrm>
          <a:prstGeom prst="rect">
            <a:avLst/>
          </a:prstGeom>
          <a:solidFill>
            <a:srgbClr val="FFCA21"/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hu-HU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Hó</a:t>
            </a:r>
            <a:r>
              <a:rPr lang="hu-HU" sz="1600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r>
              <a:rPr lang="hu-HU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&lt;3 vagy Hó</a:t>
            </a:r>
            <a:r>
              <a:rPr lang="hu-HU" sz="1600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</a:t>
            </a:r>
            <a:r>
              <a:rPr lang="hu-HU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=12</a:t>
            </a:r>
          </a:p>
        </p:txBody>
      </p:sp>
      <p:grpSp>
        <p:nvGrpSpPr>
          <p:cNvPr id="8" name="Csoportba foglalás 7"/>
          <p:cNvGrpSpPr/>
          <p:nvPr/>
        </p:nvGrpSpPr>
        <p:grpSpPr>
          <a:xfrm>
            <a:off x="1907704" y="3058074"/>
            <a:ext cx="5393060" cy="1298728"/>
            <a:chOff x="4380849" y="3058074"/>
            <a:chExt cx="4655647" cy="1298728"/>
          </a:xfrm>
        </p:grpSpPr>
        <p:sp>
          <p:nvSpPr>
            <p:cNvPr id="7" name="Téglalap 6"/>
            <p:cNvSpPr/>
            <p:nvPr/>
          </p:nvSpPr>
          <p:spPr>
            <a:xfrm>
              <a:off x="5608576" y="3058074"/>
              <a:ext cx="3427920" cy="432048"/>
            </a:xfrm>
            <a:prstGeom prst="rect">
              <a:avLst/>
            </a:prstGeom>
            <a:solidFill>
              <a:schemeClr val="bg1"/>
            </a:solidFill>
            <a:ln>
              <a:noFill/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>
                <a:buNone/>
              </a:pPr>
              <a:endParaRPr lang="en-GB" sz="2800">
                <a:solidFill>
                  <a:srgbClr val="0000FF"/>
                </a:solidFill>
              </a:endParaRPr>
            </a:p>
          </p:txBody>
        </p:sp>
        <p:sp>
          <p:nvSpPr>
            <p:cNvPr id="6" name="Téglalap 5"/>
            <p:cNvSpPr/>
            <p:nvPr/>
          </p:nvSpPr>
          <p:spPr>
            <a:xfrm>
              <a:off x="5603480" y="3058074"/>
              <a:ext cx="1864655" cy="432048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>
                <a:buNone/>
              </a:pPr>
              <a:r>
                <a:rPr lang="hu-HU" sz="2800" dirty="0">
                  <a:solidFill>
                    <a:srgbClr val="0000FF"/>
                  </a:solidFill>
                </a:rPr>
                <a:t>x&lt;3 vagy x=12</a:t>
              </a:r>
              <a:endParaRPr lang="en-GB" sz="2800" dirty="0">
                <a:solidFill>
                  <a:srgbClr val="0000FF"/>
                </a:solidFill>
              </a:endParaRPr>
            </a:p>
          </p:txBody>
        </p:sp>
        <p:sp>
          <p:nvSpPr>
            <p:cNvPr id="3" name="Szövegdoboz 2"/>
            <p:cNvSpPr txBox="1"/>
            <p:nvPr/>
          </p:nvSpPr>
          <p:spPr>
            <a:xfrm>
              <a:off x="5633266" y="3361186"/>
              <a:ext cx="5760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buNone/>
              </a:pPr>
              <a:r>
                <a:rPr lang="en-GB" sz="3600" b="1" dirty="0">
                  <a:solidFill>
                    <a:srgbClr val="FF0000"/>
                  </a:solidFill>
                </a:rPr>
                <a:t>↕</a:t>
              </a:r>
            </a:p>
          </p:txBody>
        </p:sp>
        <p:sp>
          <p:nvSpPr>
            <p:cNvPr id="4" name="Téglalap 3"/>
            <p:cNvSpPr/>
            <p:nvPr/>
          </p:nvSpPr>
          <p:spPr>
            <a:xfrm>
              <a:off x="4380849" y="3965714"/>
              <a:ext cx="2921618" cy="391088"/>
            </a:xfrm>
            <a:prstGeom prst="rect">
              <a:avLst/>
            </a:prstGeom>
            <a:noFill/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1" name="Dia számának helye 10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21</a:t>
            </a:fld>
            <a:r>
              <a:rPr lang="hu-HU" dirty="0"/>
              <a:t>/54</a:t>
            </a:r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B97E897A-1ECB-4FDA-867A-CD957D8F693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3652" y="2945300"/>
            <a:ext cx="1618828" cy="17078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6" grpId="0" uiExpand="1" build="p"/>
      <p:bldP spid="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2. Megszámolás</a:t>
            </a:r>
            <a:br>
              <a:rPr lang="hu-HU" dirty="0"/>
            </a:br>
            <a:r>
              <a:rPr lang="hu-HU" sz="2800" dirty="0"/>
              <a:t>példa</a:t>
            </a:r>
            <a:endParaRPr lang="hu-HU" dirty="0"/>
          </a:p>
        </p:txBody>
      </p:sp>
      <p:sp>
        <p:nvSpPr>
          <p:cNvPr id="4198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None/>
              <a:defRPr/>
            </a:pPr>
            <a:r>
              <a:rPr lang="hu-HU" b="1" dirty="0"/>
              <a:t>Algoritmus: </a:t>
            </a:r>
            <a:r>
              <a:rPr lang="hu-HU" dirty="0"/>
              <a:t>T(X[i]) → </a:t>
            </a:r>
            <a:r>
              <a:rPr lang="sv-SE" dirty="0"/>
              <a:t>Hó[i]&lt;3 vagy Hó[i]=12</a:t>
            </a:r>
            <a:endParaRPr lang="hu-HU" b="1" dirty="0"/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endParaRPr lang="hu-HU" sz="2800" b="1" dirty="0"/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endParaRPr lang="hu-HU" sz="2800" b="1" dirty="0"/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endParaRPr lang="hu-HU" sz="2800" b="1" dirty="0"/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endParaRPr lang="hu-HU" sz="2800" b="1" dirty="0"/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endParaRPr lang="hu-HU" sz="2800" b="1" dirty="0"/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endParaRPr lang="hu-HU" sz="2800" b="1" dirty="0"/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endParaRPr lang="hu-HU" sz="2800" b="1" dirty="0"/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sz="2800" dirty="0">
                <a:sym typeface="Symbol" pitchFamily="18" charset="2"/>
              </a:rPr>
              <a:t>Kérdés:</a:t>
            </a:r>
            <a:endParaRPr lang="hu-HU" sz="2800" dirty="0"/>
          </a:p>
          <a:p>
            <a:pPr indent="-4763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sz="2400" dirty="0"/>
              <a:t>Mi lenne, ha az előfeltétel (</a:t>
            </a:r>
            <a:r>
              <a:rPr lang="hu-HU" sz="2400" dirty="0">
                <a:solidFill>
                  <a:srgbClr val="0000FF"/>
                </a:solidFill>
                <a:sym typeface="Symbol" pitchFamily="18" charset="2"/>
              </a:rPr>
              <a:t>i (1iN): Hó</a:t>
            </a:r>
            <a:r>
              <a:rPr lang="hu-HU" sz="2400" baseline="-25000" dirty="0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hu-HU" sz="2400" dirty="0">
                <a:solidFill>
                  <a:srgbClr val="0000FF"/>
                </a:solidFill>
                <a:sym typeface="Symbol" pitchFamily="18" charset="2"/>
              </a:rPr>
              <a:t>[1..12]</a:t>
            </a:r>
            <a:r>
              <a:rPr lang="hu-HU" sz="2400" dirty="0"/>
              <a:t>) nem teljesülne?</a:t>
            </a:r>
          </a:p>
        </p:txBody>
      </p:sp>
      <p:sp>
        <p:nvSpPr>
          <p:cNvPr id="14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9D839A2-3B64-4C5B-8753-5579F4F6D48A}" type="datetime8">
              <a:rPr lang="hu-HU" smtClean="0"/>
              <a:t>2022.09.19. 18:09</a:t>
            </a:fld>
            <a:endParaRPr lang="en-US"/>
          </a:p>
        </p:txBody>
      </p:sp>
      <p:sp>
        <p:nvSpPr>
          <p:cNvPr id="16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3. </a:t>
            </a:r>
            <a:r>
              <a:rPr lang="en-US" dirty="0" err="1"/>
              <a:t>előadás</a:t>
            </a:r>
            <a:endParaRPr lang="en-US" dirty="0"/>
          </a:p>
        </p:txBody>
      </p:sp>
      <p:graphicFrame>
        <p:nvGraphicFramePr>
          <p:cNvPr id="106542" name="Group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9727535"/>
              </p:ext>
            </p:extLst>
          </p:nvPr>
        </p:nvGraphicFramePr>
        <p:xfrm>
          <a:off x="3308350" y="2205038"/>
          <a:ext cx="4824413" cy="2133600"/>
        </p:xfrm>
        <a:graphic>
          <a:graphicData uri="http://schemas.openxmlformats.org/drawingml/2006/table">
            <a:tbl>
              <a:tblPr/>
              <a:tblGrid>
                <a:gridCol w="5032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445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65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1..N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Hó[i]&lt;3 vagy Hó[i]=12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Db:=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Db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4599" name="Line 45"/>
          <p:cNvSpPr>
            <a:spLocks noChangeShapeType="1"/>
          </p:cNvSpPr>
          <p:nvPr/>
        </p:nvSpPr>
        <p:spPr bwMode="auto">
          <a:xfrm>
            <a:off x="3824771" y="3283672"/>
            <a:ext cx="252413" cy="51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4600" name="Line 47"/>
          <p:cNvSpPr>
            <a:spLocks noChangeShapeType="1"/>
          </p:cNvSpPr>
          <p:nvPr/>
        </p:nvSpPr>
        <p:spPr bwMode="auto">
          <a:xfrm flipH="1">
            <a:off x="7847428" y="3283672"/>
            <a:ext cx="252412" cy="51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4603" name="Text Box 27"/>
          <p:cNvSpPr txBox="1">
            <a:spLocks noChangeArrowheads="1"/>
          </p:cNvSpPr>
          <p:nvPr/>
        </p:nvSpPr>
        <p:spPr bwMode="auto">
          <a:xfrm>
            <a:off x="3754369" y="3546934"/>
            <a:ext cx="288925" cy="305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24604" name="Text Box 28"/>
          <p:cNvSpPr txBox="1">
            <a:spLocks noChangeArrowheads="1"/>
          </p:cNvSpPr>
          <p:nvPr/>
        </p:nvSpPr>
        <p:spPr bwMode="auto">
          <a:xfrm>
            <a:off x="7886632" y="3550109"/>
            <a:ext cx="288925" cy="30595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24607" name="Szövegdoboz 13"/>
          <p:cNvSpPr txBox="1">
            <a:spLocks noChangeArrowheads="1"/>
          </p:cNvSpPr>
          <p:nvPr/>
        </p:nvSpPr>
        <p:spPr bwMode="auto">
          <a:xfrm>
            <a:off x="8120063" y="1865313"/>
            <a:ext cx="1079500" cy="64611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b="1" dirty="0"/>
              <a:t>Változó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    i</a:t>
            </a:r>
            <a:r>
              <a:rPr lang="hu-HU" b="1" dirty="0"/>
              <a:t>:Egész</a:t>
            </a:r>
          </a:p>
        </p:txBody>
      </p:sp>
      <p:pic>
        <p:nvPicPr>
          <p:cNvPr id="59396" name="Picture 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98" y="2852936"/>
            <a:ext cx="2440024" cy="186253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605" name="Picture 3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37556" y="2205038"/>
            <a:ext cx="1673225" cy="9715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22</a:t>
            </a:fld>
            <a:r>
              <a:rPr lang="hu-HU" dirty="0"/>
              <a:t>/54</a:t>
            </a:r>
          </a:p>
        </p:txBody>
      </p:sp>
    </p:spTree>
  </p:cSld>
  <p:clrMapOvr>
    <a:masterClrMapping/>
  </p:clrMapOvr>
  <p:transition spd="slow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 Maximum-kiválasztás</a:t>
            </a:r>
          </a:p>
        </p:txBody>
      </p:sp>
      <p:sp>
        <p:nvSpPr>
          <p:cNvPr id="2560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Feladatok: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dirty="0"/>
              <a:t>Ismerjük egy ember havi bevételeit és kiadásait. Adjunk meg, hogy melyik hónapban nőtt </a:t>
            </a:r>
            <a:r>
              <a:rPr lang="hu-HU" sz="2800" b="1" dirty="0"/>
              <a:t>leg</a:t>
            </a:r>
            <a:r>
              <a:rPr lang="hu-HU" sz="2800" dirty="0"/>
              <a:t>jobban a vagyona!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dirty="0"/>
              <a:t>Adjuk meg N ember közül az ábécében </a:t>
            </a:r>
            <a:r>
              <a:rPr lang="hu-HU" sz="2800" b="1" dirty="0"/>
              <a:t>utolsó</a:t>
            </a:r>
            <a:r>
              <a:rPr lang="hu-HU" sz="2800" dirty="0"/>
              <a:t>t!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dirty="0"/>
              <a:t>Adjuk meg N ember közül azt, aki a </a:t>
            </a:r>
            <a:r>
              <a:rPr lang="hu-HU" sz="2800" b="1" dirty="0"/>
              <a:t>leg</a:t>
            </a:r>
            <a:r>
              <a:rPr lang="hu-HU" sz="2800" dirty="0"/>
              <a:t>több ételt szereti!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dirty="0"/>
              <a:t>Adjunk meg az éves statisztika alapján a </a:t>
            </a:r>
            <a:r>
              <a:rPr lang="hu-HU" sz="2800" b="1" dirty="0"/>
              <a:t>leg</a:t>
            </a:r>
            <a:r>
              <a:rPr lang="hu-HU" sz="2800" dirty="0"/>
              <a:t>melegebb napot!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dirty="0"/>
              <a:t>Adjuk meg N születésnap alapján azt, akinek idén </a:t>
            </a:r>
            <a:r>
              <a:rPr lang="hu-HU" sz="2800" b="1" dirty="0"/>
              <a:t>először</a:t>
            </a:r>
            <a:r>
              <a:rPr lang="hu-HU" sz="2800" dirty="0"/>
              <a:t> van születésnapja!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7D88CB3-AAE8-4159-ADDE-953AF2F7D316}" type="datetime8">
              <a:rPr lang="hu-HU" smtClean="0"/>
              <a:t>2022.09.19. 18:09</a:t>
            </a:fld>
            <a:endParaRPr lang="en-US"/>
          </a:p>
        </p:txBody>
      </p:sp>
      <p:sp>
        <p:nvSpPr>
          <p:cNvPr id="9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3. </a:t>
            </a:r>
            <a:r>
              <a:rPr lang="en-US" dirty="0" err="1"/>
              <a:t>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23</a:t>
            </a:fld>
            <a:r>
              <a:rPr lang="hu-HU" dirty="0"/>
              <a:t>/54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 Maximum-kiválasztás</a:t>
            </a:r>
          </a:p>
        </p:txBody>
      </p:sp>
      <p:sp>
        <p:nvSpPr>
          <p:cNvPr id="3481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dirty="0">
              <a:solidFill>
                <a:srgbClr val="FF3300"/>
              </a:solidFill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dirty="0">
              <a:solidFill>
                <a:srgbClr val="FF3300"/>
              </a:solidFill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dirty="0">
              <a:solidFill>
                <a:srgbClr val="FF3300"/>
              </a:solidFill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olidFill>
                  <a:srgbClr val="FF3300"/>
                </a:solidFill>
              </a:rPr>
              <a:t>Mi bennük a közös?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dirty="0"/>
              <a:t>	</a:t>
            </a:r>
            <a:r>
              <a:rPr lang="hu-HU" sz="2800" dirty="0"/>
              <a:t>N darab „valami” közül kell megadni a </a:t>
            </a:r>
            <a:br>
              <a:rPr lang="hu-HU" sz="2800" dirty="0"/>
            </a:br>
            <a:r>
              <a:rPr lang="hu-HU" sz="2800" dirty="0"/>
              <a:t>legnagyobbat (vagy a legkisebbet).</a:t>
            </a:r>
          </a:p>
          <a:p>
            <a:pPr marL="254000">
              <a:lnSpc>
                <a:spcPct val="95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hu-HU" sz="2800" dirty="0"/>
              <a:t>Fontos: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	A „valamik” között értelmezhető egy </a:t>
            </a:r>
            <a:r>
              <a:rPr lang="hu-HU" sz="2800" b="1" dirty="0"/>
              <a:t>rendezési reláció</a:t>
            </a:r>
            <a:r>
              <a:rPr lang="hu-HU" sz="2800" dirty="0"/>
              <a:t>.</a:t>
            </a:r>
            <a:br>
              <a:rPr lang="hu-HU" sz="2800" dirty="0"/>
            </a:br>
            <a:r>
              <a:rPr lang="hu-HU" sz="2800" dirty="0"/>
              <a:t>Ha </a:t>
            </a:r>
            <a:r>
              <a:rPr lang="hu-HU" sz="2800" b="1" dirty="0"/>
              <a:t>legalább 1</a:t>
            </a:r>
            <a:r>
              <a:rPr lang="hu-HU" sz="2800" dirty="0"/>
              <a:t> „valamink” van, akkor legnagyobb (legkisebb)</a:t>
            </a:r>
            <a:r>
              <a:rPr lang="hu-HU" sz="2800" dirty="0">
                <a:latin typeface="Arial" charset="0"/>
              </a:rPr>
              <a:t> </a:t>
            </a:r>
            <a:r>
              <a:rPr lang="hu-HU" sz="2800" dirty="0"/>
              <a:t>is biztosan van közöttük!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1763387-FC24-47E3-B5BA-6B35B4E4F577}" type="datetime8">
              <a:rPr lang="hu-HU" smtClean="0"/>
              <a:t>2022.09.19. 18:09</a:t>
            </a:fld>
            <a:endParaRPr lang="en-US"/>
          </a:p>
        </p:txBody>
      </p:sp>
      <p:sp>
        <p:nvSpPr>
          <p:cNvPr id="10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3. </a:t>
            </a:r>
            <a:r>
              <a:rPr lang="en-US" dirty="0" err="1"/>
              <a:t>előadás</a:t>
            </a:r>
            <a:endParaRPr lang="en-US" dirty="0"/>
          </a:p>
        </p:txBody>
      </p:sp>
      <p:pic>
        <p:nvPicPr>
          <p:cNvPr id="3482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72200" y="1341438"/>
            <a:ext cx="2505075" cy="18891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24</a:t>
            </a:fld>
            <a:r>
              <a:rPr lang="hu-HU" dirty="0"/>
              <a:t>/54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093 0.0301 L 0.01268 0.0953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48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81" y="326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3482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>
            <a:extLst>
              <a:ext uri="{FF2B5EF4-FFF2-40B4-BE49-F238E27FC236}">
                <a16:creationId xmlns:a16="http://schemas.microsoft.com/office/drawing/2014/main" id="{1BEE96DC-514A-4C19-8507-A374E2AB3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6305" y="4644053"/>
            <a:ext cx="3857625" cy="857250"/>
          </a:xfrm>
          <a:prstGeom prst="rect">
            <a:avLst/>
          </a:prstGeom>
        </p:spPr>
      </p:pic>
      <p:sp>
        <p:nvSpPr>
          <p:cNvPr id="27653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 Maximum-kiválasztás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D921462-583A-4063-97F1-B35F245C34D4}" type="datetime8">
              <a:rPr lang="hu-HU" smtClean="0"/>
              <a:t>2022.09.19. 18:09</a:t>
            </a:fld>
            <a:endParaRPr lang="en-US" dirty="0"/>
          </a:p>
        </p:txBody>
      </p:sp>
      <p:sp>
        <p:nvSpPr>
          <p:cNvPr id="13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3. </a:t>
            </a:r>
            <a:r>
              <a:rPr lang="en-US" dirty="0" err="1"/>
              <a:t>előadás</a:t>
            </a:r>
            <a:endParaRPr lang="en-US" dirty="0"/>
          </a:p>
        </p:txBody>
      </p:sp>
      <p:pic>
        <p:nvPicPr>
          <p:cNvPr id="2765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45063" y="1570220"/>
            <a:ext cx="4019550" cy="542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25</a:t>
            </a:fld>
            <a:r>
              <a:rPr lang="hu-HU" dirty="0"/>
              <a:t>/54</a:t>
            </a:r>
          </a:p>
        </p:txBody>
      </p:sp>
      <p:sp>
        <p:nvSpPr>
          <p:cNvPr id="12" name="Lekerekített téglalap feliratnak 11"/>
          <p:cNvSpPr/>
          <p:nvPr/>
        </p:nvSpPr>
        <p:spPr bwMode="auto">
          <a:xfrm>
            <a:off x="6493453" y="3606923"/>
            <a:ext cx="2694584" cy="1262237"/>
          </a:xfrm>
          <a:prstGeom prst="wedgeRoundRectCallout">
            <a:avLst>
              <a:gd name="adj1" fmla="val -113033"/>
              <a:gd name="adj2" fmla="val 62825"/>
              <a:gd name="adj3" fmla="val 16667"/>
            </a:avLst>
          </a:prstGeom>
          <a:solidFill>
            <a:srgbClr val="FFC000">
              <a:alpha val="70000"/>
            </a:srgbClr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hu-H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A cél egy </a:t>
            </a:r>
            <a:r>
              <a:rPr kumimoji="0" lang="hu-H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szummával</a:t>
            </a:r>
            <a:r>
              <a:rPr kumimoji="0" lang="hu-H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 azonos „tömörségű” operátorral kifejezni.</a:t>
            </a:r>
          </a:p>
        </p:txBody>
      </p:sp>
      <p:sp>
        <p:nvSpPr>
          <p:cNvPr id="3584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Bemenet:	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</a:t>
            </a:r>
            <a:br>
              <a:rPr lang="hu-HU" sz="2800" dirty="0"/>
            </a:br>
            <a:r>
              <a:rPr lang="hu-HU" sz="2800" dirty="0"/>
              <a:t>	X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/>
              <a:t>N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Kimenet:	</a:t>
            </a:r>
            <a:r>
              <a:rPr lang="hu-HU" sz="2800" dirty="0" err="1"/>
              <a:t>Max</a:t>
            </a:r>
            <a:r>
              <a:rPr lang="hu-HU" sz="2800" dirty="0" err="1">
                <a:sym typeface="Symbol"/>
              </a:rPr>
              <a:t></a:t>
            </a:r>
            <a:r>
              <a:rPr lang="hu-HU" sz="2800" dirty="0" err="1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>
                <a:latin typeface="+mj-lt"/>
                <a:sym typeface="Symbol" pitchFamily="18" charset="2"/>
              </a:rPr>
              <a:t>, </a:t>
            </a:r>
            <a:r>
              <a:rPr lang="hu-HU" sz="2800" dirty="0" err="1"/>
              <a:t>MaxÉrt</a:t>
            </a:r>
            <a:r>
              <a:rPr lang="hu-HU" sz="2800" dirty="0" err="1">
                <a:sym typeface="Symbol"/>
              </a:rPr>
              <a:t></a:t>
            </a:r>
            <a:r>
              <a:rPr lang="hu-HU" sz="2800" dirty="0" err="1">
                <a:latin typeface="Imprint MT Shadow" pitchFamily="82" charset="0"/>
                <a:sym typeface="Symbol" pitchFamily="18" charset="2"/>
              </a:rPr>
              <a:t>H</a:t>
            </a:r>
            <a:endParaRPr lang="hu-HU" sz="2800" b="1" dirty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Előfeltétel:	</a:t>
            </a:r>
            <a:r>
              <a:rPr lang="hu-HU" sz="2800" dirty="0">
                <a:sym typeface="Symbol" pitchFamily="18" charset="2"/>
              </a:rPr>
              <a:t>N</a:t>
            </a:r>
            <a:r>
              <a:rPr lang="hu-HU" sz="2800" b="1" dirty="0">
                <a:solidFill>
                  <a:srgbClr val="FF0000"/>
                </a:solidFill>
                <a:sym typeface="Symbol" pitchFamily="18" charset="2"/>
              </a:rPr>
              <a:t>&gt;</a:t>
            </a:r>
            <a:r>
              <a:rPr lang="hu-HU" sz="2800" dirty="0">
                <a:sym typeface="Symbol" pitchFamily="18" charset="2"/>
              </a:rPr>
              <a:t>0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>
                <a:sym typeface="Symbol" pitchFamily="18" charset="2"/>
              </a:rPr>
              <a:t>Utófeltétel:	1MaxN és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i (1iN): </a:t>
            </a:r>
            <a:r>
              <a:rPr lang="hu-HU" sz="2800" dirty="0" err="1">
                <a:sym typeface="Symbol" pitchFamily="18" charset="2"/>
              </a:rPr>
              <a:t>X</a:t>
            </a:r>
            <a:r>
              <a:rPr lang="hu-HU" sz="2800" baseline="-25000" dirty="0" err="1">
                <a:sym typeface="Symbol" pitchFamily="18" charset="2"/>
              </a:rPr>
              <a:t>Max</a:t>
            </a:r>
            <a:r>
              <a:rPr lang="hu-HU" sz="2800" b="1" dirty="0" err="1">
                <a:solidFill>
                  <a:srgbClr val="FF0000"/>
                </a:solidFill>
                <a:sym typeface="Symbol" pitchFamily="18" charset="2"/>
              </a:rPr>
              <a:t></a:t>
            </a:r>
            <a:r>
              <a:rPr lang="hu-HU" sz="2800" dirty="0" err="1">
                <a:sym typeface="Symbol" pitchFamily="18" charset="2"/>
              </a:rPr>
              <a:t>X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r>
              <a:rPr lang="hu-HU" sz="2800" baseline="-25000" dirty="0">
                <a:sym typeface="Symbol" pitchFamily="18" charset="2"/>
              </a:rPr>
              <a:t> </a:t>
            </a:r>
            <a:r>
              <a:rPr lang="hu-HU" sz="2800" dirty="0">
                <a:sym typeface="Symbol" pitchFamily="18" charset="2"/>
              </a:rPr>
              <a:t>és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>
                <a:sym typeface="Symbol" pitchFamily="18" charset="2"/>
              </a:rPr>
              <a:t>                     </a:t>
            </a:r>
            <a:r>
              <a:rPr lang="hu-HU" sz="2800" dirty="0" err="1">
                <a:sym typeface="Symbol" pitchFamily="18" charset="2"/>
              </a:rPr>
              <a:t>MaxÉrt</a:t>
            </a:r>
            <a:r>
              <a:rPr lang="hu-HU" sz="2800" dirty="0">
                <a:sym typeface="Symbol" pitchFamily="18" charset="2"/>
              </a:rPr>
              <a:t>=</a:t>
            </a:r>
            <a:r>
              <a:rPr lang="hu-HU" sz="2800" dirty="0" err="1">
                <a:sym typeface="Symbol" pitchFamily="18" charset="2"/>
              </a:rPr>
              <a:t>X</a:t>
            </a:r>
            <a:r>
              <a:rPr lang="hu-HU" sz="2800" baseline="-25000" dirty="0" err="1">
                <a:sym typeface="Symbol" pitchFamily="18" charset="2"/>
              </a:rPr>
              <a:t>Max</a:t>
            </a:r>
            <a:endParaRPr lang="hu-HU" sz="2800" baseline="-250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ts val="600"/>
              </a:spcBef>
              <a:buNone/>
            </a:pPr>
            <a:r>
              <a:rPr lang="hu-HU" sz="2800" dirty="0">
                <a:sym typeface="Symbol" pitchFamily="18" charset="2"/>
              </a:rPr>
              <a:t>	 másképp: 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endParaRPr lang="hu-HU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Léteznie kell </a:t>
            </a:r>
            <a:r>
              <a:rPr lang="hu-HU" sz="2800" dirty="0">
                <a:sym typeface="Symbol" pitchFamily="18" charset="2"/>
              </a:rPr>
              <a:t>a </a:t>
            </a:r>
            <a:r>
              <a:rPr lang="hu-HU" sz="2800" b="1" dirty="0">
                <a:solidFill>
                  <a:srgbClr val="FF0000"/>
                </a:solidFill>
                <a:sym typeface="Symbol" pitchFamily="18" charset="2"/>
              </a:rPr>
              <a:t>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:</a:t>
            </a:r>
            <a:r>
              <a:rPr lang="hu-HU" sz="2800" dirty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</a:t>
            </a:r>
            <a:r>
              <a:rPr lang="hu-HU" sz="2800" dirty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hu-HU" sz="2800" dirty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L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 rendezési reláció</a:t>
            </a:r>
            <a:r>
              <a:rPr lang="hu-HU" sz="2800" dirty="0">
                <a:sym typeface="Symbol" pitchFamily="18" charset="2"/>
              </a:rPr>
              <a:t>nak!</a:t>
            </a:r>
          </a:p>
        </p:txBody>
      </p:sp>
    </p:spTree>
    <p:extLst>
      <p:ext uri="{BB962C8B-B14F-4D97-AF65-F5344CB8AC3E}">
        <p14:creationId xmlns:p14="http://schemas.microsoft.com/office/powerpoint/2010/main" val="3517028270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584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 Maximum-kiválasztás</a:t>
            </a:r>
            <a:br>
              <a:rPr lang="hu-HU" dirty="0"/>
            </a:br>
            <a:r>
              <a:rPr lang="hu-HU" sz="2800" dirty="0"/>
              <a:t>(maximális </a:t>
            </a:r>
            <a:r>
              <a:rPr lang="hu-HU" sz="2800" dirty="0">
                <a:solidFill>
                  <a:srgbClr val="FF0000"/>
                </a:solidFill>
              </a:rPr>
              <a:t>érték </a:t>
            </a:r>
            <a:r>
              <a:rPr lang="hu-HU" sz="2800" dirty="0"/>
              <a:t>és</a:t>
            </a:r>
            <a:r>
              <a:rPr lang="hu-HU" sz="2800" dirty="0">
                <a:solidFill>
                  <a:srgbClr val="FF0000"/>
                </a:solidFill>
              </a:rPr>
              <a:t> </a:t>
            </a:r>
            <a:r>
              <a:rPr lang="hu-HU" sz="2800" dirty="0">
                <a:solidFill>
                  <a:srgbClr val="0000FF"/>
                </a:solidFill>
              </a:rPr>
              <a:t>index</a:t>
            </a:r>
            <a:r>
              <a:rPr lang="hu-HU" sz="2800" dirty="0"/>
              <a:t>)</a:t>
            </a: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72DC10D-7D17-4A7C-84A1-986ED5265BA8}" type="datetime8">
              <a:rPr lang="hu-HU" smtClean="0"/>
              <a:t>2022.09.19. 18:09</a:t>
            </a:fld>
            <a:endParaRPr lang="en-US"/>
          </a:p>
        </p:txBody>
      </p:sp>
      <p:sp>
        <p:nvSpPr>
          <p:cNvPr id="24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3. </a:t>
            </a:r>
            <a:r>
              <a:rPr lang="en-US" dirty="0" err="1"/>
              <a:t>előadás</a:t>
            </a:r>
            <a:endParaRPr lang="en-US" dirty="0"/>
          </a:p>
        </p:txBody>
      </p:sp>
      <p:graphicFrame>
        <p:nvGraphicFramePr>
          <p:cNvPr id="118812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3604185"/>
              </p:ext>
            </p:extLst>
          </p:nvPr>
        </p:nvGraphicFramePr>
        <p:xfrm>
          <a:off x="3361116" y="1916832"/>
          <a:ext cx="4679950" cy="2667000"/>
        </p:xfrm>
        <a:graphic>
          <a:graphicData uri="http://schemas.openxmlformats.org/drawingml/2006/table">
            <a:tbl>
              <a:tblPr/>
              <a:tblGrid>
                <a:gridCol w="57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67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68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:=X[1]; 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Max:=1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2..N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X[i]&gt;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MaxÉrt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:=X[i]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Max:=i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719" name="Line 24"/>
          <p:cNvSpPr>
            <a:spLocks noChangeShapeType="1"/>
          </p:cNvSpPr>
          <p:nvPr/>
        </p:nvSpPr>
        <p:spPr bwMode="auto">
          <a:xfrm>
            <a:off x="3943253" y="2979837"/>
            <a:ext cx="215900" cy="532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9720" name="Line 25"/>
          <p:cNvSpPr>
            <a:spLocks noChangeShapeType="1"/>
          </p:cNvSpPr>
          <p:nvPr/>
        </p:nvSpPr>
        <p:spPr bwMode="auto">
          <a:xfrm flipH="1">
            <a:off x="7818816" y="2970312"/>
            <a:ext cx="215900" cy="539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47130" name="Rectangle 26"/>
          <p:cNvSpPr>
            <a:spLocks noChangeArrowheads="1"/>
          </p:cNvSpPr>
          <p:nvPr/>
        </p:nvSpPr>
        <p:spPr bwMode="auto">
          <a:xfrm>
            <a:off x="179513" y="1268760"/>
            <a:ext cx="8640638" cy="56015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sz="3200" b="1" dirty="0">
                <a:sym typeface="Symbol" pitchFamily="18" charset="2"/>
              </a:rPr>
              <a:t>Algoritmus:</a:t>
            </a:r>
            <a:endParaRPr lang="hu-HU" sz="3200" b="1" dirty="0"/>
          </a:p>
        </p:txBody>
      </p:sp>
      <p:sp>
        <p:nvSpPr>
          <p:cNvPr id="29722" name="Text Box 28"/>
          <p:cNvSpPr txBox="1">
            <a:spLocks noChangeArrowheads="1"/>
          </p:cNvSpPr>
          <p:nvPr/>
        </p:nvSpPr>
        <p:spPr bwMode="auto">
          <a:xfrm>
            <a:off x="3862766" y="3258344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29723" name="Text Box 29"/>
          <p:cNvSpPr txBox="1">
            <a:spLocks noChangeArrowheads="1"/>
          </p:cNvSpPr>
          <p:nvPr/>
        </p:nvSpPr>
        <p:spPr bwMode="auto">
          <a:xfrm>
            <a:off x="7809291" y="3258344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29729" name="Szövegdoboz 13"/>
          <p:cNvSpPr txBox="1">
            <a:spLocks noChangeArrowheads="1"/>
          </p:cNvSpPr>
          <p:nvPr/>
        </p:nvSpPr>
        <p:spPr bwMode="auto">
          <a:xfrm>
            <a:off x="8029004" y="1484784"/>
            <a:ext cx="1079500" cy="646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b="1"/>
              <a:t>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 i</a:t>
            </a:r>
            <a:r>
              <a:rPr lang="hu-HU" b="1"/>
              <a:t>:Egész</a:t>
            </a:r>
          </a:p>
        </p:txBody>
      </p:sp>
      <p:sp>
        <p:nvSpPr>
          <p:cNvPr id="23" name="Téglalap 22"/>
          <p:cNvSpPr/>
          <p:nvPr/>
        </p:nvSpPr>
        <p:spPr>
          <a:xfrm>
            <a:off x="26989" y="2708920"/>
            <a:ext cx="2190520" cy="14446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3" name="Téglalap 2"/>
          <p:cNvSpPr/>
          <p:nvPr/>
        </p:nvSpPr>
        <p:spPr>
          <a:xfrm>
            <a:off x="149343" y="4745176"/>
            <a:ext cx="9056569" cy="17081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500" dirty="0">
                <a:sym typeface="Symbol" pitchFamily="18" charset="2"/>
              </a:rPr>
              <a:t>Megjegyzés: Ha több maximális érték is van, akkor közülük az </a:t>
            </a:r>
            <a:r>
              <a:rPr lang="hu-H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első</a:t>
            </a:r>
            <a:r>
              <a:rPr lang="hu-HU" sz="2500" dirty="0">
                <a:sym typeface="Symbol" pitchFamily="18" charset="2"/>
              </a:rPr>
              <a:t>t kapjuk meg – a megoldás tudhat többet, mint a specifikáció által elvárt. </a:t>
            </a:r>
          </a:p>
          <a:p>
            <a:pPr>
              <a:lnSpc>
                <a:spcPct val="95000"/>
              </a:lnSpc>
              <a:spcBef>
                <a:spcPts val="1200"/>
              </a:spcBef>
              <a:buNone/>
              <a:tabLst>
                <a:tab pos="1435100" algn="l"/>
              </a:tabLst>
            </a:pPr>
            <a:r>
              <a:rPr lang="hu-HU" sz="2500" dirty="0">
                <a:sym typeface="Symbol" pitchFamily="18" charset="2"/>
              </a:rPr>
              <a:t>Kérdések:	Hogyan lesz belőle </a:t>
            </a:r>
            <a:r>
              <a:rPr lang="hu-H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utolsó</a:t>
            </a:r>
            <a:r>
              <a:rPr lang="hu-HU" sz="2500" dirty="0">
                <a:sym typeface="Symbol" pitchFamily="18" charset="2"/>
              </a:rPr>
              <a:t> maximális?</a:t>
            </a:r>
            <a:br>
              <a:rPr lang="hu-HU" sz="2500" dirty="0">
                <a:sym typeface="Symbol" pitchFamily="18" charset="2"/>
              </a:rPr>
            </a:br>
            <a:r>
              <a:rPr lang="hu-HU" sz="2500" dirty="0">
                <a:sym typeface="Symbol" pitchFamily="18" charset="2"/>
              </a:rPr>
              <a:t>       	Hogyan lesz belőle (első) </a:t>
            </a:r>
            <a:r>
              <a:rPr lang="hu-HU" sz="25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minimális</a:t>
            </a:r>
            <a:r>
              <a:rPr lang="hu-HU" sz="2500" dirty="0">
                <a:sym typeface="Symbol" pitchFamily="18" charset="2"/>
              </a:rPr>
              <a:t>?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26</a:t>
            </a:fld>
            <a:r>
              <a:rPr lang="hu-HU" dirty="0"/>
              <a:t>/54</a:t>
            </a:r>
          </a:p>
        </p:txBody>
      </p:sp>
      <p:grpSp>
        <p:nvGrpSpPr>
          <p:cNvPr id="9" name="Csoportba foglalás 8">
            <a:extLst>
              <a:ext uri="{FF2B5EF4-FFF2-40B4-BE49-F238E27FC236}">
                <a16:creationId xmlns:a16="http://schemas.microsoft.com/office/drawing/2014/main" id="{470485DE-F5B9-4A29-BA97-85963C727204}"/>
              </a:ext>
            </a:extLst>
          </p:cNvPr>
          <p:cNvGrpSpPr/>
          <p:nvPr/>
        </p:nvGrpSpPr>
        <p:grpSpPr>
          <a:xfrm>
            <a:off x="96618" y="1802702"/>
            <a:ext cx="2286384" cy="1514261"/>
            <a:chOff x="2645656" y="4795059"/>
            <a:chExt cx="2286384" cy="1514261"/>
          </a:xfrm>
        </p:grpSpPr>
        <p:grpSp>
          <p:nvGrpSpPr>
            <p:cNvPr id="8" name="Csoportba foglalás 7">
              <a:extLst>
                <a:ext uri="{FF2B5EF4-FFF2-40B4-BE49-F238E27FC236}">
                  <a16:creationId xmlns:a16="http://schemas.microsoft.com/office/drawing/2014/main" id="{E3DB19E5-D433-492F-8E29-0E4F077F222A}"/>
                </a:ext>
              </a:extLst>
            </p:cNvPr>
            <p:cNvGrpSpPr/>
            <p:nvPr/>
          </p:nvGrpSpPr>
          <p:grpSpPr>
            <a:xfrm>
              <a:off x="2645656" y="4795059"/>
              <a:ext cx="2286384" cy="1514261"/>
              <a:chOff x="2645656" y="4795059"/>
              <a:chExt cx="2286384" cy="1514261"/>
            </a:xfrm>
          </p:grpSpPr>
          <p:pic>
            <p:nvPicPr>
              <p:cNvPr id="6" name="Kép 5">
                <a:extLst>
                  <a:ext uri="{FF2B5EF4-FFF2-40B4-BE49-F238E27FC236}">
                    <a16:creationId xmlns:a16="http://schemas.microsoft.com/office/drawing/2014/main" id="{8659F362-01EF-4315-B16B-AD94CF5A0E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45656" y="4795059"/>
                <a:ext cx="2286384" cy="1514261"/>
              </a:xfrm>
              <a:prstGeom prst="rect">
                <a:avLst/>
              </a:prstGeom>
              <a:ln>
                <a:noFill/>
              </a:ln>
              <a:effectLst>
                <a:outerShdw blurRad="292100" dist="139700" dir="2700000" algn="tl" rotWithShape="0">
                  <a:srgbClr val="333333">
                    <a:alpha val="65000"/>
                  </a:srgbClr>
                </a:outerShdw>
              </a:effectLst>
            </p:spPr>
          </p:pic>
          <p:sp>
            <p:nvSpPr>
              <p:cNvPr id="25" name="Téglalap 24">
                <a:extLst>
                  <a:ext uri="{FF2B5EF4-FFF2-40B4-BE49-F238E27FC236}">
                    <a16:creationId xmlns:a16="http://schemas.microsoft.com/office/drawing/2014/main" id="{FDFC437B-F09C-42A4-99D4-7BDA735B7718}"/>
                  </a:ext>
                </a:extLst>
              </p:cNvPr>
              <p:cNvSpPr/>
              <p:nvPr/>
            </p:nvSpPr>
            <p:spPr>
              <a:xfrm>
                <a:off x="2656543" y="4816925"/>
                <a:ext cx="2232248" cy="547600"/>
              </a:xfrm>
              <a:prstGeom prst="rect">
                <a:avLst/>
              </a:prstGeom>
              <a:solidFill>
                <a:schemeClr val="bg1">
                  <a:alpha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hu-HU"/>
              </a:p>
            </p:txBody>
          </p:sp>
        </p:grpSp>
        <p:sp>
          <p:nvSpPr>
            <p:cNvPr id="31" name="Téglalap 30">
              <a:extLst>
                <a:ext uri="{FF2B5EF4-FFF2-40B4-BE49-F238E27FC236}">
                  <a16:creationId xmlns:a16="http://schemas.microsoft.com/office/drawing/2014/main" id="{E2D85BB6-85D5-4D5C-80F0-FB570CBE5B8D}"/>
                </a:ext>
              </a:extLst>
            </p:cNvPr>
            <p:cNvSpPr/>
            <p:nvPr/>
          </p:nvSpPr>
          <p:spPr>
            <a:xfrm>
              <a:off x="2658626" y="5567468"/>
              <a:ext cx="2190520" cy="144463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hu-HU"/>
            </a:p>
          </p:txBody>
        </p:sp>
      </p:grpSp>
    </p:spTree>
    <p:extLst>
      <p:ext uri="{BB962C8B-B14F-4D97-AF65-F5344CB8AC3E}">
        <p14:creationId xmlns:p14="http://schemas.microsoft.com/office/powerpoint/2010/main" val="37748279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 Maximum-kiválasztás</a:t>
            </a:r>
            <a:br>
              <a:rPr lang="hu-HU" sz="2800" dirty="0"/>
            </a:br>
            <a:r>
              <a:rPr lang="hu-HU" sz="2800" dirty="0"/>
              <a:t>(maximális elem </a:t>
            </a:r>
            <a:r>
              <a:rPr lang="hu-HU" sz="2800" dirty="0">
                <a:solidFill>
                  <a:srgbClr val="FF0000"/>
                </a:solidFill>
              </a:rPr>
              <a:t>indexe</a:t>
            </a:r>
            <a:r>
              <a:rPr lang="hu-HU" sz="2800" dirty="0"/>
              <a:t>)</a:t>
            </a:r>
            <a:endParaRPr lang="hu-HU" dirty="0"/>
          </a:p>
        </p:txBody>
      </p:sp>
      <p:sp>
        <p:nvSpPr>
          <p:cNvPr id="3584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Bemenet:	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</a:t>
            </a:r>
            <a:br>
              <a:rPr lang="hu-HU" sz="2800" dirty="0"/>
            </a:br>
            <a:r>
              <a:rPr lang="hu-HU" sz="2800" dirty="0"/>
              <a:t>	X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/>
              <a:t>N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Kimenet:	Max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endParaRPr lang="hu-HU" sz="2800" b="1" dirty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Előfeltétel:	</a:t>
            </a:r>
            <a:r>
              <a:rPr lang="hu-HU" sz="2800" dirty="0">
                <a:sym typeface="Symbol" pitchFamily="18" charset="2"/>
              </a:rPr>
              <a:t>N</a:t>
            </a:r>
            <a:r>
              <a:rPr lang="hu-HU" sz="2800" b="1" dirty="0">
                <a:solidFill>
                  <a:srgbClr val="FF0000"/>
                </a:solidFill>
                <a:sym typeface="Symbol" pitchFamily="18" charset="2"/>
              </a:rPr>
              <a:t>&gt;</a:t>
            </a:r>
            <a:r>
              <a:rPr lang="hu-HU" sz="2800" dirty="0">
                <a:sym typeface="Symbol" pitchFamily="18" charset="2"/>
              </a:rPr>
              <a:t>0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>
                <a:sym typeface="Symbol" pitchFamily="18" charset="2"/>
              </a:rPr>
              <a:t>Utófeltétel:	1MaxN és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i (1iN): </a:t>
            </a:r>
            <a:r>
              <a:rPr lang="hu-HU" sz="2800" dirty="0" err="1">
                <a:sym typeface="Symbol" pitchFamily="18" charset="2"/>
              </a:rPr>
              <a:t>X</a:t>
            </a:r>
            <a:r>
              <a:rPr lang="hu-HU" sz="2800" baseline="-25000" dirty="0" err="1">
                <a:sym typeface="Symbol" pitchFamily="18" charset="2"/>
              </a:rPr>
              <a:t>Max</a:t>
            </a:r>
            <a:r>
              <a:rPr lang="hu-HU" sz="2800" b="1" dirty="0">
                <a:solidFill>
                  <a:srgbClr val="FF0000"/>
                </a:solidFill>
                <a:sym typeface="Symbol" pitchFamily="18" charset="2"/>
              </a:rPr>
              <a:t></a:t>
            </a:r>
            <a:r>
              <a:rPr lang="hu-HU" sz="2800" dirty="0" err="1">
                <a:sym typeface="Symbol" pitchFamily="18" charset="2"/>
              </a:rPr>
              <a:t>X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 másképp:  Max=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>
                <a:sym typeface="Symbol" pitchFamily="18" charset="2"/>
              </a:rPr>
              <a:t>Ha csak a maximális elem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index</a:t>
            </a:r>
            <a:r>
              <a:rPr lang="hu-HU" sz="2800" dirty="0">
                <a:sym typeface="Symbol" pitchFamily="18" charset="2"/>
              </a:rPr>
              <a:t>ére van szükségünk!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F74D3C0-B154-4A1E-A72A-241C183A3F82}" type="datetime8">
              <a:rPr lang="hu-HU" smtClean="0"/>
              <a:t>2022.09.19. 18:09</a:t>
            </a:fld>
            <a:endParaRPr lang="en-US" dirty="0"/>
          </a:p>
        </p:txBody>
      </p:sp>
      <p:sp>
        <p:nvSpPr>
          <p:cNvPr id="13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3. </a:t>
            </a:r>
            <a:r>
              <a:rPr lang="en-US" dirty="0" err="1"/>
              <a:t>előadás</a:t>
            </a:r>
            <a:endParaRPr lang="en-US" dirty="0"/>
          </a:p>
        </p:txBody>
      </p:sp>
      <p:sp>
        <p:nvSpPr>
          <p:cNvPr id="9" name="Szövegdoboz 8"/>
          <p:cNvSpPr txBox="1">
            <a:spLocks noChangeArrowheads="1"/>
          </p:cNvSpPr>
          <p:nvPr/>
        </p:nvSpPr>
        <p:spPr bwMode="auto">
          <a:xfrm>
            <a:off x="2771800" y="4458884"/>
            <a:ext cx="1944216" cy="1137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144000" rIns="0" bIns="144000">
            <a:spAutoFit/>
          </a:bodyPr>
          <a:lstStyle/>
          <a:p>
            <a:pPr>
              <a:lnSpc>
                <a:spcPts val="2200"/>
              </a:lnSpc>
              <a:buFont typeface="Wingdings" pitchFamily="2" charset="2"/>
              <a:buNone/>
              <a:tabLst>
                <a:tab pos="990600" algn="l"/>
              </a:tabLst>
            </a:pPr>
            <a:r>
              <a:rPr lang="hu-HU" sz="2000" dirty="0"/>
              <a:t>    N</a:t>
            </a:r>
          </a:p>
          <a:p>
            <a:pPr>
              <a:lnSpc>
                <a:spcPts val="2200"/>
              </a:lnSpc>
              <a:spcBef>
                <a:spcPts val="0"/>
              </a:spcBef>
              <a:buFont typeface="Wingdings" pitchFamily="2" charset="2"/>
              <a:buNone/>
              <a:tabLst>
                <a:tab pos="92075" algn="l"/>
              </a:tabLst>
            </a:pPr>
            <a:r>
              <a:rPr lang="hu-HU" sz="2800" dirty="0"/>
              <a:t>Max </a:t>
            </a:r>
            <a:r>
              <a:rPr lang="hu-HU" sz="2800" dirty="0" err="1"/>
              <a:t>X</a:t>
            </a:r>
            <a:r>
              <a:rPr lang="hu-HU" sz="2800" baseline="-25000" dirty="0" err="1"/>
              <a:t>i</a:t>
            </a:r>
            <a:endParaRPr lang="hu-HU" sz="2800" baseline="-25000" dirty="0"/>
          </a:p>
          <a:p>
            <a:pPr>
              <a:lnSpc>
                <a:spcPts val="2200"/>
              </a:lnSpc>
              <a:spcBef>
                <a:spcPts val="0"/>
              </a:spcBef>
              <a:spcAft>
                <a:spcPts val="1800"/>
              </a:spcAft>
              <a:buFont typeface="Wingdings" pitchFamily="2" charset="2"/>
              <a:buNone/>
              <a:tabLst>
                <a:tab pos="990600" algn="l"/>
              </a:tabLst>
            </a:pPr>
            <a:r>
              <a:rPr lang="hu-HU" sz="2000" dirty="0"/>
              <a:t>   i=1</a:t>
            </a:r>
          </a:p>
        </p:txBody>
      </p:sp>
      <p:pic>
        <p:nvPicPr>
          <p:cNvPr id="2765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50071" y="1484784"/>
            <a:ext cx="4019550" cy="542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Lekerekített téglalap feliratnak 11"/>
          <p:cNvSpPr/>
          <p:nvPr/>
        </p:nvSpPr>
        <p:spPr bwMode="auto">
          <a:xfrm>
            <a:off x="6393060" y="3573016"/>
            <a:ext cx="2694584" cy="1262237"/>
          </a:xfrm>
          <a:prstGeom prst="wedgeRoundRectCallout">
            <a:avLst>
              <a:gd name="adj1" fmla="val -163591"/>
              <a:gd name="adj2" fmla="val 58392"/>
              <a:gd name="adj3" fmla="val 16667"/>
            </a:avLst>
          </a:prstGeom>
          <a:solidFill>
            <a:srgbClr val="FFC000">
              <a:alpha val="70000"/>
            </a:srgbClr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hu-H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A cél egy </a:t>
            </a:r>
            <a:r>
              <a:rPr kumimoji="0" lang="hu-H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szummával</a:t>
            </a:r>
            <a:r>
              <a:rPr kumimoji="0" lang="hu-H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 azonos „tömörségű” operátorral kifejezni.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27</a:t>
            </a:fld>
            <a:r>
              <a:rPr lang="hu-HU" dirty="0"/>
              <a:t>/54</a:t>
            </a:r>
          </a:p>
        </p:txBody>
      </p:sp>
      <p:pic>
        <p:nvPicPr>
          <p:cNvPr id="10" name="Picture 39">
            <a:extLst>
              <a:ext uri="{FF2B5EF4-FFF2-40B4-BE49-F238E27FC236}">
                <a16:creationId xmlns:a16="http://schemas.microsoft.com/office/drawing/2014/main" id="{27805122-336E-43E5-B9B6-D097BF27C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055" y="5028408"/>
            <a:ext cx="2160241" cy="560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uiExpand="1" build="p"/>
      <p:bldP spid="9" grpId="0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 Maximum-kiválasztás</a:t>
            </a:r>
            <a:br>
              <a:rPr lang="hu-HU" sz="2800" dirty="0"/>
            </a:br>
            <a:r>
              <a:rPr lang="hu-HU" sz="2800" dirty="0"/>
              <a:t>(maximális elem </a:t>
            </a:r>
            <a:r>
              <a:rPr lang="hu-HU" sz="2800" dirty="0">
                <a:solidFill>
                  <a:srgbClr val="FF0000"/>
                </a:solidFill>
              </a:rPr>
              <a:t>indexe</a:t>
            </a:r>
            <a:r>
              <a:rPr lang="hu-HU" sz="2800" dirty="0"/>
              <a:t>)</a:t>
            </a:r>
            <a:endParaRPr lang="hu-HU" dirty="0"/>
          </a:p>
        </p:txBody>
      </p:sp>
      <p:sp>
        <p:nvSpPr>
          <p:cNvPr id="2867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Algoritmus:</a:t>
            </a:r>
            <a:r>
              <a:rPr lang="hu-HU" dirty="0">
                <a:sym typeface="Symbol" pitchFamily="18" charset="2"/>
              </a:rPr>
              <a:t>  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400" dirty="0">
              <a:sym typeface="Symbol" pitchFamily="18" charset="2"/>
            </a:endParaRP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AE3DDDB-5981-45F2-AA39-8993E194EE38}" type="datetime8">
              <a:rPr lang="hu-HU" smtClean="0"/>
              <a:t>2022.09.19. 18:09</a:t>
            </a:fld>
            <a:endParaRPr lang="en-US"/>
          </a:p>
        </p:txBody>
      </p:sp>
      <p:sp>
        <p:nvSpPr>
          <p:cNvPr id="16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3. </a:t>
            </a:r>
            <a:r>
              <a:rPr lang="en-US" dirty="0" err="1"/>
              <a:t>előadás</a:t>
            </a:r>
            <a:endParaRPr lang="en-US" dirty="0"/>
          </a:p>
        </p:txBody>
      </p:sp>
      <p:graphicFrame>
        <p:nvGraphicFramePr>
          <p:cNvPr id="114715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479698"/>
              </p:ext>
            </p:extLst>
          </p:nvPr>
        </p:nvGraphicFramePr>
        <p:xfrm>
          <a:off x="3492500" y="1943100"/>
          <a:ext cx="3744913" cy="213360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13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72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Max:=1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2..N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X[i]&gt;X[Max]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Max:=i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695" name="Line 24"/>
          <p:cNvSpPr>
            <a:spLocks noChangeShapeType="1"/>
          </p:cNvSpPr>
          <p:nvPr/>
        </p:nvSpPr>
        <p:spPr bwMode="auto">
          <a:xfrm>
            <a:off x="4073525" y="3011488"/>
            <a:ext cx="215900" cy="528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8696" name="Line 25"/>
          <p:cNvSpPr>
            <a:spLocks noChangeShapeType="1"/>
          </p:cNvSpPr>
          <p:nvPr/>
        </p:nvSpPr>
        <p:spPr bwMode="auto">
          <a:xfrm flipH="1">
            <a:off x="7005638" y="3011488"/>
            <a:ext cx="215900" cy="52863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8698" name="Text Box 29"/>
          <p:cNvSpPr txBox="1">
            <a:spLocks noChangeArrowheads="1"/>
          </p:cNvSpPr>
          <p:nvPr/>
        </p:nvSpPr>
        <p:spPr bwMode="auto">
          <a:xfrm>
            <a:off x="3995738" y="328453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28699" name="Text Box 30"/>
          <p:cNvSpPr txBox="1">
            <a:spLocks noChangeArrowheads="1"/>
          </p:cNvSpPr>
          <p:nvPr/>
        </p:nvSpPr>
        <p:spPr bwMode="auto">
          <a:xfrm>
            <a:off x="6991350" y="3287713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28701" name="Szövegdoboz 13"/>
          <p:cNvSpPr txBox="1">
            <a:spLocks noChangeArrowheads="1"/>
          </p:cNvSpPr>
          <p:nvPr/>
        </p:nvSpPr>
        <p:spPr bwMode="auto">
          <a:xfrm>
            <a:off x="7235825" y="1627188"/>
            <a:ext cx="1079500" cy="64611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b="1" dirty="0"/>
              <a:t>Változó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    i</a:t>
            </a:r>
            <a:r>
              <a:rPr lang="hu-HU" b="1" dirty="0"/>
              <a:t>:Egész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28</a:t>
            </a:fld>
            <a:r>
              <a:rPr lang="hu-HU" dirty="0"/>
              <a:t>/54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10923E5C-FE3E-452E-B321-F866C42A2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470" y="3511873"/>
            <a:ext cx="1983178" cy="1141263"/>
          </a:xfrm>
          <a:prstGeom prst="rect">
            <a:avLst/>
          </a:prstGeom>
        </p:spPr>
      </p:pic>
      <p:pic>
        <p:nvPicPr>
          <p:cNvPr id="2" name="Kép 1">
            <a:extLst>
              <a:ext uri="{FF2B5EF4-FFF2-40B4-BE49-F238E27FC236}">
                <a16:creationId xmlns:a16="http://schemas.microsoft.com/office/drawing/2014/main" id="{3197F4EE-C269-4FD0-B7BD-6CAAB31E79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95" y="1916832"/>
            <a:ext cx="2199203" cy="1357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 Maximum-kiválasztás</a:t>
            </a:r>
            <a:br>
              <a:rPr lang="hu-HU" dirty="0"/>
            </a:br>
            <a:r>
              <a:rPr lang="hu-HU" sz="2800" dirty="0"/>
              <a:t>(maximális </a:t>
            </a:r>
            <a:r>
              <a:rPr lang="hu-HU" sz="2800" dirty="0">
                <a:solidFill>
                  <a:srgbClr val="FF0000"/>
                </a:solidFill>
              </a:rPr>
              <a:t>érték</a:t>
            </a:r>
            <a:r>
              <a:rPr lang="hu-HU" sz="2800" dirty="0"/>
              <a:t>)</a:t>
            </a: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3EFDC91-B726-42BD-9E72-9CAAA7B4B822}" type="datetime8">
              <a:rPr lang="hu-HU" smtClean="0"/>
              <a:t>2022.09.19. 18:09</a:t>
            </a:fld>
            <a:endParaRPr lang="en-US"/>
          </a:p>
        </p:txBody>
      </p:sp>
      <p:sp>
        <p:nvSpPr>
          <p:cNvPr id="14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3. </a:t>
            </a:r>
            <a:r>
              <a:rPr lang="en-US" dirty="0" err="1"/>
              <a:t>előadás</a:t>
            </a:r>
            <a:endParaRPr lang="en-US" dirty="0"/>
          </a:p>
        </p:txBody>
      </p:sp>
      <p:sp>
        <p:nvSpPr>
          <p:cNvPr id="47130" name="Rectangle 26"/>
          <p:cNvSpPr>
            <a:spLocks noChangeArrowheads="1"/>
          </p:cNvSpPr>
          <p:nvPr/>
        </p:nvSpPr>
        <p:spPr bwMode="auto">
          <a:xfrm>
            <a:off x="179513" y="1412875"/>
            <a:ext cx="8856984" cy="482593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sz="3200" b="1" dirty="0"/>
              <a:t>Specifikáció: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defRPr/>
            </a:pPr>
            <a:r>
              <a:rPr lang="hu-HU" sz="2800" dirty="0"/>
              <a:t>Kimenet:	</a:t>
            </a:r>
            <a:r>
              <a:rPr lang="hu-HU" sz="2800" dirty="0" err="1"/>
              <a:t>Max</a:t>
            </a:r>
            <a:r>
              <a:rPr lang="hu-HU" sz="2800" dirty="0" err="1">
                <a:solidFill>
                  <a:srgbClr val="FF0000"/>
                </a:solidFill>
              </a:rPr>
              <a:t>Ért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solidFill>
                  <a:srgbClr val="0000FF"/>
                </a:solidFill>
                <a:latin typeface="Imprint MT Shadow" pitchFamily="82" charset="0"/>
                <a:sym typeface="Symbol" pitchFamily="18" charset="2"/>
              </a:rPr>
              <a:t>H</a:t>
            </a:r>
            <a:endParaRPr lang="hu-HU" sz="2800" b="1" dirty="0">
              <a:solidFill>
                <a:srgbClr val="0000FF"/>
              </a:solidFill>
            </a:endParaRP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defRPr/>
            </a:pPr>
            <a:r>
              <a:rPr lang="hu-HU" sz="2800" dirty="0">
                <a:sym typeface="Symbol" pitchFamily="18" charset="2"/>
              </a:rPr>
              <a:t>Utófeltétel: i (1iN): </a:t>
            </a:r>
            <a:r>
              <a:rPr lang="hu-HU" sz="2800" dirty="0" err="1">
                <a:sym typeface="Symbol" pitchFamily="18" charset="2"/>
              </a:rPr>
              <a:t>Max</a:t>
            </a:r>
            <a:r>
              <a:rPr lang="hu-HU" sz="2800" dirty="0" err="1">
                <a:solidFill>
                  <a:srgbClr val="FF0000"/>
                </a:solidFill>
                <a:sym typeface="Symbol" pitchFamily="18" charset="2"/>
              </a:rPr>
              <a:t>Ért</a:t>
            </a:r>
            <a:r>
              <a:rPr lang="hu-HU" sz="2800" dirty="0">
                <a:sym typeface="Symbol" pitchFamily="18" charset="2"/>
              </a:rPr>
              <a:t>=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X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r>
              <a:rPr lang="hu-HU" sz="2800" dirty="0">
                <a:sym typeface="Symbol" pitchFamily="18" charset="2"/>
              </a:rPr>
              <a:t> és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                  i (1iN): </a:t>
            </a:r>
            <a:r>
              <a:rPr lang="hu-HU" sz="2800" dirty="0" err="1">
                <a:sym typeface="Symbol" pitchFamily="18" charset="2"/>
              </a:rPr>
              <a:t>Max</a:t>
            </a:r>
            <a:r>
              <a:rPr lang="hu-HU" sz="2800" dirty="0" err="1">
                <a:solidFill>
                  <a:srgbClr val="FF0000"/>
                </a:solidFill>
                <a:sym typeface="Symbol" pitchFamily="18" charset="2"/>
              </a:rPr>
              <a:t>Ért</a:t>
            </a:r>
            <a:r>
              <a:rPr lang="hu-HU" sz="2800" dirty="0">
                <a:sym typeface="Symbol" pitchFamily="18" charset="2"/>
              </a:rPr>
              <a:t></a:t>
            </a:r>
            <a:r>
              <a:rPr lang="hu-HU" sz="2800" dirty="0" err="1">
                <a:sym typeface="Symbol" pitchFamily="18" charset="2"/>
              </a:rPr>
              <a:t>X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endParaRPr lang="hu-HU" sz="2800" dirty="0">
              <a:sym typeface="Symbol" pitchFamily="18" charset="2"/>
            </a:endParaRP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None/>
              <a:defRPr/>
            </a:pPr>
            <a:r>
              <a:rPr lang="hu-HU" sz="2800" dirty="0">
                <a:sym typeface="Symbol" pitchFamily="18" charset="2"/>
              </a:rPr>
              <a:t>  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másképp:	</a:t>
            </a:r>
            <a:r>
              <a:rPr lang="hu-HU" sz="2800" dirty="0" err="1">
                <a:sym typeface="Symbol" pitchFamily="18" charset="2"/>
              </a:rPr>
              <a:t>Max</a:t>
            </a:r>
            <a:r>
              <a:rPr lang="hu-HU" sz="2800" dirty="0" err="1">
                <a:solidFill>
                  <a:srgbClr val="FF0000"/>
                </a:solidFill>
                <a:sym typeface="Symbol" pitchFamily="18" charset="2"/>
              </a:rPr>
              <a:t>Ért</a:t>
            </a:r>
            <a:r>
              <a:rPr lang="hu-HU" sz="2800" dirty="0">
                <a:sym typeface="Symbol" pitchFamily="18" charset="2"/>
              </a:rPr>
              <a:t>=</a:t>
            </a: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None/>
              <a:defRPr/>
            </a:pPr>
            <a:endParaRPr lang="hu-HU" sz="2800" dirty="0">
              <a:sym typeface="Symbol" pitchFamily="18" charset="2"/>
            </a:endParaRP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None/>
              <a:defRPr/>
            </a:pPr>
            <a:endParaRPr lang="hu-HU" sz="2800" dirty="0">
              <a:sym typeface="Symbol" pitchFamily="18" charset="2"/>
            </a:endParaRP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None/>
              <a:defRPr/>
            </a:pPr>
            <a:endParaRPr lang="hu-HU" sz="2800" dirty="0">
              <a:sym typeface="Symbol" pitchFamily="18" charset="2"/>
            </a:endParaRP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None/>
              <a:defRPr/>
            </a:pPr>
            <a:endParaRPr lang="hu-HU" sz="2800" dirty="0">
              <a:sym typeface="Symbol" pitchFamily="18" charset="2"/>
            </a:endParaRPr>
          </a:p>
          <a:p>
            <a:pPr marL="273050" indent="-273050">
              <a:lnSpc>
                <a:spcPct val="95000"/>
              </a:lnSpc>
              <a:spcBef>
                <a:spcPct val="5000"/>
              </a:spcBef>
              <a:buNone/>
              <a:defRPr/>
            </a:pPr>
            <a:r>
              <a:rPr lang="hu-HU" sz="2800" dirty="0">
                <a:sym typeface="Symbol" pitchFamily="18" charset="2"/>
              </a:rPr>
              <a:t>Ha csak a maximális elem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érték</a:t>
            </a:r>
            <a:r>
              <a:rPr lang="hu-HU" sz="2800" dirty="0">
                <a:sym typeface="Symbol" pitchFamily="18" charset="2"/>
              </a:rPr>
              <a:t>ére van szükségünk!</a:t>
            </a:r>
          </a:p>
        </p:txBody>
      </p:sp>
      <p:sp>
        <p:nvSpPr>
          <p:cNvPr id="3" name="Szövegdoboz 2"/>
          <p:cNvSpPr txBox="1"/>
          <p:nvPr/>
        </p:nvSpPr>
        <p:spPr>
          <a:xfrm>
            <a:off x="2135448" y="2348880"/>
            <a:ext cx="3744416" cy="43088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>
              <a:buNone/>
            </a:pPr>
            <a:r>
              <a:rPr lang="hu-HU" sz="2800" dirty="0" err="1">
                <a:sym typeface="Symbol" pitchFamily="18" charset="2"/>
              </a:rPr>
              <a:t>Max</a:t>
            </a:r>
            <a:r>
              <a:rPr lang="hu-HU" sz="2800" dirty="0" err="1">
                <a:solidFill>
                  <a:srgbClr val="FF0000"/>
                </a:solidFill>
                <a:sym typeface="Symbol" pitchFamily="18" charset="2"/>
              </a:rPr>
              <a:t>Ért</a:t>
            </a:r>
            <a:r>
              <a:rPr lang="hu-HU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/>
              </a:rPr>
              <a:t>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X  </a:t>
            </a:r>
            <a:r>
              <a:rPr lang="hu-HU" sz="2800" dirty="0">
                <a:sym typeface="Symbol" pitchFamily="18" charset="2"/>
              </a:rPr>
              <a:t>és</a:t>
            </a:r>
            <a:endParaRPr lang="en-GB" sz="2800" dirty="0"/>
          </a:p>
        </p:txBody>
      </p:sp>
      <p:grpSp>
        <p:nvGrpSpPr>
          <p:cNvPr id="4" name="Csoportba foglalás 3">
            <a:extLst>
              <a:ext uri="{FF2B5EF4-FFF2-40B4-BE49-F238E27FC236}">
                <a16:creationId xmlns:a16="http://schemas.microsoft.com/office/drawing/2014/main" id="{63CB44AD-CFD2-49BF-AC9F-8702A64F928E}"/>
              </a:ext>
            </a:extLst>
          </p:cNvPr>
          <p:cNvGrpSpPr/>
          <p:nvPr/>
        </p:nvGrpSpPr>
        <p:grpSpPr>
          <a:xfrm>
            <a:off x="6812442" y="1800656"/>
            <a:ext cx="2194814" cy="1350803"/>
            <a:chOff x="6812442" y="1800656"/>
            <a:chExt cx="2194814" cy="1350803"/>
          </a:xfrm>
        </p:grpSpPr>
        <p:pic>
          <p:nvPicPr>
            <p:cNvPr id="58380" name="Picture 1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2442" y="1800656"/>
              <a:ext cx="2165573" cy="1350803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églalap 1"/>
            <p:cNvSpPr/>
            <p:nvPr/>
          </p:nvSpPr>
          <p:spPr>
            <a:xfrm>
              <a:off x="6821150" y="1811677"/>
              <a:ext cx="2156865" cy="547600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hu-HU"/>
            </a:p>
          </p:txBody>
        </p:sp>
        <p:sp>
          <p:nvSpPr>
            <p:cNvPr id="16" name="Téglalap 15"/>
            <p:cNvSpPr/>
            <p:nvPr/>
          </p:nvSpPr>
          <p:spPr>
            <a:xfrm>
              <a:off x="6816736" y="2592457"/>
              <a:ext cx="2190520" cy="144463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hu-HU"/>
            </a:p>
          </p:txBody>
        </p:sp>
      </p:grpSp>
      <p:sp>
        <p:nvSpPr>
          <p:cNvPr id="18" name="Szövegdoboz 17"/>
          <p:cNvSpPr txBox="1">
            <a:spLocks noChangeArrowheads="1"/>
          </p:cNvSpPr>
          <p:nvPr/>
        </p:nvSpPr>
        <p:spPr bwMode="auto">
          <a:xfrm>
            <a:off x="3398100" y="3261936"/>
            <a:ext cx="1791841" cy="12099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180000" rIns="0" bIns="180000">
            <a:spAutoFit/>
          </a:bodyPr>
          <a:lstStyle/>
          <a:p>
            <a:pPr>
              <a:lnSpc>
                <a:spcPts val="2200"/>
              </a:lnSpc>
              <a:buFont typeface="Wingdings" pitchFamily="2" charset="2"/>
              <a:buNone/>
              <a:tabLst>
                <a:tab pos="990600" algn="l"/>
              </a:tabLst>
            </a:pPr>
            <a:r>
              <a:rPr lang="hu-HU" sz="2000" dirty="0"/>
              <a:t>    N</a:t>
            </a:r>
          </a:p>
          <a:p>
            <a:pPr>
              <a:lnSpc>
                <a:spcPts val="2200"/>
              </a:lnSpc>
              <a:spcBef>
                <a:spcPts val="0"/>
              </a:spcBef>
              <a:buFont typeface="Wingdings" pitchFamily="2" charset="2"/>
              <a:buNone/>
              <a:tabLst>
                <a:tab pos="990600" algn="l"/>
              </a:tabLst>
            </a:pPr>
            <a:r>
              <a:rPr lang="hu-HU" sz="2800" dirty="0"/>
              <a:t>Max </a:t>
            </a:r>
            <a:r>
              <a:rPr lang="hu-HU" sz="2800" dirty="0" err="1"/>
              <a:t>X</a:t>
            </a:r>
            <a:r>
              <a:rPr lang="hu-HU" sz="2800" baseline="-25000" dirty="0" err="1"/>
              <a:t>i</a:t>
            </a:r>
            <a:endParaRPr lang="hu-HU" sz="2800" baseline="-25000" dirty="0"/>
          </a:p>
          <a:p>
            <a:pPr>
              <a:lnSpc>
                <a:spcPts val="2200"/>
              </a:lnSpc>
              <a:spcBef>
                <a:spcPts val="0"/>
              </a:spcBef>
              <a:spcAft>
                <a:spcPts val="1800"/>
              </a:spcAft>
              <a:buFont typeface="Wingdings" pitchFamily="2" charset="2"/>
              <a:buNone/>
              <a:tabLst>
                <a:tab pos="990600" algn="l"/>
              </a:tabLst>
            </a:pPr>
            <a:r>
              <a:rPr lang="hu-HU" sz="2000" dirty="0"/>
              <a:t>   i=1</a:t>
            </a:r>
          </a:p>
        </p:txBody>
      </p:sp>
      <p:pic>
        <p:nvPicPr>
          <p:cNvPr id="58407" name="Picture 3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3261936"/>
            <a:ext cx="2160241" cy="560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Dia számának helye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29</a:t>
            </a:fld>
            <a:r>
              <a:rPr lang="hu-HU" dirty="0"/>
              <a:t>/54</a:t>
            </a:r>
          </a:p>
        </p:txBody>
      </p:sp>
      <p:sp>
        <p:nvSpPr>
          <p:cNvPr id="15" name="Lekerekített téglalap feliratnak 11">
            <a:extLst>
              <a:ext uri="{FF2B5EF4-FFF2-40B4-BE49-F238E27FC236}">
                <a16:creationId xmlns:a16="http://schemas.microsoft.com/office/drawing/2014/main" id="{4C13BEF1-1090-4F3B-B160-05EEE5631B11}"/>
              </a:ext>
            </a:extLst>
          </p:cNvPr>
          <p:cNvSpPr/>
          <p:nvPr/>
        </p:nvSpPr>
        <p:spPr bwMode="auto">
          <a:xfrm>
            <a:off x="6393060" y="3919201"/>
            <a:ext cx="2694584" cy="1262237"/>
          </a:xfrm>
          <a:prstGeom prst="wedgeRoundRectCallout">
            <a:avLst>
              <a:gd name="adj1" fmla="val -141886"/>
              <a:gd name="adj2" fmla="val -56466"/>
              <a:gd name="adj3" fmla="val 16667"/>
            </a:avLst>
          </a:prstGeom>
          <a:solidFill>
            <a:srgbClr val="FFC000">
              <a:alpha val="70000"/>
            </a:srgbClr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hu-H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A cél egy </a:t>
            </a:r>
            <a:r>
              <a:rPr kumimoji="0" lang="hu-H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szummával</a:t>
            </a:r>
            <a:r>
              <a:rPr kumimoji="0" lang="hu-H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 azonos „tömörségű” operátorral kifejezni.</a:t>
            </a:r>
          </a:p>
        </p:txBody>
      </p:sp>
      <p:pic>
        <p:nvPicPr>
          <p:cNvPr id="17" name="Picture 39">
            <a:extLst>
              <a:ext uri="{FF2B5EF4-FFF2-40B4-BE49-F238E27FC236}">
                <a16:creationId xmlns:a16="http://schemas.microsoft.com/office/drawing/2014/main" id="{ACFA64F1-6644-4CA7-B55E-64D79DA12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7942" y="5274875"/>
            <a:ext cx="2347024" cy="5608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Kép 18">
            <a:extLst>
              <a:ext uri="{FF2B5EF4-FFF2-40B4-BE49-F238E27FC236}">
                <a16:creationId xmlns:a16="http://schemas.microsoft.com/office/drawing/2014/main" id="{D1AD6674-0EDA-4D86-BD1E-D6C7B63D28AE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7479235" y="5276949"/>
            <a:ext cx="1512000" cy="540000"/>
          </a:xfrm>
          <a:prstGeom prst="rect">
            <a:avLst/>
          </a:prstGeom>
          <a:ln>
            <a:noFill/>
          </a:ln>
          <a:effectLst/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8" grpId="0"/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Programozási tételek (PrT) lényege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61938" indent="-261938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b="1" dirty="0"/>
              <a:t>Célja:</a:t>
            </a:r>
          </a:p>
          <a:p>
            <a:pPr marL="534988" lvl="1" indent="-269875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dirty="0"/>
              <a:t>	Bizonyíthatóan helyes sablon, amelyre magasabb szinten lehet építeni a megoldást. (A fejlesztés gyorsabb és biztonságosabb.)</a:t>
            </a:r>
          </a:p>
          <a:p>
            <a:pPr marL="261938" indent="-261938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b="1" dirty="0"/>
              <a:t>Szerkezete:</a:t>
            </a:r>
          </a:p>
          <a:p>
            <a:pPr marL="711200" lvl="1" indent="-269875">
              <a:lnSpc>
                <a:spcPct val="95000"/>
              </a:lnSpc>
              <a:spcBef>
                <a:spcPct val="15000"/>
              </a:spcBef>
              <a:buFont typeface="Wingdings" pitchFamily="2" charset="2"/>
              <a:buAutoNum type="arabicPeriod"/>
              <a:tabLst>
                <a:tab pos="3406775" algn="l"/>
              </a:tabLst>
            </a:pPr>
            <a:r>
              <a:rPr lang="hu-HU" dirty="0"/>
              <a:t>absztrakt feladat 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specifikáció</a:t>
            </a:r>
          </a:p>
          <a:p>
            <a:pPr marL="711200" lvl="1" indent="-269875">
              <a:lnSpc>
                <a:spcPct val="95000"/>
              </a:lnSpc>
              <a:spcBef>
                <a:spcPct val="15000"/>
              </a:spcBef>
              <a:buFont typeface="Wingdings" pitchFamily="2" charset="2"/>
              <a:buAutoNum type="arabicPeriod"/>
              <a:tabLst>
                <a:tab pos="3406775" algn="l"/>
              </a:tabLst>
            </a:pPr>
            <a:r>
              <a:rPr lang="hu-HU" dirty="0"/>
              <a:t>absztrakt 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algoritmus</a:t>
            </a:r>
            <a:endParaRPr lang="hu-H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  <a:p>
            <a:pPr marL="261938" indent="-261938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dirty="0"/>
              <a:t>Egy fontos előzetes </a:t>
            </a:r>
            <a:r>
              <a:rPr lang="hu-HU" b="1" dirty="0"/>
              <a:t>megjegyzés</a:t>
            </a:r>
            <a:r>
              <a:rPr lang="hu-HU" dirty="0"/>
              <a:t>:</a:t>
            </a:r>
          </a:p>
          <a:p>
            <a:pPr marL="711200" lvl="1" indent="-269875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dirty="0"/>
              <a:t>A bemenet legalább egy 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sorozat</a:t>
            </a:r>
            <a:r>
              <a:rPr lang="hu-HU" dirty="0"/>
              <a:t>…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265E4F2-2420-4385-BF51-9E76A93E4A32}" type="datetime8">
              <a:rPr lang="hu-HU" smtClean="0"/>
              <a:t>2022.09.19. 18:09</a:t>
            </a:fld>
            <a:endParaRPr lang="en-US"/>
          </a:p>
        </p:txBody>
      </p:sp>
      <p:sp>
        <p:nvSpPr>
          <p:cNvPr id="9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3. </a:t>
            </a:r>
            <a:r>
              <a:rPr lang="en-US" dirty="0" err="1"/>
              <a:t>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</a:t>
            </a:fld>
            <a:r>
              <a:rPr lang="hu-HU" dirty="0"/>
              <a:t>/54</a:t>
            </a:r>
          </a:p>
        </p:txBody>
      </p:sp>
    </p:spTree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 Maximum-kiválasztás</a:t>
            </a:r>
            <a:br>
              <a:rPr lang="hu-HU" dirty="0"/>
            </a:br>
            <a:r>
              <a:rPr lang="hu-HU" sz="2800" dirty="0"/>
              <a:t>(maximális </a:t>
            </a:r>
            <a:r>
              <a:rPr lang="hu-HU" sz="2800" dirty="0">
                <a:solidFill>
                  <a:srgbClr val="FF0000"/>
                </a:solidFill>
              </a:rPr>
              <a:t>érték</a:t>
            </a:r>
            <a:r>
              <a:rPr lang="hu-HU" sz="2800" dirty="0"/>
              <a:t>)</a:t>
            </a:r>
          </a:p>
        </p:txBody>
      </p:sp>
      <p:sp>
        <p:nvSpPr>
          <p:cNvPr id="2970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buFont typeface="Wingdings" pitchFamily="2" charset="2"/>
              <a:buNone/>
            </a:pPr>
            <a:r>
              <a:rPr lang="hu-HU">
                <a:sym typeface="Symbol" pitchFamily="18" charset="2"/>
              </a:rPr>
              <a:t>    </a:t>
            </a:r>
          </a:p>
          <a:p>
            <a:pPr marL="254000">
              <a:buFont typeface="Wingdings" pitchFamily="2" charset="2"/>
              <a:buNone/>
            </a:pPr>
            <a:endParaRPr lang="hu-HU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 sz="280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>
              <a:sym typeface="Symbol" pitchFamily="18" charset="2"/>
            </a:endParaRP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407D528-FC68-4DC3-A3A5-88B6FF5056A5}" type="datetime8">
              <a:rPr lang="hu-HU" smtClean="0"/>
              <a:t>2022.09.19. 18:09</a:t>
            </a:fld>
            <a:endParaRPr lang="en-US"/>
          </a:p>
        </p:txBody>
      </p:sp>
      <p:sp>
        <p:nvSpPr>
          <p:cNvPr id="24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3. </a:t>
            </a:r>
            <a:r>
              <a:rPr lang="en-US" dirty="0" err="1"/>
              <a:t>előadás</a:t>
            </a:r>
            <a:endParaRPr lang="en-US" dirty="0"/>
          </a:p>
        </p:txBody>
      </p:sp>
      <p:graphicFrame>
        <p:nvGraphicFramePr>
          <p:cNvPr id="118812" name="Group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803567"/>
              </p:ext>
            </p:extLst>
          </p:nvPr>
        </p:nvGraphicFramePr>
        <p:xfrm>
          <a:off x="3361116" y="2691676"/>
          <a:ext cx="4679950" cy="2133600"/>
        </p:xfrm>
        <a:graphic>
          <a:graphicData uri="http://schemas.openxmlformats.org/drawingml/2006/table">
            <a:tbl>
              <a:tblPr/>
              <a:tblGrid>
                <a:gridCol w="57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08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Ért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X[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2..N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X[i]&gt;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Ért</a:t>
                      </a: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Max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Ért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X[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719" name="Line 24"/>
          <p:cNvSpPr>
            <a:spLocks noChangeShapeType="1"/>
          </p:cNvSpPr>
          <p:nvPr/>
        </p:nvSpPr>
        <p:spPr bwMode="auto">
          <a:xfrm>
            <a:off x="3943253" y="3764206"/>
            <a:ext cx="215900" cy="5328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29720" name="Line 25"/>
          <p:cNvSpPr>
            <a:spLocks noChangeShapeType="1"/>
          </p:cNvSpPr>
          <p:nvPr/>
        </p:nvSpPr>
        <p:spPr bwMode="auto">
          <a:xfrm flipH="1">
            <a:off x="7818816" y="3745156"/>
            <a:ext cx="215900" cy="53975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47130" name="Rectangle 26"/>
          <p:cNvSpPr>
            <a:spLocks noChangeArrowheads="1"/>
          </p:cNvSpPr>
          <p:nvPr/>
        </p:nvSpPr>
        <p:spPr bwMode="auto">
          <a:xfrm>
            <a:off x="179513" y="1340768"/>
            <a:ext cx="8640638" cy="56015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sz="3200" b="1" dirty="0">
                <a:sym typeface="Symbol" pitchFamily="18" charset="2"/>
              </a:rPr>
              <a:t>Algoritmus:</a:t>
            </a:r>
            <a:endParaRPr lang="hu-HU" sz="3200" b="1" dirty="0"/>
          </a:p>
        </p:txBody>
      </p:sp>
      <p:sp>
        <p:nvSpPr>
          <p:cNvPr id="29722" name="Text Box 28"/>
          <p:cNvSpPr txBox="1">
            <a:spLocks noChangeArrowheads="1"/>
          </p:cNvSpPr>
          <p:nvPr/>
        </p:nvSpPr>
        <p:spPr bwMode="auto">
          <a:xfrm>
            <a:off x="3862766" y="403318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sp>
        <p:nvSpPr>
          <p:cNvPr id="29723" name="Text Box 29"/>
          <p:cNvSpPr txBox="1">
            <a:spLocks noChangeArrowheads="1"/>
          </p:cNvSpPr>
          <p:nvPr/>
        </p:nvSpPr>
        <p:spPr bwMode="auto">
          <a:xfrm>
            <a:off x="7809291" y="4033188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29729" name="Szövegdoboz 13"/>
          <p:cNvSpPr txBox="1">
            <a:spLocks noChangeArrowheads="1"/>
          </p:cNvSpPr>
          <p:nvPr/>
        </p:nvSpPr>
        <p:spPr bwMode="auto">
          <a:xfrm>
            <a:off x="8029004" y="2348880"/>
            <a:ext cx="1079500" cy="646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b="1"/>
              <a:t>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 i</a:t>
            </a:r>
            <a:r>
              <a:rPr lang="hu-HU" b="1"/>
              <a:t>:Egész</a:t>
            </a:r>
          </a:p>
        </p:txBody>
      </p:sp>
      <p:pic>
        <p:nvPicPr>
          <p:cNvPr id="21" name="Picture 1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270" y="1934275"/>
            <a:ext cx="2165573" cy="135080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églalap 21"/>
          <p:cNvSpPr/>
          <p:nvPr/>
        </p:nvSpPr>
        <p:spPr>
          <a:xfrm>
            <a:off x="148978" y="1945296"/>
            <a:ext cx="2156865" cy="5476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23" name="Téglalap 22"/>
          <p:cNvSpPr/>
          <p:nvPr/>
        </p:nvSpPr>
        <p:spPr>
          <a:xfrm>
            <a:off x="115324" y="2731780"/>
            <a:ext cx="2190520" cy="14446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30</a:t>
            </a:fld>
            <a:r>
              <a:rPr lang="hu-HU" dirty="0"/>
              <a:t>/54</a:t>
            </a:r>
          </a:p>
        </p:txBody>
      </p:sp>
      <p:pic>
        <p:nvPicPr>
          <p:cNvPr id="18" name="Kép 17">
            <a:extLst>
              <a:ext uri="{FF2B5EF4-FFF2-40B4-BE49-F238E27FC236}">
                <a16:creationId xmlns:a16="http://schemas.microsoft.com/office/drawing/2014/main" id="{650D61DF-EBD1-4607-B958-099D00E369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470" y="3429000"/>
            <a:ext cx="1983178" cy="1141263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 Maximum-kiválasztás</a:t>
            </a:r>
            <a:br>
              <a:rPr lang="hu-HU" dirty="0"/>
            </a:br>
            <a:r>
              <a:rPr lang="hu-HU" sz="2800" dirty="0"/>
              <a:t>példa</a:t>
            </a:r>
            <a:endParaRPr lang="hu-HU" dirty="0"/>
          </a:p>
        </p:txBody>
      </p:sp>
      <p:sp>
        <p:nvSpPr>
          <p:cNvPr id="106500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Bemenet:	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</a:t>
            </a:r>
            <a:br>
              <a:rPr lang="hu-HU" sz="2800" dirty="0"/>
            </a:br>
            <a:r>
              <a:rPr lang="hu-HU" sz="2800" dirty="0"/>
              <a:t>	</a:t>
            </a:r>
            <a:r>
              <a:rPr lang="hu-HU" sz="2800" dirty="0">
                <a:solidFill>
                  <a:srgbClr val="0000FF"/>
                </a:solidFill>
              </a:rPr>
              <a:t>D</a:t>
            </a:r>
            <a:r>
              <a:rPr lang="hu-HU" sz="2800" baseline="-25000" dirty="0">
                <a:solidFill>
                  <a:srgbClr val="0000FF"/>
                </a:solidFill>
              </a:rPr>
              <a:t>1..N</a:t>
            </a:r>
            <a:r>
              <a:rPr lang="hu-HU" sz="2800" dirty="0">
                <a:solidFill>
                  <a:srgbClr val="0000FF"/>
                </a:solidFill>
                <a:sym typeface="Symbol"/>
              </a:rPr>
              <a:t></a:t>
            </a:r>
            <a:r>
              <a:rPr lang="hu-HU" sz="2800" dirty="0">
                <a:solidFill>
                  <a:srgbClr val="0000FF"/>
                </a:solidFill>
                <a:latin typeface="+mj-lt"/>
                <a:sym typeface="Symbol" pitchFamily="18" charset="2"/>
              </a:rPr>
              <a:t>(</a:t>
            </a:r>
            <a:r>
              <a:rPr lang="hu-HU" sz="2800" dirty="0" err="1">
                <a:solidFill>
                  <a:srgbClr val="0000FF"/>
                </a:solidFill>
                <a:latin typeface="+mj-lt"/>
                <a:sym typeface="Symbol" pitchFamily="18" charset="2"/>
              </a:rPr>
              <a:t>h</a:t>
            </a:r>
            <a:r>
              <a:rPr lang="hu-HU" sz="2800" dirty="0" err="1">
                <a:solidFill>
                  <a:srgbClr val="0000FF"/>
                </a:solidFill>
                <a:latin typeface="+mj-lt"/>
              </a:rPr>
              <a:t>ó</a:t>
            </a:r>
            <a:r>
              <a:rPr lang="hu-HU" sz="2800" dirty="0" err="1">
                <a:solidFill>
                  <a:srgbClr val="0000FF"/>
                </a:solidFill>
                <a:latin typeface="+mj-lt"/>
                <a:sym typeface="Symbol" panose="05050102010706020507" pitchFamily="18" charset="2"/>
              </a:rPr>
              <a:t></a:t>
            </a:r>
            <a:r>
              <a:rPr lang="hu-HU" sz="2800" dirty="0" err="1">
                <a:solidFill>
                  <a:srgbClr val="0000FF"/>
                </a:solidFill>
                <a:latin typeface="+mj-lt"/>
              </a:rPr>
              <a:t>nap</a:t>
            </a:r>
            <a:r>
              <a:rPr lang="hu-HU" sz="2800" dirty="0">
                <a:solidFill>
                  <a:srgbClr val="0000FF"/>
                </a:solidFill>
                <a:latin typeface="+mj-lt"/>
                <a:sym typeface="Symbol" pitchFamily="18" charset="2"/>
              </a:rPr>
              <a:t>)</a:t>
            </a:r>
            <a:r>
              <a:rPr lang="hu-HU" sz="2800" baseline="30000" dirty="0"/>
              <a:t>N</a:t>
            </a:r>
            <a:r>
              <a:rPr lang="hu-HU" sz="2800" dirty="0">
                <a:solidFill>
                  <a:srgbClr val="0000FF"/>
                </a:solidFill>
              </a:rPr>
              <a:t>, </a:t>
            </a:r>
            <a:r>
              <a:rPr lang="hu-HU" sz="2800" dirty="0" err="1">
                <a:solidFill>
                  <a:srgbClr val="0000FF"/>
                </a:solidFill>
              </a:rPr>
              <a:t>hó,nap</a:t>
            </a:r>
            <a:r>
              <a:rPr lang="hu-HU" sz="2800" dirty="0">
                <a:solidFill>
                  <a:srgbClr val="0000FF"/>
                </a:solidFill>
              </a:rPr>
              <a:t>=</a:t>
            </a:r>
            <a:r>
              <a:rPr lang="hu-HU" sz="2800" dirty="0">
                <a:solidFill>
                  <a:srgbClr val="002060"/>
                </a:solidFill>
                <a:latin typeface="Imprint MT Shadow" pitchFamily="82" charset="0"/>
                <a:sym typeface="Symbol" pitchFamily="18" charset="2"/>
              </a:rPr>
              <a:t>N</a:t>
            </a:r>
            <a:br>
              <a:rPr lang="hu-HU" sz="2800" dirty="0"/>
            </a:br>
            <a:r>
              <a:rPr lang="hu-HU" sz="2800" dirty="0"/>
              <a:t>Kimenet:	</a:t>
            </a:r>
            <a:r>
              <a:rPr lang="hu-HU" sz="2800" dirty="0">
                <a:solidFill>
                  <a:srgbClr val="0000FF"/>
                </a:solidFill>
              </a:rPr>
              <a:t>Első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endParaRPr lang="hu-HU" sz="2800" b="1" dirty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Előfeltétel:	</a:t>
            </a:r>
            <a:r>
              <a:rPr lang="hu-HU" sz="2800" dirty="0">
                <a:sym typeface="Symbol" pitchFamily="18" charset="2"/>
              </a:rPr>
              <a:t>N&gt;0 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és</a:t>
            </a:r>
            <a:br>
              <a:rPr lang="hu-HU" sz="2800" dirty="0">
                <a:solidFill>
                  <a:srgbClr val="0000FF"/>
                </a:solidFill>
                <a:sym typeface="Symbol" pitchFamily="18" charset="2"/>
              </a:rPr>
            </a:b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	i (1iN):	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D</a:t>
            </a:r>
            <a:r>
              <a:rPr lang="hu-HU" sz="2800" baseline="-25000" dirty="0" err="1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.hó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[1..12]  és</a:t>
            </a:r>
            <a:br>
              <a:rPr lang="hu-HU" sz="2800" dirty="0">
                <a:solidFill>
                  <a:srgbClr val="0000FF"/>
                </a:solidFill>
                <a:sym typeface="Symbol" pitchFamily="18" charset="2"/>
              </a:rPr>
            </a:b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		   	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D</a:t>
            </a:r>
            <a:r>
              <a:rPr lang="hu-HU" sz="2800" baseline="-25000" dirty="0" err="1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.nap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[1..31]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>
                <a:sym typeface="Symbol" pitchFamily="18" charset="2"/>
              </a:rPr>
              <a:t>Utófeltétel:	1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Első</a:t>
            </a:r>
            <a:r>
              <a:rPr lang="hu-HU" sz="2800" dirty="0">
                <a:sym typeface="Symbol" pitchFamily="18" charset="2"/>
              </a:rPr>
              <a:t>N és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i (1iN):	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D</a:t>
            </a:r>
            <a:r>
              <a:rPr lang="hu-HU" sz="2800" baseline="-25000" dirty="0" err="1">
                <a:solidFill>
                  <a:srgbClr val="0000FF"/>
                </a:solidFill>
                <a:sym typeface="Symbol" pitchFamily="18" charset="2"/>
              </a:rPr>
              <a:t>Első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.hó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&lt;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D</a:t>
            </a:r>
            <a:r>
              <a:rPr lang="hu-HU" sz="2800" baseline="-25000" dirty="0" err="1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.hó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 vagy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                                	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D</a:t>
            </a:r>
            <a:r>
              <a:rPr lang="hu-HU" sz="2800" baseline="-25000" dirty="0" err="1">
                <a:solidFill>
                  <a:srgbClr val="0000FF"/>
                </a:solidFill>
                <a:sym typeface="Symbol" pitchFamily="18" charset="2"/>
              </a:rPr>
              <a:t>Első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.hó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=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D</a:t>
            </a:r>
            <a:r>
              <a:rPr lang="hu-HU" sz="2800" baseline="-25000" dirty="0" err="1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.hó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 és 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D</a:t>
            </a:r>
            <a:r>
              <a:rPr lang="hu-HU" sz="2800" baseline="-25000" dirty="0" err="1">
                <a:solidFill>
                  <a:srgbClr val="0000FF"/>
                </a:solidFill>
                <a:sym typeface="Symbol" pitchFamily="18" charset="2"/>
              </a:rPr>
              <a:t>Első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.napD</a:t>
            </a:r>
            <a:r>
              <a:rPr lang="hu-HU" sz="2800" baseline="-25000" dirty="0" err="1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.nap</a:t>
            </a:r>
            <a:endParaRPr lang="hu-HU" sz="2800" dirty="0">
              <a:sym typeface="Symbol" pitchFamily="18" charset="2"/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E19811F-4CDF-4CF6-96A5-69A21914127C}" type="datetime8">
              <a:rPr lang="hu-HU" smtClean="0"/>
              <a:t>2022.09.19. 18:09</a:t>
            </a:fld>
            <a:endParaRPr lang="en-US"/>
          </a:p>
        </p:txBody>
      </p:sp>
      <p:sp>
        <p:nvSpPr>
          <p:cNvPr id="9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3. </a:t>
            </a:r>
            <a:r>
              <a:rPr lang="en-US" dirty="0" err="1"/>
              <a:t>előadás</a:t>
            </a:r>
            <a:endParaRPr lang="en-US" dirty="0"/>
          </a:p>
        </p:txBody>
      </p:sp>
      <p:pic>
        <p:nvPicPr>
          <p:cNvPr id="30727" name="Picture 3"/>
          <p:cNvPicPr>
            <a:picLocks noChangeAspect="1" noChangeArrowheads="1"/>
          </p:cNvPicPr>
          <p:nvPr/>
        </p:nvPicPr>
        <p:blipFill>
          <a:blip r:embed="rId3" cstate="print"/>
          <a:srcRect t="2686" b="-2686"/>
          <a:stretch>
            <a:fillRect/>
          </a:stretch>
        </p:blipFill>
        <p:spPr bwMode="auto">
          <a:xfrm>
            <a:off x="4942353" y="1590585"/>
            <a:ext cx="4038600" cy="5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31</a:t>
            </a:fld>
            <a:r>
              <a:rPr lang="hu-HU" dirty="0"/>
              <a:t>/54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93472AD8-3690-47EA-9B6C-5D563C387E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5285" y="2532458"/>
            <a:ext cx="2199203" cy="1357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 Maximum-kiválasztás</a:t>
            </a:r>
            <a:br>
              <a:rPr lang="hu-HU" dirty="0"/>
            </a:br>
            <a:r>
              <a:rPr lang="hu-HU" sz="2800" dirty="0"/>
              <a:t>példa</a:t>
            </a:r>
            <a:endParaRPr lang="hu-HU" dirty="0"/>
          </a:p>
        </p:txBody>
      </p:sp>
      <p:sp>
        <p:nvSpPr>
          <p:cNvPr id="106500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 </a:t>
            </a:r>
            <a:r>
              <a:rPr lang="hu-HU" sz="2000" b="1" dirty="0"/>
              <a:t>(másképp)</a:t>
            </a:r>
            <a:r>
              <a:rPr lang="hu-HU" b="1" dirty="0"/>
              <a:t>:</a:t>
            </a:r>
          </a:p>
          <a:p>
            <a:pPr marL="254000">
              <a:lnSpc>
                <a:spcPct val="95000"/>
              </a:lnSpc>
              <a:spcBef>
                <a:spcPts val="600"/>
              </a:spcBef>
              <a:tabLst>
                <a:tab pos="1882775" algn="l"/>
              </a:tabLst>
            </a:pP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ts val="600"/>
              </a:spcBef>
              <a:tabLst>
                <a:tab pos="1882775" algn="l"/>
              </a:tabLst>
            </a:pPr>
            <a:r>
              <a:rPr lang="hu-HU" sz="2800" dirty="0">
                <a:sym typeface="Symbol" pitchFamily="18" charset="2"/>
              </a:rPr>
              <a:t>Utófeltétel:	Első=</a:t>
            </a:r>
          </a:p>
          <a:p>
            <a:pPr marL="252000" indent="-252000">
              <a:lnSpc>
                <a:spcPct val="95000"/>
              </a:lnSpc>
              <a:spcBef>
                <a:spcPts val="2400"/>
              </a:spcBef>
              <a:tabLst>
                <a:tab pos="1882775" algn="l"/>
              </a:tabLst>
            </a:pPr>
            <a:r>
              <a:rPr lang="hu-HU" sz="2800" dirty="0">
                <a:solidFill>
                  <a:srgbClr val="FF0000"/>
                </a:solidFill>
              </a:rPr>
              <a:t>Definíció</a:t>
            </a:r>
            <a:r>
              <a:rPr lang="hu-HU" sz="2800" dirty="0"/>
              <a:t>:	</a:t>
            </a:r>
            <a:r>
              <a:rPr lang="hu-HU" sz="2800" b="1" dirty="0">
                <a:solidFill>
                  <a:srgbClr val="FF0000"/>
                </a:solidFill>
                <a:sym typeface="Symbol" pitchFamily="18" charset="2"/>
              </a:rPr>
              <a:t> </a:t>
            </a:r>
            <a:r>
              <a:rPr lang="hu-HU" sz="2800" dirty="0">
                <a:sym typeface="Symbol" pitchFamily="18" charset="2"/>
              </a:rPr>
              <a:t>:(</a:t>
            </a:r>
            <a:r>
              <a:rPr lang="hu-HU" sz="2800" dirty="0" err="1">
                <a:sym typeface="Symbol" pitchFamily="18" charset="2"/>
              </a:rPr>
              <a:t>h</a:t>
            </a:r>
            <a:r>
              <a:rPr lang="hu-HU" sz="2800" dirty="0" err="1"/>
              <a:t>ó</a:t>
            </a:r>
            <a:r>
              <a:rPr lang="hu-HU" sz="2800" dirty="0" err="1">
                <a:sym typeface="Symbol" panose="05050102010706020507" pitchFamily="18" charset="2"/>
              </a:rPr>
              <a:t></a:t>
            </a:r>
            <a:r>
              <a:rPr lang="hu-HU" sz="2800" dirty="0" err="1"/>
              <a:t>nap</a:t>
            </a:r>
            <a:r>
              <a:rPr lang="hu-HU" sz="2800" dirty="0"/>
              <a:t>)</a:t>
            </a:r>
            <a:r>
              <a:rPr lang="hu-HU" sz="2800" baseline="30000"/>
              <a:t>2</a:t>
            </a:r>
            <a:r>
              <a:rPr lang="hu-HU" sz="2800">
                <a:latin typeface="Garamond" panose="02020404030301010803" pitchFamily="18" charset="0"/>
              </a:rPr>
              <a:t>→</a:t>
            </a:r>
            <a:r>
              <a:rPr lang="hu-HU" sz="2800">
                <a:solidFill>
                  <a:srgbClr val="002060"/>
                </a:solidFill>
                <a:latin typeface="Imprint MT Shadow" pitchFamily="82" charset="0"/>
                <a:sym typeface="Symbol" pitchFamily="18" charset="2"/>
              </a:rPr>
              <a:t>L</a:t>
            </a:r>
            <a:br>
              <a:rPr lang="hu-HU" sz="2800" dirty="0"/>
            </a:br>
            <a:r>
              <a:rPr lang="hu-HU" sz="2800" dirty="0"/>
              <a:t>	D</a:t>
            </a:r>
            <a:r>
              <a:rPr lang="hu-HU" sz="2800" b="1" dirty="0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hu-HU" sz="2800" dirty="0"/>
              <a:t>D’</a:t>
            </a:r>
            <a:r>
              <a:rPr lang="hu-HU" sz="2800" dirty="0">
                <a:sym typeface="Symbol"/>
              </a:rPr>
              <a:t>:=</a:t>
            </a:r>
            <a:r>
              <a:rPr lang="hu-HU" sz="2800" dirty="0" err="1">
                <a:sym typeface="Symbol" pitchFamily="18" charset="2"/>
              </a:rPr>
              <a:t>D.hó</a:t>
            </a:r>
            <a:r>
              <a:rPr lang="hu-HU" sz="2800" dirty="0">
                <a:sym typeface="Symbol" pitchFamily="18" charset="2"/>
              </a:rPr>
              <a:t>&lt;</a:t>
            </a:r>
            <a:r>
              <a:rPr lang="hu-HU" sz="2800" dirty="0" err="1">
                <a:sym typeface="Symbol" pitchFamily="18" charset="2"/>
              </a:rPr>
              <a:t>D</a:t>
            </a:r>
            <a:r>
              <a:rPr lang="hu-HU" sz="2800" dirty="0" err="1"/>
              <a:t>’</a:t>
            </a:r>
            <a:r>
              <a:rPr lang="hu-HU" sz="2800" dirty="0" err="1">
                <a:sym typeface="Symbol" pitchFamily="18" charset="2"/>
              </a:rPr>
              <a:t>.hó</a:t>
            </a:r>
            <a:r>
              <a:rPr lang="hu-HU" sz="2800" dirty="0">
                <a:sym typeface="Symbol" pitchFamily="18" charset="2"/>
              </a:rPr>
              <a:t> vagy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   </a:t>
            </a:r>
            <a:r>
              <a:rPr lang="hu-HU" sz="2800" dirty="0" err="1">
                <a:sym typeface="Symbol" pitchFamily="18" charset="2"/>
              </a:rPr>
              <a:t>D.hó</a:t>
            </a:r>
            <a:r>
              <a:rPr lang="hu-HU" sz="2800" dirty="0">
                <a:sym typeface="Symbol" pitchFamily="18" charset="2"/>
              </a:rPr>
              <a:t>=</a:t>
            </a:r>
            <a:r>
              <a:rPr lang="hu-HU" sz="2800" dirty="0" err="1">
                <a:sym typeface="Symbol" pitchFamily="18" charset="2"/>
              </a:rPr>
              <a:t>D</a:t>
            </a:r>
            <a:r>
              <a:rPr lang="hu-HU" sz="2800" dirty="0" err="1"/>
              <a:t>’</a:t>
            </a:r>
            <a:r>
              <a:rPr lang="hu-HU" sz="2800" dirty="0" err="1">
                <a:sym typeface="Symbol" pitchFamily="18" charset="2"/>
              </a:rPr>
              <a:t>.hó</a:t>
            </a:r>
            <a:r>
              <a:rPr lang="hu-HU" sz="2800" dirty="0">
                <a:sym typeface="Symbol" pitchFamily="18" charset="2"/>
              </a:rPr>
              <a:t> és D.</a:t>
            </a:r>
            <a:r>
              <a:rPr lang="hu-HU" sz="2800" dirty="0" err="1">
                <a:sym typeface="Symbol" pitchFamily="18" charset="2"/>
              </a:rPr>
              <a:t>nap</a:t>
            </a:r>
            <a:r>
              <a:rPr lang="hu-HU" sz="2800" dirty="0" err="1">
                <a:solidFill>
                  <a:srgbClr val="FF0000"/>
                </a:solidFill>
                <a:sym typeface="Symbol" pitchFamily="18" charset="2"/>
              </a:rPr>
              <a:t></a:t>
            </a:r>
            <a:r>
              <a:rPr lang="hu-HU" sz="2800" dirty="0" err="1">
                <a:sym typeface="Symbol" pitchFamily="18" charset="2"/>
              </a:rPr>
              <a:t>D</a:t>
            </a:r>
            <a:r>
              <a:rPr lang="hu-HU" sz="2800" dirty="0"/>
              <a:t>’</a:t>
            </a:r>
            <a:r>
              <a:rPr lang="hu-HU" sz="2800" dirty="0">
                <a:sym typeface="Symbol" pitchFamily="18" charset="2"/>
              </a:rPr>
              <a:t>.nap</a:t>
            </a:r>
            <a:endParaRPr lang="hu-HU" sz="2800" baseline="-25000" dirty="0">
              <a:sym typeface="Symbol" pitchFamily="18" charset="2"/>
            </a:endParaRPr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2A080A6-C2F3-489F-BCBC-4FA71EE08CF8}" type="datetime8">
              <a:rPr lang="hu-HU" smtClean="0"/>
              <a:t>2022.09.19. 18:09</a:t>
            </a:fld>
            <a:endParaRPr lang="en-US"/>
          </a:p>
        </p:txBody>
      </p:sp>
      <p:sp>
        <p:nvSpPr>
          <p:cNvPr id="14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3. </a:t>
            </a:r>
            <a:r>
              <a:rPr lang="en-US" dirty="0" err="1"/>
              <a:t>előadás</a:t>
            </a:r>
            <a:endParaRPr lang="en-US" dirty="0"/>
          </a:p>
        </p:txBody>
      </p:sp>
      <p:pic>
        <p:nvPicPr>
          <p:cNvPr id="30727" name="Picture 3"/>
          <p:cNvPicPr>
            <a:picLocks noChangeAspect="1" noChangeArrowheads="1"/>
          </p:cNvPicPr>
          <p:nvPr/>
        </p:nvPicPr>
        <p:blipFill>
          <a:blip r:embed="rId3" cstate="print"/>
          <a:srcRect t="2686" b="-2686"/>
          <a:stretch>
            <a:fillRect/>
          </a:stretch>
        </p:blipFill>
        <p:spPr bwMode="auto">
          <a:xfrm>
            <a:off x="5014361" y="1525865"/>
            <a:ext cx="4038600" cy="5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Szövegdoboz 11"/>
          <p:cNvSpPr txBox="1">
            <a:spLocks noChangeArrowheads="1"/>
          </p:cNvSpPr>
          <p:nvPr/>
        </p:nvSpPr>
        <p:spPr bwMode="auto">
          <a:xfrm>
            <a:off x="2847781" y="2055919"/>
            <a:ext cx="3717912" cy="1137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144000" rIns="0" bIns="144000">
            <a:spAutoFit/>
          </a:bodyPr>
          <a:lstStyle/>
          <a:p>
            <a:pPr>
              <a:lnSpc>
                <a:spcPts val="2200"/>
              </a:lnSpc>
              <a:buFont typeface="Wingdings" pitchFamily="2" charset="2"/>
              <a:buNone/>
              <a:tabLst>
                <a:tab pos="990600" algn="l"/>
              </a:tabLst>
            </a:pPr>
            <a:r>
              <a:rPr lang="hu-HU" sz="2000" dirty="0"/>
              <a:t>     N</a:t>
            </a:r>
          </a:p>
          <a:p>
            <a:pPr>
              <a:lnSpc>
                <a:spcPts val="2200"/>
              </a:lnSpc>
              <a:spcBef>
                <a:spcPts val="0"/>
              </a:spcBef>
              <a:buFont typeface="Wingdings" pitchFamily="2" charset="2"/>
              <a:buNone/>
              <a:tabLst>
                <a:tab pos="92075" algn="l"/>
              </a:tabLst>
            </a:pPr>
            <a:r>
              <a:rPr lang="hu-HU" sz="2800" dirty="0">
                <a:solidFill>
                  <a:srgbClr val="FF0000"/>
                </a:solidFill>
              </a:rPr>
              <a:t>Max</a:t>
            </a:r>
            <a:r>
              <a:rPr lang="hu-HU" sz="2800" dirty="0"/>
              <a:t> </a:t>
            </a:r>
            <a:r>
              <a:rPr lang="hu-HU" sz="2800" b="1" dirty="0">
                <a:solidFill>
                  <a:srgbClr val="FF0000"/>
                </a:solidFill>
              </a:rPr>
              <a:t>(</a:t>
            </a:r>
            <a:r>
              <a:rPr lang="hu-HU" sz="2800" dirty="0"/>
              <a:t>D</a:t>
            </a:r>
            <a:r>
              <a:rPr lang="hu-HU" sz="2800" baseline="-25000" dirty="0"/>
              <a:t>i</a:t>
            </a:r>
            <a:r>
              <a:rPr lang="hu-HU" sz="2800" b="1" dirty="0">
                <a:solidFill>
                  <a:srgbClr val="FF0000"/>
                </a:solidFill>
              </a:rPr>
              <a:t>)</a:t>
            </a:r>
          </a:p>
          <a:p>
            <a:pPr>
              <a:lnSpc>
                <a:spcPts val="2200"/>
              </a:lnSpc>
              <a:spcBef>
                <a:spcPts val="0"/>
              </a:spcBef>
              <a:spcAft>
                <a:spcPts val="1800"/>
              </a:spcAft>
              <a:buFont typeface="Wingdings" pitchFamily="2" charset="2"/>
              <a:buNone/>
              <a:tabLst>
                <a:tab pos="990600" algn="l"/>
              </a:tabLst>
            </a:pPr>
            <a:r>
              <a:rPr lang="hu-HU" sz="2000" dirty="0"/>
              <a:t>    i=1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32</a:t>
            </a:fld>
            <a:r>
              <a:rPr lang="hu-HU" dirty="0"/>
              <a:t>/54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7545F04B-7D3E-47AB-B672-07CEA508C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8723" y="2287859"/>
            <a:ext cx="2199203" cy="1357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4892950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50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500" grpId="0" uiExpand="1" build="p"/>
      <p:bldP spid="1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3. Maximum-kiválasztás</a:t>
            </a:r>
            <a:br>
              <a:rPr lang="hu-HU" dirty="0"/>
            </a:br>
            <a:r>
              <a:rPr lang="hu-HU" sz="2800" dirty="0"/>
              <a:t>példa</a:t>
            </a:r>
            <a:endParaRPr lang="hu-HU" dirty="0"/>
          </a:p>
        </p:txBody>
      </p:sp>
      <p:sp>
        <p:nvSpPr>
          <p:cNvPr id="3174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b="1" dirty="0">
                <a:sym typeface="Symbol" pitchFamily="18" charset="2"/>
              </a:rPr>
              <a:t>Algoritmus: </a:t>
            </a:r>
            <a:r>
              <a:rPr lang="hu-HU" dirty="0">
                <a:sym typeface="Symbol" pitchFamily="18" charset="2"/>
              </a:rPr>
              <a:t>X[i]&gt;X[Max] → D[i]&lt;D[Első]</a:t>
            </a:r>
            <a:endParaRPr lang="hu-HU" b="1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	</a:t>
            </a:r>
            <a:endParaRPr lang="hu-HU" sz="2400" dirty="0">
              <a:sym typeface="Symbol" pitchFamily="18" charset="2"/>
            </a:endParaRPr>
          </a:p>
        </p:txBody>
      </p:sp>
      <p:sp>
        <p:nvSpPr>
          <p:cNvPr id="15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706A5CF-4BD0-4605-93D5-442163078A24}" type="datetime8">
              <a:rPr lang="hu-HU" smtClean="0"/>
              <a:t>2022.09.19. 18:09</a:t>
            </a:fld>
            <a:endParaRPr lang="en-US"/>
          </a:p>
        </p:txBody>
      </p:sp>
      <p:sp>
        <p:nvSpPr>
          <p:cNvPr id="17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3. </a:t>
            </a:r>
            <a:r>
              <a:rPr lang="en-US" dirty="0" err="1"/>
              <a:t>előadás</a:t>
            </a:r>
            <a:endParaRPr lang="en-US" dirty="0"/>
          </a:p>
        </p:txBody>
      </p:sp>
      <p:graphicFrame>
        <p:nvGraphicFramePr>
          <p:cNvPr id="114715" name="Group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7888962"/>
              </p:ext>
            </p:extLst>
          </p:nvPr>
        </p:nvGraphicFramePr>
        <p:xfrm>
          <a:off x="2347175" y="2939285"/>
          <a:ext cx="6480720" cy="2247352"/>
        </p:xfrm>
        <a:graphic>
          <a:graphicData uri="http://schemas.openxmlformats.org/drawingml/2006/table">
            <a:tbl>
              <a:tblPr/>
              <a:tblGrid>
                <a:gridCol w="7126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1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6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18146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Első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:=1</a:t>
                      </a:r>
                    </a:p>
                  </a:txBody>
                  <a:tcPr marL="91453" marR="91453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46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2..N</a:t>
                      </a:r>
                    </a:p>
                  </a:txBody>
                  <a:tcPr marL="91453" marR="91453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7761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53" marR="91453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700" b="0" i="0" u="none" strike="noStrike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53" marR="91453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299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L="91453" marR="91453"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Első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:=i</a:t>
                      </a:r>
                    </a:p>
                  </a:txBody>
                  <a:tcPr marL="91453" marR="91453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marL="91453" marR="91453"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1773" name="Picture 3"/>
          <p:cNvPicPr>
            <a:picLocks noChangeAspect="1" noChangeArrowheads="1"/>
          </p:cNvPicPr>
          <p:nvPr/>
        </p:nvPicPr>
        <p:blipFill>
          <a:blip r:embed="rId3" cstate="print"/>
          <a:srcRect t="2686" b="-2686"/>
          <a:stretch>
            <a:fillRect/>
          </a:stretch>
        </p:blipFill>
        <p:spPr bwMode="auto">
          <a:xfrm>
            <a:off x="5060157" y="2056904"/>
            <a:ext cx="4038600" cy="508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1776" name="Szövegdoboz 13"/>
          <p:cNvSpPr txBox="1">
            <a:spLocks noChangeArrowheads="1"/>
          </p:cNvSpPr>
          <p:nvPr/>
        </p:nvSpPr>
        <p:spPr bwMode="auto">
          <a:xfrm>
            <a:off x="8831978" y="2593927"/>
            <a:ext cx="1079500" cy="646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b="1"/>
              <a:t>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 i</a:t>
            </a:r>
            <a:r>
              <a:rPr lang="hu-HU" b="1"/>
              <a:t>:Egész</a:t>
            </a:r>
          </a:p>
        </p:txBody>
      </p:sp>
      <p:pic>
        <p:nvPicPr>
          <p:cNvPr id="31774" name="Picture 4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4500" y="4321028"/>
            <a:ext cx="1673225" cy="9620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33</a:t>
            </a:fld>
            <a:r>
              <a:rPr lang="hu-HU" dirty="0"/>
              <a:t>/54</a:t>
            </a:r>
          </a:p>
        </p:txBody>
      </p:sp>
      <p:sp>
        <p:nvSpPr>
          <p:cNvPr id="24" name="Téglalap 23">
            <a:extLst>
              <a:ext uri="{FF2B5EF4-FFF2-40B4-BE49-F238E27FC236}">
                <a16:creationId xmlns:a16="http://schemas.microsoft.com/office/drawing/2014/main" id="{4FCE26DC-80BF-494F-9A3B-BB6E3567F64E}"/>
              </a:ext>
            </a:extLst>
          </p:cNvPr>
          <p:cNvSpPr/>
          <p:nvPr/>
        </p:nvSpPr>
        <p:spPr>
          <a:xfrm>
            <a:off x="3184598" y="3873881"/>
            <a:ext cx="55446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hu-HU" sz="2350" dirty="0">
                <a:solidFill>
                  <a:srgbClr val="0000FF"/>
                </a:solidFill>
                <a:sym typeface="Symbol" pitchFamily="18" charset="2"/>
              </a:rPr>
              <a:t>D[i].hó&lt;D[Első].hó vagy </a:t>
            </a:r>
            <a:br>
              <a:rPr lang="hu-HU" sz="2350" dirty="0">
                <a:solidFill>
                  <a:srgbClr val="0000FF"/>
                </a:solidFill>
                <a:sym typeface="Symbol" pitchFamily="18" charset="2"/>
              </a:rPr>
            </a:br>
            <a:r>
              <a:rPr lang="hu-HU" sz="2350" dirty="0">
                <a:solidFill>
                  <a:srgbClr val="0000FF"/>
                </a:solidFill>
                <a:sym typeface="Symbol" pitchFamily="18" charset="2"/>
              </a:rPr>
              <a:t>D[i].hó=D[Első].hó és D[i].</a:t>
            </a:r>
            <a:r>
              <a:rPr lang="hu-HU" sz="2350" dirty="0" err="1">
                <a:solidFill>
                  <a:srgbClr val="0000FF"/>
                </a:solidFill>
                <a:sym typeface="Symbol" pitchFamily="18" charset="2"/>
              </a:rPr>
              <a:t>napD</a:t>
            </a:r>
            <a:r>
              <a:rPr lang="hu-HU" sz="2350" dirty="0">
                <a:solidFill>
                  <a:srgbClr val="0000FF"/>
                </a:solidFill>
                <a:sym typeface="Symbol" pitchFamily="18" charset="2"/>
              </a:rPr>
              <a:t>[Első].nap</a:t>
            </a:r>
            <a:endParaRPr lang="hu-HU" sz="2350" dirty="0">
              <a:solidFill>
                <a:srgbClr val="0000FF"/>
              </a:solidFill>
            </a:endParaRPr>
          </a:p>
        </p:txBody>
      </p:sp>
      <p:sp>
        <p:nvSpPr>
          <p:cNvPr id="18" name="Téglalap 17">
            <a:extLst>
              <a:ext uri="{FF2B5EF4-FFF2-40B4-BE49-F238E27FC236}">
                <a16:creationId xmlns:a16="http://schemas.microsoft.com/office/drawing/2014/main" id="{448453D4-5938-44D6-9DC5-BFE70B16348B}"/>
              </a:ext>
            </a:extLst>
          </p:cNvPr>
          <p:cNvSpPr/>
          <p:nvPr/>
        </p:nvSpPr>
        <p:spPr>
          <a:xfrm>
            <a:off x="3349451" y="3995358"/>
            <a:ext cx="5220000" cy="64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pPr algn="ctr">
              <a:lnSpc>
                <a:spcPts val="2600"/>
              </a:lnSpc>
              <a:spcBef>
                <a:spcPts val="0"/>
              </a:spcBef>
              <a:buNone/>
            </a:pPr>
            <a:r>
              <a:rPr lang="hu-HU" sz="2600" dirty="0">
                <a:solidFill>
                  <a:srgbClr val="0000FF"/>
                </a:solidFill>
              </a:rPr>
              <a:t>D[i]</a:t>
            </a:r>
            <a:r>
              <a:rPr lang="hu-HU" sz="2600" dirty="0">
                <a:solidFill>
                  <a:srgbClr val="FF0000"/>
                </a:solidFill>
              </a:rPr>
              <a:t>&lt;</a:t>
            </a:r>
            <a:r>
              <a:rPr lang="hu-HU" sz="2600" dirty="0">
                <a:solidFill>
                  <a:srgbClr val="0000FF"/>
                </a:solidFill>
              </a:rPr>
              <a:t>D[Első]</a:t>
            </a:r>
          </a:p>
        </p:txBody>
      </p:sp>
      <p:sp>
        <p:nvSpPr>
          <p:cNvPr id="31768" name="Line 25"/>
          <p:cNvSpPr>
            <a:spLocks noChangeShapeType="1"/>
          </p:cNvSpPr>
          <p:nvPr/>
        </p:nvSpPr>
        <p:spPr bwMode="auto">
          <a:xfrm flipH="1">
            <a:off x="8575200" y="3970817"/>
            <a:ext cx="246113" cy="684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31771" name="Text Box 31"/>
          <p:cNvSpPr txBox="1">
            <a:spLocks noChangeArrowheads="1"/>
          </p:cNvSpPr>
          <p:nvPr/>
        </p:nvSpPr>
        <p:spPr bwMode="auto">
          <a:xfrm>
            <a:off x="8569591" y="4348053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N</a:t>
            </a:r>
          </a:p>
        </p:txBody>
      </p:sp>
      <p:sp>
        <p:nvSpPr>
          <p:cNvPr id="31767" name="Line 24"/>
          <p:cNvSpPr>
            <a:spLocks noChangeShapeType="1"/>
          </p:cNvSpPr>
          <p:nvPr/>
        </p:nvSpPr>
        <p:spPr bwMode="auto">
          <a:xfrm>
            <a:off x="3060000" y="3967214"/>
            <a:ext cx="311497" cy="68400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31770" name="Text Box 30"/>
          <p:cNvSpPr txBox="1">
            <a:spLocks noChangeArrowheads="1"/>
          </p:cNvSpPr>
          <p:nvPr/>
        </p:nvSpPr>
        <p:spPr bwMode="auto">
          <a:xfrm>
            <a:off x="2997449" y="4345486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 dirty="0">
                <a:latin typeface="Courier New" pitchFamily="49" charset="0"/>
              </a:rPr>
              <a:t>I</a:t>
            </a:r>
          </a:p>
        </p:txBody>
      </p:sp>
      <p:pic>
        <p:nvPicPr>
          <p:cNvPr id="19" name="Kép 18">
            <a:extLst>
              <a:ext uri="{FF2B5EF4-FFF2-40B4-BE49-F238E27FC236}">
                <a16:creationId xmlns:a16="http://schemas.microsoft.com/office/drawing/2014/main" id="{FB4D93D5-0774-4CB6-AE5B-D93E4A0E80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96" y="2276872"/>
            <a:ext cx="2199203" cy="13571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4. Keresés</a:t>
            </a:r>
          </a:p>
        </p:txBody>
      </p:sp>
      <p:sp>
        <p:nvSpPr>
          <p:cNvPr id="45061" name="Tartalom helye 2"/>
          <p:cNvSpPr>
            <a:spLocks noGrp="1"/>
          </p:cNvSpPr>
          <p:nvPr>
            <p:ph idx="1"/>
          </p:nvPr>
        </p:nvSpPr>
        <p:spPr/>
        <p:txBody>
          <a:bodyPr lIns="18000"/>
          <a:lstStyle/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Feladatok:</a:t>
            </a:r>
          </a:p>
          <a:p>
            <a:pPr marL="355600" indent="-355600">
              <a:lnSpc>
                <a:spcPct val="90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dirty="0"/>
              <a:t>Ismerjük egy ember havi bevételeit és kiadásait. Év végére nőtt a vagyona. </a:t>
            </a:r>
            <a:r>
              <a:rPr lang="hu-HU" sz="2800" b="1" dirty="0"/>
              <a:t>Adjunk meg</a:t>
            </a:r>
            <a:r>
              <a:rPr lang="hu-HU" sz="2800" dirty="0"/>
              <a:t> </a:t>
            </a:r>
            <a:r>
              <a:rPr lang="hu-HU" sz="2800" b="1" dirty="0"/>
              <a:t>egy</a:t>
            </a:r>
            <a:r>
              <a:rPr lang="hu-HU" sz="2800" dirty="0"/>
              <a:t> hónapot, amikor </a:t>
            </a:r>
            <a:r>
              <a:rPr lang="hu-HU" sz="2800" b="1" dirty="0"/>
              <a:t>nem</a:t>
            </a:r>
            <a:r>
              <a:rPr lang="hu-HU" sz="2800" dirty="0"/>
              <a:t> nőtt a vagyona!</a:t>
            </a:r>
          </a:p>
          <a:p>
            <a:pPr marL="355600" indent="-355600">
              <a:lnSpc>
                <a:spcPct val="90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b="1" dirty="0"/>
              <a:t>Adjuk meg</a:t>
            </a:r>
            <a:r>
              <a:rPr lang="hu-HU" sz="2800" dirty="0"/>
              <a:t> </a:t>
            </a:r>
            <a:r>
              <a:rPr lang="hu-HU" sz="2800" b="1" dirty="0"/>
              <a:t>egy</a:t>
            </a:r>
            <a:r>
              <a:rPr lang="hu-HU" sz="2800" dirty="0"/>
              <a:t> természetes szám egy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1-től és önmagától különböző </a:t>
            </a:r>
            <a:r>
              <a:rPr lang="hu-HU" sz="2800" dirty="0"/>
              <a:t>osztóját!</a:t>
            </a:r>
          </a:p>
          <a:p>
            <a:pPr marL="355600" indent="-355600">
              <a:lnSpc>
                <a:spcPct val="90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b="1" dirty="0"/>
              <a:t>Adjuk meg</a:t>
            </a:r>
            <a:r>
              <a:rPr lang="hu-HU" sz="2800" dirty="0"/>
              <a:t> </a:t>
            </a:r>
            <a:r>
              <a:rPr lang="hu-HU" sz="2800" b="1" dirty="0"/>
              <a:t>egy</a:t>
            </a:r>
            <a:r>
              <a:rPr lang="hu-HU" sz="2800" dirty="0"/>
              <a:t> ember nevében egy </a:t>
            </a:r>
            <a:r>
              <a:rPr lang="hu-HU" sz="2800" dirty="0">
                <a:latin typeface="Arial" charset="0"/>
              </a:rPr>
              <a:t>„</a:t>
            </a:r>
            <a:r>
              <a:rPr lang="hu-HU" sz="2800" b="1" dirty="0"/>
              <a:t>a</a:t>
            </a:r>
            <a:r>
              <a:rPr lang="hu-HU" sz="2800" dirty="0">
                <a:latin typeface="Arial" charset="0"/>
              </a:rPr>
              <a:t>” </a:t>
            </a:r>
            <a:r>
              <a:rPr lang="hu-HU" sz="2800" dirty="0"/>
              <a:t>betű helyét!</a:t>
            </a:r>
          </a:p>
          <a:p>
            <a:pPr marL="355600" indent="-355600">
              <a:lnSpc>
                <a:spcPct val="90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b="1" dirty="0"/>
              <a:t>Adjunk meg</a:t>
            </a:r>
            <a:r>
              <a:rPr lang="hu-HU" sz="2800" dirty="0"/>
              <a:t> </a:t>
            </a:r>
            <a:r>
              <a:rPr lang="hu-HU" sz="2800" b="1" dirty="0"/>
              <a:t>egy</a:t>
            </a:r>
            <a:r>
              <a:rPr lang="hu-HU" sz="2800" dirty="0"/>
              <a:t> tanulóra egy tárgyat, amiből megbukott!</a:t>
            </a:r>
          </a:p>
          <a:p>
            <a:pPr marL="355600" indent="-355600">
              <a:lnSpc>
                <a:spcPct val="90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b="1" dirty="0"/>
              <a:t>Adjuk meg</a:t>
            </a:r>
            <a:r>
              <a:rPr lang="hu-HU" sz="2800" dirty="0"/>
              <a:t> </a:t>
            </a:r>
            <a:r>
              <a:rPr lang="hu-HU" sz="2800" b="1" dirty="0"/>
              <a:t>egy</a:t>
            </a:r>
            <a:r>
              <a:rPr lang="hu-HU" sz="2800" dirty="0"/>
              <a:t> számsorozat olyan elemét, amely nagyobb az előzőnél!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787FBA8-FFA4-4C72-A35A-96A1F74B0162}" type="datetime8">
              <a:rPr lang="hu-HU" smtClean="0"/>
              <a:t>2022.09.19. 18:09</a:t>
            </a:fld>
            <a:endParaRPr lang="en-US"/>
          </a:p>
        </p:txBody>
      </p:sp>
      <p:sp>
        <p:nvSpPr>
          <p:cNvPr id="9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3. </a:t>
            </a:r>
            <a:r>
              <a:rPr lang="en-US" dirty="0" err="1"/>
              <a:t>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34</a:t>
            </a:fld>
            <a:r>
              <a:rPr lang="hu-HU" dirty="0"/>
              <a:t>/54</a:t>
            </a:r>
          </a:p>
        </p:txBody>
      </p:sp>
    </p:spTree>
    <p:extLst>
      <p:ext uri="{BB962C8B-B14F-4D97-AF65-F5344CB8AC3E}">
        <p14:creationId xmlns:p14="http://schemas.microsoft.com/office/powerpoint/2010/main" val="1293183240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4. Keresés</a:t>
            </a:r>
          </a:p>
        </p:txBody>
      </p:sp>
      <p:sp>
        <p:nvSpPr>
          <p:cNvPr id="2662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endParaRPr lang="hu-HU" b="1" dirty="0">
              <a:solidFill>
                <a:srgbClr val="FF3300"/>
              </a:solidFill>
            </a:endParaRPr>
          </a:p>
          <a:p>
            <a:pPr marL="254000"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endParaRPr lang="hu-HU" b="1" dirty="0">
              <a:solidFill>
                <a:srgbClr val="FF3300"/>
              </a:solidFill>
            </a:endParaRPr>
          </a:p>
          <a:p>
            <a:pPr marL="254000"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endParaRPr lang="hu-HU" b="1" dirty="0">
              <a:solidFill>
                <a:srgbClr val="FF3300"/>
              </a:solidFill>
            </a:endParaRPr>
          </a:p>
          <a:p>
            <a:pPr marL="254000"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endParaRPr lang="hu-HU" b="1" dirty="0">
              <a:solidFill>
                <a:srgbClr val="FF3300"/>
              </a:solidFill>
            </a:endParaRPr>
          </a:p>
          <a:p>
            <a:pPr marL="254000"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b="1" dirty="0">
                <a:solidFill>
                  <a:srgbClr val="FF3300"/>
                </a:solidFill>
              </a:rPr>
              <a:t>Mi bennük a közös?</a:t>
            </a:r>
          </a:p>
          <a:p>
            <a:pPr marL="254000">
              <a:lnSpc>
                <a:spcPct val="95000"/>
              </a:lnSpc>
              <a:spcBef>
                <a:spcPct val="10000"/>
              </a:spcBef>
              <a:buFont typeface="Wingdings" pitchFamily="2" charset="2"/>
              <a:buNone/>
            </a:pPr>
            <a:r>
              <a:rPr lang="hu-HU" dirty="0"/>
              <a:t>	</a:t>
            </a:r>
            <a:r>
              <a:rPr lang="hu-HU" sz="2800" dirty="0"/>
              <a:t>N darab „valami” közül kell megadni </a:t>
            </a:r>
            <a:br>
              <a:rPr lang="hu-HU" sz="2800" dirty="0"/>
            </a:br>
            <a:r>
              <a:rPr lang="hu-HU" sz="2800" dirty="0"/>
              <a:t>egy adott tulajdonságút, ha nem tudjuk, </a:t>
            </a:r>
            <a:br>
              <a:rPr lang="hu-HU" sz="2800" dirty="0"/>
            </a:br>
            <a:r>
              <a:rPr lang="hu-HU" sz="2800" dirty="0"/>
              <a:t>hogy ilyen elem van-e.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89A58D3-B73D-43A5-9A46-C766D8B54358}" type="datetime8">
              <a:rPr lang="hu-HU" smtClean="0"/>
              <a:t>2022.09.19. 18:09</a:t>
            </a:fld>
            <a:endParaRPr lang="en-US"/>
          </a:p>
        </p:txBody>
      </p:sp>
      <p:sp>
        <p:nvSpPr>
          <p:cNvPr id="10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3. </a:t>
            </a:r>
            <a:r>
              <a:rPr lang="en-US" dirty="0" err="1"/>
              <a:t>előadás</a:t>
            </a:r>
            <a:endParaRPr lang="en-US" dirty="0"/>
          </a:p>
        </p:txBody>
      </p:sp>
      <p:pic>
        <p:nvPicPr>
          <p:cNvPr id="2663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1489869"/>
            <a:ext cx="3038475" cy="22288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35</a:t>
            </a:fld>
            <a:r>
              <a:rPr lang="hu-HU" dirty="0"/>
              <a:t>/54</a:t>
            </a:r>
          </a:p>
        </p:txBody>
      </p:sp>
    </p:spTree>
    <p:extLst>
      <p:ext uri="{BB962C8B-B14F-4D97-AF65-F5344CB8AC3E}">
        <p14:creationId xmlns:p14="http://schemas.microsoft.com/office/powerpoint/2010/main" val="20998956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1.11111E-6 L 0.07292 0.0604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66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46" y="3009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266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4. Keresés</a:t>
            </a:r>
          </a:p>
        </p:txBody>
      </p:sp>
      <p:sp>
        <p:nvSpPr>
          <p:cNvPr id="27651" name="Tartalom helye 2"/>
          <p:cNvSpPr>
            <a:spLocks noGrp="1"/>
          </p:cNvSpPr>
          <p:nvPr>
            <p:ph idx="1"/>
          </p:nvPr>
        </p:nvSpPr>
        <p:spPr>
          <a:xfrm>
            <a:off x="35496" y="1341437"/>
            <a:ext cx="8929117" cy="5156199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Bemenet:	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 X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/>
              <a:t>N</a:t>
            </a:r>
            <a:r>
              <a:rPr lang="hu-HU" sz="2800" dirty="0"/>
              <a:t>, T: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>
                <a:sym typeface="Symbol"/>
              </a:rPr>
              <a:t>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Kimenet:	</a:t>
            </a:r>
            <a:r>
              <a:rPr lang="hu-HU" sz="2800" dirty="0">
                <a:solidFill>
                  <a:srgbClr val="FF0000"/>
                </a:solidFill>
              </a:rPr>
              <a:t>Van</a:t>
            </a:r>
            <a:r>
              <a:rPr lang="hu-HU" sz="2800" dirty="0">
                <a:solidFill>
                  <a:srgbClr val="FF0000"/>
                </a:solidFill>
                <a:sym typeface="Symbol"/>
              </a:rPr>
              <a:t></a:t>
            </a:r>
            <a:r>
              <a:rPr lang="hu-HU" sz="2800" dirty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L</a:t>
            </a:r>
            <a:r>
              <a:rPr lang="hu-HU" sz="2800" dirty="0"/>
              <a:t>, </a:t>
            </a:r>
            <a:r>
              <a:rPr lang="hu-HU" sz="2800" dirty="0" err="1">
                <a:solidFill>
                  <a:srgbClr val="0000FF"/>
                </a:solidFill>
              </a:rPr>
              <a:t>Ind</a:t>
            </a:r>
            <a:r>
              <a:rPr lang="hu-HU" sz="2800" dirty="0" err="1">
                <a:solidFill>
                  <a:srgbClr val="0000FF"/>
                </a:solidFill>
                <a:sym typeface="Symbol"/>
              </a:rPr>
              <a:t></a:t>
            </a:r>
            <a:r>
              <a:rPr lang="hu-HU" sz="2800" dirty="0" err="1">
                <a:solidFill>
                  <a:srgbClr val="0000FF"/>
                </a:solidFill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>
                <a:latin typeface="+mj-lt"/>
                <a:sym typeface="Symbol" pitchFamily="18" charset="2"/>
              </a:rPr>
              <a:t>, </a:t>
            </a:r>
            <a:r>
              <a:rPr lang="hu-HU" sz="2800" dirty="0" err="1">
                <a:solidFill>
                  <a:schemeClr val="accent1">
                    <a:lumMod val="75000"/>
                  </a:schemeClr>
                </a:solidFill>
                <a:latin typeface="+mj-lt"/>
                <a:sym typeface="Symbol" pitchFamily="18" charset="2"/>
              </a:rPr>
              <a:t>Ért</a:t>
            </a:r>
            <a:r>
              <a:rPr lang="hu-HU" sz="2800" dirty="0" err="1">
                <a:solidFill>
                  <a:schemeClr val="accent1">
                    <a:lumMod val="75000"/>
                  </a:schemeClr>
                </a:solidFill>
                <a:latin typeface="+mj-lt"/>
                <a:sym typeface="Symbol"/>
              </a:rPr>
              <a:t></a:t>
            </a:r>
            <a:r>
              <a:rPr lang="hu-HU" sz="2800" dirty="0" err="1">
                <a:solidFill>
                  <a:schemeClr val="accent1">
                    <a:lumMod val="75000"/>
                  </a:schemeClr>
                </a:solidFill>
                <a:latin typeface="Imprint MT Shadow" pitchFamily="82" charset="0"/>
                <a:sym typeface="Symbol" pitchFamily="18" charset="2"/>
              </a:rPr>
              <a:t>H</a:t>
            </a:r>
            <a:endParaRPr lang="hu-HU" sz="2800" b="1" dirty="0">
              <a:solidFill>
                <a:schemeClr val="accent1">
                  <a:lumMod val="75000"/>
                </a:schemeClr>
              </a:solidFill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Előfeltétel:	–</a:t>
            </a: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>
                <a:sym typeface="Symbol" pitchFamily="18" charset="2"/>
              </a:rPr>
              <a:t>Utófeltétel:	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Van=i (1iN): T(</a:t>
            </a:r>
            <a:r>
              <a:rPr lang="hu-HU" sz="2800" dirty="0" err="1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hu-HU" sz="2800" baseline="-25000" dirty="0" err="1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) </a:t>
            </a:r>
            <a:r>
              <a:rPr lang="hu-HU" sz="2800" dirty="0">
                <a:sym typeface="Symbol" pitchFamily="18" charset="2"/>
              </a:rPr>
              <a:t>és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Van</a:t>
            </a:r>
            <a:r>
              <a:rPr lang="hu-HU" sz="2000" dirty="0">
                <a:sym typeface="Symbol" pitchFamily="18" charset="2"/>
              </a:rPr>
              <a:t>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1IndN és T(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X</a:t>
            </a:r>
            <a:r>
              <a:rPr lang="hu-HU" sz="2800" baseline="-25000" dirty="0" err="1">
                <a:solidFill>
                  <a:srgbClr val="0000FF"/>
                </a:solidFill>
                <a:sym typeface="Symbol" pitchFamily="18" charset="2"/>
              </a:rPr>
              <a:t>Ind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)</a:t>
            </a:r>
            <a:r>
              <a:rPr lang="hu-HU" sz="2800" dirty="0">
                <a:sym typeface="Symbol" pitchFamily="18" charset="2"/>
              </a:rPr>
              <a:t> és </a:t>
            </a:r>
            <a:r>
              <a:rPr lang="hu-HU" sz="2800" dirty="0">
                <a:solidFill>
                  <a:schemeClr val="accent1">
                    <a:lumMod val="75000"/>
                  </a:schemeClr>
                </a:solidFill>
                <a:sym typeface="Symbol" pitchFamily="18" charset="2"/>
              </a:rPr>
              <a:t>Ért=</a:t>
            </a:r>
            <a:r>
              <a:rPr lang="hu-HU" sz="2800" dirty="0" err="1">
                <a:solidFill>
                  <a:schemeClr val="accent1">
                    <a:lumMod val="75000"/>
                  </a:schemeClr>
                </a:solidFill>
                <a:sym typeface="Symbol" pitchFamily="18" charset="2"/>
              </a:rPr>
              <a:t>X</a:t>
            </a:r>
            <a:r>
              <a:rPr lang="hu-HU" sz="2800" baseline="-25000" dirty="0" err="1">
                <a:solidFill>
                  <a:schemeClr val="accent1">
                    <a:lumMod val="75000"/>
                  </a:schemeClr>
                </a:solidFill>
                <a:sym typeface="Symbol" pitchFamily="18" charset="2"/>
              </a:rPr>
              <a:t>Ind</a:t>
            </a:r>
            <a:endParaRPr lang="hu-HU" sz="2800" dirty="0">
              <a:solidFill>
                <a:schemeClr val="accent1">
                  <a:lumMod val="75000"/>
                </a:schemeClr>
              </a:solidFill>
              <a:sym typeface="Symbol" pitchFamily="18" charset="2"/>
            </a:endParaRPr>
          </a:p>
          <a:p>
            <a:pPr marL="254000">
              <a:lnSpc>
                <a:spcPct val="70000"/>
              </a:lnSpc>
              <a:spcBef>
                <a:spcPts val="0"/>
              </a:spcBef>
              <a:spcAft>
                <a:spcPts val="1200"/>
              </a:spcAft>
              <a:buNone/>
            </a:pP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 másképp: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i="1" dirty="0">
              <a:sym typeface="Symbol" pitchFamily="18" charset="2"/>
            </a:endParaRPr>
          </a:p>
          <a:p>
            <a:pPr marL="0" indent="0">
              <a:lnSpc>
                <a:spcPct val="95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Tehát a feladat „egyik fele” megadja, hogy 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van-e </a:t>
            </a:r>
            <a:r>
              <a:rPr lang="hu-HU" sz="2800" dirty="0">
                <a:sym typeface="Symbol" pitchFamily="18" charset="2"/>
              </a:rPr>
              <a:t>adott tulajdon-</a:t>
            </a:r>
            <a:r>
              <a:rPr lang="hu-HU" sz="2800" dirty="0" err="1">
                <a:sym typeface="Symbol" pitchFamily="18" charset="2"/>
              </a:rPr>
              <a:t>ságú</a:t>
            </a:r>
            <a:r>
              <a:rPr lang="hu-HU" sz="2800" dirty="0">
                <a:sym typeface="Symbol" pitchFamily="18" charset="2"/>
              </a:rPr>
              <a:t> elem, a „másik fele” pedig, hogy 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melyik</a:t>
            </a:r>
            <a:r>
              <a:rPr lang="hu-HU" sz="2800" dirty="0">
                <a:sym typeface="Symbol" pitchFamily="18" charset="2"/>
              </a:rPr>
              <a:t> az, ill.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a „harmadik” az </a:t>
            </a:r>
            <a:r>
              <a:rPr lang="hu-HU" sz="2800" dirty="0">
                <a:solidFill>
                  <a:schemeClr val="accent1">
                    <a:lumMod val="75000"/>
                  </a:schemeClr>
                </a:solidFill>
                <a:sym typeface="Symbol" pitchFamily="18" charset="2"/>
              </a:rPr>
              <a:t>értéké</a:t>
            </a:r>
            <a:r>
              <a:rPr lang="hu-HU" sz="2800" dirty="0">
                <a:sym typeface="Symbol" pitchFamily="18" charset="2"/>
              </a:rPr>
              <a:t>t.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294CBE5-B640-4E9E-AA3A-F471D8D275BF}" type="datetime8">
              <a:rPr lang="hu-HU" smtClean="0"/>
              <a:t>2022.09.19. 18:09</a:t>
            </a:fld>
            <a:endParaRPr lang="en-US"/>
          </a:p>
        </p:txBody>
      </p:sp>
      <p:sp>
        <p:nvSpPr>
          <p:cNvPr id="11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3. </a:t>
            </a:r>
            <a:r>
              <a:rPr lang="en-US" dirty="0" err="1"/>
              <a:t>előadás</a:t>
            </a:r>
            <a:endParaRPr lang="en-US" dirty="0"/>
          </a:p>
        </p:txBody>
      </p:sp>
      <p:pic>
        <p:nvPicPr>
          <p:cNvPr id="47110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04358" y="1530200"/>
            <a:ext cx="3132138" cy="6794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zövegdoboz 7"/>
          <p:cNvSpPr txBox="1">
            <a:spLocks noChangeArrowheads="1"/>
          </p:cNvSpPr>
          <p:nvPr/>
        </p:nvSpPr>
        <p:spPr bwMode="auto">
          <a:xfrm>
            <a:off x="1907704" y="3793457"/>
            <a:ext cx="4104456" cy="1567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144000" rIns="0" bIns="144000">
            <a:spAutoFit/>
          </a:bodyPr>
          <a:lstStyle/>
          <a:p>
            <a:pPr>
              <a:lnSpc>
                <a:spcPts val="2200"/>
              </a:lnSpc>
              <a:buFont typeface="Wingdings" pitchFamily="2" charset="2"/>
              <a:buNone/>
              <a:tabLst>
                <a:tab pos="990600" algn="l"/>
              </a:tabLst>
            </a:pPr>
            <a:r>
              <a:rPr lang="hu-HU" sz="2000" dirty="0"/>
              <a:t>                                      N</a:t>
            </a:r>
          </a:p>
          <a:p>
            <a:pPr>
              <a:lnSpc>
                <a:spcPts val="2200"/>
              </a:lnSpc>
              <a:buFont typeface="Wingdings" pitchFamily="2" charset="2"/>
              <a:buNone/>
              <a:tabLst>
                <a:tab pos="990600" algn="l"/>
              </a:tabLst>
            </a:pPr>
            <a:r>
              <a:rPr lang="hu-HU" sz="2800" dirty="0"/>
              <a:t>(</a:t>
            </a:r>
            <a:r>
              <a:rPr lang="hu-HU" sz="2800" dirty="0" err="1"/>
              <a:t>Van,Ind,Ért</a:t>
            </a:r>
            <a:r>
              <a:rPr lang="hu-HU" sz="2800" dirty="0"/>
              <a:t>)= Keres  i</a:t>
            </a:r>
          </a:p>
          <a:p>
            <a:pPr>
              <a:lnSpc>
                <a:spcPts val="2200"/>
              </a:lnSpc>
              <a:spcAft>
                <a:spcPts val="1800"/>
              </a:spcAft>
              <a:buFont typeface="Wingdings" pitchFamily="2" charset="2"/>
              <a:buNone/>
              <a:tabLst>
                <a:tab pos="990600" algn="l"/>
              </a:tabLst>
            </a:pPr>
            <a:r>
              <a:rPr lang="hu-HU" sz="2000" dirty="0"/>
              <a:t>                                      i=1</a:t>
            </a:r>
            <a:br>
              <a:rPr lang="hu-HU" sz="2000" dirty="0"/>
            </a:br>
            <a:r>
              <a:rPr lang="hu-HU" sz="2000" dirty="0"/>
              <a:t>                                    T(</a:t>
            </a:r>
            <a:r>
              <a:rPr lang="hu-HU" sz="2000" dirty="0" err="1"/>
              <a:t>X</a:t>
            </a:r>
            <a:r>
              <a:rPr lang="hu-HU" sz="2000" baseline="-25000" dirty="0" err="1"/>
              <a:t>i</a:t>
            </a:r>
            <a:r>
              <a:rPr lang="hu-HU" sz="2000" dirty="0"/>
              <a:t>) 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36</a:t>
            </a:fld>
            <a:r>
              <a:rPr lang="hu-HU" dirty="0"/>
              <a:t>/54</a:t>
            </a:r>
          </a:p>
        </p:txBody>
      </p:sp>
      <p:sp>
        <p:nvSpPr>
          <p:cNvPr id="9" name="Lekerekített téglalap feliratnak 11">
            <a:extLst>
              <a:ext uri="{FF2B5EF4-FFF2-40B4-BE49-F238E27FC236}">
                <a16:creationId xmlns:a16="http://schemas.microsoft.com/office/drawing/2014/main" id="{5817EA9E-2745-4C4A-94C2-27EC5A10672B}"/>
              </a:ext>
            </a:extLst>
          </p:cNvPr>
          <p:cNvSpPr/>
          <p:nvPr/>
        </p:nvSpPr>
        <p:spPr bwMode="auto">
          <a:xfrm>
            <a:off x="6393060" y="4073655"/>
            <a:ext cx="2694584" cy="1262237"/>
          </a:xfrm>
          <a:prstGeom prst="wedgeRoundRectCallout">
            <a:avLst>
              <a:gd name="adj1" fmla="val -115459"/>
              <a:gd name="adj2" fmla="val -19965"/>
              <a:gd name="adj3" fmla="val 16667"/>
            </a:avLst>
          </a:prstGeom>
          <a:solidFill>
            <a:srgbClr val="FFC000">
              <a:alpha val="70000"/>
            </a:srgbClr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hu-H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A cél egy </a:t>
            </a:r>
            <a:r>
              <a:rPr kumimoji="0" lang="hu-H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szummával</a:t>
            </a:r>
            <a:r>
              <a:rPr kumimoji="0" lang="hu-H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 azonos „tömörségű” operátorral kifejezni.</a:t>
            </a:r>
          </a:p>
        </p:txBody>
      </p:sp>
    </p:spTree>
    <p:extLst>
      <p:ext uri="{BB962C8B-B14F-4D97-AF65-F5344CB8AC3E}">
        <p14:creationId xmlns:p14="http://schemas.microsoft.com/office/powerpoint/2010/main" val="407695793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uiExpand="1" build="p"/>
      <p:bldP spid="8" grpId="0"/>
      <p:bldP spid="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4. Keresés</a:t>
            </a:r>
          </a:p>
        </p:txBody>
      </p:sp>
      <p:sp>
        <p:nvSpPr>
          <p:cNvPr id="48133" name="Tartalom helye 2"/>
          <p:cNvSpPr>
            <a:spLocks noGrp="1"/>
          </p:cNvSpPr>
          <p:nvPr>
            <p:ph idx="1"/>
          </p:nvPr>
        </p:nvSpPr>
        <p:spPr>
          <a:xfrm>
            <a:off x="35496" y="1341438"/>
            <a:ext cx="8929117" cy="5039890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Algoritmus:</a:t>
            </a:r>
            <a:r>
              <a:rPr lang="hu-HU" dirty="0">
                <a:sym typeface="Symbol" pitchFamily="18" charset="2"/>
              </a:rPr>
              <a:t>  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0" indent="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Megjegyzés: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Többlet tudás: a megoldás az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első </a:t>
            </a:r>
            <a:r>
              <a:rPr lang="hu-HU" sz="2800" dirty="0">
                <a:sym typeface="Symbol" pitchFamily="18" charset="2"/>
              </a:rPr>
              <a:t>adott tulajdonságú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elemet adja meg.</a:t>
            </a: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7408070-8F04-4606-AE6D-43FFC912A0FB}" type="datetime8">
              <a:rPr lang="hu-HU" smtClean="0"/>
              <a:t>2022.09.19. 18:09</a:t>
            </a:fld>
            <a:endParaRPr lang="en-US"/>
          </a:p>
        </p:txBody>
      </p:sp>
      <p:sp>
        <p:nvSpPr>
          <p:cNvPr id="16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3. </a:t>
            </a:r>
            <a:r>
              <a:rPr lang="en-US" dirty="0" err="1"/>
              <a:t>előadás</a:t>
            </a:r>
            <a:endParaRPr lang="en-US" dirty="0"/>
          </a:p>
        </p:txBody>
      </p:sp>
      <p:graphicFrame>
        <p:nvGraphicFramePr>
          <p:cNvPr id="94237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635360"/>
              </p:ext>
            </p:extLst>
          </p:nvPr>
        </p:nvGraphicFramePr>
        <p:xfrm>
          <a:off x="3995738" y="1884363"/>
          <a:ext cx="3744912" cy="3649664"/>
        </p:xfrm>
        <a:graphic>
          <a:graphicData uri="http://schemas.openxmlformats.org/drawingml/2006/table">
            <a:tbl>
              <a:tblPr/>
              <a:tblGrid>
                <a:gridCol w="57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2288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i:=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7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 és 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nem T(X[i])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288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i:=i+1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7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Van:=i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288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7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Ind:=i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7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Garamond" pitchFamily="18" charset="0"/>
                        </a:rPr>
                        <a:t>Ért:=X[i]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  <a:sym typeface="Symbol" pitchFamily="18" charset="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154" name="Line 31"/>
          <p:cNvSpPr>
            <a:spLocks noChangeShapeType="1"/>
          </p:cNvSpPr>
          <p:nvPr/>
        </p:nvSpPr>
        <p:spPr bwMode="auto">
          <a:xfrm>
            <a:off x="4010025" y="3973513"/>
            <a:ext cx="215900" cy="522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48155" name="Line 32"/>
          <p:cNvSpPr>
            <a:spLocks noChangeShapeType="1"/>
          </p:cNvSpPr>
          <p:nvPr/>
        </p:nvSpPr>
        <p:spPr bwMode="auto">
          <a:xfrm flipH="1">
            <a:off x="7508875" y="3973513"/>
            <a:ext cx="215900" cy="522287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48156" name="Text Box 34"/>
          <p:cNvSpPr txBox="1">
            <a:spLocks noChangeArrowheads="1"/>
          </p:cNvSpPr>
          <p:nvPr/>
        </p:nvSpPr>
        <p:spPr bwMode="auto">
          <a:xfrm>
            <a:off x="3937000" y="4225925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48157" name="Text Box 35"/>
          <p:cNvSpPr txBox="1">
            <a:spLocks noChangeArrowheads="1"/>
          </p:cNvSpPr>
          <p:nvPr/>
        </p:nvSpPr>
        <p:spPr bwMode="auto">
          <a:xfrm>
            <a:off x="7508875" y="4229100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48160" name="Szövegdoboz 13"/>
          <p:cNvSpPr txBox="1">
            <a:spLocks noChangeArrowheads="1"/>
          </p:cNvSpPr>
          <p:nvPr/>
        </p:nvSpPr>
        <p:spPr bwMode="auto">
          <a:xfrm>
            <a:off x="7740650" y="1557338"/>
            <a:ext cx="1079500" cy="64611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b="1"/>
              <a:t>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 i</a:t>
            </a:r>
            <a:r>
              <a:rPr lang="hu-HU" b="1"/>
              <a:t>:Egész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37</a:t>
            </a:fld>
            <a:r>
              <a:rPr lang="hu-HU" dirty="0"/>
              <a:t>/54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995761D0-07F9-4C9E-AF77-FDA9B9291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03" y="1873399"/>
            <a:ext cx="3593894" cy="126271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7739986"/>
      </p:ext>
    </p:extLst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4. Keresés</a:t>
            </a:r>
            <a:br>
              <a:rPr lang="hu-HU" dirty="0"/>
            </a:br>
            <a:r>
              <a:rPr lang="hu-HU" sz="2800" dirty="0"/>
              <a:t>példa</a:t>
            </a:r>
            <a:endParaRPr lang="hu-HU" dirty="0"/>
          </a:p>
        </p:txBody>
      </p:sp>
      <p:sp>
        <p:nvSpPr>
          <p:cNvPr id="2969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b="1" dirty="0"/>
              <a:t>Specifikáció: </a:t>
            </a:r>
            <a:r>
              <a:rPr lang="hu-HU" dirty="0"/>
              <a:t>T(</a:t>
            </a:r>
            <a:r>
              <a:rPr lang="hu-HU" dirty="0" err="1"/>
              <a:t>X</a:t>
            </a:r>
            <a:r>
              <a:rPr lang="hu-HU" baseline="-25000" dirty="0" err="1"/>
              <a:t>i</a:t>
            </a:r>
            <a:r>
              <a:rPr lang="hu-HU" dirty="0"/>
              <a:t>) → Jegy</a:t>
            </a:r>
            <a:r>
              <a:rPr lang="hu-HU" baseline="-25000" dirty="0"/>
              <a:t>i</a:t>
            </a:r>
            <a:r>
              <a:rPr lang="hu-HU" dirty="0"/>
              <a:t>=1</a:t>
            </a:r>
            <a:endParaRPr lang="hu-HU" b="1" dirty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Bemenet:	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 </a:t>
            </a:r>
            <a:r>
              <a:rPr lang="hu-HU" sz="2800" dirty="0">
                <a:solidFill>
                  <a:srgbClr val="0000FF"/>
                </a:solidFill>
              </a:rPr>
              <a:t>Jegy</a:t>
            </a:r>
            <a:r>
              <a:rPr lang="hu-HU" sz="2800" baseline="-25000" dirty="0">
                <a:solidFill>
                  <a:srgbClr val="0000FF"/>
                </a:solidFill>
              </a:rPr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solidFill>
                  <a:srgbClr val="0000FF"/>
                </a:solidFill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/>
              <a:t>N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Kimenet:	</a:t>
            </a:r>
            <a:r>
              <a:rPr lang="hu-HU" sz="2800" dirty="0" err="1">
                <a:solidFill>
                  <a:srgbClr val="0000FF"/>
                </a:solidFill>
              </a:rPr>
              <a:t>Bukott</a:t>
            </a:r>
            <a:r>
              <a:rPr lang="hu-HU" sz="2800" dirty="0" err="1">
                <a:sym typeface="Symbol"/>
              </a:rPr>
              <a:t></a:t>
            </a:r>
            <a:r>
              <a:rPr lang="hu-HU" sz="2800" dirty="0" err="1">
                <a:latin typeface="Imprint MT Shadow" pitchFamily="82" charset="0"/>
                <a:sym typeface="Symbol" pitchFamily="18" charset="2"/>
              </a:rPr>
              <a:t>L</a:t>
            </a:r>
            <a:r>
              <a:rPr lang="hu-HU" sz="2800" dirty="0"/>
              <a:t>, </a:t>
            </a:r>
            <a:r>
              <a:rPr lang="hu-HU" sz="2800" dirty="0">
                <a:solidFill>
                  <a:srgbClr val="0000FF"/>
                </a:solidFill>
              </a:rPr>
              <a:t>TI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endParaRPr lang="hu-HU" sz="2800" b="1" dirty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Előfeltétel:	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i (1iN): Jegy</a:t>
            </a:r>
            <a:r>
              <a:rPr lang="hu-HU" sz="2800" baseline="-25000" dirty="0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[1..5]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>
                <a:sym typeface="Symbol" pitchFamily="18" charset="2"/>
              </a:rPr>
              <a:t>Utófeltétel:	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Bukott</a:t>
            </a:r>
            <a:r>
              <a:rPr lang="hu-HU" sz="2800" dirty="0">
                <a:sym typeface="Symbol" pitchFamily="18" charset="2"/>
              </a:rPr>
              <a:t>=i (1iN): 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Jegy</a:t>
            </a:r>
            <a:r>
              <a:rPr lang="hu-HU" sz="2800" baseline="-25000" dirty="0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=1</a:t>
            </a:r>
            <a:r>
              <a:rPr lang="hu-HU" sz="2800" dirty="0">
                <a:sym typeface="Symbol" pitchFamily="18" charset="2"/>
              </a:rPr>
              <a:t> és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Bukott</a:t>
            </a:r>
            <a:r>
              <a:rPr lang="hu-HU" sz="2000" dirty="0">
                <a:sym typeface="Symbol" pitchFamily="18" charset="2"/>
              </a:rPr>
              <a:t></a:t>
            </a:r>
            <a:r>
              <a:rPr lang="hu-HU" sz="2800" dirty="0">
                <a:sym typeface="Symbol" pitchFamily="18" charset="2"/>
              </a:rPr>
              <a:t>1TIN és 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Jegy</a:t>
            </a:r>
            <a:r>
              <a:rPr lang="hu-HU" sz="2800" baseline="-25000" dirty="0" err="1">
                <a:solidFill>
                  <a:srgbClr val="0000FF"/>
                </a:solidFill>
                <a:sym typeface="Symbol" pitchFamily="18" charset="2"/>
              </a:rPr>
              <a:t>TI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=1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 azaz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DB585BB7-6236-408A-9E1C-039982FE77FD}" type="datetime8">
              <a:rPr lang="hu-HU" smtClean="0"/>
              <a:t>2022.09.19. 18:09</a:t>
            </a:fld>
            <a:endParaRPr lang="en-US"/>
          </a:p>
        </p:txBody>
      </p:sp>
      <p:sp>
        <p:nvSpPr>
          <p:cNvPr id="13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3. </a:t>
            </a:r>
            <a:r>
              <a:rPr lang="en-US" dirty="0" err="1"/>
              <a:t>előadás</a:t>
            </a:r>
            <a:endParaRPr lang="en-US" dirty="0"/>
          </a:p>
        </p:txBody>
      </p:sp>
      <p:pic>
        <p:nvPicPr>
          <p:cNvPr id="50182" name="Picture 2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507483" y="2148979"/>
            <a:ext cx="3529013" cy="415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Szövegdoboz 9"/>
          <p:cNvSpPr txBox="1">
            <a:spLocks noChangeArrowheads="1"/>
          </p:cNvSpPr>
          <p:nvPr/>
        </p:nvSpPr>
        <p:spPr bwMode="auto">
          <a:xfrm>
            <a:off x="1929476" y="3958456"/>
            <a:ext cx="4104456" cy="1567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144000" rIns="0" bIns="144000">
            <a:spAutoFit/>
          </a:bodyPr>
          <a:lstStyle/>
          <a:p>
            <a:pPr>
              <a:lnSpc>
                <a:spcPts val="2200"/>
              </a:lnSpc>
              <a:buFont typeface="Wingdings" pitchFamily="2" charset="2"/>
              <a:buNone/>
              <a:tabLst>
                <a:tab pos="990600" algn="l"/>
              </a:tabLst>
            </a:pPr>
            <a:r>
              <a:rPr lang="hu-HU" sz="2000" dirty="0"/>
              <a:t>                                  N</a:t>
            </a:r>
          </a:p>
          <a:p>
            <a:pPr>
              <a:lnSpc>
                <a:spcPts val="2200"/>
              </a:lnSpc>
              <a:buFont typeface="Wingdings" pitchFamily="2" charset="2"/>
              <a:buNone/>
              <a:tabLst>
                <a:tab pos="990600" algn="l"/>
              </a:tabLst>
            </a:pPr>
            <a:r>
              <a:rPr lang="hu-HU" sz="2800" dirty="0"/>
              <a:t>(</a:t>
            </a:r>
            <a:r>
              <a:rPr lang="hu-HU" sz="2800" dirty="0">
                <a:solidFill>
                  <a:srgbClr val="0000FF"/>
                </a:solidFill>
              </a:rPr>
              <a:t>Bukott</a:t>
            </a:r>
            <a:r>
              <a:rPr lang="hu-HU" sz="2800" dirty="0"/>
              <a:t>,</a:t>
            </a:r>
            <a:r>
              <a:rPr lang="hu-HU" sz="2800" dirty="0">
                <a:solidFill>
                  <a:srgbClr val="0000FF"/>
                </a:solidFill>
              </a:rPr>
              <a:t>TI</a:t>
            </a:r>
            <a:r>
              <a:rPr lang="hu-HU" sz="2800" dirty="0"/>
              <a:t>)=Keres  i</a:t>
            </a:r>
          </a:p>
          <a:p>
            <a:pPr>
              <a:lnSpc>
                <a:spcPts val="2200"/>
              </a:lnSpc>
              <a:spcAft>
                <a:spcPts val="1800"/>
              </a:spcAft>
              <a:buFont typeface="Wingdings" pitchFamily="2" charset="2"/>
              <a:buNone/>
              <a:tabLst>
                <a:tab pos="990600" algn="l"/>
              </a:tabLst>
            </a:pPr>
            <a:r>
              <a:rPr lang="hu-HU" sz="2000" dirty="0"/>
              <a:t>                                 i=1 </a:t>
            </a:r>
            <a:br>
              <a:rPr lang="hu-HU" sz="2000" dirty="0"/>
            </a:br>
            <a:r>
              <a:rPr lang="hu-HU" sz="2000" dirty="0">
                <a:solidFill>
                  <a:srgbClr val="0000FF"/>
                </a:solidFill>
              </a:rPr>
              <a:t>                              Jegy</a:t>
            </a:r>
            <a:r>
              <a:rPr lang="hu-HU" sz="2000" baseline="-25000" dirty="0">
                <a:solidFill>
                  <a:srgbClr val="0000FF"/>
                </a:solidFill>
              </a:rPr>
              <a:t>i</a:t>
            </a:r>
            <a:r>
              <a:rPr lang="hu-HU" sz="2000" dirty="0">
                <a:solidFill>
                  <a:srgbClr val="0000FF"/>
                </a:solidFill>
              </a:rPr>
              <a:t>=1</a:t>
            </a:r>
          </a:p>
        </p:txBody>
      </p:sp>
      <p:sp>
        <p:nvSpPr>
          <p:cNvPr id="15" name="Lekerekített téglalap feliratnak 14"/>
          <p:cNvSpPr/>
          <p:nvPr/>
        </p:nvSpPr>
        <p:spPr bwMode="auto">
          <a:xfrm>
            <a:off x="6444208" y="3713039"/>
            <a:ext cx="3032720" cy="936104"/>
          </a:xfrm>
          <a:prstGeom prst="wedgeRoundRectCallout">
            <a:avLst>
              <a:gd name="adj1" fmla="val -79326"/>
              <a:gd name="adj2" fmla="val -84410"/>
              <a:gd name="adj3" fmla="val 16667"/>
            </a:avLst>
          </a:prstGeom>
          <a:solidFill>
            <a:srgbClr val="FFC000">
              <a:alpha val="70000"/>
            </a:srgbClr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T: tulajdonság-függvény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38</a:t>
            </a:fld>
            <a:r>
              <a:rPr lang="hu-HU" dirty="0"/>
              <a:t>/54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6641769F-045E-41DA-8DDD-D6A4DCD1B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512" y="5013176"/>
            <a:ext cx="2496455" cy="11132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8902369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uiExpand="1" build="p"/>
      <p:bldP spid="10" grpId="0"/>
      <p:bldP spid="1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4. Keresés</a:t>
            </a:r>
            <a:br>
              <a:rPr lang="hu-HU" dirty="0"/>
            </a:br>
            <a:r>
              <a:rPr lang="hu-HU" sz="2800" dirty="0"/>
              <a:t>példa</a:t>
            </a:r>
            <a:endParaRPr lang="hu-HU" dirty="0"/>
          </a:p>
        </p:txBody>
      </p:sp>
      <p:sp>
        <p:nvSpPr>
          <p:cNvPr id="5120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b="1" dirty="0"/>
              <a:t>Algoritmus:</a:t>
            </a:r>
            <a:r>
              <a:rPr lang="hu-HU" dirty="0"/>
              <a:t> nem T(X[i]) → Jegy[i]≠1</a:t>
            </a:r>
            <a:endParaRPr lang="hu-HU" b="1" dirty="0"/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dirty="0"/>
          </a:p>
          <a:p>
            <a:pPr>
              <a:lnSpc>
                <a:spcPct val="95000"/>
              </a:lnSpc>
              <a:spcBef>
                <a:spcPct val="5000"/>
              </a:spcBef>
            </a:pPr>
            <a:endParaRPr lang="hu-HU" sz="2800" dirty="0">
              <a:sym typeface="Symbol" pitchFamily="18" charset="2"/>
            </a:endParaRPr>
          </a:p>
        </p:txBody>
      </p:sp>
      <p:sp>
        <p:nvSpPr>
          <p:cNvPr id="14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F1DD0278-B645-4007-AA69-33ED96117FE9}" type="datetime8">
              <a:rPr lang="hu-HU" smtClean="0"/>
              <a:t>2022.09.19. 18:09</a:t>
            </a:fld>
            <a:endParaRPr lang="en-US"/>
          </a:p>
        </p:txBody>
      </p:sp>
      <p:sp>
        <p:nvSpPr>
          <p:cNvPr id="17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3. </a:t>
            </a:r>
            <a:r>
              <a:rPr lang="en-US" dirty="0" err="1"/>
              <a:t>előadás</a:t>
            </a:r>
            <a:endParaRPr lang="en-US" dirty="0"/>
          </a:p>
        </p:txBody>
      </p:sp>
      <p:graphicFrame>
        <p:nvGraphicFramePr>
          <p:cNvPr id="96277" name="Group 21"/>
          <p:cNvGraphicFramePr>
            <a:graphicFrameLocks noGrp="1"/>
          </p:cNvGraphicFramePr>
          <p:nvPr/>
        </p:nvGraphicFramePr>
        <p:xfrm>
          <a:off x="4067175" y="1957388"/>
          <a:ext cx="3744913" cy="320040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5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N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 és 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Jegy[i]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1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Bukott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 gridSpan="3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Bukott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TI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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1226" name="Line 31"/>
          <p:cNvSpPr>
            <a:spLocks noChangeShapeType="1"/>
          </p:cNvSpPr>
          <p:nvPr/>
        </p:nvSpPr>
        <p:spPr bwMode="auto">
          <a:xfrm>
            <a:off x="4083050" y="4076700"/>
            <a:ext cx="215900" cy="539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51227" name="Line 32"/>
          <p:cNvSpPr>
            <a:spLocks noChangeShapeType="1"/>
          </p:cNvSpPr>
          <p:nvPr/>
        </p:nvSpPr>
        <p:spPr bwMode="auto">
          <a:xfrm flipH="1">
            <a:off x="7581900" y="4076700"/>
            <a:ext cx="215900" cy="53975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hu-HU"/>
          </a:p>
        </p:txBody>
      </p:sp>
      <p:sp>
        <p:nvSpPr>
          <p:cNvPr id="51229" name="Text Box 29"/>
          <p:cNvSpPr txBox="1">
            <a:spLocks noChangeArrowheads="1"/>
          </p:cNvSpPr>
          <p:nvPr/>
        </p:nvSpPr>
        <p:spPr bwMode="auto">
          <a:xfrm>
            <a:off x="4008438" y="4368800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I</a:t>
            </a:r>
          </a:p>
        </p:txBody>
      </p:sp>
      <p:sp>
        <p:nvSpPr>
          <p:cNvPr id="51230" name="Text Box 30"/>
          <p:cNvSpPr txBox="1">
            <a:spLocks noChangeArrowheads="1"/>
          </p:cNvSpPr>
          <p:nvPr/>
        </p:nvSpPr>
        <p:spPr bwMode="auto">
          <a:xfrm>
            <a:off x="7580313" y="4371975"/>
            <a:ext cx="288925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  <a:buFont typeface="Wingdings" pitchFamily="2" charset="2"/>
              <a:buNone/>
            </a:pPr>
            <a:r>
              <a:rPr lang="hu-HU" sz="1600" b="1">
                <a:latin typeface="Courier New" pitchFamily="49" charset="0"/>
              </a:rPr>
              <a:t>N</a:t>
            </a:r>
          </a:p>
        </p:txBody>
      </p:sp>
      <p:sp>
        <p:nvSpPr>
          <p:cNvPr id="51234" name="Szövegdoboz 13"/>
          <p:cNvSpPr txBox="1">
            <a:spLocks noChangeArrowheads="1"/>
          </p:cNvSpPr>
          <p:nvPr/>
        </p:nvSpPr>
        <p:spPr bwMode="auto">
          <a:xfrm>
            <a:off x="7799388" y="1647825"/>
            <a:ext cx="1079500" cy="646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b="1"/>
              <a:t>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 i</a:t>
            </a:r>
            <a:r>
              <a:rPr lang="hu-HU" b="1"/>
              <a:t>:Egész</a:t>
            </a:r>
          </a:p>
        </p:txBody>
      </p:sp>
      <p:pic>
        <p:nvPicPr>
          <p:cNvPr id="6349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4621142"/>
            <a:ext cx="2862000" cy="11841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3" name="Picture 3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25737" y="3468985"/>
            <a:ext cx="1654175" cy="14001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39</a:t>
            </a:fld>
            <a:r>
              <a:rPr lang="hu-HU" dirty="0"/>
              <a:t>/54</a:t>
            </a:r>
          </a:p>
        </p:txBody>
      </p:sp>
      <p:pic>
        <p:nvPicPr>
          <p:cNvPr id="16" name="Kép 15">
            <a:extLst>
              <a:ext uri="{FF2B5EF4-FFF2-40B4-BE49-F238E27FC236}">
                <a16:creationId xmlns:a16="http://schemas.microsoft.com/office/drawing/2014/main" id="{118E9A15-0358-453B-BB10-1E4F3CC883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96" y="1954932"/>
            <a:ext cx="2496455" cy="111328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9275379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Programozási tételek (PrT) lényege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61938" indent="-261938">
              <a:lnSpc>
                <a:spcPct val="95000"/>
              </a:lnSpc>
              <a:spcBef>
                <a:spcPct val="15000"/>
              </a:spcBef>
              <a:buFont typeface="Wingdings" pitchFamily="2" charset="2"/>
              <a:buNone/>
              <a:tabLst>
                <a:tab pos="3406775" algn="l"/>
              </a:tabLst>
            </a:pPr>
            <a:r>
              <a:rPr lang="hu-HU" b="1" dirty="0"/>
              <a:t>Felhasználásának menete:</a:t>
            </a:r>
          </a:p>
          <a:p>
            <a:pPr marL="712788" lvl="1" indent="-271463">
              <a:lnSpc>
                <a:spcPct val="95000"/>
              </a:lnSpc>
              <a:spcBef>
                <a:spcPct val="15000"/>
              </a:spcBef>
              <a:buFont typeface="Wingdings" pitchFamily="2" charset="2"/>
              <a:buAutoNum type="arabicPeriod"/>
              <a:tabLst>
                <a:tab pos="3406775" algn="l"/>
              </a:tabLst>
            </a:pPr>
            <a:r>
              <a:rPr lang="hu-HU" dirty="0"/>
              <a:t>a konkrét feladat specifikálása</a:t>
            </a:r>
          </a:p>
          <a:p>
            <a:pPr marL="712788" lvl="1" indent="-271463">
              <a:lnSpc>
                <a:spcPct val="95000"/>
              </a:lnSpc>
              <a:spcBef>
                <a:spcPct val="15000"/>
              </a:spcBef>
              <a:buFont typeface="Wingdings" pitchFamily="2" charset="2"/>
              <a:buAutoNum type="arabicPeriod"/>
              <a:tabLst>
                <a:tab pos="3406775" algn="l"/>
              </a:tabLst>
            </a:pPr>
            <a:r>
              <a:rPr lang="hu-HU" dirty="0"/>
              <a:t>a specifikációban a </a:t>
            </a:r>
            <a:r>
              <a:rPr lang="hu-HU" dirty="0" err="1"/>
              <a:t>PrT-ek</a:t>
            </a:r>
            <a:r>
              <a:rPr lang="hu-HU" dirty="0"/>
              <a:t> megsejtése</a:t>
            </a:r>
          </a:p>
          <a:p>
            <a:pPr marL="712788" lvl="1" indent="-271463">
              <a:lnSpc>
                <a:spcPct val="95000"/>
              </a:lnSpc>
              <a:spcBef>
                <a:spcPct val="15000"/>
              </a:spcBef>
              <a:buFont typeface="Wingdings" pitchFamily="2" charset="2"/>
              <a:buAutoNum type="arabicPeriod"/>
              <a:tabLst>
                <a:tab pos="3406775" algn="l"/>
              </a:tabLst>
            </a:pPr>
            <a:r>
              <a:rPr lang="hu-HU" dirty="0"/>
              <a:t>a konkrét feladat és az absztrakt feladat paramétereinek egymáshoz rendelése</a:t>
            </a:r>
          </a:p>
          <a:p>
            <a:pPr marL="712788" lvl="1" indent="-271463">
              <a:lnSpc>
                <a:spcPct val="95000"/>
              </a:lnSpc>
              <a:spcBef>
                <a:spcPct val="15000"/>
              </a:spcBef>
              <a:buFont typeface="Wingdings" pitchFamily="2" charset="2"/>
              <a:buAutoNum type="arabicPeriod"/>
              <a:tabLst>
                <a:tab pos="3406775" algn="l"/>
              </a:tabLst>
            </a:pPr>
            <a:r>
              <a:rPr lang="hu-HU" dirty="0"/>
              <a:t>a konkrét algoritmus „generálása” a megsejtett </a:t>
            </a:r>
            <a:r>
              <a:rPr lang="hu-HU" dirty="0" err="1"/>
              <a:t>PrT-ek</a:t>
            </a:r>
            <a:r>
              <a:rPr lang="hu-HU" dirty="0"/>
              <a:t> absztrakt algoritmusok alapján, </a:t>
            </a:r>
            <a:r>
              <a:rPr lang="hu-HU" sz="2000" dirty="0">
                <a:solidFill>
                  <a:srgbClr val="008000"/>
                </a:solidFill>
              </a:rPr>
              <a:t>3.</a:t>
            </a:r>
            <a:r>
              <a:rPr lang="hu-HU" dirty="0"/>
              <a:t> szerint átparaméterezve</a:t>
            </a:r>
          </a:p>
          <a:p>
            <a:pPr marL="712788" lvl="1" indent="-271463">
              <a:lnSpc>
                <a:spcPct val="95000"/>
              </a:lnSpc>
              <a:spcBef>
                <a:spcPct val="15000"/>
              </a:spcBef>
              <a:buFont typeface="Wingdings" pitchFamily="2" charset="2"/>
              <a:buAutoNum type="arabicPeriod"/>
              <a:tabLst>
                <a:tab pos="3406775" algn="l"/>
              </a:tabLst>
            </a:pPr>
            <a:r>
              <a:rPr lang="hu-HU" dirty="0"/>
              <a:t>„</a:t>
            </a:r>
            <a:r>
              <a:rPr lang="hu-HU" dirty="0" err="1"/>
              <a:t>hatékonyítás</a:t>
            </a:r>
            <a:r>
              <a:rPr lang="hu-HU" dirty="0"/>
              <a:t>” programtranszformációkkal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E26AF4F-C623-4840-9E30-58003FB277D7}" type="datetime8">
              <a:rPr lang="hu-HU" smtClean="0"/>
              <a:t>2022.09.19. 18:09</a:t>
            </a:fld>
            <a:endParaRPr lang="en-US"/>
          </a:p>
        </p:txBody>
      </p:sp>
      <p:sp>
        <p:nvSpPr>
          <p:cNvPr id="9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hu-HU" dirty="0"/>
              <a:t>Horváth - Horváth - Szlávi - </a:t>
            </a:r>
            <a:r>
              <a:rPr lang="hu-HU" dirty="0" err="1"/>
              <a:t>Zsakó</a:t>
            </a:r>
            <a:r>
              <a:rPr lang="hu-HU" dirty="0"/>
              <a:t>: Programozás 3. 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</a:t>
            </a:fld>
            <a:r>
              <a:rPr lang="hu-HU" dirty="0"/>
              <a:t>/54</a:t>
            </a:r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5. Eldöntés</a:t>
            </a:r>
          </a:p>
        </p:txBody>
      </p:sp>
      <p:sp>
        <p:nvSpPr>
          <p:cNvPr id="32773" name="Tartalom helye 2"/>
          <p:cNvSpPr>
            <a:spLocks noGrp="1"/>
          </p:cNvSpPr>
          <p:nvPr>
            <p:ph idx="1"/>
          </p:nvPr>
        </p:nvSpPr>
        <p:spPr/>
        <p:txBody>
          <a:bodyPr lIns="0"/>
          <a:lstStyle/>
          <a:p>
            <a:pPr marL="355600" indent="-355600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Feladatok:</a:t>
            </a:r>
          </a:p>
          <a:p>
            <a:pPr marL="355600" indent="-355600">
              <a:lnSpc>
                <a:spcPct val="90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700" dirty="0">
                <a:sym typeface="Symbol" pitchFamily="18" charset="2"/>
              </a:rPr>
              <a:t>Egy természetes számról </a:t>
            </a:r>
            <a:r>
              <a:rPr lang="hu-HU" sz="2700" b="1" dirty="0">
                <a:sym typeface="Symbol" pitchFamily="18" charset="2"/>
              </a:rPr>
              <a:t>döntsük el</a:t>
            </a:r>
            <a:r>
              <a:rPr lang="hu-HU" sz="2700" dirty="0">
                <a:sym typeface="Symbol" pitchFamily="18" charset="2"/>
              </a:rPr>
              <a:t>, hogy prímszám</a:t>
            </a:r>
            <a:r>
              <a:rPr lang="hu-HU" sz="2700" b="1" dirty="0">
                <a:sym typeface="Symbol" pitchFamily="18" charset="2"/>
              </a:rPr>
              <a:t>-e</a:t>
            </a:r>
            <a:r>
              <a:rPr lang="hu-HU" sz="2700" dirty="0">
                <a:sym typeface="Symbol" pitchFamily="18" charset="2"/>
              </a:rPr>
              <a:t>!</a:t>
            </a:r>
          </a:p>
          <a:p>
            <a:pPr marL="355600" indent="-355600">
              <a:lnSpc>
                <a:spcPct val="90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700" dirty="0">
                <a:sym typeface="Symbol" pitchFamily="18" charset="2"/>
              </a:rPr>
              <a:t>Egy szóról </a:t>
            </a:r>
            <a:r>
              <a:rPr lang="hu-HU" sz="2700" b="1" dirty="0">
                <a:sym typeface="Symbol" pitchFamily="18" charset="2"/>
              </a:rPr>
              <a:t>mondjuk meg</a:t>
            </a:r>
            <a:r>
              <a:rPr lang="hu-HU" sz="2700" dirty="0">
                <a:sym typeface="Symbol" pitchFamily="18" charset="2"/>
              </a:rPr>
              <a:t>, hogy egy hónapnak a neve</a:t>
            </a:r>
            <a:r>
              <a:rPr lang="hu-HU" sz="2700" b="1" dirty="0">
                <a:sym typeface="Symbol" pitchFamily="18" charset="2"/>
              </a:rPr>
              <a:t>-e</a:t>
            </a:r>
            <a:r>
              <a:rPr lang="hu-HU" sz="2700" dirty="0">
                <a:sym typeface="Symbol" pitchFamily="18" charset="2"/>
              </a:rPr>
              <a:t>!</a:t>
            </a:r>
          </a:p>
          <a:p>
            <a:pPr marL="355600" indent="-355600">
              <a:lnSpc>
                <a:spcPct val="90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700" dirty="0">
                <a:sym typeface="Symbol" pitchFamily="18" charset="2"/>
              </a:rPr>
              <a:t>Egy tanuló év végi osztályzatai alapján </a:t>
            </a:r>
            <a:r>
              <a:rPr lang="hu-HU" sz="2700" b="1" dirty="0">
                <a:sym typeface="Symbol" pitchFamily="18" charset="2"/>
              </a:rPr>
              <a:t>állapítsuk meg</a:t>
            </a:r>
            <a:r>
              <a:rPr lang="hu-HU" sz="2700" dirty="0">
                <a:sym typeface="Symbol" pitchFamily="18" charset="2"/>
              </a:rPr>
              <a:t>, hogy bukott</a:t>
            </a:r>
            <a:r>
              <a:rPr lang="hu-HU" sz="2700" b="1" dirty="0">
                <a:sym typeface="Symbol" pitchFamily="18" charset="2"/>
              </a:rPr>
              <a:t>-e</a:t>
            </a:r>
            <a:r>
              <a:rPr lang="hu-HU" sz="2700" dirty="0">
                <a:sym typeface="Symbol" pitchFamily="18" charset="2"/>
              </a:rPr>
              <a:t>!</a:t>
            </a:r>
          </a:p>
          <a:p>
            <a:pPr marL="355600" indent="-355600">
              <a:lnSpc>
                <a:spcPct val="90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700" dirty="0">
                <a:sym typeface="Symbol" pitchFamily="18" charset="2"/>
              </a:rPr>
              <a:t>Egy szóról </a:t>
            </a:r>
            <a:r>
              <a:rPr lang="hu-HU" sz="2700" b="1" dirty="0">
                <a:sym typeface="Symbol" pitchFamily="18" charset="2"/>
              </a:rPr>
              <a:t>adjuk meg</a:t>
            </a:r>
            <a:r>
              <a:rPr lang="hu-HU" sz="2700" dirty="0">
                <a:sym typeface="Symbol" pitchFamily="18" charset="2"/>
              </a:rPr>
              <a:t>, hogy van</a:t>
            </a:r>
            <a:r>
              <a:rPr lang="hu-HU" sz="2700" b="1" dirty="0">
                <a:sym typeface="Symbol" pitchFamily="18" charset="2"/>
              </a:rPr>
              <a:t>-e</a:t>
            </a:r>
            <a:r>
              <a:rPr lang="hu-HU" sz="2700" dirty="0">
                <a:sym typeface="Symbol" pitchFamily="18" charset="2"/>
              </a:rPr>
              <a:t> benne magánhangzó!</a:t>
            </a:r>
          </a:p>
          <a:p>
            <a:pPr marL="355600" indent="-355600">
              <a:lnSpc>
                <a:spcPct val="90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700" dirty="0">
                <a:sym typeface="Symbol" pitchFamily="18" charset="2"/>
              </a:rPr>
              <a:t>Egy számsorozatról </a:t>
            </a:r>
            <a:r>
              <a:rPr lang="hu-HU" sz="2700" b="1" dirty="0">
                <a:sym typeface="Symbol" pitchFamily="18" charset="2"/>
              </a:rPr>
              <a:t>döntsük el</a:t>
            </a:r>
            <a:r>
              <a:rPr lang="hu-HU" sz="2700" dirty="0">
                <a:sym typeface="Symbol" pitchFamily="18" charset="2"/>
              </a:rPr>
              <a:t>, hogy monoton növekvő</a:t>
            </a:r>
            <a:r>
              <a:rPr lang="hu-HU" sz="2700" b="1" dirty="0">
                <a:sym typeface="Symbol" pitchFamily="18" charset="2"/>
              </a:rPr>
              <a:t>-e</a:t>
            </a:r>
            <a:r>
              <a:rPr lang="hu-HU" sz="2700" dirty="0">
                <a:sym typeface="Symbol" pitchFamily="18" charset="2"/>
              </a:rPr>
              <a:t>!</a:t>
            </a:r>
          </a:p>
          <a:p>
            <a:pPr marL="355600" indent="-355600">
              <a:lnSpc>
                <a:spcPct val="90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700" dirty="0">
                <a:sym typeface="Symbol" pitchFamily="18" charset="2"/>
              </a:rPr>
              <a:t>Egy tanuló év végi jegyei alapján </a:t>
            </a:r>
            <a:r>
              <a:rPr lang="hu-HU" sz="2700" b="1" dirty="0">
                <a:sym typeface="Symbol" pitchFamily="18" charset="2"/>
              </a:rPr>
              <a:t>adjuk meg</a:t>
            </a:r>
            <a:r>
              <a:rPr lang="hu-HU" sz="2700" dirty="0">
                <a:sym typeface="Symbol" pitchFamily="18" charset="2"/>
              </a:rPr>
              <a:t>, hogy kitűnő</a:t>
            </a:r>
            <a:r>
              <a:rPr lang="hu-HU" sz="2700" b="1" dirty="0">
                <a:sym typeface="Symbol" pitchFamily="18" charset="2"/>
              </a:rPr>
              <a:t>-e</a:t>
            </a:r>
            <a:r>
              <a:rPr lang="hu-HU" sz="2700" dirty="0">
                <a:sym typeface="Symbol" pitchFamily="18" charset="2"/>
              </a:rPr>
              <a:t>!</a:t>
            </a:r>
            <a:endParaRPr lang="hu-HU" sz="2700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2D7CA051-73F5-4F8A-BFB7-BC329661D0D2}" type="datetime8">
              <a:rPr lang="hu-HU" smtClean="0"/>
              <a:t>2022.09.19. 18:09</a:t>
            </a:fld>
            <a:endParaRPr lang="en-US"/>
          </a:p>
        </p:txBody>
      </p:sp>
      <p:sp>
        <p:nvSpPr>
          <p:cNvPr id="9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3. </a:t>
            </a:r>
            <a:r>
              <a:rPr lang="en-US" dirty="0" err="1"/>
              <a:t>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40</a:t>
            </a:fld>
            <a:r>
              <a:rPr lang="hu-HU" dirty="0"/>
              <a:t>/54</a:t>
            </a:r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5. Eldöntés</a:t>
            </a:r>
          </a:p>
        </p:txBody>
      </p:sp>
      <p:sp>
        <p:nvSpPr>
          <p:cNvPr id="1638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dirty="0">
              <a:latin typeface="Arial" charset="0"/>
            </a:endParaRP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dirty="0">
              <a:latin typeface="Arial" charset="0"/>
            </a:endParaRP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dirty="0">
              <a:latin typeface="Arial" charset="0"/>
            </a:endParaRP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olidFill>
                  <a:srgbClr val="FF3300"/>
                </a:solidFill>
                <a:sym typeface="Symbol" pitchFamily="18" charset="2"/>
              </a:rPr>
              <a:t>Mi bennük a közös?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	Döntsük el, hogy N „valami” között van-e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adott tulajdonsággal rendelkező elem!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>
              <a:sym typeface="Symbol" pitchFamily="18" charset="2"/>
            </a:endParaRP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	Ez a keresés programozási tétel (kimenetének) szűkítése.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FF71D43-5E1C-43D9-B4C1-37902B7B5F45}" type="datetime8">
              <a:rPr lang="hu-HU" smtClean="0"/>
              <a:t>2022.09.19. 18:09</a:t>
            </a:fld>
            <a:endParaRPr lang="en-US"/>
          </a:p>
        </p:txBody>
      </p:sp>
      <p:sp>
        <p:nvSpPr>
          <p:cNvPr id="10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3. </a:t>
            </a:r>
            <a:r>
              <a:rPr lang="en-US" dirty="0" err="1"/>
              <a:t>előadás</a:t>
            </a:r>
            <a:endParaRPr lang="en-US" dirty="0"/>
          </a:p>
        </p:txBody>
      </p:sp>
      <p:pic>
        <p:nvPicPr>
          <p:cNvPr id="1639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423104" y="1411071"/>
            <a:ext cx="2441575" cy="1914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41</a:t>
            </a:fld>
            <a:r>
              <a:rPr lang="hu-HU" dirty="0"/>
              <a:t>/54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66512E-7 L 0.0625 0.0580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63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0" y="29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639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allAtOnce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5. Eldöntés</a:t>
            </a:r>
          </a:p>
        </p:txBody>
      </p:sp>
      <p:sp>
        <p:nvSpPr>
          <p:cNvPr id="1741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Bemenet:	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</a:t>
            </a:r>
            <a:br>
              <a:rPr lang="hu-HU" sz="2800" dirty="0"/>
            </a:br>
            <a:r>
              <a:rPr lang="hu-HU" sz="2800" dirty="0"/>
              <a:t>	X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/>
              <a:t>N</a:t>
            </a:r>
            <a:r>
              <a:rPr lang="hu-HU" sz="2800" dirty="0"/>
              <a:t>,</a:t>
            </a:r>
            <a:br>
              <a:rPr lang="hu-HU" sz="2800" dirty="0"/>
            </a:br>
            <a:r>
              <a:rPr lang="hu-HU" sz="2800" dirty="0"/>
              <a:t>	T: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>
                <a:sym typeface="Symbol"/>
              </a:rPr>
              <a:t>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Kimenet:	Van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b="1" dirty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Előfeltétel:	–</a:t>
            </a:r>
            <a:endParaRPr lang="hu-HU" sz="2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>
                <a:sym typeface="Symbol" pitchFamily="18" charset="2"/>
              </a:rPr>
              <a:t>Utófeltétel:	Van=i(1iN): T(</a:t>
            </a:r>
            <a:r>
              <a:rPr lang="hu-HU" sz="2800" dirty="0" err="1">
                <a:sym typeface="Symbol" pitchFamily="18" charset="2"/>
              </a:rPr>
              <a:t>X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r>
              <a:rPr lang="hu-HU" sz="2800" dirty="0">
                <a:sym typeface="Symbol" pitchFamily="18" charset="2"/>
              </a:rPr>
              <a:t>)</a:t>
            </a:r>
          </a:p>
          <a:p>
            <a:pPr marL="254000">
              <a:lnSpc>
                <a:spcPct val="70000"/>
              </a:lnSpc>
              <a:spcBef>
                <a:spcPts val="600"/>
              </a:spcBef>
              <a:spcAft>
                <a:spcPts val="1200"/>
              </a:spcAft>
              <a:buNone/>
            </a:pP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 másképp: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7A64D1C-C5A1-4465-996F-E969FD751CFB}" type="datetime8">
              <a:rPr lang="hu-HU" smtClean="0"/>
              <a:t>2022.09.19. 18:09</a:t>
            </a:fld>
            <a:endParaRPr lang="en-US"/>
          </a:p>
        </p:txBody>
      </p:sp>
      <p:sp>
        <p:nvSpPr>
          <p:cNvPr id="11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3. </a:t>
            </a:r>
            <a:r>
              <a:rPr lang="en-US" dirty="0" err="1"/>
              <a:t>előadás</a:t>
            </a:r>
            <a:endParaRPr lang="en-US" dirty="0"/>
          </a:p>
        </p:txBody>
      </p:sp>
      <p:pic>
        <p:nvPicPr>
          <p:cNvPr id="34822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5163" y="1561013"/>
            <a:ext cx="3219450" cy="4667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zövegdoboz 7"/>
          <p:cNvSpPr txBox="1">
            <a:spLocks noChangeArrowheads="1"/>
          </p:cNvSpPr>
          <p:nvPr/>
        </p:nvSpPr>
        <p:spPr bwMode="auto">
          <a:xfrm>
            <a:off x="1979712" y="4231606"/>
            <a:ext cx="2664296" cy="1357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180000" rIns="0" bIns="180000">
            <a:spAutoFit/>
          </a:bodyPr>
          <a:lstStyle/>
          <a:p>
            <a:pPr>
              <a:lnSpc>
                <a:spcPts val="2200"/>
              </a:lnSpc>
              <a:buFont typeface="Wingdings" pitchFamily="2" charset="2"/>
              <a:buNone/>
              <a:tabLst>
                <a:tab pos="990600" algn="l"/>
              </a:tabLst>
            </a:pPr>
            <a:r>
              <a:rPr lang="hu-HU" sz="2000" dirty="0"/>
              <a:t>              N</a:t>
            </a:r>
          </a:p>
          <a:p>
            <a:pPr>
              <a:lnSpc>
                <a:spcPts val="2200"/>
              </a:lnSpc>
              <a:buFont typeface="Wingdings" pitchFamily="2" charset="2"/>
              <a:buNone/>
              <a:tabLst>
                <a:tab pos="990600" algn="l"/>
              </a:tabLst>
            </a:pPr>
            <a:r>
              <a:rPr lang="hu-HU" sz="2800" dirty="0">
                <a:sym typeface="Symbol"/>
              </a:rPr>
              <a:t>Van= </a:t>
            </a:r>
            <a:r>
              <a:rPr lang="hu-HU" sz="2800" dirty="0"/>
              <a:t>  T(</a:t>
            </a:r>
            <a:r>
              <a:rPr lang="hu-HU" sz="2800" dirty="0" err="1"/>
              <a:t>X</a:t>
            </a:r>
            <a:r>
              <a:rPr lang="hu-HU" sz="2800" baseline="-25000" dirty="0" err="1"/>
              <a:t>i</a:t>
            </a:r>
            <a:r>
              <a:rPr lang="hu-HU" sz="2800" dirty="0"/>
              <a:t>)</a:t>
            </a:r>
          </a:p>
          <a:p>
            <a:pPr>
              <a:lnSpc>
                <a:spcPts val="2200"/>
              </a:lnSpc>
              <a:spcAft>
                <a:spcPts val="1800"/>
              </a:spcAft>
              <a:buFont typeface="Wingdings" pitchFamily="2" charset="2"/>
              <a:buNone/>
              <a:tabLst>
                <a:tab pos="990600" algn="l"/>
              </a:tabLst>
            </a:pPr>
            <a:r>
              <a:rPr lang="hu-HU" sz="2000" dirty="0"/>
              <a:t>             i=1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42</a:t>
            </a:fld>
            <a:r>
              <a:rPr lang="hu-HU" dirty="0"/>
              <a:t>/54</a:t>
            </a:r>
          </a:p>
        </p:txBody>
      </p:sp>
      <p:sp>
        <p:nvSpPr>
          <p:cNvPr id="9" name="Lekerekített téglalap feliratnak 11">
            <a:extLst>
              <a:ext uri="{FF2B5EF4-FFF2-40B4-BE49-F238E27FC236}">
                <a16:creationId xmlns:a16="http://schemas.microsoft.com/office/drawing/2014/main" id="{D527FB78-82A6-46B9-8615-69D12B9A60A0}"/>
              </a:ext>
            </a:extLst>
          </p:cNvPr>
          <p:cNvSpPr/>
          <p:nvPr/>
        </p:nvSpPr>
        <p:spPr bwMode="auto">
          <a:xfrm>
            <a:off x="6393060" y="4399011"/>
            <a:ext cx="2694584" cy="1262237"/>
          </a:xfrm>
          <a:prstGeom prst="wedgeRoundRectCallout">
            <a:avLst>
              <a:gd name="adj1" fmla="val -173633"/>
              <a:gd name="adj2" fmla="val -11094"/>
              <a:gd name="adj3" fmla="val 16667"/>
            </a:avLst>
          </a:prstGeom>
          <a:solidFill>
            <a:srgbClr val="FFC000">
              <a:alpha val="70000"/>
            </a:srgbClr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hu-H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A cél egy </a:t>
            </a:r>
            <a:r>
              <a:rPr kumimoji="0" lang="hu-H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szummával</a:t>
            </a:r>
            <a:r>
              <a:rPr kumimoji="0" lang="hu-H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 azonos „tömörségű” operátorral kifejezni.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  <p:bldP spid="8" grpId="0"/>
      <p:bldP spid="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5. Eldöntés</a:t>
            </a:r>
          </a:p>
        </p:txBody>
      </p:sp>
      <p:sp>
        <p:nvSpPr>
          <p:cNvPr id="1843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Algoritmus</a:t>
            </a:r>
            <a:r>
              <a:rPr lang="hu-HU" b="1" baseline="-25000" dirty="0">
                <a:sym typeface="Symbol" pitchFamily="18" charset="2"/>
              </a:rPr>
              <a:t>1</a:t>
            </a:r>
            <a:r>
              <a:rPr lang="hu-HU" b="1" dirty="0">
                <a:sym typeface="Symbol" pitchFamily="18" charset="2"/>
              </a:rPr>
              <a:t>:</a:t>
            </a:r>
            <a:r>
              <a:rPr lang="hu-HU" dirty="0">
                <a:sym typeface="Symbol" pitchFamily="18" charset="2"/>
              </a:rPr>
              <a:t>   </a:t>
            </a:r>
          </a:p>
          <a:p>
            <a:pPr marL="254000"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 sz="1800" dirty="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 sz="1800" dirty="0">
              <a:sym typeface="Symbol" pitchFamily="18" charset="2"/>
            </a:endParaRPr>
          </a:p>
          <a:p>
            <a:pPr marL="254000">
              <a:buNone/>
            </a:pPr>
            <a:r>
              <a:rPr lang="hu-HU" b="1" dirty="0">
                <a:sym typeface="Symbol" pitchFamily="18" charset="2"/>
              </a:rPr>
              <a:t>Algoritmus</a:t>
            </a:r>
            <a:r>
              <a:rPr lang="hu-HU" b="1" baseline="-25000" dirty="0">
                <a:sym typeface="Symbol" pitchFamily="18" charset="2"/>
              </a:rPr>
              <a:t>2</a:t>
            </a:r>
            <a:r>
              <a:rPr lang="hu-HU" sz="1800" b="1" dirty="0">
                <a:sym typeface="Symbol" pitchFamily="18" charset="2"/>
              </a:rPr>
              <a:t>:</a:t>
            </a:r>
            <a:r>
              <a:rPr lang="hu-HU" sz="1800" dirty="0">
                <a:sym typeface="Symbol" pitchFamily="18" charset="2"/>
              </a:rPr>
              <a:t>   </a:t>
            </a:r>
          </a:p>
          <a:p>
            <a:pPr marL="254000">
              <a:buFont typeface="Wingdings" pitchFamily="2" charset="2"/>
              <a:buNone/>
            </a:pPr>
            <a:endParaRPr lang="hu-HU" sz="1800" dirty="0">
              <a:sym typeface="Symbol" pitchFamily="18" charset="2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E64D37B-1F7E-43B1-A66E-D42C98BEF7D9}" type="datetime8">
              <a:rPr lang="hu-HU" smtClean="0"/>
              <a:t>2022.09.19. 18:09</a:t>
            </a:fld>
            <a:endParaRPr lang="en-US"/>
          </a:p>
        </p:txBody>
      </p:sp>
      <p:sp>
        <p:nvSpPr>
          <p:cNvPr id="10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3. </a:t>
            </a:r>
            <a:r>
              <a:rPr lang="en-US" dirty="0" err="1"/>
              <a:t>előadás</a:t>
            </a:r>
            <a:endParaRPr lang="en-US" dirty="0"/>
          </a:p>
        </p:txBody>
      </p:sp>
      <p:graphicFrame>
        <p:nvGraphicFramePr>
          <p:cNvPr id="18492" name="Group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7831400"/>
              </p:ext>
            </p:extLst>
          </p:nvPr>
        </p:nvGraphicFramePr>
        <p:xfrm>
          <a:off x="4139952" y="1919435"/>
          <a:ext cx="3744913" cy="1755776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944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44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  </a:t>
                      </a: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</a:t>
                      </a:r>
                      <a:r>
                        <a:rPr kumimoji="0" lang="hu-HU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N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és nem 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T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(X[i])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944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944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Van:=i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N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Szövegdoboz 13"/>
          <p:cNvSpPr txBox="1">
            <a:spLocks noChangeArrowheads="1"/>
          </p:cNvSpPr>
          <p:nvPr/>
        </p:nvSpPr>
        <p:spPr bwMode="auto">
          <a:xfrm>
            <a:off x="7884368" y="1558752"/>
            <a:ext cx="1079500" cy="64611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b="1"/>
              <a:t>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 i</a:t>
            </a:r>
            <a:r>
              <a:rPr lang="hu-HU" b="1"/>
              <a:t>:Egész</a:t>
            </a:r>
          </a:p>
        </p:txBody>
      </p:sp>
      <p:graphicFrame>
        <p:nvGraphicFramePr>
          <p:cNvPr id="13" name="Group 60">
            <a:extLst>
              <a:ext uri="{FF2B5EF4-FFF2-40B4-BE49-F238E27FC236}">
                <a16:creationId xmlns:a16="http://schemas.microsoft.com/office/drawing/2014/main" id="{BF511B69-4935-44D7-9234-8F4B61439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7672264"/>
              </p:ext>
            </p:extLst>
          </p:nvPr>
        </p:nvGraphicFramePr>
        <p:xfrm>
          <a:off x="4139952" y="4367707"/>
          <a:ext cx="3744913" cy="1316832"/>
        </p:xfrm>
        <a:graphic>
          <a:graphicData uri="http://schemas.openxmlformats.org/drawingml/2006/table">
            <a:tbl>
              <a:tblPr/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8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8944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0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; 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Van:=Hamis</a:t>
                      </a: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44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&lt;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N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és nem 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Van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944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i:=i+1; 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Van:=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T</a:t>
                      </a:r>
                      <a:r>
                        <a:rPr kumimoji="0" lang="hu-HU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(X[i])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4" name="Szövegdoboz 13">
            <a:extLst>
              <a:ext uri="{FF2B5EF4-FFF2-40B4-BE49-F238E27FC236}">
                <a16:creationId xmlns:a16="http://schemas.microsoft.com/office/drawing/2014/main" id="{F67E4232-6045-4476-8789-275A8F3E2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8639" y="4007024"/>
            <a:ext cx="1079500" cy="646112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b="1"/>
              <a:t>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 i</a:t>
            </a:r>
            <a:r>
              <a:rPr lang="hu-HU" b="1"/>
              <a:t>:Egész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43</a:t>
            </a:fld>
            <a:r>
              <a:rPr lang="hu-HU" dirty="0"/>
              <a:t>/54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CC7407B1-3261-4115-8173-CEB2E300E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933" y="1964457"/>
            <a:ext cx="2195573" cy="1302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allAtOnce"/>
      <p:bldP spid="12" grpId="0" animBg="1"/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5. Eldöntés</a:t>
            </a:r>
          </a:p>
        </p:txBody>
      </p:sp>
      <p:sp>
        <p:nvSpPr>
          <p:cNvPr id="9421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Feladatvariáns: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	… az 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összes</a:t>
            </a:r>
            <a:r>
              <a:rPr lang="hu-HU" sz="2800" dirty="0">
                <a:sym typeface="Symbol" pitchFamily="18" charset="2"/>
              </a:rPr>
              <a:t> elem olyan-e …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Specifikáció </a:t>
            </a:r>
            <a:r>
              <a:rPr lang="hu-HU" sz="2400" dirty="0">
                <a:sym typeface="Symbol" pitchFamily="18" charset="2"/>
              </a:rPr>
              <a:t>(csak a különbség)</a:t>
            </a:r>
            <a:r>
              <a:rPr lang="hu-HU" b="1" dirty="0">
                <a:sym typeface="Symbol" pitchFamily="18" charset="2"/>
              </a:rPr>
              <a:t>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>
                <a:sym typeface="Symbol" pitchFamily="18" charset="2"/>
              </a:rPr>
              <a:t>Kimenet:	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Mind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b="1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>
                <a:sym typeface="Symbol" pitchFamily="18" charset="2"/>
              </a:rPr>
              <a:t>Utófeltétel</a:t>
            </a:r>
            <a:r>
              <a:rPr lang="hu-HU" dirty="0">
                <a:sym typeface="Symbol" pitchFamily="18" charset="2"/>
              </a:rPr>
              <a:t>:	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Mind</a:t>
            </a:r>
            <a:r>
              <a:rPr lang="hu-HU" sz="2800" dirty="0">
                <a:sym typeface="Symbol" pitchFamily="18" charset="2"/>
              </a:rPr>
              <a:t>=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</a:t>
            </a:r>
            <a:r>
              <a:rPr lang="hu-HU" sz="2800" dirty="0">
                <a:sym typeface="Symbol" pitchFamily="18" charset="2"/>
              </a:rPr>
              <a:t>i(1iN): T(</a:t>
            </a:r>
            <a:r>
              <a:rPr lang="hu-HU" sz="2800" dirty="0" err="1">
                <a:sym typeface="Symbol" pitchFamily="18" charset="2"/>
              </a:rPr>
              <a:t>X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r>
              <a:rPr lang="hu-HU" sz="2800" dirty="0">
                <a:sym typeface="Symbol" pitchFamily="18" charset="2"/>
              </a:rPr>
              <a:t>)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None/>
            </a:pP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  másképp: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1800" dirty="0">
              <a:sym typeface="Symbol" pitchFamily="18" charset="2"/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1800" dirty="0">
              <a:sym typeface="Symbol" pitchFamily="18" charset="2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07136B5-BFFC-4CF8-B1AA-F493F4E7F4A5}" type="datetime8">
              <a:rPr lang="hu-HU" smtClean="0"/>
              <a:t>2022.09.19. 18:09</a:t>
            </a:fld>
            <a:endParaRPr lang="en-US"/>
          </a:p>
        </p:txBody>
      </p:sp>
      <p:sp>
        <p:nvSpPr>
          <p:cNvPr id="16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3. </a:t>
            </a:r>
            <a:r>
              <a:rPr lang="en-US" dirty="0" err="1"/>
              <a:t>előadás</a:t>
            </a:r>
            <a:endParaRPr lang="en-US" dirty="0"/>
          </a:p>
        </p:txBody>
      </p:sp>
      <p:sp>
        <p:nvSpPr>
          <p:cNvPr id="94240" name="Rectangle 32"/>
          <p:cNvSpPr>
            <a:spLocks noChangeArrowheads="1"/>
          </p:cNvSpPr>
          <p:nvPr/>
        </p:nvSpPr>
        <p:spPr bwMode="auto">
          <a:xfrm>
            <a:off x="5868988" y="4841875"/>
            <a:ext cx="430212" cy="2159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2" name="Szövegdoboz 11"/>
          <p:cNvSpPr txBox="1">
            <a:spLocks noChangeArrowheads="1"/>
          </p:cNvSpPr>
          <p:nvPr/>
        </p:nvSpPr>
        <p:spPr bwMode="auto">
          <a:xfrm>
            <a:off x="1979712" y="3690549"/>
            <a:ext cx="2736304" cy="13576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180000" rIns="0" bIns="180000">
            <a:spAutoFit/>
          </a:bodyPr>
          <a:lstStyle/>
          <a:p>
            <a:pPr>
              <a:lnSpc>
                <a:spcPts val="2200"/>
              </a:lnSpc>
              <a:buFont typeface="Wingdings" pitchFamily="2" charset="2"/>
              <a:buNone/>
              <a:tabLst>
                <a:tab pos="990600" algn="l"/>
              </a:tabLst>
            </a:pPr>
            <a:r>
              <a:rPr lang="hu-HU" sz="2000" dirty="0"/>
              <a:t>                 N</a:t>
            </a:r>
          </a:p>
          <a:p>
            <a:pPr>
              <a:lnSpc>
                <a:spcPts val="2200"/>
              </a:lnSpc>
              <a:buFont typeface="Wingdings" pitchFamily="2" charset="2"/>
              <a:buNone/>
              <a:tabLst>
                <a:tab pos="990600" algn="l"/>
              </a:tabLst>
            </a:pPr>
            <a:r>
              <a:rPr lang="hu-HU" sz="2800" dirty="0">
                <a:sym typeface="Symbol"/>
              </a:rPr>
              <a:t>Mind= </a:t>
            </a:r>
            <a:r>
              <a:rPr lang="hu-HU" sz="2800" dirty="0"/>
              <a:t>  T(</a:t>
            </a:r>
            <a:r>
              <a:rPr lang="hu-HU" sz="2800" dirty="0" err="1"/>
              <a:t>X</a:t>
            </a:r>
            <a:r>
              <a:rPr lang="hu-HU" sz="2800" baseline="-25000" dirty="0" err="1"/>
              <a:t>i</a:t>
            </a:r>
            <a:r>
              <a:rPr lang="hu-HU" sz="2800" dirty="0"/>
              <a:t>)</a:t>
            </a:r>
          </a:p>
          <a:p>
            <a:pPr>
              <a:lnSpc>
                <a:spcPts val="2200"/>
              </a:lnSpc>
              <a:spcAft>
                <a:spcPts val="1800"/>
              </a:spcAft>
              <a:buFont typeface="Wingdings" pitchFamily="2" charset="2"/>
              <a:buNone/>
              <a:tabLst>
                <a:tab pos="990600" algn="l"/>
              </a:tabLst>
            </a:pPr>
            <a:r>
              <a:rPr lang="hu-HU" sz="2000" dirty="0"/>
              <a:t>                i=1</a:t>
            </a:r>
          </a:p>
        </p:txBody>
      </p:sp>
      <p:pic>
        <p:nvPicPr>
          <p:cNvPr id="13" name="Kép 12">
            <a:extLst>
              <a:ext uri="{FF2B5EF4-FFF2-40B4-BE49-F238E27FC236}">
                <a16:creationId xmlns:a16="http://schemas.microsoft.com/office/drawing/2014/main" id="{8038F77E-73C0-4983-BB81-2E91322E4A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9757" y="2035806"/>
            <a:ext cx="2195573" cy="130213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5" name="Egyenes összekötő nyíllal 14"/>
          <p:cNvCxnSpPr>
            <a:cxnSpLocks/>
          </p:cNvCxnSpPr>
          <p:nvPr/>
        </p:nvCxnSpPr>
        <p:spPr>
          <a:xfrm flipH="1">
            <a:off x="2699793" y="2862461"/>
            <a:ext cx="4824957" cy="163491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gyenes összekötő nyíllal 17"/>
          <p:cNvCxnSpPr>
            <a:cxnSpLocks/>
          </p:cNvCxnSpPr>
          <p:nvPr/>
        </p:nvCxnSpPr>
        <p:spPr>
          <a:xfrm flipH="1">
            <a:off x="2705125" y="2862461"/>
            <a:ext cx="4819625" cy="575816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3"/>
          <p:cNvCxnSpPr>
            <a:cxnSpLocks/>
          </p:cNvCxnSpPr>
          <p:nvPr/>
        </p:nvCxnSpPr>
        <p:spPr>
          <a:xfrm flipH="1">
            <a:off x="3131840" y="3215076"/>
            <a:ext cx="4685854" cy="21392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44</a:t>
            </a:fld>
            <a:r>
              <a:rPr lang="hu-HU" dirty="0"/>
              <a:t>/54</a:t>
            </a:r>
          </a:p>
        </p:txBody>
      </p:sp>
      <p:sp>
        <p:nvSpPr>
          <p:cNvPr id="14" name="Lekerekített téglalap feliratnak 11">
            <a:extLst>
              <a:ext uri="{FF2B5EF4-FFF2-40B4-BE49-F238E27FC236}">
                <a16:creationId xmlns:a16="http://schemas.microsoft.com/office/drawing/2014/main" id="{D1EEF1E7-4AF6-49D9-8371-23F2E05FB4FD}"/>
              </a:ext>
            </a:extLst>
          </p:cNvPr>
          <p:cNvSpPr/>
          <p:nvPr/>
        </p:nvSpPr>
        <p:spPr bwMode="auto">
          <a:xfrm>
            <a:off x="6393060" y="3573016"/>
            <a:ext cx="2694584" cy="1262237"/>
          </a:xfrm>
          <a:prstGeom prst="wedgeRoundRectCallout">
            <a:avLst>
              <a:gd name="adj1" fmla="val -168439"/>
              <a:gd name="adj2" fmla="val 11082"/>
              <a:gd name="adj3" fmla="val 16667"/>
            </a:avLst>
          </a:prstGeom>
          <a:solidFill>
            <a:srgbClr val="FFC000">
              <a:alpha val="70000"/>
            </a:srgbClr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hu-H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A cél egy </a:t>
            </a:r>
            <a:r>
              <a:rPr kumimoji="0" lang="hu-H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szummával</a:t>
            </a:r>
            <a:r>
              <a:rPr kumimoji="0" lang="hu-H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 azonos „tömörségű” operátorral kifejezni.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942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42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94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1" dur="500"/>
                                        <p:tgtEl>
                                          <p:spTgt spid="942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uiExpand="1" build="allAtOnce"/>
      <p:bldP spid="94240" grpId="0" animBg="1"/>
      <p:bldP spid="12" grpId="0"/>
      <p:bldP spid="1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5. Eldöntés</a:t>
            </a:r>
          </a:p>
        </p:txBody>
      </p:sp>
      <p:sp>
        <p:nvSpPr>
          <p:cNvPr id="9421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Feladatvariáns: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	… az 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összes</a:t>
            </a:r>
            <a:r>
              <a:rPr lang="hu-HU" sz="2800" dirty="0">
                <a:sym typeface="Symbol" pitchFamily="18" charset="2"/>
              </a:rPr>
              <a:t> elem olyan-e …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Algoritmus:</a:t>
            </a:r>
            <a:r>
              <a:rPr lang="hu-HU" dirty="0">
                <a:sym typeface="Symbol" pitchFamily="18" charset="2"/>
              </a:rPr>
              <a:t> 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1800" dirty="0">
              <a:sym typeface="Symbol" pitchFamily="18" charset="2"/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F755621-AA63-44A3-9845-E05F58220500}" type="datetime8">
              <a:rPr lang="hu-HU" smtClean="0"/>
              <a:t>2022.09.19. 18:09</a:t>
            </a:fld>
            <a:endParaRPr lang="en-US"/>
          </a:p>
        </p:txBody>
      </p:sp>
      <p:sp>
        <p:nvSpPr>
          <p:cNvPr id="15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3. </a:t>
            </a:r>
            <a:r>
              <a:rPr lang="en-US" dirty="0" err="1"/>
              <a:t>előadás</a:t>
            </a:r>
            <a:endParaRPr lang="en-US" dirty="0"/>
          </a:p>
        </p:txBody>
      </p:sp>
      <p:graphicFrame>
        <p:nvGraphicFramePr>
          <p:cNvPr id="94226" name="Group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574386"/>
              </p:ext>
            </p:extLst>
          </p:nvPr>
        </p:nvGraphicFramePr>
        <p:xfrm>
          <a:off x="4211638" y="3213520"/>
          <a:ext cx="3744912" cy="1871664"/>
        </p:xfrm>
        <a:graphic>
          <a:graphicData uri="http://schemas.openxmlformats.org/drawingml/2006/table">
            <a:tbl>
              <a:tblPr/>
              <a:tblGrid>
                <a:gridCol w="5762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7916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7916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  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N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és </a:t>
                      </a:r>
                      <a:r>
                        <a:rPr kumimoji="0" lang="hu-HU" sz="1800" b="0" i="0" u="none" strike="sng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</a:rPr>
                        <a:t>nem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T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(X[i])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7916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</a:t>
                      </a:r>
                    </a:p>
                  </a:txBody>
                  <a:tcPr marT="45725" marB="45725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7916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Mind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:=i</a:t>
                      </a:r>
                      <a:r>
                        <a:rPr kumimoji="0" lang="hu-HU" sz="2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00"/>
                          </a:solidFill>
                          <a:effectLst/>
                          <a:latin typeface="Garamond" pitchFamily="18" charset="0"/>
                        </a:rPr>
                        <a:t>&gt;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N</a:t>
                      </a:r>
                    </a:p>
                  </a:txBody>
                  <a:tcPr marT="45725" marB="45725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4240" name="Rectangle 32"/>
          <p:cNvSpPr>
            <a:spLocks noChangeArrowheads="1"/>
          </p:cNvSpPr>
          <p:nvPr/>
        </p:nvSpPr>
        <p:spPr bwMode="auto">
          <a:xfrm>
            <a:off x="5868988" y="4841875"/>
            <a:ext cx="430212" cy="2159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hu-HU"/>
          </a:p>
        </p:txBody>
      </p:sp>
      <p:sp>
        <p:nvSpPr>
          <p:cNvPr id="10" name="Szövegdoboz 13"/>
          <p:cNvSpPr txBox="1">
            <a:spLocks noChangeArrowheads="1"/>
          </p:cNvSpPr>
          <p:nvPr/>
        </p:nvSpPr>
        <p:spPr bwMode="auto">
          <a:xfrm>
            <a:off x="7948613" y="2852936"/>
            <a:ext cx="1079500" cy="646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b="1" dirty="0"/>
              <a:t>Változó</a:t>
            </a:r>
            <a:r>
              <a:rPr lang="hu-HU" dirty="0"/>
              <a:t> </a:t>
            </a:r>
            <a:br>
              <a:rPr lang="hu-HU" dirty="0"/>
            </a:br>
            <a:r>
              <a:rPr lang="hu-HU" dirty="0"/>
              <a:t>     i</a:t>
            </a:r>
            <a:r>
              <a:rPr lang="hu-HU" b="1" dirty="0"/>
              <a:t>:Egész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26" y="3243617"/>
            <a:ext cx="2195573" cy="114309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538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3" r="11860"/>
          <a:stretch/>
        </p:blipFill>
        <p:spPr bwMode="auto">
          <a:xfrm>
            <a:off x="89926" y="3836558"/>
            <a:ext cx="2151624" cy="1603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5539" name="Picture 3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35" y="4191132"/>
            <a:ext cx="2197939" cy="1829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3846640"/>
            <a:ext cx="619215" cy="1472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45</a:t>
            </a:fld>
            <a:r>
              <a:rPr lang="hu-HU" dirty="0"/>
              <a:t>/54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87E81D4E-FBFD-4CB5-8E9F-66361C30B3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6200" y="3446972"/>
            <a:ext cx="668506" cy="395026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42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42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42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5" presetClass="entr" presetSubtype="10" repeatCount="indefinite" fill="hold" grpId="0" nodeType="after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94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1" grpId="0" uiExpand="1" build="allAtOnce"/>
      <p:bldP spid="94240" grpId="0" animBg="1"/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Cím 1"/>
          <p:cNvSpPr>
            <a:spLocks noGrp="1"/>
          </p:cNvSpPr>
          <p:nvPr>
            <p:ph type="title"/>
          </p:nvPr>
        </p:nvSpPr>
        <p:spPr>
          <a:xfrm>
            <a:off x="1940496" y="85725"/>
            <a:ext cx="5584254" cy="1111250"/>
          </a:xfrm>
        </p:spPr>
        <p:txBody>
          <a:bodyPr/>
          <a:lstStyle/>
          <a:p>
            <a:r>
              <a:rPr lang="hu-HU" dirty="0"/>
              <a:t>5. Eldöntés</a:t>
            </a:r>
            <a:br>
              <a:rPr lang="hu-HU" dirty="0"/>
            </a:br>
            <a:r>
              <a:rPr lang="hu-HU" sz="2800" dirty="0"/>
              <a:t>példa</a:t>
            </a:r>
            <a:endParaRPr lang="hu-HU" dirty="0"/>
          </a:p>
        </p:txBody>
      </p:sp>
      <p:sp>
        <p:nvSpPr>
          <p:cNvPr id="1945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Bemenet:	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 </a:t>
            </a:r>
            <a:r>
              <a:rPr lang="hu-HU" sz="2800" dirty="0">
                <a:solidFill>
                  <a:srgbClr val="0000FF"/>
                </a:solidFill>
              </a:rPr>
              <a:t>Jegy</a:t>
            </a:r>
            <a:r>
              <a:rPr lang="hu-HU" sz="2800" baseline="-25000" dirty="0">
                <a:solidFill>
                  <a:srgbClr val="0000FF"/>
                </a:solidFill>
              </a:rPr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solidFill>
                  <a:srgbClr val="0000FF"/>
                </a:solidFill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baseline="30000" dirty="0"/>
              <a:t>N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Kimenet:	</a:t>
            </a:r>
            <a:r>
              <a:rPr lang="hu-HU" sz="2800" dirty="0" err="1">
                <a:solidFill>
                  <a:srgbClr val="0000FF"/>
                </a:solidFill>
              </a:rPr>
              <a:t>Bukott</a:t>
            </a:r>
            <a:r>
              <a:rPr lang="hu-HU" sz="2800" dirty="0" err="1">
                <a:sym typeface="Symbol"/>
              </a:rPr>
              <a:t></a:t>
            </a:r>
            <a:r>
              <a:rPr lang="hu-HU" sz="2800" dirty="0" err="1">
                <a:latin typeface="Imprint MT Shadow" pitchFamily="82" charset="0"/>
                <a:sym typeface="Symbol" pitchFamily="18" charset="2"/>
              </a:rPr>
              <a:t>L</a:t>
            </a:r>
            <a:endParaRPr lang="hu-HU" sz="2800" b="1" dirty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Előfeltétel:	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i (1iN): Jegy</a:t>
            </a:r>
            <a:r>
              <a:rPr lang="hu-HU" sz="2800" baseline="-25000" dirty="0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[1..5]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>
                <a:sym typeface="Symbol" pitchFamily="18" charset="2"/>
              </a:rPr>
              <a:t>Utófeltétel:	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Bukott</a:t>
            </a:r>
            <a:r>
              <a:rPr lang="hu-HU" sz="2800" dirty="0">
                <a:sym typeface="Symbol" pitchFamily="18" charset="2"/>
              </a:rPr>
              <a:t>=i (1iN): 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Jegy</a:t>
            </a:r>
            <a:r>
              <a:rPr lang="hu-HU" sz="2800" baseline="-25000" dirty="0">
                <a:solidFill>
                  <a:srgbClr val="0000FF"/>
                </a:solidFill>
                <a:sym typeface="Symbol" pitchFamily="18" charset="2"/>
              </a:rPr>
              <a:t>i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=1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Algoritmus:</a:t>
            </a:r>
          </a:p>
        </p:txBody>
      </p:sp>
      <p:sp>
        <p:nvSpPr>
          <p:cNvPr id="10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BDDCC800-7EDA-4661-AF7A-54C01667259D}" type="datetime8">
              <a:rPr lang="hu-HU" smtClean="0"/>
              <a:t>2022.09.19. 18:09</a:t>
            </a:fld>
            <a:endParaRPr lang="en-US"/>
          </a:p>
        </p:txBody>
      </p:sp>
      <p:sp>
        <p:nvSpPr>
          <p:cNvPr id="17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3. </a:t>
            </a:r>
            <a:r>
              <a:rPr lang="en-US" dirty="0" err="1"/>
              <a:t>előadás</a:t>
            </a:r>
            <a:endParaRPr lang="en-US" dirty="0"/>
          </a:p>
        </p:txBody>
      </p:sp>
      <p:graphicFrame>
        <p:nvGraphicFramePr>
          <p:cNvPr id="75797" name="Group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076660"/>
              </p:ext>
            </p:extLst>
          </p:nvPr>
        </p:nvGraphicFramePr>
        <p:xfrm>
          <a:off x="3924300" y="4076700"/>
          <a:ext cx="3744913" cy="213360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 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</a:t>
                      </a:r>
                      <a:r>
                        <a:rPr kumimoji="0" lang="hu-HU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N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 és 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Jegy[i]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1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Bukott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:=i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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37908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3228975" cy="428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9480" name="Picture 2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95536" y="4414838"/>
            <a:ext cx="1781175" cy="9239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Szövegdoboz 13"/>
          <p:cNvSpPr txBox="1">
            <a:spLocks noChangeArrowheads="1"/>
          </p:cNvSpPr>
          <p:nvPr/>
        </p:nvSpPr>
        <p:spPr bwMode="auto">
          <a:xfrm>
            <a:off x="7654925" y="3768725"/>
            <a:ext cx="1079500" cy="646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b="1"/>
              <a:t>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 i</a:t>
            </a:r>
            <a:r>
              <a:rPr lang="hu-HU" b="1"/>
              <a:t>:Egész</a:t>
            </a:r>
          </a:p>
        </p:txBody>
      </p:sp>
      <p:sp>
        <p:nvSpPr>
          <p:cNvPr id="16" name="Lekerekített téglalap feliratnak 15"/>
          <p:cNvSpPr/>
          <p:nvPr/>
        </p:nvSpPr>
        <p:spPr bwMode="auto">
          <a:xfrm>
            <a:off x="6223992" y="2805633"/>
            <a:ext cx="3032720" cy="936104"/>
          </a:xfrm>
          <a:prstGeom prst="wedgeRoundRectCallout">
            <a:avLst>
              <a:gd name="adj1" fmla="val -62068"/>
              <a:gd name="adj2" fmla="val 11795"/>
              <a:gd name="adj3" fmla="val 16667"/>
            </a:avLst>
          </a:prstGeom>
          <a:solidFill>
            <a:srgbClr val="FFC000">
              <a:alpha val="70000"/>
            </a:srgbClr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T: tulajdonság-függvény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2565" y="1492947"/>
            <a:ext cx="2195573" cy="13126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46</a:t>
            </a:fld>
            <a:r>
              <a:rPr lang="hu-HU" dirty="0"/>
              <a:t>/54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5C1A9F21-53E6-48D5-B2D9-5D6646301A9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1262" y="1700808"/>
            <a:ext cx="594375" cy="351222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uiExpand="1" build="p"/>
      <p:bldP spid="11" grpId="0" animBg="1"/>
      <p:bldP spid="1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6. Kiválasztás</a:t>
            </a:r>
          </a:p>
        </p:txBody>
      </p:sp>
      <p:sp>
        <p:nvSpPr>
          <p:cNvPr id="38917" name="Tartalom helye 2"/>
          <p:cNvSpPr>
            <a:spLocks noGrp="1"/>
          </p:cNvSpPr>
          <p:nvPr>
            <p:ph idx="1"/>
          </p:nvPr>
        </p:nvSpPr>
        <p:spPr/>
        <p:txBody>
          <a:bodyPr lIns="0"/>
          <a:lstStyle/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Feladatok: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dirty="0"/>
              <a:t>Ismerjük egy ember havi bevételeit és kiadásait. Év végére nőtt a vagyona. </a:t>
            </a:r>
            <a:r>
              <a:rPr lang="hu-HU" sz="2800" b="1" dirty="0"/>
              <a:t>Adjunk meg egy</a:t>
            </a:r>
            <a:r>
              <a:rPr lang="hu-HU" sz="2800" dirty="0"/>
              <a:t> hónapot, amikor nőtt a vagyona!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b="1" dirty="0"/>
              <a:t>Adjuk meg egy</a:t>
            </a:r>
            <a:r>
              <a:rPr lang="hu-HU" sz="2800" dirty="0"/>
              <a:t> 1-nél nagyobb természetes szám egytől különböző legkisebb osztóját!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b="1" dirty="0"/>
              <a:t>Adjuk meg egy</a:t>
            </a:r>
            <a:r>
              <a:rPr lang="hu-HU" sz="2800" dirty="0"/>
              <a:t> magyar szó egy magánhangzóját!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  <a:buFont typeface="Wingdings" pitchFamily="2" charset="2"/>
              <a:buAutoNum type="arabicPeriod"/>
            </a:pPr>
            <a:r>
              <a:rPr lang="hu-HU" sz="2800" b="1" dirty="0"/>
              <a:t>Adjuk meg egy</a:t>
            </a:r>
            <a:r>
              <a:rPr lang="hu-HU" sz="2800" dirty="0"/>
              <a:t> hónapnévről a sorszámát!</a:t>
            </a:r>
          </a:p>
          <a:p>
            <a:pPr marL="355600" indent="-355600">
              <a:lnSpc>
                <a:spcPct val="95000"/>
              </a:lnSpc>
              <a:spcBef>
                <a:spcPct val="5000"/>
              </a:spcBef>
            </a:pPr>
            <a:endParaRPr lang="hu-HU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E03C907F-2FB4-4503-86ED-5A83E702B8F7}" type="datetime8">
              <a:rPr lang="hu-HU" smtClean="0"/>
              <a:t>2022.09.19. 18:09</a:t>
            </a:fld>
            <a:endParaRPr lang="en-US"/>
          </a:p>
        </p:txBody>
      </p:sp>
      <p:sp>
        <p:nvSpPr>
          <p:cNvPr id="9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3. </a:t>
            </a:r>
            <a:r>
              <a:rPr lang="en-US" dirty="0" err="1"/>
              <a:t>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47</a:t>
            </a:fld>
            <a:r>
              <a:rPr lang="hu-HU" dirty="0"/>
              <a:t>/54</a:t>
            </a:r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6. Kiválasztás</a:t>
            </a:r>
          </a:p>
        </p:txBody>
      </p:sp>
      <p:sp>
        <p:nvSpPr>
          <p:cNvPr id="21507" name="Tartalom helye 2"/>
          <p:cNvSpPr>
            <a:spLocks noGrp="1"/>
          </p:cNvSpPr>
          <p:nvPr>
            <p:ph idx="1"/>
          </p:nvPr>
        </p:nvSpPr>
        <p:spPr>
          <a:xfrm>
            <a:off x="35496" y="1341438"/>
            <a:ext cx="8929117" cy="4967882"/>
          </a:xfrm>
        </p:spPr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dirty="0">
              <a:solidFill>
                <a:srgbClr val="FF3300"/>
              </a:solidFill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dirty="0">
              <a:solidFill>
                <a:srgbClr val="FF3300"/>
              </a:solidFill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dirty="0">
              <a:solidFill>
                <a:srgbClr val="FF3300"/>
              </a:solidFill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olidFill>
                  <a:srgbClr val="FF3300"/>
                </a:solidFill>
              </a:rPr>
              <a:t>Mi bennük a közös?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dirty="0"/>
              <a:t>	</a:t>
            </a:r>
            <a:r>
              <a:rPr lang="hu-HU" sz="2800" dirty="0"/>
              <a:t>N „valami” közül kell megadni egy </a:t>
            </a:r>
            <a:br>
              <a:rPr lang="hu-HU" sz="2800" dirty="0"/>
            </a:br>
            <a:r>
              <a:rPr lang="hu-HU" sz="2800" dirty="0"/>
              <a:t>adott tulajdonságút, ha tudjuk, hogy </a:t>
            </a:r>
            <a:br>
              <a:rPr lang="hu-HU" sz="2800" dirty="0"/>
            </a:br>
            <a:r>
              <a:rPr lang="hu-HU" sz="2800" dirty="0"/>
              <a:t>ilyen elem biztosan van.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/>
          </a:p>
          <a:p>
            <a:pPr marL="0" indent="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/>
              <a:t>Ez a keresés programozási tétel olyan változata, amelyben nem kell felkészülnünk arra, hogy a keresett elemet nem találjuk meg.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44008D5-8E47-4A50-BC04-1A255A1932FB}" type="datetime8">
              <a:rPr lang="hu-HU" smtClean="0"/>
              <a:t>2022.09.19. 18:09</a:t>
            </a:fld>
            <a:endParaRPr lang="en-US"/>
          </a:p>
        </p:txBody>
      </p:sp>
      <p:sp>
        <p:nvSpPr>
          <p:cNvPr id="10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3. </a:t>
            </a:r>
            <a:r>
              <a:rPr lang="en-US" dirty="0" err="1"/>
              <a:t>előadás</a:t>
            </a:r>
            <a:endParaRPr lang="en-US" dirty="0"/>
          </a:p>
        </p:txBody>
      </p:sp>
      <p:pic>
        <p:nvPicPr>
          <p:cNvPr id="2151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12958" y="1348284"/>
            <a:ext cx="3024188" cy="17557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48</a:t>
            </a:fld>
            <a:r>
              <a:rPr lang="hu-HU" dirty="0"/>
              <a:t>/54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53377E-6 L 0.07101 0.0608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15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0" y="300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215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uiExpand="1" build="allAtOnce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6. Kiválasztás</a:t>
            </a:r>
          </a:p>
        </p:txBody>
      </p:sp>
      <p:sp>
        <p:nvSpPr>
          <p:cNvPr id="2253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Bemenet:	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</a:t>
            </a:r>
            <a:br>
              <a:rPr lang="hu-HU" sz="2800" dirty="0"/>
            </a:br>
            <a:r>
              <a:rPr lang="hu-HU" sz="2800" dirty="0"/>
              <a:t>	X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/>
              <a:t>N</a:t>
            </a:r>
            <a:r>
              <a:rPr lang="hu-HU" sz="2800" dirty="0"/>
              <a:t>,</a:t>
            </a:r>
            <a:br>
              <a:rPr lang="hu-HU" sz="2800" baseline="30000" dirty="0"/>
            </a:br>
            <a:r>
              <a:rPr lang="hu-HU" sz="2800" baseline="30000" dirty="0"/>
              <a:t>	</a:t>
            </a:r>
            <a:r>
              <a:rPr lang="hu-HU" sz="2800" dirty="0"/>
              <a:t>T: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dirty="0">
                <a:sym typeface="Symbol"/>
              </a:rPr>
              <a:t>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endParaRPr lang="hu-HU" sz="2800" dirty="0"/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Kimenet:	</a:t>
            </a:r>
            <a:r>
              <a:rPr lang="hu-HU" sz="2800" dirty="0" err="1">
                <a:solidFill>
                  <a:schemeClr val="accent1">
                    <a:lumMod val="75000"/>
                  </a:schemeClr>
                </a:solidFill>
              </a:rPr>
              <a:t>Ind</a:t>
            </a:r>
            <a:r>
              <a:rPr lang="hu-HU" sz="2800" dirty="0" err="1">
                <a:solidFill>
                  <a:schemeClr val="accent1">
                    <a:lumMod val="75000"/>
                  </a:schemeClr>
                </a:solidFill>
                <a:sym typeface="Symbol"/>
              </a:rPr>
              <a:t></a:t>
            </a:r>
            <a:r>
              <a:rPr lang="hu-HU" sz="2800" dirty="0" err="1">
                <a:solidFill>
                  <a:schemeClr val="accent1">
                    <a:lumMod val="75000"/>
                  </a:schemeClr>
                </a:solidFill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>
                <a:latin typeface="+mj-lt"/>
                <a:sym typeface="Symbol" pitchFamily="18" charset="2"/>
              </a:rPr>
              <a:t>, </a:t>
            </a:r>
            <a:r>
              <a:rPr lang="hu-HU" sz="2800" dirty="0" err="1">
                <a:solidFill>
                  <a:srgbClr val="FF0000"/>
                </a:solidFill>
              </a:rPr>
              <a:t>Ért</a:t>
            </a:r>
            <a:r>
              <a:rPr lang="hu-HU" sz="2800" dirty="0" err="1">
                <a:solidFill>
                  <a:srgbClr val="FF0000"/>
                </a:solidFill>
                <a:sym typeface="Symbol"/>
              </a:rPr>
              <a:t></a:t>
            </a:r>
            <a:r>
              <a:rPr lang="hu-HU" sz="2800" dirty="0" err="1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H</a:t>
            </a:r>
            <a:endParaRPr lang="hu-HU" sz="2800" b="1" dirty="0">
              <a:solidFill>
                <a:srgbClr val="FF0000"/>
              </a:solidFill>
            </a:endParaRP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Előfeltétel:	N</a:t>
            </a:r>
            <a:r>
              <a:rPr lang="hu-HU" sz="2800" b="1" dirty="0">
                <a:solidFill>
                  <a:srgbClr val="FF0000"/>
                </a:solidFill>
                <a:sym typeface="Symbol" pitchFamily="18" charset="2"/>
              </a:rPr>
              <a:t>&gt;</a:t>
            </a:r>
            <a:r>
              <a:rPr lang="hu-HU" sz="2800" dirty="0">
                <a:sym typeface="Symbol" pitchFamily="18" charset="2"/>
              </a:rPr>
              <a:t>0</a:t>
            </a:r>
            <a:r>
              <a:rPr lang="hu-HU" sz="2800" dirty="0"/>
              <a:t> és </a:t>
            </a:r>
            <a:r>
              <a:rPr lang="hu-HU" sz="2800" dirty="0">
                <a:sym typeface="Symbol" pitchFamily="18" charset="2"/>
              </a:rPr>
              <a:t>i (1iN): T(</a:t>
            </a:r>
            <a:r>
              <a:rPr lang="hu-HU" sz="2800" dirty="0" err="1">
                <a:sym typeface="Symbol" pitchFamily="18" charset="2"/>
              </a:rPr>
              <a:t>X</a:t>
            </a:r>
            <a:r>
              <a:rPr lang="hu-HU" sz="2800" baseline="-25000" dirty="0" err="1">
                <a:sym typeface="Symbol" pitchFamily="18" charset="2"/>
              </a:rPr>
              <a:t>i</a:t>
            </a:r>
            <a:r>
              <a:rPr lang="hu-HU" sz="2800" dirty="0">
                <a:sym typeface="Symbol" pitchFamily="18" charset="2"/>
              </a:rPr>
              <a:t>)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>
                <a:sym typeface="Symbol" pitchFamily="18" charset="2"/>
              </a:rPr>
              <a:t>Utófeltétel:	1</a:t>
            </a:r>
            <a:r>
              <a:rPr lang="hu-HU" sz="2800" dirty="0">
                <a:solidFill>
                  <a:schemeClr val="accent1">
                    <a:lumMod val="75000"/>
                  </a:schemeClr>
                </a:solidFill>
                <a:sym typeface="Symbol" pitchFamily="18" charset="2"/>
              </a:rPr>
              <a:t>Ind</a:t>
            </a:r>
            <a:r>
              <a:rPr lang="hu-HU" sz="2800" dirty="0">
                <a:sym typeface="Symbol" pitchFamily="18" charset="2"/>
              </a:rPr>
              <a:t>N és </a:t>
            </a:r>
            <a:r>
              <a:rPr lang="hu-HU" sz="2800" dirty="0">
                <a:solidFill>
                  <a:schemeClr val="accent1">
                    <a:lumMod val="75000"/>
                  </a:schemeClr>
                </a:solidFill>
                <a:sym typeface="Symbol" pitchFamily="18" charset="2"/>
              </a:rPr>
              <a:t>T(</a:t>
            </a:r>
            <a:r>
              <a:rPr lang="hu-HU" sz="2800" dirty="0" err="1">
                <a:solidFill>
                  <a:schemeClr val="accent1">
                    <a:lumMod val="75000"/>
                  </a:schemeClr>
                </a:solidFill>
                <a:sym typeface="Symbol" pitchFamily="18" charset="2"/>
              </a:rPr>
              <a:t>X</a:t>
            </a:r>
            <a:r>
              <a:rPr lang="hu-HU" sz="2800" baseline="-25000" dirty="0" err="1">
                <a:solidFill>
                  <a:schemeClr val="accent1">
                    <a:lumMod val="75000"/>
                  </a:schemeClr>
                </a:solidFill>
                <a:sym typeface="Symbol" pitchFamily="18" charset="2"/>
              </a:rPr>
              <a:t>Ind</a:t>
            </a:r>
            <a:r>
              <a:rPr lang="hu-HU" sz="2800" dirty="0">
                <a:solidFill>
                  <a:schemeClr val="accent1">
                    <a:lumMod val="75000"/>
                  </a:schemeClr>
                </a:solidFill>
                <a:sym typeface="Symbol" pitchFamily="18" charset="2"/>
              </a:rPr>
              <a:t>)</a:t>
            </a:r>
            <a:r>
              <a:rPr lang="hu-HU" sz="2800" dirty="0">
                <a:sym typeface="Symbol" pitchFamily="18" charset="2"/>
              </a:rPr>
              <a:t> és 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Ért=</a:t>
            </a:r>
            <a:r>
              <a:rPr lang="hu-HU" sz="2800" dirty="0" err="1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hu-HU" sz="2800" baseline="-25000" dirty="0" err="1">
                <a:solidFill>
                  <a:srgbClr val="FF0000"/>
                </a:solidFill>
                <a:sym typeface="Symbol" pitchFamily="18" charset="2"/>
              </a:rPr>
              <a:t>Ind</a:t>
            </a:r>
            <a:endParaRPr lang="hu-HU" sz="2800" dirty="0">
              <a:solidFill>
                <a:srgbClr val="FF0000"/>
              </a:solidFill>
              <a:sym typeface="Symbol" pitchFamily="18" charset="2"/>
            </a:endParaRPr>
          </a:p>
          <a:p>
            <a:pPr marL="254000">
              <a:lnSpc>
                <a:spcPct val="80000"/>
              </a:lnSpc>
              <a:spcBef>
                <a:spcPts val="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	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másképp: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AE971700-5283-44BA-91A6-659ED8CBC7FF}" type="datetime8">
              <a:rPr lang="hu-HU" smtClean="0"/>
              <a:t>2022.09.19. 18:09</a:t>
            </a:fld>
            <a:endParaRPr lang="en-US"/>
          </a:p>
        </p:txBody>
      </p:sp>
      <p:sp>
        <p:nvSpPr>
          <p:cNvPr id="11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3. </a:t>
            </a:r>
            <a:r>
              <a:rPr lang="en-US" dirty="0" err="1"/>
              <a:t>előadás</a:t>
            </a:r>
            <a:endParaRPr lang="en-US" dirty="0"/>
          </a:p>
        </p:txBody>
      </p:sp>
      <p:pic>
        <p:nvPicPr>
          <p:cNvPr id="40966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86131" y="1484784"/>
            <a:ext cx="3048000" cy="685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Szövegdoboz 7"/>
          <p:cNvSpPr txBox="1">
            <a:spLocks noChangeArrowheads="1"/>
          </p:cNvSpPr>
          <p:nvPr/>
        </p:nvSpPr>
        <p:spPr bwMode="auto">
          <a:xfrm>
            <a:off x="1916635" y="4238205"/>
            <a:ext cx="3447453" cy="1567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tIns="144000" rIns="0" bIns="144000">
            <a:spAutoFit/>
          </a:bodyPr>
          <a:lstStyle/>
          <a:p>
            <a:pPr>
              <a:lnSpc>
                <a:spcPts val="2200"/>
              </a:lnSpc>
              <a:buFont typeface="Wingdings" pitchFamily="2" charset="2"/>
              <a:buNone/>
              <a:tabLst>
                <a:tab pos="990600" algn="l"/>
              </a:tabLst>
            </a:pPr>
            <a:r>
              <a:rPr lang="hu-HU" sz="2000" dirty="0"/>
              <a:t>                               N</a:t>
            </a:r>
          </a:p>
          <a:p>
            <a:pPr>
              <a:lnSpc>
                <a:spcPts val="2200"/>
              </a:lnSpc>
              <a:buNone/>
              <a:tabLst>
                <a:tab pos="990600" algn="l"/>
              </a:tabLst>
            </a:pPr>
            <a:r>
              <a:rPr lang="hu-HU" sz="2800" dirty="0"/>
              <a:t>(</a:t>
            </a:r>
            <a:r>
              <a:rPr lang="hu-HU" sz="2800" dirty="0" err="1">
                <a:solidFill>
                  <a:schemeClr val="accent1">
                    <a:lumMod val="75000"/>
                  </a:schemeClr>
                </a:solidFill>
              </a:rPr>
              <a:t>Ind</a:t>
            </a:r>
            <a:r>
              <a:rPr lang="hu-HU" sz="2800" dirty="0"/>
              <a:t>, </a:t>
            </a:r>
            <a:r>
              <a:rPr lang="hu-HU" sz="2800" dirty="0">
                <a:solidFill>
                  <a:srgbClr val="FF0000"/>
                </a:solidFill>
              </a:rPr>
              <a:t>Ért</a:t>
            </a:r>
            <a:r>
              <a:rPr lang="hu-HU" sz="2800" dirty="0"/>
              <a:t>)=Kiválaszt i</a:t>
            </a:r>
          </a:p>
          <a:p>
            <a:pPr>
              <a:lnSpc>
                <a:spcPts val="2200"/>
              </a:lnSpc>
              <a:spcAft>
                <a:spcPts val="1800"/>
              </a:spcAft>
              <a:buFont typeface="Wingdings" pitchFamily="2" charset="2"/>
              <a:buNone/>
              <a:tabLst>
                <a:tab pos="990600" algn="l"/>
              </a:tabLst>
            </a:pPr>
            <a:r>
              <a:rPr lang="hu-HU" sz="2000" dirty="0"/>
              <a:t>                               i=1</a:t>
            </a:r>
            <a:br>
              <a:rPr lang="hu-HU" sz="2000" dirty="0"/>
            </a:br>
            <a:r>
              <a:rPr lang="hu-HU" sz="2000" dirty="0"/>
              <a:t>                             T(</a:t>
            </a:r>
            <a:r>
              <a:rPr lang="hu-HU" sz="2000" dirty="0" err="1"/>
              <a:t>X</a:t>
            </a:r>
            <a:r>
              <a:rPr lang="hu-HU" sz="2000" baseline="-25000" dirty="0" err="1"/>
              <a:t>i</a:t>
            </a:r>
            <a:r>
              <a:rPr lang="hu-HU" sz="2000" dirty="0"/>
              <a:t>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49</a:t>
            </a:fld>
            <a:r>
              <a:rPr lang="hu-HU" dirty="0"/>
              <a:t>/54</a:t>
            </a:r>
          </a:p>
        </p:txBody>
      </p:sp>
      <p:sp>
        <p:nvSpPr>
          <p:cNvPr id="9" name="Lekerekített téglalap feliratnak 11">
            <a:extLst>
              <a:ext uri="{FF2B5EF4-FFF2-40B4-BE49-F238E27FC236}">
                <a16:creationId xmlns:a16="http://schemas.microsoft.com/office/drawing/2014/main" id="{F3D461AD-A301-4EE8-9125-2837B696FC59}"/>
              </a:ext>
            </a:extLst>
          </p:cNvPr>
          <p:cNvSpPr/>
          <p:nvPr/>
        </p:nvSpPr>
        <p:spPr bwMode="auto">
          <a:xfrm>
            <a:off x="6393060" y="4471019"/>
            <a:ext cx="2694584" cy="1262237"/>
          </a:xfrm>
          <a:prstGeom prst="wedgeRoundRectCallout">
            <a:avLst>
              <a:gd name="adj1" fmla="val -135889"/>
              <a:gd name="adj2" fmla="val -14790"/>
              <a:gd name="adj3" fmla="val 16667"/>
            </a:avLst>
          </a:prstGeom>
          <a:solidFill>
            <a:srgbClr val="FFC000">
              <a:alpha val="70000"/>
            </a:srgbClr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hu-H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A cél egy </a:t>
            </a:r>
            <a:r>
              <a:rPr kumimoji="0" lang="hu-HU" sz="2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szummával</a:t>
            </a:r>
            <a:r>
              <a:rPr kumimoji="0" lang="hu-HU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 azonos „tömörségű” operátorral kifejezni.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uiExpand="1" build="p"/>
      <p:bldP spid="8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Programozási tételek</a:t>
            </a:r>
          </a:p>
        </p:txBody>
      </p:sp>
      <p:sp>
        <p:nvSpPr>
          <p:cNvPr id="922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buFont typeface="Wingdings" pitchFamily="2" charset="2"/>
              <a:buNone/>
            </a:pPr>
            <a:r>
              <a:rPr lang="hu-HU" dirty="0"/>
              <a:t>Mi az, hogy programozási tétel? </a:t>
            </a:r>
            <a:br>
              <a:rPr lang="hu-HU" dirty="0"/>
            </a:br>
            <a:r>
              <a:rPr lang="hu-HU" dirty="0">
                <a:solidFill>
                  <a:srgbClr val="FF0000"/>
                </a:solidFill>
              </a:rPr>
              <a:t>Típusfeladat általános megoldása.</a:t>
            </a:r>
          </a:p>
          <a:p>
            <a:pPr marL="254000"/>
            <a:r>
              <a:rPr lang="hu-HU" dirty="0"/>
              <a:t>Sorozat </a:t>
            </a:r>
            <a:r>
              <a:rPr lang="hu-HU" dirty="0">
                <a:sym typeface="Symbol" pitchFamily="18" charset="2"/>
              </a:rPr>
              <a:t> érték</a:t>
            </a:r>
          </a:p>
          <a:p>
            <a:pPr marL="254000"/>
            <a:r>
              <a:rPr lang="hu-HU" dirty="0"/>
              <a:t>Sorozat </a:t>
            </a:r>
            <a:r>
              <a:rPr lang="hu-HU" dirty="0">
                <a:sym typeface="Symbol" pitchFamily="18" charset="2"/>
              </a:rPr>
              <a:t> sorozat</a:t>
            </a:r>
          </a:p>
          <a:p>
            <a:pPr marL="254000"/>
            <a:r>
              <a:rPr lang="hu-HU" dirty="0"/>
              <a:t>Sorozat </a:t>
            </a:r>
            <a:r>
              <a:rPr lang="hu-HU" dirty="0">
                <a:sym typeface="Symbol" pitchFamily="18" charset="2"/>
              </a:rPr>
              <a:t> sorozatok</a:t>
            </a:r>
          </a:p>
          <a:p>
            <a:pPr marL="254000"/>
            <a:r>
              <a:rPr lang="hu-HU" dirty="0"/>
              <a:t>Sorozatok </a:t>
            </a:r>
            <a:r>
              <a:rPr lang="hu-HU" dirty="0">
                <a:sym typeface="Symbol" pitchFamily="18" charset="2"/>
              </a:rPr>
              <a:t> s</a:t>
            </a:r>
            <a:r>
              <a:rPr lang="hu-HU" dirty="0"/>
              <a:t>orozat</a:t>
            </a:r>
            <a:endParaRPr lang="hu-HU" dirty="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 dirty="0">
              <a:latin typeface="Arial" charset="0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3DEFEA8-7170-4834-8DCC-6C129F2DCC4E}" type="datetime8">
              <a:rPr lang="hu-HU" smtClean="0"/>
              <a:t>2022.09.19. 18:09</a:t>
            </a:fld>
            <a:endParaRPr lang="en-US"/>
          </a:p>
        </p:txBody>
      </p:sp>
      <p:sp>
        <p:nvSpPr>
          <p:cNvPr id="10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3. </a:t>
            </a:r>
            <a:r>
              <a:rPr lang="en-US" dirty="0" err="1"/>
              <a:t>előadás</a:t>
            </a:r>
            <a:endParaRPr lang="en-US" dirty="0"/>
          </a:p>
        </p:txBody>
      </p:sp>
      <p:sp>
        <p:nvSpPr>
          <p:cNvPr id="9224" name="Tartalom helye 2"/>
          <p:cNvSpPr>
            <a:spLocks/>
          </p:cNvSpPr>
          <p:nvPr/>
        </p:nvSpPr>
        <p:spPr bwMode="auto">
          <a:xfrm>
            <a:off x="35496" y="1428750"/>
            <a:ext cx="8910067" cy="4751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266700" indent="-254000">
              <a:buFont typeface="Wingdings" pitchFamily="2" charset="2"/>
              <a:buNone/>
            </a:pPr>
            <a:br>
              <a:rPr lang="hu-HU" sz="3200" dirty="0"/>
            </a:br>
            <a:br>
              <a:rPr lang="hu-HU" sz="3200" dirty="0"/>
            </a:br>
            <a:r>
              <a:rPr lang="hu-HU" sz="3200" dirty="0">
                <a:solidFill>
                  <a:srgbClr val="FF3300"/>
                </a:solidFill>
              </a:rPr>
              <a:t>Sorozat </a:t>
            </a:r>
            <a:r>
              <a:rPr lang="hu-HU" sz="3200" dirty="0">
                <a:solidFill>
                  <a:srgbClr val="FF3300"/>
                </a:solidFill>
                <a:sym typeface="Symbol" pitchFamily="18" charset="2"/>
              </a:rPr>
              <a:t> érték</a:t>
            </a:r>
          </a:p>
          <a:p>
            <a:pPr marL="266700" indent="-254000"/>
            <a:endParaRPr lang="hu-HU" sz="3200" dirty="0">
              <a:latin typeface="Arial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</a:t>
            </a:fld>
            <a:r>
              <a:rPr lang="hu-HU" dirty="0"/>
              <a:t>/54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4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6. Kiválasztás</a:t>
            </a:r>
          </a:p>
        </p:txBody>
      </p:sp>
      <p:sp>
        <p:nvSpPr>
          <p:cNvPr id="41989" name="Tartalom helye 2"/>
          <p:cNvSpPr>
            <a:spLocks noGrp="1"/>
          </p:cNvSpPr>
          <p:nvPr>
            <p:ph idx="1"/>
          </p:nvPr>
        </p:nvSpPr>
        <p:spPr>
          <a:xfrm>
            <a:off x="35496" y="1341438"/>
            <a:ext cx="8929117" cy="4967882"/>
          </a:xfrm>
        </p:spPr>
        <p:txBody>
          <a:bodyPr/>
          <a:lstStyle/>
          <a:p>
            <a:pPr marL="254000"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Algoritmus:</a:t>
            </a:r>
            <a:r>
              <a:rPr lang="hu-HU" dirty="0">
                <a:sym typeface="Symbol" pitchFamily="18" charset="2"/>
              </a:rPr>
              <a:t>    </a:t>
            </a:r>
          </a:p>
          <a:p>
            <a:pPr marL="254000"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 sz="2800" dirty="0">
              <a:sym typeface="Symbol" pitchFamily="18" charset="2"/>
            </a:endParaRPr>
          </a:p>
          <a:p>
            <a:pPr marL="254000">
              <a:buFont typeface="Wingdings" pitchFamily="2" charset="2"/>
              <a:buNone/>
            </a:pPr>
            <a:endParaRPr lang="hu-HU" dirty="0">
              <a:sym typeface="Symbol" pitchFamily="18" charset="2"/>
            </a:endParaRPr>
          </a:p>
          <a:p>
            <a:pPr marL="533400" indent="-533400">
              <a:lnSpc>
                <a:spcPct val="95000"/>
              </a:lnSpc>
              <a:spcBef>
                <a:spcPts val="12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Megjegyzés: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Többlet tudás: a megoldás az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első</a:t>
            </a:r>
            <a:r>
              <a:rPr lang="hu-HU" sz="2800" i="1" dirty="0">
                <a:sym typeface="Symbol" pitchFamily="18" charset="2"/>
              </a:rPr>
              <a:t> </a:t>
            </a:r>
            <a:r>
              <a:rPr lang="hu-HU" sz="2800" dirty="0">
                <a:sym typeface="Symbol" pitchFamily="18" charset="2"/>
              </a:rPr>
              <a:t>adott tulajdonságú elemet adja meg – a program tudhat többet annál, mint amit várunk tőle.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Hogy kellene az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itchFamily="18" charset="2"/>
              </a:rPr>
              <a:t>utolsót</a:t>
            </a:r>
            <a:r>
              <a:rPr lang="hu-HU" sz="2800" dirty="0">
                <a:sym typeface="Symbol" pitchFamily="18" charset="2"/>
              </a:rPr>
              <a:t> megadni?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07CC05B-5198-4A3A-91B2-EA6BBFF9E509}" type="datetime8">
              <a:rPr lang="hu-HU" smtClean="0"/>
              <a:t>2022.09.19. 18:09</a:t>
            </a:fld>
            <a:endParaRPr lang="en-US"/>
          </a:p>
        </p:txBody>
      </p:sp>
      <p:sp>
        <p:nvSpPr>
          <p:cNvPr id="9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3. </a:t>
            </a:r>
            <a:r>
              <a:rPr lang="en-US" dirty="0" err="1"/>
              <a:t>előadás</a:t>
            </a:r>
            <a:endParaRPr lang="en-US" dirty="0"/>
          </a:p>
        </p:txBody>
      </p:sp>
      <p:graphicFrame>
        <p:nvGraphicFramePr>
          <p:cNvPr id="83975" name="Group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645762"/>
              </p:ext>
            </p:extLst>
          </p:nvPr>
        </p:nvGraphicFramePr>
        <p:xfrm>
          <a:off x="3707407" y="1844824"/>
          <a:ext cx="3744913" cy="2667000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68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34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nem 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T</a:t>
                      </a: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(X[i])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i:=i+1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>
                              <a:lumMod val="75000"/>
                            </a:schemeClr>
                          </a:solidFill>
                          <a:effectLst/>
                          <a:latin typeface="Garamond" pitchFamily="18" charset="0"/>
                        </a:rPr>
                        <a:t>Ind:=i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Garamond" pitchFamily="18" charset="0"/>
                        </a:rPr>
                        <a:t>Ért:=X[i]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939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" y="2000415"/>
            <a:ext cx="2363557" cy="1296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D8ED2D54-272C-4920-A54E-1D59454FE9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7" y="1988840"/>
            <a:ext cx="2377805" cy="1447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50</a:t>
            </a:fld>
            <a:r>
              <a:rPr lang="hu-HU" dirty="0"/>
              <a:t>/54</a:t>
            </a:r>
          </a:p>
        </p:txBody>
      </p:sp>
      <p:sp>
        <p:nvSpPr>
          <p:cNvPr id="11" name="Szövegdoboz 13">
            <a:extLst>
              <a:ext uri="{FF2B5EF4-FFF2-40B4-BE49-F238E27FC236}">
                <a16:creationId xmlns:a16="http://schemas.microsoft.com/office/drawing/2014/main" id="{065AA4AD-0E42-4D17-8B8E-54F448189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2320" y="1518692"/>
            <a:ext cx="1079500" cy="646113"/>
          </a:xfrm>
          <a:prstGeom prst="rect">
            <a:avLst/>
          </a:prstGeom>
          <a:noFill/>
          <a:ln w="1905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lIns="36000" tIns="36000" rIns="36000" bIns="36000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b="1"/>
              <a:t>Változó</a:t>
            </a:r>
            <a:r>
              <a:rPr lang="hu-HU"/>
              <a:t> </a:t>
            </a:r>
            <a:br>
              <a:rPr lang="hu-HU"/>
            </a:br>
            <a:r>
              <a:rPr lang="hu-HU"/>
              <a:t>     i</a:t>
            </a:r>
            <a:r>
              <a:rPr lang="hu-HU" b="1"/>
              <a:t>:Egész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E46C76C9-180A-4B94-BF14-7B475D6EA0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584" y="2185814"/>
            <a:ext cx="622071" cy="367587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6. Kiválasztás</a:t>
            </a:r>
            <a:br>
              <a:rPr lang="hu-HU" dirty="0"/>
            </a:br>
            <a:r>
              <a:rPr lang="hu-HU" sz="2800" dirty="0"/>
              <a:t>példa</a:t>
            </a:r>
            <a:endParaRPr lang="hu-HU" dirty="0"/>
          </a:p>
        </p:txBody>
      </p:sp>
      <p:sp>
        <p:nvSpPr>
          <p:cNvPr id="2457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lnSpc>
                <a:spcPct val="90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Bemenet:	</a:t>
            </a:r>
            <a:r>
              <a:rPr lang="hu-HU" sz="2800" dirty="0">
                <a:solidFill>
                  <a:srgbClr val="0000FF"/>
                </a:solidFill>
              </a:rPr>
              <a:t>Szó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solidFill>
                  <a:srgbClr val="0000FF"/>
                </a:solidFill>
                <a:latin typeface="Imprint MT Shadow" pitchFamily="82" charset="0"/>
                <a:sym typeface="Symbol" pitchFamily="18" charset="2"/>
              </a:rPr>
              <a:t>S</a:t>
            </a:r>
            <a:endParaRPr lang="hu-HU" sz="2800" b="1" dirty="0">
              <a:solidFill>
                <a:srgbClr val="0000FF"/>
              </a:solidFill>
            </a:endParaRPr>
          </a:p>
          <a:p>
            <a:pPr marL="254000">
              <a:lnSpc>
                <a:spcPct val="90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Kimenet:	</a:t>
            </a:r>
            <a:r>
              <a:rPr lang="hu-HU" sz="2800" dirty="0">
                <a:solidFill>
                  <a:srgbClr val="0000FF"/>
                </a:solidFill>
              </a:rPr>
              <a:t>MH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endParaRPr lang="hu-HU" sz="2800" b="1" dirty="0"/>
          </a:p>
          <a:p>
            <a:pPr marL="254000">
              <a:lnSpc>
                <a:spcPct val="90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/>
              <a:t>Előfeltétel:	</a:t>
            </a:r>
            <a:r>
              <a:rPr lang="hu-HU" sz="2800" dirty="0">
                <a:solidFill>
                  <a:srgbClr val="0000FF"/>
                </a:solidFill>
              </a:rPr>
              <a:t>hossz(Szó)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&gt;0</a:t>
            </a:r>
            <a:r>
              <a:rPr lang="hu-HU" sz="2800" dirty="0">
                <a:solidFill>
                  <a:srgbClr val="0000FF"/>
                </a:solidFill>
              </a:rPr>
              <a:t> és </a:t>
            </a:r>
            <a:br>
              <a:rPr lang="hu-HU" sz="2800" dirty="0">
                <a:solidFill>
                  <a:srgbClr val="0000FF"/>
                </a:solidFill>
              </a:rPr>
            </a:br>
            <a:r>
              <a:rPr lang="hu-HU" sz="2800" dirty="0">
                <a:solidFill>
                  <a:srgbClr val="0000FF"/>
                </a:solidFill>
              </a:rPr>
              <a:t>	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i (1ihossz(Szó)):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</a:t>
            </a:r>
            <a:r>
              <a:rPr lang="hu-HU" sz="2800" dirty="0" err="1">
                <a:solidFill>
                  <a:srgbClr val="FF0000"/>
                </a:solidFill>
                <a:sym typeface="Symbol" pitchFamily="18" charset="2"/>
              </a:rPr>
              <a:t>magánhangzóE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(Szó</a:t>
            </a:r>
            <a:r>
              <a:rPr lang="hu-HU" sz="2800" baseline="-25000" dirty="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)</a:t>
            </a:r>
          </a:p>
          <a:p>
            <a:pPr marL="254000">
              <a:lnSpc>
                <a:spcPct val="90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>
                <a:sym typeface="Symbol" pitchFamily="18" charset="2"/>
              </a:rPr>
              <a:t>Utófeltétel:	1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MH</a:t>
            </a:r>
            <a:r>
              <a:rPr lang="hu-HU" sz="2800" dirty="0">
                <a:sym typeface="Symbol" pitchFamily="18" charset="2"/>
              </a:rPr>
              <a:t>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hossz(Szó)</a:t>
            </a:r>
            <a:r>
              <a:rPr lang="hu-HU" sz="2800" dirty="0">
                <a:sym typeface="Symbol" pitchFamily="18" charset="2"/>
              </a:rPr>
              <a:t> és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	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magánhangzóE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(</a:t>
            </a:r>
            <a:r>
              <a:rPr lang="hu-HU" sz="2800" dirty="0" err="1">
                <a:solidFill>
                  <a:srgbClr val="0000FF"/>
                </a:solidFill>
                <a:sym typeface="Symbol" pitchFamily="18" charset="2"/>
              </a:rPr>
              <a:t>Szó</a:t>
            </a:r>
            <a:r>
              <a:rPr lang="hu-HU" sz="2800" baseline="-25000" dirty="0" err="1">
                <a:solidFill>
                  <a:srgbClr val="0000FF"/>
                </a:solidFill>
                <a:sym typeface="Symbol" pitchFamily="18" charset="2"/>
              </a:rPr>
              <a:t>MH</a:t>
            </a:r>
            <a:r>
              <a:rPr lang="hu-HU" sz="2800" dirty="0">
                <a:solidFill>
                  <a:srgbClr val="0000FF"/>
                </a:solidFill>
                <a:sym typeface="Symbol" pitchFamily="18" charset="2"/>
              </a:rPr>
              <a:t>)</a:t>
            </a:r>
          </a:p>
          <a:p>
            <a:pPr marL="254000">
              <a:lnSpc>
                <a:spcPct val="90000"/>
              </a:lnSpc>
              <a:spcBef>
                <a:spcPct val="5000"/>
              </a:spcBef>
              <a:tabLst>
                <a:tab pos="1882775" algn="l"/>
              </a:tabLst>
            </a:pPr>
            <a:r>
              <a:rPr lang="hu-HU" sz="2800" dirty="0">
                <a:sym typeface="Symbol" pitchFamily="18" charset="2"/>
              </a:rPr>
              <a:t>Definíció:	</a:t>
            </a:r>
            <a:r>
              <a:rPr lang="hu-HU" sz="2800" dirty="0" err="1">
                <a:solidFill>
                  <a:srgbClr val="FF0000"/>
                </a:solidFill>
                <a:sym typeface="Symbol" pitchFamily="18" charset="2"/>
              </a:rPr>
              <a:t>magánhangzóE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:</a:t>
            </a:r>
            <a:r>
              <a:rPr lang="hu-HU" sz="2800" dirty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K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</a:t>
            </a:r>
            <a:r>
              <a:rPr lang="hu-HU" sz="2800" dirty="0">
                <a:solidFill>
                  <a:srgbClr val="FF0000"/>
                </a:solidFill>
                <a:latin typeface="Imprint MT Shadow" pitchFamily="82" charset="0"/>
                <a:sym typeface="Symbol" pitchFamily="18" charset="2"/>
              </a:rPr>
              <a:t>L</a:t>
            </a:r>
            <a:br>
              <a:rPr lang="hu-HU" sz="2800" dirty="0">
                <a:solidFill>
                  <a:srgbClr val="FF0000"/>
                </a:solidFill>
                <a:sym typeface="Symbol" pitchFamily="18" charset="2"/>
              </a:rPr>
            </a:b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	</a:t>
            </a:r>
            <a:r>
              <a:rPr lang="hu-HU" sz="2800" dirty="0" err="1">
                <a:solidFill>
                  <a:srgbClr val="FF0000"/>
                </a:solidFill>
                <a:sym typeface="Symbol" pitchFamily="18" charset="2"/>
              </a:rPr>
              <a:t>magánhangzóE</a:t>
            </a: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(c):=</a:t>
            </a:r>
            <a:br>
              <a:rPr lang="hu-HU" sz="2800" dirty="0">
                <a:solidFill>
                  <a:srgbClr val="FF0000"/>
                </a:solidFill>
                <a:sym typeface="Symbol" pitchFamily="18" charset="2"/>
              </a:rPr>
            </a:br>
            <a:r>
              <a:rPr lang="hu-HU" sz="2800" dirty="0">
                <a:solidFill>
                  <a:srgbClr val="FF0000"/>
                </a:solidFill>
                <a:sym typeface="Symbol" pitchFamily="18" charset="2"/>
              </a:rPr>
              <a:t>		    nagybetű(c){'A',…,'Ű'}</a:t>
            </a:r>
          </a:p>
        </p:txBody>
      </p:sp>
      <p:sp>
        <p:nvSpPr>
          <p:cNvPr id="8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C82D2B2B-FD99-4117-A8ED-66CA2F296EB9}" type="datetime8">
              <a:rPr lang="hu-HU" smtClean="0"/>
              <a:t>2022.09.19. 18:09</a:t>
            </a:fld>
            <a:endParaRPr lang="en-US"/>
          </a:p>
        </p:txBody>
      </p:sp>
      <p:sp>
        <p:nvSpPr>
          <p:cNvPr id="14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3. </a:t>
            </a:r>
            <a:r>
              <a:rPr lang="en-US" dirty="0" err="1"/>
              <a:t>előadás</a:t>
            </a:r>
            <a:endParaRPr lang="en-US" dirty="0"/>
          </a:p>
        </p:txBody>
      </p:sp>
      <p:pic>
        <p:nvPicPr>
          <p:cNvPr id="43014" name="Picture 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29780" y="1592195"/>
            <a:ext cx="3248025" cy="419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Lekerekített téglalap feliratnak 12"/>
          <p:cNvSpPr/>
          <p:nvPr/>
        </p:nvSpPr>
        <p:spPr bwMode="auto">
          <a:xfrm>
            <a:off x="6655914" y="4509120"/>
            <a:ext cx="2452590" cy="936104"/>
          </a:xfrm>
          <a:prstGeom prst="wedgeRoundRectCallout">
            <a:avLst>
              <a:gd name="adj1" fmla="val -132076"/>
              <a:gd name="adj2" fmla="val -136344"/>
              <a:gd name="adj3" fmla="val 16667"/>
            </a:avLst>
          </a:prstGeom>
          <a:solidFill>
            <a:srgbClr val="FFC000">
              <a:alpha val="70000"/>
            </a:srgbClr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T: tulajdonság-függvény</a:t>
            </a:r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8573" y="2852936"/>
            <a:ext cx="2363557" cy="129614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51</a:t>
            </a:fld>
            <a:r>
              <a:rPr lang="hu-HU" dirty="0"/>
              <a:t>/54</a:t>
            </a:r>
          </a:p>
        </p:txBody>
      </p:sp>
      <p:sp>
        <p:nvSpPr>
          <p:cNvPr id="10" name="Lekerekített téglalap feliratnak 12">
            <a:extLst>
              <a:ext uri="{FF2B5EF4-FFF2-40B4-BE49-F238E27FC236}">
                <a16:creationId xmlns:a16="http://schemas.microsoft.com/office/drawing/2014/main" id="{8FE02B22-3667-4472-952D-6DD34383FB43}"/>
              </a:ext>
            </a:extLst>
          </p:cNvPr>
          <p:cNvSpPr/>
          <p:nvPr/>
        </p:nvSpPr>
        <p:spPr bwMode="auto">
          <a:xfrm>
            <a:off x="6660232" y="4509120"/>
            <a:ext cx="2452590" cy="936104"/>
          </a:xfrm>
          <a:prstGeom prst="wedgeRoundRectCallout">
            <a:avLst>
              <a:gd name="adj1" fmla="val -136736"/>
              <a:gd name="adj2" fmla="val -52229"/>
              <a:gd name="adj3" fmla="val 16667"/>
            </a:avLst>
          </a:prstGeom>
          <a:solidFill>
            <a:srgbClr val="FFC000">
              <a:alpha val="70000"/>
            </a:srgbClr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T: tulajdonság-függvény</a:t>
            </a:r>
          </a:p>
        </p:txBody>
      </p:sp>
      <p:pic>
        <p:nvPicPr>
          <p:cNvPr id="2" name="Kép 1">
            <a:extLst>
              <a:ext uri="{FF2B5EF4-FFF2-40B4-BE49-F238E27FC236}">
                <a16:creationId xmlns:a16="http://schemas.microsoft.com/office/drawing/2014/main" id="{A53C2722-C12C-465D-BA53-D4936AD8D3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3921" y="3059435"/>
            <a:ext cx="594376" cy="351222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  <p:bldP spid="13" grpId="0" animBg="1"/>
      <p:bldP spid="1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6. Kiválasztás</a:t>
            </a:r>
            <a:br>
              <a:rPr lang="hu-HU" dirty="0"/>
            </a:br>
            <a:r>
              <a:rPr lang="hu-HU" sz="2800" dirty="0"/>
              <a:t>példa</a:t>
            </a:r>
            <a:endParaRPr lang="hu-HU" dirty="0"/>
          </a:p>
        </p:txBody>
      </p:sp>
      <p:sp>
        <p:nvSpPr>
          <p:cNvPr id="4403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b="1" dirty="0">
                <a:sym typeface="Symbol" pitchFamily="18" charset="2"/>
              </a:rPr>
              <a:t>Algoritmus: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dirty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dirty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dirty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dirty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dirty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b="1" dirty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sz="2800" dirty="0">
              <a:sym typeface="Symbol" pitchFamily="18" charset="2"/>
            </a:endParaRP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Megjegyzés:</a:t>
            </a:r>
          </a:p>
          <a:p>
            <a:pPr>
              <a:lnSpc>
                <a:spcPct val="90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sz="2800" dirty="0">
                <a:sym typeface="Symbol" pitchFamily="18" charset="2"/>
              </a:rPr>
              <a:t>	</a:t>
            </a:r>
            <a:r>
              <a:rPr lang="hu-HU" sz="2400" dirty="0">
                <a:sym typeface="Symbol" pitchFamily="18" charset="2"/>
              </a:rPr>
              <a:t>a kódoláskor a nagybetűsítő </a:t>
            </a:r>
            <a:r>
              <a:rPr lang="hu-HU" sz="2200" dirty="0" err="1">
                <a:latin typeface="Courier New" pitchFamily="49" charset="0"/>
                <a:sym typeface="Symbol" pitchFamily="18" charset="2"/>
              </a:rPr>
              <a:t>toupper</a:t>
            </a:r>
            <a:r>
              <a:rPr lang="hu-HU" sz="2400" dirty="0">
                <a:sym typeface="Symbol" pitchFamily="18" charset="2"/>
              </a:rPr>
              <a:t> függvénynél ügyelni kell az ékezetes betűkre! </a:t>
            </a:r>
            <a:endParaRPr lang="hu-HU" b="1" dirty="0">
              <a:sym typeface="Symbol" pitchFamily="18" charset="2"/>
            </a:endParaRPr>
          </a:p>
        </p:txBody>
      </p:sp>
      <p:sp>
        <p:nvSpPr>
          <p:cNvPr id="11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4E329D44-17BB-4571-932C-843348107395}" type="datetime8">
              <a:rPr lang="hu-HU" smtClean="0"/>
              <a:t>2022.09.19. 18:09</a:t>
            </a:fld>
            <a:endParaRPr lang="en-US"/>
          </a:p>
        </p:txBody>
      </p:sp>
      <p:sp>
        <p:nvSpPr>
          <p:cNvPr id="12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3. </a:t>
            </a:r>
            <a:r>
              <a:rPr lang="en-US" dirty="0" err="1"/>
              <a:t>előadás</a:t>
            </a:r>
            <a:endParaRPr lang="en-US" dirty="0"/>
          </a:p>
        </p:txBody>
      </p:sp>
      <p:graphicFrame>
        <p:nvGraphicFramePr>
          <p:cNvPr id="86038" name="Group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8299774"/>
              </p:ext>
            </p:extLst>
          </p:nvPr>
        </p:nvGraphicFramePr>
        <p:xfrm>
          <a:off x="3784234" y="3140968"/>
          <a:ext cx="4249117" cy="1354848"/>
        </p:xfrm>
        <a:graphic>
          <a:graphicData uri="http://schemas.openxmlformats.org/drawingml/2006/table">
            <a:tbl>
              <a:tblPr/>
              <a:tblGrid>
                <a:gridCol w="5762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8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48072">
                <a:tc gridSpan="2"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MH:=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8072">
                <a:tc gridSpan="2">
                  <a:txBody>
                    <a:bodyPr/>
                    <a:lstStyle/>
                    <a:p>
                      <a:pPr marL="1270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nem </a:t>
                      </a:r>
                      <a:r>
                        <a:rPr kumimoji="0" lang="hu-HU" sz="2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magánhangzóE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</a:rPr>
                        <a:t>(Szó[MH]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Garamond" pitchFamily="18" charset="0"/>
                          <a:sym typeface="Symbol" pitchFamily="18" charset="2"/>
                        </a:rPr>
                        <a:t>)</a:t>
                      </a: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hu-H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8072"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hu-HU" sz="2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aramond" pitchFamily="18" charset="0"/>
                      </a:endParaRPr>
                    </a:p>
                  </a:txBody>
                  <a:tcPr marT="45722" marB="4572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270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6600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hu-HU" sz="2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MH:=MH+</a:t>
                      </a:r>
                      <a:r>
                        <a:rPr kumimoji="0" lang="hu-HU" sz="2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aramond" pitchFamily="18" charset="0"/>
                        </a:rPr>
                        <a:t>1</a:t>
                      </a:r>
                    </a:p>
                  </a:txBody>
                  <a:tcPr marT="45722" marB="4572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44052" name="Picture 1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43406" y="1631208"/>
            <a:ext cx="3248025" cy="419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799" y="2050308"/>
            <a:ext cx="2293791" cy="143154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939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756" y="3944573"/>
            <a:ext cx="1965990" cy="84435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52</a:t>
            </a:fld>
            <a:r>
              <a:rPr lang="hu-HU" dirty="0"/>
              <a:t>/54</a:t>
            </a:r>
          </a:p>
        </p:txBody>
      </p:sp>
    </p:spTree>
  </p:cSld>
  <p:clrMapOvr>
    <a:masterClrMapping/>
  </p:clrMapOvr>
  <p:transition spd="slow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Programozási tételek </a:t>
            </a:r>
            <a:r>
              <a:rPr lang="hu-HU" sz="2800"/>
              <a:t>– visszatekintés</a:t>
            </a:r>
          </a:p>
        </p:txBody>
      </p:sp>
      <p:sp>
        <p:nvSpPr>
          <p:cNvPr id="52229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buFont typeface="Garamond" pitchFamily="18" charset="0"/>
              <a:buAutoNum type="arabicPeriod"/>
            </a:pPr>
            <a:r>
              <a:rPr lang="hu-HU" dirty="0">
                <a:hlinkClick r:id="" action="ppaction://customshow?id=1&amp;return=true"/>
              </a:rPr>
              <a:t>Sorozatszámítás </a:t>
            </a:r>
            <a:r>
              <a:rPr lang="hu-HU" dirty="0"/>
              <a:t>(</a:t>
            </a:r>
            <a:r>
              <a:rPr lang="hu-HU" sz="2800" dirty="0"/>
              <a:t>összegzés</a:t>
            </a:r>
            <a:r>
              <a:rPr lang="hu-HU" dirty="0"/>
              <a:t>)</a:t>
            </a:r>
            <a:endParaRPr lang="hu-HU" dirty="0">
              <a:sym typeface="Symbol" pitchFamily="18" charset="2"/>
            </a:endParaRPr>
          </a:p>
          <a:p>
            <a:pPr marL="450850" indent="-450850">
              <a:buFont typeface="Garamond" pitchFamily="18" charset="0"/>
              <a:buAutoNum type="arabicPeriod"/>
            </a:pPr>
            <a:r>
              <a:rPr lang="hu-HU" dirty="0">
                <a:sym typeface="Symbol" pitchFamily="18" charset="2"/>
                <a:hlinkClick r:id="" action="ppaction://customshow?id=5&amp;return=true"/>
              </a:rPr>
              <a:t>Megszámolás</a:t>
            </a:r>
            <a:endParaRPr lang="hu-HU" dirty="0">
              <a:sym typeface="Symbol" pitchFamily="18" charset="2"/>
            </a:endParaRPr>
          </a:p>
          <a:p>
            <a:pPr marL="450850" indent="-450850">
              <a:buFont typeface="Garamond" pitchFamily="18" charset="0"/>
              <a:buAutoNum type="arabicPeriod"/>
            </a:pPr>
            <a:r>
              <a:rPr lang="hu-HU" dirty="0">
                <a:sym typeface="Symbol" pitchFamily="18" charset="2"/>
                <a:hlinkClick r:id="" action="ppaction://customshow?id=6&amp;return=true"/>
              </a:rPr>
              <a:t>Maximum-kiválasztás</a:t>
            </a:r>
            <a:endParaRPr lang="hu-HU" dirty="0">
              <a:latin typeface="Arial" charset="0"/>
              <a:sym typeface="Symbol" pitchFamily="18" charset="2"/>
            </a:endParaRPr>
          </a:p>
          <a:p>
            <a:pPr marL="450850" indent="-450850">
              <a:buFont typeface="Garamond" pitchFamily="18" charset="0"/>
              <a:buAutoNum type="arabicPeriod"/>
            </a:pPr>
            <a:r>
              <a:rPr lang="hu-HU" dirty="0">
                <a:hlinkClick r:id="" action="ppaction://customshow?id=4&amp;return=true"/>
              </a:rPr>
              <a:t>Keresés</a:t>
            </a:r>
            <a:endParaRPr lang="hu-HU" dirty="0"/>
          </a:p>
          <a:p>
            <a:pPr marL="450850" indent="-450850">
              <a:buFont typeface="Garamond" pitchFamily="18" charset="0"/>
              <a:buAutoNum type="arabicPeriod"/>
            </a:pPr>
            <a:r>
              <a:rPr lang="hu-HU" dirty="0">
                <a:hlinkClick r:id="" action="ppaction://customshow?id=2&amp;return=true"/>
              </a:rPr>
              <a:t>Eldöntés</a:t>
            </a:r>
            <a:endParaRPr lang="hu-HU" dirty="0">
              <a:sym typeface="Symbol" pitchFamily="18" charset="2"/>
            </a:endParaRPr>
          </a:p>
          <a:p>
            <a:pPr marL="450850" indent="-450850">
              <a:buFont typeface="Garamond" pitchFamily="18" charset="0"/>
              <a:buAutoNum type="arabicPeriod"/>
            </a:pPr>
            <a:r>
              <a:rPr lang="hu-HU" dirty="0">
                <a:hlinkClick r:id="" action="ppaction://customshow?id=3&amp;return=true"/>
              </a:rPr>
              <a:t>Kiválasztás</a:t>
            </a:r>
            <a:endParaRPr lang="hu-HU" dirty="0">
              <a:sym typeface="Symbol" pitchFamily="18" charset="2"/>
            </a:endParaRPr>
          </a:p>
          <a:p>
            <a:pPr marL="450850" indent="-450850">
              <a:buFont typeface="Wingdings" pitchFamily="2" charset="2"/>
              <a:buNone/>
            </a:pPr>
            <a:endParaRPr lang="hu-HU" dirty="0">
              <a:latin typeface="Arial" charset="0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5EA0B22B-8708-40E4-98B3-529FEA19AC69}" type="datetime8">
              <a:rPr lang="hu-HU" smtClean="0"/>
              <a:t>2022.09.19. 18:09</a:t>
            </a:fld>
            <a:endParaRPr lang="en-US"/>
          </a:p>
        </p:txBody>
      </p:sp>
      <p:sp>
        <p:nvSpPr>
          <p:cNvPr id="11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3. </a:t>
            </a:r>
            <a:r>
              <a:rPr lang="en-US" dirty="0" err="1"/>
              <a:t>előadás</a:t>
            </a:r>
            <a:endParaRPr lang="en-US" dirty="0"/>
          </a:p>
        </p:txBody>
      </p:sp>
      <p:sp>
        <p:nvSpPr>
          <p:cNvPr id="7" name="Téglalap 6"/>
          <p:cNvSpPr/>
          <p:nvPr/>
        </p:nvSpPr>
        <p:spPr>
          <a:xfrm>
            <a:off x="539552" y="1412875"/>
            <a:ext cx="8425061" cy="172878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buFont typeface="Wingdings" pitchFamily="2" charset="2"/>
              <a:buNone/>
              <a:defRPr/>
            </a:pPr>
            <a:r>
              <a:rPr lang="hu-HU" i="1" dirty="0" err="1">
                <a:solidFill>
                  <a:schemeClr val="tx1"/>
                </a:solidFill>
              </a:rPr>
              <a:t>szummás</a:t>
            </a:r>
            <a:r>
              <a:rPr lang="hu-HU" i="1" dirty="0">
                <a:solidFill>
                  <a:schemeClr val="tx1"/>
                </a:solidFill>
              </a:rPr>
              <a:t>  feladat </a:t>
            </a:r>
            <a:br>
              <a:rPr lang="hu-HU" i="1" dirty="0">
                <a:solidFill>
                  <a:schemeClr val="tx1"/>
                </a:solidFill>
              </a:rPr>
            </a:br>
            <a:r>
              <a:rPr lang="hu-HU" dirty="0">
                <a:solidFill>
                  <a:schemeClr val="tx1"/>
                </a:solidFill>
                <a:sym typeface="Symbol"/>
              </a:rPr>
              <a:t></a:t>
            </a:r>
            <a:br>
              <a:rPr lang="hu-HU" i="1" dirty="0">
                <a:solidFill>
                  <a:schemeClr val="tx1"/>
                </a:solidFill>
              </a:rPr>
            </a:br>
            <a:r>
              <a:rPr lang="hu-HU" i="1" dirty="0">
                <a:solidFill>
                  <a:schemeClr val="tx1"/>
                </a:solidFill>
              </a:rPr>
              <a:t>számlálós </a:t>
            </a:r>
            <a:br>
              <a:rPr lang="hu-HU" i="1" dirty="0">
                <a:solidFill>
                  <a:schemeClr val="tx1"/>
                </a:solidFill>
              </a:rPr>
            </a:br>
            <a:r>
              <a:rPr lang="hu-HU" i="1" dirty="0">
                <a:solidFill>
                  <a:schemeClr val="tx1"/>
                </a:solidFill>
              </a:rPr>
              <a:t>ciklus</a:t>
            </a:r>
          </a:p>
        </p:txBody>
      </p:sp>
      <p:sp>
        <p:nvSpPr>
          <p:cNvPr id="8" name="Téglalap 7"/>
          <p:cNvSpPr/>
          <p:nvPr/>
        </p:nvSpPr>
        <p:spPr>
          <a:xfrm>
            <a:off x="539552" y="3213100"/>
            <a:ext cx="8425061" cy="1728788"/>
          </a:xfrm>
          <a:prstGeom prst="rect">
            <a:avLst/>
          </a:prstGeom>
          <a:noFill/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>
              <a:buFont typeface="Wingdings" pitchFamily="2" charset="2"/>
              <a:buNone/>
              <a:defRPr/>
            </a:pPr>
            <a:r>
              <a:rPr lang="hu-HU" i="1" dirty="0">
                <a:solidFill>
                  <a:schemeClr val="tx1"/>
                </a:solidFill>
              </a:rPr>
              <a:t>kvantoros feladat </a:t>
            </a:r>
            <a:br>
              <a:rPr lang="hu-HU" i="1" dirty="0">
                <a:solidFill>
                  <a:schemeClr val="tx1"/>
                </a:solidFill>
              </a:rPr>
            </a:br>
            <a:r>
              <a:rPr lang="hu-HU" dirty="0">
                <a:solidFill>
                  <a:schemeClr val="tx1"/>
                </a:solidFill>
                <a:sym typeface="Symbol"/>
              </a:rPr>
              <a:t> </a:t>
            </a:r>
            <a:br>
              <a:rPr lang="hu-HU" dirty="0">
                <a:solidFill>
                  <a:schemeClr val="tx1"/>
                </a:solidFill>
                <a:sym typeface="Symbol"/>
              </a:rPr>
            </a:br>
            <a:r>
              <a:rPr lang="hu-HU" i="1" dirty="0">
                <a:solidFill>
                  <a:schemeClr val="tx1"/>
                </a:solidFill>
              </a:rPr>
              <a:t>feltételes</a:t>
            </a:r>
            <a:br>
              <a:rPr lang="hu-HU" i="1" dirty="0">
                <a:solidFill>
                  <a:schemeClr val="tx1"/>
                </a:solidFill>
              </a:rPr>
            </a:br>
            <a:r>
              <a:rPr lang="hu-HU" i="1" dirty="0">
                <a:solidFill>
                  <a:schemeClr val="tx1"/>
                </a:solidFill>
              </a:rPr>
              <a:t>ciklus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53</a:t>
            </a:fld>
            <a:r>
              <a:rPr lang="hu-HU" dirty="0"/>
              <a:t>/54</a:t>
            </a:r>
          </a:p>
        </p:txBody>
      </p:sp>
    </p:spTree>
  </p:cSld>
  <p:clrMapOvr>
    <a:masterClrMapping/>
  </p:clrMapOvr>
  <p:transition spd="slow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Programozási tételek </a:t>
            </a:r>
            <a:r>
              <a:rPr lang="hu-HU" sz="2800"/>
              <a:t>– visszatekintés</a:t>
            </a:r>
          </a:p>
        </p:txBody>
      </p:sp>
      <p:sp>
        <p:nvSpPr>
          <p:cNvPr id="5325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850" indent="-450850">
              <a:buFont typeface="Garamond" pitchFamily="18" charset="0"/>
              <a:buAutoNum type="arabicPeriod"/>
            </a:pPr>
            <a:r>
              <a:rPr lang="hu-HU" dirty="0">
                <a:hlinkClick r:id="" action="ppaction://customshow?id=1&amp;return=true"/>
              </a:rPr>
              <a:t>Sorozatszámítás</a:t>
            </a:r>
            <a:r>
              <a:rPr lang="hu-HU" dirty="0"/>
              <a:t> (</a:t>
            </a:r>
            <a:r>
              <a:rPr lang="hu-HU" sz="2800" dirty="0"/>
              <a:t>összegzés</a:t>
            </a:r>
            <a:r>
              <a:rPr lang="hu-HU" dirty="0"/>
              <a:t>)</a:t>
            </a:r>
            <a:endParaRPr lang="hu-HU" dirty="0">
              <a:sym typeface="Symbol" pitchFamily="18" charset="2"/>
            </a:endParaRPr>
          </a:p>
          <a:p>
            <a:pPr marL="450850" indent="-450850">
              <a:buFont typeface="Garamond" pitchFamily="18" charset="0"/>
              <a:buAutoNum type="arabicPeriod"/>
            </a:pPr>
            <a:r>
              <a:rPr lang="hu-HU" dirty="0">
                <a:sym typeface="Symbol" pitchFamily="18" charset="2"/>
                <a:hlinkClick r:id="" action="ppaction://customshow?id=5&amp;return=true"/>
              </a:rPr>
              <a:t>Megszámolás</a:t>
            </a:r>
            <a:endParaRPr lang="hu-HU" dirty="0">
              <a:sym typeface="Symbol" pitchFamily="18" charset="2"/>
            </a:endParaRPr>
          </a:p>
          <a:p>
            <a:pPr marL="450850" indent="-450850">
              <a:buFont typeface="Garamond" pitchFamily="18" charset="0"/>
              <a:buAutoNum type="arabicPeriod"/>
            </a:pPr>
            <a:r>
              <a:rPr lang="hu-HU" dirty="0">
                <a:sym typeface="Symbol" pitchFamily="18" charset="2"/>
                <a:hlinkClick r:id="" action="ppaction://customshow?id=6&amp;return=true"/>
              </a:rPr>
              <a:t>Maximum-kiválasztás</a:t>
            </a:r>
            <a:endParaRPr lang="hu-HU" dirty="0">
              <a:latin typeface="Arial" charset="0"/>
              <a:sym typeface="Symbol" pitchFamily="18" charset="2"/>
            </a:endParaRPr>
          </a:p>
          <a:p>
            <a:pPr marL="450850" indent="-450850">
              <a:buFont typeface="Garamond" pitchFamily="18" charset="0"/>
              <a:buAutoNum type="arabicPeriod"/>
            </a:pPr>
            <a:r>
              <a:rPr lang="hu-HU" dirty="0">
                <a:hlinkClick r:id="" action="ppaction://customshow?id=2&amp;return=true"/>
              </a:rPr>
              <a:t>Eldöntés</a:t>
            </a:r>
            <a:endParaRPr lang="hu-HU" dirty="0">
              <a:sym typeface="Symbol" pitchFamily="18" charset="2"/>
            </a:endParaRPr>
          </a:p>
          <a:p>
            <a:pPr marL="450850" indent="-450850">
              <a:buFont typeface="Garamond" pitchFamily="18" charset="0"/>
              <a:buAutoNum type="arabicPeriod"/>
            </a:pPr>
            <a:r>
              <a:rPr lang="hu-HU" dirty="0">
                <a:hlinkClick r:id="" action="ppaction://customshow?id=3&amp;return=true"/>
              </a:rPr>
              <a:t>Kiválasztás</a:t>
            </a:r>
            <a:endParaRPr lang="hu-HU" dirty="0">
              <a:sym typeface="Symbol" pitchFamily="18" charset="2"/>
            </a:endParaRPr>
          </a:p>
          <a:p>
            <a:pPr marL="450850" indent="-450850">
              <a:buFont typeface="Garamond" pitchFamily="18" charset="0"/>
              <a:buAutoNum type="arabicPeriod"/>
            </a:pPr>
            <a:r>
              <a:rPr lang="hu-HU" dirty="0">
                <a:hlinkClick r:id="" action="ppaction://customshow?id=4&amp;return=true"/>
              </a:rPr>
              <a:t>Keresés</a:t>
            </a:r>
            <a:endParaRPr lang="hu-HU" dirty="0"/>
          </a:p>
          <a:p>
            <a:pPr marL="450850" indent="-450850">
              <a:buFont typeface="Wingdings" pitchFamily="2" charset="2"/>
              <a:buNone/>
            </a:pPr>
            <a:r>
              <a:rPr lang="hu-HU" sz="2200" dirty="0">
                <a:solidFill>
                  <a:srgbClr val="006600"/>
                </a:solidFill>
                <a:sym typeface="Symbol" pitchFamily="18" charset="2"/>
              </a:rPr>
              <a:t>+1.</a:t>
            </a:r>
            <a:r>
              <a:rPr lang="hu-HU" dirty="0">
                <a:sym typeface="Symbol" pitchFamily="18" charset="2"/>
              </a:rPr>
              <a:t>	</a:t>
            </a:r>
            <a:r>
              <a:rPr lang="hu-HU" dirty="0">
                <a:sym typeface="Symbol" pitchFamily="18" charset="2"/>
                <a:hlinkClick r:id="" action="ppaction://customshow?id=0&amp;return=true"/>
              </a:rPr>
              <a:t>Madártávlatból</a:t>
            </a:r>
            <a:r>
              <a:rPr lang="hu-HU" dirty="0">
                <a:sym typeface="Symbol" pitchFamily="18" charset="2"/>
              </a:rPr>
              <a:t> </a:t>
            </a:r>
            <a:r>
              <a:rPr lang="hu-HU">
                <a:sym typeface="Symbol" pitchFamily="18" charset="2"/>
              </a:rPr>
              <a:t>újra…</a:t>
            </a:r>
            <a:endParaRPr lang="hu-HU" dirty="0">
              <a:sym typeface="Symbol" pitchFamily="18" charset="2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6E1C0D66-4037-4D09-BD7E-7C5C03BE8673}" type="datetime8">
              <a:rPr lang="hu-HU" smtClean="0"/>
              <a:t>2022.09.19. 18:09</a:t>
            </a:fld>
            <a:endParaRPr lang="en-US"/>
          </a:p>
        </p:txBody>
      </p:sp>
      <p:sp>
        <p:nvSpPr>
          <p:cNvPr id="16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3. </a:t>
            </a:r>
            <a:r>
              <a:rPr lang="en-US" dirty="0" err="1"/>
              <a:t>előadás</a:t>
            </a:r>
            <a:endParaRPr lang="en-US" dirty="0"/>
          </a:p>
        </p:txBody>
      </p:sp>
      <p:grpSp>
        <p:nvGrpSpPr>
          <p:cNvPr id="3" name="Csoportba foglalás 2"/>
          <p:cNvGrpSpPr/>
          <p:nvPr/>
        </p:nvGrpSpPr>
        <p:grpSpPr>
          <a:xfrm>
            <a:off x="467544" y="2573338"/>
            <a:ext cx="8497069" cy="1655762"/>
            <a:chOff x="2411413" y="2573338"/>
            <a:chExt cx="6553200" cy="1655762"/>
          </a:xfrm>
        </p:grpSpPr>
        <p:sp>
          <p:nvSpPr>
            <p:cNvPr id="10" name="Téglalap 9"/>
            <p:cNvSpPr/>
            <p:nvPr/>
          </p:nvSpPr>
          <p:spPr>
            <a:xfrm>
              <a:off x="2411413" y="2573338"/>
              <a:ext cx="6553200" cy="504825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buFont typeface="Wingdings" pitchFamily="2" charset="2"/>
                <a:buNone/>
                <a:defRPr/>
              </a:pPr>
              <a:r>
                <a:rPr lang="hu-HU" dirty="0">
                  <a:solidFill>
                    <a:schemeClr val="tx1"/>
                  </a:solidFill>
                </a:rPr>
                <a:t>N</a:t>
              </a:r>
              <a:r>
                <a:rPr lang="hu-HU" dirty="0">
                  <a:solidFill>
                    <a:srgbClr val="FF0000"/>
                  </a:solidFill>
                  <a:sym typeface="Symbol"/>
                </a:rPr>
                <a:t>&gt;</a:t>
              </a:r>
              <a:r>
                <a:rPr lang="hu-HU" dirty="0">
                  <a:solidFill>
                    <a:schemeClr val="tx1"/>
                  </a:solidFill>
                  <a:sym typeface="Symbol"/>
                </a:rPr>
                <a:t>0</a:t>
              </a:r>
              <a:endParaRPr lang="hu-HU" dirty="0">
                <a:solidFill>
                  <a:schemeClr val="tx1"/>
                </a:solidFill>
              </a:endParaRPr>
            </a:p>
          </p:txBody>
        </p:sp>
        <p:sp>
          <p:nvSpPr>
            <p:cNvPr id="12" name="Téglalap 11"/>
            <p:cNvSpPr/>
            <p:nvPr/>
          </p:nvSpPr>
          <p:spPr>
            <a:xfrm>
              <a:off x="2411413" y="3725863"/>
              <a:ext cx="6553200" cy="503237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buFont typeface="Wingdings" pitchFamily="2" charset="2"/>
                <a:buNone/>
                <a:defRPr/>
              </a:pPr>
              <a:r>
                <a:rPr lang="hu-HU" dirty="0">
                  <a:solidFill>
                    <a:schemeClr val="tx1"/>
                  </a:solidFill>
                </a:rPr>
                <a:t>N</a:t>
              </a:r>
              <a:r>
                <a:rPr lang="hu-HU" dirty="0">
                  <a:solidFill>
                    <a:srgbClr val="FF0000"/>
                  </a:solidFill>
                  <a:sym typeface="Symbol"/>
                </a:rPr>
                <a:t>&gt;</a:t>
              </a:r>
              <a:r>
                <a:rPr lang="hu-HU" dirty="0">
                  <a:solidFill>
                    <a:schemeClr val="tx1"/>
                  </a:solidFill>
                  <a:sym typeface="Symbol"/>
                </a:rPr>
                <a:t>0</a:t>
              </a:r>
              <a:endParaRPr lang="hu-HU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" name="Csoportba foglalás 1"/>
          <p:cNvGrpSpPr/>
          <p:nvPr/>
        </p:nvGrpSpPr>
        <p:grpSpPr>
          <a:xfrm>
            <a:off x="467544" y="1412875"/>
            <a:ext cx="8497069" cy="3371850"/>
            <a:chOff x="2411413" y="1412875"/>
            <a:chExt cx="6553200" cy="3371850"/>
          </a:xfrm>
        </p:grpSpPr>
        <p:sp>
          <p:nvSpPr>
            <p:cNvPr id="7" name="Téglalap 6"/>
            <p:cNvSpPr/>
            <p:nvPr/>
          </p:nvSpPr>
          <p:spPr>
            <a:xfrm>
              <a:off x="2411413" y="1412875"/>
              <a:ext cx="6553200" cy="1079500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buFont typeface="Wingdings" pitchFamily="2" charset="2"/>
                <a:buNone/>
                <a:defRPr/>
              </a:pPr>
              <a:r>
                <a:rPr lang="hu-HU" dirty="0">
                  <a:solidFill>
                    <a:schemeClr val="tx1"/>
                  </a:solidFill>
                </a:rPr>
                <a:t>N</a:t>
              </a:r>
              <a:r>
                <a:rPr lang="hu-HU" dirty="0">
                  <a:solidFill>
                    <a:srgbClr val="FF0000"/>
                  </a:solidFill>
                  <a:sym typeface="Symbol"/>
                </a:rPr>
                <a:t></a:t>
              </a:r>
              <a:r>
                <a:rPr lang="hu-HU" dirty="0">
                  <a:solidFill>
                    <a:schemeClr val="tx1"/>
                  </a:solidFill>
                  <a:sym typeface="Symbol"/>
                </a:rPr>
                <a:t>0</a:t>
              </a:r>
              <a:endParaRPr lang="hu-HU" dirty="0">
                <a:solidFill>
                  <a:schemeClr val="tx1"/>
                </a:solidFill>
              </a:endParaRPr>
            </a:p>
          </p:txBody>
        </p:sp>
        <p:sp>
          <p:nvSpPr>
            <p:cNvPr id="11" name="Téglalap 10"/>
            <p:cNvSpPr/>
            <p:nvPr/>
          </p:nvSpPr>
          <p:spPr>
            <a:xfrm>
              <a:off x="2411413" y="3162300"/>
              <a:ext cx="6553200" cy="431800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buFont typeface="Wingdings" pitchFamily="2" charset="2"/>
                <a:buNone/>
                <a:defRPr/>
              </a:pPr>
              <a:r>
                <a:rPr lang="hu-HU" dirty="0">
                  <a:solidFill>
                    <a:schemeClr val="tx1"/>
                  </a:solidFill>
                </a:rPr>
                <a:t>N</a:t>
              </a:r>
              <a:r>
                <a:rPr lang="hu-HU" dirty="0">
                  <a:solidFill>
                    <a:srgbClr val="FF0000"/>
                  </a:solidFill>
                  <a:sym typeface="Symbol"/>
                </a:rPr>
                <a:t></a:t>
              </a:r>
              <a:r>
                <a:rPr lang="hu-HU" dirty="0">
                  <a:solidFill>
                    <a:schemeClr val="tx1"/>
                  </a:solidFill>
                  <a:sym typeface="Symbol"/>
                </a:rPr>
                <a:t>0</a:t>
              </a:r>
              <a:endParaRPr lang="hu-HU" dirty="0">
                <a:solidFill>
                  <a:schemeClr val="tx1"/>
                </a:solidFill>
              </a:endParaRPr>
            </a:p>
          </p:txBody>
        </p:sp>
        <p:sp>
          <p:nvSpPr>
            <p:cNvPr id="13" name="Téglalap 12"/>
            <p:cNvSpPr/>
            <p:nvPr/>
          </p:nvSpPr>
          <p:spPr>
            <a:xfrm>
              <a:off x="2411413" y="4352925"/>
              <a:ext cx="6553200" cy="431800"/>
            </a:xfrm>
            <a:prstGeom prst="rect">
              <a:avLst/>
            </a:prstGeom>
            <a:noFill/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r">
                <a:buFont typeface="Wingdings" pitchFamily="2" charset="2"/>
                <a:buNone/>
                <a:defRPr/>
              </a:pPr>
              <a:r>
                <a:rPr lang="hu-HU" dirty="0">
                  <a:solidFill>
                    <a:schemeClr val="tx1"/>
                  </a:solidFill>
                </a:rPr>
                <a:t>N</a:t>
              </a:r>
              <a:r>
                <a:rPr lang="hu-HU" dirty="0">
                  <a:solidFill>
                    <a:srgbClr val="FF0000"/>
                  </a:solidFill>
                  <a:sym typeface="Symbol"/>
                </a:rPr>
                <a:t></a:t>
              </a:r>
              <a:r>
                <a:rPr lang="hu-HU" dirty="0">
                  <a:solidFill>
                    <a:schemeClr val="tx1"/>
                  </a:solidFill>
                  <a:sym typeface="Symbol"/>
                </a:rPr>
                <a:t>0</a:t>
              </a:r>
              <a:endParaRPr lang="hu-HU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Dia számának helye 7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54</a:t>
            </a:fld>
            <a:r>
              <a:rPr lang="hu-HU" dirty="0"/>
              <a:t>/54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 Összegzés</a:t>
            </a:r>
          </a:p>
        </p:txBody>
      </p:sp>
      <p:sp>
        <p:nvSpPr>
          <p:cNvPr id="15366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b="1" dirty="0"/>
              <a:t>Feladatok</a:t>
            </a:r>
            <a:r>
              <a:rPr lang="hu-HU" dirty="0"/>
              <a:t>:</a:t>
            </a:r>
          </a:p>
          <a:p>
            <a:pPr marL="273050" indent="-273050">
              <a:lnSpc>
                <a:spcPct val="90000"/>
              </a:lnSpc>
              <a:spcBef>
                <a:spcPct val="5000"/>
              </a:spcBef>
              <a:buFont typeface="+mj-lt"/>
              <a:buAutoNum type="arabicPeriod"/>
              <a:defRPr/>
            </a:pPr>
            <a:r>
              <a:rPr lang="hu-HU" sz="2700" dirty="0"/>
              <a:t>Ismerjük egy ember havi bevételeit és kiadásait. Adjuk meg, hogy év végére </a:t>
            </a:r>
            <a:r>
              <a:rPr lang="hu-HU" sz="2700" b="1" dirty="0"/>
              <a:t>mennyi</a:t>
            </a:r>
            <a:r>
              <a:rPr lang="hu-HU" sz="2700" dirty="0"/>
              <a:t>vel nőtt a vagyona!</a:t>
            </a:r>
          </a:p>
          <a:p>
            <a:pPr marL="273050" indent="-273050">
              <a:lnSpc>
                <a:spcPct val="90000"/>
              </a:lnSpc>
              <a:spcBef>
                <a:spcPct val="5000"/>
              </a:spcBef>
              <a:buFont typeface="+mj-lt"/>
              <a:buAutoNum type="arabicPeriod"/>
              <a:defRPr/>
            </a:pPr>
            <a:r>
              <a:rPr lang="hu-HU" sz="2700" dirty="0"/>
              <a:t>Ismerjük egy autóversenyző </a:t>
            </a:r>
            <a:r>
              <a:rPr lang="hu-HU" sz="2700" dirty="0" err="1"/>
              <a:t>körönkénti</a:t>
            </a:r>
            <a:r>
              <a:rPr lang="hu-HU" sz="2700" dirty="0"/>
              <a:t> idejét. Adjuk meg az </a:t>
            </a:r>
            <a:r>
              <a:rPr lang="hu-HU" sz="2700" b="1" dirty="0"/>
              <a:t>átlag</a:t>
            </a:r>
            <a:r>
              <a:rPr lang="hu-HU" sz="2700" dirty="0"/>
              <a:t>körének idejét! </a:t>
            </a:r>
          </a:p>
          <a:p>
            <a:pPr marL="273050" indent="-273050">
              <a:lnSpc>
                <a:spcPct val="90000"/>
              </a:lnSpc>
              <a:spcBef>
                <a:spcPct val="5000"/>
              </a:spcBef>
              <a:buFont typeface="+mj-lt"/>
              <a:buAutoNum type="arabicPeriod"/>
              <a:defRPr/>
            </a:pPr>
            <a:r>
              <a:rPr lang="hu-HU" sz="2700" dirty="0"/>
              <a:t>Adjuk meg az N számhoz az N </a:t>
            </a:r>
            <a:r>
              <a:rPr lang="hu-HU" sz="2700" b="1" dirty="0"/>
              <a:t>faktoriális</a:t>
            </a:r>
            <a:r>
              <a:rPr lang="hu-HU" sz="2700" dirty="0"/>
              <a:t> értékét!</a:t>
            </a:r>
            <a:endParaRPr lang="hu-HU" sz="2700" dirty="0">
              <a:latin typeface="Arial" charset="0"/>
            </a:endParaRPr>
          </a:p>
          <a:p>
            <a:pPr marL="273050" indent="-273050">
              <a:lnSpc>
                <a:spcPct val="90000"/>
              </a:lnSpc>
              <a:spcBef>
                <a:spcPct val="5000"/>
              </a:spcBef>
              <a:buFont typeface="+mj-lt"/>
              <a:buAutoNum type="arabicPeriod"/>
              <a:defRPr/>
            </a:pPr>
            <a:r>
              <a:rPr lang="hu-HU" sz="2700" dirty="0"/>
              <a:t>Ismerjük egy iskola szakköreire járó tanulóit, szakkörönként. Adjuk meg, kik járnak szakkörre! </a:t>
            </a:r>
          </a:p>
          <a:p>
            <a:pPr marL="273050" indent="-273050">
              <a:lnSpc>
                <a:spcPct val="90000"/>
              </a:lnSpc>
              <a:spcBef>
                <a:spcPct val="5000"/>
              </a:spcBef>
              <a:buFont typeface="+mj-lt"/>
              <a:buAutoNum type="arabicPeriod"/>
              <a:defRPr/>
            </a:pPr>
            <a:r>
              <a:rPr lang="hu-HU" sz="2700" dirty="0"/>
              <a:t>Ismerünk N szót. Adjuk meg a belőlük összeállított mondatot!</a:t>
            </a:r>
            <a:endParaRPr lang="hu-HU" sz="2700" dirty="0">
              <a:latin typeface="Arial" charset="0"/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8D3537BD-B953-40B6-8AE4-33CFACDCD244}" type="datetime8">
              <a:rPr lang="hu-HU" smtClean="0"/>
              <a:t>2022.09.19. 18:09</a:t>
            </a:fld>
            <a:endParaRPr lang="en-US"/>
          </a:p>
        </p:txBody>
      </p:sp>
      <p:sp>
        <p:nvSpPr>
          <p:cNvPr id="9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3. </a:t>
            </a:r>
            <a:r>
              <a:rPr lang="en-US" dirty="0" err="1"/>
              <a:t>előadás</a:t>
            </a:r>
            <a:endParaRPr lang="en-US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6</a:t>
            </a:fld>
            <a:r>
              <a:rPr lang="hu-HU" dirty="0"/>
              <a:t>/54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 Összegzés</a:t>
            </a:r>
          </a:p>
        </p:txBody>
      </p:sp>
      <p:sp>
        <p:nvSpPr>
          <p:cNvPr id="1126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buFont typeface="Wingdings" pitchFamily="2" charset="2"/>
              <a:buNone/>
              <a:defRPr/>
            </a:pPr>
            <a:r>
              <a:rPr lang="hu-HU" b="1" dirty="0">
                <a:solidFill>
                  <a:srgbClr val="FF3300"/>
                </a:solidFill>
                <a:latin typeface="+mj-lt"/>
              </a:rPr>
              <a:t>Csoportosítsunk:</a:t>
            </a:r>
          </a:p>
          <a:p>
            <a:pPr marL="455613" lvl="1" indent="-455613">
              <a:defRPr/>
            </a:pP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Számok</a:t>
            </a:r>
            <a:r>
              <a:rPr lang="hu-HU" dirty="0">
                <a:latin typeface="+mj-lt"/>
              </a:rPr>
              <a:t> 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összege</a:t>
            </a:r>
            <a:r>
              <a:rPr lang="hu-HU" dirty="0">
                <a:latin typeface="+mj-lt"/>
              </a:rPr>
              <a:t>: „vagyon”, „köridők”</a:t>
            </a:r>
          </a:p>
          <a:p>
            <a:pPr marL="455613" lvl="1" indent="-455613">
              <a:defRPr/>
            </a:pP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Számok</a:t>
            </a:r>
            <a:r>
              <a:rPr lang="hu-HU" dirty="0">
                <a:latin typeface="+mj-lt"/>
              </a:rPr>
              <a:t> 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szorzata</a:t>
            </a:r>
            <a:r>
              <a:rPr lang="hu-HU" dirty="0">
                <a:latin typeface="+mj-lt"/>
              </a:rPr>
              <a:t>: „faktoriális”</a:t>
            </a:r>
          </a:p>
          <a:p>
            <a:pPr marL="455613" lvl="1" indent="-455613">
              <a:defRPr/>
            </a:pP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Halmazok</a:t>
            </a:r>
            <a:r>
              <a:rPr lang="hu-HU" dirty="0">
                <a:latin typeface="+mj-lt"/>
              </a:rPr>
              <a:t> 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uniója</a:t>
            </a:r>
            <a:r>
              <a:rPr lang="hu-HU" dirty="0">
                <a:latin typeface="+mj-lt"/>
              </a:rPr>
              <a:t>: „szakkörök”</a:t>
            </a:r>
          </a:p>
          <a:p>
            <a:pPr marL="455613" lvl="1" indent="-455613">
              <a:defRPr/>
            </a:pP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Szavak</a:t>
            </a:r>
            <a:r>
              <a:rPr lang="hu-HU" dirty="0">
                <a:latin typeface="+mj-lt"/>
              </a:rPr>
              <a:t> 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egymásutánja</a:t>
            </a:r>
            <a:r>
              <a:rPr lang="hu-HU" dirty="0">
                <a:latin typeface="+mj-lt"/>
              </a:rPr>
              <a:t>: „szavak”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b="1" dirty="0">
                <a:solidFill>
                  <a:srgbClr val="FF3300"/>
                </a:solidFill>
              </a:rPr>
              <a:t>Mi bennük a közös?</a:t>
            </a:r>
            <a:r>
              <a:rPr lang="hu-HU" dirty="0"/>
              <a:t> 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sz="2800" dirty="0"/>
              <a:t>	N „valamiből” kell kiszámolni „kumuláltan” egy „valamit”!</a:t>
            </a:r>
          </a:p>
          <a:p>
            <a:pPr marL="254000"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  <a:defRPr/>
            </a:pPr>
            <a:r>
              <a:rPr lang="hu-HU" sz="2800" dirty="0"/>
              <a:t>	Pl.	</a:t>
            </a:r>
            <a:r>
              <a:rPr lang="hu-HU" sz="2800" dirty="0">
                <a:sym typeface="Symbol" pitchFamily="18" charset="2"/>
              </a:rPr>
              <a:t> – vagyon/köridők;   – faktoriális; </a:t>
            </a:r>
            <a:br>
              <a:rPr lang="hu-HU" sz="2800" dirty="0">
                <a:sym typeface="Symbol" pitchFamily="18" charset="2"/>
              </a:rPr>
            </a:br>
            <a:r>
              <a:rPr lang="hu-HU" sz="2800" dirty="0">
                <a:sym typeface="Symbol" pitchFamily="18" charset="2"/>
              </a:rPr>
              <a:t>	 – szakkörök; </a:t>
            </a:r>
            <a:r>
              <a:rPr lang="en-US" sz="2800" dirty="0">
                <a:sym typeface="Symbol" pitchFamily="18" charset="2"/>
              </a:rPr>
              <a:t>&amp;</a:t>
            </a:r>
            <a:r>
              <a:rPr lang="hu-HU" sz="2800" dirty="0">
                <a:sym typeface="Symbol" pitchFamily="18" charset="2"/>
              </a:rPr>
              <a:t> – szavak</a:t>
            </a:r>
            <a:endParaRPr lang="en-US" sz="2800" dirty="0">
              <a:sym typeface="Symbol" pitchFamily="18" charset="2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16A98446-145A-4347-A8EF-C202D7C4D460}" type="datetime8">
              <a:rPr lang="hu-HU" smtClean="0"/>
              <a:t>2022.09.19. 18:09</a:t>
            </a:fld>
            <a:endParaRPr lang="en-US"/>
          </a:p>
        </p:txBody>
      </p:sp>
      <p:sp>
        <p:nvSpPr>
          <p:cNvPr id="10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3. </a:t>
            </a:r>
            <a:r>
              <a:rPr lang="en-US" dirty="0" err="1"/>
              <a:t>előadás</a:t>
            </a:r>
            <a:endParaRPr lang="en-US" dirty="0"/>
          </a:p>
        </p:txBody>
      </p:sp>
      <p:pic>
        <p:nvPicPr>
          <p:cNvPr id="11274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58383" y="92076"/>
            <a:ext cx="2678113" cy="20701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7</a:t>
            </a:fld>
            <a:r>
              <a:rPr lang="hu-HU" dirty="0"/>
              <a:t>/54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9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85185E-6 L 0.0033 0.3252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12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16250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3" dur="2000" fill="hold"/>
                                        <p:tgtEl>
                                          <p:spTgt spid="11274"/>
                                        </p:tgtEl>
                                      </p:cBhvr>
                                      <p:by x="125000" y="1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0"/>
                            </p:stCondLst>
                            <p:childTnLst>
                              <p:par>
                                <p:cTn id="24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 uiExpan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 Összegzés</a:t>
            </a:r>
          </a:p>
        </p:txBody>
      </p:sp>
      <p:sp>
        <p:nvSpPr>
          <p:cNvPr id="15365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/>
              <a:t>Specifikáció </a:t>
            </a:r>
            <a:r>
              <a:rPr lang="hu-HU" sz="2400" dirty="0"/>
              <a:t>(összegzés)</a:t>
            </a:r>
            <a:r>
              <a:rPr lang="hu-HU" dirty="0"/>
              <a:t>:</a:t>
            </a:r>
          </a:p>
          <a:p>
            <a:pPr>
              <a:spcBef>
                <a:spcPct val="10000"/>
              </a:spcBef>
              <a:tabLst>
                <a:tab pos="1882775" algn="l"/>
              </a:tabLst>
            </a:pPr>
            <a:r>
              <a:rPr lang="hu-HU" sz="2800" dirty="0"/>
              <a:t>Bemenet:	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</a:t>
            </a:r>
            <a:br>
              <a:rPr lang="hu-HU" sz="2800" dirty="0"/>
            </a:br>
            <a:r>
              <a:rPr lang="hu-HU" sz="2800" dirty="0"/>
              <a:t>	X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/>
              <a:t>N</a:t>
            </a:r>
            <a:endParaRPr lang="hu-HU" sz="2800" dirty="0"/>
          </a:p>
          <a:p>
            <a:pPr>
              <a:spcBef>
                <a:spcPct val="10000"/>
              </a:spcBef>
              <a:tabLst>
                <a:tab pos="1882775" algn="l"/>
              </a:tabLst>
            </a:pPr>
            <a:r>
              <a:rPr lang="hu-HU" sz="2800" dirty="0"/>
              <a:t>Kimenet:	S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endParaRPr lang="hu-HU" sz="2800" b="1" dirty="0">
              <a:solidFill>
                <a:srgbClr val="FF0000"/>
              </a:solidFill>
            </a:endParaRPr>
          </a:p>
          <a:p>
            <a:pPr>
              <a:spcBef>
                <a:spcPct val="10000"/>
              </a:spcBef>
              <a:tabLst>
                <a:tab pos="1882775" algn="l"/>
              </a:tabLst>
            </a:pPr>
            <a:r>
              <a:rPr lang="hu-HU" sz="2800" dirty="0"/>
              <a:t>Előfeltétel:	–</a:t>
            </a:r>
            <a:endParaRPr lang="hu-HU" sz="2800" dirty="0">
              <a:sym typeface="Symbol" pitchFamily="18" charset="2"/>
            </a:endParaRPr>
          </a:p>
          <a:p>
            <a:pPr>
              <a:spcBef>
                <a:spcPct val="10000"/>
              </a:spcBef>
              <a:tabLst>
                <a:tab pos="1882775" algn="l"/>
              </a:tabLst>
            </a:pPr>
            <a:r>
              <a:rPr lang="hu-HU" sz="2800" dirty="0">
                <a:sym typeface="Symbol" pitchFamily="18" charset="2"/>
              </a:rPr>
              <a:t>Utófeltétel:	S=</a:t>
            </a:r>
          </a:p>
          <a:p>
            <a:pPr marL="12700" indent="0">
              <a:spcBef>
                <a:spcPts val="3600"/>
              </a:spcBef>
              <a:buNone/>
            </a:pPr>
            <a:r>
              <a:rPr lang="hu-HU" sz="2800" dirty="0">
                <a:sym typeface="Symbol" pitchFamily="18" charset="2"/>
              </a:rPr>
              <a:t>Jól ismert a  ∑  definíciója: </a:t>
            </a:r>
          </a:p>
          <a:p>
            <a:pPr>
              <a:spcBef>
                <a:spcPct val="10000"/>
              </a:spcBef>
            </a:pPr>
            <a:endParaRPr lang="hu-HU" sz="2800" dirty="0">
              <a:sym typeface="Symbol" pitchFamily="18" charset="2"/>
            </a:endParaRPr>
          </a:p>
          <a:p>
            <a:pPr>
              <a:spcBef>
                <a:spcPct val="10000"/>
              </a:spcBef>
            </a:pPr>
            <a:endParaRPr lang="hu-HU" sz="2800" dirty="0">
              <a:sym typeface="Symbol" pitchFamily="18" charset="2"/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5DF8881A-F841-4EA4-B3B5-C54A42B7EEEE}" type="datetime8">
              <a:rPr lang="hu-HU" smtClean="0"/>
              <a:t>2022.09.19. 18:09</a:t>
            </a:fld>
            <a:endParaRPr lang="en-US"/>
          </a:p>
        </p:txBody>
      </p:sp>
      <p:sp>
        <p:nvSpPr>
          <p:cNvPr id="12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3. </a:t>
            </a:r>
            <a:r>
              <a:rPr lang="en-US" dirty="0" err="1"/>
              <a:t>előadás</a:t>
            </a:r>
            <a:endParaRPr lang="en-US" dirty="0"/>
          </a:p>
        </p:txBody>
      </p:sp>
      <p:graphicFrame>
        <p:nvGraphicFramePr>
          <p:cNvPr id="1536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2104935"/>
              </p:ext>
            </p:extLst>
          </p:nvPr>
        </p:nvGraphicFramePr>
        <p:xfrm>
          <a:off x="3995936" y="3899247"/>
          <a:ext cx="4268787" cy="198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892300" imgH="889000" progId="Equation.3">
                  <p:embed/>
                </p:oleObj>
              </mc:Choice>
              <mc:Fallback>
                <p:oleObj name="Equation" r:id="rId3" imgW="1892300" imgH="889000" progId="Equation.3">
                  <p:embed/>
                  <p:pic>
                    <p:nvPicPr>
                      <p:cNvPr id="0" name="Picture 1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5936" y="3899247"/>
                        <a:ext cx="4268787" cy="1987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Lekerekített téglalap feliratnak 1"/>
          <p:cNvSpPr/>
          <p:nvPr/>
        </p:nvSpPr>
        <p:spPr>
          <a:xfrm>
            <a:off x="6588224" y="1557338"/>
            <a:ext cx="2376487" cy="503510"/>
          </a:xfrm>
          <a:prstGeom prst="wedgeRoundRectCallout">
            <a:avLst>
              <a:gd name="adj1" fmla="val -194578"/>
              <a:gd name="adj2" fmla="val 157895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hu-HU" sz="26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600" dirty="0">
                <a:solidFill>
                  <a:schemeClr val="tx1"/>
                </a:solidFill>
                <a:sym typeface="Symbol" pitchFamily="18" charset="2"/>
              </a:rPr>
              <a:t>: </a:t>
            </a:r>
            <a:r>
              <a:rPr lang="hu-HU" sz="26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600" dirty="0"/>
              <a:t>, </a:t>
            </a:r>
            <a:r>
              <a:rPr lang="hu-HU" sz="2600" dirty="0">
                <a:latin typeface="Imprint MT Shadow" pitchFamily="82" charset="0"/>
                <a:sym typeface="Symbol" pitchFamily="18" charset="2"/>
              </a:rPr>
              <a:t>Z</a:t>
            </a:r>
            <a:r>
              <a:rPr lang="hu-HU" sz="2600" dirty="0"/>
              <a:t> vagy </a:t>
            </a:r>
            <a:r>
              <a:rPr lang="hu-HU" sz="2600" dirty="0">
                <a:latin typeface="Imprint MT Shadow" pitchFamily="82" charset="0"/>
                <a:sym typeface="Symbol" pitchFamily="18" charset="2"/>
              </a:rPr>
              <a:t>R</a:t>
            </a:r>
            <a:endParaRPr lang="hu-HU" sz="2600" dirty="0">
              <a:latin typeface="Imprint MT Shadow" pitchFamily="82" charset="0"/>
            </a:endParaRPr>
          </a:p>
        </p:txBody>
      </p:sp>
      <p:graphicFrame>
        <p:nvGraphicFramePr>
          <p:cNvPr id="11" name="Objektum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62979938"/>
              </p:ext>
            </p:extLst>
          </p:nvPr>
        </p:nvGraphicFramePr>
        <p:xfrm>
          <a:off x="2411760" y="3598416"/>
          <a:ext cx="744537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393529" imgH="418918" progId="Equation.3">
                  <p:embed/>
                </p:oleObj>
              </mc:Choice>
              <mc:Fallback>
                <p:oleObj name="Equation" r:id="rId5" imgW="393529" imgH="418918" progId="Equation.3">
                  <p:embed/>
                  <p:pic>
                    <p:nvPicPr>
                      <p:cNvPr id="0" name="Picture 1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598416"/>
                        <a:ext cx="744537" cy="790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8</a:t>
            </a:fld>
            <a:r>
              <a:rPr lang="hu-HU" dirty="0"/>
              <a:t>/54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5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1. Összegzés – Sorozatszámítás</a:t>
            </a:r>
          </a:p>
        </p:txBody>
      </p:sp>
      <p:sp>
        <p:nvSpPr>
          <p:cNvPr id="12291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buFont typeface="Wingdings" pitchFamily="2" charset="2"/>
              <a:buNone/>
            </a:pPr>
            <a:r>
              <a:rPr lang="hu-HU" b="1" dirty="0"/>
              <a:t>Specifikáció:</a:t>
            </a:r>
          </a:p>
          <a:p>
            <a:pPr marL="254000">
              <a:spcBef>
                <a:spcPct val="10000"/>
              </a:spcBef>
              <a:tabLst>
                <a:tab pos="1884363" algn="l"/>
              </a:tabLst>
            </a:pPr>
            <a:r>
              <a:rPr lang="hu-HU" sz="2800" dirty="0"/>
              <a:t>Bemenet:	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sz="2800" dirty="0"/>
              <a:t>,</a:t>
            </a:r>
            <a:br>
              <a:rPr lang="hu-HU" sz="2800" dirty="0"/>
            </a:br>
            <a:r>
              <a:rPr lang="hu-HU" sz="2800" dirty="0"/>
              <a:t>	X</a:t>
            </a:r>
            <a:r>
              <a:rPr lang="hu-HU" sz="2800" baseline="-25000" dirty="0"/>
              <a:t>1..N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800" baseline="30000" dirty="0"/>
              <a:t>N</a:t>
            </a:r>
          </a:p>
          <a:p>
            <a:pPr marL="254000">
              <a:spcBef>
                <a:spcPct val="10000"/>
              </a:spcBef>
              <a:tabLst>
                <a:tab pos="1884363" algn="l"/>
              </a:tabLst>
            </a:pPr>
            <a:r>
              <a:rPr lang="hu-HU" sz="2800" dirty="0"/>
              <a:t>Kimenet:	S</a:t>
            </a:r>
            <a:r>
              <a:rPr lang="hu-HU" sz="2800" dirty="0">
                <a:sym typeface="Symbol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H</a:t>
            </a:r>
            <a:endParaRPr lang="hu-HU" sz="2800" b="1" dirty="0"/>
          </a:p>
          <a:p>
            <a:pPr marL="254000">
              <a:spcBef>
                <a:spcPct val="10000"/>
              </a:spcBef>
              <a:tabLst>
                <a:tab pos="1884363" algn="l"/>
              </a:tabLst>
            </a:pPr>
            <a:r>
              <a:rPr lang="hu-HU" sz="2800" dirty="0"/>
              <a:t>Előfeltétel:	–</a:t>
            </a:r>
            <a:endParaRPr lang="hu-HU" sz="2800" dirty="0">
              <a:sym typeface="Symbol" pitchFamily="18" charset="2"/>
            </a:endParaRPr>
          </a:p>
          <a:p>
            <a:pPr marL="254000">
              <a:spcBef>
                <a:spcPct val="10000"/>
              </a:spcBef>
              <a:tabLst>
                <a:tab pos="1884363" algn="l"/>
              </a:tabLst>
            </a:pPr>
            <a:r>
              <a:rPr lang="hu-HU" sz="2800" dirty="0">
                <a:sym typeface="Symbol" pitchFamily="18" charset="2"/>
              </a:rPr>
              <a:t>Utófeltétel:	S=F(X</a:t>
            </a:r>
            <a:r>
              <a:rPr lang="hu-HU" sz="2800" baseline="-25000" dirty="0">
                <a:sym typeface="Symbol" pitchFamily="18" charset="2"/>
              </a:rPr>
              <a:t>1..N</a:t>
            </a:r>
            <a:r>
              <a:rPr lang="hu-HU" sz="2800" dirty="0">
                <a:sym typeface="Symbol" pitchFamily="18" charset="2"/>
              </a:rPr>
              <a:t>)</a:t>
            </a:r>
          </a:p>
          <a:p>
            <a:pPr marL="254000">
              <a:spcBef>
                <a:spcPct val="25000"/>
              </a:spcBef>
              <a:buNone/>
            </a:pPr>
            <a:r>
              <a:rPr lang="hu-HU" sz="2800" dirty="0"/>
              <a:t>	</a:t>
            </a:r>
            <a:r>
              <a:rPr lang="hu-HU" sz="2600" dirty="0"/>
              <a:t>F:</a:t>
            </a:r>
            <a:r>
              <a:rPr lang="hu-HU" sz="2400" dirty="0">
                <a:latin typeface="Imprint MT Shadow" pitchFamily="82" charset="0"/>
                <a:sym typeface="Symbol" pitchFamily="18" charset="2"/>
              </a:rPr>
              <a:t> H</a:t>
            </a:r>
            <a:r>
              <a:rPr lang="hu-HU" sz="2400" baseline="30000" dirty="0"/>
              <a:t>N</a:t>
            </a:r>
            <a:r>
              <a:rPr lang="hu-HU" sz="2400" dirty="0"/>
              <a:t> </a:t>
            </a:r>
            <a:r>
              <a:rPr lang="hu-HU" sz="2600" dirty="0"/>
              <a:t>→ </a:t>
            </a:r>
            <a:r>
              <a:rPr lang="hu-HU" sz="24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600" dirty="0"/>
              <a:t>, 		Megjegyzés: X</a:t>
            </a:r>
            <a:r>
              <a:rPr lang="hu-HU" sz="2600" baseline="-25000" dirty="0"/>
              <a:t>1..0</a:t>
            </a:r>
            <a:r>
              <a:rPr lang="hu-HU" sz="2600" dirty="0"/>
              <a:t>=( ), az üres sorozat</a:t>
            </a:r>
            <a:br>
              <a:rPr lang="hu-HU" sz="2600" dirty="0"/>
            </a:br>
            <a:r>
              <a:rPr lang="hu-HU" sz="2600" dirty="0"/>
              <a:t>    </a:t>
            </a:r>
            <a:r>
              <a:rPr lang="hu-HU" sz="2600" dirty="0">
                <a:sym typeface="Symbol" pitchFamily="18" charset="2"/>
              </a:rPr>
              <a:t> – N tagú összeg;  </a:t>
            </a:r>
            <a:br>
              <a:rPr lang="hu-HU" sz="2600" dirty="0">
                <a:sym typeface="Symbol" pitchFamily="18" charset="2"/>
              </a:rPr>
            </a:br>
            <a:r>
              <a:rPr lang="hu-HU" sz="2600" dirty="0">
                <a:sym typeface="Symbol" pitchFamily="18" charset="2"/>
              </a:rPr>
              <a:t>     – N tényezős szorzat; </a:t>
            </a:r>
            <a:br>
              <a:rPr lang="hu-HU" sz="2600" dirty="0">
                <a:sym typeface="Symbol" pitchFamily="18" charset="2"/>
              </a:rPr>
            </a:br>
            <a:r>
              <a:rPr lang="hu-HU" sz="2600" dirty="0">
                <a:sym typeface="Symbol" pitchFamily="18" charset="2"/>
              </a:rPr>
              <a:t>     – N halmaz uniója; </a:t>
            </a:r>
            <a:br>
              <a:rPr lang="hu-HU" sz="2600" dirty="0">
                <a:sym typeface="Symbol" pitchFamily="18" charset="2"/>
              </a:rPr>
            </a:br>
            <a:r>
              <a:rPr lang="hu-HU" sz="2600" dirty="0">
                <a:sym typeface="Symbol" pitchFamily="18" charset="2"/>
              </a:rPr>
              <a:t>    </a:t>
            </a:r>
            <a:r>
              <a:rPr lang="en-US" sz="2600" dirty="0">
                <a:sym typeface="Symbol" pitchFamily="18" charset="2"/>
              </a:rPr>
              <a:t>&amp;</a:t>
            </a:r>
            <a:r>
              <a:rPr lang="hu-HU" sz="2600" dirty="0">
                <a:sym typeface="Symbol" pitchFamily="18" charset="2"/>
              </a:rPr>
              <a:t> – N szöveg </a:t>
            </a:r>
            <a:r>
              <a:rPr lang="hu-HU" sz="2600" dirty="0" err="1">
                <a:sym typeface="Symbol" pitchFamily="18" charset="2"/>
              </a:rPr>
              <a:t>konkatenációja</a:t>
            </a:r>
            <a:r>
              <a:rPr lang="hu-HU" sz="2600" dirty="0">
                <a:sym typeface="Symbol" pitchFamily="18" charset="2"/>
              </a:rPr>
              <a:t> …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7D1EC782-3711-4A24-AD7D-5CE28146C714}" type="datetime8">
              <a:rPr lang="hu-HU" smtClean="0"/>
              <a:t>2022.09.19. 18:09</a:t>
            </a:fld>
            <a:endParaRPr lang="en-US"/>
          </a:p>
        </p:txBody>
      </p:sp>
      <p:sp>
        <p:nvSpPr>
          <p:cNvPr id="12" name="Élőláb helye 7"/>
          <p:cNvSpPr>
            <a:spLocks noGrp="1"/>
          </p:cNvSpPr>
          <p:nvPr>
            <p:ph type="ftr" sz="quarter" idx="12"/>
          </p:nvPr>
        </p:nvSpPr>
        <p:spPr>
          <a:prstGeom prst="rect">
            <a:avLst/>
          </a:prstGeom>
        </p:spPr>
        <p:txBody>
          <a:bodyPr/>
          <a:lstStyle/>
          <a:p>
            <a:pPr>
              <a:buNone/>
              <a:defRPr/>
            </a:pPr>
            <a:r>
              <a:rPr lang="en-US" dirty="0" err="1"/>
              <a:t>Horváth</a:t>
            </a:r>
            <a:r>
              <a:rPr lang="en-US" dirty="0"/>
              <a:t> - </a:t>
            </a:r>
            <a:r>
              <a:rPr lang="en-US" dirty="0" err="1"/>
              <a:t>Horváth</a:t>
            </a:r>
            <a:r>
              <a:rPr lang="en-US" dirty="0"/>
              <a:t> - Szlávi - </a:t>
            </a:r>
            <a:r>
              <a:rPr lang="en-US" dirty="0" err="1"/>
              <a:t>Zsakó</a:t>
            </a:r>
            <a:r>
              <a:rPr lang="en-US" dirty="0"/>
              <a:t>: </a:t>
            </a:r>
            <a:r>
              <a:rPr lang="en-US" dirty="0" err="1"/>
              <a:t>Programozás</a:t>
            </a:r>
            <a:r>
              <a:rPr lang="en-US" dirty="0"/>
              <a:t> 3. </a:t>
            </a:r>
            <a:r>
              <a:rPr lang="en-US" dirty="0" err="1"/>
              <a:t>előadás</a:t>
            </a:r>
            <a:endParaRPr lang="en-US" dirty="0"/>
          </a:p>
        </p:txBody>
      </p:sp>
      <p:pic>
        <p:nvPicPr>
          <p:cNvPr id="12294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8144" y="5112108"/>
            <a:ext cx="3098800" cy="644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Lekerekített téglalap feliratnak 9"/>
          <p:cNvSpPr/>
          <p:nvPr/>
        </p:nvSpPr>
        <p:spPr bwMode="auto">
          <a:xfrm>
            <a:off x="5868144" y="1556792"/>
            <a:ext cx="3240360" cy="936104"/>
          </a:xfrm>
          <a:prstGeom prst="wedgeRoundRectCallout">
            <a:avLst>
              <a:gd name="adj1" fmla="val -133851"/>
              <a:gd name="adj2" fmla="val 58744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72000" tIns="45720" rIns="3600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lang="hu-HU" sz="2400" dirty="0">
                <a:latin typeface="Imprint MT Shadow" pitchFamily="82" charset="0"/>
                <a:sym typeface="Symbol" pitchFamily="18" charset="2"/>
              </a:rPr>
              <a:t>H: </a:t>
            </a: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tetszőleges halmaz;</a:t>
            </a:r>
            <a:b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</a:br>
            <a:r>
              <a:rPr lang="hu-HU" sz="24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lang="hu-HU" sz="2400" baseline="30000" dirty="0"/>
              <a:t>N </a:t>
            </a: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=</a:t>
            </a: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aramond" pitchFamily="18" charset="0"/>
              </a:rPr>
              <a:t>{</a:t>
            </a: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(h</a:t>
            </a:r>
            <a:r>
              <a:rPr kumimoji="0" lang="hu-HU" sz="2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1</a:t>
            </a: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,…,</a:t>
            </a:r>
            <a:r>
              <a:rPr kumimoji="0" lang="hu-HU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h</a:t>
            </a:r>
            <a:r>
              <a:rPr kumimoji="0" lang="hu-HU" sz="2400" b="0" i="0" u="none" strike="noStrike" cap="none" normalizeH="0" baseline="-25000" dirty="0" err="1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N</a:t>
            </a:r>
            <a:r>
              <a:rPr lang="hu-HU" sz="2400" dirty="0"/>
              <a:t>)|</a:t>
            </a:r>
            <a:r>
              <a:rPr lang="hu-HU" sz="2400" dirty="0" err="1"/>
              <a:t>h</a:t>
            </a:r>
            <a:r>
              <a:rPr lang="hu-HU" sz="2400" baseline="-25000" dirty="0" err="1"/>
              <a:t>i</a:t>
            </a: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  <a:sym typeface="Symbol"/>
              </a:rPr>
              <a:t></a:t>
            </a:r>
            <a:r>
              <a:rPr lang="hu-HU" sz="2400" dirty="0">
                <a:latin typeface="Imprint MT Shadow" pitchFamily="82" charset="0"/>
                <a:sym typeface="Symbol" pitchFamily="18" charset="2"/>
              </a:rPr>
              <a:t>H</a:t>
            </a: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aramond" pitchFamily="18" charset="0"/>
                <a:sym typeface="Symbol"/>
              </a:rPr>
              <a:t>}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Garamond" pitchFamily="18" charset="0"/>
            </a:endParaRPr>
          </a:p>
        </p:txBody>
      </p:sp>
      <p:sp>
        <p:nvSpPr>
          <p:cNvPr id="11" name="Lekerekített téglalap feliratnak 10"/>
          <p:cNvSpPr/>
          <p:nvPr/>
        </p:nvSpPr>
        <p:spPr bwMode="auto">
          <a:xfrm>
            <a:off x="5868144" y="3140968"/>
            <a:ext cx="3240360" cy="482848"/>
          </a:xfrm>
          <a:prstGeom prst="wedgeRoundRectCallout">
            <a:avLst>
              <a:gd name="adj1" fmla="val -154270"/>
              <a:gd name="adj2" fmla="val -144095"/>
              <a:gd name="adj3" fmla="val 16667"/>
            </a:avLst>
          </a:prstGeom>
          <a:solidFill>
            <a:srgbClr val="FFC000"/>
          </a:solidFill>
          <a:ln w="9525" cap="flat" cmpd="sng" algn="ctr">
            <a:solidFill>
              <a:srgbClr val="CC66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>
              <a:buNone/>
            </a:pPr>
            <a:r>
              <a:rPr kumimoji="0" lang="hu-HU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aramond" pitchFamily="18" charset="0"/>
              </a:rPr>
              <a:t>(</a:t>
            </a: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X</a:t>
            </a:r>
            <a:r>
              <a:rPr kumimoji="0" lang="hu-HU" sz="2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1</a:t>
            </a: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,…,X</a:t>
            </a:r>
            <a:r>
              <a:rPr kumimoji="0" lang="hu-HU" sz="2400" b="0" i="0" u="none" strike="noStrike" cap="none" normalizeH="0" baseline="-2500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N</a:t>
            </a:r>
            <a:r>
              <a:rPr kumimoji="0" lang="hu-HU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aramond" pitchFamily="18" charset="0"/>
              </a:rPr>
              <a:t>)</a:t>
            </a:r>
            <a:r>
              <a:rPr kumimoji="0" lang="hu-H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amond" pitchFamily="18" charset="0"/>
              </a:rPr>
              <a:t> sorozat</a:t>
            </a:r>
            <a:endParaRPr kumimoji="0" lang="en-GB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aramond" pitchFamily="18" charset="0"/>
            </a:endParaRP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9</a:t>
            </a:fld>
            <a:r>
              <a:rPr lang="hu-HU" dirty="0"/>
              <a:t>/54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  <p:bldP spid="10" grpId="0" animBg="1"/>
      <p:bldP spid="11" grpId="0" animBg="1"/>
    </p:bldLst>
  </p:timing>
</p:sld>
</file>

<file path=ppt/theme/theme1.xml><?xml version="1.0" encoding="utf-8"?>
<a:theme xmlns:a="http://schemas.openxmlformats.org/drawingml/2006/main" name="1_Montázs">
  <a:themeElements>
    <a:clrScheme name="2. egyéni séma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5D0CFF"/>
      </a:hlink>
      <a:folHlink>
        <a:srgbClr val="C36C03"/>
      </a:folHlink>
    </a:clrScheme>
    <a:fontScheme name="1_Montázs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38100">
          <a:solidFill>
            <a:srgbClr val="FF0000"/>
          </a:solidFill>
          <a:headEnd type="triangle"/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1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Montázs">
  <a:themeElements>
    <a:clrScheme name="1_Montázs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1_Montázs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8617</TotalTime>
  <Words>5402</Words>
  <Application>Microsoft Office PowerPoint</Application>
  <PresentationFormat>Diavetítés a képernyőre (4:3 oldalarány)</PresentationFormat>
  <Paragraphs>935</Paragraphs>
  <Slides>54</Slides>
  <Notes>54</Notes>
  <HiddenSlides>0</HiddenSlides>
  <MMClips>0</MMClips>
  <ScaleCrop>false</ScaleCrop>
  <HeadingPairs>
    <vt:vector size="10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2</vt:i4>
      </vt:variant>
      <vt:variant>
        <vt:lpstr>Beágyazott OLE kiszolgálók</vt:lpstr>
      </vt:variant>
      <vt:variant>
        <vt:i4>2</vt:i4>
      </vt:variant>
      <vt:variant>
        <vt:lpstr>Diacímek</vt:lpstr>
      </vt:variant>
      <vt:variant>
        <vt:i4>54</vt:i4>
      </vt:variant>
      <vt:variant>
        <vt:lpstr>Egyéni diasorok</vt:lpstr>
      </vt:variant>
      <vt:variant>
        <vt:i4>7</vt:i4>
      </vt:variant>
    </vt:vector>
  </HeadingPairs>
  <TitlesOfParts>
    <vt:vector size="70" baseType="lpstr">
      <vt:lpstr>Arial</vt:lpstr>
      <vt:lpstr>Courier New</vt:lpstr>
      <vt:lpstr>Garamond</vt:lpstr>
      <vt:lpstr>Imprint MT Shadow</vt:lpstr>
      <vt:lpstr>Wingdings</vt:lpstr>
      <vt:lpstr>1_Montázs</vt:lpstr>
      <vt:lpstr>2_Montázs</vt:lpstr>
      <vt:lpstr>Equation</vt:lpstr>
      <vt:lpstr>Egyenlet</vt:lpstr>
      <vt:lpstr>Programozás 3. előadás</vt:lpstr>
      <vt:lpstr>Tartalom</vt:lpstr>
      <vt:lpstr>Programozási tételek (PrT) lényege</vt:lpstr>
      <vt:lpstr>Programozási tételek (PrT) lényege</vt:lpstr>
      <vt:lpstr>Programozási tételek</vt:lpstr>
      <vt:lpstr>1. Összegzés</vt:lpstr>
      <vt:lpstr>1. Összegzés</vt:lpstr>
      <vt:lpstr>1. Összegzés</vt:lpstr>
      <vt:lpstr>1. Összegzés – Sorozatszámítás</vt:lpstr>
      <vt:lpstr>1. Összegzés – Sorozatszámítás</vt:lpstr>
      <vt:lpstr>1. Összegzés – Sorozatszámítás</vt:lpstr>
      <vt:lpstr>1. Összegzés – Sorozatszámítás</vt:lpstr>
      <vt:lpstr>1. Összegzés – Sorozatszámítás</vt:lpstr>
      <vt:lpstr>1. Összegzés – Sorozatszámítás</vt:lpstr>
      <vt:lpstr>1. Összegzés – Sorozatszámítás példa</vt:lpstr>
      <vt:lpstr>1. Összegzés – Sorozatszámítás</vt:lpstr>
      <vt:lpstr>2. Megszámolás</vt:lpstr>
      <vt:lpstr>2. Megszámolás</vt:lpstr>
      <vt:lpstr>2. Megszámolás</vt:lpstr>
      <vt:lpstr>2. Megszámolás</vt:lpstr>
      <vt:lpstr>2. Megszámolás példa</vt:lpstr>
      <vt:lpstr>2. Megszámolás példa</vt:lpstr>
      <vt:lpstr>3. Maximum-kiválasztás</vt:lpstr>
      <vt:lpstr>3. Maximum-kiválasztás</vt:lpstr>
      <vt:lpstr>3. Maximum-kiválasztás</vt:lpstr>
      <vt:lpstr>3. Maximum-kiválasztás (maximális érték és index)</vt:lpstr>
      <vt:lpstr>3. Maximum-kiválasztás (maximális elem indexe)</vt:lpstr>
      <vt:lpstr>3. Maximum-kiválasztás (maximális elem indexe)</vt:lpstr>
      <vt:lpstr>3. Maximum-kiválasztás (maximális érték)</vt:lpstr>
      <vt:lpstr>3. Maximum-kiválasztás (maximális érték)</vt:lpstr>
      <vt:lpstr>3. Maximum-kiválasztás példa</vt:lpstr>
      <vt:lpstr>3. Maximum-kiválasztás példa</vt:lpstr>
      <vt:lpstr>3. Maximum-kiválasztás példa</vt:lpstr>
      <vt:lpstr>4. Keresés</vt:lpstr>
      <vt:lpstr>4. Keresés</vt:lpstr>
      <vt:lpstr>4. Keresés</vt:lpstr>
      <vt:lpstr>4. Keresés</vt:lpstr>
      <vt:lpstr>4. Keresés példa</vt:lpstr>
      <vt:lpstr>4. Keresés példa</vt:lpstr>
      <vt:lpstr>5. Eldöntés</vt:lpstr>
      <vt:lpstr>5. Eldöntés</vt:lpstr>
      <vt:lpstr>5. Eldöntés</vt:lpstr>
      <vt:lpstr>5. Eldöntés</vt:lpstr>
      <vt:lpstr>5. Eldöntés</vt:lpstr>
      <vt:lpstr>5. Eldöntés</vt:lpstr>
      <vt:lpstr>5. Eldöntés példa</vt:lpstr>
      <vt:lpstr>6. Kiválasztás</vt:lpstr>
      <vt:lpstr>6. Kiválasztás</vt:lpstr>
      <vt:lpstr>6. Kiválasztás</vt:lpstr>
      <vt:lpstr>6. Kiválasztás</vt:lpstr>
      <vt:lpstr>6. Kiválasztás példa</vt:lpstr>
      <vt:lpstr>6. Kiválasztás példa</vt:lpstr>
      <vt:lpstr>Programozási tételek – visszatekintés</vt:lpstr>
      <vt:lpstr>Programozási tételek – visszatekintés</vt:lpstr>
      <vt:lpstr>PrT madártávlatból</vt:lpstr>
      <vt:lpstr>Sorozatszámítás</vt:lpstr>
      <vt:lpstr>Eldöntés</vt:lpstr>
      <vt:lpstr>Kiválasztás</vt:lpstr>
      <vt:lpstr>Keresés</vt:lpstr>
      <vt:lpstr>Megszámolás</vt:lpstr>
      <vt:lpstr>MaxKiválasztás</vt:lpstr>
    </vt:vector>
  </TitlesOfParts>
  <Company>ELTE IK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alapismeretek 5. előadás</dc:title>
  <dc:creator>Szlávi - Zsakó</dc:creator>
  <cp:lastModifiedBy>Szlávi Péter</cp:lastModifiedBy>
  <cp:revision>754</cp:revision>
  <dcterms:created xsi:type="dcterms:W3CDTF">2005-10-16T14:08:29Z</dcterms:created>
  <dcterms:modified xsi:type="dcterms:W3CDTF">2022-09-19T16:10:02Z</dcterms:modified>
</cp:coreProperties>
</file>