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833" r:id="rId2"/>
  </p:sldMasterIdLst>
  <p:notesMasterIdLst>
    <p:notesMasterId r:id="rId56"/>
  </p:notesMasterIdLst>
  <p:handoutMasterIdLst>
    <p:handoutMasterId r:id="rId57"/>
  </p:handoutMasterIdLst>
  <p:sldIdLst>
    <p:sldId id="367" r:id="rId3"/>
    <p:sldId id="567" r:id="rId4"/>
    <p:sldId id="566" r:id="rId5"/>
    <p:sldId id="545" r:id="rId6"/>
    <p:sldId id="546" r:id="rId7"/>
    <p:sldId id="547" r:id="rId8"/>
    <p:sldId id="548" r:id="rId9"/>
    <p:sldId id="550" r:id="rId10"/>
    <p:sldId id="551" r:id="rId11"/>
    <p:sldId id="552" r:id="rId12"/>
    <p:sldId id="553" r:id="rId13"/>
    <p:sldId id="554" r:id="rId14"/>
    <p:sldId id="568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441" r:id="rId24"/>
    <p:sldId id="442" r:id="rId25"/>
    <p:sldId id="443" r:id="rId26"/>
    <p:sldId id="444" r:id="rId27"/>
    <p:sldId id="458" r:id="rId28"/>
    <p:sldId id="569" r:id="rId29"/>
    <p:sldId id="480" r:id="rId30"/>
    <p:sldId id="446" r:id="rId31"/>
    <p:sldId id="447" r:id="rId32"/>
    <p:sldId id="448" r:id="rId33"/>
    <p:sldId id="449" r:id="rId34"/>
    <p:sldId id="564" r:id="rId35"/>
    <p:sldId id="450" r:id="rId36"/>
    <p:sldId id="451" r:id="rId37"/>
    <p:sldId id="452" r:id="rId38"/>
    <p:sldId id="454" r:id="rId39"/>
    <p:sldId id="455" r:id="rId40"/>
    <p:sldId id="456" r:id="rId41"/>
    <p:sldId id="565" r:id="rId42"/>
    <p:sldId id="457" r:id="rId43"/>
    <p:sldId id="570" r:id="rId44"/>
    <p:sldId id="371" r:id="rId45"/>
    <p:sldId id="372" r:id="rId46"/>
    <p:sldId id="572" r:id="rId47"/>
    <p:sldId id="571" r:id="rId48"/>
    <p:sldId id="375" r:id="rId49"/>
    <p:sldId id="376" r:id="rId50"/>
    <p:sldId id="377" r:id="rId51"/>
    <p:sldId id="378" r:id="rId52"/>
    <p:sldId id="379" r:id="rId53"/>
    <p:sldId id="380" r:id="rId54"/>
    <p:sldId id="573" r:id="rId55"/>
  </p:sldIdLst>
  <p:sldSz cx="9144000" cy="6858000" type="screen4x3"/>
  <p:notesSz cx="7086600" cy="10210800"/>
  <p:custShowLst>
    <p:custShow name="Ajándék" id="0">
      <p:sldLst/>
    </p:custShow>
  </p:custShowLst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7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FFFF"/>
    <a:srgbClr val="006600"/>
    <a:srgbClr val="FF6600"/>
    <a:srgbClr val="969696"/>
    <a:srgbClr val="663300"/>
    <a:srgbClr val="008000"/>
    <a:srgbClr val="FFEAD5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6364" autoAdjust="0"/>
  </p:normalViewPr>
  <p:slideViewPr>
    <p:cSldViewPr showGuides="1">
      <p:cViewPr varScale="1">
        <p:scale>
          <a:sx n="50" d="100"/>
          <a:sy n="50" d="100"/>
        </p:scale>
        <p:origin x="17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246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974" y="168"/>
      </p:cViewPr>
      <p:guideLst>
        <p:guide orient="horz" pos="3217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B7CE4-EC24-4540-9FA9-E9DEE8483A9D}" type="doc">
      <dgm:prSet loTypeId="urn:microsoft.com/office/officeart/2005/8/layout/pyramid1" loCatId="pyramid" qsTypeId="urn:microsoft.com/office/officeart/2005/8/quickstyle/3d4" qsCatId="3D" csTypeId="urn:microsoft.com/office/officeart/2005/8/colors/accent5_5" csCatId="accent5" phldr="1"/>
      <dgm:spPr/>
    </dgm:pt>
    <dgm:pt modelId="{20F75D58-0228-49C8-8C5B-792CB1C83BA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br>
            <a:rPr kumimoji="0" lang="hu-HU" b="0" i="0" u="none" strike="noStrike" cap="none" normalizeH="0" baseline="0" dirty="0">
              <a:ln/>
              <a:effectLst/>
              <a:latin typeface="Garamond" pitchFamily="18" charset="0"/>
            </a:rPr>
          </a:br>
          <a:br>
            <a:rPr kumimoji="0" lang="hu-HU" b="0" i="0" u="none" strike="noStrike" cap="none" normalizeH="0" baseline="0" dirty="0">
              <a:ln/>
              <a:effectLst/>
              <a:latin typeface="Garamond" pitchFamily="18" charset="0"/>
            </a:rPr>
          </a:br>
          <a:r>
            <a:rPr kumimoji="0" lang="hu-HU" b="0" i="0" u="none" strike="noStrike" cap="none" normalizeH="0" baseline="0" dirty="0">
              <a:ln/>
              <a:effectLst/>
              <a:latin typeface="Garamond" pitchFamily="18" charset="0"/>
            </a:rPr>
            <a:t>1. szint</a:t>
          </a:r>
        </a:p>
      </dgm:t>
    </dgm:pt>
    <dgm:pt modelId="{6BF3F57D-CC7F-4B9E-AAFA-E6ED4C350003}" type="parTrans" cxnId="{928E576C-ADD4-4E30-97BB-5DECCDC86BAB}">
      <dgm:prSet/>
      <dgm:spPr/>
      <dgm:t>
        <a:bodyPr/>
        <a:lstStyle/>
        <a:p>
          <a:endParaRPr lang="hu-HU"/>
        </a:p>
      </dgm:t>
    </dgm:pt>
    <dgm:pt modelId="{7D7743AD-50A3-41B4-AE16-77DBDAB0D4C2}" type="sibTrans" cxnId="{928E576C-ADD4-4E30-97BB-5DECCDC86BAB}">
      <dgm:prSet/>
      <dgm:spPr/>
      <dgm:t>
        <a:bodyPr/>
        <a:lstStyle/>
        <a:p>
          <a:endParaRPr lang="hu-HU"/>
        </a:p>
      </dgm:t>
    </dgm:pt>
    <dgm:pt modelId="{0314C31A-7095-4090-A81C-DB62F2E2F79A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>
              <a:ln/>
              <a:effectLst/>
              <a:latin typeface="Garamond" pitchFamily="18" charset="0"/>
            </a:rPr>
            <a:t>2. szint</a:t>
          </a:r>
        </a:p>
      </dgm:t>
    </dgm:pt>
    <dgm:pt modelId="{5EF4105D-868F-4F23-A69B-368B2D0130F1}" type="parTrans" cxnId="{42D7340A-E374-45DE-B62C-CC28E7724006}">
      <dgm:prSet/>
      <dgm:spPr/>
      <dgm:t>
        <a:bodyPr/>
        <a:lstStyle/>
        <a:p>
          <a:endParaRPr lang="hu-HU"/>
        </a:p>
      </dgm:t>
    </dgm:pt>
    <dgm:pt modelId="{98BE49DB-D0D4-4A18-AD2F-D8027C0B24A8}" type="sibTrans" cxnId="{42D7340A-E374-45DE-B62C-CC28E7724006}">
      <dgm:prSet/>
      <dgm:spPr/>
      <dgm:t>
        <a:bodyPr/>
        <a:lstStyle/>
        <a:p>
          <a:endParaRPr lang="hu-HU"/>
        </a:p>
      </dgm:t>
    </dgm:pt>
    <dgm:pt modelId="{2E7C4AA1-40AF-4453-B161-7F23C2CD43C0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>
              <a:ln/>
              <a:effectLst/>
              <a:latin typeface="Garamond" pitchFamily="18" charset="0"/>
            </a:rPr>
            <a:t>3. szint</a:t>
          </a:r>
        </a:p>
      </dgm:t>
    </dgm:pt>
    <dgm:pt modelId="{1CA63338-0D67-477A-911E-1435DD0BD824}" type="parTrans" cxnId="{60FFC0B6-28CF-4710-A8FC-953B7F05A704}">
      <dgm:prSet/>
      <dgm:spPr/>
      <dgm:t>
        <a:bodyPr/>
        <a:lstStyle/>
        <a:p>
          <a:endParaRPr lang="hu-HU"/>
        </a:p>
      </dgm:t>
    </dgm:pt>
    <dgm:pt modelId="{53551B0F-DC74-43EF-A92E-BAFEFD3B2765}" type="sibTrans" cxnId="{60FFC0B6-28CF-4710-A8FC-953B7F05A704}">
      <dgm:prSet/>
      <dgm:spPr/>
      <dgm:t>
        <a:bodyPr/>
        <a:lstStyle/>
        <a:p>
          <a:endParaRPr lang="hu-HU"/>
        </a:p>
      </dgm:t>
    </dgm:pt>
    <dgm:pt modelId="{833FBEC0-EE40-43B9-B800-982B3185E838}" type="pres">
      <dgm:prSet presAssocID="{AEFB7CE4-EC24-4540-9FA9-E9DEE8483A9D}" presName="Name0" presStyleCnt="0">
        <dgm:presLayoutVars>
          <dgm:dir/>
          <dgm:animLvl val="lvl"/>
          <dgm:resizeHandles val="exact"/>
        </dgm:presLayoutVars>
      </dgm:prSet>
      <dgm:spPr/>
    </dgm:pt>
    <dgm:pt modelId="{8EE25615-4429-4BFC-86CB-56875C6F48CD}" type="pres">
      <dgm:prSet presAssocID="{20F75D58-0228-49C8-8C5B-792CB1C83BA2}" presName="Name8" presStyleCnt="0"/>
      <dgm:spPr/>
    </dgm:pt>
    <dgm:pt modelId="{61D893C6-E18B-4C83-9324-9B32B78583B1}" type="pres">
      <dgm:prSet presAssocID="{20F75D58-0228-49C8-8C5B-792CB1C83BA2}" presName="level" presStyleLbl="node1" presStyleIdx="0" presStyleCnt="3">
        <dgm:presLayoutVars>
          <dgm:chMax val="1"/>
          <dgm:bulletEnabled val="1"/>
        </dgm:presLayoutVars>
      </dgm:prSet>
      <dgm:spPr/>
    </dgm:pt>
    <dgm:pt modelId="{C831A261-91DD-459B-8A71-3226B1B94B7E}" type="pres">
      <dgm:prSet presAssocID="{20F75D58-0228-49C8-8C5B-792CB1C83B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60201B0-A0F2-4D21-AA9F-8917717D9A6E}" type="pres">
      <dgm:prSet presAssocID="{0314C31A-7095-4090-A81C-DB62F2E2F79A}" presName="Name8" presStyleCnt="0"/>
      <dgm:spPr/>
    </dgm:pt>
    <dgm:pt modelId="{61BD3605-E616-477A-B221-515E7E568C74}" type="pres">
      <dgm:prSet presAssocID="{0314C31A-7095-4090-A81C-DB62F2E2F79A}" presName="level" presStyleLbl="node1" presStyleIdx="1" presStyleCnt="3">
        <dgm:presLayoutVars>
          <dgm:chMax val="1"/>
          <dgm:bulletEnabled val="1"/>
        </dgm:presLayoutVars>
      </dgm:prSet>
      <dgm:spPr/>
    </dgm:pt>
    <dgm:pt modelId="{35600840-9DFE-48C8-9A3F-328FC36409EF}" type="pres">
      <dgm:prSet presAssocID="{0314C31A-7095-4090-A81C-DB62F2E2F79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3FB9A44-D274-4350-8AA3-839C02531AD4}" type="pres">
      <dgm:prSet presAssocID="{2E7C4AA1-40AF-4453-B161-7F23C2CD43C0}" presName="Name8" presStyleCnt="0"/>
      <dgm:spPr/>
    </dgm:pt>
    <dgm:pt modelId="{7D2EE5F9-371B-41B5-85EF-31A1B455DF45}" type="pres">
      <dgm:prSet presAssocID="{2E7C4AA1-40AF-4453-B161-7F23C2CD43C0}" presName="level" presStyleLbl="node1" presStyleIdx="2" presStyleCnt="3">
        <dgm:presLayoutVars>
          <dgm:chMax val="1"/>
          <dgm:bulletEnabled val="1"/>
        </dgm:presLayoutVars>
      </dgm:prSet>
      <dgm:spPr/>
    </dgm:pt>
    <dgm:pt modelId="{BDB7500E-B83C-480E-A5F4-46796537EDCC}" type="pres">
      <dgm:prSet presAssocID="{2E7C4AA1-40AF-4453-B161-7F23C2CD43C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2D7340A-E374-45DE-B62C-CC28E7724006}" srcId="{AEFB7CE4-EC24-4540-9FA9-E9DEE8483A9D}" destId="{0314C31A-7095-4090-A81C-DB62F2E2F79A}" srcOrd="1" destOrd="0" parTransId="{5EF4105D-868F-4F23-A69B-368B2D0130F1}" sibTransId="{98BE49DB-D0D4-4A18-AD2F-D8027C0B24A8}"/>
    <dgm:cxn modelId="{B2A32030-7969-464F-8CA9-0F89F9B29275}" type="presOf" srcId="{20F75D58-0228-49C8-8C5B-792CB1C83BA2}" destId="{61D893C6-E18B-4C83-9324-9B32B78583B1}" srcOrd="0" destOrd="0" presId="urn:microsoft.com/office/officeart/2005/8/layout/pyramid1"/>
    <dgm:cxn modelId="{41EA135F-6752-428A-A0D0-9EF38139ADA4}" type="presOf" srcId="{2E7C4AA1-40AF-4453-B161-7F23C2CD43C0}" destId="{7D2EE5F9-371B-41B5-85EF-31A1B455DF45}" srcOrd="0" destOrd="0" presId="urn:microsoft.com/office/officeart/2005/8/layout/pyramid1"/>
    <dgm:cxn modelId="{928E576C-ADD4-4E30-97BB-5DECCDC86BAB}" srcId="{AEFB7CE4-EC24-4540-9FA9-E9DEE8483A9D}" destId="{20F75D58-0228-49C8-8C5B-792CB1C83BA2}" srcOrd="0" destOrd="0" parTransId="{6BF3F57D-CC7F-4B9E-AAFA-E6ED4C350003}" sibTransId="{7D7743AD-50A3-41B4-AE16-77DBDAB0D4C2}"/>
    <dgm:cxn modelId="{99029B71-EE0A-4EFA-957C-7D1663D55CA1}" type="presOf" srcId="{AEFB7CE4-EC24-4540-9FA9-E9DEE8483A9D}" destId="{833FBEC0-EE40-43B9-B800-982B3185E838}" srcOrd="0" destOrd="0" presId="urn:microsoft.com/office/officeart/2005/8/layout/pyramid1"/>
    <dgm:cxn modelId="{60FFC0B6-28CF-4710-A8FC-953B7F05A704}" srcId="{AEFB7CE4-EC24-4540-9FA9-E9DEE8483A9D}" destId="{2E7C4AA1-40AF-4453-B161-7F23C2CD43C0}" srcOrd="2" destOrd="0" parTransId="{1CA63338-0D67-477A-911E-1435DD0BD824}" sibTransId="{53551B0F-DC74-43EF-A92E-BAFEFD3B2765}"/>
    <dgm:cxn modelId="{C35B9DDA-0D16-4D73-9308-A73EF5E6F987}" type="presOf" srcId="{0314C31A-7095-4090-A81C-DB62F2E2F79A}" destId="{61BD3605-E616-477A-B221-515E7E568C74}" srcOrd="0" destOrd="0" presId="urn:microsoft.com/office/officeart/2005/8/layout/pyramid1"/>
    <dgm:cxn modelId="{F61086F0-E962-45A2-99C8-42FDF5DA12C3}" type="presOf" srcId="{0314C31A-7095-4090-A81C-DB62F2E2F79A}" destId="{35600840-9DFE-48C8-9A3F-328FC36409EF}" srcOrd="1" destOrd="0" presId="urn:microsoft.com/office/officeart/2005/8/layout/pyramid1"/>
    <dgm:cxn modelId="{E41CDEF5-5CA2-4F51-9107-8D4851E5D1C7}" type="presOf" srcId="{20F75D58-0228-49C8-8C5B-792CB1C83BA2}" destId="{C831A261-91DD-459B-8A71-3226B1B94B7E}" srcOrd="1" destOrd="0" presId="urn:microsoft.com/office/officeart/2005/8/layout/pyramid1"/>
    <dgm:cxn modelId="{94BFF4F7-E5AA-4D77-98F1-569852D4CDE2}" type="presOf" srcId="{2E7C4AA1-40AF-4453-B161-7F23C2CD43C0}" destId="{BDB7500E-B83C-480E-A5F4-46796537EDCC}" srcOrd="1" destOrd="0" presId="urn:microsoft.com/office/officeart/2005/8/layout/pyramid1"/>
    <dgm:cxn modelId="{FE5C02AF-8B3A-451C-A145-3FF7CD285CF0}" type="presParOf" srcId="{833FBEC0-EE40-43B9-B800-982B3185E838}" destId="{8EE25615-4429-4BFC-86CB-56875C6F48CD}" srcOrd="0" destOrd="0" presId="urn:microsoft.com/office/officeart/2005/8/layout/pyramid1"/>
    <dgm:cxn modelId="{7FF8FF92-979C-4134-8484-88F6CE184B85}" type="presParOf" srcId="{8EE25615-4429-4BFC-86CB-56875C6F48CD}" destId="{61D893C6-E18B-4C83-9324-9B32B78583B1}" srcOrd="0" destOrd="0" presId="urn:microsoft.com/office/officeart/2005/8/layout/pyramid1"/>
    <dgm:cxn modelId="{29B7D55F-6E6D-4811-85A6-8378A4E999E1}" type="presParOf" srcId="{8EE25615-4429-4BFC-86CB-56875C6F48CD}" destId="{C831A261-91DD-459B-8A71-3226B1B94B7E}" srcOrd="1" destOrd="0" presId="urn:microsoft.com/office/officeart/2005/8/layout/pyramid1"/>
    <dgm:cxn modelId="{BC914221-C6EA-4A63-946B-EF5C8860656C}" type="presParOf" srcId="{833FBEC0-EE40-43B9-B800-982B3185E838}" destId="{D60201B0-A0F2-4D21-AA9F-8917717D9A6E}" srcOrd="1" destOrd="0" presId="urn:microsoft.com/office/officeart/2005/8/layout/pyramid1"/>
    <dgm:cxn modelId="{91C778D7-B8F8-4852-BDC9-C20477F14055}" type="presParOf" srcId="{D60201B0-A0F2-4D21-AA9F-8917717D9A6E}" destId="{61BD3605-E616-477A-B221-515E7E568C74}" srcOrd="0" destOrd="0" presId="urn:microsoft.com/office/officeart/2005/8/layout/pyramid1"/>
    <dgm:cxn modelId="{2C3A03E9-2DAF-4E0C-A6FF-8343A03E8689}" type="presParOf" srcId="{D60201B0-A0F2-4D21-AA9F-8917717D9A6E}" destId="{35600840-9DFE-48C8-9A3F-328FC36409EF}" srcOrd="1" destOrd="0" presId="urn:microsoft.com/office/officeart/2005/8/layout/pyramid1"/>
    <dgm:cxn modelId="{C4206A60-34AD-445D-88FE-3625C72102DF}" type="presParOf" srcId="{833FBEC0-EE40-43B9-B800-982B3185E838}" destId="{53FB9A44-D274-4350-8AA3-839C02531AD4}" srcOrd="2" destOrd="0" presId="urn:microsoft.com/office/officeart/2005/8/layout/pyramid1"/>
    <dgm:cxn modelId="{FCD0925F-1626-4F2F-9CD6-76648C1C7003}" type="presParOf" srcId="{53FB9A44-D274-4350-8AA3-839C02531AD4}" destId="{7D2EE5F9-371B-41B5-85EF-31A1B455DF45}" srcOrd="0" destOrd="0" presId="urn:microsoft.com/office/officeart/2005/8/layout/pyramid1"/>
    <dgm:cxn modelId="{98441D09-DD4D-40C1-8552-076E4D2DDB3A}" type="presParOf" srcId="{53FB9A44-D274-4350-8AA3-839C02531AD4}" destId="{BDB7500E-B83C-480E-A5F4-46796537EDC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893C6-E18B-4C83-9324-9B32B78583B1}">
      <dsp:nvSpPr>
        <dsp:cNvPr id="0" name=""/>
        <dsp:cNvSpPr/>
      </dsp:nvSpPr>
      <dsp:spPr>
        <a:xfrm>
          <a:off x="1404979" y="0"/>
          <a:ext cx="1404978" cy="1056034"/>
        </a:xfrm>
        <a:prstGeom prst="trapezoid">
          <a:avLst>
            <a:gd name="adj" fmla="val 66521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br>
            <a:rPr kumimoji="0" lang="hu-HU" sz="2300" b="0" i="0" u="none" strike="noStrike" kern="1200" cap="none" normalizeH="0" baseline="0" dirty="0">
              <a:ln/>
              <a:effectLst/>
              <a:latin typeface="Garamond" pitchFamily="18" charset="0"/>
            </a:rPr>
          </a:br>
          <a:br>
            <a:rPr kumimoji="0" lang="hu-HU" sz="2300" b="0" i="0" u="none" strike="noStrike" kern="1200" cap="none" normalizeH="0" baseline="0" dirty="0">
              <a:ln/>
              <a:effectLst/>
              <a:latin typeface="Garamond" pitchFamily="18" charset="0"/>
            </a:rPr>
          </a:br>
          <a:r>
            <a:rPr kumimoji="0" lang="hu-HU" sz="2300" b="0" i="0" u="none" strike="noStrike" kern="1200" cap="none" normalizeH="0" baseline="0" dirty="0">
              <a:ln/>
              <a:effectLst/>
              <a:latin typeface="Garamond" pitchFamily="18" charset="0"/>
            </a:rPr>
            <a:t>1. szint</a:t>
          </a:r>
        </a:p>
      </dsp:txBody>
      <dsp:txXfrm>
        <a:off x="1404979" y="0"/>
        <a:ext cx="1404978" cy="1056034"/>
      </dsp:txXfrm>
    </dsp:sp>
    <dsp:sp modelId="{61BD3605-E616-477A-B221-515E7E568C74}">
      <dsp:nvSpPr>
        <dsp:cNvPr id="0" name=""/>
        <dsp:cNvSpPr/>
      </dsp:nvSpPr>
      <dsp:spPr>
        <a:xfrm>
          <a:off x="702489" y="1056034"/>
          <a:ext cx="2809957" cy="1056034"/>
        </a:xfrm>
        <a:prstGeom prst="trapezoid">
          <a:avLst>
            <a:gd name="adj" fmla="val 66521"/>
          </a:avLst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300" b="0" i="0" u="none" strike="noStrike" kern="1200" cap="none" normalizeH="0" baseline="0" dirty="0">
              <a:ln/>
              <a:effectLst/>
              <a:latin typeface="Garamond" pitchFamily="18" charset="0"/>
            </a:rPr>
            <a:t>2. szint</a:t>
          </a:r>
        </a:p>
      </dsp:txBody>
      <dsp:txXfrm>
        <a:off x="1194232" y="1056034"/>
        <a:ext cx="1826472" cy="1056034"/>
      </dsp:txXfrm>
    </dsp:sp>
    <dsp:sp modelId="{7D2EE5F9-371B-41B5-85EF-31A1B455DF45}">
      <dsp:nvSpPr>
        <dsp:cNvPr id="0" name=""/>
        <dsp:cNvSpPr/>
      </dsp:nvSpPr>
      <dsp:spPr>
        <a:xfrm>
          <a:off x="0" y="2112069"/>
          <a:ext cx="4214937" cy="1056034"/>
        </a:xfrm>
        <a:prstGeom prst="trapezoid">
          <a:avLst>
            <a:gd name="adj" fmla="val 66521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300" b="0" i="0" u="none" strike="noStrike" kern="1200" cap="none" normalizeH="0" baseline="0" dirty="0">
              <a:ln/>
              <a:effectLst/>
              <a:latin typeface="Garamond" pitchFamily="18" charset="0"/>
            </a:rPr>
            <a:t>3. szint</a:t>
          </a:r>
        </a:p>
      </dsp:txBody>
      <dsp:txXfrm>
        <a:off x="737613" y="2112069"/>
        <a:ext cx="2739709" cy="105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940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/>
              <a:t>2009/5310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9625"/>
            <a:ext cx="36179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Szlávi-Zsakó: Programozási alapismeretek 7.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699625"/>
            <a:ext cx="307022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7530C6FE-5B5A-4F3E-B52C-04FC08D0515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021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5175"/>
            <a:ext cx="5106988" cy="3830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49813"/>
            <a:ext cx="567055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hu-HU"/>
              <a:t>Szlávi-Zsakó: Programozási alapismeretek 7.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00" tIns="47350" rIns="94700" bIns="4735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C3AC3FFA-A8F7-48B1-9A46-07715204109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1446" name="Élőfej helye 3"/>
          <p:cNvSpPr>
            <a:spLocks noGrp="1"/>
          </p:cNvSpPr>
          <p:nvPr/>
        </p:nvSpPr>
        <p:spPr bwMode="auto">
          <a:xfrm>
            <a:off x="0" y="-3175"/>
            <a:ext cx="307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/>
          <a:lstStyle/>
          <a:p>
            <a:pPr defTabSz="9461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Programozási alapismeretek</a:t>
            </a:r>
          </a:p>
        </p:txBody>
      </p:sp>
      <p:sp>
        <p:nvSpPr>
          <p:cNvPr id="61447" name="Dátum helye 4"/>
          <p:cNvSpPr>
            <a:spLocks noGrp="1"/>
          </p:cNvSpPr>
          <p:nvPr/>
        </p:nvSpPr>
        <p:spPr bwMode="auto">
          <a:xfrm>
            <a:off x="4014788" y="-3175"/>
            <a:ext cx="307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/>
          <a:lstStyle/>
          <a:p>
            <a:pPr algn="r" defTabSz="9461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 dirty="0"/>
              <a:t>2009/5310</a:t>
            </a:r>
          </a:p>
        </p:txBody>
      </p:sp>
    </p:spTree>
    <p:extLst>
      <p:ext uri="{BB962C8B-B14F-4D97-AF65-F5344CB8AC3E}">
        <p14:creationId xmlns:p14="http://schemas.microsoft.com/office/powerpoint/2010/main" val="12714538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25195-219D-44F9-BE25-822B6C92182A}" type="slidenum">
              <a:rPr lang="hu-HU" smtClean="0"/>
              <a:pPr/>
              <a:t>1</a:t>
            </a:fld>
            <a:endParaRPr lang="hu-HU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2250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2011/5312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598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2011/5312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29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7. előadás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C3FFA-A8F7-48B1-9A46-077152041095}" type="slidenum">
              <a:rPr lang="hu-HU" smtClean="0"/>
              <a:pPr>
                <a:defRPr/>
              </a:pPr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020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2012/5313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D0D92C6-AD1F-4594-8C2D-4FB2345ADBA7}" type="slidenum">
              <a:rPr lang="hu-HU" sz="1200" smtClean="0"/>
              <a:pPr/>
              <a:t>22</a:t>
            </a:fld>
            <a:endParaRPr lang="hu-HU" sz="1200"/>
          </a:p>
        </p:txBody>
      </p:sp>
      <p:sp>
        <p:nvSpPr>
          <p:cNvPr id="880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80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7089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2012/5313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B929791-8F5E-4448-9485-175E9BD3FE05}" type="slidenum">
              <a:rPr lang="hu-HU" sz="1200" smtClean="0"/>
              <a:pPr/>
              <a:t>23</a:t>
            </a:fld>
            <a:endParaRPr lang="hu-HU" sz="1200"/>
          </a:p>
        </p:txBody>
      </p:sp>
      <p:sp>
        <p:nvSpPr>
          <p:cNvPr id="890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90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1447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2012/5313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C2C690B-A163-410B-94FD-906F565181D6}" type="slidenum">
              <a:rPr lang="hu-HU" sz="1200" smtClean="0"/>
              <a:pPr/>
              <a:t>24</a:t>
            </a:fld>
            <a:endParaRPr lang="hu-HU" sz="1200"/>
          </a:p>
        </p:txBody>
      </p:sp>
      <p:sp>
        <p:nvSpPr>
          <p:cNvPr id="901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01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5279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2012/5313</a:t>
            </a: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670B6E5-BC27-4FB9-A7FB-278BBD2062CE}" type="slidenum">
              <a:rPr lang="hu-HU" sz="1200" smtClean="0"/>
              <a:pPr/>
              <a:t>25</a:t>
            </a:fld>
            <a:endParaRPr lang="hu-HU" sz="1200"/>
          </a:p>
        </p:txBody>
      </p:sp>
      <p:sp>
        <p:nvSpPr>
          <p:cNvPr id="9114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11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11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2012/5313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17D70CC-47E9-4576-9821-F37DEEFA4739}" type="slidenum">
              <a:rPr lang="hu-HU" sz="1200" smtClean="0"/>
              <a:pPr/>
              <a:t>26</a:t>
            </a:fld>
            <a:endParaRPr lang="hu-HU" sz="1200"/>
          </a:p>
        </p:txBody>
      </p:sp>
      <p:sp>
        <p:nvSpPr>
          <p:cNvPr id="921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21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9241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2012/5313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17D70CC-47E9-4576-9821-F37DEEFA4739}" type="slidenum">
              <a:rPr lang="hu-HU" sz="1200" smtClean="0"/>
              <a:pPr/>
              <a:t>27</a:t>
            </a:fld>
            <a:endParaRPr lang="hu-HU" sz="1200"/>
          </a:p>
        </p:txBody>
      </p:sp>
      <p:sp>
        <p:nvSpPr>
          <p:cNvPr id="921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21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9596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2012/5313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17D70CC-47E9-4576-9821-F37DEEFA4739}" type="slidenum">
              <a:rPr lang="hu-HU" sz="1200" smtClean="0"/>
              <a:pPr/>
              <a:t>28</a:t>
            </a:fld>
            <a:endParaRPr lang="hu-HU" sz="1200"/>
          </a:p>
        </p:txBody>
      </p:sp>
      <p:sp>
        <p:nvSpPr>
          <p:cNvPr id="921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21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34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/>
              <a:t>Szlávi-</a:t>
            </a:r>
            <a:r>
              <a:rPr lang="hu-HU" dirty="0" err="1"/>
              <a:t>Zsakó</a:t>
            </a:r>
            <a:r>
              <a:rPr lang="hu-HU" dirty="0"/>
              <a:t>: Programozási alapismeretek 9. előadás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3D120-E33E-4563-8008-A438CE968FF7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964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2012/5313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B8036E1-A3CC-42FD-9B27-82D8D2883AB8}" type="slidenum">
              <a:rPr lang="hu-HU" sz="1200" smtClean="0"/>
              <a:pPr/>
              <a:t>29</a:t>
            </a:fld>
            <a:endParaRPr lang="hu-HU" sz="1200"/>
          </a:p>
        </p:txBody>
      </p:sp>
      <p:sp>
        <p:nvSpPr>
          <p:cNvPr id="931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31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192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2012/5313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B8036E1-A3CC-42FD-9B27-82D8D2883AB8}" type="slidenum">
              <a:rPr lang="hu-HU" sz="1200" smtClean="0"/>
              <a:pPr/>
              <a:t>30</a:t>
            </a:fld>
            <a:endParaRPr lang="hu-HU" sz="1200"/>
          </a:p>
        </p:txBody>
      </p:sp>
      <p:sp>
        <p:nvSpPr>
          <p:cNvPr id="931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31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2741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2012/5313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B8036E1-A3CC-42FD-9B27-82D8D2883AB8}" type="slidenum">
              <a:rPr lang="hu-HU" sz="1200" smtClean="0"/>
              <a:pPr/>
              <a:t>31</a:t>
            </a:fld>
            <a:endParaRPr lang="hu-HU" sz="1200"/>
          </a:p>
        </p:txBody>
      </p:sp>
      <p:sp>
        <p:nvSpPr>
          <p:cNvPr id="931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31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7907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2012/5313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B8036E1-A3CC-42FD-9B27-82D8D2883AB8}" type="slidenum">
              <a:rPr lang="hu-HU" sz="1200" smtClean="0"/>
              <a:pPr/>
              <a:t>32</a:t>
            </a:fld>
            <a:endParaRPr lang="hu-HU" sz="1200"/>
          </a:p>
        </p:txBody>
      </p:sp>
      <p:sp>
        <p:nvSpPr>
          <p:cNvPr id="931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931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0164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44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1445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2012/5313</a:t>
            </a:r>
          </a:p>
        </p:txBody>
      </p:sp>
      <p:sp>
        <p:nvSpPr>
          <p:cNvPr id="61446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0D451EF-9C60-4929-B349-E418C69B1614}" type="slidenum">
              <a:rPr lang="hu-HU" sz="1200"/>
              <a:pPr/>
              <a:t>34</a:t>
            </a:fld>
            <a:endParaRPr lang="hu-HU" sz="1200"/>
          </a:p>
        </p:txBody>
      </p:sp>
      <p:sp>
        <p:nvSpPr>
          <p:cNvPr id="6144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4323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246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2469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2012/5313</a:t>
            </a:r>
          </a:p>
        </p:txBody>
      </p:sp>
      <p:sp>
        <p:nvSpPr>
          <p:cNvPr id="62470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11253B7-7985-4EE2-89D7-2143002CFF10}" type="slidenum">
              <a:rPr lang="hu-HU" sz="1200"/>
              <a:pPr/>
              <a:t>35</a:t>
            </a:fld>
            <a:endParaRPr lang="hu-HU" sz="1200"/>
          </a:p>
        </p:txBody>
      </p:sp>
      <p:sp>
        <p:nvSpPr>
          <p:cNvPr id="6247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942255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b="1" dirty="0"/>
              <a:t>Adat-nyomkövetés</a:t>
            </a:r>
            <a:r>
              <a:rPr lang="hu-HU" dirty="0"/>
              <a:t>: egy kijelölt változó érték</a:t>
            </a:r>
            <a:r>
              <a:rPr lang="hu-HU" i="1" dirty="0"/>
              <a:t>változásá</a:t>
            </a:r>
            <a:r>
              <a:rPr lang="hu-HU" dirty="0"/>
              <a:t>nak a jelzése (a kódban is).</a:t>
            </a:r>
          </a:p>
          <a:p>
            <a:r>
              <a:rPr lang="hu-HU" b="1" dirty="0"/>
              <a:t>Állapot-nyomkövetés</a:t>
            </a:r>
            <a:r>
              <a:rPr lang="hu-HU" dirty="0"/>
              <a:t>: a program adott pontjaihoz rendelt </a:t>
            </a:r>
            <a:r>
              <a:rPr lang="hu-HU" i="1" dirty="0"/>
              <a:t>állítások nem teljesülésekor </a:t>
            </a:r>
            <a:r>
              <a:rPr lang="hu-HU" dirty="0"/>
              <a:t>jelzés.</a:t>
            </a:r>
          </a:p>
          <a:p>
            <a:r>
              <a:rPr lang="hu-HU" dirty="0"/>
              <a:t>A </a:t>
            </a:r>
            <a:r>
              <a:rPr lang="hu-HU" b="1" dirty="0"/>
              <a:t>feltételes fordítás</a:t>
            </a:r>
            <a:r>
              <a:rPr lang="hu-HU" dirty="0"/>
              <a:t>hoz –többek közt– rövid és jó leírás: http://hu.wikipedia.org/wiki/C_el%C5%91ford%C3%ADt%C3%B3</a:t>
            </a:r>
          </a:p>
        </p:txBody>
      </p:sp>
      <p:sp>
        <p:nvSpPr>
          <p:cNvPr id="6349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3493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2012/5313</a:t>
            </a:r>
          </a:p>
        </p:txBody>
      </p:sp>
      <p:sp>
        <p:nvSpPr>
          <p:cNvPr id="63494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0527006-2517-4663-8482-6403CB486E75}" type="slidenum">
              <a:rPr lang="hu-HU" sz="1200"/>
              <a:pPr/>
              <a:t>36</a:t>
            </a:fld>
            <a:endParaRPr lang="hu-HU" sz="1200"/>
          </a:p>
        </p:txBody>
      </p:sp>
      <p:sp>
        <p:nvSpPr>
          <p:cNvPr id="6349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566840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451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4517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2012/5313</a:t>
            </a:r>
          </a:p>
        </p:txBody>
      </p:sp>
      <p:sp>
        <p:nvSpPr>
          <p:cNvPr id="64518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6DC4C50-3DE3-4D4E-94E7-0537AA2D8003}" type="slidenum">
              <a:rPr lang="hu-HU" sz="1200"/>
              <a:pPr/>
              <a:t>37</a:t>
            </a:fld>
            <a:endParaRPr lang="hu-HU" sz="1200"/>
          </a:p>
        </p:txBody>
      </p:sp>
      <p:sp>
        <p:nvSpPr>
          <p:cNvPr id="6451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802045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554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5541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2012/5313</a:t>
            </a:r>
          </a:p>
        </p:txBody>
      </p:sp>
      <p:sp>
        <p:nvSpPr>
          <p:cNvPr id="65542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4BE6E63-4D97-400D-A7EE-8A7C8D5EFC53}" type="slidenum">
              <a:rPr lang="hu-HU" sz="1200"/>
              <a:pPr/>
              <a:t>38</a:t>
            </a:fld>
            <a:endParaRPr lang="hu-HU" sz="1200"/>
          </a:p>
        </p:txBody>
      </p:sp>
      <p:sp>
        <p:nvSpPr>
          <p:cNvPr id="6554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936139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000">
                <a:sym typeface="Symbol" pitchFamily="18" charset="2"/>
              </a:rPr>
              <a:t>„Minden </a:t>
            </a:r>
            <a:r>
              <a:rPr lang="hu-HU" sz="1000" b="1" i="1">
                <a:solidFill>
                  <a:srgbClr val="FF0000"/>
                </a:solidFill>
                <a:sym typeface="Symbol" pitchFamily="18" charset="2"/>
              </a:rPr>
              <a:t>nem jóra</a:t>
            </a:r>
            <a:r>
              <a:rPr lang="hu-HU" sz="1000">
                <a:sym typeface="Symbol" pitchFamily="18" charset="2"/>
              </a:rPr>
              <a:t> hibás”: amire </a:t>
            </a:r>
            <a:r>
              <a:rPr lang="hu-HU" sz="1000" b="1" i="1">
                <a:sym typeface="Symbol" pitchFamily="18" charset="2"/>
              </a:rPr>
              <a:t>teszteltük és hibás</a:t>
            </a:r>
            <a:r>
              <a:rPr lang="hu-HU" sz="1000">
                <a:sym typeface="Symbol" pitchFamily="18" charset="2"/>
              </a:rPr>
              <a:t>, és amire </a:t>
            </a:r>
            <a:r>
              <a:rPr lang="hu-HU" sz="1000" b="1" i="1">
                <a:sym typeface="Symbol" pitchFamily="18" charset="2"/>
              </a:rPr>
              <a:t>még nem teszteltük </a:t>
            </a:r>
            <a:r>
              <a:rPr lang="hu-HU" sz="1000">
                <a:sym typeface="Symbol" pitchFamily="18" charset="2"/>
              </a:rPr>
              <a:t>arra is tegyük föl, h. hibás…</a:t>
            </a:r>
          </a:p>
        </p:txBody>
      </p:sp>
      <p:sp>
        <p:nvSpPr>
          <p:cNvPr id="6656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6565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2012/5313</a:t>
            </a:r>
          </a:p>
        </p:txBody>
      </p:sp>
      <p:sp>
        <p:nvSpPr>
          <p:cNvPr id="66566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FA86209-E28C-4BBE-BBE4-7224EED258C4}" type="slidenum">
              <a:rPr lang="hu-HU" sz="1200"/>
              <a:pPr/>
              <a:t>39</a:t>
            </a:fld>
            <a:endParaRPr lang="hu-HU" sz="1200"/>
          </a:p>
        </p:txBody>
      </p:sp>
      <p:sp>
        <p:nvSpPr>
          <p:cNvPr id="6656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84788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Programozási alapismeretek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2011/5312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6190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ad „… tesztelés megismételendő”:</a:t>
            </a:r>
          </a:p>
          <a:p>
            <a:r>
              <a:rPr lang="hu-HU" dirty="0"/>
              <a:t>Ez is indokolja a bemenet-kimenet átirányítás</a:t>
            </a:r>
            <a:r>
              <a:rPr lang="hu-HU" baseline="0" dirty="0"/>
              <a:t> technikáját.</a:t>
            </a:r>
            <a:endParaRPr lang="hu-HU" dirty="0"/>
          </a:p>
        </p:txBody>
      </p:sp>
      <p:sp>
        <p:nvSpPr>
          <p:cNvPr id="6758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7589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2012/5313</a:t>
            </a:r>
          </a:p>
        </p:txBody>
      </p:sp>
      <p:sp>
        <p:nvSpPr>
          <p:cNvPr id="67590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8363B3B-2757-4004-834F-21125D5C69F0}" type="slidenum">
              <a:rPr lang="hu-HU" sz="1200"/>
              <a:pPr/>
              <a:t>41</a:t>
            </a:fld>
            <a:endParaRPr lang="hu-HU" sz="1200"/>
          </a:p>
        </p:txBody>
      </p:sp>
      <p:sp>
        <p:nvSpPr>
          <p:cNvPr id="6759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662067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8613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68614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B417B5A-F768-4C16-B301-C8171B3308C5}" type="slidenum">
              <a:rPr lang="hu-HU" sz="1200"/>
              <a:pPr/>
              <a:t>43</a:t>
            </a:fld>
            <a:endParaRPr lang="hu-HU" sz="1200"/>
          </a:p>
        </p:txBody>
      </p:sp>
      <p:sp>
        <p:nvSpPr>
          <p:cNvPr id="6861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825496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963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9637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69638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43D5FCD-2755-41DB-8314-30BFCDE14B02}" type="slidenum">
              <a:rPr lang="hu-HU" sz="1200"/>
              <a:pPr/>
              <a:t>44</a:t>
            </a:fld>
            <a:endParaRPr lang="hu-HU" sz="1200"/>
          </a:p>
        </p:txBody>
      </p:sp>
      <p:sp>
        <p:nvSpPr>
          <p:cNvPr id="6963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589335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066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70661" name="Dátum helye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70662" name="Dia számának helye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F0C8CE-8AB4-4138-AB64-786A5EACE3D3}" type="slidenum">
              <a:rPr lang="hu-HU" sz="1200"/>
              <a:pPr/>
              <a:t>45</a:t>
            </a:fld>
            <a:endParaRPr lang="hu-HU" sz="1200"/>
          </a:p>
        </p:txBody>
      </p:sp>
      <p:sp>
        <p:nvSpPr>
          <p:cNvPr id="7066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50692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1632" cy="5111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67" tIns="47284" rIns="94567" bIns="47284"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Programozási alapismeretek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13313" y="0"/>
            <a:ext cx="3071632" cy="5111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67" tIns="47284" rIns="94567" bIns="47284"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2012/2013</a:t>
            </a:r>
          </a:p>
        </p:txBody>
      </p:sp>
      <p:sp>
        <p:nvSpPr>
          <p:cNvPr id="727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115E6BE-A9CD-43EC-8810-6BE2DC27E795}" type="slidenum">
              <a:rPr lang="hu-HU" sz="1200"/>
              <a:pPr/>
              <a:t>47</a:t>
            </a:fld>
            <a:endParaRPr lang="hu-HU" sz="1200" dirty="0"/>
          </a:p>
        </p:txBody>
      </p:sp>
      <p:sp>
        <p:nvSpPr>
          <p:cNvPr id="7271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805830"/>
            <a:ext cx="5044362" cy="4049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5455483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1632" cy="5111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67" tIns="47284" rIns="94567" bIns="47284"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Programozási alapismeretek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13313" y="0"/>
            <a:ext cx="3071632" cy="5111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67" tIns="47284" rIns="94567" bIns="47284"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2012/2013</a:t>
            </a:r>
          </a:p>
        </p:txBody>
      </p:sp>
      <p:sp>
        <p:nvSpPr>
          <p:cNvPr id="737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F044BCE-BDEE-4CCF-90C4-BBA7DA776656}" type="slidenum">
              <a:rPr lang="hu-HU" sz="1200"/>
              <a:pPr/>
              <a:t>48</a:t>
            </a:fld>
            <a:endParaRPr lang="hu-HU" sz="1200" dirty="0"/>
          </a:p>
        </p:txBody>
      </p:sp>
      <p:sp>
        <p:nvSpPr>
          <p:cNvPr id="7373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805830"/>
            <a:ext cx="5044362" cy="4049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9475462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47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„Döntések elhalasztása” elv példái:</a:t>
            </a:r>
          </a:p>
          <a:p>
            <a:pPr>
              <a:buFontTx/>
              <a:buChar char="•"/>
            </a:pPr>
            <a:r>
              <a:rPr lang="hu-HU" dirty="0"/>
              <a:t> „a program felépítése legyen = beolvasás + transzformáció + kiírás”</a:t>
            </a:r>
          </a:p>
          <a:p>
            <a:pPr>
              <a:buFontTx/>
              <a:buChar char="•"/>
            </a:pPr>
            <a:r>
              <a:rPr lang="hu-HU" dirty="0"/>
              <a:t> (a C# lehetőségeit figyelembe véve) a tömbdeklarációt a méret ismertté válásáig „halogatni”… (Azért tudjunk róla, h. nem jó a majdani kódolási részletkérdéseket az algoritmizálásba belekeverni!)</a:t>
            </a:r>
          </a:p>
          <a:p>
            <a:endParaRPr lang="hu-HU" dirty="0"/>
          </a:p>
          <a:p>
            <a:r>
              <a:rPr lang="hu-HU" dirty="0"/>
              <a:t>A „Párhuzamos ágak függetlensége” elvhez:</a:t>
            </a:r>
          </a:p>
          <a:p>
            <a:pPr>
              <a:buFontTx/>
              <a:buChar char="•"/>
            </a:pPr>
            <a:r>
              <a:rPr lang="hu-HU" dirty="0"/>
              <a:t> Egymástól függetlenül megfogalmazni az egyes ágak feladatát (specifikálni), csak a paramétereken, ill. egy közös felsőbb szinten deklarált „globális” változókon keresztül kapcsolódhatnak egymással.</a:t>
            </a:r>
          </a:p>
          <a:p>
            <a:pPr>
              <a:buFontTx/>
              <a:buChar char="•"/>
            </a:pPr>
            <a:endParaRPr lang="hu-HU" dirty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1632" cy="5111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67" tIns="47284" rIns="94567" bIns="47284"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Programozási alapismeretek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13313" y="0"/>
            <a:ext cx="3071632" cy="5111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67" tIns="47284" rIns="94567" bIns="47284"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2012/2013</a:t>
            </a:r>
          </a:p>
        </p:txBody>
      </p:sp>
      <p:sp>
        <p:nvSpPr>
          <p:cNvPr id="747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DC9796E-ABA1-4D6B-892C-454A677FB34A}" type="slidenum">
              <a:rPr lang="hu-HU" sz="1200"/>
              <a:pPr/>
              <a:t>49</a:t>
            </a:fld>
            <a:endParaRPr lang="hu-HU" sz="1200" dirty="0"/>
          </a:p>
        </p:txBody>
      </p:sp>
      <p:sp>
        <p:nvSpPr>
          <p:cNvPr id="7475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805830"/>
            <a:ext cx="5044362" cy="4049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479194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1632" cy="5111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67" tIns="47284" rIns="94567" bIns="47284"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Programozási alapismeretek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13313" y="0"/>
            <a:ext cx="3071632" cy="5111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67" tIns="47284" rIns="94567" bIns="47284"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2012/2013</a:t>
            </a:r>
          </a:p>
        </p:txBody>
      </p:sp>
      <p:sp>
        <p:nvSpPr>
          <p:cNvPr id="757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1DDCB70-023F-4845-BE2B-B1A7B8F6B05E}" type="slidenum">
              <a:rPr lang="hu-HU" sz="1200"/>
              <a:pPr/>
              <a:t>50</a:t>
            </a:fld>
            <a:endParaRPr lang="hu-HU" sz="1200" dirty="0"/>
          </a:p>
        </p:txBody>
      </p:sp>
      <p:sp>
        <p:nvSpPr>
          <p:cNvPr id="7578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805830"/>
            <a:ext cx="5044362" cy="4049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497008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>
                <a:sym typeface="Symbol" pitchFamily="18" charset="2"/>
              </a:rPr>
              <a:t>Ad „algoritmus és kód koherenciája”: a kód az algoritmus precizírozása legyen csupán, nem valami egészen más </a:t>
            </a:r>
            <a:r>
              <a:rPr lang="hu-HU" dirty="0" err="1">
                <a:sym typeface="Symbol" pitchFamily="18" charset="2"/>
              </a:rPr>
              <a:t>újrafogalmazása</a:t>
            </a:r>
            <a:r>
              <a:rPr lang="hu-HU" dirty="0">
                <a:sym typeface="Symbol" pitchFamily="18" charset="2"/>
              </a:rPr>
              <a:t> a problémának; amik az algoritmusban együtt voltak, azok a kódban is együtt maradjanak…</a:t>
            </a:r>
            <a:endParaRPr lang="hu-HU" dirty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1632" cy="5111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67" tIns="47284" rIns="94567" bIns="47284"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Programozási alapismeretek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13313" y="0"/>
            <a:ext cx="3071632" cy="5111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67" tIns="47284" rIns="94567" bIns="47284"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2012/2013</a:t>
            </a:r>
          </a:p>
        </p:txBody>
      </p:sp>
      <p:sp>
        <p:nvSpPr>
          <p:cNvPr id="768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F697F09-48A2-4D59-97C9-B544C833D8F6}" type="slidenum">
              <a:rPr lang="hu-HU" sz="1200"/>
              <a:pPr/>
              <a:t>51</a:t>
            </a:fld>
            <a:endParaRPr lang="hu-HU" sz="1200" dirty="0"/>
          </a:p>
        </p:txBody>
      </p:sp>
      <p:sp>
        <p:nvSpPr>
          <p:cNvPr id="7680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805830"/>
            <a:ext cx="5044362" cy="4049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581398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78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1632" cy="5111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67" tIns="47284" rIns="94567" bIns="47284"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Programozási alapismeretek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13313" y="0"/>
            <a:ext cx="3071632" cy="5111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67" tIns="47284" rIns="94567" bIns="47284"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2012/2013</a:t>
            </a:r>
          </a:p>
        </p:txBody>
      </p:sp>
      <p:sp>
        <p:nvSpPr>
          <p:cNvPr id="778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A0F0736-B059-4815-8505-C3D020E42B24}" type="slidenum">
              <a:rPr lang="hu-HU" sz="1200"/>
              <a:pPr/>
              <a:t>52</a:t>
            </a:fld>
            <a:endParaRPr lang="hu-HU" sz="1200" dirty="0"/>
          </a:p>
        </p:txBody>
      </p:sp>
      <p:sp>
        <p:nvSpPr>
          <p:cNvPr id="778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805830"/>
            <a:ext cx="5044362" cy="40497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300">
                <a:solidFill>
                  <a:schemeClr val="tx1"/>
                </a:solidFill>
                <a:latin typeface="Garamond" pitchFamily="18" charset="0"/>
              </a:defRPr>
            </a:lvl1pPr>
            <a:lvl2pPr marL="768359" indent="-295523">
              <a:defRPr sz="3300">
                <a:solidFill>
                  <a:schemeClr val="tx1"/>
                </a:solidFill>
                <a:latin typeface="Garamond" pitchFamily="18" charset="0"/>
              </a:defRPr>
            </a:lvl2pPr>
            <a:lvl3pPr marL="1182091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3pPr>
            <a:lvl4pPr marL="1654927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4pPr>
            <a:lvl5pPr marL="2127763" indent="-236418">
              <a:defRPr sz="3300">
                <a:solidFill>
                  <a:schemeClr val="tx1"/>
                </a:solidFill>
                <a:latin typeface="Garamond" pitchFamily="18" charset="0"/>
              </a:defRPr>
            </a:lvl5pPr>
            <a:lvl6pPr marL="2600599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6pPr>
            <a:lvl7pPr marL="3073436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7pPr>
            <a:lvl8pPr marL="3546272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8pPr>
            <a:lvl9pPr marL="4019108" indent="-23641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3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/>
              <a:t>Horváth-Horváth-Szlávi-</a:t>
            </a:r>
            <a:r>
              <a:rPr lang="hu-HU" sz="1200" dirty="0" err="1"/>
              <a:t>Zsakó</a:t>
            </a:r>
            <a:r>
              <a:rPr lang="hu-HU" sz="1200" dirty="0"/>
              <a:t>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82455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2011/5312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595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/>
              <a:t>Szlávi-</a:t>
            </a:r>
            <a:r>
              <a:rPr lang="hu-HU" dirty="0" err="1"/>
              <a:t>Zsakó</a:t>
            </a:r>
            <a:r>
              <a:rPr lang="hu-HU" dirty="0"/>
              <a:t>: Programozási alapismeretek 9. előadás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3D120-E33E-4563-8008-A438CE968FF7}" type="slidenum">
              <a:rPr lang="hu-HU" smtClean="0"/>
              <a:pPr/>
              <a:t>53</a:t>
            </a:fld>
            <a:endParaRPr lang="hu-HU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848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2011/5312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7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2011/5312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1040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2011/5312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4666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2011/5312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422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2011/5312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235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slide" Target="../slides/sl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2700" y="125730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688" y="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6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/53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72D632EA-1D19-445D-BBB0-501B2D6FF0CC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hu-HU"/>
              <a:t>Horváth-Horváth-Szlávi-Zsakó: Programozás 7. előadás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BD60179-17A8-4B51-AED5-B3CF4836E8DA}" type="datetime8">
              <a:rPr lang="hu-HU" smtClean="0"/>
              <a:t>2022.11.09. 10:11</a:t>
            </a:fld>
            <a:r>
              <a:rPr lang="en-US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Horváth-Horváth-Szlávi-Zsakó: Programozás 7. előadás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8A5B784D-C525-4D04-9367-1F24D9CB582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 descr="ELT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4" descr="cimerr2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21.xml"/><Relationship Id="rId4" Type="http://schemas.openxmlformats.org/officeDocument/2006/relationships/slide" Target="slide22.xml"/><Relationship Id="rId9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9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hu.wikipedia.org/wiki/C_el%C5%91ford%C3%ADt%C3%B3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progalap.elte.hu/downloads/kov/progalap_bead_minta15O.zi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alap.elte.hu/downloads/kov/progalap_bead_minta22O.zi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progalap.elte.hu/downloads/seged/eTananyag/lecke24_lap1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ungarian_notation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4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21.xml"/><Relationship Id="rId4" Type="http://schemas.openxmlformats.org/officeDocument/2006/relationships/slide" Target="slide22.xml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547813" y="278130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ln algn="ctr">
            <a:miter lim="800000"/>
            <a:headEnd/>
            <a:tailEnd/>
          </a:ln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>
                <a:solidFill>
                  <a:schemeClr val="tx1"/>
                </a:solidFill>
              </a:rPr>
            </a:br>
            <a:r>
              <a:rPr lang="hu-HU" b="0">
                <a:solidFill>
                  <a:schemeClr val="tx1"/>
                </a:solidFill>
              </a:rPr>
              <a:t>9. </a:t>
            </a:r>
            <a:r>
              <a:rPr lang="hu-HU" b="0" dirty="0">
                <a:solidFill>
                  <a:schemeClr val="tx1"/>
                </a:solidFill>
              </a:rPr>
              <a:t>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Független intervallum</a:t>
            </a: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85F25DA-972E-5D56-11DC-6AE2FA074ACA}"/>
              </a:ext>
            </a:extLst>
          </p:cNvPr>
          <p:cNvSpPr/>
          <p:nvPr/>
        </p:nvSpPr>
        <p:spPr>
          <a:xfrm>
            <a:off x="1940496" y="5762732"/>
            <a:ext cx="1911424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96" y="1341438"/>
                <a:ext cx="8929117" cy="5255914"/>
              </a:xfrm>
            </p:spPr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Egymást követő napokon délben megmértük a levegő hőmérsékletét. Állapítsuk meg, hogy </a:t>
                </a:r>
                <a:r>
                  <a:rPr lang="hu-HU" dirty="0">
                    <a:solidFill>
                      <a:srgbClr val="FF0000"/>
                    </a:solidFill>
                  </a:rPr>
                  <a:t>melyik érték </a:t>
                </a:r>
                <a:r>
                  <a:rPr lang="hu-HU" dirty="0"/>
                  <a:t>fordult</a:t>
                </a:r>
                <a:r>
                  <a:rPr lang="hu-HU" dirty="0">
                    <a:solidFill>
                      <a:srgbClr val="FF0000"/>
                    </a:solidFill>
                  </a:rPr>
                  <a:t> </a:t>
                </a:r>
                <a:r>
                  <a:rPr lang="hu-HU" dirty="0"/>
                  <a:t>elő</a:t>
                </a:r>
                <a:r>
                  <a:rPr lang="hu-HU" dirty="0">
                    <a:solidFill>
                      <a:srgbClr val="FF0000"/>
                    </a:solidFill>
                  </a:rPr>
                  <a:t> leg</a:t>
                </a:r>
                <a:r>
                  <a:rPr lang="hu-HU" dirty="0">
                    <a:solidFill>
                      <a:srgbClr val="0000FF"/>
                    </a:solidFill>
                  </a:rPr>
                  <a:t>gyakra</a:t>
                </a:r>
                <a:r>
                  <a:rPr lang="hu-HU" dirty="0"/>
                  <a:t>bba</a:t>
                </a:r>
                <a:r>
                  <a:rPr lang="hu-HU" dirty="0">
                    <a:solidFill>
                      <a:srgbClr val="0000FF"/>
                    </a:solidFill>
                  </a:rPr>
                  <a:t>n</a:t>
                </a:r>
                <a:r>
                  <a:rPr lang="hu-HU" dirty="0"/>
                  <a:t>!</a:t>
                </a:r>
              </a:p>
              <a:p>
                <a:pPr marL="12700" indent="0">
                  <a:buNone/>
                </a:pPr>
                <a:r>
                  <a:rPr lang="hu-HU" dirty="0">
                    <a:solidFill>
                      <a:srgbClr val="FF0000"/>
                    </a:solidFill>
                  </a:rPr>
                  <a:t>Maximumkiválasztás</a:t>
                </a:r>
                <a:r>
                  <a:rPr lang="hu-HU" dirty="0"/>
                  <a:t>ban </a:t>
                </a:r>
                <a:r>
                  <a:rPr lang="hu-HU" dirty="0">
                    <a:solidFill>
                      <a:srgbClr val="0000FF"/>
                    </a:solidFill>
                  </a:rPr>
                  <a:t>megszámolás</a:t>
                </a:r>
              </a:p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Bemenet: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(1..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/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Kimenet: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𝑙𝑔𝑦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Előfeltétel:</a:t>
                </a:r>
                <a:r>
                  <a:rPr lang="hu-HU" sz="2800" i="1" dirty="0"/>
                  <a:t>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𝑙𝑒𝑔𝑡</m:t>
                        </m:r>
                        <m:r>
                          <a:rPr lang="hu-HU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ö</m:t>
                        </m:r>
                        <m:r>
                          <a:rPr lang="hu-HU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𝑏𝑏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 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𝑚𝑥𝑖</m:t>
                        </m:r>
                      </m:e>
                    </m:d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𝑀𝑎</m:t>
                    </m:r>
                    <m:sSubSup>
                      <m:sSubSupPr>
                        <m:ctrlP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bSup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h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á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𝑛𝑦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</m:oMath>
                </a14:m>
                <a:r>
                  <a:rPr lang="hu-HU" sz="2400" b="0" dirty="0">
                    <a:solidFill>
                      <a:srgbClr val="FF0000"/>
                    </a:solidFill>
                    <a:sym typeface="Symbol" pitchFamily="18" charset="2"/>
                  </a:rPr>
                  <a:t> </a:t>
                </a:r>
                <a:r>
                  <a:rPr lang="hu-HU" sz="2400" dirty="0">
                    <a:latin typeface="Cambria Math" panose="02040503050406030204" pitchFamily="18" charset="0"/>
                    <a:sym typeface="Symbol" pitchFamily="18" charset="2"/>
                  </a:rPr>
                  <a:t>és</a:t>
                </a:r>
                <a:br>
                  <a:rPr lang="hu-HU" sz="2800" b="0" dirty="0">
                    <a:solidFill>
                      <a:srgbClr val="FF0000"/>
                    </a:solidFill>
                    <a:sym typeface="Symbol" pitchFamily="18" charset="2"/>
                  </a:rPr>
                </a:br>
                <a:r>
                  <a:rPr lang="hu-HU" sz="2800" b="0" dirty="0">
                    <a:solidFill>
                      <a:srgbClr val="FF0000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𝑙𝑔𝑦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[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𝑚𝑥𝑖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]</m:t>
                    </m:r>
                  </m:oMath>
                </a14:m>
                <a:endParaRPr lang="hu-HU" sz="2400" b="0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Definíció</a:t>
                </a:r>
                <a:r>
                  <a:rPr lang="hu-HU" sz="2400" b="0" dirty="0">
                    <a:solidFill>
                      <a:schemeClr val="tx1"/>
                    </a:solidFill>
                    <a:sym typeface="Symbol" pitchFamily="18" charset="2"/>
                  </a:rPr>
                  <a:t>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h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á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𝑛𝑦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𝐸𝑔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𝑠𝑧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𝐸𝑔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𝑠𝑧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h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á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𝑛𝑦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hu-HU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eqArrPr>
                          <m:e>
                            <m:r>
                              <a:rPr lang="hu-HU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  <m:r>
                              <a:rPr lang="hu-HU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=1           </m:t>
                            </m:r>
                          </m:e>
                          <m:e>
                            <m:r>
                              <a:rPr lang="hu-HU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hu-HU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hu-HU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hu-HU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=</m:t>
                            </m:r>
                            <m:r>
                              <a:rPr lang="hu-HU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  <m:r>
                              <a:rPr lang="hu-HU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[</m:t>
                            </m:r>
                            <m:r>
                              <a:rPr lang="hu-HU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  <m:r>
                              <a:rPr lang="hu-HU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]</m:t>
                            </m:r>
                          </m:e>
                        </m:eqArr>
                      </m:sub>
                      <m:sup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  <m:e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e>
                    </m:nary>
                  </m:oMath>
                </a14:m>
                <a:br>
                  <a:rPr lang="hu-HU" sz="2800" b="0" dirty="0">
                    <a:solidFill>
                      <a:srgbClr val="0000FF"/>
                    </a:solidFill>
                    <a:sym typeface="Symbol" pitchFamily="18" charset="2"/>
                  </a:rPr>
                </a:br>
                <a:endParaRPr lang="hu-HU" sz="28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2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341438"/>
                <a:ext cx="8929117" cy="5255914"/>
              </a:xfrm>
              <a:blipFill>
                <a:blip r:embed="rId3"/>
                <a:stretch>
                  <a:fillRect l="-1638" t="-1508" b="-169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0572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A206554D-0E57-19B8-A3E4-A3EDCA5ABCC1}"/>
              </a:ext>
            </a:extLst>
          </p:cNvPr>
          <p:cNvSpPr/>
          <p:nvPr/>
        </p:nvSpPr>
        <p:spPr>
          <a:xfrm>
            <a:off x="1940496" y="2420888"/>
            <a:ext cx="1911424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Független intervallum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1188" algn="l"/>
                  </a:tabLst>
                </a:pPr>
                <a:r>
                  <a:rPr lang="hu-HU" sz="2800" dirty="0">
                    <a:solidFill>
                      <a:srgbClr val="000000"/>
                    </a:solidFill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 sz="2400" i="1"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400" i="1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i="1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d>
                      <m:dPr>
                        <m:ctrlP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𝑙</m:t>
                        </m:r>
                        <m:r>
                          <a:rPr lang="hu-HU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  <m:r>
                          <a:rPr lang="hu-HU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𝑔</m:t>
                        </m:r>
                        <m:r>
                          <a:rPr lang="hu-HU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𝑡</m:t>
                        </m:r>
                        <m:r>
                          <a:rPr lang="hu-HU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ö</m:t>
                        </m:r>
                        <m:r>
                          <a:rPr lang="hu-HU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𝑏𝑏</m:t>
                        </m:r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 </m:t>
                        </m:r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𝑚𝑥𝑖</m:t>
                        </m:r>
                      </m:e>
                    </m:d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𝑀𝑎</m:t>
                    </m:r>
                    <m:sSubSup>
                      <m:sSubSupPr>
                        <m:ctrlP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bSup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h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á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𝑛𝑦</m:t>
                    </m:r>
                    <m:d>
                      <m:dPr>
                        <m:ctrlP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m:rPr>
                        <m:nor/>
                      </m:rPr>
                      <a:rPr lang="hu-HU" sz="2400" dirty="0">
                        <a:solidFill>
                          <a:srgbClr val="FF0000"/>
                        </a:solidFill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hu-HU" sz="2400" dirty="0"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m:rPr>
                        <m:nor/>
                      </m:rPr>
                      <a:rPr lang="hu-HU" sz="2400" dirty="0">
                        <a:latin typeface="Cambria Math" panose="02040503050406030204" pitchFamily="18" charset="0"/>
                        <a:sym typeface="Symbol" pitchFamily="18" charset="2"/>
                      </a:rPr>
                      <m:t>s</m:t>
                    </m:r>
                  </m:oMath>
                </a14:m>
                <a:endParaRPr lang="hu-HU" sz="2400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0" lv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1188" algn="l"/>
                  </a:tabLst>
                </a:pPr>
                <a:r>
                  <a:rPr lang="hu-HU" sz="2800" dirty="0">
                    <a:solidFill>
                      <a:srgbClr val="FF0000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2800" dirty="0">
                        <a:solidFill>
                          <a:srgbClr val="FF0000"/>
                        </a:solidFill>
                        <a:sym typeface="Symbol" pitchFamily="18" charset="2"/>
                      </a:rPr>
                      <m:t>	</m:t>
                    </m:r>
                    <m:r>
                      <a:rPr lang="hu-HU" sz="2400" i="1">
                        <a:latin typeface="Cambria Math" panose="02040503050406030204" pitchFamily="18" charset="0"/>
                        <a:sym typeface="Symbol" pitchFamily="18" charset="2"/>
                      </a:rPr>
                      <m:t>𝑙𝑔𝑦</m:t>
                    </m:r>
                    <m:r>
                      <a:rPr lang="hu-HU" sz="24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400" i="1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hu-HU" sz="2400" i="1">
                        <a:latin typeface="Cambria Math" panose="02040503050406030204" pitchFamily="18" charset="0"/>
                        <a:sym typeface="Symbol" pitchFamily="18" charset="2"/>
                      </a:rPr>
                      <m:t>[</m:t>
                    </m:r>
                    <m:r>
                      <a:rPr lang="hu-HU" sz="2400" i="1">
                        <a:latin typeface="Cambria Math" panose="02040503050406030204" pitchFamily="18" charset="0"/>
                        <a:sym typeface="Symbol" pitchFamily="18" charset="2"/>
                      </a:rPr>
                      <m:t>𝑚𝑥𝑖</m:t>
                    </m:r>
                    <m:r>
                      <a:rPr lang="hu-HU" sz="2400" i="1">
                        <a:latin typeface="Cambria Math" panose="02040503050406030204" pitchFamily="18" charset="0"/>
                        <a:sym typeface="Symbol" pitchFamily="18" charset="2"/>
                      </a:rPr>
                      <m:t>]</m:t>
                    </m:r>
                  </m:oMath>
                </a14:m>
                <a:endParaRPr lang="hu-HU" sz="2400" dirty="0">
                  <a:solidFill>
                    <a:srgbClr val="FF0000"/>
                  </a:solidFill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olidFill>
                      <a:srgbClr val="000000"/>
                    </a:solidFill>
                    <a:sym typeface="Symbol" pitchFamily="18" charset="2"/>
                  </a:rPr>
                  <a:t>Definíció:	</a:t>
                </a:r>
                <a14:m>
                  <m:oMath xmlns:m="http://schemas.openxmlformats.org/officeDocument/2006/math"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h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á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𝑛𝑦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𝐸𝑔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𝑠𝑧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𝐸𝑔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𝑠𝑧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endParaRPr lang="hu-HU" sz="2400" i="1" dirty="0">
                  <a:solidFill>
                    <a:srgbClr val="000000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0" lv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400" dirty="0">
                    <a:solidFill>
                      <a:srgbClr val="0000FF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h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á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𝑛𝑦</m:t>
                    </m:r>
                    <m:d>
                      <m:dPr>
                        <m:ctrlP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hu-HU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eqArrPr>
                          <m:e>
                            <m:r>
                              <a:rPr lang="hu-HU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  <m:r>
                              <a:rPr lang="hu-HU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=1           </m:t>
                            </m:r>
                          </m:e>
                          <m:e>
                            <m:r>
                              <a:rPr lang="hu-HU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hu-HU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hu-HU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hu-HU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=</m:t>
                            </m:r>
                            <m:r>
                              <a:rPr lang="hu-HU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  <m:r>
                              <a:rPr lang="hu-HU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[</m:t>
                            </m:r>
                            <m:r>
                              <a:rPr lang="hu-HU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  <m:r>
                              <a:rPr lang="hu-HU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]</m:t>
                            </m:r>
                          </m:e>
                        </m:eqArr>
                      </m:sub>
                      <m:sup>
                        <m:r>
                          <a:rPr lang="hu-HU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  <m:e>
                        <m:r>
                          <a:rPr lang="hu-HU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e>
                    </m:nary>
                  </m:oMath>
                </a14:m>
                <a:endParaRPr lang="hu-HU" sz="2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8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312D7068-FFB2-5A64-40A4-6372AE3E6A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74"/>
          <a:stretch/>
        </p:blipFill>
        <p:spPr>
          <a:xfrm>
            <a:off x="5467946" y="2924944"/>
            <a:ext cx="1264294" cy="1161649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áblázat 16">
                <a:extLst>
                  <a:ext uri="{FF2B5EF4-FFF2-40B4-BE49-F238E27FC236}">
                    <a16:creationId xmlns:a16="http://schemas.microsoft.com/office/drawing/2014/main" id="{7717AFB9-C336-2328-1881-F68D64E06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895345"/>
                  </p:ext>
                </p:extLst>
              </p:nvPr>
            </p:nvGraphicFramePr>
            <p:xfrm>
              <a:off x="395536" y="4868376"/>
              <a:ext cx="417646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3600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Maximumkiválasztás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𝑚𝑎𝑥𝑖𝑛𝑑</m:t>
                                </m:r>
                              </m:oMath>
                            </m:oMathPara>
                          </a14:m>
                          <a:endParaRPr lang="hu-HU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𝑙𝑒𝑔𝑡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𝑚𝑥𝑖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67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áblázat 16">
                <a:extLst>
                  <a:ext uri="{FF2B5EF4-FFF2-40B4-BE49-F238E27FC236}">
                    <a16:creationId xmlns:a16="http://schemas.microsoft.com/office/drawing/2014/main" id="{7717AFB9-C336-2328-1881-F68D64E06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895345"/>
                  </p:ext>
                </p:extLst>
              </p:nvPr>
            </p:nvGraphicFramePr>
            <p:xfrm>
              <a:off x="395536" y="4868376"/>
              <a:ext cx="417646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3600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Maximumkiválasztás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2821" t="-106061" r="-118495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25649" t="-106061" r="-3571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670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2821" t="-209231" r="-118495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25649" t="-209231" r="-3571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821" t="-309231" r="-11849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649" t="-309231" r="-3571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áblázat 17">
                <a:extLst>
                  <a:ext uri="{FF2B5EF4-FFF2-40B4-BE49-F238E27FC236}">
                    <a16:creationId xmlns:a16="http://schemas.microsoft.com/office/drawing/2014/main" id="{5D59582A-067E-05A5-BB77-5C6AA631BC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044005"/>
                  </p:ext>
                </p:extLst>
              </p:nvPr>
            </p:nvGraphicFramePr>
            <p:xfrm>
              <a:off x="4788024" y="4868376"/>
              <a:ext cx="3436430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7466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581522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780246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Megszámolás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=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[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𝑗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áblázat 17">
                <a:extLst>
                  <a:ext uri="{FF2B5EF4-FFF2-40B4-BE49-F238E27FC236}">
                    <a16:creationId xmlns:a16="http://schemas.microsoft.com/office/drawing/2014/main" id="{5D59582A-067E-05A5-BB77-5C6AA631BC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2044005"/>
                  </p:ext>
                </p:extLst>
              </p:nvPr>
            </p:nvGraphicFramePr>
            <p:xfrm>
              <a:off x="4788024" y="4868376"/>
              <a:ext cx="3436430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7466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581522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780246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Megszámolás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5085" t="-106061" r="-224859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95904" t="-106061" r="-3413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5085" t="-209231" r="-224859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95904" t="-209231" r="-3413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85" t="-309231" r="-224859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5904" t="-309231" r="-341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Kép 8">
            <a:extLst>
              <a:ext uri="{FF2B5EF4-FFF2-40B4-BE49-F238E27FC236}">
                <a16:creationId xmlns:a16="http://schemas.microsoft.com/office/drawing/2014/main" id="{3B70A640-C297-93F6-33B0-BECDB5557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080" y="1368456"/>
            <a:ext cx="3677163" cy="428685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506220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673C5CB-04F4-ED03-3BA3-0D03326F1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EA015C-C9EE-465C-5CED-F827F48071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6F3B41-0B2A-21D2-4D31-1496A4BC22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BA234DDB-B452-00E2-E681-861C867A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092"/>
            <a:ext cx="7524750" cy="1111250"/>
          </a:xfrm>
        </p:spPr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Független intervallum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1FD9F14-6E9D-3353-4AB0-B5BE8E667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010" y="2774753"/>
            <a:ext cx="3018625" cy="1314063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CB72BB85-E836-C0FA-DC81-94B009CC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53" y="4700288"/>
            <a:ext cx="3946718" cy="2136446"/>
          </a:xfrm>
          <a:prstGeom prst="rect">
            <a:avLst/>
          </a:prstGeom>
        </p:spPr>
      </p:pic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02EA6057-0116-454B-022C-F1C251B4E936}"/>
              </a:ext>
            </a:extLst>
          </p:cNvPr>
          <p:cNvGrpSpPr/>
          <p:nvPr/>
        </p:nvGrpSpPr>
        <p:grpSpPr>
          <a:xfrm>
            <a:off x="5450902" y="4158375"/>
            <a:ext cx="3344863" cy="589882"/>
            <a:chOff x="5601931" y="4230899"/>
            <a:chExt cx="3344863" cy="589882"/>
          </a:xfrm>
        </p:grpSpPr>
        <p:sp>
          <p:nvSpPr>
            <p:cNvPr id="19" name="Oval 43">
              <a:extLst>
                <a:ext uri="{FF2B5EF4-FFF2-40B4-BE49-F238E27FC236}">
                  <a16:creationId xmlns:a16="http://schemas.microsoft.com/office/drawing/2014/main" id="{65806A52-1542-3001-A4F9-FFFCEEBD3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1931" y="4230899"/>
              <a:ext cx="3344863" cy="4415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hu-HU" sz="2000" dirty="0"/>
                <a:t>hány(</a:t>
              </a:r>
              <a:r>
                <a:rPr lang="hu-HU" sz="2000" dirty="0" err="1"/>
                <a:t>i:Egész</a:t>
              </a:r>
              <a:r>
                <a:rPr lang="hu-HU" sz="2000" dirty="0"/>
                <a:t>): Logikai</a:t>
              </a:r>
            </a:p>
          </p:txBody>
        </p:sp>
        <p:cxnSp>
          <p:nvCxnSpPr>
            <p:cNvPr id="21" name="Egyenes összekötő 20">
              <a:extLst>
                <a:ext uri="{FF2B5EF4-FFF2-40B4-BE49-F238E27FC236}">
                  <a16:creationId xmlns:a16="http://schemas.microsoft.com/office/drawing/2014/main" id="{3DB8D497-D1B5-1515-E842-91EDEC7ECE7C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7274363" y="4672492"/>
              <a:ext cx="5737" cy="1482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>
                <a:extLst>
                  <a:ext uri="{FF2B5EF4-FFF2-40B4-BE49-F238E27FC236}">
                    <a16:creationId xmlns:a16="http://schemas.microsoft.com/office/drawing/2014/main" id="{C9D4CA8B-BB13-6E5B-C671-2962FD3B21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542031"/>
                  </p:ext>
                </p:extLst>
              </p:nvPr>
            </p:nvGraphicFramePr>
            <p:xfrm>
              <a:off x="5096010" y="1141500"/>
              <a:ext cx="401249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9085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15348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Megszámolás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=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[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𝑗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>
                <a:extLst>
                  <a:ext uri="{FF2B5EF4-FFF2-40B4-BE49-F238E27FC236}">
                    <a16:creationId xmlns:a16="http://schemas.microsoft.com/office/drawing/2014/main" id="{C9D4CA8B-BB13-6E5B-C671-2962FD3B21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542031"/>
                  </p:ext>
                </p:extLst>
              </p:nvPr>
            </p:nvGraphicFramePr>
            <p:xfrm>
              <a:off x="5096010" y="1141500"/>
              <a:ext cx="401249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9085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15348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Megszámolás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4000" t="-106061" r="-19777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8983" t="-106061" r="-2825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4000" t="-209231" r="-197778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8983" t="-209231" r="-2825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" t="-309231" r="-19777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8983" t="-309231" r="-2825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Kép 6">
            <a:extLst>
              <a:ext uri="{FF2B5EF4-FFF2-40B4-BE49-F238E27FC236}">
                <a16:creationId xmlns:a16="http://schemas.microsoft.com/office/drawing/2014/main" id="{FFCCC0FA-13A0-507B-F27E-1AFC69094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35" y="2749029"/>
            <a:ext cx="3018676" cy="1649379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F8F433D1-08A1-57FA-EE91-E143948B9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250" y="4487854"/>
            <a:ext cx="3946718" cy="171702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CC708D7-FE7B-7AE1-1AD6-058CD8BF1152}"/>
              </a:ext>
            </a:extLst>
          </p:cNvPr>
          <p:cNvSpPr txBox="1"/>
          <p:nvPr/>
        </p:nvSpPr>
        <p:spPr>
          <a:xfrm>
            <a:off x="395536" y="4622939"/>
            <a:ext cx="252028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legtöbb:=hány(1); mxi:=1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95BAF61-98D9-4E9C-F671-E7950AA0B928}"/>
              </a:ext>
            </a:extLst>
          </p:cNvPr>
          <p:cNvSpPr txBox="1"/>
          <p:nvPr/>
        </p:nvSpPr>
        <p:spPr>
          <a:xfrm>
            <a:off x="693545" y="5897817"/>
            <a:ext cx="222227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legtöbb:=hány(i); mxi:=i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892EA-2A0F-8A13-E8FF-CBC99A60D1D4}"/>
              </a:ext>
            </a:extLst>
          </p:cNvPr>
          <p:cNvSpPr txBox="1"/>
          <p:nvPr/>
        </p:nvSpPr>
        <p:spPr>
          <a:xfrm>
            <a:off x="2689159" y="5383849"/>
            <a:ext cx="684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legtöbb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A198BEE-25CF-883D-0F30-B44054FF5AE9}"/>
              </a:ext>
            </a:extLst>
          </p:cNvPr>
          <p:cNvSpPr txBox="1"/>
          <p:nvPr/>
        </p:nvSpPr>
        <p:spPr>
          <a:xfrm>
            <a:off x="355426" y="6194059"/>
            <a:ext cx="3913200" cy="24622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tIns="0" rIns="0" bIns="0" rtlCol="0">
            <a:spAutoFit/>
          </a:bodyPr>
          <a:lstStyle/>
          <a:p>
            <a:r>
              <a:rPr lang="hu-HU" sz="1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lgy</a:t>
            </a:r>
            <a:r>
              <a:rPr lang="hu-HU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:=x[mxi]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áblázat 13">
                <a:extLst>
                  <a:ext uri="{FF2B5EF4-FFF2-40B4-BE49-F238E27FC236}">
                    <a16:creationId xmlns:a16="http://schemas.microsoft.com/office/drawing/2014/main" id="{F638630C-786A-A0B8-2742-C7BF55736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5958328"/>
                  </p:ext>
                </p:extLst>
              </p:nvPr>
            </p:nvGraphicFramePr>
            <p:xfrm>
              <a:off x="374270" y="1123960"/>
              <a:ext cx="417646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3600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Maximumkiválasztás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𝑚𝑎𝑥𝑖𝑛𝑑</m:t>
                                </m:r>
                              </m:oMath>
                            </m:oMathPara>
                          </a14:m>
                          <a:endParaRPr lang="hu-HU" sz="20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𝑙𝑒𝑔𝑡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𝑚𝑥𝑖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67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áblázat 13">
                <a:extLst>
                  <a:ext uri="{FF2B5EF4-FFF2-40B4-BE49-F238E27FC236}">
                    <a16:creationId xmlns:a16="http://schemas.microsoft.com/office/drawing/2014/main" id="{F638630C-786A-A0B8-2742-C7BF55736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5958328"/>
                  </p:ext>
                </p:extLst>
              </p:nvPr>
            </p:nvGraphicFramePr>
            <p:xfrm>
              <a:off x="374270" y="1123960"/>
              <a:ext cx="417646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3600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Maximumkiválasztás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2821" t="-106061" r="-118182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125649" t="-106061" r="-3247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670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2821" t="-209231" r="-11818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125649" t="-209231" r="-3247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821" t="-309231" r="-11818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5649" t="-309231" r="-3247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358755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Közös intervallum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20263B-DDF7-528C-6B44-C91C4F8A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hu-HU" dirty="0"/>
              <a:t>Keressük meg a t négyzetes mátrixnak azt az oszlopát, amelyben a </a:t>
            </a:r>
            <a:r>
              <a:rPr lang="hu-HU" dirty="0" err="1"/>
              <a:t>főátlóbeli</a:t>
            </a:r>
            <a:r>
              <a:rPr lang="hu-HU" dirty="0"/>
              <a:t> és a feletti elemek </a:t>
            </a:r>
            <a:r>
              <a:rPr lang="hu-HU" dirty="0">
                <a:solidFill>
                  <a:srgbClr val="0000FF"/>
                </a:solidFill>
              </a:rPr>
              <a:t>összeg</a:t>
            </a:r>
            <a:r>
              <a:rPr lang="hu-HU" dirty="0"/>
              <a:t>e a </a:t>
            </a:r>
            <a:r>
              <a:rPr lang="hu-HU" dirty="0">
                <a:solidFill>
                  <a:srgbClr val="FF0000"/>
                </a:solidFill>
              </a:rPr>
              <a:t>legnagyobb</a:t>
            </a:r>
            <a:r>
              <a:rPr lang="hu-HU" dirty="0"/>
              <a:t>!</a:t>
            </a:r>
          </a:p>
          <a:p>
            <a:pPr marL="12700" indent="0">
              <a:buNone/>
            </a:pPr>
            <a:endParaRPr lang="hu-HU" b="1" dirty="0"/>
          </a:p>
          <a:p>
            <a:pPr marL="12700" indent="0">
              <a:buNone/>
            </a:pPr>
            <a:endParaRPr lang="hu-HU" b="1" dirty="0"/>
          </a:p>
          <a:p>
            <a:pPr marL="12700" indent="0">
              <a:buNone/>
            </a:pPr>
            <a:endParaRPr lang="hu-HU" b="1" dirty="0"/>
          </a:p>
          <a:p>
            <a:pPr marL="12700" indent="0">
              <a:buNone/>
            </a:pPr>
            <a:endParaRPr lang="hu-HU" b="1" dirty="0"/>
          </a:p>
          <a:p>
            <a:pPr marL="1270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Maximumkiválasztás</a:t>
            </a:r>
            <a:r>
              <a:rPr lang="hu-HU" dirty="0"/>
              <a:t>ban </a:t>
            </a:r>
            <a:r>
              <a:rPr lang="hu-HU" dirty="0">
                <a:solidFill>
                  <a:srgbClr val="0000FF"/>
                </a:solidFill>
              </a:rPr>
              <a:t>összegzés</a:t>
            </a:r>
          </a:p>
          <a:p>
            <a:pPr marL="0" indent="0" algn="ctr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EB877D7D-4675-6B94-6724-A320250A2E0C}"/>
              </a:ext>
            </a:extLst>
          </p:cNvPr>
          <p:cNvGraphicFramePr>
            <a:graphicFrameLocks noGrp="1"/>
          </p:cNvGraphicFramePr>
          <p:nvPr/>
        </p:nvGraphicFramePr>
        <p:xfrm>
          <a:off x="3131840" y="2336166"/>
          <a:ext cx="2736306" cy="2765106"/>
        </p:xfrm>
        <a:graphic>
          <a:graphicData uri="http://schemas.openxmlformats.org/drawingml/2006/table">
            <a:tbl>
              <a:tblPr firstRow="1" firstCol="1" bandRow="1"/>
              <a:tblGrid>
                <a:gridCol w="456051">
                  <a:extLst>
                    <a:ext uri="{9D8B030D-6E8A-4147-A177-3AD203B41FA5}">
                      <a16:colId xmlns:a16="http://schemas.microsoft.com/office/drawing/2014/main" val="1563307635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135780131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742691849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18538618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1748621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1916902653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697606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1,1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34436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6,2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276418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73408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045139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547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0610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Közös intervallum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96" y="1341437"/>
                <a:ext cx="8929117" cy="5183187"/>
              </a:xfrm>
            </p:spPr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Keressük meg a t négyzetes mátrixnak azt az oszlopát, amelyben a </a:t>
                </a:r>
                <a:r>
                  <a:rPr lang="hu-HU" dirty="0" err="1"/>
                  <a:t>főátlóbeli</a:t>
                </a:r>
                <a:r>
                  <a:rPr lang="hu-HU" dirty="0"/>
                  <a:t> és a feletti elemek </a:t>
                </a:r>
                <a:r>
                  <a:rPr lang="hu-HU" dirty="0">
                    <a:solidFill>
                      <a:srgbClr val="0000FF"/>
                    </a:solidFill>
                  </a:rPr>
                  <a:t>összeg</a:t>
                </a:r>
                <a:r>
                  <a:rPr lang="hu-HU" dirty="0"/>
                  <a:t>e a </a:t>
                </a:r>
                <a:r>
                  <a:rPr lang="hu-HU" dirty="0">
                    <a:solidFill>
                      <a:srgbClr val="FF0000"/>
                    </a:solidFill>
                  </a:rPr>
                  <a:t>legnagyobb</a:t>
                </a:r>
                <a:r>
                  <a:rPr lang="hu-HU" dirty="0"/>
                  <a:t>!</a:t>
                </a:r>
              </a:p>
              <a:p>
                <a:pPr marL="12700" indent="0">
                  <a:buNone/>
                </a:pPr>
                <a:r>
                  <a:rPr lang="hu-HU" dirty="0">
                    <a:solidFill>
                      <a:srgbClr val="FF0000"/>
                    </a:solidFill>
                  </a:rPr>
                  <a:t>Maximumkiválasztás</a:t>
                </a:r>
                <a:r>
                  <a:rPr lang="hu-HU" dirty="0"/>
                  <a:t>ban </a:t>
                </a:r>
                <a:r>
                  <a:rPr lang="hu-HU" dirty="0">
                    <a:solidFill>
                      <a:srgbClr val="0000FF"/>
                    </a:solidFill>
                  </a:rPr>
                  <a:t>összegzés</a:t>
                </a:r>
              </a:p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Bemenet: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(1..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,1..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𝑉𝑎𝑙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/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Kimenet: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𝑚𝑎𝑥𝑜𝑠𝑧𝑙𝑜𝑝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Előfeltétel:</a:t>
                </a:r>
                <a:r>
                  <a:rPr lang="hu-HU" sz="2800" i="1" dirty="0"/>
                  <a:t>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(</m:t>
                    </m:r>
                    <m:r>
                      <a:rPr lang="hu-HU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𝑚𝑎𝑥</m:t>
                    </m:r>
                    <m:r>
                      <a:rPr lang="hu-HU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𝑟𝑡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𝑚𝑎𝑥𝑜𝑠𝑧𝑙𝑜𝑝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)=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𝑀𝑎</m:t>
                    </m:r>
                    <m:sSubSup>
                      <m:sSubSupPr>
                        <m:ctrlP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bSup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ö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𝑠𝑠𝑧𝑒𝑔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 </m:t>
                    </m:r>
                  </m:oMath>
                </a14:m>
                <a:endParaRPr lang="hu-HU" sz="2400" b="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Definíció</a:t>
                </a:r>
                <a:r>
                  <a:rPr lang="hu-HU" sz="2400" dirty="0">
                    <a:sym typeface="Symbol" pitchFamily="18" charset="2"/>
                  </a:rPr>
                  <a:t>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ö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𝑠𝑠𝑧𝑒𝑔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𝐸𝑔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𝑠𝑧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𝑉𝑎𝑙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ó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 </m:t>
                    </m:r>
                  </m:oMath>
                </a14:m>
                <a:endParaRPr lang="hu-HU" sz="2400" b="0" i="1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400" b="0" dirty="0">
                    <a:solidFill>
                      <a:srgbClr val="0000FF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ö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𝑠𝑠𝑧𝑒𝑔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p>
                      <m:e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𝑡</m:t>
                        </m:r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[</m:t>
                        </m:r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]</m:t>
                        </m:r>
                      </m:e>
                    </m:nary>
                  </m:oMath>
                </a14:m>
                <a:endParaRPr lang="hu-HU" sz="28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2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341437"/>
                <a:ext cx="8929117" cy="5183187"/>
              </a:xfrm>
              <a:blipFill>
                <a:blip r:embed="rId2"/>
                <a:stretch>
                  <a:fillRect l="-1638" t="-1529" r="-341" b="-15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p:sp>
        <p:nvSpPr>
          <p:cNvPr id="7" name="Lekerekített téglalap feliratnak 14">
            <a:extLst>
              <a:ext uri="{FF2B5EF4-FFF2-40B4-BE49-F238E27FC236}">
                <a16:creationId xmlns:a16="http://schemas.microsoft.com/office/drawing/2014/main" id="{EC466403-7E37-2863-ABFC-2A75826B035E}"/>
              </a:ext>
            </a:extLst>
          </p:cNvPr>
          <p:cNvSpPr/>
          <p:nvPr/>
        </p:nvSpPr>
        <p:spPr bwMode="auto">
          <a:xfrm>
            <a:off x="6228369" y="5842291"/>
            <a:ext cx="2592761" cy="534407"/>
          </a:xfrm>
          <a:prstGeom prst="wedgeRoundRectCallout">
            <a:avLst>
              <a:gd name="adj1" fmla="val -136494"/>
              <a:gd name="adj2" fmla="val 20782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rPr lang="hu-HU" sz="2400" kern="0" dirty="0">
                <a:solidFill>
                  <a:srgbClr val="000000"/>
                </a:solidFill>
                <a:latin typeface="Garamond"/>
              </a:rPr>
              <a:t>Közös intervallum</a:t>
            </a:r>
          </a:p>
        </p:txBody>
      </p:sp>
    </p:spTree>
    <p:extLst>
      <p:ext uri="{BB962C8B-B14F-4D97-AF65-F5344CB8AC3E}">
        <p14:creationId xmlns:p14="http://schemas.microsoft.com/office/powerpoint/2010/main" val="30338040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Közös intervallum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olidFill>
                      <a:srgbClr val="000000"/>
                    </a:solidFill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d>
                      <m:dPr>
                        <m:ctrlP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𝑚𝑎𝑥</m:t>
                        </m:r>
                        <m:r>
                          <a:rPr lang="hu-HU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é</m:t>
                        </m:r>
                        <m:r>
                          <a:rPr lang="hu-HU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𝑟𝑡</m:t>
                        </m:r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𝑚𝑎𝑥𝑜𝑠𝑧𝑙𝑜𝑝</m:t>
                        </m:r>
                      </m:e>
                    </m:d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𝑀𝑎</m:t>
                    </m:r>
                    <m:sSubSup>
                      <m:sSubSupPr>
                        <m:ctrlP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bSup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ö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𝑠𝑠𝑧𝑒𝑔</m:t>
                    </m:r>
                    <m:d>
                      <m:dPr>
                        <m:ctrlP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</m:oMath>
                </a14:m>
                <a:endParaRPr lang="hu-HU" sz="2400" dirty="0">
                  <a:solidFill>
                    <a:srgbClr val="FF0000"/>
                  </a:solidFill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olidFill>
                      <a:srgbClr val="000000"/>
                    </a:solidFill>
                    <a:sym typeface="Symbol" pitchFamily="18" charset="2"/>
                  </a:rPr>
                  <a:t>Definíció</a:t>
                </a:r>
                <a:r>
                  <a:rPr lang="hu-HU" sz="2400" dirty="0">
                    <a:solidFill>
                      <a:srgbClr val="000000"/>
                    </a:solidFill>
                    <a:sym typeface="Symbol" pitchFamily="18" charset="2"/>
                  </a:rPr>
                  <a:t>:	</a:t>
                </a:r>
                <a14:m>
                  <m:oMath xmlns:m="http://schemas.openxmlformats.org/officeDocument/2006/math"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ö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𝑠𝑠𝑧𝑒𝑔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𝐸𝑔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𝑠𝑧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𝑉𝑎𝑙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ó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endParaRPr lang="hu-HU" sz="2400" i="1" dirty="0">
                  <a:solidFill>
                    <a:srgbClr val="0000FF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0" lv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400" dirty="0">
                    <a:solidFill>
                      <a:srgbClr val="0000FF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ö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𝑠𝑠𝑧𝑒𝑔</m:t>
                    </m:r>
                    <m:d>
                      <m:dPr>
                        <m:ctrlP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p>
                      <m:e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𝑡</m:t>
                        </m:r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[</m:t>
                        </m:r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]</m:t>
                        </m:r>
                      </m:e>
                    </m:nary>
                  </m:oMath>
                </a14:m>
                <a:endParaRPr lang="hu-HU" sz="2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8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áblázat 16">
                <a:extLst>
                  <a:ext uri="{FF2B5EF4-FFF2-40B4-BE49-F238E27FC236}">
                    <a16:creationId xmlns:a16="http://schemas.microsoft.com/office/drawing/2014/main" id="{7717AFB9-C336-2328-1881-F68D64E06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3156058"/>
                  </p:ext>
                </p:extLst>
              </p:nvPr>
            </p:nvGraphicFramePr>
            <p:xfrm>
              <a:off x="133428" y="4293096"/>
              <a:ext cx="3574476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270220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Maximumkiválasztás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𝑚𝑎𝑥𝑖𝑛𝑑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𝑚𝑎𝑥𝑜𝑠𝑧𝑙𝑜𝑝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67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𝑠𝑠𝑧𝑒𝑔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áblázat 16">
                <a:extLst>
                  <a:ext uri="{FF2B5EF4-FFF2-40B4-BE49-F238E27FC236}">
                    <a16:creationId xmlns:a16="http://schemas.microsoft.com/office/drawing/2014/main" id="{7717AFB9-C336-2328-1881-F68D64E06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3156058"/>
                  </p:ext>
                </p:extLst>
              </p:nvPr>
            </p:nvGraphicFramePr>
            <p:xfrm>
              <a:off x="133428" y="4293096"/>
              <a:ext cx="3574476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270220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Maximumkiválasztás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306" t="-106061" r="-186124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3831" t="-106061" r="-3247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670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306" t="-209231" r="-186124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3831" t="-209231" r="-3247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06" t="-309231" r="-186124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3831" t="-309231" r="-3247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áblázat 17">
                <a:extLst>
                  <a:ext uri="{FF2B5EF4-FFF2-40B4-BE49-F238E27FC236}">
                    <a16:creationId xmlns:a16="http://schemas.microsoft.com/office/drawing/2014/main" id="{5D59582A-067E-05A5-BB77-5C6AA631BC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9113141"/>
                  </p:ext>
                </p:extLst>
              </p:nvPr>
            </p:nvGraphicFramePr>
            <p:xfrm>
              <a:off x="4211960" y="4293096"/>
              <a:ext cx="401249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9085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15348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𝑡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[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𝑗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,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áblázat 17">
                <a:extLst>
                  <a:ext uri="{FF2B5EF4-FFF2-40B4-BE49-F238E27FC236}">
                    <a16:creationId xmlns:a16="http://schemas.microsoft.com/office/drawing/2014/main" id="{5D59582A-067E-05A5-BB77-5C6AA631BC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9113141"/>
                  </p:ext>
                </p:extLst>
              </p:nvPr>
            </p:nvGraphicFramePr>
            <p:xfrm>
              <a:off x="4211960" y="4293096"/>
              <a:ext cx="401249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9085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15348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4000" t="-106061" r="-19777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8983" t="-106061" r="-2825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4000" t="-209231" r="-197778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8983" t="-209231" r="-2825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" t="-309231" r="-19777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8983" t="-309231" r="-2825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Kép 8">
            <a:extLst>
              <a:ext uri="{FF2B5EF4-FFF2-40B4-BE49-F238E27FC236}">
                <a16:creationId xmlns:a16="http://schemas.microsoft.com/office/drawing/2014/main" id="{3B70A640-C297-93F6-33B0-BECDB5557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1341438"/>
            <a:ext cx="3677163" cy="428685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0264013-9FEE-E4E8-E4AB-4795DFF126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926" t="458" r="1" b="-5109"/>
          <a:stretch/>
        </p:blipFill>
        <p:spPr>
          <a:xfrm>
            <a:off x="7322822" y="2517201"/>
            <a:ext cx="1493678" cy="428684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73482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673C5CB-04F4-ED03-3BA3-0D03326F1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EA015C-C9EE-465C-5CED-F827F48071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6F3B41-0B2A-21D2-4D31-1496A4BC22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08DE9D98-7654-EF94-21CF-E840528D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335" y="4897118"/>
            <a:ext cx="3902802" cy="1661110"/>
          </a:xfrm>
          <a:prstGeom prst="rect">
            <a:avLst/>
          </a:prstGeom>
        </p:spPr>
      </p:pic>
      <p:sp>
        <p:nvSpPr>
          <p:cNvPr id="11" name="Cím 1">
            <a:extLst>
              <a:ext uri="{FF2B5EF4-FFF2-40B4-BE49-F238E27FC236}">
                <a16:creationId xmlns:a16="http://schemas.microsoft.com/office/drawing/2014/main" id="{BA234DDB-B452-00E2-E681-861C867A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Közös intervallum</a:t>
            </a:r>
            <a:endParaRPr lang="hu-HU" dirty="0"/>
          </a:p>
        </p:txBody>
      </p: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02EA6057-0116-454B-022C-F1C251B4E936}"/>
              </a:ext>
            </a:extLst>
          </p:cNvPr>
          <p:cNvGrpSpPr/>
          <p:nvPr/>
        </p:nvGrpSpPr>
        <p:grpSpPr>
          <a:xfrm>
            <a:off x="4552304" y="4328367"/>
            <a:ext cx="3344863" cy="589882"/>
            <a:chOff x="5601931" y="4230899"/>
            <a:chExt cx="3344863" cy="589882"/>
          </a:xfrm>
        </p:grpSpPr>
        <p:sp>
          <p:nvSpPr>
            <p:cNvPr id="19" name="Oval 43">
              <a:extLst>
                <a:ext uri="{FF2B5EF4-FFF2-40B4-BE49-F238E27FC236}">
                  <a16:creationId xmlns:a16="http://schemas.microsoft.com/office/drawing/2014/main" id="{65806A52-1542-3001-A4F9-FFFCEEBD3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1931" y="4230899"/>
              <a:ext cx="3344863" cy="4415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hu-HU" sz="2000" dirty="0"/>
                <a:t>összeg(</a:t>
              </a:r>
              <a:r>
                <a:rPr lang="hu-HU" sz="2000" dirty="0" err="1"/>
                <a:t>i:Egész</a:t>
              </a:r>
              <a:r>
                <a:rPr lang="hu-HU" sz="2000" dirty="0"/>
                <a:t>): Valós</a:t>
              </a:r>
            </a:p>
          </p:txBody>
        </p:sp>
        <p:cxnSp>
          <p:nvCxnSpPr>
            <p:cNvPr id="21" name="Egyenes összekötő 20">
              <a:extLst>
                <a:ext uri="{FF2B5EF4-FFF2-40B4-BE49-F238E27FC236}">
                  <a16:creationId xmlns:a16="http://schemas.microsoft.com/office/drawing/2014/main" id="{3DB8D497-D1B5-1515-E842-91EDEC7ECE7C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7274363" y="4672492"/>
              <a:ext cx="5737" cy="1482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Kép 6">
            <a:extLst>
              <a:ext uri="{FF2B5EF4-FFF2-40B4-BE49-F238E27FC236}">
                <a16:creationId xmlns:a16="http://schemas.microsoft.com/office/drawing/2014/main" id="{FFCCC0FA-13A0-507B-F27E-1AFC69094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56" y="2808134"/>
            <a:ext cx="3018676" cy="1649379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áblázat 8">
                <a:extLst>
                  <a:ext uri="{FF2B5EF4-FFF2-40B4-BE49-F238E27FC236}">
                    <a16:creationId xmlns:a16="http://schemas.microsoft.com/office/drawing/2014/main" id="{959A3195-8C49-7598-8BD6-FE9243BCBA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0662947"/>
                  </p:ext>
                </p:extLst>
              </p:nvPr>
            </p:nvGraphicFramePr>
            <p:xfrm>
              <a:off x="4211960" y="1123960"/>
              <a:ext cx="401249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9085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15348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𝑡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[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𝑗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,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áblázat 8">
                <a:extLst>
                  <a:ext uri="{FF2B5EF4-FFF2-40B4-BE49-F238E27FC236}">
                    <a16:creationId xmlns:a16="http://schemas.microsoft.com/office/drawing/2014/main" id="{959A3195-8C49-7598-8BD6-FE9243BCBA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0662947"/>
                  </p:ext>
                </p:extLst>
              </p:nvPr>
            </p:nvGraphicFramePr>
            <p:xfrm>
              <a:off x="4211960" y="1123960"/>
              <a:ext cx="401249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9085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15348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4000" t="-106061" r="-19777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8983" t="-106061" r="-2825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4000" t="-209231" r="-197778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8983" t="-209231" r="-2825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" t="-309231" r="-19777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8983" t="-309231" r="-2825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Kép 12">
            <a:extLst>
              <a:ext uri="{FF2B5EF4-FFF2-40B4-BE49-F238E27FC236}">
                <a16:creationId xmlns:a16="http://schemas.microsoft.com/office/drawing/2014/main" id="{80FF0659-E40D-FFCE-9A31-5C20198E9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93" y="4538596"/>
            <a:ext cx="3812817" cy="2059078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669A51AC-6244-5375-7836-C99BF6EBD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1960" y="2808135"/>
            <a:ext cx="3369553" cy="1095622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áblázat 1">
                <a:extLst>
                  <a:ext uri="{FF2B5EF4-FFF2-40B4-BE49-F238E27FC236}">
                    <a16:creationId xmlns:a16="http://schemas.microsoft.com/office/drawing/2014/main" id="{552CB96E-A0BB-1A96-8AA7-3E47E0947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841801"/>
                  </p:ext>
                </p:extLst>
              </p:nvPr>
            </p:nvGraphicFramePr>
            <p:xfrm>
              <a:off x="207859" y="1124744"/>
              <a:ext cx="3574476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270220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Maximumkiválasztás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𝑚𝑎𝑥𝑖𝑛𝑑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𝑚𝑎𝑥𝑜𝑠𝑧𝑙𝑜𝑝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67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𝑠𝑠𝑧𝑒𝑔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áblázat 1">
                <a:extLst>
                  <a:ext uri="{FF2B5EF4-FFF2-40B4-BE49-F238E27FC236}">
                    <a16:creationId xmlns:a16="http://schemas.microsoft.com/office/drawing/2014/main" id="{552CB96E-A0BB-1A96-8AA7-3E47E0947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841801"/>
                  </p:ext>
                </p:extLst>
              </p:nvPr>
            </p:nvGraphicFramePr>
            <p:xfrm>
              <a:off x="207859" y="1124744"/>
              <a:ext cx="3574476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270220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Maximumkiválasztás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4785" t="-106061" r="-185646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94463" t="-106061" r="-3257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670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4785" t="-209231" r="-18564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94463" t="-209231" r="-3257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785" t="-309231" r="-18564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4463" t="-309231" r="-3257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615402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Közös intervallum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20263B-DDF7-528C-6B44-C91C4F8A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hu-HU" dirty="0">
                <a:solidFill>
                  <a:srgbClr val="FF0000"/>
                </a:solidFill>
              </a:rPr>
              <a:t>Volt-e</a:t>
            </a:r>
            <a:r>
              <a:rPr lang="hu-HU" dirty="0"/>
              <a:t> a lóversenyen olyan napunk, amikor úgy nyertünk, hogy a megelőző k napon </a:t>
            </a:r>
            <a:r>
              <a:rPr lang="hu-HU" dirty="0">
                <a:solidFill>
                  <a:srgbClr val="0000FF"/>
                </a:solidFill>
              </a:rPr>
              <a:t>mindig</a:t>
            </a:r>
            <a:r>
              <a:rPr lang="hu-HU" dirty="0"/>
              <a:t> veszítettünk? </a:t>
            </a:r>
          </a:p>
          <a:p>
            <a:pPr marL="12700" indent="0">
              <a:buNone/>
            </a:pPr>
            <a:endParaRPr lang="hu-HU" b="1" dirty="0"/>
          </a:p>
          <a:p>
            <a:pPr marL="12700" indent="0">
              <a:buNone/>
            </a:pPr>
            <a:endParaRPr lang="hu-HU" b="1" dirty="0"/>
          </a:p>
          <a:p>
            <a:pPr marL="12700" indent="0">
              <a:buNone/>
            </a:pPr>
            <a:endParaRPr lang="hu-HU" b="1" dirty="0"/>
          </a:p>
          <a:p>
            <a:pPr marL="1270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Eldöntés</a:t>
            </a:r>
            <a:r>
              <a:rPr lang="hu-HU" dirty="0"/>
              <a:t>ben </a:t>
            </a:r>
            <a:r>
              <a:rPr lang="hu-HU" dirty="0">
                <a:solidFill>
                  <a:srgbClr val="0000FF"/>
                </a:solidFill>
              </a:rPr>
              <a:t>(optimista) eldöntés</a:t>
            </a:r>
          </a:p>
          <a:p>
            <a:pPr marL="0" indent="0" algn="ctr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BF469DE9-77E9-B499-37B6-BE6E1DA54252}"/>
              </a:ext>
            </a:extLst>
          </p:cNvPr>
          <p:cNvGraphicFramePr>
            <a:graphicFrameLocks noGrp="1"/>
          </p:cNvGraphicFramePr>
          <p:nvPr/>
        </p:nvGraphicFramePr>
        <p:xfrm>
          <a:off x="2627784" y="3227378"/>
          <a:ext cx="3888432" cy="921702"/>
        </p:xfrm>
        <a:graphic>
          <a:graphicData uri="http://schemas.openxmlformats.org/drawingml/2006/table">
            <a:tbl>
              <a:tblPr firstRow="1" firstCol="1" bandRow="1"/>
              <a:tblGrid>
                <a:gridCol w="486054">
                  <a:extLst>
                    <a:ext uri="{9D8B030D-6E8A-4147-A177-3AD203B41FA5}">
                      <a16:colId xmlns:a16="http://schemas.microsoft.com/office/drawing/2014/main" val="135780131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7426918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8538618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17486210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8034127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3396373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53701103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852283516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n=8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697606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-4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34436"/>
                  </a:ext>
                </a:extLst>
              </a:tr>
            </a:tbl>
          </a:graphicData>
        </a:graphic>
      </p:graphicFrame>
      <p:sp>
        <p:nvSpPr>
          <p:cNvPr id="8" name="Lekerekített téglalap feliratnak 14">
            <a:extLst>
              <a:ext uri="{FF2B5EF4-FFF2-40B4-BE49-F238E27FC236}">
                <a16:creationId xmlns:a16="http://schemas.microsoft.com/office/drawing/2014/main" id="{55AE7B8B-4199-C921-0E4A-90907CBEDF44}"/>
              </a:ext>
            </a:extLst>
          </p:cNvPr>
          <p:cNvSpPr/>
          <p:nvPr/>
        </p:nvSpPr>
        <p:spPr bwMode="auto">
          <a:xfrm>
            <a:off x="6390999" y="2712023"/>
            <a:ext cx="845297" cy="534407"/>
          </a:xfrm>
          <a:prstGeom prst="wedgeRoundRectCallout">
            <a:avLst>
              <a:gd name="adj1" fmla="val -170546"/>
              <a:gd name="adj2" fmla="val 138786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rPr lang="hu-HU" sz="2400" kern="0" dirty="0">
                <a:solidFill>
                  <a:srgbClr val="000000"/>
                </a:solidFill>
                <a:latin typeface="Garamond"/>
              </a:rPr>
              <a:t>k=2</a:t>
            </a:r>
          </a:p>
        </p:txBody>
      </p:sp>
    </p:spTree>
    <p:extLst>
      <p:ext uri="{BB962C8B-B14F-4D97-AF65-F5344CB8AC3E}">
        <p14:creationId xmlns:p14="http://schemas.microsoft.com/office/powerpoint/2010/main" val="283872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Közös intervallum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96" y="1341437"/>
                <a:ext cx="8929117" cy="5183187"/>
              </a:xfrm>
            </p:spPr>
            <p:txBody>
              <a:bodyPr/>
              <a:lstStyle/>
              <a:p>
                <a:pPr marL="12700" indent="0">
                  <a:buNone/>
                </a:pPr>
                <a:r>
                  <a:rPr lang="hu-HU" dirty="0">
                    <a:solidFill>
                      <a:srgbClr val="FF0000"/>
                    </a:solidFill>
                  </a:rPr>
                  <a:t>Volt-e</a:t>
                </a:r>
                <a:r>
                  <a:rPr lang="hu-HU" dirty="0"/>
                  <a:t> a lóversenyen olyan napunk, amikor úgy nyertünk, hogy a megelőző k napon </a:t>
                </a:r>
                <a:r>
                  <a:rPr lang="hu-HU" dirty="0">
                    <a:solidFill>
                      <a:srgbClr val="0000FF"/>
                    </a:solidFill>
                  </a:rPr>
                  <a:t>mindig</a:t>
                </a:r>
                <a:r>
                  <a:rPr lang="hu-HU" dirty="0"/>
                  <a:t> veszítettünk?</a:t>
                </a:r>
              </a:p>
              <a:p>
                <a:pPr marL="12700" indent="0">
                  <a:buNone/>
                </a:pPr>
                <a:r>
                  <a:rPr lang="hu-HU" dirty="0">
                    <a:solidFill>
                      <a:srgbClr val="FF0000"/>
                    </a:solidFill>
                  </a:rPr>
                  <a:t>Eldöntés</a:t>
                </a:r>
                <a:r>
                  <a:rPr lang="hu-HU" dirty="0"/>
                  <a:t>ben </a:t>
                </a:r>
                <a:r>
                  <a:rPr lang="hu-HU" dirty="0">
                    <a:solidFill>
                      <a:srgbClr val="0000FF"/>
                    </a:solidFill>
                  </a:rPr>
                  <a:t>(optimista) eldöntés</a:t>
                </a:r>
                <a:endParaRPr lang="hu-HU" dirty="0">
                  <a:solidFill>
                    <a:srgbClr val="0000FF"/>
                  </a:solidFill>
                  <a:highlight>
                    <a:srgbClr val="FFFF00"/>
                  </a:highlight>
                </a:endParaRPr>
              </a:p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Bemenet: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𝑚𝑏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𝑉𝑎𝑙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sz="2800" dirty="0"/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Kimenet: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𝑣𝑎𝑛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𝐿𝑜𝑔𝑖𝑘𝑎𝑖</m:t>
                    </m:r>
                  </m:oMath>
                </a14:m>
                <a:endParaRPr lang="hu-HU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Előfeltétel:</a:t>
                </a:r>
                <a:r>
                  <a:rPr lang="hu-HU" sz="2800" i="1" dirty="0"/>
                  <a:t>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≥0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𝑣𝑎𝑛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Sup>
                      <m:sSubSupPr>
                        <m:ctrlP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hu-HU" sz="2400" b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sym typeface="Symbol" panose="05050102010706020507" pitchFamily="18" charset="2"/>
                          </a:rPr>
                          <m:t>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+1</m:t>
                        </m:r>
                      </m:sub>
                      <m:sup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bSup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𝑐𝑠𝑢𝑝𝑎𝑣𝑒𝑠𝑧𝑡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</m:oMath>
                </a14:m>
                <a:endParaRPr lang="hu-HU" sz="2400" b="0" dirty="0">
                  <a:solidFill>
                    <a:srgbClr val="FF0000"/>
                  </a:solidFill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b="0" dirty="0">
                    <a:solidFill>
                      <a:schemeClr val="tx1"/>
                    </a:solidFill>
                    <a:sym typeface="Symbol" pitchFamily="18" charset="2"/>
                  </a:rPr>
                  <a:t>Definíció: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𝑐𝑠𝑢𝑝𝑎𝑣𝑒𝑠𝑧𝑡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𝐸𝑔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𝑠𝑧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𝐿𝑜𝑔𝑖𝑘𝑎𝑖</m:t>
                    </m:r>
                  </m:oMath>
                </a14:m>
                <a:endParaRPr lang="hu-HU" sz="2400" b="0" i="1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400" b="0" dirty="0">
                    <a:solidFill>
                      <a:srgbClr val="0000FF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𝑐𝑠𝑢𝑝𝑎𝑣𝑒𝑠𝑧𝑡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Sup>
                      <m:sSubSupPr>
                        <m:ctrlP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400" b="1" i="1" dirty="0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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  <m:sup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p>
                    </m:sSubSup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&gt;0 é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&lt;0</m:t>
                    </m:r>
                  </m:oMath>
                </a14:m>
                <a:endParaRPr lang="hu-HU" sz="28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2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341437"/>
                <a:ext cx="8929117" cy="5183187"/>
              </a:xfrm>
              <a:blipFill>
                <a:blip r:embed="rId2"/>
                <a:stretch>
                  <a:fillRect l="-1638" t="-1529" b="-15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p:sp>
        <p:nvSpPr>
          <p:cNvPr id="7" name="Lekerekített téglalap feliratnak 14">
            <a:extLst>
              <a:ext uri="{FF2B5EF4-FFF2-40B4-BE49-F238E27FC236}">
                <a16:creationId xmlns:a16="http://schemas.microsoft.com/office/drawing/2014/main" id="{F842A70E-4E13-7A6F-329D-B419EEE24595}"/>
              </a:ext>
            </a:extLst>
          </p:cNvPr>
          <p:cNvSpPr/>
          <p:nvPr/>
        </p:nvSpPr>
        <p:spPr bwMode="auto">
          <a:xfrm>
            <a:off x="6578352" y="4437112"/>
            <a:ext cx="2592761" cy="534407"/>
          </a:xfrm>
          <a:prstGeom prst="wedgeRoundRectCallout">
            <a:avLst>
              <a:gd name="adj1" fmla="val -115758"/>
              <a:gd name="adj2" fmla="val 304174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rPr lang="hu-HU" sz="2400" kern="0" dirty="0">
                <a:solidFill>
                  <a:srgbClr val="000000"/>
                </a:solidFill>
                <a:latin typeface="Garamond"/>
              </a:rPr>
              <a:t>Közös intervallum</a:t>
            </a:r>
          </a:p>
        </p:txBody>
      </p:sp>
    </p:spTree>
    <p:extLst>
      <p:ext uri="{BB962C8B-B14F-4D97-AF65-F5344CB8AC3E}">
        <p14:creationId xmlns:p14="http://schemas.microsoft.com/office/powerpoint/2010/main" val="18737374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Közös intervallum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:r>
                  <a:rPr lang="hu-HU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 sz="2400" i="1"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400" i="1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i="1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𝑣𝑎𝑛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Sup>
                      <m:sSubSupPr>
                        <m:ctrlP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hu-HU" sz="2400" b="1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sym typeface="Symbol" panose="05050102010706020507" pitchFamily="18" charset="2"/>
                          </a:rPr>
                          <m:t></m:t>
                        </m:r>
                      </m:e>
                      <m:sub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+1</m:t>
                        </m:r>
                      </m:sub>
                      <m:sup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bSup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𝑐𝑠𝑢𝑝𝑎𝑣𝑒𝑠𝑧𝑡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d>
                      <m:dPr>
                        <m:ctrlP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</m:oMath>
                </a14:m>
                <a:endParaRPr lang="hu-HU" sz="2800" dirty="0">
                  <a:solidFill>
                    <a:srgbClr val="FF0000"/>
                  </a:solidFill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Definíció: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𝑐𝑠𝑢𝑝𝑎𝑣𝑒𝑠𝑧𝑡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𝐸𝑔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𝑠𝑧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𝐿𝑜𝑔𝑖𝑘𝑎𝑖</m:t>
                    </m:r>
                  </m:oMath>
                </a14:m>
                <a:endParaRPr lang="hu-HU" sz="2400" i="1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400" dirty="0">
                    <a:solidFill>
                      <a:srgbClr val="0000FF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𝑐𝑠𝑢𝑝𝑎𝑣𝑒𝑠𝑧𝑡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d>
                      <m:dPr>
                        <m:ctrlP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Sup>
                      <m:sSubSupPr>
                        <m:ctrlP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400" b="1" i="1" dirty="0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</m:t>
                        </m:r>
                      </m:e>
                      <m:sub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  <m:sup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p>
                    </m:sSubSup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&gt;0 é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</m:e>
                    </m:d>
                    <m:r>
                      <a:rPr lang="hu-HU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&lt;0</m:t>
                    </m:r>
                  </m:oMath>
                </a14:m>
                <a:endParaRPr lang="hu-HU" sz="2400" dirty="0">
                  <a:sym typeface="Symbol" pitchFamily="18" charset="2"/>
                </a:endParaRPr>
              </a:p>
              <a:p>
                <a:pPr marL="0" lv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2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8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áblázat 16">
                <a:extLst>
                  <a:ext uri="{FF2B5EF4-FFF2-40B4-BE49-F238E27FC236}">
                    <a16:creationId xmlns:a16="http://schemas.microsoft.com/office/drawing/2014/main" id="{7717AFB9-C336-2328-1881-F68D64E06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1798020"/>
                  </p:ext>
                </p:extLst>
              </p:nvPr>
            </p:nvGraphicFramePr>
            <p:xfrm>
              <a:off x="133427" y="4293096"/>
              <a:ext cx="3371095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704637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63577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202881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u="none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2000" b="0" i="1" u="none" smtClean="0">
                                    <a:latin typeface="Cambria Math" panose="02040503050406030204" pitchFamily="18" charset="0"/>
                                  </a:rPr>
                                  <m:t>+1..</m:t>
                                </m:r>
                                <m:r>
                                  <a:rPr lang="hu-HU" sz="2000" b="0" i="1" u="none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 sz="2000" u="non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𝑐𝑠𝑢𝑝𝑎𝑣𝑒𝑠𝑧𝑡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áblázat 16">
                <a:extLst>
                  <a:ext uri="{FF2B5EF4-FFF2-40B4-BE49-F238E27FC236}">
                    <a16:creationId xmlns:a16="http://schemas.microsoft.com/office/drawing/2014/main" id="{7717AFB9-C336-2328-1881-F68D64E06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1798020"/>
                  </p:ext>
                </p:extLst>
              </p:nvPr>
            </p:nvGraphicFramePr>
            <p:xfrm>
              <a:off x="133427" y="4293096"/>
              <a:ext cx="3371095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704637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63577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202881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7759" t="-106061" r="-387069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5525" t="-106061" r="-3039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759" t="-209231" r="-38706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525" t="-209231" r="-3039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áblázat 17">
                <a:extLst>
                  <a:ext uri="{FF2B5EF4-FFF2-40B4-BE49-F238E27FC236}">
                    <a16:creationId xmlns:a16="http://schemas.microsoft.com/office/drawing/2014/main" id="{5D59582A-067E-05A5-BB77-5C6AA631BC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311405"/>
                  </p:ext>
                </p:extLst>
              </p:nvPr>
            </p:nvGraphicFramePr>
            <p:xfrm>
              <a:off x="4211960" y="4293096"/>
              <a:ext cx="401249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572334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2000" b="1" dirty="0"/>
                            <a:t>(Optimista) 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&gt;0 é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áblázat 17">
                <a:extLst>
                  <a:ext uri="{FF2B5EF4-FFF2-40B4-BE49-F238E27FC236}">
                    <a16:creationId xmlns:a16="http://schemas.microsoft.com/office/drawing/2014/main" id="{5D59582A-067E-05A5-BB77-5C6AA631BC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311405"/>
                  </p:ext>
                </p:extLst>
              </p:nvPr>
            </p:nvGraphicFramePr>
            <p:xfrm>
              <a:off x="4211960" y="4293096"/>
              <a:ext cx="401249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572334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2000" b="1" dirty="0"/>
                            <a:t>(Optimista) 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5844" t="-106061" r="-335065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58156" t="-106061" r="-2364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5844" t="-209231" r="-335065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58156" t="-209231" r="-2364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44" t="-309231" r="-335065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156" t="-309231" r="-2364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Kép 12">
            <a:extLst>
              <a:ext uri="{FF2B5EF4-FFF2-40B4-BE49-F238E27FC236}">
                <a16:creationId xmlns:a16="http://schemas.microsoft.com/office/drawing/2014/main" id="{4601CBE9-A2D8-5D85-E6EC-A5909474A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129" y="1236861"/>
            <a:ext cx="2619375" cy="76200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937755A3-BE07-2009-CAC8-D2FA8DD76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929" y="3134725"/>
            <a:ext cx="2695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5233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Tartalom</a:t>
            </a:r>
            <a:endParaRPr lang="hu-HU" sz="2800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idx="1"/>
          </p:nvPr>
        </p:nvSpPr>
        <p:spPr>
          <a:xfrm>
            <a:off x="35496" y="1341437"/>
            <a:ext cx="8929117" cy="5430837"/>
          </a:xfrm>
        </p:spPr>
        <p:txBody>
          <a:bodyPr/>
          <a:lstStyle/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sz="3200" dirty="0">
                <a:hlinkClick r:id="rId3" action="ppaction://hlinksldjump"/>
              </a:rPr>
              <a:t>Egymásba ágyazott programozási tételek</a:t>
            </a:r>
            <a:br>
              <a:rPr lang="hu-HU" sz="3200" dirty="0"/>
            </a:br>
            <a:r>
              <a:rPr lang="hu-HU" sz="2800" dirty="0"/>
              <a:t>(a 7. előadás folytatása)</a:t>
            </a:r>
            <a:endParaRPr lang="hu-HU" dirty="0">
              <a:hlinkClick r:id="rId4" action="ppaction://hlinksldjump"/>
            </a:endParaRP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endParaRPr lang="hu-HU" dirty="0">
              <a:hlinkClick r:id="rId4" action="ppaction://hlinksldjump"/>
            </a:endParaRP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5" action="ppaction://hlinksldjump"/>
              </a:rPr>
              <a:t>Tesztek előállítása</a:t>
            </a:r>
            <a:endParaRPr lang="hu-HU" dirty="0">
              <a:hlinkClick r:id="" action="ppaction://noaction"/>
            </a:endParaRP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6" action="ppaction://hlinksldjump"/>
              </a:rPr>
              <a:t>Hibakeresés</a:t>
            </a:r>
            <a:endParaRPr lang="hu-HU" dirty="0">
              <a:hlinkClick r:id="" action="ppaction://noaction"/>
            </a:endParaRP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7" action="ppaction://hlinksldjump"/>
              </a:rPr>
              <a:t>Hibajavítás</a:t>
            </a:r>
            <a:endParaRPr lang="hu-HU" dirty="0"/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8" action="ppaction://hlinksldjump"/>
              </a:rPr>
              <a:t>Dokumentálás</a:t>
            </a:r>
            <a:endParaRPr lang="hu-HU" dirty="0">
              <a:hlinkClick r:id="" action="ppaction://noaction"/>
            </a:endParaRP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endParaRPr lang="hu-HU" dirty="0">
              <a:hlinkClick r:id="" action="ppaction://noaction"/>
            </a:endParaRP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9" action="ppaction://hlinksldjump"/>
              </a:rPr>
              <a:t>Programkészítési elvek</a:t>
            </a:r>
            <a:endParaRPr lang="hu-HU" dirty="0">
              <a:hlinkClick r:id="" action="ppaction://noaction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dirty="0"/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1A348C0-A2DF-434A-B30A-D7A4B88533B5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 dirty="0"/>
              <a:t>/53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673C5CB-04F4-ED03-3BA3-0D03326F1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EA015C-C9EE-465C-5CED-F827F48071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6F3B41-0B2A-21D2-4D31-1496A4BC22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BA234DDB-B452-00E2-E681-861C867A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Közös intervallum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áblázat 1">
                <a:extLst>
                  <a:ext uri="{FF2B5EF4-FFF2-40B4-BE49-F238E27FC236}">
                    <a16:creationId xmlns:a16="http://schemas.microsoft.com/office/drawing/2014/main" id="{EFC9230F-DEAA-8855-B1C8-6EFB95D2EB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547585"/>
                  </p:ext>
                </p:extLst>
              </p:nvPr>
            </p:nvGraphicFramePr>
            <p:xfrm>
              <a:off x="133427" y="1350617"/>
              <a:ext cx="3371095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704637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63577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202881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u="none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2000" b="0" i="1" u="none" smtClean="0">
                                    <a:latin typeface="Cambria Math" panose="02040503050406030204" pitchFamily="18" charset="0"/>
                                  </a:rPr>
                                  <m:t>+1..</m:t>
                                </m:r>
                                <m:r>
                                  <a:rPr lang="hu-HU" sz="2000" b="0" i="1" u="none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 sz="2000" u="non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𝑐𝑠𝑢𝑝𝑎𝑣𝑒𝑠𝑧𝑡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áblázat 1">
                <a:extLst>
                  <a:ext uri="{FF2B5EF4-FFF2-40B4-BE49-F238E27FC236}">
                    <a16:creationId xmlns:a16="http://schemas.microsoft.com/office/drawing/2014/main" id="{EFC9230F-DEAA-8855-B1C8-6EFB95D2EB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547585"/>
                  </p:ext>
                </p:extLst>
              </p:nvPr>
            </p:nvGraphicFramePr>
            <p:xfrm>
              <a:off x="133427" y="1350617"/>
              <a:ext cx="3371095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704637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63577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202881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7759" t="-106061" r="-387069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5525" t="-106061" r="-3039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9" t="-209231" r="-387069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525" t="-209231" r="-3039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2" name="Kép 21">
            <a:extLst>
              <a:ext uri="{FF2B5EF4-FFF2-40B4-BE49-F238E27FC236}">
                <a16:creationId xmlns:a16="http://schemas.microsoft.com/office/drawing/2014/main" id="{F2E9B2AD-1F55-4F98-3AF3-3B1DAFEB9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9" y="4675780"/>
            <a:ext cx="4372225" cy="1844252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654F9A62-3E51-2A7E-C4E5-22E18E407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098" y="4769387"/>
            <a:ext cx="3943150" cy="206507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972FBBF-3852-F929-68EC-8AE46006C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994" y="2909995"/>
            <a:ext cx="3067050" cy="1476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áblázat 2">
                <a:extLst>
                  <a:ext uri="{FF2B5EF4-FFF2-40B4-BE49-F238E27FC236}">
                    <a16:creationId xmlns:a16="http://schemas.microsoft.com/office/drawing/2014/main" id="{E13C8D9B-E0E7-6B5C-B026-02982C0CB2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207652"/>
                  </p:ext>
                </p:extLst>
              </p:nvPr>
            </p:nvGraphicFramePr>
            <p:xfrm>
              <a:off x="5024002" y="1350617"/>
              <a:ext cx="401249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572334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(Optimista) 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&gt;0 é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áblázat 2">
                <a:extLst>
                  <a:ext uri="{FF2B5EF4-FFF2-40B4-BE49-F238E27FC236}">
                    <a16:creationId xmlns:a16="http://schemas.microsoft.com/office/drawing/2014/main" id="{E13C8D9B-E0E7-6B5C-B026-02982C0CB2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207652"/>
                  </p:ext>
                </p:extLst>
              </p:nvPr>
            </p:nvGraphicFramePr>
            <p:xfrm>
              <a:off x="5024002" y="1350617"/>
              <a:ext cx="401249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572334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(Optimista) 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6494" t="-106061" r="-334416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58531" t="-106061" r="-2370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6494" t="-209231" r="-33441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58531" t="-209231" r="-2370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494" t="-309231" r="-33441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8531" t="-309231" r="-2370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02EA6057-0116-454B-022C-F1C251B4E936}"/>
              </a:ext>
            </a:extLst>
          </p:cNvPr>
          <p:cNvGrpSpPr/>
          <p:nvPr/>
        </p:nvGrpSpPr>
        <p:grpSpPr>
          <a:xfrm>
            <a:off x="5256854" y="4179505"/>
            <a:ext cx="3344863" cy="589882"/>
            <a:chOff x="5601931" y="4230899"/>
            <a:chExt cx="3344863" cy="589882"/>
          </a:xfrm>
        </p:grpSpPr>
        <p:sp>
          <p:nvSpPr>
            <p:cNvPr id="19" name="Oval 43">
              <a:extLst>
                <a:ext uri="{FF2B5EF4-FFF2-40B4-BE49-F238E27FC236}">
                  <a16:creationId xmlns:a16="http://schemas.microsoft.com/office/drawing/2014/main" id="{65806A52-1542-3001-A4F9-FFFCEEBD3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1931" y="4230899"/>
              <a:ext cx="3344863" cy="4415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hu-HU" sz="2000" dirty="0"/>
                <a:t>csupavesztés(</a:t>
              </a:r>
              <a:r>
                <a:rPr lang="hu-HU" sz="2000" dirty="0" err="1"/>
                <a:t>i:Egész</a:t>
              </a:r>
              <a:r>
                <a:rPr lang="hu-HU" sz="2000" dirty="0"/>
                <a:t>): Logikai</a:t>
              </a:r>
            </a:p>
          </p:txBody>
        </p:sp>
        <p:cxnSp>
          <p:nvCxnSpPr>
            <p:cNvPr id="21" name="Egyenes összekötő 20">
              <a:extLst>
                <a:ext uri="{FF2B5EF4-FFF2-40B4-BE49-F238E27FC236}">
                  <a16:creationId xmlns:a16="http://schemas.microsoft.com/office/drawing/2014/main" id="{3DB8D497-D1B5-1515-E842-91EDEC7ECE7C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H="1" flipV="1">
              <a:off x="7274363" y="4672492"/>
              <a:ext cx="5737" cy="1482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Kép 8">
            <a:extLst>
              <a:ext uri="{FF2B5EF4-FFF2-40B4-BE49-F238E27FC236}">
                <a16:creationId xmlns:a16="http://schemas.microsoft.com/office/drawing/2014/main" id="{FD63C54D-99F4-EBF2-4E46-4C7ED2FDF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96" y="2961812"/>
            <a:ext cx="31146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4360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9C30D5-3307-C53A-DF0F-ED43FF1E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  <a:br>
              <a:rPr lang="hu-HU" dirty="0">
                <a:solidFill>
                  <a:srgbClr val="FF0000"/>
                </a:solidFill>
              </a:rPr>
            </a:br>
            <a:r>
              <a:rPr lang="hu-HU" sz="2800" dirty="0">
                <a:solidFill>
                  <a:srgbClr val="FF0000"/>
                </a:solidFill>
              </a:rPr>
              <a:t>(folytatás)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0357E4-4967-427E-247E-230D9C42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44AA9E-1464-34AF-D125-C30DC3D89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4E6C2B-E0CE-D4D9-635D-11E916F13E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2D632EA-1D19-445D-BBB0-501B2D6FF0CC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781E44-B0F7-D67C-7FED-A42546A591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2132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 </a:t>
            </a:r>
            <a:r>
              <a:rPr lang="hu-HU" dirty="0">
                <a:solidFill>
                  <a:srgbClr val="FF0000"/>
                </a:solidFill>
              </a:rPr>
              <a:t>előállítása</a:t>
            </a:r>
          </a:p>
        </p:txBody>
      </p:sp>
      <p:sp>
        <p:nvSpPr>
          <p:cNvPr id="3994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3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b="1" dirty="0"/>
              <a:t>Feladat </a:t>
            </a:r>
            <a:r>
              <a:rPr lang="hu-HU" sz="2400" dirty="0"/>
              <a:t>(teszteléshez)</a:t>
            </a:r>
            <a:r>
              <a:rPr lang="hu-HU" sz="2800" b="1" dirty="0"/>
              <a:t>:</a:t>
            </a:r>
          </a:p>
          <a:p>
            <a:pPr marL="254000">
              <a:lnSpc>
                <a:spcPct val="93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da-DK" sz="2800" dirty="0"/>
              <a:t>Egy repül</a:t>
            </a:r>
            <a:r>
              <a:rPr lang="hu-HU" sz="2800" dirty="0"/>
              <a:t>ő</a:t>
            </a:r>
            <a:r>
              <a:rPr lang="da-DK" sz="2800" dirty="0"/>
              <a:t>géppel Európából Amerikába repültünk. Az út során X kilométerenként mértük a felszín tengerszint feletti magasságát</a:t>
            </a:r>
            <a:r>
              <a:rPr lang="hu-HU" sz="2800" dirty="0"/>
              <a:t> (</a:t>
            </a:r>
            <a:r>
              <a:rPr lang="hu-HU" sz="2800" dirty="0">
                <a:sym typeface="Symbol" pitchFamily="18" charset="2"/>
              </a:rPr>
              <a:t>0</a:t>
            </a:r>
            <a:r>
              <a:rPr lang="hu-HU" sz="2800" dirty="0"/>
              <a:t>)</a:t>
            </a:r>
            <a:r>
              <a:rPr lang="da-DK" sz="2800" dirty="0"/>
              <a:t>. 0 magasságot ott mértünk, ahol tenger van, &gt;0-t pedig ott, ahol szárazföld. </a:t>
            </a:r>
            <a:r>
              <a:rPr lang="hu-HU" sz="2800" dirty="0"/>
              <a:t>Adjuk meg a szigeteket</a:t>
            </a:r>
            <a:r>
              <a:rPr lang="da-DK" sz="2800" dirty="0"/>
              <a:t>!</a:t>
            </a:r>
            <a:endParaRPr lang="hu-HU" sz="2800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701A5EF-690D-4543-B412-20D8B28A6C3C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7. előadás</a:t>
            </a:r>
            <a:endParaRPr lang="en-US" dirty="0"/>
          </a:p>
        </p:txBody>
      </p:sp>
      <p:pic>
        <p:nvPicPr>
          <p:cNvPr id="39994" name="Picture 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59880"/>
            <a:ext cx="6093601" cy="1877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420406801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Tesztek előállítása</a:t>
            </a:r>
          </a:p>
        </p:txBody>
      </p:sp>
      <p:sp>
        <p:nvSpPr>
          <p:cNvPr id="4096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Mag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K</a:t>
            </a:r>
            <a:r>
              <a:rPr lang="hu-HU" sz="2800" baseline="-25000" dirty="0"/>
              <a:t>1..N</a:t>
            </a:r>
            <a:r>
              <a:rPr lang="hu-HU" sz="2800" dirty="0"/>
              <a:t>,V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…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b="1" dirty="0"/>
              <a:t>Tesztelés: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3494088" algn="l"/>
              </a:tabLst>
            </a:pPr>
            <a:r>
              <a:rPr lang="hu-HU" sz="2800" b="1" dirty="0"/>
              <a:t>Kis</a:t>
            </a:r>
            <a:r>
              <a:rPr lang="hu-HU" sz="2800" dirty="0"/>
              <a:t> tesztek a tesztelési elveknek megfelelően, például:</a:t>
            </a:r>
            <a:br>
              <a:rPr lang="hu-HU" sz="2800" dirty="0"/>
            </a:br>
            <a:r>
              <a:rPr lang="hu-HU" sz="2400" dirty="0"/>
              <a:t>N=3, Mag=(1,0,1) 	</a:t>
            </a:r>
            <a:r>
              <a:rPr lang="hu-HU" sz="2400" dirty="0">
                <a:sym typeface="Symbol" pitchFamily="18" charset="2"/>
              </a:rPr>
              <a:t>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nincs</a:t>
            </a:r>
            <a:r>
              <a:rPr lang="hu-HU" sz="2400" dirty="0">
                <a:sym typeface="Symbol" pitchFamily="18" charset="2"/>
              </a:rPr>
              <a:t> sziget</a:t>
            </a:r>
            <a:br>
              <a:rPr lang="hu-HU" sz="2400" dirty="0">
                <a:sym typeface="Symbol" pitchFamily="18" charset="2"/>
              </a:rPr>
            </a:br>
            <a:r>
              <a:rPr lang="hu-HU" sz="2400" dirty="0">
                <a:sym typeface="Symbol" pitchFamily="18" charset="2"/>
              </a:rPr>
              <a:t>N=5, Mag=(1,0,1,0,1) 	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egy</a:t>
            </a:r>
            <a:r>
              <a:rPr lang="hu-HU" sz="2400" dirty="0">
                <a:sym typeface="Symbol" pitchFamily="18" charset="2"/>
              </a:rPr>
              <a:t> „rövid” sziget</a:t>
            </a:r>
            <a:br>
              <a:rPr lang="hu-HU" sz="2400" dirty="0">
                <a:sym typeface="Symbol" pitchFamily="18" charset="2"/>
              </a:rPr>
            </a:br>
            <a:r>
              <a:rPr lang="hu-HU" sz="2400" dirty="0">
                <a:sym typeface="Symbol" pitchFamily="18" charset="2"/>
              </a:rPr>
              <a:t>N=7, Mag=(1,0,1,0,1,0,1) 	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több</a:t>
            </a:r>
            <a:r>
              <a:rPr lang="hu-HU" sz="2400" dirty="0">
                <a:sym typeface="Symbol" pitchFamily="18" charset="2"/>
              </a:rPr>
              <a:t> „rövid” sziget</a:t>
            </a:r>
            <a:br>
              <a:rPr lang="hu-HU" sz="2400" dirty="0">
                <a:sym typeface="Symbol" pitchFamily="18" charset="2"/>
              </a:rPr>
            </a:br>
            <a:r>
              <a:rPr lang="hu-HU" sz="2400" dirty="0">
                <a:sym typeface="Symbol" pitchFamily="18" charset="2"/>
              </a:rPr>
              <a:t>N=7, Mag=(1,0,1,</a:t>
            </a:r>
            <a:r>
              <a:rPr lang="hu-HU" sz="2400" dirty="0" err="1">
                <a:sym typeface="Symbol" pitchFamily="18" charset="2"/>
              </a:rPr>
              <a:t>1</a:t>
            </a:r>
            <a:r>
              <a:rPr lang="hu-HU" sz="2400" dirty="0">
                <a:sym typeface="Symbol" pitchFamily="18" charset="2"/>
              </a:rPr>
              <a:t>,</a:t>
            </a:r>
            <a:r>
              <a:rPr lang="hu-HU" sz="2400" dirty="0" err="1">
                <a:sym typeface="Symbol" pitchFamily="18" charset="2"/>
              </a:rPr>
              <a:t>1</a:t>
            </a:r>
            <a:r>
              <a:rPr lang="hu-HU" sz="2400" dirty="0">
                <a:sym typeface="Symbol" pitchFamily="18" charset="2"/>
              </a:rPr>
              <a:t>,0,1) 	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hosszabb</a:t>
            </a:r>
            <a:r>
              <a:rPr lang="hu-HU" sz="2400" dirty="0">
                <a:sym typeface="Symbol" pitchFamily="18" charset="2"/>
              </a:rPr>
              <a:t> sziget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>
                <a:sym typeface="Symbol" pitchFamily="18" charset="2"/>
              </a:rPr>
              <a:t>Hogyan készítünk </a:t>
            </a:r>
            <a:r>
              <a:rPr lang="hu-HU" sz="2800" b="1" dirty="0">
                <a:sym typeface="Symbol" pitchFamily="18" charset="2"/>
              </a:rPr>
              <a:t>nagy</a:t>
            </a:r>
            <a:r>
              <a:rPr lang="hu-HU" sz="2800" dirty="0">
                <a:sym typeface="Symbol" pitchFamily="18" charset="2"/>
              </a:rPr>
              <a:t> (</a:t>
            </a:r>
            <a:r>
              <a:rPr lang="hu-HU" sz="2000" dirty="0">
                <a:sym typeface="Symbol" pitchFamily="18" charset="2"/>
              </a:rPr>
              <a:t>hatékonysági</a:t>
            </a:r>
            <a:r>
              <a:rPr lang="hu-HU" sz="2800" dirty="0">
                <a:sym typeface="Symbol" pitchFamily="18" charset="2"/>
              </a:rPr>
              <a:t>) teszteket?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5016B71-D461-4C7F-A13D-21A886A42220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7.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5474603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Szabályos</a:t>
            </a:r>
            <a:r>
              <a:rPr lang="hu-HU" dirty="0"/>
              <a:t> tesztek</a:t>
            </a:r>
          </a:p>
        </p:txBody>
      </p:sp>
      <p:sp>
        <p:nvSpPr>
          <p:cNvPr id="41989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56199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Generálhatunk „</a:t>
            </a:r>
            <a:r>
              <a:rPr lang="hu-HU" sz="2800" b="1" dirty="0"/>
              <a:t>szabályos</a:t>
            </a:r>
            <a:r>
              <a:rPr lang="hu-HU" sz="2800" dirty="0"/>
              <a:t>” teszteket (</a:t>
            </a:r>
            <a:r>
              <a:rPr lang="hu-HU" sz="2200" dirty="0"/>
              <a:t>egyszerű ciklusokkal</a:t>
            </a:r>
            <a:r>
              <a:rPr lang="hu-HU" sz="2800" dirty="0"/>
              <a:t>). Például így: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/>
          </a:p>
          <a:p>
            <a:pPr marL="361950" indent="-361950">
              <a:lnSpc>
                <a:spcPct val="90000"/>
              </a:lnSpc>
              <a:spcBef>
                <a:spcPts val="1200"/>
              </a:spcBef>
              <a:buNone/>
            </a:pPr>
            <a:r>
              <a:rPr lang="hu-HU" sz="2800" dirty="0"/>
              <a:t>Kérdés: </a:t>
            </a:r>
            <a:br>
              <a:rPr lang="hu-HU" sz="2800" dirty="0"/>
            </a:br>
            <a:r>
              <a:rPr lang="hu-HU" sz="2800" dirty="0"/>
              <a:t>hogyan illesszünk bele szigeteket sokféleképpen egyetlen programmal?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7D2DF10-40BF-40FE-AF94-683AF49BED19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7. előadás</a:t>
            </a:r>
            <a:endParaRPr lang="en-US" dirty="0"/>
          </a:p>
        </p:txBody>
      </p:sp>
      <p:graphicFrame>
        <p:nvGraphicFramePr>
          <p:cNvPr id="307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78457"/>
              </p:ext>
            </p:extLst>
          </p:nvPr>
        </p:nvGraphicFramePr>
        <p:xfrm>
          <a:off x="2822575" y="2091903"/>
          <a:ext cx="3095625" cy="3606801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3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N:=1000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22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i=1..10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34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Mag[i]:=11–i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22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i=11..900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34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34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i=901..N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2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Mag[i]:=i–900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014" name="Tartalom helye 2"/>
          <p:cNvSpPr>
            <a:spLocks/>
          </p:cNvSpPr>
          <p:nvPr/>
        </p:nvSpPr>
        <p:spPr bwMode="auto">
          <a:xfrm>
            <a:off x="6278563" y="2882478"/>
            <a:ext cx="2160587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/>
            <a:r>
              <a:rPr lang="hu-HU" sz="2800" dirty="0">
                <a:sym typeface="Symbol" pitchFamily="18" charset="2"/>
              </a:rPr>
              <a:t> </a:t>
            </a:r>
            <a:r>
              <a:rPr lang="hu-HU" sz="2800" dirty="0"/>
              <a:t>Európa</a:t>
            </a:r>
          </a:p>
          <a:p>
            <a:pPr marL="266700" indent="-254000"/>
            <a:endParaRPr lang="hu-HU" sz="2800" dirty="0"/>
          </a:p>
          <a:p>
            <a:pPr marL="266700" indent="-254000">
              <a:buFont typeface="Symbol" pitchFamily="18" charset="2"/>
              <a:buNone/>
            </a:pPr>
            <a:r>
              <a:rPr lang="hu-HU" sz="2800" dirty="0">
                <a:sym typeface="Symbol" pitchFamily="18" charset="2"/>
              </a:rPr>
              <a:t></a:t>
            </a:r>
            <a:r>
              <a:rPr lang="hu-HU" sz="2800" dirty="0"/>
              <a:t> tenger</a:t>
            </a:r>
          </a:p>
          <a:p>
            <a:pPr marL="266700" indent="-254000">
              <a:buFont typeface="Symbol" pitchFamily="18" charset="2"/>
              <a:buChar char="Ü"/>
            </a:pPr>
            <a:endParaRPr lang="hu-HU" sz="2800" dirty="0"/>
          </a:p>
          <a:p>
            <a:pPr marL="266700" indent="-254000">
              <a:buFont typeface="Symbol" pitchFamily="18" charset="2"/>
              <a:buNone/>
            </a:pPr>
            <a:r>
              <a:rPr lang="hu-HU" sz="2800" dirty="0">
                <a:sym typeface="Symbol" pitchFamily="18" charset="2"/>
              </a:rPr>
              <a:t></a:t>
            </a:r>
            <a:r>
              <a:rPr lang="hu-HU" sz="2800" dirty="0"/>
              <a:t> Amerika</a:t>
            </a:r>
          </a:p>
        </p:txBody>
      </p:sp>
      <p:sp>
        <p:nvSpPr>
          <p:cNvPr id="42016" name="Szövegdoboz 13"/>
          <p:cNvSpPr txBox="1">
            <a:spLocks noChangeArrowheads="1"/>
          </p:cNvSpPr>
          <p:nvPr/>
        </p:nvSpPr>
        <p:spPr bwMode="auto">
          <a:xfrm>
            <a:off x="5918200" y="1772816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 dirty="0"/>
              <a:t>/53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FF598A6-822E-BBD2-DA7A-0096F3E39C02}"/>
              </a:ext>
            </a:extLst>
          </p:cNvPr>
          <p:cNvSpPr txBox="1"/>
          <p:nvPr/>
        </p:nvSpPr>
        <p:spPr>
          <a:xfrm>
            <a:off x="2627784" y="6105851"/>
            <a:ext cx="4401666" cy="396000"/>
          </a:xfrm>
          <a:prstGeom prst="rect">
            <a:avLst/>
          </a:prstGeom>
          <a:solidFill>
            <a:srgbClr val="FFC000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hu-HU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Válasz: véletlenszámokkal.</a:t>
            </a:r>
          </a:p>
        </p:txBody>
      </p:sp>
    </p:spTree>
    <p:extLst>
      <p:ext uri="{BB962C8B-B14F-4D97-AF65-F5344CB8AC3E}">
        <p14:creationId xmlns:p14="http://schemas.microsoft.com/office/powerpoint/2010/main" val="37096298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uiExpand="1" build="p"/>
      <p:bldP spid="42014" grpId="0"/>
      <p:bldP spid="42016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Véletlen</a:t>
            </a:r>
            <a:r>
              <a:rPr lang="hu-HU" dirty="0"/>
              <a:t> tesztek</a:t>
            </a:r>
            <a:br>
              <a:rPr lang="hu-HU" dirty="0"/>
            </a:br>
            <a:r>
              <a:rPr lang="hu-HU" sz="2800" dirty="0"/>
              <a:t>(alapok – véletlenszámok)</a:t>
            </a:r>
          </a:p>
        </p:txBody>
      </p:sp>
      <p:sp>
        <p:nvSpPr>
          <p:cNvPr id="4301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A </a:t>
            </a:r>
            <a:r>
              <a:rPr lang="hu-HU" sz="2800" b="1" dirty="0"/>
              <a:t>véletlenszám</a:t>
            </a:r>
            <a:r>
              <a:rPr lang="hu-HU" sz="2800" dirty="0"/>
              <a:t>okat a számítógép egy algoritmussal állítja elő egy kezdőszámból kiindulva.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 f(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)=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 f(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)=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 …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sz="2800" dirty="0">
                <a:sym typeface="Symbol" pitchFamily="18" charset="2"/>
              </a:rPr>
              <a:t>A „véletlenszerűséghez” megfelelő függvény és jó kezdőszám szükséges.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b="1" dirty="0">
                <a:sym typeface="Symbol" pitchFamily="18" charset="2"/>
              </a:rPr>
              <a:t>Kezdőszám</a:t>
            </a:r>
            <a:r>
              <a:rPr lang="hu-HU" sz="2800" dirty="0">
                <a:sym typeface="Symbol" pitchFamily="18" charset="2"/>
              </a:rPr>
              <a:t>: (pl.) a belső órából vett érték.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b="1" dirty="0">
                <a:sym typeface="Symbol" pitchFamily="18" charset="2"/>
              </a:rPr>
              <a:t>Függvény</a:t>
            </a:r>
            <a:r>
              <a:rPr lang="hu-HU" sz="2800" dirty="0">
                <a:sym typeface="Symbol" pitchFamily="18" charset="2"/>
              </a:rPr>
              <a:t> (</a:t>
            </a:r>
            <a:r>
              <a:rPr lang="hu-HU" sz="2200" dirty="0">
                <a:sym typeface="Symbol" pitchFamily="18" charset="2"/>
              </a:rPr>
              <a:t>az ún.</a:t>
            </a:r>
            <a:r>
              <a:rPr lang="hu-HU" sz="2200" dirty="0">
                <a:latin typeface="Arial" charset="0"/>
                <a:sym typeface="Symbol" pitchFamily="18" charset="2"/>
              </a:rPr>
              <a:t> </a:t>
            </a:r>
            <a:r>
              <a:rPr lang="hu-HU" sz="2200" dirty="0">
                <a:sym typeface="Symbol" pitchFamily="18" charset="2"/>
              </a:rPr>
              <a:t>lineáris kongruencia módszernél</a:t>
            </a:r>
            <a:r>
              <a:rPr lang="hu-HU" sz="2800" dirty="0">
                <a:sym typeface="Symbol" pitchFamily="18" charset="2"/>
              </a:rPr>
              <a:t>): </a:t>
            </a:r>
            <a:br>
              <a:rPr lang="hu-HU" sz="2800" dirty="0">
                <a:latin typeface="Arial" charset="0"/>
                <a:sym typeface="Symbol" pitchFamily="18" charset="2"/>
              </a:rPr>
            </a:b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f(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 = (A*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+B) 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Mod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M,</a:t>
            </a:r>
            <a:b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ahol A, B és M a függvény belső konstansai.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329A0F4-CB49-4629-A6C1-9ED0118223E1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7.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41877690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Véletlen tesztek</a:t>
            </a:r>
            <a:br>
              <a:rPr lang="hu-HU" dirty="0"/>
            </a:br>
            <a:r>
              <a:rPr lang="hu-HU" sz="2800" dirty="0"/>
              <a:t>(alapok – </a:t>
            </a:r>
            <a:r>
              <a:rPr lang="hu-HU" sz="2800" dirty="0">
                <a:solidFill>
                  <a:srgbClr val="FF0000"/>
                </a:solidFill>
              </a:rPr>
              <a:t>algoritmikus nyelv</a:t>
            </a:r>
            <a:r>
              <a:rPr lang="hu-HU" sz="2800" dirty="0"/>
              <a:t>)</a:t>
            </a:r>
          </a:p>
        </p:txBody>
      </p:sp>
      <p:sp>
        <p:nvSpPr>
          <p:cNvPr id="4403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/>
              <a:t>Véletlenszám függvények:</a:t>
            </a:r>
          </a:p>
          <a:p>
            <a:pPr marL="817563" lvl="1">
              <a:lnSpc>
                <a:spcPct val="95000"/>
              </a:lnSpc>
              <a:spcBef>
                <a:spcPts val="600"/>
              </a:spcBef>
            </a:pPr>
            <a:r>
              <a:rPr lang="hu-H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Véletlen(</a:t>
            </a:r>
            <a:r>
              <a:rPr lang="hu-H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a..b</a:t>
            </a:r>
            <a:r>
              <a:rPr lang="hu-H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2200" dirty="0">
                <a:latin typeface="+mj-lt"/>
                <a:cs typeface="Courier New" panose="02070309020205020404" pitchFamily="49" charset="0"/>
                <a:sym typeface="Symbol" pitchFamily="18" charset="2"/>
              </a:rPr>
              <a:t></a:t>
            </a:r>
            <a:r>
              <a:rPr lang="hu-HU" sz="2400" dirty="0">
                <a:latin typeface="+mj-lt"/>
                <a:cs typeface="Courier New" panose="02070309020205020404" pitchFamily="49" charset="0"/>
                <a:sym typeface="Symbol" pitchFamily="18" charset="2"/>
              </a:rPr>
              <a:t>{a,…,b}</a:t>
            </a:r>
            <a:r>
              <a:rPr lang="hu-HU" sz="2400" dirty="0">
                <a:sym typeface="Symbol" pitchFamily="18" charset="2"/>
              </a:rPr>
              <a:t>, </a:t>
            </a:r>
            <a:r>
              <a:rPr lang="hu-HU" sz="2400" dirty="0" err="1">
                <a:sym typeface="Symbol" pitchFamily="18" charset="2"/>
              </a:rPr>
              <a:t>ab</a:t>
            </a:r>
            <a:r>
              <a:rPr lang="hu-HU" sz="2400" dirty="0" err="1">
                <a:latin typeface="Imprint MT Shadow" panose="04020605060303030202" pitchFamily="82" charset="0"/>
                <a:sym typeface="Symbol" pitchFamily="18" charset="2"/>
              </a:rPr>
              <a:t>Z</a:t>
            </a: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marL="817563" lvl="1">
              <a:lnSpc>
                <a:spcPct val="95000"/>
              </a:lnSpc>
              <a:spcBef>
                <a:spcPts val="1200"/>
              </a:spcBef>
            </a:pPr>
            <a:r>
              <a:rPr lang="hu-H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Véletlen(N)</a:t>
            </a:r>
            <a:r>
              <a:rPr lang="hu-HU" sz="2400" dirty="0">
                <a:latin typeface="+mj-lt"/>
                <a:cs typeface="Courier New" panose="02070309020205020404" pitchFamily="49" charset="0"/>
                <a:sym typeface="Symbol" pitchFamily="18" charset="2"/>
              </a:rPr>
              <a:t>{</a:t>
            </a:r>
            <a:r>
              <a:rPr lang="hu-HU" sz="2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  <a:sym typeface="Symbol" pitchFamily="18" charset="2"/>
              </a:rPr>
              <a:t>1</a:t>
            </a:r>
            <a:r>
              <a:rPr lang="hu-HU" sz="2400" dirty="0">
                <a:latin typeface="+mj-lt"/>
                <a:cs typeface="Courier New" panose="02070309020205020404" pitchFamily="49" charset="0"/>
                <a:sym typeface="Symbol" pitchFamily="18" charset="2"/>
              </a:rPr>
              <a:t>,…,N},</a:t>
            </a:r>
            <a:r>
              <a:rPr lang="hu-HU" sz="2400" dirty="0">
                <a:sym typeface="Symbol" pitchFamily="18" charset="2"/>
              </a:rPr>
              <a:t> N</a:t>
            </a:r>
            <a:r>
              <a:rPr lang="hu-HU" sz="2400" dirty="0">
                <a:latin typeface="Imprint MT Shadow" panose="04020605060303030202" pitchFamily="82" charset="0"/>
                <a:sym typeface="Symbol" pitchFamily="18" charset="2"/>
              </a:rPr>
              <a:t>N</a:t>
            </a:r>
            <a:endParaRPr lang="hu-HU" sz="2400" dirty="0">
              <a:latin typeface="+mj-lt"/>
              <a:cs typeface="Courier New" panose="02070309020205020404" pitchFamily="49" charset="0"/>
            </a:endParaRPr>
          </a:p>
          <a:p>
            <a:pPr marL="817563" lvl="1">
              <a:lnSpc>
                <a:spcPct val="95000"/>
              </a:lnSpc>
              <a:spcBef>
                <a:spcPts val="1200"/>
              </a:spcBef>
            </a:pPr>
            <a:r>
              <a:rPr lang="hu-H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Véletlenszám</a:t>
            </a:r>
            <a:r>
              <a:rPr lang="hu-HU" sz="2400" dirty="0">
                <a:latin typeface="+mj-lt"/>
                <a:cs typeface="Courier New" panose="02070309020205020404" pitchFamily="49" charset="0"/>
                <a:sym typeface="Symbol" pitchFamily="18" charset="2"/>
              </a:rPr>
              <a:t></a:t>
            </a:r>
            <a:r>
              <a:rPr lang="hu-HU" sz="2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  <a:sym typeface="Symbol" pitchFamily="18" charset="2"/>
              </a:rPr>
              <a:t>[</a:t>
            </a:r>
            <a:r>
              <a:rPr lang="hu-HU" sz="2400" dirty="0">
                <a:latin typeface="+mj-lt"/>
                <a:cs typeface="Courier New" panose="02070309020205020404" pitchFamily="49" charset="0"/>
                <a:sym typeface="Symbol" pitchFamily="18" charset="2"/>
              </a:rPr>
              <a:t>0,1</a:t>
            </a:r>
            <a:r>
              <a:rPr lang="hu-HU" sz="2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  <a:sym typeface="Symbol" pitchFamily="18" charset="2"/>
              </a:rPr>
              <a:t>)</a:t>
            </a:r>
            <a:r>
              <a:rPr lang="hu-HU" sz="2400" dirty="0">
                <a:latin typeface="+mj-lt"/>
                <a:cs typeface="Courier New" panose="02070309020205020404" pitchFamily="49" charset="0"/>
                <a:sym typeface="Symbol" pitchFamily="18" charset="2"/>
              </a:rPr>
              <a:t></a:t>
            </a:r>
            <a:r>
              <a:rPr lang="hu-HU" sz="2400" dirty="0">
                <a:solidFill>
                  <a:srgbClr val="FF3300"/>
                </a:solidFill>
                <a:latin typeface="+mj-lt"/>
                <a:sym typeface="Symbol" pitchFamily="18" charset="2"/>
              </a:rPr>
              <a:t>R</a:t>
            </a:r>
            <a:endParaRPr lang="hu-HU" sz="2400" dirty="0">
              <a:latin typeface="+mj-lt"/>
            </a:endParaRPr>
          </a:p>
          <a:p>
            <a:pPr marL="271463" indent="-271463">
              <a:lnSpc>
                <a:spcPct val="95000"/>
              </a:lnSpc>
              <a:spcBef>
                <a:spcPts val="2400"/>
              </a:spcBef>
            </a:pPr>
            <a:r>
              <a:rPr lang="hu-HU" sz="2800" dirty="0"/>
              <a:t>Példa-feladat:</a:t>
            </a:r>
          </a:p>
          <a:p>
            <a:pPr marL="563563" lvl="1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sz="2400" dirty="0"/>
              <a:t>Hányszor (Db) kell dobni kockát az első </a:t>
            </a:r>
            <a:r>
              <a:rPr lang="hu-HU" sz="2400" dirty="0">
                <a:highlight>
                  <a:srgbClr val="FFFF00"/>
                </a:highlight>
              </a:rPr>
              <a:t>6</a:t>
            </a:r>
            <a:r>
              <a:rPr lang="hu-HU" sz="2400" dirty="0"/>
              <a:t>-osig?</a:t>
            </a:r>
          </a:p>
        </p:txBody>
      </p:sp>
      <p:sp>
        <p:nvSpPr>
          <p:cNvPr id="15" name="Dia számának helye 2">
            <a:extLst>
              <a:ext uri="{FF2B5EF4-FFF2-40B4-BE49-F238E27FC236}">
                <a16:creationId xmlns:a16="http://schemas.microsoft.com/office/drawing/2014/main" id="{B3BA6E68-A01B-47D4-9606-54ECD5AF5BB6}"/>
              </a:ext>
            </a:extLst>
          </p:cNvPr>
          <p:cNvSpPr txBox="1">
            <a:spLocks/>
          </p:cNvSpPr>
          <p:nvPr/>
        </p:nvSpPr>
        <p:spPr bwMode="auto">
          <a:xfrm>
            <a:off x="7010400" y="6538913"/>
            <a:ext cx="1905000" cy="360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C8C06E9-56E1-4FDB-B4CC-99E3C4DB8937}" type="slidenum">
              <a:rPr lang="hu-HU" smtClean="0"/>
              <a:pPr>
                <a:defRPr/>
              </a:pPr>
              <a:t>26</a:t>
            </a:fld>
            <a:r>
              <a:rPr lang="hu-HU" dirty="0"/>
              <a:t>/78</a:t>
            </a:r>
          </a:p>
        </p:txBody>
      </p:sp>
      <p:sp>
        <p:nvSpPr>
          <p:cNvPr id="17" name="Beszédbuborék: ellipszis 16">
            <a:extLst>
              <a:ext uri="{FF2B5EF4-FFF2-40B4-BE49-F238E27FC236}">
                <a16:creationId xmlns:a16="http://schemas.microsoft.com/office/drawing/2014/main" id="{4197903F-CCF9-4E74-8ABA-4BC621020624}"/>
              </a:ext>
            </a:extLst>
          </p:cNvPr>
          <p:cNvSpPr/>
          <p:nvPr/>
        </p:nvSpPr>
        <p:spPr>
          <a:xfrm>
            <a:off x="611560" y="4832576"/>
            <a:ext cx="2102296" cy="612648"/>
          </a:xfrm>
          <a:prstGeom prst="wedgeEllipseCallout">
            <a:avLst>
              <a:gd name="adj1" fmla="val 114219"/>
              <a:gd name="adj2" fmla="val -49236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  <a:sym typeface="Symbol" pitchFamily="18" charset="2"/>
              </a:rPr>
              <a:t>Szabályos kockával</a:t>
            </a:r>
            <a:endParaRPr lang="hu-HU" sz="1800" dirty="0">
              <a:solidFill>
                <a:schemeClr val="tx1"/>
              </a:solidFill>
            </a:endParaRPr>
          </a:p>
        </p:txBody>
      </p:sp>
      <p:sp>
        <p:nvSpPr>
          <p:cNvPr id="11" name="Dátum helye 22">
            <a:extLst>
              <a:ext uri="{FF2B5EF4-FFF2-40B4-BE49-F238E27FC236}">
                <a16:creationId xmlns:a16="http://schemas.microsoft.com/office/drawing/2014/main" id="{7EF5043C-E85A-4860-B833-2D0907D4227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60362"/>
          </a:xfrm>
        </p:spPr>
        <p:txBody>
          <a:bodyPr/>
          <a:lstStyle/>
          <a:p>
            <a:fld id="{45A0A220-4AAA-4677-9A06-2475CE545AD2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13" name="Élőláb helye 8">
            <a:extLst>
              <a:ext uri="{FF2B5EF4-FFF2-40B4-BE49-F238E27FC236}">
                <a16:creationId xmlns:a16="http://schemas.microsoft.com/office/drawing/2014/main" id="{B08F523D-70CF-44CD-A4A2-49FDED7E9F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86063" y="6538913"/>
            <a:ext cx="3786187" cy="360362"/>
          </a:xfrm>
        </p:spPr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Programozási alapismeretek 9. előadás</a:t>
            </a:r>
            <a:endParaRPr lang="en-US" dirty="0"/>
          </a:p>
        </p:txBody>
      </p:sp>
      <p:graphicFrame>
        <p:nvGraphicFramePr>
          <p:cNvPr id="3" name="Group 37">
            <a:extLst>
              <a:ext uri="{FF2B5EF4-FFF2-40B4-BE49-F238E27FC236}">
                <a16:creationId xmlns:a16="http://schemas.microsoft.com/office/drawing/2014/main" id="{F0F2282F-0C28-4D37-8836-0B679C427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37249"/>
              </p:ext>
            </p:extLst>
          </p:nvPr>
        </p:nvGraphicFramePr>
        <p:xfrm>
          <a:off x="3996655" y="4487799"/>
          <a:ext cx="3311649" cy="1533489"/>
        </p:xfrm>
        <a:graphic>
          <a:graphicData uri="http://schemas.openxmlformats.org/drawingml/2006/table">
            <a:tbl>
              <a:tblPr/>
              <a:tblGrid>
                <a:gridCol w="53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3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22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Véletlen(6)</a:t>
                      </a:r>
                      <a:r>
                        <a:rPr lang="hu-HU" sz="2800" dirty="0">
                          <a:latin typeface="+mj-lt"/>
                          <a:cs typeface="Courier New" panose="02070309020205020404" pitchFamily="49" charset="0"/>
                        </a:rPr>
                        <a:t>≠</a:t>
                      </a:r>
                      <a:r>
                        <a:rPr lang="hu-HU" sz="2800" dirty="0">
                          <a:highlight>
                            <a:srgbClr val="FFFF00"/>
                          </a:highlight>
                          <a:latin typeface="+mj-lt"/>
                          <a:cs typeface="Courier New" panose="02070309020205020404" pitchFamily="49" charset="0"/>
                        </a:rPr>
                        <a:t>6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34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Db:=Db+1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1952432"/>
      </p:ext>
    </p:extLst>
  </p:cSld>
  <p:clrMapOvr>
    <a:masterClrMapping/>
  </p:clrMapOvr>
  <p:transition spd="slow" advTm="1803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Véletlen tesztek</a:t>
            </a:r>
            <a:br>
              <a:rPr lang="hu-HU" dirty="0"/>
            </a:br>
            <a:r>
              <a:rPr lang="hu-HU" sz="2800" dirty="0"/>
              <a:t>(alapok – </a:t>
            </a:r>
            <a:r>
              <a:rPr lang="hu-HU" sz="2800" dirty="0">
                <a:solidFill>
                  <a:srgbClr val="FF0000"/>
                </a:solidFill>
              </a:rPr>
              <a:t>algoritmikus nyelv</a:t>
            </a:r>
            <a:r>
              <a:rPr lang="hu-HU" sz="2800" dirty="0"/>
              <a:t>)</a:t>
            </a:r>
          </a:p>
        </p:txBody>
      </p:sp>
      <p:sp>
        <p:nvSpPr>
          <p:cNvPr id="4403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ts val="600"/>
              </a:spcBef>
            </a:pPr>
            <a:r>
              <a:rPr lang="hu-HU" sz="2800" dirty="0"/>
              <a:t>Véletlenszám függvények:</a:t>
            </a:r>
          </a:p>
          <a:p>
            <a:pPr marL="817563" lvl="1">
              <a:lnSpc>
                <a:spcPct val="95000"/>
              </a:lnSpc>
              <a:spcBef>
                <a:spcPts val="600"/>
              </a:spcBef>
            </a:pPr>
            <a:r>
              <a:rPr lang="hu-H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Véletlen(</a:t>
            </a:r>
            <a:r>
              <a:rPr lang="hu-H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a..b</a:t>
            </a:r>
            <a:r>
              <a:rPr lang="hu-H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2200" dirty="0">
                <a:latin typeface="+mj-lt"/>
                <a:cs typeface="Courier New" panose="02070309020205020404" pitchFamily="49" charset="0"/>
                <a:sym typeface="Symbol" pitchFamily="18" charset="2"/>
              </a:rPr>
              <a:t></a:t>
            </a:r>
            <a:r>
              <a:rPr lang="hu-HU" sz="2400" dirty="0">
                <a:latin typeface="+mj-lt"/>
                <a:cs typeface="Courier New" panose="02070309020205020404" pitchFamily="49" charset="0"/>
                <a:sym typeface="Symbol" pitchFamily="18" charset="2"/>
              </a:rPr>
              <a:t>{a,…,b}</a:t>
            </a:r>
            <a:r>
              <a:rPr lang="hu-HU" sz="2400" dirty="0">
                <a:sym typeface="Symbol" pitchFamily="18" charset="2"/>
              </a:rPr>
              <a:t>, </a:t>
            </a:r>
            <a:r>
              <a:rPr lang="hu-HU" sz="2400" dirty="0" err="1">
                <a:sym typeface="Symbol" pitchFamily="18" charset="2"/>
              </a:rPr>
              <a:t>ab</a:t>
            </a:r>
            <a:r>
              <a:rPr lang="hu-HU" sz="2400" dirty="0" err="1">
                <a:latin typeface="Imprint MT Shadow" panose="04020605060303030202" pitchFamily="82" charset="0"/>
                <a:sym typeface="Symbol" pitchFamily="18" charset="2"/>
              </a:rPr>
              <a:t>Z</a:t>
            </a: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marL="817563" lvl="1">
              <a:lnSpc>
                <a:spcPct val="95000"/>
              </a:lnSpc>
              <a:spcBef>
                <a:spcPts val="1200"/>
              </a:spcBef>
            </a:pPr>
            <a:r>
              <a:rPr lang="hu-H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Véletlen(N)</a:t>
            </a:r>
            <a:r>
              <a:rPr lang="hu-HU" sz="2400" dirty="0">
                <a:latin typeface="+mj-lt"/>
                <a:cs typeface="Courier New" panose="02070309020205020404" pitchFamily="49" charset="0"/>
                <a:sym typeface="Symbol" pitchFamily="18" charset="2"/>
              </a:rPr>
              <a:t>{</a:t>
            </a:r>
            <a:r>
              <a:rPr lang="hu-HU" sz="2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  <a:sym typeface="Symbol" pitchFamily="18" charset="2"/>
              </a:rPr>
              <a:t>1</a:t>
            </a:r>
            <a:r>
              <a:rPr lang="hu-HU" sz="2400" dirty="0">
                <a:latin typeface="+mj-lt"/>
                <a:cs typeface="Courier New" panose="02070309020205020404" pitchFamily="49" charset="0"/>
                <a:sym typeface="Symbol" pitchFamily="18" charset="2"/>
              </a:rPr>
              <a:t>,…,N},</a:t>
            </a:r>
            <a:r>
              <a:rPr lang="hu-HU" sz="2400" dirty="0">
                <a:sym typeface="Symbol" pitchFamily="18" charset="2"/>
              </a:rPr>
              <a:t> N</a:t>
            </a:r>
            <a:r>
              <a:rPr lang="hu-HU" sz="2400" dirty="0">
                <a:latin typeface="Imprint MT Shadow" panose="04020605060303030202" pitchFamily="82" charset="0"/>
                <a:sym typeface="Symbol" pitchFamily="18" charset="2"/>
              </a:rPr>
              <a:t>N</a:t>
            </a:r>
            <a:endParaRPr lang="hu-HU" sz="2400" dirty="0">
              <a:latin typeface="+mj-lt"/>
              <a:cs typeface="Courier New" panose="02070309020205020404" pitchFamily="49" charset="0"/>
            </a:endParaRPr>
          </a:p>
          <a:p>
            <a:pPr marL="817563" lvl="1">
              <a:lnSpc>
                <a:spcPct val="95000"/>
              </a:lnSpc>
              <a:spcBef>
                <a:spcPts val="1200"/>
              </a:spcBef>
            </a:pPr>
            <a:r>
              <a:rPr lang="hu-H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Véletlenszám</a:t>
            </a:r>
            <a:r>
              <a:rPr lang="hu-HU" sz="2400" dirty="0">
                <a:latin typeface="+mj-lt"/>
                <a:cs typeface="Courier New" panose="02070309020205020404" pitchFamily="49" charset="0"/>
                <a:sym typeface="Symbol" pitchFamily="18" charset="2"/>
              </a:rPr>
              <a:t></a:t>
            </a:r>
            <a:r>
              <a:rPr lang="hu-HU" sz="2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  <a:sym typeface="Symbol" pitchFamily="18" charset="2"/>
              </a:rPr>
              <a:t>[</a:t>
            </a:r>
            <a:r>
              <a:rPr lang="hu-HU" sz="2400" dirty="0">
                <a:latin typeface="+mj-lt"/>
                <a:cs typeface="Courier New" panose="02070309020205020404" pitchFamily="49" charset="0"/>
                <a:sym typeface="Symbol" pitchFamily="18" charset="2"/>
              </a:rPr>
              <a:t>0,1</a:t>
            </a:r>
            <a:r>
              <a:rPr lang="hu-HU" sz="2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  <a:sym typeface="Symbol" pitchFamily="18" charset="2"/>
              </a:rPr>
              <a:t>)</a:t>
            </a:r>
            <a:r>
              <a:rPr lang="hu-HU" sz="2400" dirty="0">
                <a:latin typeface="+mj-lt"/>
                <a:cs typeface="Courier New" panose="02070309020205020404" pitchFamily="49" charset="0"/>
                <a:sym typeface="Symbol" pitchFamily="18" charset="2"/>
              </a:rPr>
              <a:t></a:t>
            </a:r>
            <a:r>
              <a:rPr lang="hu-HU" sz="2400" dirty="0">
                <a:solidFill>
                  <a:srgbClr val="FF3300"/>
                </a:solidFill>
                <a:latin typeface="+mj-lt"/>
                <a:sym typeface="Symbol" pitchFamily="18" charset="2"/>
              </a:rPr>
              <a:t>R</a:t>
            </a:r>
            <a:endParaRPr lang="hu-HU" sz="2400" dirty="0">
              <a:latin typeface="+mj-lt"/>
            </a:endParaRPr>
          </a:p>
          <a:p>
            <a:pPr marL="271463" indent="-271463">
              <a:lnSpc>
                <a:spcPct val="95000"/>
              </a:lnSpc>
              <a:spcBef>
                <a:spcPts val="2400"/>
              </a:spcBef>
            </a:pPr>
            <a:r>
              <a:rPr lang="hu-HU" sz="2800" dirty="0"/>
              <a:t>Példa-feladat:</a:t>
            </a:r>
          </a:p>
          <a:p>
            <a:pPr marL="563563" lvl="1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sz="2400" dirty="0"/>
              <a:t>Hányszor (Db) kell dobni kockát az első </a:t>
            </a:r>
            <a:r>
              <a:rPr lang="hu-HU" sz="2400" dirty="0">
                <a:highlight>
                  <a:srgbClr val="FFFF00"/>
                </a:highlight>
              </a:rPr>
              <a:t>6</a:t>
            </a:r>
            <a:r>
              <a:rPr lang="hu-HU" sz="2400" dirty="0"/>
              <a:t>-osig?</a:t>
            </a:r>
          </a:p>
        </p:txBody>
      </p:sp>
      <p:sp>
        <p:nvSpPr>
          <p:cNvPr id="15" name="Dia számának helye 2">
            <a:extLst>
              <a:ext uri="{FF2B5EF4-FFF2-40B4-BE49-F238E27FC236}">
                <a16:creationId xmlns:a16="http://schemas.microsoft.com/office/drawing/2014/main" id="{B3BA6E68-A01B-47D4-9606-54ECD5AF5BB6}"/>
              </a:ext>
            </a:extLst>
          </p:cNvPr>
          <p:cNvSpPr txBox="1">
            <a:spLocks/>
          </p:cNvSpPr>
          <p:nvPr/>
        </p:nvSpPr>
        <p:spPr bwMode="auto">
          <a:xfrm>
            <a:off x="7010400" y="6538913"/>
            <a:ext cx="1905000" cy="360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C8C06E9-56E1-4FDB-B4CC-99E3C4DB8937}" type="slidenum">
              <a:rPr lang="hu-HU" smtClean="0"/>
              <a:pPr>
                <a:defRPr/>
              </a:pPr>
              <a:t>27</a:t>
            </a:fld>
            <a:r>
              <a:rPr lang="hu-HU" dirty="0"/>
              <a:t>/78</a:t>
            </a:r>
          </a:p>
        </p:txBody>
      </p:sp>
      <p:sp>
        <p:nvSpPr>
          <p:cNvPr id="18" name="Beszédbuborék: ellipszis 17">
            <a:extLst>
              <a:ext uri="{FF2B5EF4-FFF2-40B4-BE49-F238E27FC236}">
                <a16:creationId xmlns:a16="http://schemas.microsoft.com/office/drawing/2014/main" id="{B0896FF7-2CE3-4083-B720-7218626C6597}"/>
              </a:ext>
            </a:extLst>
          </p:cNvPr>
          <p:cNvSpPr/>
          <p:nvPr/>
        </p:nvSpPr>
        <p:spPr>
          <a:xfrm>
            <a:off x="525363" y="4581128"/>
            <a:ext cx="1886397" cy="612648"/>
          </a:xfrm>
          <a:prstGeom prst="wedgeEllipseCallout">
            <a:avLst>
              <a:gd name="adj1" fmla="val 136325"/>
              <a:gd name="adj2" fmla="val -62716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  <a:sym typeface="Symbol" pitchFamily="18" charset="2"/>
              </a:rPr>
              <a:t>„Cinkelt” kockával</a:t>
            </a:r>
            <a:endParaRPr lang="hu-HU" sz="1800" dirty="0">
              <a:solidFill>
                <a:schemeClr val="tx1"/>
              </a:solidFill>
            </a:endParaRPr>
          </a:p>
        </p:txBody>
      </p:sp>
      <p:sp>
        <p:nvSpPr>
          <p:cNvPr id="11" name="Dátum helye 22">
            <a:extLst>
              <a:ext uri="{FF2B5EF4-FFF2-40B4-BE49-F238E27FC236}">
                <a16:creationId xmlns:a16="http://schemas.microsoft.com/office/drawing/2014/main" id="{7EF5043C-E85A-4860-B833-2D0907D4227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60362"/>
          </a:xfrm>
        </p:spPr>
        <p:txBody>
          <a:bodyPr/>
          <a:lstStyle/>
          <a:p>
            <a:fld id="{45A0A220-4AAA-4677-9A06-2475CE545AD2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13" name="Élőláb helye 8">
            <a:extLst>
              <a:ext uri="{FF2B5EF4-FFF2-40B4-BE49-F238E27FC236}">
                <a16:creationId xmlns:a16="http://schemas.microsoft.com/office/drawing/2014/main" id="{B08F523D-70CF-44CD-A4A2-49FDED7E9F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86063" y="6538913"/>
            <a:ext cx="3786187" cy="360362"/>
          </a:xfrm>
        </p:spPr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Programozási alapismeretek 9. előadás</a:t>
            </a:r>
            <a:endParaRPr lang="en-US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10FBC335-A553-47EA-83B5-D9D8056F1190}"/>
              </a:ext>
            </a:extLst>
          </p:cNvPr>
          <p:cNvCxnSpPr/>
          <p:nvPr/>
        </p:nvCxnSpPr>
        <p:spPr>
          <a:xfrm>
            <a:off x="5724134" y="3748003"/>
            <a:ext cx="3240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5385E6D6-79F2-4099-A553-8BAD9080423B}"/>
              </a:ext>
            </a:extLst>
          </p:cNvPr>
          <p:cNvCxnSpPr/>
          <p:nvPr/>
        </p:nvCxnSpPr>
        <p:spPr>
          <a:xfrm>
            <a:off x="6143990" y="3662739"/>
            <a:ext cx="0" cy="18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C62830EB-AD26-4527-B581-30F47444B1FC}"/>
              </a:ext>
            </a:extLst>
          </p:cNvPr>
          <p:cNvCxnSpPr/>
          <p:nvPr/>
        </p:nvCxnSpPr>
        <p:spPr>
          <a:xfrm>
            <a:off x="6710530" y="3656643"/>
            <a:ext cx="0" cy="18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F777C243-E017-443C-81CB-3199B8B5B507}"/>
              </a:ext>
            </a:extLst>
          </p:cNvPr>
          <p:cNvCxnSpPr/>
          <p:nvPr/>
        </p:nvCxnSpPr>
        <p:spPr>
          <a:xfrm>
            <a:off x="7320502" y="3656643"/>
            <a:ext cx="0" cy="18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BE24D06B-0333-4FB9-8FA7-DCCB66B21C00}"/>
              </a:ext>
            </a:extLst>
          </p:cNvPr>
          <p:cNvCxnSpPr/>
          <p:nvPr/>
        </p:nvCxnSpPr>
        <p:spPr>
          <a:xfrm>
            <a:off x="7896566" y="3656643"/>
            <a:ext cx="0" cy="18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82690563-99EB-434D-9679-75675324C580}"/>
              </a:ext>
            </a:extLst>
          </p:cNvPr>
          <p:cNvCxnSpPr/>
          <p:nvPr/>
        </p:nvCxnSpPr>
        <p:spPr>
          <a:xfrm>
            <a:off x="8484822" y="3656643"/>
            <a:ext cx="0" cy="18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D8E684FA-C6DB-409A-A69E-1E4D6D1C162C}"/>
              </a:ext>
            </a:extLst>
          </p:cNvPr>
          <p:cNvCxnSpPr/>
          <p:nvPr/>
        </p:nvCxnSpPr>
        <p:spPr>
          <a:xfrm>
            <a:off x="5724134" y="3656643"/>
            <a:ext cx="0" cy="18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43B18C1-6F42-48E8-9628-1BED8F067A3F}"/>
              </a:ext>
            </a:extLst>
          </p:cNvPr>
          <p:cNvSpPr txBox="1"/>
          <p:nvPr/>
        </p:nvSpPr>
        <p:spPr>
          <a:xfrm>
            <a:off x="8823891" y="3523615"/>
            <a:ext cx="284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FC2B12E-8AC8-4B31-9E9A-2513F9D423A5}"/>
              </a:ext>
            </a:extLst>
          </p:cNvPr>
          <p:cNvSpPr txBox="1"/>
          <p:nvPr/>
        </p:nvSpPr>
        <p:spPr>
          <a:xfrm>
            <a:off x="5690331" y="3469109"/>
            <a:ext cx="3236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0.1     0.2      0.2         0.2       0.2     0.1</a:t>
            </a:r>
          </a:p>
        </p:txBody>
      </p:sp>
      <p:graphicFrame>
        <p:nvGraphicFramePr>
          <p:cNvPr id="3" name="Group 37">
            <a:extLst>
              <a:ext uri="{FF2B5EF4-FFF2-40B4-BE49-F238E27FC236}">
                <a16:creationId xmlns:a16="http://schemas.microsoft.com/office/drawing/2014/main" id="{4B3A59CC-DBC6-F4FD-36D5-4CD2C4BC06F0}"/>
              </a:ext>
            </a:extLst>
          </p:cNvPr>
          <p:cNvGraphicFramePr>
            <a:graphicFrameLocks noGrp="1"/>
          </p:cNvGraphicFramePr>
          <p:nvPr/>
        </p:nvGraphicFramePr>
        <p:xfrm>
          <a:off x="4011417" y="4418269"/>
          <a:ext cx="5025079" cy="2030315"/>
        </p:xfrm>
        <a:graphic>
          <a:graphicData uri="http://schemas.openxmlformats.org/drawingml/2006/table">
            <a:tbl>
              <a:tblPr/>
              <a:tblGrid>
                <a:gridCol w="809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33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Val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[1..6]:=(</a:t>
                      </a:r>
                      <a:r>
                        <a:rPr lang="hu-HU" sz="2800" dirty="0">
                          <a:latin typeface="+mj-lt"/>
                          <a:cs typeface="Courier New" panose="02070309020205020404" pitchFamily="49" charset="0"/>
                        </a:rPr>
                        <a:t>0.1,0.3,0.5,0.7,</a:t>
                      </a:r>
                      <a:r>
                        <a:rPr lang="hu-HU" sz="2800" dirty="0">
                          <a:highlight>
                            <a:srgbClr val="FFFF00"/>
                          </a:highlight>
                          <a:latin typeface="+mj-lt"/>
                          <a:cs typeface="Courier New" panose="02070309020205020404" pitchFamily="49" charset="0"/>
                        </a:rPr>
                        <a:t>0.9</a:t>
                      </a:r>
                      <a:r>
                        <a:rPr lang="hu-HU" sz="2800" dirty="0">
                          <a:latin typeface="+mj-lt"/>
                          <a:cs typeface="Courier New" panose="02070309020205020404" pitchFamily="49" charset="0"/>
                        </a:rPr>
                        <a:t>,1.0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345069"/>
                  </a:ext>
                </a:extLst>
              </a:tr>
              <a:tr h="386106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22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Véletlenszám</a:t>
                      </a:r>
                      <a:r>
                        <a:rPr lang="hu-HU" sz="2800" dirty="0" err="1">
                          <a:latin typeface="+mj-lt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</a:t>
                      </a:r>
                      <a:r>
                        <a:rPr lang="hu-HU" sz="2800" dirty="0" err="1">
                          <a:latin typeface="+mj-lt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hu-HU" sz="2800" dirty="0">
                          <a:latin typeface="+mj-lt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sz="2800" dirty="0">
                          <a:highlight>
                            <a:srgbClr val="FFFF00"/>
                          </a:highlight>
                          <a:latin typeface="+mj-lt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hu-HU" sz="2800" dirty="0">
                          <a:solidFill>
                            <a:srgbClr val="FF0000"/>
                          </a:solidFill>
                          <a:latin typeface="+mj-lt"/>
                          <a:cs typeface="Courier New" panose="02070309020205020404" pitchFamily="49" charset="0"/>
                        </a:rPr>
                        <a:t>-1</a:t>
                      </a:r>
                      <a:r>
                        <a:rPr lang="hu-HU" sz="2800" dirty="0">
                          <a:latin typeface="+mj-lt"/>
                          <a:cs typeface="Courier New" panose="02070309020205020404" pitchFamily="49" charset="0"/>
                        </a:rPr>
                        <a:t>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34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2A4691FD-5E4E-5F81-D3EF-952F384434AF}"/>
              </a:ext>
            </a:extLst>
          </p:cNvPr>
          <p:cNvCxnSpPr>
            <a:cxnSpLocks/>
          </p:cNvCxnSpPr>
          <p:nvPr/>
        </p:nvCxnSpPr>
        <p:spPr>
          <a:xfrm flipV="1">
            <a:off x="5863760" y="3833165"/>
            <a:ext cx="252000" cy="792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FD5148F4-7C31-5D55-DA64-61ADD225C28B}"/>
              </a:ext>
            </a:extLst>
          </p:cNvPr>
          <p:cNvCxnSpPr>
            <a:cxnSpLocks/>
          </p:cNvCxnSpPr>
          <p:nvPr/>
        </p:nvCxnSpPr>
        <p:spPr>
          <a:xfrm flipV="1">
            <a:off x="6348973" y="3833165"/>
            <a:ext cx="360000" cy="792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EE025F72-4463-FDA1-D854-9DD7E7F51169}"/>
              </a:ext>
            </a:extLst>
          </p:cNvPr>
          <p:cNvCxnSpPr>
            <a:cxnSpLocks/>
          </p:cNvCxnSpPr>
          <p:nvPr/>
        </p:nvCxnSpPr>
        <p:spPr>
          <a:xfrm flipV="1">
            <a:off x="6799863" y="3833165"/>
            <a:ext cx="504000" cy="792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E3D6A73F-C944-678F-CCF7-C0237D5455BA}"/>
              </a:ext>
            </a:extLst>
          </p:cNvPr>
          <p:cNvCxnSpPr>
            <a:cxnSpLocks/>
          </p:cNvCxnSpPr>
          <p:nvPr/>
        </p:nvCxnSpPr>
        <p:spPr>
          <a:xfrm flipV="1">
            <a:off x="7325186" y="3833165"/>
            <a:ext cx="540000" cy="792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FA8240E7-ACB9-7C37-B44C-44CA3EB8FDA7}"/>
              </a:ext>
            </a:extLst>
          </p:cNvPr>
          <p:cNvCxnSpPr>
            <a:cxnSpLocks/>
          </p:cNvCxnSpPr>
          <p:nvPr/>
        </p:nvCxnSpPr>
        <p:spPr>
          <a:xfrm flipV="1">
            <a:off x="7807975" y="3833165"/>
            <a:ext cx="648000" cy="792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D5573D9E-9F9B-E5C6-E18E-029A181D8FF4}"/>
              </a:ext>
            </a:extLst>
          </p:cNvPr>
          <p:cNvCxnSpPr>
            <a:cxnSpLocks/>
          </p:cNvCxnSpPr>
          <p:nvPr/>
        </p:nvCxnSpPr>
        <p:spPr>
          <a:xfrm flipV="1">
            <a:off x="8261290" y="3833165"/>
            <a:ext cx="684000" cy="792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szédbuborék: ellipszis 33">
            <a:extLst>
              <a:ext uri="{FF2B5EF4-FFF2-40B4-BE49-F238E27FC236}">
                <a16:creationId xmlns:a16="http://schemas.microsoft.com/office/drawing/2014/main" id="{3897035C-B3EF-4D1E-963E-CF2D7DDFE78E}"/>
              </a:ext>
            </a:extLst>
          </p:cNvPr>
          <p:cNvSpPr/>
          <p:nvPr/>
        </p:nvSpPr>
        <p:spPr>
          <a:xfrm>
            <a:off x="539552" y="5624664"/>
            <a:ext cx="3240360" cy="612648"/>
          </a:xfrm>
          <a:prstGeom prst="wedgeEllipseCallout">
            <a:avLst>
              <a:gd name="adj1" fmla="val 68684"/>
              <a:gd name="adj2" fmla="val -192880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 err="1">
                <a:solidFill>
                  <a:schemeClr val="tx1"/>
                </a:solidFill>
                <a:sym typeface="Symbol" pitchFamily="18" charset="2"/>
              </a:rPr>
              <a:t>Val</a:t>
            </a:r>
            <a:r>
              <a:rPr lang="hu-HU" sz="1800" dirty="0">
                <a:solidFill>
                  <a:schemeClr val="tx1"/>
                </a:solidFill>
                <a:sym typeface="Symbol" pitchFamily="18" charset="2"/>
              </a:rPr>
              <a:t>[i]: 1..i kijövetelének valószínűsége</a:t>
            </a:r>
            <a:endParaRPr lang="hu-HU" sz="1800" dirty="0">
              <a:solidFill>
                <a:schemeClr val="tx1"/>
              </a:solidFill>
            </a:endParaRPr>
          </a:p>
        </p:txBody>
      </p:sp>
      <p:sp>
        <p:nvSpPr>
          <p:cNvPr id="35" name="Beszédbuborék: ellipszis 34">
            <a:extLst>
              <a:ext uri="{FF2B5EF4-FFF2-40B4-BE49-F238E27FC236}">
                <a16:creationId xmlns:a16="http://schemas.microsoft.com/office/drawing/2014/main" id="{7FC9B5F7-DA17-8AB3-4BA3-7D423AE1E121}"/>
              </a:ext>
            </a:extLst>
          </p:cNvPr>
          <p:cNvSpPr/>
          <p:nvPr/>
        </p:nvSpPr>
        <p:spPr>
          <a:xfrm>
            <a:off x="5956740" y="1335051"/>
            <a:ext cx="3236926" cy="864000"/>
          </a:xfrm>
          <a:prstGeom prst="wedgeEllipseCallout">
            <a:avLst>
              <a:gd name="adj1" fmla="val -9650"/>
              <a:gd name="adj2" fmla="val 228849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  <a:sym typeface="Symbol" pitchFamily="18" charset="2"/>
              </a:rPr>
              <a:t>Az i. </a:t>
            </a:r>
            <a:r>
              <a:rPr lang="hu-HU" sz="1800" dirty="0">
                <a:solidFill>
                  <a:srgbClr val="FF0000"/>
                </a:solidFill>
                <a:sym typeface="Symbol" pitchFamily="18" charset="2"/>
              </a:rPr>
              <a:t>intervallum</a:t>
            </a:r>
            <a:r>
              <a:rPr lang="hu-HU" sz="1800" dirty="0">
                <a:solidFill>
                  <a:schemeClr val="tx1"/>
                </a:solidFill>
                <a:sym typeface="Symbol" pitchFamily="18" charset="2"/>
              </a:rPr>
              <a:t>: </a:t>
            </a:r>
            <a:br>
              <a:rPr lang="hu-HU" sz="1800" dirty="0">
                <a:solidFill>
                  <a:schemeClr val="tx1"/>
                </a:solidFill>
                <a:sym typeface="Symbol" pitchFamily="18" charset="2"/>
              </a:rPr>
            </a:br>
            <a:r>
              <a:rPr lang="hu-HU" sz="1800" dirty="0">
                <a:solidFill>
                  <a:schemeClr val="tx1"/>
                </a:solidFill>
                <a:sym typeface="Symbol" pitchFamily="18" charset="2"/>
              </a:rPr>
              <a:t>az i bekövetkezése.</a:t>
            </a:r>
            <a:br>
              <a:rPr lang="hu-HU" sz="1800" dirty="0">
                <a:solidFill>
                  <a:schemeClr val="tx1"/>
                </a:solidFill>
                <a:sym typeface="Symbol" pitchFamily="18" charset="2"/>
              </a:rPr>
            </a:br>
            <a:r>
              <a:rPr lang="hu-HU" sz="1800" dirty="0">
                <a:solidFill>
                  <a:srgbClr val="0000FF"/>
                </a:solidFill>
                <a:sym typeface="Symbol" pitchFamily="18" charset="2"/>
              </a:rPr>
              <a:t>Hossza</a:t>
            </a:r>
            <a:r>
              <a:rPr lang="hu-HU" sz="1800" dirty="0">
                <a:solidFill>
                  <a:schemeClr val="tx1"/>
                </a:solidFill>
                <a:sym typeface="Symbol" pitchFamily="18" charset="2"/>
              </a:rPr>
              <a:t>: valószínűsége.</a:t>
            </a:r>
            <a:endParaRPr lang="hu-HU" sz="1800" dirty="0">
              <a:solidFill>
                <a:schemeClr val="tx1"/>
              </a:solidFill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3AA9983D-2217-AAF0-7878-3A80076DD49B}"/>
              </a:ext>
            </a:extLst>
          </p:cNvPr>
          <p:cNvSpPr txBox="1"/>
          <p:nvPr/>
        </p:nvSpPr>
        <p:spPr>
          <a:xfrm>
            <a:off x="8327937" y="3539086"/>
            <a:ext cx="284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F8DFE50C-8647-955D-E570-4C595F4DEDCF}"/>
              </a:ext>
            </a:extLst>
          </p:cNvPr>
          <p:cNvSpPr txBox="1"/>
          <p:nvPr/>
        </p:nvSpPr>
        <p:spPr>
          <a:xfrm>
            <a:off x="7742941" y="3549339"/>
            <a:ext cx="284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6D3354E8-3308-4A32-9C3E-4FA846175DFD}"/>
              </a:ext>
            </a:extLst>
          </p:cNvPr>
          <p:cNvSpPr txBox="1"/>
          <p:nvPr/>
        </p:nvSpPr>
        <p:spPr>
          <a:xfrm>
            <a:off x="7154919" y="3534053"/>
            <a:ext cx="284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4B31058A-ECA8-73DF-7246-D87E1E5D75B1}"/>
              </a:ext>
            </a:extLst>
          </p:cNvPr>
          <p:cNvSpPr txBox="1"/>
          <p:nvPr/>
        </p:nvSpPr>
        <p:spPr>
          <a:xfrm>
            <a:off x="6568985" y="3549339"/>
            <a:ext cx="284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D492AB21-91FB-06E4-EB0C-DA9802D6EB87}"/>
              </a:ext>
            </a:extLst>
          </p:cNvPr>
          <p:cNvSpPr txBox="1"/>
          <p:nvPr/>
        </p:nvSpPr>
        <p:spPr>
          <a:xfrm>
            <a:off x="5983791" y="3544073"/>
            <a:ext cx="284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1" dirty="0">
                <a:solidFill>
                  <a:srgbClr val="FF0000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047250"/>
      </p:ext>
    </p:extLst>
  </p:cSld>
  <p:clrMapOvr>
    <a:masterClrMapping/>
  </p:clrMapOvr>
  <p:transition spd="slow" advTm="1803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9" grpId="0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Véletlen tesztek</a:t>
            </a:r>
            <a:br>
              <a:rPr lang="hu-HU" dirty="0"/>
            </a:br>
            <a:r>
              <a:rPr lang="hu-HU" sz="2800" dirty="0"/>
              <a:t>(alapok – </a:t>
            </a:r>
            <a:r>
              <a:rPr lang="hu-HU" sz="2800" dirty="0">
                <a:solidFill>
                  <a:srgbClr val="FF0000"/>
                </a:solidFill>
                <a:highlight>
                  <a:srgbClr val="C0C0C0"/>
                </a:highlight>
              </a:rPr>
              <a:t>C#</a:t>
            </a:r>
            <a:r>
              <a:rPr lang="hu-HU" sz="2800" dirty="0"/>
              <a:t>)</a:t>
            </a:r>
          </a:p>
        </p:txBody>
      </p:sp>
      <p:sp>
        <p:nvSpPr>
          <p:cNvPr id="4403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hu-HU" sz="2800" dirty="0"/>
              <a:t> egy véletlen értékeket szolgáltató </a:t>
            </a:r>
            <a:r>
              <a:rPr lang="hu-HU" sz="2800" dirty="0">
                <a:solidFill>
                  <a:srgbClr val="FF0000"/>
                </a:solidFill>
              </a:rPr>
              <a:t>osztály</a:t>
            </a:r>
            <a:r>
              <a:rPr lang="hu-HU" sz="2800" dirty="0"/>
              <a:t>, amely </a:t>
            </a:r>
            <a:r>
              <a:rPr lang="hu-HU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hu-HU" sz="2800" dirty="0"/>
              <a:t> függvényével lehet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következő</a:t>
            </a:r>
            <a:r>
              <a:rPr lang="hu-HU" sz="2800" dirty="0"/>
              <a:t> véletlen értéket képezni.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ts val="600"/>
              </a:spcBef>
              <a:spcAft>
                <a:spcPts val="1200"/>
              </a:spcAft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Véletlen(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a..b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2800" dirty="0">
                <a:sym typeface="Symbol" pitchFamily="18" charset="2"/>
              </a:rPr>
              <a:t>{a,…,b}, </a:t>
            </a:r>
            <a:r>
              <a:rPr lang="hu-HU" sz="2800" dirty="0" err="1">
                <a:sym typeface="Symbol" pitchFamily="18" charset="2"/>
              </a:rPr>
              <a:t>ab</a:t>
            </a:r>
            <a:r>
              <a:rPr lang="hu-HU" sz="2800" dirty="0" err="1">
                <a:latin typeface="Imprint MT Shadow" panose="04020605060303030202" pitchFamily="82" charset="0"/>
                <a:sym typeface="Symbol" pitchFamily="18" charset="2"/>
              </a:rPr>
              <a:t>Z</a:t>
            </a:r>
            <a:endParaRPr lang="hu-HU" sz="2800" dirty="0">
              <a:latin typeface="Imprint MT Shadow" panose="04020605060303030202" pitchFamily="82" charset="0"/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2400"/>
              </a:spcBef>
              <a:spcAft>
                <a:spcPts val="1200"/>
              </a:spcAft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Véletlen(N)</a:t>
            </a:r>
            <a:r>
              <a:rPr lang="hu-HU" sz="2800" dirty="0">
                <a:sym typeface="Symbol" pitchFamily="18" charset="2"/>
              </a:rPr>
              <a:t>{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hu-HU" sz="2800" dirty="0">
                <a:sym typeface="Symbol" pitchFamily="18" charset="2"/>
              </a:rPr>
              <a:t>,…,N}, N</a:t>
            </a:r>
            <a:r>
              <a:rPr lang="hu-HU" sz="2800" dirty="0">
                <a:latin typeface="Imprint MT Shadow" panose="04020605060303030202" pitchFamily="82" charset="0"/>
                <a:sym typeface="Symbol" pitchFamily="18" charset="2"/>
              </a:rPr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ts val="2400"/>
              </a:spcBef>
              <a:spcAft>
                <a:spcPts val="1200"/>
              </a:spcAft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Véletlenszám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hu-HU" sz="2800" dirty="0">
                <a:sym typeface="Symbol" pitchFamily="18" charset="2"/>
              </a:rPr>
              <a:t>0,1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</a:t>
            </a:r>
            <a:r>
              <a:rPr lang="hu-HU" sz="2800" dirty="0">
                <a:solidFill>
                  <a:srgbClr val="FF3300"/>
                </a:solidFill>
                <a:latin typeface="Imprint MT Shadow" pitchFamily="82" charset="0"/>
                <a:sym typeface="Symbol" pitchFamily="18" charset="2"/>
              </a:rPr>
              <a:t>R</a:t>
            </a:r>
            <a:endParaRPr lang="hu-HU" sz="2800" dirty="0"/>
          </a:p>
        </p:txBody>
      </p:sp>
      <p:sp>
        <p:nvSpPr>
          <p:cNvPr id="44038" name="Téglalap 6"/>
          <p:cNvSpPr>
            <a:spLocks noChangeArrowheads="1"/>
          </p:cNvSpPr>
          <p:nvPr/>
        </p:nvSpPr>
        <p:spPr bwMode="auto">
          <a:xfrm>
            <a:off x="4735680" y="3522458"/>
            <a:ext cx="3060700" cy="36036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ts val="2400"/>
              </a:lnSpc>
              <a:spcBef>
                <a:spcPct val="0"/>
              </a:spcBef>
            </a:pP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v=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4039" name="Téglalap 6"/>
          <p:cNvSpPr>
            <a:spLocks noChangeArrowheads="1"/>
          </p:cNvSpPr>
          <p:nvPr/>
        </p:nvSpPr>
        <p:spPr bwMode="auto">
          <a:xfrm>
            <a:off x="4722664" y="4386553"/>
            <a:ext cx="3060700" cy="36036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ts val="2400"/>
              </a:lnSpc>
              <a:spcBef>
                <a:spcPct val="0"/>
              </a:spcBef>
            </a:pP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v=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4040" name="Téglalap 6"/>
          <p:cNvSpPr>
            <a:spLocks noChangeArrowheads="1"/>
          </p:cNvSpPr>
          <p:nvPr/>
        </p:nvSpPr>
        <p:spPr bwMode="auto">
          <a:xfrm>
            <a:off x="4696352" y="5250650"/>
            <a:ext cx="4424363" cy="36036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ts val="2400"/>
              </a:lnSpc>
              <a:spcBef>
                <a:spcPct val="0"/>
              </a:spcBef>
            </a:pP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v=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NextDouble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4" name="Élőláb helye 19">
            <a:extLst>
              <a:ext uri="{FF2B5EF4-FFF2-40B4-BE49-F238E27FC236}">
                <a16:creationId xmlns:a16="http://schemas.microsoft.com/office/drawing/2014/main" id="{09A2D408-479A-4B98-A080-86FE50ACEBDD}"/>
              </a:ext>
            </a:extLst>
          </p:cNvPr>
          <p:cNvSpPr txBox="1">
            <a:spLocks/>
          </p:cNvSpPr>
          <p:nvPr/>
        </p:nvSpPr>
        <p:spPr bwMode="auto">
          <a:xfrm>
            <a:off x="1940496" y="6524625"/>
            <a:ext cx="4287688" cy="333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sp>
        <p:nvSpPr>
          <p:cNvPr id="15" name="Dia számának helye 2">
            <a:extLst>
              <a:ext uri="{FF2B5EF4-FFF2-40B4-BE49-F238E27FC236}">
                <a16:creationId xmlns:a16="http://schemas.microsoft.com/office/drawing/2014/main" id="{B3BA6E68-A01B-47D4-9606-54ECD5AF5BB6}"/>
              </a:ext>
            </a:extLst>
          </p:cNvPr>
          <p:cNvSpPr txBox="1">
            <a:spLocks/>
          </p:cNvSpPr>
          <p:nvPr/>
        </p:nvSpPr>
        <p:spPr bwMode="auto">
          <a:xfrm>
            <a:off x="7010400" y="6538913"/>
            <a:ext cx="1905000" cy="360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hu-HU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000" kern="120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C8C06E9-56E1-4FDB-B4CC-99E3C4DB8937}" type="slidenum">
              <a:rPr lang="hu-HU" smtClean="0"/>
              <a:pPr>
                <a:defRPr/>
              </a:pPr>
              <a:t>28</a:t>
            </a:fld>
            <a:r>
              <a:rPr lang="hu-HU" dirty="0"/>
              <a:t>/78</a:t>
            </a:r>
          </a:p>
        </p:txBody>
      </p:sp>
      <p:sp>
        <p:nvSpPr>
          <p:cNvPr id="16" name="Dátum helye 6">
            <a:extLst>
              <a:ext uri="{FF2B5EF4-FFF2-40B4-BE49-F238E27FC236}">
                <a16:creationId xmlns:a16="http://schemas.microsoft.com/office/drawing/2014/main" id="{A8ECE3B0-B059-4BF6-88BF-98A2FED2AFE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04800" y="6538913"/>
            <a:ext cx="1905000" cy="360362"/>
          </a:xfrm>
        </p:spPr>
        <p:txBody>
          <a:bodyPr/>
          <a:lstStyle/>
          <a:p>
            <a:fld id="{7E5BA149-CFD9-4A5A-9651-121D66D9D1B5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11" name="Téglalap 6">
            <a:extLst>
              <a:ext uri="{FF2B5EF4-FFF2-40B4-BE49-F238E27FC236}">
                <a16:creationId xmlns:a16="http://schemas.microsoft.com/office/drawing/2014/main" id="{CE303691-8331-4BB7-93F0-9AEFEA6BE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660" y="2636912"/>
            <a:ext cx="3996804" cy="36036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ts val="2400"/>
              </a:lnSpc>
              <a:spcBef>
                <a:spcPct val="0"/>
              </a:spcBef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2" name="Beszédbuborék: ellipszis 11">
            <a:extLst>
              <a:ext uri="{FF2B5EF4-FFF2-40B4-BE49-F238E27FC236}">
                <a16:creationId xmlns:a16="http://schemas.microsoft.com/office/drawing/2014/main" id="{798FA597-168B-4CC3-9FF3-66865CD3B1E8}"/>
              </a:ext>
            </a:extLst>
          </p:cNvPr>
          <p:cNvSpPr/>
          <p:nvPr/>
        </p:nvSpPr>
        <p:spPr>
          <a:xfrm>
            <a:off x="5796135" y="243802"/>
            <a:ext cx="3168477" cy="612648"/>
          </a:xfrm>
          <a:prstGeom prst="wedgeEllipseCallout">
            <a:avLst>
              <a:gd name="adj1" fmla="val -36174"/>
              <a:gd name="adj2" fmla="val 370220"/>
            </a:avLst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rnd</a:t>
            </a:r>
            <a:r>
              <a:rPr lang="hu-HU" sz="1800" dirty="0">
                <a:solidFill>
                  <a:schemeClr val="tx1"/>
                </a:solidFill>
                <a:sym typeface="Symbol" pitchFamily="18" charset="2"/>
              </a:rPr>
              <a:t> egy </a:t>
            </a:r>
            <a:r>
              <a:rPr lang="hu-H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Random</a:t>
            </a:r>
            <a:r>
              <a:rPr lang="hu-HU" sz="1800" dirty="0">
                <a:solidFill>
                  <a:schemeClr val="tx1"/>
                </a:solidFill>
                <a:sym typeface="Symbol" pitchFamily="18" charset="2"/>
              </a:rPr>
              <a:t> osztálybeli objektum</a:t>
            </a:r>
            <a:endParaRPr lang="hu-H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41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Véletlen tesztek</a:t>
            </a:r>
          </a:p>
        </p:txBody>
      </p:sp>
      <p:sp>
        <p:nvSpPr>
          <p:cNvPr id="4506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/>
              <a:t>Véletlen</a:t>
            </a:r>
            <a:r>
              <a:rPr lang="hu-HU" sz="2800" dirty="0"/>
              <a:t> tesztekhez használjunk véletlenszámokat! Például így: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4BA622-FAE2-477C-A877-6B56E2AE3EA0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7. előadás</a:t>
            </a:r>
            <a:endParaRPr lang="en-US" dirty="0"/>
          </a:p>
        </p:txBody>
      </p:sp>
      <p:graphicFrame>
        <p:nvGraphicFramePr>
          <p:cNvPr id="33841" name="Group 49"/>
          <p:cNvGraphicFramePr>
            <a:graphicFrameLocks noGrp="1"/>
          </p:cNvGraphicFramePr>
          <p:nvPr/>
        </p:nvGraphicFramePr>
        <p:xfrm>
          <a:off x="2736850" y="2330450"/>
          <a:ext cx="4067175" cy="4097874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802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N:=1000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2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M:=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Véletlen(9)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82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i=1..M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0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Véletlen(4..10)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02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i=M+1..900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89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Véletlenszám&lt;0.5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89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802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i=901..N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829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Véletlen(2..8)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093" name="Tartalom helye 2"/>
          <p:cNvSpPr>
            <a:spLocks/>
          </p:cNvSpPr>
          <p:nvPr/>
        </p:nvSpPr>
        <p:spPr bwMode="auto">
          <a:xfrm>
            <a:off x="6913563" y="3411538"/>
            <a:ext cx="2160587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/>
            <a:r>
              <a:rPr lang="hu-HU" sz="2800" dirty="0">
                <a:sym typeface="Symbol" pitchFamily="18" charset="2"/>
              </a:rPr>
              <a:t> </a:t>
            </a:r>
            <a:r>
              <a:rPr lang="hu-HU" sz="2800" dirty="0"/>
              <a:t>Európa</a:t>
            </a:r>
          </a:p>
        </p:txBody>
      </p:sp>
      <p:sp>
        <p:nvSpPr>
          <p:cNvPr id="45094" name="Rectangle 41"/>
          <p:cNvSpPr>
            <a:spLocks noChangeArrowheads="1"/>
          </p:cNvSpPr>
          <p:nvPr/>
        </p:nvSpPr>
        <p:spPr bwMode="auto">
          <a:xfrm>
            <a:off x="6913563" y="4337050"/>
            <a:ext cx="215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lnSpc>
                <a:spcPct val="95000"/>
              </a:lnSpc>
              <a:spcBef>
                <a:spcPct val="0"/>
              </a:spcBef>
            </a:pPr>
            <a:r>
              <a:rPr lang="hu-HU" sz="2800" dirty="0">
                <a:sym typeface="Symbol" pitchFamily="18" charset="2"/>
              </a:rPr>
              <a:t></a:t>
            </a:r>
            <a:r>
              <a:rPr lang="hu-HU" sz="2800" dirty="0"/>
              <a:t> tenger és</a:t>
            </a:r>
            <a:br>
              <a:rPr lang="hu-HU" sz="2800" dirty="0"/>
            </a:br>
            <a:r>
              <a:rPr lang="hu-HU" sz="2800" dirty="0"/>
              <a:t>  szigetek</a:t>
            </a:r>
          </a:p>
        </p:txBody>
      </p:sp>
      <p:sp>
        <p:nvSpPr>
          <p:cNvPr id="45095" name="Rectangle 42"/>
          <p:cNvSpPr>
            <a:spLocks noChangeArrowheads="1"/>
          </p:cNvSpPr>
          <p:nvPr/>
        </p:nvSpPr>
        <p:spPr bwMode="auto">
          <a:xfrm>
            <a:off x="6913563" y="5445224"/>
            <a:ext cx="181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66700" indent="-254000"/>
            <a:r>
              <a:rPr lang="hu-HU" sz="2800" dirty="0">
                <a:sym typeface="Symbol" pitchFamily="18" charset="2"/>
              </a:rPr>
              <a:t></a:t>
            </a:r>
            <a:r>
              <a:rPr lang="hu-HU" sz="2800" dirty="0"/>
              <a:t> Amerika</a:t>
            </a:r>
          </a:p>
        </p:txBody>
      </p:sp>
      <p:sp>
        <p:nvSpPr>
          <p:cNvPr id="45096" name="Line 54"/>
          <p:cNvSpPr>
            <a:spLocks noChangeShapeType="1"/>
          </p:cNvSpPr>
          <p:nvPr/>
        </p:nvSpPr>
        <p:spPr bwMode="auto">
          <a:xfrm>
            <a:off x="3340100" y="4596590"/>
            <a:ext cx="2159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5097" name="Line 55"/>
          <p:cNvSpPr>
            <a:spLocks noChangeShapeType="1"/>
          </p:cNvSpPr>
          <p:nvPr/>
        </p:nvSpPr>
        <p:spPr bwMode="auto">
          <a:xfrm flipH="1">
            <a:off x="6570663" y="4590240"/>
            <a:ext cx="2159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5098" name="Text Box 45"/>
          <p:cNvSpPr txBox="1">
            <a:spLocks noChangeArrowheads="1"/>
          </p:cNvSpPr>
          <p:nvPr/>
        </p:nvSpPr>
        <p:spPr bwMode="auto">
          <a:xfrm>
            <a:off x="3262792" y="479979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45099" name="Text Box 46"/>
          <p:cNvSpPr txBox="1">
            <a:spLocks noChangeArrowheads="1"/>
          </p:cNvSpPr>
          <p:nvPr/>
        </p:nvSpPr>
        <p:spPr bwMode="auto">
          <a:xfrm>
            <a:off x="6557963" y="480296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45101" name="Szövegdoboz 13"/>
          <p:cNvSpPr txBox="1">
            <a:spLocks noChangeArrowheads="1"/>
          </p:cNvSpPr>
          <p:nvPr/>
        </p:nvSpPr>
        <p:spPr bwMode="auto">
          <a:xfrm>
            <a:off x="6804025" y="2006600"/>
            <a:ext cx="111125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7737552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3" grpId="0"/>
      <p:bldP spid="45094" grpId="0"/>
      <p:bldP spid="45095" grpId="0"/>
      <p:bldP spid="45096" grpId="0" animBg="1"/>
      <p:bldP spid="45097" grpId="0" animBg="1"/>
      <p:bldP spid="45098" grpId="0"/>
      <p:bldP spid="45099" grpId="0"/>
      <p:bldP spid="451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9C30D5-3307-C53A-DF0F-ED43FF1E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>
                <a:solidFill>
                  <a:srgbClr val="FF0000"/>
                </a:solidFill>
              </a:rPr>
              <a:t>Egymásba ágyazott programozási tételek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0357E4-4967-427E-247E-230D9C42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33388"/>
            <a:r>
              <a:rPr lang="hu-HU" dirty="0"/>
              <a:t>Független intervallum</a:t>
            </a:r>
          </a:p>
          <a:p>
            <a:pPr lvl="1" indent="-384175"/>
            <a:r>
              <a:rPr lang="hu-HU" dirty="0"/>
              <a:t>Megszámolás </a:t>
            </a:r>
            <a:r>
              <a:rPr lang="hu-HU" dirty="0">
                <a:sym typeface="Symbol" panose="05050102010706020507" pitchFamily="18" charset="2"/>
              </a:rPr>
              <a:t></a:t>
            </a:r>
            <a:r>
              <a:rPr lang="hu-HU" dirty="0"/>
              <a:t> eldöntés – 1</a:t>
            </a:r>
          </a:p>
          <a:p>
            <a:pPr lvl="1" indent="-384175"/>
            <a:r>
              <a:rPr lang="hu-HU" dirty="0"/>
              <a:t>Megszámolás </a:t>
            </a:r>
            <a:r>
              <a:rPr lang="hu-HU" dirty="0">
                <a:sym typeface="Symbol" panose="05050102010706020507" pitchFamily="18" charset="2"/>
              </a:rPr>
              <a:t></a:t>
            </a:r>
            <a:r>
              <a:rPr lang="hu-HU" dirty="0"/>
              <a:t> eldöntés – 2</a:t>
            </a:r>
          </a:p>
          <a:p>
            <a:pPr lvl="1" indent="-384175"/>
            <a:r>
              <a:rPr lang="hu-HU" dirty="0"/>
              <a:t>Maximumkiválasztás </a:t>
            </a:r>
            <a:r>
              <a:rPr lang="hu-HU" dirty="0">
                <a:sym typeface="Symbol" panose="05050102010706020507" pitchFamily="18" charset="2"/>
              </a:rPr>
              <a:t> megszámolás</a:t>
            </a:r>
          </a:p>
          <a:p>
            <a:pPr marL="446088" indent="-433388"/>
            <a:r>
              <a:rPr lang="hu-HU" dirty="0"/>
              <a:t>Közös intervallum</a:t>
            </a:r>
          </a:p>
          <a:p>
            <a:pPr lvl="1" indent="-384175"/>
            <a:r>
              <a:rPr lang="hu-HU" dirty="0"/>
              <a:t>Maximumkiválasztás </a:t>
            </a:r>
            <a:r>
              <a:rPr lang="hu-HU" dirty="0">
                <a:sym typeface="Symbol" panose="05050102010706020507" pitchFamily="18" charset="2"/>
              </a:rPr>
              <a:t> összegzés</a:t>
            </a:r>
          </a:p>
          <a:p>
            <a:pPr lvl="1" indent="-384175"/>
            <a:r>
              <a:rPr lang="hu-HU" dirty="0">
                <a:sym typeface="Symbol" panose="05050102010706020507" pitchFamily="18" charset="2"/>
              </a:rPr>
              <a:t>Eldöntés  eldöntés</a:t>
            </a:r>
          </a:p>
          <a:p>
            <a:pPr lvl="1"/>
            <a:endParaRPr lang="hu-HU" dirty="0">
              <a:sym typeface="Symbol" panose="05050102010706020507" pitchFamily="18" charset="2"/>
            </a:endParaRPr>
          </a:p>
          <a:p>
            <a:pPr lvl="1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44AA9E-1464-34AF-D125-C30DC3D89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4E6C2B-E0CE-D4D9-635D-11E916F13E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2D632EA-1D19-445D-BBB0-501B2D6FF0CC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781E44-B0F7-D67C-7FED-A42546A591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3329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Véletlen tesztek</a:t>
            </a:r>
          </a:p>
        </p:txBody>
      </p:sp>
      <p:sp>
        <p:nvSpPr>
          <p:cNvPr id="4506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Rendezést is tartalmazó feladatoknál gyakori egy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rendezetlen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előállítása</a:t>
            </a:r>
            <a:r>
              <a:rPr lang="hu-HU" sz="2800" dirty="0"/>
              <a:t> (1 és M közötti különböző N darab érték).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Ha M „elég nagy” N-</a:t>
            </a:r>
            <a:r>
              <a:rPr lang="hu-HU" sz="2800" dirty="0" err="1"/>
              <a:t>hez</a:t>
            </a:r>
            <a:r>
              <a:rPr lang="hu-HU" sz="2800" dirty="0"/>
              <a:t> (M</a:t>
            </a:r>
            <a:r>
              <a:rPr lang="hu-HU" sz="2800" dirty="0">
                <a:latin typeface="Noto Sans" panose="020B0502040504020204" pitchFamily="34" charset="0"/>
                <a:sym typeface="Symbol" panose="05050102010706020507" pitchFamily="18" charset="2"/>
              </a:rPr>
              <a:t>»</a:t>
            </a:r>
            <a:r>
              <a:rPr lang="hu-HU" sz="2800" dirty="0"/>
              <a:t>N):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E94BB25-6991-4EAD-82F6-F9B0C11F30EC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7. előadás</a:t>
            </a:r>
            <a:endParaRPr lang="en-US" dirty="0"/>
          </a:p>
        </p:txBody>
      </p:sp>
      <p:graphicFrame>
        <p:nvGraphicFramePr>
          <p:cNvPr id="33841" name="Group 49"/>
          <p:cNvGraphicFramePr>
            <a:graphicFrameLocks noGrp="1"/>
          </p:cNvGraphicFramePr>
          <p:nvPr/>
        </p:nvGraphicFramePr>
        <p:xfrm>
          <a:off x="1352663" y="3396485"/>
          <a:ext cx="5328369" cy="2282504"/>
        </p:xfrm>
        <a:graphic>
          <a:graphicData uri="http://schemas.openxmlformats.org/drawingml/2006/table">
            <a:tbl>
              <a:tblPr/>
              <a:tblGrid>
                <a:gridCol w="62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7264">
                  <a:extLst>
                    <a:ext uri="{9D8B030D-6E8A-4147-A177-3AD203B41FA5}">
                      <a16:colId xmlns:a16="http://schemas.microsoft.com/office/drawing/2014/main" val="3436643736"/>
                    </a:ext>
                  </a:extLst>
                </a:gridCol>
              </a:tblGrid>
              <a:tr h="458802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volt:=(hamis,…,hamis)</a:t>
                      </a: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2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0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x[i]:=Véletlen(1..M)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0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volt[x[i]]</a:t>
                      </a:r>
                    </a:p>
                  </a:txBody>
                  <a:tcPr marT="45721" marB="4572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20461"/>
                  </a:ext>
                </a:extLst>
              </a:tr>
              <a:tr h="45880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volt[x[i]]:=igaz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139476"/>
                  </a:ext>
                </a:extLst>
              </a:tr>
            </a:tbl>
          </a:graphicData>
        </a:graphic>
      </p:graphicFrame>
      <p:sp>
        <p:nvSpPr>
          <p:cNvPr id="8" name="Szövegdoboz 13">
            <a:extLst>
              <a:ext uri="{FF2B5EF4-FFF2-40B4-BE49-F238E27FC236}">
                <a16:creationId xmlns:a16="http://schemas.microsoft.com/office/drawing/2014/main" id="{9AFE0DC7-5102-4C8F-8F71-2B1D28BAD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0212" y="2812296"/>
            <a:ext cx="2274401" cy="11806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b="1" dirty="0"/>
              <a:t>Egész</a:t>
            </a:r>
            <a:br>
              <a:rPr lang="hu-HU" sz="1800" b="1" dirty="0"/>
            </a:br>
            <a:r>
              <a:rPr lang="hu-HU" sz="1800" b="1" dirty="0"/>
              <a:t>   </a:t>
            </a:r>
            <a:r>
              <a:rPr lang="hu-HU" sz="1800" dirty="0" err="1"/>
              <a:t>volt:</a:t>
            </a:r>
            <a:r>
              <a:rPr lang="hu-HU" sz="1800" b="1" dirty="0" err="1"/>
              <a:t>Tömb</a:t>
            </a:r>
            <a:r>
              <a:rPr lang="hu-HU" sz="1800" b="1" dirty="0"/>
              <a:t>[</a:t>
            </a:r>
            <a:r>
              <a:rPr lang="hu-HU" sz="1800" dirty="0"/>
              <a:t>1..M</a:t>
            </a:r>
            <a:r>
              <a:rPr lang="hu-HU" sz="1800" b="1" dirty="0"/>
              <a:t>:</a:t>
            </a:r>
            <a:br>
              <a:rPr lang="hu-HU" sz="1800" b="1" dirty="0"/>
            </a:br>
            <a:r>
              <a:rPr lang="hu-HU" sz="1800" b="1" dirty="0"/>
              <a:t>                      Logikai]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42154011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Véletlen tesztek</a:t>
            </a:r>
          </a:p>
        </p:txBody>
      </p:sp>
      <p:sp>
        <p:nvSpPr>
          <p:cNvPr id="4506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Rendezést is tartalmazó feladatoknál gyakori egy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rendezetlen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 előállítása </a:t>
            </a:r>
            <a:r>
              <a:rPr lang="hu-HU" sz="2800" dirty="0"/>
              <a:t>(1 és M közötti különböző N darab érték).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Az M=N eset (keverés):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AB1F730-4EB9-4795-86BE-91432104FEA0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7. előadás</a:t>
            </a:r>
            <a:endParaRPr lang="en-US" dirty="0"/>
          </a:p>
        </p:txBody>
      </p:sp>
      <p:graphicFrame>
        <p:nvGraphicFramePr>
          <p:cNvPr id="33841" name="Group 49"/>
          <p:cNvGraphicFramePr>
            <a:graphicFrameLocks noGrp="1"/>
          </p:cNvGraphicFramePr>
          <p:nvPr/>
        </p:nvGraphicFramePr>
        <p:xfrm>
          <a:off x="1352663" y="3411538"/>
          <a:ext cx="5328369" cy="1823702"/>
        </p:xfrm>
        <a:graphic>
          <a:graphicData uri="http://schemas.openxmlformats.org/drawingml/2006/table">
            <a:tbl>
              <a:tblPr/>
              <a:tblGrid>
                <a:gridCol w="555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802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x:=(1,2,…,N)</a:t>
                      </a: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29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..N–1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0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j:=Véletlen(i..N)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0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Csere(x[i],x[j])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39476"/>
                  </a:ext>
                </a:extLst>
              </a:tr>
            </a:tbl>
          </a:graphicData>
        </a:graphic>
      </p:graphicFrame>
      <p:sp>
        <p:nvSpPr>
          <p:cNvPr id="8" name="Szövegdoboz 13">
            <a:extLst>
              <a:ext uri="{FF2B5EF4-FFF2-40B4-BE49-F238E27FC236}">
                <a16:creationId xmlns:a16="http://schemas.microsoft.com/office/drawing/2014/main" id="{192C8E59-76EB-4585-94B6-9AF89B662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222" y="3089969"/>
            <a:ext cx="111125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 i:</a:t>
            </a:r>
            <a:r>
              <a:rPr lang="hu-HU" sz="1800" b="1"/>
              <a:t>Egész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42433877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Véletlen tesztek</a:t>
            </a:r>
          </a:p>
        </p:txBody>
      </p:sp>
      <p:sp>
        <p:nvSpPr>
          <p:cNvPr id="4506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Rendezést is tartalmazó feladatoknál gyakori egy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rendezetlen</a:t>
            </a:r>
            <a:r>
              <a:rPr lang="hu-HU" sz="2800" dirty="0"/>
              <a:t> bemenet előállítása (1 és M közötti különböző N darab érték).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Az M&gt;N eset: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B8ACC2C-6581-40AD-B5BE-A7D66118C0A1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7. előadás</a:t>
            </a:r>
            <a:endParaRPr lang="en-US" dirty="0"/>
          </a:p>
        </p:txBody>
      </p:sp>
      <p:graphicFrame>
        <p:nvGraphicFramePr>
          <p:cNvPr id="33841" name="Group 49"/>
          <p:cNvGraphicFramePr>
            <a:graphicFrameLocks noGrp="1"/>
          </p:cNvGraphicFramePr>
          <p:nvPr/>
        </p:nvGraphicFramePr>
        <p:xfrm>
          <a:off x="817424" y="2981962"/>
          <a:ext cx="7035761" cy="2718294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61">
                  <a:extLst>
                    <a:ext uri="{9D8B030D-6E8A-4147-A177-3AD203B41FA5}">
                      <a16:colId xmlns:a16="http://schemas.microsoft.com/office/drawing/2014/main" val="2690847301"/>
                    </a:ext>
                  </a:extLst>
                </a:gridCol>
              </a:tblGrid>
              <a:tr h="229401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db:=0; kell:=N</a:t>
                      </a: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01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van:=M</a:t>
                      </a: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96637"/>
                  </a:ext>
                </a:extLst>
              </a:tr>
              <a:tr h="43282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i=1..M</a:t>
                      </a: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0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Véletlenszám&lt;kell/van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0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db:=db+1; x[db]:=i; kell:=kell-1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39476"/>
                  </a:ext>
                </a:extLst>
              </a:tr>
              <a:tr h="458802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van:=van-1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998060"/>
                  </a:ext>
                </a:extLst>
              </a:tr>
            </a:tbl>
          </a:graphicData>
        </a:graphic>
      </p:graphicFrame>
      <p:cxnSp>
        <p:nvCxnSpPr>
          <p:cNvPr id="6" name="Egyenes összekötő 5"/>
          <p:cNvCxnSpPr/>
          <p:nvPr/>
        </p:nvCxnSpPr>
        <p:spPr>
          <a:xfrm flipH="1" flipV="1">
            <a:off x="1461559" y="4301474"/>
            <a:ext cx="216024" cy="4752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 flipV="1">
            <a:off x="7550163" y="4301474"/>
            <a:ext cx="288032" cy="4752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Szövegdoboz 13">
            <a:extLst>
              <a:ext uri="{FF2B5EF4-FFF2-40B4-BE49-F238E27FC236}">
                <a16:creationId xmlns:a16="http://schemas.microsoft.com/office/drawing/2014/main" id="{3D5BA024-6F39-45B0-83B6-4355C0AAC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068" y="2392317"/>
            <a:ext cx="1240276" cy="11806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/>
              <a:t>i,db</a:t>
            </a:r>
            <a:r>
              <a:rPr lang="hu-HU" sz="1800" dirty="0"/>
              <a:t>,</a:t>
            </a:r>
            <a:br>
              <a:rPr lang="hu-HU" sz="1800" dirty="0"/>
            </a:br>
            <a:r>
              <a:rPr lang="hu-HU" sz="1800" dirty="0"/>
              <a:t>   kell,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/>
              <a:t>van:</a:t>
            </a:r>
            <a:r>
              <a:rPr lang="hu-HU" sz="1800" b="1" dirty="0" err="1"/>
              <a:t>Egész</a:t>
            </a:r>
            <a:endParaRPr lang="hu-HU" sz="1800" b="1" dirty="0"/>
          </a:p>
        </p:txBody>
      </p:sp>
      <p:sp>
        <p:nvSpPr>
          <p:cNvPr id="11" name="Text Box 45">
            <a:extLst>
              <a:ext uri="{FF2B5EF4-FFF2-40B4-BE49-F238E27FC236}">
                <a16:creationId xmlns:a16="http://schemas.microsoft.com/office/drawing/2014/main" id="{67FBC21C-9636-420E-9BF1-505D4C56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452943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2" name="Text Box 46">
            <a:extLst>
              <a:ext uri="{FF2B5EF4-FFF2-40B4-BE49-F238E27FC236}">
                <a16:creationId xmlns:a16="http://schemas.microsoft.com/office/drawing/2014/main" id="{02AD112A-A63D-4F63-9366-A4F934BBB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969" y="453261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9931170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9C30D5-3307-C53A-DF0F-ED43FF1E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Hibakeresés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0357E4-4967-427E-247E-230D9C42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44AA9E-1464-34AF-D125-C30DC3D89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4E6C2B-E0CE-D4D9-635D-11E916F13E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2D632EA-1D19-445D-BBB0-501B2D6FF0CC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781E44-B0F7-D67C-7FED-A42546A591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45570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Hibakeresés</a:t>
            </a:r>
            <a:endParaRPr lang="hu-HU" sz="2800" dirty="0">
              <a:solidFill>
                <a:schemeClr val="tx1"/>
              </a:solidFill>
            </a:endParaRPr>
          </a:p>
        </p:txBody>
      </p:sp>
      <p:sp>
        <p:nvSpPr>
          <p:cNvPr id="2458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Hibajelenségek </a:t>
            </a:r>
            <a:r>
              <a:rPr lang="hu-HU" dirty="0"/>
              <a:t>a tesztelés során…</a:t>
            </a:r>
          </a:p>
          <a:p>
            <a:r>
              <a:rPr lang="hu-HU" sz="2800" dirty="0"/>
              <a:t>hibás az eredmény,</a:t>
            </a:r>
          </a:p>
          <a:p>
            <a:r>
              <a:rPr lang="hu-HU" sz="2800" dirty="0"/>
              <a:t>futási hiba keletkezett,</a:t>
            </a:r>
          </a:p>
          <a:p>
            <a:r>
              <a:rPr lang="hu-HU" sz="2800" dirty="0"/>
              <a:t>nincs eredmény,</a:t>
            </a:r>
          </a:p>
          <a:p>
            <a:r>
              <a:rPr lang="hu-HU" sz="2800" dirty="0"/>
              <a:t>részleges eredményt kaptunk,</a:t>
            </a:r>
          </a:p>
          <a:p>
            <a:r>
              <a:rPr lang="hu-HU" sz="2800" dirty="0"/>
              <a:t>olyat is kiír, amit nem vártunk,</a:t>
            </a:r>
          </a:p>
          <a:p>
            <a:r>
              <a:rPr lang="hu-HU" sz="2800" dirty="0"/>
              <a:t>túl sokat (sokszor) ír,</a:t>
            </a:r>
          </a:p>
          <a:p>
            <a:r>
              <a:rPr lang="hu-HU" sz="2800" dirty="0"/>
              <a:t>nem áll le a program,</a:t>
            </a:r>
          </a:p>
          <a:p>
            <a:r>
              <a:rPr lang="hu-HU" sz="2800" dirty="0"/>
              <a:t>…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506DA90-AAF9-4EC0-8D00-4C99049D4785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Horváth-Horváth-Szlávi-Zsakó: Programozás 7.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3542118561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Hibakeresés</a:t>
            </a:r>
          </a:p>
        </p:txBody>
      </p:sp>
      <p:sp>
        <p:nvSpPr>
          <p:cNvPr id="2560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Célja:</a:t>
            </a:r>
          </a:p>
          <a:p>
            <a:pPr>
              <a:buFont typeface="Wingdings" pitchFamily="2" charset="2"/>
              <a:buNone/>
            </a:pPr>
            <a:r>
              <a:rPr lang="hu-HU" sz="2800" i="1" dirty="0"/>
              <a:t>	a felfedett hibajelenség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r>
              <a:rPr lang="hu-HU" sz="2800" i="1" dirty="0"/>
              <a:t>ának,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hely</a:t>
            </a:r>
            <a:r>
              <a:rPr lang="hu-HU" sz="2400" i="1" dirty="0"/>
              <a:t>ének</a:t>
            </a:r>
            <a:r>
              <a:rPr lang="hu-HU" sz="2800" i="1" dirty="0"/>
              <a:t> megtalálása.</a:t>
            </a:r>
          </a:p>
          <a:p>
            <a:pPr>
              <a:buFont typeface="Wingdings" pitchFamily="2" charset="2"/>
              <a:buNone/>
            </a:pPr>
            <a:r>
              <a:rPr lang="hu-HU" b="1" dirty="0"/>
              <a:t>Elvek: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Eszközök használata előtt alapos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végiggondolás</a:t>
            </a:r>
            <a:r>
              <a:rPr lang="hu-HU" sz="2600" dirty="0"/>
              <a:t>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Egy megtalált hiba a program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más</a:t>
            </a:r>
            <a:r>
              <a:rPr lang="hu-HU" sz="2600" dirty="0"/>
              <a:t> részeiben is okozhat hibát.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A hibák száma, súlyossága a program méretével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nemlineárisan</a:t>
            </a:r>
            <a:r>
              <a:rPr lang="hu-HU" sz="2600" dirty="0"/>
              <a:t> (</a:t>
            </a:r>
            <a:r>
              <a:rPr lang="hu-HU" sz="2400" dirty="0"/>
              <a:t>annál gyorsabban!</a:t>
            </a:r>
            <a:r>
              <a:rPr lang="hu-HU" sz="2600" dirty="0"/>
              <a:t>) nő.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Egyformán fontos, hogy </a:t>
            </a:r>
            <a:r>
              <a:rPr lang="hu-HU" sz="2600" i="1" dirty="0"/>
              <a:t>miért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</a:t>
            </a:r>
            <a:r>
              <a:rPr lang="hu-HU" sz="2600" dirty="0"/>
              <a:t> </a:t>
            </a:r>
            <a:r>
              <a:rPr lang="hu-HU" sz="2600" i="1" dirty="0"/>
              <a:t>csinálja</a:t>
            </a:r>
            <a:r>
              <a:rPr lang="hu-HU" sz="2600" dirty="0"/>
              <a:t> a program, amit </a:t>
            </a:r>
            <a:r>
              <a:rPr lang="hu-HU" sz="2600" i="1" dirty="0"/>
              <a:t>várunk</a:t>
            </a:r>
            <a:r>
              <a:rPr lang="hu-HU" sz="2600" dirty="0"/>
              <a:t>, illetve, hogy </a:t>
            </a:r>
            <a:r>
              <a:rPr lang="hu-HU" sz="2600" i="1" dirty="0"/>
              <a:t>miért csinál</a:t>
            </a:r>
            <a:r>
              <a:rPr lang="hu-HU" sz="2600" dirty="0"/>
              <a:t> olyat, amit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</a:t>
            </a:r>
            <a:r>
              <a:rPr lang="hu-HU" sz="2600" dirty="0"/>
              <a:t> </a:t>
            </a:r>
            <a:r>
              <a:rPr lang="hu-HU" sz="2600" i="1" dirty="0"/>
              <a:t>várunk</a:t>
            </a:r>
            <a:r>
              <a:rPr lang="hu-HU" sz="2600" dirty="0"/>
              <a:t>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Csak</a:t>
            </a:r>
            <a:r>
              <a:rPr lang="hu-HU" sz="2600" dirty="0"/>
              <a:t> akkor javítani,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</a:t>
            </a:r>
            <a:r>
              <a:rPr lang="hu-HU" sz="2600" dirty="0"/>
              <a:t>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megtaláltuk</a:t>
            </a:r>
            <a:r>
              <a:rPr lang="hu-HU" sz="2600" dirty="0"/>
              <a:t> a hibát!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0F6CD0D-FC4D-4660-AEAF-9F1C53E5D815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Horváth-Horváth-Szlávi-Zsakó: Programozás 7.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373060787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Hibakeresés</a:t>
            </a:r>
            <a:endParaRPr lang="hu-HU" sz="2800"/>
          </a:p>
        </p:txBody>
      </p:sp>
      <p:sp>
        <p:nvSpPr>
          <p:cNvPr id="2662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Hibakeresési eszközök </a:t>
            </a:r>
            <a:r>
              <a:rPr lang="hu-HU" sz="2400" dirty="0"/>
              <a:t>(folytatás)</a:t>
            </a:r>
            <a:r>
              <a:rPr lang="hu-HU" b="1" dirty="0"/>
              <a:t>:</a:t>
            </a:r>
          </a:p>
          <a:p>
            <a:r>
              <a:rPr lang="hu-HU" sz="2800" dirty="0"/>
              <a:t>Változó-, memória-kiírás (</a:t>
            </a:r>
            <a:r>
              <a:rPr lang="hu-HU" sz="2400" dirty="0">
                <a:hlinkClick r:id="rId3"/>
              </a:rPr>
              <a:t>feltételes fordítás</a:t>
            </a:r>
            <a:r>
              <a:rPr lang="hu-HU" sz="2800" dirty="0"/>
              <a:t>)</a:t>
            </a:r>
          </a:p>
          <a:p>
            <a:r>
              <a:rPr lang="hu-HU" sz="2800" dirty="0"/>
              <a:t>Töréspont elhelyezése</a:t>
            </a:r>
          </a:p>
          <a:p>
            <a:r>
              <a:rPr lang="hu-HU" sz="2800" dirty="0"/>
              <a:t>Lépésenkénti végrehajtás</a:t>
            </a:r>
          </a:p>
          <a:p>
            <a:r>
              <a:rPr lang="hu-HU" sz="2800" dirty="0"/>
              <a:t>Adat-nyomkövetés</a:t>
            </a:r>
          </a:p>
          <a:p>
            <a:r>
              <a:rPr lang="hu-HU" sz="2800" dirty="0"/>
              <a:t>Állapot-nyomkövetés</a:t>
            </a:r>
            <a:r>
              <a:rPr lang="hu-HU" sz="2800" dirty="0">
                <a:latin typeface="Arial" charset="0"/>
              </a:rPr>
              <a:t> </a:t>
            </a:r>
            <a:r>
              <a:rPr lang="hu-HU" sz="2800" dirty="0"/>
              <a:t>(</a:t>
            </a:r>
            <a:r>
              <a:rPr lang="hu-HU" sz="2400" dirty="0"/>
              <a:t>pl. paraméterekre vonatkozó előfeltételek, ciklus-invariánsok</a:t>
            </a:r>
            <a:r>
              <a:rPr lang="hu-HU" sz="2800" dirty="0"/>
              <a:t>)</a:t>
            </a:r>
          </a:p>
          <a:p>
            <a:r>
              <a:rPr lang="hu-HU" sz="2800" dirty="0" err="1"/>
              <a:t>Postmortem</a:t>
            </a:r>
            <a:r>
              <a:rPr lang="hu-HU" sz="2800" dirty="0"/>
              <a:t> nyomkövetés: hibától visszafelé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FA2EB91-4822-4520-A4D5-19FCBC7E51EF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Horváth-Horváth-Szlávi-Zsakó: Programozás 7.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3658757557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Hibakeresési </a:t>
            </a:r>
            <a:r>
              <a:rPr lang="hu-HU" dirty="0">
                <a:solidFill>
                  <a:srgbClr val="FF0000"/>
                </a:solidFill>
              </a:rPr>
              <a:t>módszerek</a:t>
            </a:r>
          </a:p>
        </p:txBody>
      </p:sp>
      <p:sp>
        <p:nvSpPr>
          <p:cNvPr id="2458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Célja: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</a:pP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hu-HU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bemenetnek</a:t>
            </a:r>
            <a:r>
              <a:rPr lang="hu-HU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mely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része, amelyre hibásan működik a program?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</a:pPr>
            <a:r>
              <a:rPr lang="hu-HU" sz="2600" b="1" dirty="0">
                <a:solidFill>
                  <a:srgbClr val="FF6B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található a </a:t>
            </a:r>
            <a:r>
              <a:rPr lang="hu-HU" sz="2600" b="1" dirty="0">
                <a:solidFill>
                  <a:srgbClr val="FF6B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programban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hibát okozó utasítás?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Módszerfajták: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hu-HU" sz="2600" dirty="0"/>
              <a:t>Indukciós módszer (</a:t>
            </a:r>
            <a:r>
              <a:rPr lang="hu-HU" sz="2400" dirty="0"/>
              <a:t>hibásak körének </a:t>
            </a:r>
            <a:r>
              <a:rPr lang="hu-HU" sz="2400" dirty="0">
                <a:solidFill>
                  <a:srgbClr val="FF0000"/>
                </a:solidFill>
              </a:rPr>
              <a:t>bővítése</a:t>
            </a:r>
            <a:r>
              <a:rPr lang="hu-HU" sz="2600" dirty="0"/>
              <a:t>)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hu-HU" sz="2600" dirty="0"/>
              <a:t>Dedukciós módszer (</a:t>
            </a:r>
            <a:r>
              <a:rPr lang="hu-HU" sz="2400" dirty="0"/>
              <a:t>hibásak körének </a:t>
            </a:r>
            <a:r>
              <a:rPr lang="hu-HU" sz="2400" dirty="0">
                <a:solidFill>
                  <a:srgbClr val="FF0000"/>
                </a:solidFill>
              </a:rPr>
              <a:t>szűkítése</a:t>
            </a:r>
            <a:r>
              <a:rPr lang="hu-HU" sz="2600" dirty="0"/>
              <a:t>)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>
                <a:solidFill>
                  <a:srgbClr val="FF6BA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hu-HU" sz="2600" dirty="0"/>
              <a:t>Hibakeresés hibától visszafelé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>
                <a:solidFill>
                  <a:srgbClr val="FF6BA7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hu-HU" sz="2600" dirty="0"/>
              <a:t>Teszteléssel segített hibakeresés (</a:t>
            </a:r>
            <a:r>
              <a:rPr lang="hu-HU" sz="2400" dirty="0"/>
              <a:t>olyan teszteset kell,</a:t>
            </a:r>
            <a:br>
              <a:rPr lang="hu-HU" sz="2400" dirty="0"/>
            </a:br>
            <a:r>
              <a:rPr lang="hu-HU" sz="2400" dirty="0"/>
              <a:t>amely az ismert hiba helyét fedi fel</a:t>
            </a:r>
            <a:r>
              <a:rPr lang="hu-HU" sz="2600" dirty="0"/>
              <a:t>)</a:t>
            </a:r>
            <a:endParaRPr lang="hu-HU" dirty="0"/>
          </a:p>
        </p:txBody>
      </p:sp>
      <p:sp>
        <p:nvSpPr>
          <p:cNvPr id="24" name="Dátum helye 2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C17A265-41F0-4A11-9159-9AE0BE7B1E9D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Horváth-Horváth-Szlávi-Zsakó: Programozás 7. előadás</a:t>
            </a:r>
            <a:endParaRPr lang="en-US"/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7236296" y="2276475"/>
            <a:ext cx="2160588" cy="1512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7380610" y="2349500"/>
            <a:ext cx="1439862" cy="1366838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u-H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hibásak</a:t>
            </a:r>
          </a:p>
        </p:txBody>
      </p:sp>
      <p:sp>
        <p:nvSpPr>
          <p:cNvPr id="27656" name="Line 11"/>
          <p:cNvSpPr>
            <a:spLocks noChangeShapeType="1"/>
          </p:cNvSpPr>
          <p:nvPr/>
        </p:nvSpPr>
        <p:spPr bwMode="auto">
          <a:xfrm flipV="1">
            <a:off x="8144197" y="2536825"/>
            <a:ext cx="144463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7" name="Line 12"/>
          <p:cNvSpPr>
            <a:spLocks noChangeShapeType="1"/>
          </p:cNvSpPr>
          <p:nvPr/>
        </p:nvSpPr>
        <p:spPr bwMode="auto">
          <a:xfrm flipV="1">
            <a:off x="8358510" y="2881313"/>
            <a:ext cx="288925" cy="36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8" name="Line 13"/>
          <p:cNvSpPr>
            <a:spLocks noChangeShapeType="1"/>
          </p:cNvSpPr>
          <p:nvPr/>
        </p:nvSpPr>
        <p:spPr bwMode="auto">
          <a:xfrm flipH="1">
            <a:off x="7955285" y="3105150"/>
            <a:ext cx="10795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9" name="Line 14"/>
          <p:cNvSpPr>
            <a:spLocks noChangeShapeType="1"/>
          </p:cNvSpPr>
          <p:nvPr/>
        </p:nvSpPr>
        <p:spPr bwMode="auto">
          <a:xfrm flipH="1" flipV="1">
            <a:off x="7452047" y="2924175"/>
            <a:ext cx="360363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7092280" y="3890963"/>
            <a:ext cx="2160588" cy="1512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hu-HU" sz="1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nem hibásak</a:t>
            </a:r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>
            <a:off x="7453312" y="3963988"/>
            <a:ext cx="1439862" cy="1366837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8172449" y="3933825"/>
            <a:ext cx="0" cy="2873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63" name="Line 18"/>
          <p:cNvSpPr>
            <a:spLocks noChangeShapeType="1"/>
          </p:cNvSpPr>
          <p:nvPr/>
        </p:nvSpPr>
        <p:spPr bwMode="auto">
          <a:xfrm flipV="1">
            <a:off x="8675687" y="4625975"/>
            <a:ext cx="504825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64" name="Line 19"/>
          <p:cNvSpPr>
            <a:spLocks noChangeShapeType="1"/>
          </p:cNvSpPr>
          <p:nvPr/>
        </p:nvSpPr>
        <p:spPr bwMode="auto">
          <a:xfrm flipH="1">
            <a:off x="8172449" y="4984750"/>
            <a:ext cx="0" cy="360363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65" name="Line 20"/>
          <p:cNvSpPr>
            <a:spLocks noChangeShapeType="1"/>
          </p:cNvSpPr>
          <p:nvPr/>
        </p:nvSpPr>
        <p:spPr bwMode="auto">
          <a:xfrm flipH="1" flipV="1">
            <a:off x="7092949" y="4294188"/>
            <a:ext cx="576263" cy="10795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1998226214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Hibakeresési módszerek</a:t>
            </a:r>
            <a:br>
              <a:rPr lang="hu-HU" dirty="0"/>
            </a:br>
            <a:r>
              <a:rPr lang="hu-HU" sz="2800" dirty="0"/>
              <a:t>Példa az </a:t>
            </a:r>
            <a:r>
              <a:rPr lang="hu-HU" sz="2800" dirty="0">
                <a:solidFill>
                  <a:srgbClr val="FF0000"/>
                </a:solidFill>
              </a:rPr>
              <a:t>indukciós</a:t>
            </a:r>
            <a:r>
              <a:rPr lang="hu-HU" sz="2800" dirty="0"/>
              <a:t> módszerre:</a:t>
            </a:r>
          </a:p>
        </p:txBody>
      </p:sp>
      <p:sp>
        <p:nvSpPr>
          <p:cNvPr id="2867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b="1" dirty="0"/>
              <a:t>Feladat</a:t>
            </a:r>
            <a:r>
              <a:rPr lang="hu-HU" sz="2800" dirty="0"/>
              <a:t>:</a:t>
            </a:r>
            <a:r>
              <a:rPr lang="hu-HU" sz="2800" i="1" dirty="0"/>
              <a:t> 1 és 99 közötti N szám kiírása betűkkel.</a:t>
            </a:r>
            <a:endParaRPr lang="hu-HU" sz="2800" dirty="0"/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/>
              <a:t>Tesztesetek: </a:t>
            </a:r>
            <a:r>
              <a:rPr lang="hu-HU" sz="2600" dirty="0">
                <a:solidFill>
                  <a:srgbClr val="006600"/>
                </a:solidFill>
              </a:rPr>
              <a:t>N=8 </a:t>
            </a:r>
            <a:r>
              <a:rPr lang="hu-HU" sz="2600" dirty="0">
                <a:solidFill>
                  <a:srgbClr val="006600"/>
                </a:solidFill>
                <a:sym typeface="Symbol" pitchFamily="18" charset="2"/>
              </a:rPr>
              <a:t> jó</a:t>
            </a:r>
            <a:r>
              <a:rPr lang="hu-HU" sz="2600" dirty="0">
                <a:sym typeface="Symbol" pitchFamily="18" charset="2"/>
              </a:rPr>
              <a:t>, </a:t>
            </a:r>
            <a:r>
              <a:rPr lang="hu-HU" sz="2600" dirty="0">
                <a:solidFill>
                  <a:srgbClr val="006600"/>
                </a:solidFill>
              </a:rPr>
              <a:t>N=17 </a:t>
            </a:r>
            <a:r>
              <a:rPr lang="hu-HU" sz="2600" dirty="0">
                <a:solidFill>
                  <a:srgbClr val="006600"/>
                </a:solidFill>
                <a:sym typeface="Symbol" pitchFamily="18" charset="2"/>
              </a:rPr>
              <a:t> jó</a:t>
            </a:r>
            <a:r>
              <a:rPr lang="hu-HU" sz="2600" dirty="0">
                <a:sym typeface="Symbol" pitchFamily="18" charset="2"/>
              </a:rPr>
              <a:t>, </a:t>
            </a:r>
            <a:r>
              <a:rPr lang="hu-HU" sz="2600" dirty="0">
                <a:solidFill>
                  <a:srgbClr val="FF0000"/>
                </a:solidFill>
              </a:rPr>
              <a:t>N=30 </a:t>
            </a:r>
            <a:r>
              <a:rPr lang="hu-HU" sz="2600" dirty="0">
                <a:solidFill>
                  <a:srgbClr val="FF0000"/>
                </a:solidFill>
                <a:sym typeface="Symbol" pitchFamily="18" charset="2"/>
              </a:rPr>
              <a:t> hibás</a:t>
            </a:r>
            <a:r>
              <a:rPr lang="hu-HU" sz="2600" dirty="0">
                <a:sym typeface="Symbol" pitchFamily="18" charset="2"/>
              </a:rPr>
              <a:t>.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Próbáljunk a hibásakból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általánosítani</a:t>
            </a:r>
            <a:r>
              <a:rPr lang="hu-HU" sz="2600" dirty="0">
                <a:sym typeface="Symbol" pitchFamily="18" charset="2"/>
              </a:rPr>
              <a:t>: tegyük fel, hogy minden 30-cal kezdődőre rossz!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Ha beláttuk (teszteléssel), akkor próbáljuk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tovább</a:t>
            </a:r>
            <a:r>
              <a:rPr lang="hu-HU" sz="2600" dirty="0">
                <a:sym typeface="Symbol" pitchFamily="18" charset="2"/>
              </a:rPr>
              <a:t>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általánosítani</a:t>
            </a:r>
            <a:r>
              <a:rPr lang="hu-HU" sz="2600" dirty="0">
                <a:sym typeface="Symbol" pitchFamily="18" charset="2"/>
              </a:rPr>
              <a:t>, pl. tegyük fel, hogy minden 30 felettire rossz!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Ha nem lehet tovább általánosítani, akkor tudjuk mit kell keresni a hibás programban.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Ha nem ment az általánosítás, próbáljuk másképp: hibás-e minden 0-ra végződő számra!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…</a:t>
            </a:r>
          </a:p>
        </p:txBody>
      </p:sp>
      <p:sp>
        <p:nvSpPr>
          <p:cNvPr id="17" name="Dátum helye 1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CE0FFCE-7D4D-4B1B-8660-073A7EFEF9C0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Horváth-Horváth-Szlávi-Zsakó: Programozás 7. előadás</a:t>
            </a:r>
            <a:endParaRPr lang="en-US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5651773" y="4868441"/>
            <a:ext cx="2160587" cy="1512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012135" y="4941466"/>
            <a:ext cx="1439863" cy="1366837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hu-H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hibásak</a:t>
            </a:r>
          </a:p>
        </p:txBody>
      </p:sp>
      <p:sp>
        <p:nvSpPr>
          <p:cNvPr id="28681" name="Line 11"/>
          <p:cNvSpPr>
            <a:spLocks noChangeShapeType="1"/>
          </p:cNvSpPr>
          <p:nvPr/>
        </p:nvSpPr>
        <p:spPr bwMode="auto">
          <a:xfrm flipV="1">
            <a:off x="6775723" y="5128791"/>
            <a:ext cx="1444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682" name="Line 12"/>
          <p:cNvSpPr>
            <a:spLocks noChangeShapeType="1"/>
          </p:cNvSpPr>
          <p:nvPr/>
        </p:nvSpPr>
        <p:spPr bwMode="auto">
          <a:xfrm flipV="1">
            <a:off x="6990035" y="5473278"/>
            <a:ext cx="288925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683" name="Line 13"/>
          <p:cNvSpPr>
            <a:spLocks noChangeShapeType="1"/>
          </p:cNvSpPr>
          <p:nvPr/>
        </p:nvSpPr>
        <p:spPr bwMode="auto">
          <a:xfrm flipH="1">
            <a:off x="6586810" y="5697116"/>
            <a:ext cx="107950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684" name="Line 14"/>
          <p:cNvSpPr>
            <a:spLocks noChangeShapeType="1"/>
          </p:cNvSpPr>
          <p:nvPr/>
        </p:nvSpPr>
        <p:spPr bwMode="auto">
          <a:xfrm flipH="1" flipV="1">
            <a:off x="6083573" y="5516141"/>
            <a:ext cx="360362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56907422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5292080" y="5053816"/>
            <a:ext cx="2160587" cy="1512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hu-HU" sz="14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nem hibásak</a:t>
            </a: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5724103" y="5155987"/>
            <a:ext cx="1439863" cy="1366837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05" name="Line 17"/>
          <p:cNvSpPr>
            <a:spLocks noChangeShapeType="1"/>
          </p:cNvSpPr>
          <p:nvPr/>
        </p:nvSpPr>
        <p:spPr bwMode="auto">
          <a:xfrm flipV="1">
            <a:off x="6443241" y="5125824"/>
            <a:ext cx="0" cy="2873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6" name="Line 18"/>
          <p:cNvSpPr>
            <a:spLocks noChangeShapeType="1"/>
          </p:cNvSpPr>
          <p:nvPr/>
        </p:nvSpPr>
        <p:spPr bwMode="auto">
          <a:xfrm flipV="1">
            <a:off x="6946478" y="5817974"/>
            <a:ext cx="504825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7" name="Line 19"/>
          <p:cNvSpPr>
            <a:spLocks noChangeShapeType="1"/>
          </p:cNvSpPr>
          <p:nvPr/>
        </p:nvSpPr>
        <p:spPr bwMode="auto">
          <a:xfrm flipH="1">
            <a:off x="6443241" y="6176749"/>
            <a:ext cx="0" cy="360363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8" name="Line 20"/>
          <p:cNvSpPr>
            <a:spLocks noChangeShapeType="1"/>
          </p:cNvSpPr>
          <p:nvPr/>
        </p:nvSpPr>
        <p:spPr bwMode="auto">
          <a:xfrm flipH="1" flipV="1">
            <a:off x="5363741" y="5528330"/>
            <a:ext cx="576262" cy="10795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Hibakeresési módszerek</a:t>
            </a:r>
            <a:br>
              <a:rPr lang="hu-HU" dirty="0"/>
            </a:br>
            <a:r>
              <a:rPr lang="hu-HU" sz="2800" dirty="0"/>
              <a:t>Példa a </a:t>
            </a:r>
            <a:r>
              <a:rPr lang="hu-HU" sz="2800" dirty="0">
                <a:solidFill>
                  <a:srgbClr val="FF0000"/>
                </a:solidFill>
              </a:rPr>
              <a:t>dedukciós</a:t>
            </a:r>
            <a:r>
              <a:rPr lang="hu-HU" sz="2800" dirty="0"/>
              <a:t> módszerre:</a:t>
            </a:r>
          </a:p>
        </p:txBody>
      </p:sp>
      <p:sp>
        <p:nvSpPr>
          <p:cNvPr id="29701" name="Tartalom helye 2"/>
          <p:cNvSpPr>
            <a:spLocks noGrp="1"/>
          </p:cNvSpPr>
          <p:nvPr>
            <p:ph idx="1"/>
          </p:nvPr>
        </p:nvSpPr>
        <p:spPr>
          <a:xfrm>
            <a:off x="35496" y="1268760"/>
            <a:ext cx="8929117" cy="475456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b="1" dirty="0"/>
              <a:t>Feladat</a:t>
            </a:r>
            <a:r>
              <a:rPr lang="hu-HU" sz="2800" dirty="0"/>
              <a:t>:</a:t>
            </a:r>
            <a:r>
              <a:rPr lang="hu-HU" sz="2800" i="1" dirty="0"/>
              <a:t> 1 és 99 közötti N szám kiírása betűkkel.</a:t>
            </a:r>
            <a:endParaRPr lang="hu-HU" sz="2800" dirty="0"/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/>
              <a:t>Tesztesetek: </a:t>
            </a:r>
            <a:r>
              <a:rPr lang="hu-HU" sz="2600" dirty="0">
                <a:solidFill>
                  <a:srgbClr val="006600"/>
                </a:solidFill>
              </a:rPr>
              <a:t>N=8 </a:t>
            </a:r>
            <a:r>
              <a:rPr lang="hu-HU" sz="2600" dirty="0">
                <a:solidFill>
                  <a:srgbClr val="006600"/>
                </a:solidFill>
                <a:sym typeface="Symbol" pitchFamily="18" charset="2"/>
              </a:rPr>
              <a:t> jó</a:t>
            </a:r>
            <a:r>
              <a:rPr lang="hu-HU" sz="2600" dirty="0">
                <a:sym typeface="Symbol" pitchFamily="18" charset="2"/>
              </a:rPr>
              <a:t>, </a:t>
            </a:r>
            <a:r>
              <a:rPr lang="hu-HU" sz="2600" dirty="0">
                <a:solidFill>
                  <a:srgbClr val="006600"/>
                </a:solidFill>
              </a:rPr>
              <a:t>N=17 </a:t>
            </a:r>
            <a:r>
              <a:rPr lang="hu-HU" sz="2600" dirty="0">
                <a:solidFill>
                  <a:srgbClr val="006600"/>
                </a:solidFill>
                <a:sym typeface="Symbol" pitchFamily="18" charset="2"/>
              </a:rPr>
              <a:t> jó</a:t>
            </a:r>
            <a:r>
              <a:rPr lang="hu-HU" sz="2600" dirty="0">
                <a:sym typeface="Symbol" pitchFamily="18" charset="2"/>
              </a:rPr>
              <a:t>, </a:t>
            </a:r>
            <a:r>
              <a:rPr lang="hu-HU" sz="2600" dirty="0">
                <a:solidFill>
                  <a:srgbClr val="FF0000"/>
                </a:solidFill>
              </a:rPr>
              <a:t>N=30 </a:t>
            </a:r>
            <a:r>
              <a:rPr lang="hu-HU" sz="2600" dirty="0">
                <a:solidFill>
                  <a:srgbClr val="FF0000"/>
                </a:solidFill>
                <a:sym typeface="Symbol" pitchFamily="18" charset="2"/>
              </a:rPr>
              <a:t> hibás</a:t>
            </a:r>
            <a:r>
              <a:rPr lang="hu-HU" sz="2600" dirty="0">
                <a:sym typeface="Symbol" pitchFamily="18" charset="2"/>
              </a:rPr>
              <a:t>.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Tegyük fel, hogy minden nem jóra hibás!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Próbáljunk a hibás esetek alapján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szűkíteni</a:t>
            </a:r>
            <a:r>
              <a:rPr lang="hu-HU" sz="2600" dirty="0">
                <a:sym typeface="Symbol" pitchFamily="18" charset="2"/>
              </a:rPr>
              <a:t>:  </a:t>
            </a:r>
            <a:br>
              <a:rPr lang="hu-HU" sz="2600" dirty="0">
                <a:sym typeface="Symbol" pitchFamily="18" charset="2"/>
              </a:rPr>
            </a:br>
            <a:r>
              <a:rPr lang="hu-HU" sz="2600" dirty="0">
                <a:sym typeface="Symbol" pitchFamily="18" charset="2"/>
              </a:rPr>
              <a:t>tegyük fel, hogy a 20-nál kisebbekre jó!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Ha beláttuk (teszteléssel), akkor 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szűkítsünk</a:t>
            </a:r>
            <a:r>
              <a:rPr lang="hu-HU" sz="2600" dirty="0">
                <a:sym typeface="Symbol" pitchFamily="18" charset="2"/>
              </a:rPr>
              <a:t>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tovább</a:t>
            </a:r>
            <a:r>
              <a:rPr lang="hu-HU" sz="2600" dirty="0">
                <a:sym typeface="Symbol" pitchFamily="18" charset="2"/>
              </a:rPr>
              <a:t>, jó-e minden 39-nél nagyobbra?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Ha nem szűkíthető tovább, akkor megtaláltuk, mit kell keresni a hibás programunkban.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Ha nem, szűkítsünk másképp: tegyük fel, hogy jó minden nem 0-ra végződő számra!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hu-HU" sz="2600" dirty="0">
                <a:sym typeface="Symbol" pitchFamily="18" charset="2"/>
              </a:rPr>
              <a:t>…</a:t>
            </a:r>
            <a:endParaRPr lang="hu-HU" sz="2600" dirty="0"/>
          </a:p>
        </p:txBody>
      </p:sp>
      <p:sp>
        <p:nvSpPr>
          <p:cNvPr id="17" name="Dátum helye 1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789CF80-AE3B-417E-83E7-19E2C72441C6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Horváth-Horváth-Szlávi-Zsakó: Programozás 7.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96156833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Független intervallum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20263B-DDF7-528C-6B44-C91C4F8A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hu-HU" dirty="0"/>
              <a:t>Egy egész számokat tartalmazó mátrixban </a:t>
            </a:r>
            <a:r>
              <a:rPr lang="hu-HU" dirty="0">
                <a:solidFill>
                  <a:srgbClr val="FF0000"/>
                </a:solidFill>
              </a:rPr>
              <a:t>hány</a:t>
            </a:r>
            <a:r>
              <a:rPr lang="hu-HU" dirty="0"/>
              <a:t> olyan sor van, ami </a:t>
            </a:r>
            <a:r>
              <a:rPr lang="hu-HU" dirty="0">
                <a:solidFill>
                  <a:srgbClr val="0000FF"/>
                </a:solidFill>
              </a:rPr>
              <a:t>csak páros </a:t>
            </a:r>
            <a:r>
              <a:rPr lang="hu-HU" dirty="0"/>
              <a:t>számokat tartalmaz?</a:t>
            </a:r>
          </a:p>
          <a:p>
            <a:pPr marL="12700" indent="0">
              <a:buNone/>
            </a:pPr>
            <a:endParaRPr lang="hu-HU" b="1" dirty="0"/>
          </a:p>
          <a:p>
            <a:pPr marL="12700" indent="0">
              <a:buNone/>
            </a:pPr>
            <a:endParaRPr lang="hu-HU" b="1" dirty="0"/>
          </a:p>
          <a:p>
            <a:pPr marL="12700" indent="0">
              <a:buNone/>
            </a:pPr>
            <a:endParaRPr lang="hu-HU" b="1" dirty="0"/>
          </a:p>
          <a:p>
            <a:pPr marL="12700" indent="0">
              <a:buNone/>
            </a:pPr>
            <a:endParaRPr lang="hu-HU" b="1" dirty="0"/>
          </a:p>
          <a:p>
            <a:pPr marL="12700" indent="0">
              <a:buNone/>
            </a:pPr>
            <a:endParaRPr lang="hu-HU" b="1" dirty="0"/>
          </a:p>
          <a:p>
            <a:pPr marL="1270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Megszámolás</a:t>
            </a:r>
            <a:r>
              <a:rPr lang="hu-HU" dirty="0"/>
              <a:t>ban </a:t>
            </a:r>
            <a:r>
              <a:rPr lang="hu-HU" dirty="0">
                <a:solidFill>
                  <a:srgbClr val="0000FF"/>
                </a:solidFill>
              </a:rPr>
              <a:t>(optimista) eldöntés</a:t>
            </a:r>
          </a:p>
          <a:p>
            <a:pPr marL="0" indent="0" algn="ctr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9B00DF33-E06E-F909-FBF7-24BDABFD35FF}"/>
              </a:ext>
            </a:extLst>
          </p:cNvPr>
          <p:cNvGraphicFramePr>
            <a:graphicFrameLocks noGrp="1"/>
          </p:cNvGraphicFramePr>
          <p:nvPr/>
        </p:nvGraphicFramePr>
        <p:xfrm>
          <a:off x="3131840" y="2336166"/>
          <a:ext cx="2429805" cy="2765106"/>
        </p:xfrm>
        <a:graphic>
          <a:graphicData uri="http://schemas.openxmlformats.org/drawingml/2006/table">
            <a:tbl>
              <a:tblPr firstRow="1" firstCol="1" bandRow="1"/>
              <a:tblGrid>
                <a:gridCol w="485961">
                  <a:extLst>
                    <a:ext uri="{9D8B030D-6E8A-4147-A177-3AD203B41FA5}">
                      <a16:colId xmlns:a16="http://schemas.microsoft.com/office/drawing/2014/main" val="1563307635"/>
                    </a:ext>
                  </a:extLst>
                </a:gridCol>
                <a:gridCol w="485961">
                  <a:extLst>
                    <a:ext uri="{9D8B030D-6E8A-4147-A177-3AD203B41FA5}">
                      <a16:colId xmlns:a16="http://schemas.microsoft.com/office/drawing/2014/main" val="1357801314"/>
                    </a:ext>
                  </a:extLst>
                </a:gridCol>
                <a:gridCol w="485961">
                  <a:extLst>
                    <a:ext uri="{9D8B030D-6E8A-4147-A177-3AD203B41FA5}">
                      <a16:colId xmlns:a16="http://schemas.microsoft.com/office/drawing/2014/main" val="742691849"/>
                    </a:ext>
                  </a:extLst>
                </a:gridCol>
                <a:gridCol w="485961">
                  <a:extLst>
                    <a:ext uri="{9D8B030D-6E8A-4147-A177-3AD203B41FA5}">
                      <a16:colId xmlns:a16="http://schemas.microsoft.com/office/drawing/2014/main" val="185386183"/>
                    </a:ext>
                  </a:extLst>
                </a:gridCol>
                <a:gridCol w="485961">
                  <a:extLst>
                    <a:ext uri="{9D8B030D-6E8A-4147-A177-3AD203B41FA5}">
                      <a16:colId xmlns:a16="http://schemas.microsoft.com/office/drawing/2014/main" val="21748621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m=4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697606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34436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276418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73408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045139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547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324928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9C30D5-3307-C53A-DF0F-ED43FF1E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Hibajavítás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0357E4-4967-427E-247E-230D9C42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44AA9E-1464-34AF-D125-C30DC3D89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4E6C2B-E0CE-D4D9-635D-11E916F13E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2D632EA-1D19-445D-BBB0-501B2D6FF0CC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781E44-B0F7-D67C-7FED-A42546A591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90614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Hibajavítás</a:t>
            </a:r>
          </a:p>
        </p:txBody>
      </p:sp>
      <p:sp>
        <p:nvSpPr>
          <p:cNvPr id="3072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Célja: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i="1" dirty="0"/>
              <a:t>a megtalált hiba kijavítása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Elvek: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A hibát kell javítani és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a tüneteit</a:t>
            </a:r>
            <a:r>
              <a:rPr lang="hu-HU" sz="2600" dirty="0"/>
              <a:t>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A hiba kijavítása a program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más</a:t>
            </a:r>
            <a:r>
              <a:rPr lang="hu-HU" sz="2600" dirty="0"/>
              <a:t> részében hibát okozhat (</a:t>
            </a:r>
            <a:r>
              <a:rPr lang="hu-HU" sz="2400" dirty="0"/>
              <a:t>rosszul javítunk, illetve korábban elfedett más hibát</a:t>
            </a:r>
            <a:r>
              <a:rPr lang="hu-HU" sz="2600" dirty="0"/>
              <a:t>).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Javítás után a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tesztelés megismételendő</a:t>
            </a:r>
            <a:r>
              <a:rPr lang="hu-HU" sz="2600" dirty="0"/>
              <a:t>!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A jó javítás valószínűsége a program méretével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fordítva arányos</a:t>
            </a:r>
            <a:r>
              <a:rPr lang="hu-HU" sz="2600" dirty="0"/>
              <a:t>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sz="2600" dirty="0"/>
              <a:t>A hibajavítás a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tervezés</a:t>
            </a:r>
            <a:r>
              <a:rPr lang="hu-HU" sz="2600" dirty="0"/>
              <a:t>i fázisba is visszanyúlhat (</a:t>
            </a:r>
            <a:r>
              <a:rPr lang="hu-HU" sz="2400" dirty="0"/>
              <a:t>a módszertan célja: lehetőleg ne nyúljon vissza</a:t>
            </a:r>
            <a:r>
              <a:rPr lang="hu-HU" sz="2600" dirty="0"/>
              <a:t>).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6460AB-2D05-4807-962E-F731C8046CD8}" type="datetime8">
              <a:rPr lang="hu-HU" smtClean="0"/>
              <a:t>2022.11.09. 10:11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/>
              <a:t>Horváth-Horváth-Szlávi-Zsakó: Programozás 7. előadás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472324962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9C30D5-3307-C53A-DF0F-ED43FF1E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Dokumentálás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0357E4-4967-427E-247E-230D9C42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44AA9E-1464-34AF-D125-C30DC3D89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4E6C2B-E0CE-D4D9-635D-11E916F13E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2D632EA-1D19-445D-BBB0-501B2D6FF0CC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781E44-B0F7-D67C-7FED-A42546A591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40434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Dokumentációk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Fajtái:</a:t>
            </a:r>
          </a:p>
          <a:p>
            <a:r>
              <a:rPr lang="hu-HU" i="1" dirty="0"/>
              <a:t>Programismertető</a:t>
            </a:r>
          </a:p>
          <a:p>
            <a:r>
              <a:rPr lang="hu-HU" dirty="0"/>
              <a:t>Felhasználói dokumentáció</a:t>
            </a:r>
          </a:p>
          <a:p>
            <a:r>
              <a:rPr lang="hu-HU" dirty="0"/>
              <a:t>Fejlesztői dokumentáció</a:t>
            </a:r>
          </a:p>
          <a:p>
            <a:r>
              <a:rPr lang="hu-HU" dirty="0"/>
              <a:t>…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A72F1C9-B0C5-4B03-8F49-1B6F6397BC3D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12. előadás</a:t>
            </a:r>
            <a:endParaRPr lang="en-US" dirty="0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796136" y="1844824"/>
            <a:ext cx="2736304" cy="720725"/>
          </a:xfrm>
          <a:prstGeom prst="wedgeRectCallout">
            <a:avLst>
              <a:gd name="adj1" fmla="val -163530"/>
              <a:gd name="adj2" fmla="val 764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Dőlten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szedve, ami a beadandó komplex program estén a dokumentációból elhagyható.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056145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Felhasználói</a:t>
            </a:r>
            <a:r>
              <a:rPr lang="hu-HU" dirty="0"/>
              <a:t> dokumentáció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Tartalma:</a:t>
            </a:r>
          </a:p>
          <a:p>
            <a:r>
              <a:rPr lang="hu-HU" sz="2800" dirty="0">
                <a:solidFill>
                  <a:srgbClr val="FF0000"/>
                </a:solidFill>
              </a:rPr>
              <a:t>feladatszöveg</a:t>
            </a:r>
            <a:r>
              <a:rPr lang="hu-HU" sz="2800" dirty="0"/>
              <a:t> (</a:t>
            </a:r>
            <a:r>
              <a:rPr lang="hu-HU" sz="2200" dirty="0"/>
              <a:t>rövidített és </a:t>
            </a:r>
            <a:r>
              <a:rPr lang="hu-HU" sz="2200" i="1" dirty="0"/>
              <a:t>részletes</a:t>
            </a:r>
            <a:r>
              <a:rPr lang="hu-HU" sz="2200" dirty="0"/>
              <a:t> is</a:t>
            </a:r>
            <a:r>
              <a:rPr lang="hu-HU" sz="2800" dirty="0"/>
              <a:t>)</a:t>
            </a:r>
          </a:p>
          <a:p>
            <a:r>
              <a:rPr lang="hu-HU" sz="2800" dirty="0"/>
              <a:t>futási környezet (</a:t>
            </a:r>
            <a:r>
              <a:rPr lang="hu-HU" sz="2200" dirty="0" err="1"/>
              <a:t>szg</a:t>
            </a:r>
            <a:r>
              <a:rPr lang="hu-HU" sz="2200" dirty="0"/>
              <a:t>.+</a:t>
            </a:r>
            <a:r>
              <a:rPr lang="hu-HU" sz="2200" dirty="0" err="1"/>
              <a:t>or</a:t>
            </a:r>
            <a:r>
              <a:rPr lang="hu-HU" sz="2200" dirty="0"/>
              <a:t>.</a:t>
            </a:r>
            <a:r>
              <a:rPr lang="hu-HU" sz="2200" i="1" dirty="0"/>
              <a:t>+</a:t>
            </a:r>
            <a:r>
              <a:rPr lang="hu-HU" sz="2200" i="1" dirty="0" err="1"/>
              <a:t>hw</a:t>
            </a:r>
            <a:r>
              <a:rPr lang="hu-HU" sz="2200" i="1" dirty="0"/>
              <a:t>/</a:t>
            </a:r>
            <a:r>
              <a:rPr lang="hu-HU" sz="2200" i="1" dirty="0" err="1"/>
              <a:t>sw-elvárások</a:t>
            </a:r>
            <a:r>
              <a:rPr lang="hu-HU" sz="2800" dirty="0"/>
              <a:t>)</a:t>
            </a:r>
          </a:p>
          <a:p>
            <a:r>
              <a:rPr lang="hu-HU" sz="2800" dirty="0"/>
              <a:t>használat leírása (</a:t>
            </a:r>
            <a:r>
              <a:rPr lang="hu-HU" sz="2200" i="1" dirty="0"/>
              <a:t>telepítés,</a:t>
            </a:r>
            <a:r>
              <a:rPr lang="hu-HU" sz="2200" dirty="0"/>
              <a:t> kérdések + lehetséges válaszok,...</a:t>
            </a:r>
            <a:r>
              <a:rPr lang="hu-HU" sz="2800" dirty="0"/>
              <a:t>)</a:t>
            </a:r>
          </a:p>
          <a:p>
            <a:r>
              <a:rPr lang="hu-HU" sz="2800" dirty="0"/>
              <a:t>bemenő adatok, eredmények, </a:t>
            </a:r>
            <a:r>
              <a:rPr lang="hu-HU" sz="2800" i="1" dirty="0"/>
              <a:t>szolgáltatások</a:t>
            </a:r>
          </a:p>
          <a:p>
            <a:r>
              <a:rPr lang="hu-HU" sz="2800" dirty="0"/>
              <a:t>mintaalkalmazások – példafutások</a:t>
            </a:r>
          </a:p>
          <a:p>
            <a:r>
              <a:rPr lang="hu-HU" sz="2800" dirty="0"/>
              <a:t>hibaüzenetek és a hibák lehetséges okai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8777A54-8822-45EF-8756-C2D5DBD5B338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12. előadás</a:t>
            </a:r>
            <a:endParaRPr lang="en-US" dirty="0"/>
          </a:p>
        </p:txBody>
      </p:sp>
      <p:sp>
        <p:nvSpPr>
          <p:cNvPr id="32774" name="AutoShape 8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8532813" y="6092825"/>
            <a:ext cx="360362" cy="360363"/>
          </a:xfrm>
          <a:prstGeom prst="actionButton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444208" y="2420243"/>
            <a:ext cx="2699792" cy="720725"/>
          </a:xfrm>
          <a:prstGeom prst="wedgeRectCallout">
            <a:avLst>
              <a:gd name="adj1" fmla="val -135644"/>
              <a:gd name="adj2" fmla="val -76743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Dőlten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szedve, ami a beadandó komplex program estén a dokumentációból elhagyható.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358516" y="1229476"/>
            <a:ext cx="2141538" cy="288925"/>
          </a:xfrm>
          <a:prstGeom prst="wedgeRectCallout">
            <a:avLst>
              <a:gd name="adj1" fmla="val -58376"/>
              <a:gd name="adj2" fmla="val 231062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nélkül be sem adható!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11833589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059279" y="6165304"/>
            <a:ext cx="2257137" cy="288032"/>
          </a:xfrm>
          <a:prstGeom prst="wedgeRectCallout">
            <a:avLst>
              <a:gd name="adj1" fmla="val -142152"/>
              <a:gd name="adj2" fmla="val -640485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Értelmesen strukturálva.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Fejlesztői</a:t>
            </a:r>
            <a:r>
              <a:rPr lang="hu-HU" dirty="0"/>
              <a:t> dokumentáció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/>
              <a:t>Tartalma: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solidFill>
                  <a:srgbClr val="FF0000"/>
                </a:solidFill>
              </a:rPr>
              <a:t>feladatszöveg</a:t>
            </a:r>
            <a:r>
              <a:rPr lang="hu-HU" sz="2800" dirty="0"/>
              <a:t>, specifikáció</a:t>
            </a:r>
          </a:p>
          <a:p>
            <a:pPr>
              <a:lnSpc>
                <a:spcPct val="90000"/>
              </a:lnSpc>
            </a:pPr>
            <a:r>
              <a:rPr lang="hu-HU" sz="2800" dirty="0"/>
              <a:t>fejlesztői környezet (</a:t>
            </a:r>
            <a:r>
              <a:rPr lang="hu-HU" sz="2200" dirty="0" err="1"/>
              <a:t>or</a:t>
            </a:r>
            <a:r>
              <a:rPr lang="hu-HU" sz="2200" dirty="0"/>
              <a:t>.+fordító program, …</a:t>
            </a:r>
            <a:r>
              <a:rPr lang="hu-HU" sz="2800" dirty="0"/>
              <a:t>)</a:t>
            </a:r>
          </a:p>
          <a:p>
            <a:pPr>
              <a:lnSpc>
                <a:spcPct val="90000"/>
              </a:lnSpc>
            </a:pPr>
            <a:r>
              <a:rPr lang="hu-HU" sz="2800" dirty="0"/>
              <a:t>adatleírás (</a:t>
            </a:r>
            <a:r>
              <a:rPr lang="hu-HU" sz="2200" dirty="0"/>
              <a:t>feladatparaméterek reprezentálása</a:t>
            </a:r>
            <a:r>
              <a:rPr lang="hu-HU" sz="2800" dirty="0"/>
              <a:t>)</a:t>
            </a:r>
          </a:p>
          <a:p>
            <a:pPr>
              <a:lnSpc>
                <a:spcPct val="90000"/>
              </a:lnSpc>
            </a:pPr>
            <a:r>
              <a:rPr lang="hu-HU" sz="2800" dirty="0"/>
              <a:t>algoritmusok leírása, döntések (</a:t>
            </a:r>
            <a:r>
              <a:rPr lang="hu-HU" sz="2200" dirty="0"/>
              <a:t>pl. tételekre utalás</a:t>
            </a:r>
            <a:r>
              <a:rPr lang="hu-HU" sz="2800" dirty="0"/>
              <a:t>)</a:t>
            </a:r>
            <a:r>
              <a:rPr lang="hu-HU" sz="2800" i="1" dirty="0"/>
              <a:t>, más alternatívák, érvek, </a:t>
            </a:r>
            <a:r>
              <a:rPr lang="hu-HU" sz="2800" dirty="0"/>
              <a:t>magyarázatok</a:t>
            </a:r>
          </a:p>
          <a:p>
            <a:pPr>
              <a:lnSpc>
                <a:spcPct val="90000"/>
              </a:lnSpc>
            </a:pPr>
            <a:r>
              <a:rPr lang="hu-HU" sz="2800" dirty="0"/>
              <a:t>kód, </a:t>
            </a:r>
            <a:r>
              <a:rPr lang="hu-HU" sz="2800" i="1" dirty="0"/>
              <a:t>implementációs szabványok,</a:t>
            </a:r>
            <a:r>
              <a:rPr lang="hu-HU" sz="2800" dirty="0"/>
              <a:t>  ~ </a:t>
            </a:r>
            <a:r>
              <a:rPr lang="hu-HU" sz="2800" i="1" dirty="0"/>
              <a:t>döntések</a:t>
            </a:r>
          </a:p>
          <a:p>
            <a:pPr>
              <a:lnSpc>
                <a:spcPct val="90000"/>
              </a:lnSpc>
            </a:pPr>
            <a:r>
              <a:rPr lang="hu-HU" sz="2800" dirty="0"/>
              <a:t>tesztesetek</a:t>
            </a:r>
            <a:endParaRPr lang="hu-HU" sz="2400" dirty="0"/>
          </a:p>
          <a:p>
            <a:pPr>
              <a:lnSpc>
                <a:spcPct val="90000"/>
              </a:lnSpc>
            </a:pPr>
            <a:r>
              <a:rPr lang="hu-HU" sz="2800" i="1" dirty="0"/>
              <a:t>hatékonysági mérések</a:t>
            </a:r>
          </a:p>
          <a:p>
            <a:pPr>
              <a:lnSpc>
                <a:spcPct val="90000"/>
              </a:lnSpc>
            </a:pPr>
            <a:r>
              <a:rPr lang="hu-HU" sz="2800" dirty="0"/>
              <a:t>fejlesztési lehetőségek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solidFill>
                  <a:srgbClr val="FF0000"/>
                </a:solidFill>
              </a:rPr>
              <a:t>szerző</a:t>
            </a:r>
            <a:r>
              <a:rPr lang="hu-HU" sz="2800" dirty="0"/>
              <a:t>(k)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18B1619-0E03-4DFC-83D2-119479E925C2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12. előadás</a:t>
            </a:r>
            <a:endParaRPr lang="en-US" dirty="0"/>
          </a:p>
        </p:txBody>
      </p:sp>
      <p:sp>
        <p:nvSpPr>
          <p:cNvPr id="33799" name="AutoShape 8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5508625" y="6092825"/>
            <a:ext cx="360363" cy="360363"/>
          </a:xfrm>
          <a:prstGeom prst="actionButton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228184" y="1772816"/>
            <a:ext cx="2807866" cy="720725"/>
          </a:xfrm>
          <a:prstGeom prst="wedgeRectCallout">
            <a:avLst>
              <a:gd name="adj1" fmla="val -16958"/>
              <a:gd name="adj2" fmla="val 192874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Dőlten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szedve, ami a beadandó komplex program estén a dokumentációból elhagyható.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2479798" y="1125538"/>
            <a:ext cx="2308226" cy="359246"/>
          </a:xfrm>
          <a:prstGeom prst="wedgeRectCallout">
            <a:avLst>
              <a:gd name="adj1" fmla="val -24067"/>
              <a:gd name="adj2" fmla="val 18964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nélkül be sem adható!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627784" y="6092924"/>
            <a:ext cx="2482851" cy="431701"/>
          </a:xfrm>
          <a:prstGeom prst="wedgeRectCallout">
            <a:avLst>
              <a:gd name="adj1" fmla="val -89539"/>
              <a:gd name="adj2" fmla="val -28664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nélkül be sem adható!</a:t>
            </a:r>
          </a:p>
        </p:txBody>
      </p:sp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789040"/>
            <a:ext cx="3108325" cy="1927225"/>
          </a:xfrm>
          <a:prstGeom prst="rect">
            <a:avLst/>
          </a:prstGeom>
          <a:noFill/>
          <a:ln w="19050" algn="ctr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40014780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3799" grpId="0" animBg="1"/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9C30D5-3307-C53A-DF0F-ED43FF1E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Programkészítési 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0357E4-4967-427E-247E-230D9C42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44AA9E-1464-34AF-D125-C30DC3D89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4E6C2B-E0CE-D4D9-635D-11E916F13E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2D632EA-1D19-445D-BBB0-501B2D6FF0CC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781E44-B0F7-D67C-7FED-A42546A591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18662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dirty="0">
                <a:sym typeface="Symbol" pitchFamily="18" charset="2"/>
              </a:rPr>
              <a:t>Stratégiai elv</a:t>
            </a:r>
            <a:r>
              <a:rPr lang="hu-HU" dirty="0">
                <a:sym typeface="Symbol" pitchFamily="18" charset="2"/>
              </a:rPr>
              <a:t>: a problémamegoldás logikája – a </a:t>
            </a:r>
            <a:r>
              <a:rPr lang="hu-HU" dirty="0" err="1">
                <a:sym typeface="Symbol" pitchFamily="18" charset="2"/>
              </a:rPr>
              <a:t>lépésenkénti</a:t>
            </a:r>
            <a:r>
              <a:rPr lang="hu-HU" dirty="0">
                <a:sym typeface="Symbol" pitchFamily="18" charset="2"/>
              </a:rPr>
              <a:t> finomítás.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dirty="0">
                <a:sym typeface="Symbol" pitchFamily="18" charset="2"/>
              </a:rPr>
              <a:t>Taktikai elvek</a:t>
            </a:r>
            <a:r>
              <a:rPr lang="hu-HU" dirty="0">
                <a:sym typeface="Symbol" pitchFamily="18" charset="2"/>
              </a:rPr>
              <a:t>: az algoritmuskészítés gondolati elvei a felülről lefelé kifejtéshez.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dirty="0">
                <a:sym typeface="Symbol" pitchFamily="18" charset="2"/>
              </a:rPr>
              <a:t>Technológiai elvek</a:t>
            </a:r>
            <a:r>
              <a:rPr lang="hu-HU" dirty="0">
                <a:sym typeface="Symbol" pitchFamily="18" charset="2"/>
              </a:rPr>
              <a:t>: algoritmus és kód módszertani kívánalmai.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dirty="0">
                <a:sym typeface="Symbol" pitchFamily="18" charset="2"/>
              </a:rPr>
              <a:t>Technikai elvek</a:t>
            </a:r>
            <a:r>
              <a:rPr lang="hu-HU" dirty="0">
                <a:sym typeface="Symbol" pitchFamily="18" charset="2"/>
              </a:rPr>
              <a:t>: kódolási technika.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dirty="0">
                <a:sym typeface="Symbol" pitchFamily="18" charset="2"/>
              </a:rPr>
              <a:t>Esztétikai, ergonómiai elvek</a:t>
            </a:r>
            <a:r>
              <a:rPr lang="hu-HU" dirty="0">
                <a:sym typeface="Symbol" pitchFamily="18" charset="2"/>
              </a:rPr>
              <a:t>: emberközelség.</a:t>
            </a:r>
          </a:p>
        </p:txBody>
      </p:sp>
      <p:sp>
        <p:nvSpPr>
          <p:cNvPr id="3584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hlinkClick r:id="rId3"/>
              </a:rPr>
              <a:t>Programkészítési elvek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510A457-554F-42FF-ADF6-AA6BD937C6C3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Horváth - Horváth - Szlávi - </a:t>
            </a:r>
            <a:r>
              <a:rPr lang="hu-HU" sz="1000" dirty="0" err="1"/>
              <a:t>Zsakó</a:t>
            </a:r>
            <a:r>
              <a:rPr lang="hu-HU" sz="1000" dirty="0"/>
              <a:t>: Programozás 12. előadás</a:t>
            </a:r>
            <a:endParaRPr lang="en-US" sz="10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710805370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0" y="2987675"/>
            <a:ext cx="2482850" cy="865188"/>
          </a:xfrm>
          <a:prstGeom prst="wedgeRectCallout">
            <a:avLst>
              <a:gd name="adj1" fmla="val 65663"/>
              <a:gd name="adj2" fmla="val -205557"/>
            </a:avLst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Nem alternatívák!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0" y="2994025"/>
            <a:ext cx="2482850" cy="858838"/>
          </a:xfrm>
          <a:prstGeom prst="wedgeRectCallout">
            <a:avLst>
              <a:gd name="adj1" fmla="val 80450"/>
              <a:gd name="adj2" fmla="val -102704"/>
            </a:avLst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36000" tIns="36000" rIns="36000" bIns="36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Nem alternatívák!</a:t>
            </a:r>
          </a:p>
        </p:txBody>
      </p:sp>
      <p:sp>
        <p:nvSpPr>
          <p:cNvPr id="103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Stratégiai</a:t>
            </a:r>
            <a:r>
              <a:rPr lang="hu-HU" dirty="0">
                <a:sym typeface="Symbol" pitchFamily="18" charset="2"/>
              </a:rPr>
              <a:t> elv:</a:t>
            </a:r>
            <a:br>
              <a:rPr lang="hu-HU" dirty="0">
                <a:sym typeface="Symbol" pitchFamily="18" charset="2"/>
              </a:rPr>
            </a:br>
            <a:r>
              <a:rPr lang="hu-HU" sz="3200" dirty="0" err="1">
                <a:sym typeface="Symbol" pitchFamily="18" charset="2"/>
              </a:rPr>
              <a:t>lépésenkénti</a:t>
            </a:r>
            <a:r>
              <a:rPr lang="hu-HU" sz="3200" dirty="0">
                <a:sym typeface="Symbol" pitchFamily="18" charset="2"/>
              </a:rPr>
              <a:t> finomítás</a:t>
            </a:r>
          </a:p>
        </p:txBody>
      </p:sp>
      <p:sp>
        <p:nvSpPr>
          <p:cNvPr id="103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>
                <a:sym typeface="Symbol" pitchFamily="18" charset="2"/>
              </a:rPr>
              <a:t>Felülről–lefelé (top–down) = probléma–dekomponálás, –analizálás.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>
                <a:sym typeface="Symbol" pitchFamily="18" charset="2"/>
              </a:rPr>
              <a:t>Alulról–felfelé (bottom–up) = probléma–szintézis.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855FEEA-56F9-441C-AB1D-257C952EC4D9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Horváth - Horváth - Szlávi - </a:t>
            </a:r>
            <a:r>
              <a:rPr lang="hu-HU" sz="1000" dirty="0" err="1"/>
              <a:t>Zsakó</a:t>
            </a:r>
            <a:r>
              <a:rPr lang="hu-HU" sz="1000" dirty="0"/>
              <a:t>: Programozás 12. előadás</a:t>
            </a:r>
            <a:endParaRPr lang="en-US" sz="10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4355976" y="2997200"/>
          <a:ext cx="4214937" cy="316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0372193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Taktikai</a:t>
            </a:r>
            <a:r>
              <a:rPr lang="hu-HU" dirty="0">
                <a:sym typeface="Symbol" pitchFamily="18" charset="2"/>
              </a:rPr>
              <a:t> elvek</a:t>
            </a:r>
          </a:p>
        </p:txBody>
      </p:sp>
      <p:sp>
        <p:nvSpPr>
          <p:cNvPr id="3686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Párhuzamos finomítás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Döntések elhalasztása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Döntések nyilvántartása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Vissza az ősökhöz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Nyílt rendszer felépítés (</a:t>
            </a:r>
            <a:r>
              <a:rPr lang="hu-HU" sz="2400" dirty="0">
                <a:sym typeface="Symbol" pitchFamily="18" charset="2"/>
              </a:rPr>
              <a:t>általánosítás</a:t>
            </a:r>
            <a:r>
              <a:rPr lang="hu-HU" dirty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Adatok elszigetelése (</a:t>
            </a:r>
            <a:r>
              <a:rPr lang="hu-HU" sz="2400" dirty="0">
                <a:sym typeface="Symbol" pitchFamily="18" charset="2"/>
              </a:rPr>
              <a:t>pl. alprogramokba helyezéssel + paraméterezéssel + lokális adatok deklarálásával</a:t>
            </a:r>
            <a:r>
              <a:rPr lang="hu-HU" dirty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Párhuzamos ágak függetlensége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Szintenkénti teljes kifejtés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350427A-1BB1-4B63-9459-0ED9D66DE5E9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Horváth - Horváth - Szlávi - </a:t>
            </a:r>
            <a:r>
              <a:rPr lang="hu-HU" sz="1000" dirty="0" err="1"/>
              <a:t>Zsakó</a:t>
            </a:r>
            <a:r>
              <a:rPr lang="hu-HU" sz="1000" dirty="0"/>
              <a:t>: Programozás 12. előadás</a:t>
            </a:r>
            <a:endParaRPr lang="en-US" sz="10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5265448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Független intervallum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96" y="1341438"/>
                <a:ext cx="8929117" cy="4967882"/>
              </a:xfrm>
            </p:spPr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Egy egész számokat tartalmazó mátrixban </a:t>
                </a:r>
                <a:r>
                  <a:rPr lang="hu-HU" dirty="0">
                    <a:solidFill>
                      <a:srgbClr val="FF0000"/>
                    </a:solidFill>
                  </a:rPr>
                  <a:t>hány</a:t>
                </a:r>
                <a:r>
                  <a:rPr lang="hu-HU" dirty="0"/>
                  <a:t> olyan sor van, ami </a:t>
                </a:r>
                <a:r>
                  <a:rPr lang="hu-HU" dirty="0">
                    <a:solidFill>
                      <a:srgbClr val="0000FF"/>
                    </a:solidFill>
                  </a:rPr>
                  <a:t>csak páros </a:t>
                </a:r>
                <a:r>
                  <a:rPr lang="hu-HU" dirty="0"/>
                  <a:t>számokat tartalmaz?</a:t>
                </a:r>
              </a:p>
              <a:p>
                <a:pPr marL="12700" indent="0">
                  <a:buNone/>
                </a:pPr>
                <a:r>
                  <a:rPr lang="hu-HU" dirty="0">
                    <a:solidFill>
                      <a:srgbClr val="FF0000"/>
                    </a:solidFill>
                  </a:rPr>
                  <a:t>Megszámolás</a:t>
                </a:r>
                <a:r>
                  <a:rPr lang="hu-HU" dirty="0"/>
                  <a:t>ban </a:t>
                </a:r>
                <a:r>
                  <a:rPr lang="hu-HU" dirty="0">
                    <a:solidFill>
                      <a:srgbClr val="0000FF"/>
                    </a:solidFill>
                  </a:rPr>
                  <a:t>(optimista) eldöntés</a:t>
                </a:r>
              </a:p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Bemenet: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(1..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,1..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/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Kimenet: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Előfeltétel:</a:t>
                </a:r>
                <a:r>
                  <a:rPr lang="hu-HU" sz="2800" i="1" dirty="0"/>
                  <a:t>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𝑑𝑏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eqArrPr>
                          <m:e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=1                    </m:t>
                            </m:r>
                          </m:e>
                          <m:e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𝑐𝑠𝑎𝑘𝑝</m:t>
                            </m:r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á</m:t>
                            </m:r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𝑟𝑜𝑠</m:t>
                            </m:r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)</m:t>
                            </m:r>
                          </m:e>
                        </m:eqArr>
                      </m:sub>
                      <m:sup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  <m:e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e>
                    </m:nary>
                  </m:oMath>
                </a14:m>
                <a:endParaRPr lang="hu-HU" sz="2400" b="0" dirty="0">
                  <a:solidFill>
                    <a:srgbClr val="FF0000"/>
                  </a:solidFill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Definíció</a:t>
                </a:r>
                <a:r>
                  <a:rPr lang="hu-HU" sz="2400" b="0" dirty="0">
                    <a:solidFill>
                      <a:schemeClr val="tx1"/>
                    </a:solidFill>
                    <a:sym typeface="Symbol" pitchFamily="18" charset="2"/>
                  </a:rPr>
                  <a:t>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𝑐𝑠𝑎𝑘𝑝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á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𝑟𝑜𝑠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𝐸𝑔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𝑠𝑧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𝐿𝑜𝑔𝑖𝑘𝑎𝑖</m:t>
                    </m:r>
                  </m:oMath>
                </a14:m>
                <a:endParaRPr lang="hu-HU" sz="24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400" b="0" dirty="0"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𝑐𝑠𝑎𝑘𝑝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á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𝑟𝑜𝑠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Sup>
                      <m:sSubSupPr>
                        <m:ctrlP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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sup>
                    </m:sSubSup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2|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[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𝑗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]</m:t>
                    </m:r>
                  </m:oMath>
                </a14:m>
                <a:br>
                  <a:rPr lang="hu-HU" sz="2800" b="0" dirty="0">
                    <a:solidFill>
                      <a:srgbClr val="0000FF"/>
                    </a:solidFill>
                    <a:sym typeface="Symbol" pitchFamily="18" charset="2"/>
                  </a:rPr>
                </a:br>
                <a:endParaRPr lang="hu-HU" sz="28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2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341438"/>
                <a:ext cx="8929117" cy="4967882"/>
              </a:xfrm>
              <a:blipFill>
                <a:blip r:embed="rId3"/>
                <a:stretch>
                  <a:fillRect l="-1638" t="-1595" b="-14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9C85547E-4256-2C6B-CA17-B0C5C093E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48359"/>
              </p:ext>
            </p:extLst>
          </p:nvPr>
        </p:nvGraphicFramePr>
        <p:xfrm>
          <a:off x="7254061" y="4026270"/>
          <a:ext cx="1801485" cy="1973016"/>
        </p:xfrm>
        <a:graphic>
          <a:graphicData uri="http://schemas.openxmlformats.org/drawingml/2006/table">
            <a:tbl>
              <a:tblPr firstRow="1" firstCol="1" bandRow="1"/>
              <a:tblGrid>
                <a:gridCol w="360297">
                  <a:extLst>
                    <a:ext uri="{9D8B030D-6E8A-4147-A177-3AD203B41FA5}">
                      <a16:colId xmlns:a16="http://schemas.microsoft.com/office/drawing/2014/main" val="1563307635"/>
                    </a:ext>
                  </a:extLst>
                </a:gridCol>
                <a:gridCol w="360297">
                  <a:extLst>
                    <a:ext uri="{9D8B030D-6E8A-4147-A177-3AD203B41FA5}">
                      <a16:colId xmlns:a16="http://schemas.microsoft.com/office/drawing/2014/main" val="1357801314"/>
                    </a:ext>
                  </a:extLst>
                </a:gridCol>
                <a:gridCol w="360297">
                  <a:extLst>
                    <a:ext uri="{9D8B030D-6E8A-4147-A177-3AD203B41FA5}">
                      <a16:colId xmlns:a16="http://schemas.microsoft.com/office/drawing/2014/main" val="742691849"/>
                    </a:ext>
                  </a:extLst>
                </a:gridCol>
                <a:gridCol w="360297">
                  <a:extLst>
                    <a:ext uri="{9D8B030D-6E8A-4147-A177-3AD203B41FA5}">
                      <a16:colId xmlns:a16="http://schemas.microsoft.com/office/drawing/2014/main" val="185386183"/>
                    </a:ext>
                  </a:extLst>
                </a:gridCol>
                <a:gridCol w="360297">
                  <a:extLst>
                    <a:ext uri="{9D8B030D-6E8A-4147-A177-3AD203B41FA5}">
                      <a16:colId xmlns:a16="http://schemas.microsoft.com/office/drawing/2014/main" val="2174862104"/>
                    </a:ext>
                  </a:extLst>
                </a:gridCol>
              </a:tblGrid>
              <a:tr h="3288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8895" marR="4889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8895" marR="4889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8895" marR="4889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m=4</a:t>
                      </a:r>
                    </a:p>
                  </a:txBody>
                  <a:tcPr marL="48895" marR="4889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697606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8895" marR="4889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34436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8895" marR="4889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276418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8895" marR="4889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734081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8895" marR="4889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8895" marR="488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045139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n=5</a:t>
                      </a:r>
                    </a:p>
                  </a:txBody>
                  <a:tcPr marL="48895" marR="4889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hu-H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95" marR="488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547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004208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Technológiai</a:t>
            </a:r>
            <a:r>
              <a:rPr lang="hu-HU" dirty="0">
                <a:sym typeface="Symbol" pitchFamily="18" charset="2"/>
              </a:rPr>
              <a:t> elvek </a:t>
            </a:r>
            <a:br>
              <a:rPr lang="hu-HU" dirty="0">
                <a:sym typeface="Symbol" pitchFamily="18" charset="2"/>
              </a:rPr>
            </a:br>
            <a:r>
              <a:rPr lang="hu-HU" sz="3000" dirty="0">
                <a:sym typeface="Symbol" pitchFamily="18" charset="2"/>
              </a:rPr>
              <a:t>az algoritmus készítéshez</a:t>
            </a:r>
          </a:p>
        </p:txBody>
      </p:sp>
      <p:sp>
        <p:nvSpPr>
          <p:cNvPr id="3789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Struktúrák zárójelezése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Bekezdéses struktúrák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Értelmes utasítás-csoportosítás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Kevés algoritmusleíró szabály definiálása, de azok szigorú betartása (</a:t>
            </a:r>
            <a:r>
              <a:rPr lang="hu-HU" sz="2600" dirty="0">
                <a:sym typeface="Symbol" pitchFamily="18" charset="2"/>
              </a:rPr>
              <a:t>pl. tétel  algoritmus</a:t>
            </a:r>
            <a:r>
              <a:rPr lang="hu-HU" dirty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Beszédes azonosítók, kifejező névkonvenciók (</a:t>
            </a:r>
            <a:r>
              <a:rPr lang="hu-HU" sz="2600" dirty="0">
                <a:sym typeface="Symbol" pitchFamily="18" charset="2"/>
              </a:rPr>
              <a:t>pl. </a:t>
            </a:r>
            <a:r>
              <a:rPr lang="hu-HU" sz="2600" dirty="0" err="1">
                <a:sym typeface="Symbol" pitchFamily="18" charset="2"/>
                <a:hlinkClick r:id="rId3"/>
              </a:rPr>
              <a:t>Hungarian</a:t>
            </a:r>
            <a:r>
              <a:rPr lang="hu-HU" sz="2600" dirty="0">
                <a:sym typeface="Symbol" pitchFamily="18" charset="2"/>
                <a:hlinkClick r:id="rId3"/>
              </a:rPr>
              <a:t> </a:t>
            </a:r>
            <a:r>
              <a:rPr lang="hu-HU" sz="2600" dirty="0" err="1">
                <a:sym typeface="Symbol" pitchFamily="18" charset="2"/>
                <a:hlinkClick r:id="rId3"/>
              </a:rPr>
              <a:t>Notation</a:t>
            </a:r>
            <a:r>
              <a:rPr lang="hu-HU" dirty="0">
                <a:sym typeface="Symbol" pitchFamily="18" charset="2"/>
              </a:rPr>
              <a:t>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D8F5F25-C466-45F1-8BCE-744FBBB51582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Horváth - Horváth - Szlávi - </a:t>
            </a:r>
            <a:r>
              <a:rPr lang="hu-HU" sz="1000" dirty="0" err="1"/>
              <a:t>Zsakó</a:t>
            </a:r>
            <a:r>
              <a:rPr lang="hu-HU" sz="1000" dirty="0"/>
              <a:t>: Programozás 12. előadás</a:t>
            </a:r>
            <a:endParaRPr lang="en-US" sz="1000" dirty="0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084168" y="1506977"/>
            <a:ext cx="2482851" cy="576551"/>
          </a:xfrm>
          <a:prstGeom prst="wedgeRectCallout">
            <a:avLst>
              <a:gd name="adj1" fmla="val -130335"/>
              <a:gd name="adj2" fmla="val 26214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800" dirty="0" err="1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Struktogram</a:t>
            </a:r>
            <a:r>
              <a:rPr lang="hu-HU" sz="1800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esetén ezek nyilvánvalóan teljesülnek</a:t>
            </a:r>
          </a:p>
        </p:txBody>
      </p:sp>
      <p:sp>
        <p:nvSpPr>
          <p:cNvPr id="2" name="Téglalap 1"/>
          <p:cNvSpPr/>
          <p:nvPr/>
        </p:nvSpPr>
        <p:spPr>
          <a:xfrm>
            <a:off x="35496" y="1412875"/>
            <a:ext cx="3998912" cy="93662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8287270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Technikai</a:t>
            </a:r>
            <a:r>
              <a:rPr lang="hu-HU" dirty="0">
                <a:sym typeface="Symbol" pitchFamily="18" charset="2"/>
              </a:rPr>
              <a:t> elvek </a:t>
            </a:r>
            <a:br>
              <a:rPr lang="hu-HU" dirty="0">
                <a:sym typeface="Symbol" pitchFamily="18" charset="2"/>
              </a:rPr>
            </a:br>
            <a:r>
              <a:rPr lang="hu-HU" sz="3000" dirty="0">
                <a:sym typeface="Symbol" pitchFamily="18" charset="2"/>
              </a:rPr>
              <a:t>a kódoláshoz</a:t>
            </a:r>
          </a:p>
        </p:txBody>
      </p:sp>
      <p:sp>
        <p:nvSpPr>
          <p:cNvPr id="3891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Barátságosság (</a:t>
            </a:r>
            <a:r>
              <a:rPr lang="hu-HU" sz="2600" dirty="0">
                <a:sym typeface="Symbol" pitchFamily="18" charset="2"/>
              </a:rPr>
              <a:t>pl. kérdések, címek</a:t>
            </a:r>
            <a:r>
              <a:rPr lang="hu-HU" dirty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Biztonságosság (</a:t>
            </a:r>
            <a:r>
              <a:rPr lang="hu-HU" sz="2600" dirty="0">
                <a:sym typeface="Symbol" pitchFamily="18" charset="2"/>
              </a:rPr>
              <a:t>pl. I/</a:t>
            </a:r>
            <a:r>
              <a:rPr lang="hu-HU" sz="2600" dirty="0" err="1">
                <a:sym typeface="Symbol" pitchFamily="18" charset="2"/>
              </a:rPr>
              <a:t>O-ellenőrzések</a:t>
            </a:r>
            <a:r>
              <a:rPr lang="hu-HU" dirty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Kevés kódolási szabály definiálása, de azok következetes betartása (</a:t>
            </a:r>
            <a:r>
              <a:rPr lang="hu-HU" sz="2600" dirty="0">
                <a:solidFill>
                  <a:srgbClr val="FF0000"/>
                </a:solidFill>
                <a:sym typeface="Symbol" pitchFamily="18" charset="2"/>
              </a:rPr>
              <a:t>algoritmus és kód koherenciája</a:t>
            </a:r>
            <a:r>
              <a:rPr lang="hu-HU" sz="2600" dirty="0">
                <a:sym typeface="Symbol" pitchFamily="18" charset="2"/>
              </a:rPr>
              <a:t>; továbbá pl. </a:t>
            </a:r>
            <a:r>
              <a:rPr lang="hu-HU" sz="2600" dirty="0" err="1">
                <a:sym typeface="Symbol" pitchFamily="18" charset="2"/>
              </a:rPr>
              <a:t>amígos</a:t>
            </a:r>
            <a:r>
              <a:rPr lang="hu-HU" sz="2600" dirty="0">
                <a:sym typeface="Symbol" pitchFamily="18" charset="2"/>
              </a:rPr>
              <a:t> ciklusokhoz, I/O-hoz</a:t>
            </a:r>
            <a:r>
              <a:rPr lang="hu-HU" dirty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sym typeface="Symbol" pitchFamily="18" charset="2"/>
              </a:rPr>
              <a:t>Jól olvashatóság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D0E62D8-F190-4786-94FA-6164E948D6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Horváth - Horváth - Szlávi - </a:t>
            </a:r>
            <a:r>
              <a:rPr lang="hu-HU" sz="1000" dirty="0" err="1"/>
              <a:t>Zsakó</a:t>
            </a:r>
            <a:r>
              <a:rPr lang="hu-HU" sz="1000" dirty="0"/>
              <a:t>: Programozás 12. előadás</a:t>
            </a:r>
            <a:endParaRPr lang="en-US" sz="10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51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1618022554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Esztétikai</a:t>
            </a:r>
            <a:r>
              <a:rPr lang="hu-HU" dirty="0">
                <a:sym typeface="Symbol" pitchFamily="18" charset="2"/>
              </a:rPr>
              <a:t>/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ergonómiai</a:t>
            </a:r>
            <a:r>
              <a:rPr lang="hu-HU" dirty="0">
                <a:sym typeface="Symbol" pitchFamily="18" charset="2"/>
              </a:rPr>
              <a:t> elvek</a:t>
            </a:r>
          </a:p>
        </p:txBody>
      </p:sp>
      <p:sp>
        <p:nvSpPr>
          <p:cNvPr id="3994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spcBef>
                <a:spcPct val="5000"/>
              </a:spcBef>
            </a:pPr>
            <a:r>
              <a:rPr lang="hu-HU" sz="3000" dirty="0">
                <a:sym typeface="Symbol" pitchFamily="18" charset="2"/>
              </a:rPr>
              <a:t>Lapokra tagolás, kiemelés, elkülönítés</a:t>
            </a:r>
          </a:p>
          <a:p>
            <a:pPr marL="254000">
              <a:spcBef>
                <a:spcPct val="5000"/>
              </a:spcBef>
            </a:pPr>
            <a:r>
              <a:rPr lang="hu-HU" sz="3000" dirty="0">
                <a:sym typeface="Symbol" pitchFamily="18" charset="2"/>
              </a:rPr>
              <a:t>Menütechnika</a:t>
            </a:r>
          </a:p>
          <a:p>
            <a:pPr marL="254000">
              <a:spcBef>
                <a:spcPct val="5000"/>
              </a:spcBef>
            </a:pPr>
            <a:r>
              <a:rPr lang="hu-HU" sz="3000" dirty="0">
                <a:sym typeface="Symbol" pitchFamily="18" charset="2"/>
              </a:rPr>
              <a:t>Ikontechnika, választás egérrel</a:t>
            </a:r>
          </a:p>
          <a:p>
            <a:pPr marL="254000">
              <a:spcBef>
                <a:spcPct val="5000"/>
              </a:spcBef>
            </a:pPr>
            <a:r>
              <a:rPr lang="hu-HU" sz="3000" dirty="0">
                <a:sym typeface="Symbol" pitchFamily="18" charset="2"/>
              </a:rPr>
              <a:t>Következetesség (beolvasás, kiírás, ...)</a:t>
            </a:r>
          </a:p>
          <a:p>
            <a:pPr marL="254000">
              <a:spcBef>
                <a:spcPct val="5000"/>
              </a:spcBef>
            </a:pPr>
            <a:r>
              <a:rPr lang="hu-HU" sz="3000" dirty="0">
                <a:sym typeface="Symbol" pitchFamily="18" charset="2"/>
              </a:rPr>
              <a:t>Hibafigyelés, hibajelzés, javíthatóság </a:t>
            </a:r>
          </a:p>
          <a:p>
            <a:pPr marL="254000">
              <a:spcBef>
                <a:spcPct val="5000"/>
              </a:spcBef>
            </a:pPr>
            <a:r>
              <a:rPr lang="hu-HU" sz="3000" dirty="0">
                <a:sym typeface="Symbol" pitchFamily="18" charset="2"/>
              </a:rPr>
              <a:t>Súgó, tájékoztató</a:t>
            </a:r>
          </a:p>
          <a:p>
            <a:pPr marL="254000">
              <a:spcBef>
                <a:spcPct val="5000"/>
              </a:spcBef>
            </a:pPr>
            <a:r>
              <a:rPr lang="hu-HU" sz="3000" dirty="0">
                <a:sym typeface="Symbol" pitchFamily="18" charset="2"/>
              </a:rPr>
              <a:t>Ablakkezelés</a:t>
            </a:r>
          </a:p>
          <a:p>
            <a:pPr marL="254000">
              <a:spcBef>
                <a:spcPct val="5000"/>
              </a:spcBef>
            </a:pPr>
            <a:r>
              <a:rPr lang="hu-HU" sz="3000" dirty="0">
                <a:sym typeface="Symbol" pitchFamily="18" charset="2"/>
              </a:rPr>
              <a:t>Értelmezési tartomány kijelzése</a:t>
            </a:r>
          </a:p>
          <a:p>
            <a:pPr marL="254000">
              <a:spcBef>
                <a:spcPct val="5000"/>
              </a:spcBef>
            </a:pPr>
            <a:r>
              <a:rPr lang="hu-HU" sz="3000" dirty="0">
                <a:sym typeface="Symbol" pitchFamily="18" charset="2"/>
              </a:rPr>
              <a:t>Naplózás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8D881BF-C92C-4AB6-9F0E-FA783EEE31C7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Horváth - Horváth - Szlávi - </a:t>
            </a:r>
            <a:r>
              <a:rPr lang="hu-HU" sz="1000" dirty="0" err="1"/>
              <a:t>Zsakó</a:t>
            </a:r>
            <a:r>
              <a:rPr lang="hu-HU" sz="1000" dirty="0"/>
              <a:t>: Programozás 12. előadás</a:t>
            </a:r>
            <a:endParaRPr lang="en-US" sz="10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52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797326806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 err="1"/>
              <a:t>Visszetekintés</a:t>
            </a:r>
            <a:endParaRPr lang="hu-HU" sz="2800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idx="1"/>
          </p:nvPr>
        </p:nvSpPr>
        <p:spPr>
          <a:xfrm>
            <a:off x="35496" y="1341437"/>
            <a:ext cx="8929117" cy="5430837"/>
          </a:xfrm>
        </p:spPr>
        <p:txBody>
          <a:bodyPr/>
          <a:lstStyle/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sz="3200" dirty="0">
                <a:hlinkClick r:id="rId3" action="ppaction://hlinksldjump"/>
              </a:rPr>
              <a:t>Egymásba ágyazott programozási tételek</a:t>
            </a:r>
            <a:br>
              <a:rPr lang="hu-HU" sz="3200" dirty="0"/>
            </a:br>
            <a:r>
              <a:rPr lang="hu-HU" sz="2800" dirty="0"/>
              <a:t>(a 7. előadás folytatása)</a:t>
            </a:r>
            <a:endParaRPr lang="hu-HU" dirty="0">
              <a:hlinkClick r:id="rId4" action="ppaction://hlinksldjump"/>
            </a:endParaRP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endParaRPr lang="hu-HU" dirty="0">
              <a:hlinkClick r:id="rId4" action="ppaction://hlinksldjump"/>
            </a:endParaRP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5" action="ppaction://hlinksldjump"/>
              </a:rPr>
              <a:t>Tesztek előállítása</a:t>
            </a:r>
            <a:endParaRPr lang="hu-HU" dirty="0">
              <a:hlinkClick r:id="" action="ppaction://noaction"/>
            </a:endParaRP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6" action="ppaction://hlinksldjump"/>
              </a:rPr>
              <a:t>Hibakeresés</a:t>
            </a:r>
            <a:endParaRPr lang="hu-HU" dirty="0">
              <a:hlinkClick r:id="" action="ppaction://noaction"/>
            </a:endParaRP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7" action="ppaction://hlinksldjump"/>
              </a:rPr>
              <a:t>Hibajavítás</a:t>
            </a:r>
            <a:endParaRPr lang="hu-HU" dirty="0"/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8" action="ppaction://hlinksldjump"/>
              </a:rPr>
              <a:t>Dokumentálás</a:t>
            </a:r>
            <a:endParaRPr lang="hu-HU" dirty="0">
              <a:hlinkClick r:id="" action="ppaction://noaction"/>
            </a:endParaRP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endParaRPr lang="hu-HU" dirty="0">
              <a:hlinkClick r:id="" action="ppaction://noaction"/>
            </a:endParaRP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9" action="ppaction://hlinksldjump"/>
              </a:rPr>
              <a:t>Programkészítési elvek</a:t>
            </a:r>
            <a:endParaRPr lang="hu-HU" dirty="0">
              <a:hlinkClick r:id="" action="ppaction://noaction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dirty="0"/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1A348C0-A2DF-434A-B30A-D7A4B88533B5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53</a:t>
            </a:fld>
            <a:r>
              <a:rPr lang="hu-HU" dirty="0"/>
              <a:t>/53</a:t>
            </a:r>
          </a:p>
        </p:txBody>
      </p:sp>
    </p:spTree>
    <p:extLst>
      <p:ext uri="{BB962C8B-B14F-4D97-AF65-F5344CB8AC3E}">
        <p14:creationId xmlns:p14="http://schemas.microsoft.com/office/powerpoint/2010/main" val="285115107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Független intervallum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𝑑𝑏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eqArrPr>
                          <m:e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=1                     </m:t>
                            </m:r>
                          </m:e>
                          <m:e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𝑐𝑠𝑎𝑘𝑝</m:t>
                            </m:r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á</m:t>
                            </m:r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𝑟𝑜𝑠</m:t>
                            </m:r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)</m:t>
                            </m:r>
                          </m:e>
                        </m:eqArr>
                      </m:sub>
                      <m:sup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  <m:e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e>
                    </m:nary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endParaRPr lang="hu-HU" sz="2400" b="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Definíció</a:t>
                </a:r>
                <a:r>
                  <a:rPr lang="hu-HU" sz="2400" dirty="0">
                    <a:sym typeface="Symbol" pitchFamily="18" charset="2"/>
                  </a:rPr>
                  <a:t>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𝑐𝑠𝑎𝑘𝑝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á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𝑟𝑜𝑠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𝐸𝑔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𝑠𝑧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𝐿𝑜𝑔𝑖𝑘𝑎𝑖</m:t>
                    </m:r>
                  </m:oMath>
                </a14:m>
                <a:endParaRPr lang="hu-HU" sz="2400" b="0" dirty="0">
                  <a:solidFill>
                    <a:srgbClr val="0000FF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400" b="0" dirty="0"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𝑐𝑠𝑎𝑘𝑝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á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𝑟𝑜𝑠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Sup>
                      <m:sSubSupPr>
                        <m:ctrlP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400" i="1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sym typeface="Symbol" pitchFamily="18" charset="2"/>
                          </a:rPr>
                          <m:t>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sup>
                    </m:sSubSup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2|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[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𝑗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]</m:t>
                    </m:r>
                  </m:oMath>
                </a14:m>
                <a:br>
                  <a:rPr lang="hu-HU" sz="2800" b="0" dirty="0">
                    <a:solidFill>
                      <a:srgbClr val="0000FF"/>
                    </a:solidFill>
                    <a:sym typeface="Symbol" pitchFamily="18" charset="2"/>
                  </a:rPr>
                </a:br>
                <a:endParaRPr lang="hu-HU" sz="28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2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8" t="-17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312D7068-FFB2-5A64-40A4-6372AE3E6A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97"/>
          <a:stretch/>
        </p:blipFill>
        <p:spPr>
          <a:xfrm>
            <a:off x="7308304" y="1675354"/>
            <a:ext cx="1232445" cy="1161649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áblázat 16">
                <a:extLst>
                  <a:ext uri="{FF2B5EF4-FFF2-40B4-BE49-F238E27FC236}">
                    <a16:creationId xmlns:a16="http://schemas.microsoft.com/office/drawing/2014/main" id="{7717AFB9-C336-2328-1881-F68D64E0691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428" y="4365104"/>
              <a:ext cx="3151133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3726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05592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Megszámolás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𝑐𝑠𝑎𝑘𝑝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𝑟𝑜𝑠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áblázat 16">
                <a:extLst>
                  <a:ext uri="{FF2B5EF4-FFF2-40B4-BE49-F238E27FC236}">
                    <a16:creationId xmlns:a16="http://schemas.microsoft.com/office/drawing/2014/main" id="{7717AFB9-C336-2328-1881-F68D64E069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8357114"/>
                  </p:ext>
                </p:extLst>
              </p:nvPr>
            </p:nvGraphicFramePr>
            <p:xfrm>
              <a:off x="133428" y="4365104"/>
              <a:ext cx="3151133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3726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05592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Megszámolás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263" t="-106061" r="-209357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68371" t="-106061" r="-3514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263" t="-209231" r="-20935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8371" t="-209231" r="-3514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áblázat 17">
                <a:extLst>
                  <a:ext uri="{FF2B5EF4-FFF2-40B4-BE49-F238E27FC236}">
                    <a16:creationId xmlns:a16="http://schemas.microsoft.com/office/drawing/2014/main" id="{5D59582A-067E-05A5-BB77-5C6AA631BC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207776"/>
                  </p:ext>
                </p:extLst>
              </p:nvPr>
            </p:nvGraphicFramePr>
            <p:xfrm>
              <a:off x="4211960" y="4365104"/>
              <a:ext cx="4012494" cy="19812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9085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15348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(Optimista) 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𝑚𝑖𝑛𝑑</m:t>
                                </m:r>
                              </m:oMath>
                            </m:oMathPara>
                          </a14:m>
                          <a:endParaRPr lang="hu-H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𝑐𝑠𝑎𝑘𝑝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𝑟𝑜𝑠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2|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[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,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𝑗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áblázat 17">
                <a:extLst>
                  <a:ext uri="{FF2B5EF4-FFF2-40B4-BE49-F238E27FC236}">
                    <a16:creationId xmlns:a16="http://schemas.microsoft.com/office/drawing/2014/main" id="{5D59582A-067E-05A5-BB77-5C6AA631BC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207776"/>
                  </p:ext>
                </p:extLst>
              </p:nvPr>
            </p:nvGraphicFramePr>
            <p:xfrm>
              <a:off x="4211960" y="4365104"/>
              <a:ext cx="4012494" cy="19812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9085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15348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(Optimista) 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4000" t="-107692" r="-197778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88983" t="-107692" r="-2825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4000" t="-204545" r="-197778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88983" t="-204545" r="-2825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4000" t="-309231" r="-197778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88983" t="-309231" r="-2825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000" t="-409231" r="-19777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8983" t="-409231" r="-2825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9" name="Kép 18">
            <a:extLst>
              <a:ext uri="{FF2B5EF4-FFF2-40B4-BE49-F238E27FC236}">
                <a16:creationId xmlns:a16="http://schemas.microsoft.com/office/drawing/2014/main" id="{AF44E036-8FB6-23ED-CB4C-24405BB5C7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3335" y="39999"/>
            <a:ext cx="1443041" cy="1477813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42D6AAE4-867C-FBF2-6096-438955C7EE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2262" y="2994545"/>
            <a:ext cx="23145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1340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Független intervallum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A belső tétel egy külön részfeladat</a:t>
                </a:r>
              </a:p>
              <a:p>
                <a:pPr marL="12700" indent="0">
                  <a:buNone/>
                </a:pPr>
                <a:r>
                  <a:rPr lang="hu-HU" b="1" dirty="0"/>
                  <a:t>Specifikáció (</a:t>
                </a:r>
                <a:r>
                  <a:rPr lang="hu-HU" b="1" dirty="0" err="1"/>
                  <a:t>csakpáros</a:t>
                </a:r>
                <a:r>
                  <a:rPr lang="hu-HU" b="1" dirty="0"/>
                  <a:t>):</a:t>
                </a: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olidFill>
                      <a:srgbClr val="000000"/>
                    </a:solidFill>
                  </a:rPr>
                  <a:t>Bemenet:	</a:t>
                </a:r>
                <a14:m>
                  <m:oMath xmlns:m="http://schemas.openxmlformats.org/officeDocument/2006/math">
                    <m:r>
                      <a:rPr lang="hu-HU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𝑚𝑏</m:t>
                    </m:r>
                    <m:d>
                      <m:dPr>
                        <m:ctrlP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,1..</m:t>
                        </m:r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𝐸𝑔</m:t>
                        </m:r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𝑠𝑧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sz="2800" dirty="0">
                  <a:solidFill>
                    <a:srgbClr val="00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olidFill>
                      <a:srgbClr val="000000"/>
                    </a:solidFill>
                  </a:rPr>
                  <a:t>Kimenet:	</a:t>
                </a:r>
                <a14:m>
                  <m:oMath xmlns:m="http://schemas.openxmlformats.org/officeDocument/2006/math"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𝑐𝑠𝑎𝑘𝑝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á</m:t>
                    </m:r>
                    <m:r>
                      <a:rPr lang="hu-HU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𝑟𝑜𝑠</m:t>
                    </m:r>
                    <m:d>
                      <m:dPr>
                        <m:ctrlPr>
                          <a:rPr lang="hu-HU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𝐿𝑜𝑔𝑖𝑘𝑎𝑖</m:t>
                    </m:r>
                  </m:oMath>
                </a14:m>
                <a:endParaRPr lang="hu-HU" sz="2400" b="1" dirty="0">
                  <a:solidFill>
                    <a:schemeClr val="tx1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Előfeltétel:</a:t>
                </a:r>
                <a:r>
                  <a:rPr lang="hu-HU" sz="2800" i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endParaRPr lang="hu-HU" sz="280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𝑐𝑠𝑎𝑘𝑝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á</m:t>
                    </m:r>
                    <m:r>
                      <a:rPr lang="hu-HU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𝑟𝑜𝑠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Sup>
                      <m:sSubSupPr>
                        <m:ctrlP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4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sym typeface="Symbol" pitchFamily="18" charset="2"/>
                          </a:rPr>
                          <m:t></m:t>
                        </m:r>
                      </m:e>
                      <m:sub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𝑗</m:t>
                        </m:r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sup>
                    </m:sSubSup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2|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[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𝑗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]</m:t>
                    </m:r>
                  </m:oMath>
                </a14:m>
                <a:br>
                  <a:rPr lang="hu-HU" sz="2800" b="0" dirty="0">
                    <a:solidFill>
                      <a:srgbClr val="0000FF"/>
                    </a:solidFill>
                    <a:sym typeface="Symbol" pitchFamily="18" charset="2"/>
                  </a:rPr>
                </a:br>
                <a:endParaRPr lang="hu-HU" sz="28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2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8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áblázat 6">
                <a:extLst>
                  <a:ext uri="{FF2B5EF4-FFF2-40B4-BE49-F238E27FC236}">
                    <a16:creationId xmlns:a16="http://schemas.microsoft.com/office/drawing/2014/main" id="{3462C1DA-854A-E8A0-0AF3-E733C6E0A7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0331693"/>
                  </p:ext>
                </p:extLst>
              </p:nvPr>
            </p:nvGraphicFramePr>
            <p:xfrm>
              <a:off x="171367" y="4581128"/>
              <a:ext cx="401249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9085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15348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(</a:t>
                          </a:r>
                          <a:r>
                            <a:rPr lang="hu-HU" sz="2000" b="1" dirty="0">
                              <a:solidFill>
                                <a:schemeClr val="tx1"/>
                              </a:solidFill>
                            </a:rPr>
                            <a:t>Optimista) 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2|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[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,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𝑗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áblázat 6">
                <a:extLst>
                  <a:ext uri="{FF2B5EF4-FFF2-40B4-BE49-F238E27FC236}">
                    <a16:creationId xmlns:a16="http://schemas.microsoft.com/office/drawing/2014/main" id="{3462C1DA-854A-E8A0-0AF3-E733C6E0A7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0331693"/>
                  </p:ext>
                </p:extLst>
              </p:nvPr>
            </p:nvGraphicFramePr>
            <p:xfrm>
              <a:off x="171367" y="4581128"/>
              <a:ext cx="401249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9085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15348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(</a:t>
                          </a:r>
                          <a:r>
                            <a:rPr lang="hu-HU" sz="2000" b="1" dirty="0">
                              <a:solidFill>
                                <a:schemeClr val="tx1"/>
                              </a:solidFill>
                            </a:rPr>
                            <a:t>Optimista) 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4444" t="-106061" r="-197333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8983" t="-106061" r="-2825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4444" t="-209231" r="-197333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8983" t="-209231" r="-2825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44" t="-309231" r="-19733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8983" t="-309231" r="-2825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Kép 8">
            <a:extLst>
              <a:ext uri="{FF2B5EF4-FFF2-40B4-BE49-F238E27FC236}">
                <a16:creationId xmlns:a16="http://schemas.microsoft.com/office/drawing/2014/main" id="{5CB61146-92E9-BC58-9334-D5A260CFF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335" y="39999"/>
            <a:ext cx="1443041" cy="1477813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11D26B0-ED3B-3EA8-CCCF-DA099A0BC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5080223"/>
            <a:ext cx="23145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7276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673C5CB-04F4-ED03-3BA3-0D03326F1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EA015C-C9EE-465C-5CED-F827F48071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6F3B41-0B2A-21D2-4D31-1496A4BC22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9E067BB-235A-DC6C-C88F-6F23A923D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7" y="4823108"/>
            <a:ext cx="4068232" cy="1769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áblázat 8">
                <a:extLst>
                  <a:ext uri="{FF2B5EF4-FFF2-40B4-BE49-F238E27FC236}">
                    <a16:creationId xmlns:a16="http://schemas.microsoft.com/office/drawing/2014/main" id="{178BB650-4BB6-60A7-000C-9A6495E12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658505"/>
                  </p:ext>
                </p:extLst>
              </p:nvPr>
            </p:nvGraphicFramePr>
            <p:xfrm>
              <a:off x="152747" y="1285227"/>
              <a:ext cx="3151133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3726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05592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Megszámolás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𝑐𝑠𝑎𝑘𝑝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𝑟𝑜𝑠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áblázat 8">
                <a:extLst>
                  <a:ext uri="{FF2B5EF4-FFF2-40B4-BE49-F238E27FC236}">
                    <a16:creationId xmlns:a16="http://schemas.microsoft.com/office/drawing/2014/main" id="{178BB650-4BB6-60A7-000C-9A6495E12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1658505"/>
                  </p:ext>
                </p:extLst>
              </p:nvPr>
            </p:nvGraphicFramePr>
            <p:xfrm>
              <a:off x="152747" y="1285227"/>
              <a:ext cx="3151133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3726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05592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Megszámolás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5882" t="-106061" r="-210588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8371" t="-106061" r="-3514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82" t="-209231" r="-210588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8371" t="-209231" r="-3514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áblázat 9">
                <a:extLst>
                  <a:ext uri="{FF2B5EF4-FFF2-40B4-BE49-F238E27FC236}">
                    <a16:creationId xmlns:a16="http://schemas.microsoft.com/office/drawing/2014/main" id="{84945798-9679-BD9F-8B4F-B1B9EDFB10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2720227"/>
                  </p:ext>
                </p:extLst>
              </p:nvPr>
            </p:nvGraphicFramePr>
            <p:xfrm>
              <a:off x="4716016" y="1266067"/>
              <a:ext cx="401249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9085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15348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(Optimista) 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2|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𝑥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[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,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𝑗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áblázat 9">
                <a:extLst>
                  <a:ext uri="{FF2B5EF4-FFF2-40B4-BE49-F238E27FC236}">
                    <a16:creationId xmlns:a16="http://schemas.microsoft.com/office/drawing/2014/main" id="{84945798-9679-BD9F-8B4F-B1B9EDFB10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2720227"/>
                  </p:ext>
                </p:extLst>
              </p:nvPr>
            </p:nvGraphicFramePr>
            <p:xfrm>
              <a:off x="4716016" y="1266067"/>
              <a:ext cx="4012494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49085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153488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(Optimista) 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4000" t="-106061" r="-197778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88701" t="-106061" r="-3107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4000" t="-209231" r="-197778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88701" t="-209231" r="-3107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" t="-309231" r="-197778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8701" t="-309231" r="-3107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ím 1">
            <a:extLst>
              <a:ext uri="{FF2B5EF4-FFF2-40B4-BE49-F238E27FC236}">
                <a16:creationId xmlns:a16="http://schemas.microsoft.com/office/drawing/2014/main" id="{BA234DDB-B452-00E2-E681-861C867A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Független intervallum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1FD9F14-6E9D-3353-4AB0-B5BE8E667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307" y="2907025"/>
            <a:ext cx="3018625" cy="1314063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5A415EB8-7FF3-4601-68C2-680C4FF23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1585" y="2896939"/>
            <a:ext cx="3067050" cy="1476375"/>
          </a:xfrm>
          <a:prstGeom prst="rect">
            <a:avLst/>
          </a:prstGeom>
        </p:spPr>
      </p:pic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D8572C8-6D73-6779-11CE-42194BF9B021}"/>
              </a:ext>
            </a:extLst>
          </p:cNvPr>
          <p:cNvGrpSpPr/>
          <p:nvPr/>
        </p:nvGrpSpPr>
        <p:grpSpPr>
          <a:xfrm>
            <a:off x="4716016" y="4237298"/>
            <a:ext cx="3744416" cy="2552196"/>
            <a:chOff x="4716016" y="4239624"/>
            <a:chExt cx="3744416" cy="2552196"/>
          </a:xfrm>
        </p:grpSpPr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FCC1D474-5174-BFB3-A34A-30083332B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16016" y="4823107"/>
              <a:ext cx="3744416" cy="1968713"/>
            </a:xfrm>
            <a:prstGeom prst="rect">
              <a:avLst/>
            </a:prstGeom>
          </p:spPr>
        </p:pic>
        <p:sp>
          <p:nvSpPr>
            <p:cNvPr id="19" name="Oval 43">
              <a:extLst>
                <a:ext uri="{FF2B5EF4-FFF2-40B4-BE49-F238E27FC236}">
                  <a16:creationId xmlns:a16="http://schemas.microsoft.com/office/drawing/2014/main" id="{65806A52-1542-3001-A4F9-FFFCEEBD3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8236" y="4239624"/>
              <a:ext cx="3344863" cy="4415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None/>
                <a:defRPr/>
              </a:pPr>
              <a:r>
                <a:rPr lang="hu-HU" sz="1800" dirty="0" err="1"/>
                <a:t>csakpáros</a:t>
              </a:r>
              <a:r>
                <a:rPr lang="hu-HU" sz="1800" dirty="0"/>
                <a:t>(</a:t>
              </a:r>
              <a:r>
                <a:rPr lang="hu-HU" sz="1800" dirty="0" err="1"/>
                <a:t>i:Egész</a:t>
              </a:r>
              <a:r>
                <a:rPr lang="hu-HU" sz="1800" dirty="0"/>
                <a:t>): Logikai</a:t>
              </a:r>
            </a:p>
          </p:txBody>
        </p:sp>
        <p:cxnSp>
          <p:nvCxnSpPr>
            <p:cNvPr id="21" name="Egyenes összekötő 20">
              <a:extLst>
                <a:ext uri="{FF2B5EF4-FFF2-40B4-BE49-F238E27FC236}">
                  <a16:creationId xmlns:a16="http://schemas.microsoft.com/office/drawing/2014/main" id="{3DB8D497-D1B5-1515-E842-91EDEC7ECE7C}"/>
                </a:ext>
              </a:extLst>
            </p:cNvPr>
            <p:cNvCxnSpPr>
              <a:stCxn id="18" idx="0"/>
              <a:endCxn id="19" idx="4"/>
            </p:cNvCxnSpPr>
            <p:nvPr/>
          </p:nvCxnSpPr>
          <p:spPr>
            <a:xfrm flipH="1" flipV="1">
              <a:off x="6560668" y="4681217"/>
              <a:ext cx="27556" cy="1418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35964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Egymásba ágyazott tételek</a:t>
            </a:r>
            <a:br>
              <a:rPr lang="hu-HU" dirty="0"/>
            </a:br>
            <a:r>
              <a:rPr lang="hu-HU" sz="2800" dirty="0"/>
              <a:t>Független intervallum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20263B-DDF7-528C-6B44-C91C4F8A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hu-HU" dirty="0"/>
              <a:t>Egymást követő napokon délben megmértük a levegő hőmérsékletét. Állapítsuk meg, hogy </a:t>
            </a:r>
            <a:r>
              <a:rPr lang="hu-HU" dirty="0">
                <a:solidFill>
                  <a:srgbClr val="FF0000"/>
                </a:solidFill>
              </a:rPr>
              <a:t>melyik érték </a:t>
            </a:r>
            <a:r>
              <a:rPr lang="hu-HU" dirty="0"/>
              <a:t>fordult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elő</a:t>
            </a:r>
            <a:r>
              <a:rPr lang="hu-HU" dirty="0">
                <a:solidFill>
                  <a:srgbClr val="FF0000"/>
                </a:solidFill>
              </a:rPr>
              <a:t> leg</a:t>
            </a:r>
            <a:r>
              <a:rPr lang="hu-HU" dirty="0">
                <a:solidFill>
                  <a:srgbClr val="0000FF"/>
                </a:solidFill>
              </a:rPr>
              <a:t>gyakra</a:t>
            </a:r>
            <a:r>
              <a:rPr lang="hu-HU" dirty="0"/>
              <a:t>bba</a:t>
            </a:r>
            <a:r>
              <a:rPr lang="hu-HU" dirty="0">
                <a:solidFill>
                  <a:srgbClr val="0000FF"/>
                </a:solidFill>
              </a:rPr>
              <a:t>n</a:t>
            </a:r>
            <a:r>
              <a:rPr lang="hu-HU" dirty="0"/>
              <a:t>!</a:t>
            </a:r>
          </a:p>
          <a:p>
            <a:pPr marL="12700" indent="0">
              <a:buNone/>
            </a:pPr>
            <a:endParaRPr lang="hu-HU" b="1" dirty="0"/>
          </a:p>
          <a:p>
            <a:pPr marL="12700" indent="0">
              <a:buNone/>
            </a:pPr>
            <a:endParaRPr lang="hu-HU" b="1" dirty="0"/>
          </a:p>
          <a:p>
            <a:pPr marL="12700" indent="0">
              <a:buNone/>
            </a:pPr>
            <a:endParaRPr lang="hu-HU" b="1" dirty="0"/>
          </a:p>
          <a:p>
            <a:pPr marL="1270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Maximumkiválasztás</a:t>
            </a:r>
            <a:r>
              <a:rPr lang="hu-HU" dirty="0"/>
              <a:t>ban </a:t>
            </a:r>
            <a:r>
              <a:rPr lang="hu-HU" dirty="0">
                <a:solidFill>
                  <a:srgbClr val="0000FF"/>
                </a:solidFill>
              </a:rPr>
              <a:t>megszámolás</a:t>
            </a:r>
          </a:p>
          <a:p>
            <a:pPr marL="0" indent="0" algn="ctr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 dirty="0"/>
              <a:t>/53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2022.11.09. 10:11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9. előadás</a:t>
            </a:r>
            <a:endParaRPr lang="en-US" dirty="0"/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9B00DF33-E06E-F909-FBF7-24BDABFD35FF}"/>
              </a:ext>
            </a:extLst>
          </p:cNvPr>
          <p:cNvGraphicFramePr>
            <a:graphicFrameLocks noGrp="1"/>
          </p:cNvGraphicFramePr>
          <p:nvPr/>
        </p:nvGraphicFramePr>
        <p:xfrm>
          <a:off x="2627784" y="3227378"/>
          <a:ext cx="3888432" cy="921702"/>
        </p:xfrm>
        <a:graphic>
          <a:graphicData uri="http://schemas.openxmlformats.org/drawingml/2006/table">
            <a:tbl>
              <a:tblPr firstRow="1" firstCol="1" bandRow="1"/>
              <a:tblGrid>
                <a:gridCol w="486054">
                  <a:extLst>
                    <a:ext uri="{9D8B030D-6E8A-4147-A177-3AD203B41FA5}">
                      <a16:colId xmlns:a16="http://schemas.microsoft.com/office/drawing/2014/main" val="135780131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7426918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8538618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17486210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8034127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3396373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53701103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852283516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n=8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697606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</a:t>
                      </a:r>
                      <a:endParaRPr lang="hu-H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hu-H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3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36968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1|6.3|1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1|6.3|16.1"/>
</p:tagLst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14115</TotalTime>
  <Words>4768</Words>
  <Application>Microsoft Office PowerPoint</Application>
  <PresentationFormat>Diavetítés a képernyőre (4:3 oldalarány)</PresentationFormat>
  <Paragraphs>1023</Paragraphs>
  <Slides>53</Slides>
  <Notes>40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2</vt:i4>
      </vt:variant>
      <vt:variant>
        <vt:lpstr>Diacímek</vt:lpstr>
      </vt:variant>
      <vt:variant>
        <vt:i4>53</vt:i4>
      </vt:variant>
      <vt:variant>
        <vt:lpstr>Egyéni diasorok</vt:lpstr>
      </vt:variant>
      <vt:variant>
        <vt:i4>1</vt:i4>
      </vt:variant>
    </vt:vector>
  </HeadingPairs>
  <TitlesOfParts>
    <vt:vector size="65" baseType="lpstr">
      <vt:lpstr>Arial</vt:lpstr>
      <vt:lpstr>Calibri</vt:lpstr>
      <vt:lpstr>Cambria Math</vt:lpstr>
      <vt:lpstr>Courier New</vt:lpstr>
      <vt:lpstr>Garamond</vt:lpstr>
      <vt:lpstr>Imprint MT Shadow</vt:lpstr>
      <vt:lpstr>Noto Sans</vt:lpstr>
      <vt:lpstr>Symbol</vt:lpstr>
      <vt:lpstr>Wingdings</vt:lpstr>
      <vt:lpstr>1_Montázs</vt:lpstr>
      <vt:lpstr>2_Montázs</vt:lpstr>
      <vt:lpstr>Programozás 9. előadás</vt:lpstr>
      <vt:lpstr>Tartalom</vt:lpstr>
      <vt:lpstr>Egymásba ágyazott programozási tételek</vt:lpstr>
      <vt:lpstr>Egymásba ágyazott tételek Független intervallum</vt:lpstr>
      <vt:lpstr>Egymásba ágyazott tételek Független intervallum</vt:lpstr>
      <vt:lpstr>Egymásba ágyazott tételek Független intervallum</vt:lpstr>
      <vt:lpstr>Egymásba ágyazott tételek Független intervallum</vt:lpstr>
      <vt:lpstr>Egymásba ágyazott tételek Független intervallum</vt:lpstr>
      <vt:lpstr>Egymásba ágyazott tételek Független intervallum</vt:lpstr>
      <vt:lpstr>Egymásba ágyazott tételek Független intervallum</vt:lpstr>
      <vt:lpstr>Egymásba ágyazott tételek Független intervallum</vt:lpstr>
      <vt:lpstr>Egymásba ágyazott tételek Független intervallum</vt:lpstr>
      <vt:lpstr>Egymásba ágyazott tételek Közös intervallum</vt:lpstr>
      <vt:lpstr>Egymásba ágyazott tételek Közös intervallum</vt:lpstr>
      <vt:lpstr>Egymásba ágyazott tételek Közös intervallum</vt:lpstr>
      <vt:lpstr>Egymásba ágyazott tételek Közös intervallum</vt:lpstr>
      <vt:lpstr>Egymásba ágyazott tételek Közös intervallum</vt:lpstr>
      <vt:lpstr>Egymásba ágyazott tételek Közös intervallum</vt:lpstr>
      <vt:lpstr>Egymásba ágyazott tételek Közös intervallum</vt:lpstr>
      <vt:lpstr>Egymásba ágyazott tételek Közös intervallum</vt:lpstr>
      <vt:lpstr>Tesztelés (folytatás)</vt:lpstr>
      <vt:lpstr>Tesztek előállítása</vt:lpstr>
      <vt:lpstr>Tesztek előállítása</vt:lpstr>
      <vt:lpstr>Szabályos tesztek</vt:lpstr>
      <vt:lpstr>Véletlen tesztek (alapok – véletlenszámok)</vt:lpstr>
      <vt:lpstr>Véletlen tesztek (alapok – algoritmikus nyelv)</vt:lpstr>
      <vt:lpstr>Véletlen tesztek (alapok – algoritmikus nyelv)</vt:lpstr>
      <vt:lpstr>Véletlen tesztek (alapok – C#)</vt:lpstr>
      <vt:lpstr>Véletlen tesztek</vt:lpstr>
      <vt:lpstr>Véletlen tesztek</vt:lpstr>
      <vt:lpstr>Véletlen tesztek</vt:lpstr>
      <vt:lpstr>Véletlen tesztek</vt:lpstr>
      <vt:lpstr>Hibakeresés</vt:lpstr>
      <vt:lpstr>Hibakeresés</vt:lpstr>
      <vt:lpstr>Hibakeresés</vt:lpstr>
      <vt:lpstr>Hibakeresés</vt:lpstr>
      <vt:lpstr>Hibakeresési módszerek</vt:lpstr>
      <vt:lpstr>Hibakeresési módszerek Példa az indukciós módszerre:</vt:lpstr>
      <vt:lpstr>Hibakeresési módszerek Példa a dedukciós módszerre:</vt:lpstr>
      <vt:lpstr>Hibajavítás</vt:lpstr>
      <vt:lpstr>Hibajavítás</vt:lpstr>
      <vt:lpstr>Dokumentálás</vt:lpstr>
      <vt:lpstr>Dokumentációk</vt:lpstr>
      <vt:lpstr>Felhasználói dokumentáció</vt:lpstr>
      <vt:lpstr>Fejlesztői dokumentáció</vt:lpstr>
      <vt:lpstr>Programkészítési elvek</vt:lpstr>
      <vt:lpstr>Programkészítési elvek</vt:lpstr>
      <vt:lpstr>Stratégiai elv: lépésenkénti finomítás</vt:lpstr>
      <vt:lpstr>Taktikai elvek</vt:lpstr>
      <vt:lpstr>Technológiai elvek  az algoritmus készítéshez</vt:lpstr>
      <vt:lpstr>Technikai elvek  a kódoláshoz</vt:lpstr>
      <vt:lpstr>Esztétikai/ergonómiai elvek</vt:lpstr>
      <vt:lpstr>Visszetekintés</vt:lpstr>
      <vt:lpstr>Ajándék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7. előadás</dc:title>
  <dc:creator>Szlávi-Zsakó</dc:creator>
  <cp:lastModifiedBy>Szlávi Péter</cp:lastModifiedBy>
  <cp:revision>1115</cp:revision>
  <dcterms:created xsi:type="dcterms:W3CDTF">2005-10-16T14:08:29Z</dcterms:created>
  <dcterms:modified xsi:type="dcterms:W3CDTF">2022-11-09T09:12:53Z</dcterms:modified>
</cp:coreProperties>
</file>