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  <p:sldMasterId id="2147483790" r:id="rId2"/>
  </p:sldMasterIdLst>
  <p:notesMasterIdLst>
    <p:notesMasterId r:id="rId53"/>
  </p:notesMasterIdLst>
  <p:handoutMasterIdLst>
    <p:handoutMasterId r:id="rId54"/>
  </p:handoutMasterIdLst>
  <p:sldIdLst>
    <p:sldId id="343" r:id="rId3"/>
    <p:sldId id="302" r:id="rId4"/>
    <p:sldId id="303" r:id="rId5"/>
    <p:sldId id="313" r:id="rId6"/>
    <p:sldId id="314" r:id="rId7"/>
    <p:sldId id="312" r:id="rId8"/>
    <p:sldId id="315" r:id="rId9"/>
    <p:sldId id="346" r:id="rId10"/>
    <p:sldId id="345" r:id="rId11"/>
    <p:sldId id="374" r:id="rId12"/>
    <p:sldId id="375" r:id="rId13"/>
    <p:sldId id="344" r:id="rId14"/>
    <p:sldId id="376" r:id="rId15"/>
    <p:sldId id="317" r:id="rId16"/>
    <p:sldId id="318" r:id="rId17"/>
    <p:sldId id="319" r:id="rId18"/>
    <p:sldId id="324" r:id="rId19"/>
    <p:sldId id="320" r:id="rId20"/>
    <p:sldId id="321" r:id="rId21"/>
    <p:sldId id="322" r:id="rId22"/>
    <p:sldId id="323" r:id="rId23"/>
    <p:sldId id="339" r:id="rId24"/>
    <p:sldId id="340" r:id="rId25"/>
    <p:sldId id="348" r:id="rId26"/>
    <p:sldId id="366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7" r:id="rId43"/>
    <p:sldId id="368" r:id="rId44"/>
    <p:sldId id="369" r:id="rId45"/>
    <p:sldId id="370" r:id="rId46"/>
    <p:sldId id="401" r:id="rId47"/>
    <p:sldId id="412" r:id="rId48"/>
    <p:sldId id="372" r:id="rId49"/>
    <p:sldId id="364" r:id="rId50"/>
    <p:sldId id="365" r:id="rId51"/>
    <p:sldId id="377" r:id="rId52"/>
  </p:sldIdLst>
  <p:sldSz cx="9144000" cy="6858000" type="screen4x3"/>
  <p:notesSz cx="6797675" cy="9926638"/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EAD5"/>
    <a:srgbClr val="FF0000"/>
    <a:srgbClr val="663300"/>
    <a:srgbClr val="008000"/>
    <a:srgbClr val="969696"/>
    <a:srgbClr val="FFE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1" autoAdjust="0"/>
    <p:restoredTop sz="91767" autoAdjust="0"/>
  </p:normalViewPr>
  <p:slideViewPr>
    <p:cSldViewPr>
      <p:cViewPr>
        <p:scale>
          <a:sx n="50" d="100"/>
          <a:sy n="50" d="100"/>
        </p:scale>
        <p:origin x="1003" y="3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2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 alapjai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71A8F383-C4AA-429C-A9B8-07E65BBF3081}" type="datetime1">
              <a:rPr lang="hu-HU" smtClean="0"/>
              <a:t>2022.09.08.</a:t>
            </a:fld>
            <a:r>
              <a:rPr lang="hu-HU"/>
              <a:t>2007.09.28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pPr>
              <a:defRPr/>
            </a:pPr>
            <a:fld id="{2A12DD12-FA5F-4AC2-9F75-C144B77FE1D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127473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 alapjai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EB56ECEE-1043-4E5E-A3A8-EFFACBDE72B5}" type="datetime1">
              <a:rPr lang="hu-HU" smtClean="0"/>
              <a:t>2022.09.08.</a:t>
            </a:fld>
            <a:endParaRPr lang="hu-HU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fld id="{18AD1634-9405-4019-B407-633852B425F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2877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38916" name="Dátum helye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0A9B9DE-E759-4EB6-8537-D97C0BA02CC8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38918" name="Dia számának helye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AC298E7-0D43-4607-88EF-584E5D03B4DA}" type="slidenum">
              <a:rPr lang="hu-HU" sz="1000" smtClean="0"/>
              <a:pPr/>
              <a:t>1</a:t>
            </a:fld>
            <a:endParaRPr lang="hu-HU" sz="1000"/>
          </a:p>
        </p:txBody>
      </p:sp>
      <p:sp>
        <p:nvSpPr>
          <p:cNvPr id="38919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96055B9-8BE9-43D2-81AD-85B8B0F1E3AA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4421146-F323-4E40-971B-E31F8BF46CF1}" type="slidenum">
              <a:rPr lang="hu-HU" sz="1000" smtClean="0"/>
              <a:pPr/>
              <a:t>10</a:t>
            </a:fld>
            <a:endParaRPr lang="hu-HU" sz="10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dirty="0"/>
          </a:p>
        </p:txBody>
      </p:sp>
      <p:sp>
        <p:nvSpPr>
          <p:cNvPr id="4506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  <p:extLst>
      <p:ext uri="{BB962C8B-B14F-4D97-AF65-F5344CB8AC3E}">
        <p14:creationId xmlns:p14="http://schemas.microsoft.com/office/powerpoint/2010/main" val="1072721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D3647FE-438E-46DD-BA4B-9038B1D72994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4421146-F323-4E40-971B-E31F8BF46CF1}" type="slidenum">
              <a:rPr lang="hu-HU" sz="1000" smtClean="0"/>
              <a:pPr/>
              <a:t>11</a:t>
            </a:fld>
            <a:endParaRPr lang="hu-HU" sz="10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dirty="0"/>
          </a:p>
        </p:txBody>
      </p:sp>
      <p:sp>
        <p:nvSpPr>
          <p:cNvPr id="4506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  <p:extLst>
      <p:ext uri="{BB962C8B-B14F-4D97-AF65-F5344CB8AC3E}">
        <p14:creationId xmlns:p14="http://schemas.microsoft.com/office/powerpoint/2010/main" val="1821198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83FD1C5-BC34-43C5-BEEF-40D1DF547101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9714C0A-4284-457A-87EE-875E89750F72}" type="slidenum">
              <a:rPr lang="hu-HU" sz="1000" smtClean="0"/>
              <a:pPr/>
              <a:t>12</a:t>
            </a:fld>
            <a:endParaRPr lang="hu-HU" sz="100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dirty="0"/>
          </a:p>
        </p:txBody>
      </p:sp>
      <p:sp>
        <p:nvSpPr>
          <p:cNvPr id="46087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83FD1C5-BC34-43C5-BEEF-40D1DF547101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9714C0A-4284-457A-87EE-875E89750F72}" type="slidenum">
              <a:rPr lang="hu-HU" sz="1000" smtClean="0"/>
              <a:pPr/>
              <a:t>13</a:t>
            </a:fld>
            <a:endParaRPr lang="hu-HU" sz="100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dirty="0"/>
          </a:p>
        </p:txBody>
      </p:sp>
      <p:sp>
        <p:nvSpPr>
          <p:cNvPr id="46087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  <p:extLst>
      <p:ext uri="{BB962C8B-B14F-4D97-AF65-F5344CB8AC3E}">
        <p14:creationId xmlns:p14="http://schemas.microsoft.com/office/powerpoint/2010/main" val="3535605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BBAB544-29DD-497C-BC44-1C47B6A07776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ED736AD-BED0-47A6-B2D6-1BBF409977D7}" type="slidenum">
              <a:rPr lang="hu-HU" sz="1000" smtClean="0"/>
              <a:pPr/>
              <a:t>14</a:t>
            </a:fld>
            <a:endParaRPr lang="hu-HU" sz="10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/>
              <a:t>Megelégszünk a specifikációban nem szereplő adatok deklarálásával, hiszen ezek bukkantak föl hirtelen, a „semmiből”.</a:t>
            </a:r>
          </a:p>
        </p:txBody>
      </p:sp>
      <p:sp>
        <p:nvSpPr>
          <p:cNvPr id="47111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838FD21-206A-4E76-A1EE-B2B260E55F65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A9D6B85-16A0-4463-9AEE-33D5F0F34432}" type="slidenum">
              <a:rPr lang="hu-HU" sz="1000" smtClean="0"/>
              <a:pPr/>
              <a:t>15</a:t>
            </a:fld>
            <a:endParaRPr lang="hu-HU" sz="100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48135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E1F8221-6B69-43D3-9AAE-AACB2BD14D81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DC7E0A0-CFEC-4D38-99D0-E829C3FAE162}" type="slidenum">
              <a:rPr lang="hu-HU" sz="1000" smtClean="0"/>
              <a:pPr/>
              <a:t>16</a:t>
            </a:fld>
            <a:endParaRPr lang="hu-HU" sz="10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49159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B3EF677-35B5-4AFE-91B3-FE621A8D0EC3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957C760-F7EA-47D2-BD2E-C208D6AC3AD9}" type="slidenum">
              <a:rPr lang="hu-HU" sz="1000" smtClean="0"/>
              <a:pPr/>
              <a:t>17</a:t>
            </a:fld>
            <a:endParaRPr lang="hu-HU" sz="100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5018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62B6EBF-78D8-47FA-929F-B0B582A3147C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226924F-2E5A-4306-AF7C-82943D212584}" type="slidenum">
              <a:rPr lang="hu-HU" sz="1000" smtClean="0"/>
              <a:pPr/>
              <a:t>18</a:t>
            </a:fld>
            <a:endParaRPr lang="hu-HU" sz="10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51207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CC2AD52-A7F6-4088-A5AF-CD4BD6666101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63BEAE8-C352-4FCA-8A35-864C953A60F8}" type="slidenum">
              <a:rPr lang="hu-HU" sz="1000" smtClean="0"/>
              <a:pPr/>
              <a:t>19</a:t>
            </a:fld>
            <a:endParaRPr lang="hu-HU" sz="100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/>
              <a:t>Mivel kétszer is hivatkozunk a diszkrimináns értékére (a specifikációban, és ebből következőleg az algoritmusban is), ezért a fölösleges számolások elkerülése érdekében egy segédváltozóban (d) tároljuk azt (az egyszeri kiszámolás után).</a:t>
            </a:r>
          </a:p>
          <a:p>
            <a:r>
              <a:rPr lang="hu-HU" sz="1000"/>
              <a:t>Vegyük észre, hogy a specifikációbeli implikációnak az elvárható elágazást feleltettük meg az algoritmusban.</a:t>
            </a:r>
          </a:p>
        </p:txBody>
      </p:sp>
      <p:sp>
        <p:nvSpPr>
          <p:cNvPr id="52231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DC36517-00A8-4236-B019-EA0DE349D0BA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8A1AD66-6FB4-4499-85B7-FF24A7BBDAE8}" type="slidenum">
              <a:rPr lang="hu-HU" sz="1000" smtClean="0"/>
              <a:pPr/>
              <a:t>2</a:t>
            </a:fld>
            <a:endParaRPr lang="hu-HU" sz="1000"/>
          </a:p>
        </p:txBody>
      </p:sp>
      <p:sp>
        <p:nvSpPr>
          <p:cNvPr id="39941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4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39943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  <p:sp>
        <p:nvSpPr>
          <p:cNvPr id="39944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9425EC-DBF1-46AD-9E3A-F77999B57614}" type="slidenum">
              <a:rPr 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hu-HU" sz="10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435358A-77F0-4B9B-B59E-C0DE4A7BF210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F9E2514-CF80-48FC-B5E9-67259EF69EC5}" type="slidenum">
              <a:rPr lang="hu-HU" sz="1000" smtClean="0"/>
              <a:pPr/>
              <a:t>20</a:t>
            </a:fld>
            <a:endParaRPr lang="hu-HU" sz="100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53255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A73875C-84F4-444E-A9AE-C42DD26F4187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F8322D5-15DC-4482-BF6A-6B5DA8C5C74A}" type="slidenum">
              <a:rPr lang="hu-HU" sz="1000" smtClean="0"/>
              <a:pPr/>
              <a:t>21</a:t>
            </a:fld>
            <a:endParaRPr lang="hu-HU" sz="100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54279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9EAA06D-5796-4BE0-9382-3D54F987020F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46CD233-5E67-4AE6-89BA-A37398F7F623}" type="slidenum">
              <a:rPr lang="hu-HU" sz="1000" smtClean="0"/>
              <a:pPr/>
              <a:t>22</a:t>
            </a:fld>
            <a:endParaRPr lang="hu-HU" sz="100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/>
              <a:t>Most nem jelöljük az esetleges adat-deklarációs „széljegyzeteket”.</a:t>
            </a:r>
          </a:p>
        </p:txBody>
      </p:sp>
      <p:sp>
        <p:nvSpPr>
          <p:cNvPr id="5530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9361351-3DB5-4081-9490-7BF61D1C6D50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9AFF5A7-9ABD-429C-AAA7-106349F061C4}" type="slidenum">
              <a:rPr lang="hu-HU" sz="1000" smtClean="0"/>
              <a:pPr/>
              <a:t>23</a:t>
            </a:fld>
            <a:endParaRPr lang="hu-HU" sz="100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/>
              <a:t>http://people.inf.elte.hu/szlavi/Magamnak/C++/NSD10.zip</a:t>
            </a:r>
          </a:p>
          <a:p>
            <a:r>
              <a:rPr lang="hu-HU" sz="1000"/>
              <a:t>http://people.inf.elte.hu/szlavi/C++/structorizer_3_08.zip</a:t>
            </a:r>
          </a:p>
          <a:p>
            <a:endParaRPr lang="hu-HU" sz="1000"/>
          </a:p>
        </p:txBody>
      </p:sp>
      <p:sp>
        <p:nvSpPr>
          <p:cNvPr id="56327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8A2A371-4BB3-401B-B8F8-3241A0E83CB6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74C6FDE-128C-4BF4-8630-2757A24D4D04}" type="slidenum">
              <a:rPr lang="hu-HU" altLang="hu-HU" sz="1000" smtClean="0"/>
              <a:pPr/>
              <a:t>24</a:t>
            </a:fld>
            <a:endParaRPr lang="hu-HU" altLang="hu-HU" sz="1000"/>
          </a:p>
        </p:txBody>
      </p:sp>
      <p:sp>
        <p:nvSpPr>
          <p:cNvPr id="56326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5CC9A9-C2D7-485A-B1CD-19671F50498D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56327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56328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430E5A6-47EE-4EE3-BEE4-768734E3330F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hu-HU" altLang="hu-HU" sz="1000"/>
          </a:p>
        </p:txBody>
      </p:sp>
      <p:sp>
        <p:nvSpPr>
          <p:cNvPr id="56329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56330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633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8E6FE0F-FBDD-4E21-A2BF-A52C26AB2B62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4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0C467D6-EF06-4283-A810-11CEC023A936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74C6FDE-128C-4BF4-8630-2757A24D4D04}" type="slidenum">
              <a:rPr lang="hu-HU" altLang="hu-HU" sz="1000" smtClean="0"/>
              <a:pPr/>
              <a:t>25</a:t>
            </a:fld>
            <a:endParaRPr lang="hu-HU" altLang="hu-HU" sz="1000"/>
          </a:p>
        </p:txBody>
      </p:sp>
      <p:sp>
        <p:nvSpPr>
          <p:cNvPr id="56326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5CC9A9-C2D7-485A-B1CD-19671F50498D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56327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56328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430E5A6-47EE-4EE3-BEE4-768734E3330F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hu-HU" altLang="hu-HU" sz="1000"/>
          </a:p>
        </p:txBody>
      </p:sp>
      <p:sp>
        <p:nvSpPr>
          <p:cNvPr id="56329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56330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633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8E6FE0F-FBDD-4E21-A2BF-A52C26AB2B62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4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38F7E31-D95F-4D0C-957A-1D0FCAF3B538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E5A13EC-0328-4391-B2F6-06B0E6D6A903}" type="slidenum">
              <a:rPr lang="hu-HU" altLang="hu-HU" sz="1000" smtClean="0"/>
              <a:pPr/>
              <a:t>26</a:t>
            </a:fld>
            <a:endParaRPr lang="hu-HU" altLang="hu-HU" sz="1000"/>
          </a:p>
        </p:txBody>
      </p:sp>
      <p:sp>
        <p:nvSpPr>
          <p:cNvPr id="57350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979DEE5-E5F1-4E3B-AC05-D3592561F5E7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57351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57352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B772784-8961-430D-ACF5-2F48D670D730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hu-HU" altLang="hu-HU" sz="1000"/>
          </a:p>
        </p:txBody>
      </p:sp>
      <p:sp>
        <p:nvSpPr>
          <p:cNvPr id="5735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5735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735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4292F12-FD3E-4A71-A651-A8D6B72084E7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26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C7BA1C1-3B61-4D6C-B508-2E9E13A4415C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212C7C7-1F7C-47FB-8E9F-1D7746929F51}" type="slidenum">
              <a:rPr lang="hu-HU" altLang="hu-HU" sz="1000" smtClean="0"/>
              <a:pPr/>
              <a:t>27</a:t>
            </a:fld>
            <a:endParaRPr lang="hu-HU" altLang="hu-HU" sz="1000"/>
          </a:p>
        </p:txBody>
      </p:sp>
      <p:sp>
        <p:nvSpPr>
          <p:cNvPr id="58374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61C0E87-C3AC-48D4-9424-6A48454CBEDC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58375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58376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694A4B3-D81F-49DE-B249-2F2559975DE8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hu-HU" altLang="hu-HU" sz="1000"/>
          </a:p>
        </p:txBody>
      </p:sp>
      <p:sp>
        <p:nvSpPr>
          <p:cNvPr id="58377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58378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837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5A36B9D-709A-4E4E-81A4-3C6E47B3D131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74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2882015-990D-4DF8-831B-44CA5C2D028D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ACE4AC5-A461-4F97-B886-EC61BD1E55EB}" type="slidenum">
              <a:rPr lang="hu-HU" altLang="hu-HU" sz="1000" smtClean="0"/>
              <a:pPr/>
              <a:t>28</a:t>
            </a:fld>
            <a:endParaRPr lang="hu-HU" altLang="hu-HU" sz="1000"/>
          </a:p>
        </p:txBody>
      </p:sp>
      <p:sp>
        <p:nvSpPr>
          <p:cNvPr id="59398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242203-30A9-4734-8199-744B035C2E69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59399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5940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306E096-6A2B-4D42-AE80-9FFC1DE499C0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hu-HU" altLang="hu-HU" sz="1000"/>
          </a:p>
        </p:txBody>
      </p:sp>
      <p:sp>
        <p:nvSpPr>
          <p:cNvPr id="59401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5940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5940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57020C2-7F84-4F6C-BE56-5B2B2A8A65E0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6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7EBD8F9-823F-4331-BA1C-CA75FF269DD4}" type="datetime1">
              <a:rPr lang="hu-HU" altLang="hu-HU" smtClean="0"/>
              <a:t>2022.09.08.</a:t>
            </a:fld>
            <a:endParaRPr lang="hu-HU" altLang="hu-HU"/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2BFF362-91F7-4947-A725-F9D940C54804}" type="slidenum">
              <a:rPr lang="hu-HU" altLang="hu-HU" smtClean="0"/>
              <a:pPr/>
              <a:t>29</a:t>
            </a:fld>
            <a:endParaRPr lang="hu-HU" altLang="hu-HU"/>
          </a:p>
        </p:txBody>
      </p:sp>
      <p:sp>
        <p:nvSpPr>
          <p:cNvPr id="60422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C095105-ACCD-4281-BAD2-860FAB84A942}" type="datetime1">
              <a:rPr lang="hu-HU" altLang="hu-HU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200"/>
          </a:p>
        </p:txBody>
      </p:sp>
      <p:sp>
        <p:nvSpPr>
          <p:cNvPr id="60423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0424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88F9025-0982-4999-B40A-F549C7DE2D2D}" type="slidenum">
              <a:rPr lang="hu-HU" altLang="hu-HU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hu-HU" altLang="hu-HU" sz="1200"/>
          </a:p>
        </p:txBody>
      </p:sp>
      <p:sp>
        <p:nvSpPr>
          <p:cNvPr id="60425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60426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/>
              <a:t>Pl. 3-bites 2-es komplemens kódú egész számok:</a:t>
            </a:r>
          </a:p>
          <a:p>
            <a:r>
              <a:rPr lang="hu-HU" altLang="hu-HU"/>
              <a:t>   +0=0|00</a:t>
            </a:r>
            <a:r>
              <a:rPr lang="hu-HU" altLang="hu-HU" baseline="-25000"/>
              <a:t>2</a:t>
            </a:r>
            <a:r>
              <a:rPr lang="hu-HU" altLang="hu-HU"/>
              <a:t>, +1=0|01</a:t>
            </a:r>
            <a:r>
              <a:rPr lang="hu-HU" altLang="hu-HU" baseline="-25000"/>
              <a:t>2</a:t>
            </a:r>
            <a:r>
              <a:rPr lang="hu-HU" altLang="hu-HU"/>
              <a:t>, +2=0|10</a:t>
            </a:r>
            <a:r>
              <a:rPr lang="hu-HU" altLang="hu-HU" baseline="-25000"/>
              <a:t>2</a:t>
            </a:r>
            <a:r>
              <a:rPr lang="hu-HU" altLang="hu-HU"/>
              <a:t>, +3=0|11</a:t>
            </a:r>
            <a:r>
              <a:rPr lang="hu-HU" altLang="hu-HU" baseline="-25000"/>
              <a:t>2</a:t>
            </a:r>
            <a:r>
              <a:rPr lang="hu-HU" altLang="hu-HU"/>
              <a:t>,</a:t>
            </a:r>
          </a:p>
          <a:p>
            <a:r>
              <a:rPr lang="hu-HU" altLang="hu-HU"/>
              <a:t>	 -1=1|11</a:t>
            </a:r>
            <a:r>
              <a:rPr lang="hu-HU" altLang="hu-HU" baseline="-25000"/>
              <a:t>2</a:t>
            </a:r>
            <a:r>
              <a:rPr lang="hu-HU" altLang="hu-HU"/>
              <a:t>,  -2=1|10</a:t>
            </a:r>
            <a:r>
              <a:rPr lang="hu-HU" altLang="hu-HU" baseline="-25000"/>
              <a:t>2</a:t>
            </a:r>
            <a:r>
              <a:rPr lang="hu-HU" altLang="hu-HU"/>
              <a:t>,  -3=1|01</a:t>
            </a:r>
            <a:r>
              <a:rPr lang="hu-HU" altLang="hu-HU" baseline="-25000"/>
              <a:t>2</a:t>
            </a:r>
            <a:r>
              <a:rPr lang="hu-HU" altLang="hu-HU"/>
              <a:t>, -4=1|00</a:t>
            </a:r>
            <a:r>
              <a:rPr lang="hu-HU" altLang="hu-HU" baseline="-25000"/>
              <a:t>2</a:t>
            </a:r>
            <a:r>
              <a:rPr lang="hu-HU" altLang="hu-HU"/>
              <a:t>,</a:t>
            </a:r>
          </a:p>
          <a:p>
            <a:r>
              <a:rPr lang="hu-HU" altLang="hu-HU"/>
              <a:t>Vegye észre a „szabályszerűségeket”!</a:t>
            </a:r>
          </a:p>
          <a:p>
            <a:endParaRPr lang="hu-HU" altLang="hu-HU"/>
          </a:p>
        </p:txBody>
      </p:sp>
      <p:sp>
        <p:nvSpPr>
          <p:cNvPr id="6042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3E36895-8D39-404F-8144-FE6F55CA56D3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hu-HU" alt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65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DDD7330-20E9-4130-97A5-46BB3EB189BE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81B6C41-CBB0-467E-B99B-B82F274BADAD}" type="slidenum">
              <a:rPr lang="hu-HU" sz="1000" smtClean="0"/>
              <a:pPr/>
              <a:t>3</a:t>
            </a:fld>
            <a:endParaRPr lang="hu-HU" sz="100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dirty="0"/>
          </a:p>
        </p:txBody>
      </p:sp>
      <p:sp>
        <p:nvSpPr>
          <p:cNvPr id="40967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6856D86-8215-4460-9D4A-BF7BC74CA653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8A65D93-DAAC-422C-B0A0-BA4E47AEC9A6}" type="slidenum">
              <a:rPr lang="hu-HU" altLang="hu-HU" sz="1000" smtClean="0"/>
              <a:pPr/>
              <a:t>30</a:t>
            </a:fld>
            <a:endParaRPr lang="hu-HU" altLang="hu-HU" sz="1000"/>
          </a:p>
        </p:txBody>
      </p:sp>
      <p:sp>
        <p:nvSpPr>
          <p:cNvPr id="61446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375FA74-3F95-4970-9490-CB79F6499F6F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61447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1448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9B63F3F-5884-40F0-B9C3-96A47857D129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hu-HU" altLang="hu-HU" sz="1000"/>
          </a:p>
        </p:txBody>
      </p:sp>
      <p:sp>
        <p:nvSpPr>
          <p:cNvPr id="61449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61450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145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8FDE596-AC1E-4D31-BABA-D44D9504B99E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97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AB254E4-F82A-449A-A3C4-7A17C6C2FA9E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7D564B7-A8CD-4B44-8538-1623D72F1AF6}" type="slidenum">
              <a:rPr lang="hu-HU" altLang="hu-HU" sz="1000" smtClean="0"/>
              <a:pPr/>
              <a:t>31</a:t>
            </a:fld>
            <a:endParaRPr lang="hu-HU" altLang="hu-HU" sz="1000"/>
          </a:p>
        </p:txBody>
      </p:sp>
      <p:sp>
        <p:nvSpPr>
          <p:cNvPr id="62470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79BB7AC-5462-4640-A9F5-8B33C951F85C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62471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2472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91A60E0-A0F9-4A22-854A-337BABAC3100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hu-HU" altLang="hu-HU" sz="1000"/>
          </a:p>
        </p:txBody>
      </p:sp>
      <p:sp>
        <p:nvSpPr>
          <p:cNvPr id="6247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6247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247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9784BF0-E73A-4E0B-9BEA-AD9CB1B79A08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80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FA43732-657C-4BE4-B4E4-8E007D2D4D64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BBE804B-902E-44C5-A88F-1FD5A87610A8}" type="slidenum">
              <a:rPr lang="hu-HU" altLang="hu-HU" sz="1000" smtClean="0"/>
              <a:pPr/>
              <a:t>32</a:t>
            </a:fld>
            <a:endParaRPr lang="hu-HU" altLang="hu-HU" sz="1000"/>
          </a:p>
        </p:txBody>
      </p:sp>
      <p:sp>
        <p:nvSpPr>
          <p:cNvPr id="63494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FA1CF0F-CD04-467B-835D-EF7147EC2992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63495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63496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03AB694-5F4B-4481-B6E3-88B168690DC5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hu-HU" altLang="hu-HU" sz="1000"/>
          </a:p>
        </p:txBody>
      </p:sp>
      <p:sp>
        <p:nvSpPr>
          <p:cNvPr id="63497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63498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349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D87F323-FF2C-4AE4-B738-EA179D6114DF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1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E62998A-F5D1-4AE5-8858-CBBD6F8FA4EB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D514814-6364-4340-BBF5-E751F4A57E0E}" type="slidenum">
              <a:rPr lang="hu-HU" altLang="hu-HU" sz="1000" smtClean="0"/>
              <a:pPr/>
              <a:t>33</a:t>
            </a:fld>
            <a:endParaRPr lang="hu-HU" altLang="hu-HU" sz="1000"/>
          </a:p>
        </p:txBody>
      </p:sp>
      <p:sp>
        <p:nvSpPr>
          <p:cNvPr id="81926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9384C10-3BE5-4BB6-87E4-20826B7D15CD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81927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1928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3146E5E-3E0C-4C05-AEDA-74CF11833381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hu-HU" altLang="hu-HU" sz="1000"/>
          </a:p>
        </p:txBody>
      </p:sp>
      <p:sp>
        <p:nvSpPr>
          <p:cNvPr id="81929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1930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8193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E578CEF-7B81-409F-AFA4-399668FA0757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50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D8B0AA7-8A51-4E05-9E21-B31B1F87D376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F9BA0C-1EF3-46D4-A0DA-6F0B3ADE2F0F}" type="slidenum">
              <a:rPr lang="hu-HU" altLang="hu-HU" sz="1000" smtClean="0"/>
              <a:pPr/>
              <a:t>34</a:t>
            </a:fld>
            <a:endParaRPr lang="hu-HU" altLang="hu-HU" sz="1000"/>
          </a:p>
        </p:txBody>
      </p:sp>
      <p:sp>
        <p:nvSpPr>
          <p:cNvPr id="82950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F244F8C-A254-47B4-B553-2531C121C05F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82951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2952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CB4BE73-7C72-48BF-B02D-699CDE70DAF6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hu-HU" altLang="hu-HU" sz="1000"/>
          </a:p>
        </p:txBody>
      </p:sp>
      <p:sp>
        <p:nvSpPr>
          <p:cNvPr id="8295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295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hu-HU" altLang="hu-HU" dirty="0">
              <a:sym typeface="Symbol" pitchFamily="18" charset="2"/>
            </a:endParaRPr>
          </a:p>
        </p:txBody>
      </p:sp>
      <p:sp>
        <p:nvSpPr>
          <p:cNvPr id="8295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BBBB2BF-EB70-4AA2-A305-B14BD88FEF59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34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CB14801-E4F3-4205-9CF8-C0D5FB587E30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F9BA0C-1EF3-46D4-A0DA-6F0B3ADE2F0F}" type="slidenum">
              <a:rPr lang="hu-HU" altLang="hu-HU" sz="1000" smtClean="0"/>
              <a:pPr/>
              <a:t>35</a:t>
            </a:fld>
            <a:endParaRPr lang="hu-HU" altLang="hu-HU" sz="1000"/>
          </a:p>
        </p:txBody>
      </p:sp>
      <p:sp>
        <p:nvSpPr>
          <p:cNvPr id="82950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F244F8C-A254-47B4-B553-2531C121C05F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82951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2952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CB4BE73-7C72-48BF-B02D-699CDE70DAF6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hu-HU" altLang="hu-HU" sz="1000"/>
          </a:p>
        </p:txBody>
      </p:sp>
      <p:sp>
        <p:nvSpPr>
          <p:cNvPr id="8295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295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Vegye észre, hogy az </a:t>
            </a:r>
            <a:r>
              <a:rPr lang="hu-HU" altLang="hu-HU" b="1" dirty="0">
                <a:sym typeface="Symbol" pitchFamily="18" charset="2"/>
              </a:rPr>
              <a:t>(x=”+” vagy y=”+”) </a:t>
            </a:r>
            <a:r>
              <a:rPr lang="hu-HU" altLang="hu-HU" dirty="0">
                <a:sym typeface="Symbol" pitchFamily="18" charset="2"/>
              </a:rPr>
              <a:t>és az </a:t>
            </a:r>
            <a:r>
              <a:rPr lang="hu-HU" altLang="hu-HU" b="1" dirty="0">
                <a:sym typeface="Symbol" pitchFamily="18" charset="2"/>
              </a:rPr>
              <a:t>(x=”–” és y=”–”)</a:t>
            </a:r>
            <a:r>
              <a:rPr lang="hu-HU" altLang="hu-HU" dirty="0">
                <a:sym typeface="Symbol" pitchFamily="18" charset="2"/>
              </a:rPr>
              <a:t> kifejezések együtt minden lehetőséget leírnak. Ezért írhatnánk az utófeltételt így is:</a:t>
            </a:r>
          </a:p>
          <a:p>
            <a:pPr lvl="1"/>
            <a:r>
              <a:rPr lang="hu-HU" altLang="hu-HU" b="1" dirty="0">
                <a:sym typeface="Symbol" pitchFamily="18" charset="2"/>
              </a:rPr>
              <a:t>x=”+” vagy y=”+”</a:t>
            </a:r>
            <a:r>
              <a:rPr lang="hu-HU" altLang="hu-HU" dirty="0">
                <a:sym typeface="Symbol" pitchFamily="18" charset="2"/>
              </a:rPr>
              <a:t> → </a:t>
            </a:r>
            <a:r>
              <a:rPr lang="hu-HU" altLang="hu-HU" b="1" dirty="0">
                <a:sym typeface="Symbol" pitchFamily="18" charset="2"/>
              </a:rPr>
              <a:t>v=”</a:t>
            </a:r>
            <a:r>
              <a:rPr lang="hu-HU" altLang="hu-HU" b="1" dirty="0" err="1">
                <a:sym typeface="Symbol" pitchFamily="18" charset="2"/>
              </a:rPr>
              <a:t>Rh</a:t>
            </a:r>
            <a:r>
              <a:rPr lang="hu-HU" altLang="hu-HU" b="1" dirty="0">
                <a:sym typeface="Symbol" pitchFamily="18" charset="2"/>
              </a:rPr>
              <a:t>+” és</a:t>
            </a:r>
          </a:p>
          <a:p>
            <a:pPr lvl="1"/>
            <a:r>
              <a:rPr lang="hu-HU" altLang="hu-HU" b="1" dirty="0">
                <a:sym typeface="Symbol" pitchFamily="18" charset="2"/>
              </a:rPr>
              <a:t>x”+” és y”+”</a:t>
            </a:r>
            <a:r>
              <a:rPr lang="hu-HU" altLang="hu-HU" dirty="0">
                <a:sym typeface="Symbol" pitchFamily="18" charset="2"/>
              </a:rPr>
              <a:t> → </a:t>
            </a:r>
            <a:r>
              <a:rPr lang="hu-HU" altLang="hu-HU" b="1" dirty="0">
                <a:sym typeface="Symbol" pitchFamily="18" charset="2"/>
              </a:rPr>
              <a:t>v=”</a:t>
            </a:r>
            <a:r>
              <a:rPr lang="hu-HU" altLang="hu-HU" b="1" dirty="0" err="1">
                <a:sym typeface="Symbol" pitchFamily="18" charset="2"/>
              </a:rPr>
              <a:t>Rh-</a:t>
            </a:r>
            <a:r>
              <a:rPr lang="hu-HU" altLang="hu-HU" b="1" dirty="0">
                <a:sym typeface="Symbol" pitchFamily="18" charset="2"/>
              </a:rPr>
              <a:t>”</a:t>
            </a:r>
            <a:endParaRPr lang="hu-HU" altLang="hu-HU" dirty="0">
              <a:sym typeface="Symbol" pitchFamily="18" charset="2"/>
            </a:endParaRPr>
          </a:p>
          <a:p>
            <a:r>
              <a:rPr lang="hu-HU" altLang="hu-HU" dirty="0">
                <a:sym typeface="Symbol" pitchFamily="18" charset="2"/>
              </a:rPr>
              <a:t>Amiből már ránézésre</a:t>
            </a:r>
            <a:r>
              <a:rPr lang="hu-HU" altLang="hu-HU" baseline="0" dirty="0">
                <a:sym typeface="Symbol" pitchFamily="18" charset="2"/>
              </a:rPr>
              <a:t> is </a:t>
            </a:r>
            <a:r>
              <a:rPr lang="hu-HU" altLang="hu-HU" dirty="0">
                <a:sym typeface="Symbol" pitchFamily="18" charset="2"/>
              </a:rPr>
              <a:t>nyilvánvaló, hogy algoritmizálható a fenti kétirányú elágazással.</a:t>
            </a:r>
          </a:p>
          <a:p>
            <a:r>
              <a:rPr lang="hu-HU" altLang="hu-HU" dirty="0">
                <a:sym typeface="Symbol" pitchFamily="18" charset="2"/>
              </a:rPr>
              <a:t>Hogy matematikai értelemben is ekvivalensek az utófeltételek, lássa be az alábbi állítást:</a:t>
            </a:r>
          </a:p>
          <a:p>
            <a:pPr lvl="1"/>
            <a:r>
              <a:rPr lang="hu-HU" altLang="hu-HU" dirty="0">
                <a:sym typeface="Symbol" pitchFamily="18" charset="2"/>
              </a:rPr>
              <a:t>(AB)(AC)  (AB)(AC) </a:t>
            </a:r>
          </a:p>
          <a:p>
            <a:r>
              <a:rPr lang="hu-HU" altLang="hu-HU" dirty="0">
                <a:sym typeface="Symbol" pitchFamily="18" charset="2"/>
              </a:rPr>
              <a:t>Ehhez először is azt kell tudni, h. XY  X(</a:t>
            </a:r>
            <a:r>
              <a:rPr lang="hu-HU" altLang="hu-HU" dirty="0" err="1">
                <a:sym typeface="Symbol" pitchFamily="18" charset="2"/>
              </a:rPr>
              <a:t>X</a:t>
            </a:r>
            <a:r>
              <a:rPr lang="hu-HU" altLang="hu-HU" dirty="0">
                <a:sym typeface="Symbol" pitchFamily="18" charset="2"/>
              </a:rPr>
              <a:t>Y). </a:t>
            </a:r>
          </a:p>
          <a:p>
            <a:pPr lvl="1"/>
            <a:endParaRPr lang="hu-HU" altLang="hu-HU" dirty="0">
              <a:sym typeface="Symbol" pitchFamily="18" charset="2"/>
            </a:endParaRPr>
          </a:p>
        </p:txBody>
      </p:sp>
      <p:sp>
        <p:nvSpPr>
          <p:cNvPr id="8295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BBBB2BF-EB70-4AA2-A305-B14BD88FEF59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029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E2FFC13-607A-48A2-BF1D-0046E3FFE5F6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288F6FD-2419-4FED-A3E2-C6C2A6F3FFFA}" type="slidenum">
              <a:rPr lang="hu-HU" altLang="hu-HU" sz="1000" smtClean="0"/>
              <a:pPr/>
              <a:t>36</a:t>
            </a:fld>
            <a:endParaRPr lang="hu-HU" altLang="hu-HU" sz="1000"/>
          </a:p>
        </p:txBody>
      </p:sp>
      <p:sp>
        <p:nvSpPr>
          <p:cNvPr id="83974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5058BE0-A055-4FA5-8462-BF67D982FF11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83975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3976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04F1A55-BA81-419E-B87D-8DD5E508EA84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hu-HU" altLang="hu-HU" sz="1000"/>
          </a:p>
        </p:txBody>
      </p:sp>
      <p:sp>
        <p:nvSpPr>
          <p:cNvPr id="83977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3978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8397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7B50CBD-4EA7-4070-91B6-702E28614C15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0864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C69A226-17A8-4896-9AE6-8C3C264FC346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2763B49-BF71-4BBA-96E0-D479892318B1}" type="slidenum">
              <a:rPr lang="hu-HU" altLang="hu-HU" sz="1000" smtClean="0"/>
              <a:pPr/>
              <a:t>37</a:t>
            </a:fld>
            <a:endParaRPr lang="hu-HU" altLang="hu-HU" sz="1000"/>
          </a:p>
        </p:txBody>
      </p:sp>
      <p:sp>
        <p:nvSpPr>
          <p:cNvPr id="84998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D8CB524-219E-405C-A10E-2A4E5F45FA06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84999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500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FE535B8-4285-4568-B705-D2BDC8DD5C80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hu-HU" altLang="hu-HU" sz="1000"/>
          </a:p>
        </p:txBody>
      </p:sp>
      <p:sp>
        <p:nvSpPr>
          <p:cNvPr id="85001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500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Az utófeltétel összeállítása animációval… a színek a szereplők (bemenet/kimenet) összetartozására, illetve a kapcsolat módjára („és” logikai művelet) utalnak.</a:t>
            </a:r>
          </a:p>
        </p:txBody>
      </p:sp>
      <p:sp>
        <p:nvSpPr>
          <p:cNvPr id="8500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9835688-A068-42D4-A502-B9871DD728B4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7659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F40A37B-D2FB-4CEF-9721-59380D377BD8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41B2D02-7284-405B-99E4-0A5504B5CCA2}" type="slidenum">
              <a:rPr lang="hu-HU" altLang="hu-HU" sz="1000" smtClean="0"/>
              <a:pPr/>
              <a:t>38</a:t>
            </a:fld>
            <a:endParaRPr lang="hu-HU" altLang="hu-HU" sz="1000"/>
          </a:p>
        </p:txBody>
      </p:sp>
      <p:sp>
        <p:nvSpPr>
          <p:cNvPr id="86022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C4BA03D-44F9-4DD1-9594-DD2ACAA20F6C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86023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6024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CE1F2EA-91A5-463C-AE90-623FCCDDD249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hu-HU" altLang="hu-HU" sz="1000"/>
          </a:p>
        </p:txBody>
      </p:sp>
      <p:sp>
        <p:nvSpPr>
          <p:cNvPr id="86025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6026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Az algoritmus tükrözi az algoritmus „olvasásának” sorrendjét, felhasználva a </a:t>
            </a:r>
            <a:r>
              <a:rPr lang="hu-HU" altLang="hu-HU" b="1" dirty="0"/>
              <a:t>kétirányú elágazás</a:t>
            </a:r>
            <a:r>
              <a:rPr lang="hu-HU" altLang="hu-HU" dirty="0"/>
              <a:t> utasítás-szerkezetet.</a:t>
            </a:r>
          </a:p>
          <a:p>
            <a:r>
              <a:rPr lang="hu-HU" altLang="hu-HU" dirty="0"/>
              <a:t>A végrehajtáskor szerencsés esetben egyetlen feltételt kell megvizsgálni, legszerencsétlenebb esetben 3-at.</a:t>
            </a:r>
          </a:p>
        </p:txBody>
      </p:sp>
      <p:sp>
        <p:nvSpPr>
          <p:cNvPr id="8602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33AA44C-6034-44B7-824D-5F81A19A7CC8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907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116C118-B3F6-402D-8AE3-820BDAC760C5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F682C1F-E1B2-4C83-8310-3B178E47A034}" type="slidenum">
              <a:rPr lang="hu-HU" altLang="hu-HU" sz="1000" smtClean="0"/>
              <a:pPr/>
              <a:t>39</a:t>
            </a:fld>
            <a:endParaRPr lang="hu-HU" altLang="hu-HU" sz="1000"/>
          </a:p>
        </p:txBody>
      </p:sp>
      <p:sp>
        <p:nvSpPr>
          <p:cNvPr id="87046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9B0C552-E9CB-4DB6-B8BA-2E7807DE2594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87047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7048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2CCB4CB-C249-495E-98C7-9BBA266DF6E6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hu-HU" altLang="hu-HU" sz="1000"/>
          </a:p>
        </p:txBody>
      </p:sp>
      <p:sp>
        <p:nvSpPr>
          <p:cNvPr id="87049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7050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Az utófeltételben szereplő „vagy” logikai műveletek operandusainak </a:t>
            </a:r>
            <a:r>
              <a:rPr lang="hu-HU" altLang="hu-HU" b="1" dirty="0"/>
              <a:t>egyenrangú</a:t>
            </a:r>
            <a:r>
              <a:rPr lang="hu-HU" altLang="hu-HU" dirty="0"/>
              <a:t> voltát hangsúlyozó algoritmus a </a:t>
            </a:r>
            <a:r>
              <a:rPr lang="hu-HU" altLang="hu-HU" b="1" dirty="0"/>
              <a:t>sokirányú </a:t>
            </a:r>
            <a:r>
              <a:rPr lang="hu-HU" altLang="hu-HU" b="1"/>
              <a:t>elágazás</a:t>
            </a:r>
            <a:r>
              <a:rPr lang="hu-HU" altLang="hu-HU"/>
              <a:t>ra épít.</a:t>
            </a:r>
            <a:endParaRPr lang="hu-HU" altLang="hu-HU" dirty="0"/>
          </a:p>
          <a:p>
            <a:r>
              <a:rPr lang="hu-HU" altLang="hu-HU" dirty="0"/>
              <a:t>A végrehajtáskor szerencsés esetben egyetlen feltételt kell megvizsgálni, legszerencsétlenebb esetben 4-et.</a:t>
            </a:r>
          </a:p>
          <a:p>
            <a:endParaRPr lang="hu-HU" altLang="hu-HU" dirty="0"/>
          </a:p>
        </p:txBody>
      </p:sp>
      <p:sp>
        <p:nvSpPr>
          <p:cNvPr id="8705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FC67104-8BCF-4950-829E-29917338F533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25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BC3905A-2462-47C2-9E4B-539238660DD4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3BA021D-590A-4677-BBA4-8DF40835EE77}" type="slidenum">
              <a:rPr lang="hu-HU" sz="1000" smtClean="0"/>
              <a:pPr/>
              <a:t>4</a:t>
            </a:fld>
            <a:endParaRPr lang="hu-HU" sz="100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dirty="0">
                <a:latin typeface="Arial" charset="0"/>
              </a:rPr>
              <a:t>6-7.: Egyéb „technikai” körülmények (pl. megjelenítés, memóriakorlát, speciális adatszerkezet…)</a:t>
            </a:r>
          </a:p>
        </p:txBody>
      </p:sp>
      <p:sp>
        <p:nvSpPr>
          <p:cNvPr id="41991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2EAD449-6A3E-4666-B0DE-0F8DAAFC07C3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414B960-7134-46DE-B4E4-D7A6399A0D0F}" type="slidenum">
              <a:rPr lang="hu-HU" altLang="hu-HU" sz="1000" smtClean="0"/>
              <a:pPr/>
              <a:t>40</a:t>
            </a:fld>
            <a:endParaRPr lang="hu-HU" altLang="hu-HU" sz="1000"/>
          </a:p>
        </p:txBody>
      </p:sp>
      <p:sp>
        <p:nvSpPr>
          <p:cNvPr id="88070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9D874E5-2029-4651-8EE4-38DCCAC277E3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88071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8072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414A436-D8B9-4EEB-8E66-E1803BDB6B5B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hu-HU" altLang="hu-HU" sz="1000"/>
          </a:p>
        </p:txBody>
      </p:sp>
      <p:sp>
        <p:nvSpPr>
          <p:cNvPr id="88073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8074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… és egy „gondolkodva”, </a:t>
            </a:r>
            <a:r>
              <a:rPr lang="hu-HU" altLang="hu-HU" b="1" dirty="0"/>
              <a:t>segédváltozók</a:t>
            </a:r>
            <a:r>
              <a:rPr lang="hu-HU" altLang="hu-HU" dirty="0"/>
              <a:t>kal „optimalizált” (?) algoritmikus megfogalmazás.</a:t>
            </a:r>
          </a:p>
          <a:p>
            <a:r>
              <a:rPr lang="hu-HU" altLang="hu-HU" dirty="0"/>
              <a:t>A végrehajtáskor mindig 2 feltételvizsgálatot kell végezni. (Persze a segédváltozók értékadásához is 2 logikai kifejezést ki kell értékelni, azaz végül is ez 4 logikai kifejezés kiértékelését jelenti!)</a:t>
            </a:r>
          </a:p>
          <a:p>
            <a:endParaRPr lang="hu-HU" altLang="hu-HU" dirty="0"/>
          </a:p>
        </p:txBody>
      </p:sp>
      <p:sp>
        <p:nvSpPr>
          <p:cNvPr id="8807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22C4A70-259B-4CC8-9154-086A192AC04F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218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  <p:sp>
        <p:nvSpPr>
          <p:cNvPr id="6144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144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9D69B4B-3DBB-4B32-9E59-B1E42A32DF07}" type="datetime1">
              <a:rPr lang="hu-HU" smtClean="0"/>
              <a:t>2022.09.08.</a:t>
            </a:fld>
            <a:endParaRPr lang="hu-HU"/>
          </a:p>
        </p:txBody>
      </p:sp>
      <p:sp>
        <p:nvSpPr>
          <p:cNvPr id="6144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144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599ED9-AF4D-46CE-81B1-CB3112E23694}" type="slidenum">
              <a:rPr lang="hu-HU" smtClean="0"/>
              <a:pPr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036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  <p:sp>
        <p:nvSpPr>
          <p:cNvPr id="6246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246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82E784F-6033-4FB6-ADA8-1BBD7D120DD7}" type="datetime1">
              <a:rPr lang="hu-HU" smtClean="0"/>
              <a:t>2022.09.08.</a:t>
            </a:fld>
            <a:endParaRPr lang="hu-HU"/>
          </a:p>
        </p:txBody>
      </p:sp>
      <p:sp>
        <p:nvSpPr>
          <p:cNvPr id="6247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247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E6120-A89E-4775-8CCE-F4C6B32C5565}" type="slidenum">
              <a:rPr lang="hu-HU" smtClean="0"/>
              <a:pPr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9408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>
                <a:latin typeface="Arial" pitchFamily="34" charset="0"/>
              </a:rPr>
              <a:t>Ha a Rekord(x,y:Valós) adattípus, akkor értékhalmaza és műveletei is vannak.</a:t>
            </a:r>
          </a:p>
          <a:p>
            <a:r>
              <a:rPr lang="hu-HU" dirty="0">
                <a:latin typeface="Arial" pitchFamily="34" charset="0"/>
              </a:rPr>
              <a:t>Értékhalmaz: </a:t>
            </a:r>
            <a:r>
              <a:rPr lang="hu-HU" sz="12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dirty="0">
                <a:latin typeface="Arial" pitchFamily="34" charset="0"/>
                <a:sym typeface="Symbol" pitchFamily="18" charset="2"/>
              </a:rPr>
              <a:t></a:t>
            </a:r>
            <a:r>
              <a:rPr lang="hu-HU" sz="1200" dirty="0" err="1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R</a:t>
            </a:r>
            <a:endParaRPr lang="hu-HU" dirty="0">
              <a:latin typeface="Arial" pitchFamily="34" charset="0"/>
            </a:endParaRPr>
          </a:p>
          <a:p>
            <a:r>
              <a:rPr lang="hu-HU" dirty="0">
                <a:latin typeface="Arial" pitchFamily="34" charset="0"/>
              </a:rPr>
              <a:t>Műveletek:  </a:t>
            </a:r>
          </a:p>
          <a:p>
            <a:pPr>
              <a:buFontTx/>
              <a:buChar char="•"/>
            </a:pPr>
            <a:r>
              <a:rPr lang="hu-HU" dirty="0">
                <a:latin typeface="Arial" pitchFamily="34" charset="0"/>
              </a:rPr>
              <a:t>komponensekhez hozzáféréshez, a </a:t>
            </a:r>
            <a:r>
              <a:rPr lang="hu-HU" dirty="0">
                <a:latin typeface="Arial" pitchFamily="34" charset="0"/>
                <a:sym typeface="Symbol" pitchFamily="18" charset="2"/>
              </a:rPr>
              <a:t>.x és a .y;</a:t>
            </a:r>
          </a:p>
          <a:p>
            <a:pPr>
              <a:buFontTx/>
              <a:buChar char="•"/>
            </a:pPr>
            <a:r>
              <a:rPr lang="hu-HU" dirty="0">
                <a:latin typeface="Arial" pitchFamily="34" charset="0"/>
                <a:sym typeface="Symbol" pitchFamily="18" charset="2"/>
              </a:rPr>
              <a:t>értékadás.</a:t>
            </a:r>
            <a:endParaRPr lang="hu-HU" dirty="0">
              <a:latin typeface="Arial" pitchFamily="34" charset="0"/>
            </a:endParaRPr>
          </a:p>
        </p:txBody>
      </p:sp>
      <p:sp>
        <p:nvSpPr>
          <p:cNvPr id="6144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144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C85B7B0-528A-421E-8186-CEB8C2907F57}" type="datetime1">
              <a:rPr lang="hu-HU" smtClean="0"/>
              <a:t>2022.09.08.</a:t>
            </a:fld>
            <a:endParaRPr lang="hu-HU"/>
          </a:p>
        </p:txBody>
      </p:sp>
      <p:sp>
        <p:nvSpPr>
          <p:cNvPr id="6144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144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599ED9-AF4D-46CE-81B1-CB3112E23694}" type="slidenum">
              <a:rPr lang="hu-HU" smtClean="0"/>
              <a:pPr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4433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451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451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A2BC624-00E1-46AC-98E8-225717050926}" type="datetime1">
              <a:rPr lang="hu-HU" smtClean="0"/>
              <a:t>2022.09.08.</a:t>
            </a:fld>
            <a:endParaRPr lang="hu-HU"/>
          </a:p>
        </p:txBody>
      </p:sp>
      <p:sp>
        <p:nvSpPr>
          <p:cNvPr id="6451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451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DE55A-67D5-41AB-B8AD-0A8AFF60D725}" type="slidenum">
              <a:rPr lang="hu-HU" smtClean="0"/>
              <a:pPr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63829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  <p:sp>
        <p:nvSpPr>
          <p:cNvPr id="6246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246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6247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247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E6120-A89E-4775-8CCE-F4C6B32C5565}" type="slidenum">
              <a:rPr lang="hu-HU" smtClean="0"/>
              <a:pPr/>
              <a:t>45</a:t>
            </a:fld>
            <a:endParaRPr lang="hu-H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  <p:sp>
        <p:nvSpPr>
          <p:cNvPr id="6246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246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6247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247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E6120-A89E-4775-8CCE-F4C6B32C5565}" type="slidenum">
              <a:rPr lang="hu-HU" smtClean="0"/>
              <a:pPr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1090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554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554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2F9C-C391-47CF-842B-C46E634FEC27}" type="slidenum">
              <a:rPr lang="hu-HU" smtClean="0"/>
              <a:pPr/>
              <a:t>47</a:t>
            </a:fld>
            <a:endParaRPr lang="hu-HU"/>
          </a:p>
        </p:txBody>
      </p:sp>
      <p:sp>
        <p:nvSpPr>
          <p:cNvPr id="6554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554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3A182AC-96C7-4AE0-AC6A-823962984C68}" type="datetime1">
              <a:rPr lang="hu-HU" smtClean="0"/>
              <a:t>2022.09.08.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0118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CD9B260-CFC4-4867-8662-354A1B45F6BE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21D0BFE-FB13-4019-AEFD-864847225B56}" type="slidenum">
              <a:rPr lang="hu-HU" altLang="hu-HU" sz="1000" smtClean="0"/>
              <a:pPr/>
              <a:t>48</a:t>
            </a:fld>
            <a:endParaRPr lang="hu-HU" altLang="hu-HU" sz="1000"/>
          </a:p>
        </p:txBody>
      </p:sp>
      <p:sp>
        <p:nvSpPr>
          <p:cNvPr id="89094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AB90662-EDFA-47F3-A72C-33C3AAB212FD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89095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89096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B126225-6E95-4278-857D-B05EF73548B7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hu-HU" altLang="hu-HU" sz="1000"/>
          </a:p>
        </p:txBody>
      </p:sp>
      <p:sp>
        <p:nvSpPr>
          <p:cNvPr id="89097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89098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8909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52E896C-40FA-46DC-B32D-E87813A6AC53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832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000"/>
              <a:t>Programozási alapismeretek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3AC72FA-EBEF-4FBE-86D3-04E2CFC8D6B7}" type="datetime1">
              <a:rPr lang="hu-HU" altLang="hu-HU" sz="1000" smtClean="0"/>
              <a:t>2022.09.08.</a:t>
            </a:fld>
            <a:endParaRPr lang="hu-HU" altLang="hu-HU" sz="1000"/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/>
              <a:t>Szlávi-Zsakó: Programozás alapjai 2.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BB1E93B-C1FB-4977-84A8-48778A90DB32}" type="slidenum">
              <a:rPr lang="hu-HU" altLang="hu-HU" sz="1000" smtClean="0"/>
              <a:pPr/>
              <a:t>49</a:t>
            </a:fld>
            <a:endParaRPr lang="hu-HU" altLang="hu-HU" sz="1000"/>
          </a:p>
        </p:txBody>
      </p:sp>
      <p:sp>
        <p:nvSpPr>
          <p:cNvPr id="90118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85AC7F2-60F8-4D64-9511-66F857D11387}" type="datetime1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2022.09.08.</a:t>
            </a:fld>
            <a:endParaRPr lang="hu-HU" altLang="hu-HU" sz="1000"/>
          </a:p>
        </p:txBody>
      </p:sp>
      <p:sp>
        <p:nvSpPr>
          <p:cNvPr id="90119" name="Rectangle 6"/>
          <p:cNvSpPr txBox="1">
            <a:spLocks noGrp="1" noChangeArrowheads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000" b="1"/>
              <a:t>Szlávi-Zsakó: Programozás alapjai 2.</a:t>
            </a:r>
          </a:p>
        </p:txBody>
      </p:sp>
      <p:sp>
        <p:nvSpPr>
          <p:cNvPr id="9012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7667C2C-B0E1-4D28-B765-14A674F2B9FC}" type="slidenum">
              <a:rPr lang="hu-HU" alt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hu-HU" altLang="hu-HU" sz="1000"/>
          </a:p>
        </p:txBody>
      </p:sp>
      <p:sp>
        <p:nvSpPr>
          <p:cNvPr id="90121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7400" y="498475"/>
            <a:ext cx="5291138" cy="3968750"/>
          </a:xfrm>
          <a:ln/>
        </p:spPr>
      </p:sp>
      <p:sp>
        <p:nvSpPr>
          <p:cNvPr id="9012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9012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CBBF29B-DA25-442F-8D17-0CE4AE9A3D0C}" type="slidenum">
              <a:rPr lang="hu-HU" alt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hu-HU" alt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5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7D96CDC-9CAF-47B9-A9D0-9F198D842B9C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FF92A98-1C3B-4B66-8266-240585BE3433}" type="slidenum">
              <a:rPr lang="hu-HU" sz="1000" smtClean="0"/>
              <a:pPr/>
              <a:t>5</a:t>
            </a:fld>
            <a:endParaRPr lang="hu-HU" sz="100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dirty="0">
                <a:latin typeface="Arial" charset="0"/>
              </a:rPr>
              <a:t>T/1.:</a:t>
            </a:r>
            <a:r>
              <a:rPr lang="hu-HU" sz="1000" baseline="0" dirty="0">
                <a:latin typeface="Arial" charset="0"/>
              </a:rPr>
              <a:t> A specifikációtól nem a „belőle származó” algoritmus egyértelműségét kívánjuk meg, sőt: ebben igen nagy „szabadságfokot” kínál; a feladat legyen egyértelmű!</a:t>
            </a:r>
            <a:endParaRPr lang="hu-HU" sz="1000" dirty="0">
              <a:latin typeface="Arial" charset="0"/>
            </a:endParaRPr>
          </a:p>
          <a:p>
            <a:r>
              <a:rPr lang="hu-HU" sz="1000" dirty="0">
                <a:latin typeface="Arial" charset="0"/>
              </a:rPr>
              <a:t>T/2-3.: inkább lehetőség, mint alaptulajdonság, nagyban függ az ember „leleményességétől”, fogalomalkotó képességétől, kreativitásától</a:t>
            </a:r>
          </a:p>
        </p:txBody>
      </p:sp>
      <p:sp>
        <p:nvSpPr>
          <p:cNvPr id="43015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DC36517-00A8-4236-B019-EA0DE349D0BA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8A1AD66-6FB4-4499-85B7-FF24A7BBDAE8}" type="slidenum">
              <a:rPr lang="hu-HU" sz="1000" smtClean="0"/>
              <a:pPr/>
              <a:t>50</a:t>
            </a:fld>
            <a:endParaRPr lang="hu-HU" sz="1000"/>
          </a:p>
        </p:txBody>
      </p:sp>
      <p:sp>
        <p:nvSpPr>
          <p:cNvPr id="39941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4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/>
          </a:p>
        </p:txBody>
      </p:sp>
      <p:sp>
        <p:nvSpPr>
          <p:cNvPr id="39943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  <p:sp>
        <p:nvSpPr>
          <p:cNvPr id="39944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9425EC-DBF1-46AD-9E3A-F77999B57614}" type="slidenum">
              <a:rPr 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3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FB285FC-8767-4CB4-B572-15C74F1E4B32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6D02BD5-5FD4-4DE4-BE25-F1688B8FA595}" type="slidenum">
              <a:rPr lang="hu-HU" sz="1000" smtClean="0"/>
              <a:pPr/>
              <a:t>6</a:t>
            </a:fld>
            <a:endParaRPr lang="hu-HU" sz="100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/>
              <a:t>Alprogram : nevet adunk az összetett tevékenységnek (definiáljuk), hogy azután ahányszor kell elegendő legyen csak a nevével hivatkozni rá.</a:t>
            </a:r>
          </a:p>
        </p:txBody>
      </p:sp>
      <p:sp>
        <p:nvSpPr>
          <p:cNvPr id="44039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87ABFFA-3747-4A84-9CF1-8F8DC4AB76F8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4421146-F323-4E40-971B-E31F8BF46CF1}" type="slidenum">
              <a:rPr lang="hu-HU" sz="1000" smtClean="0"/>
              <a:pPr/>
              <a:t>7</a:t>
            </a:fld>
            <a:endParaRPr lang="hu-HU" sz="10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dirty="0"/>
              <a:t>A pirossal kiemeltek logikai operátorok, azaz értelmezési tartományuk: </a:t>
            </a:r>
            <a:r>
              <a:rPr lang="hu-HU" sz="10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r>
              <a:rPr lang="hu-HU" sz="1000" dirty="0">
                <a:sym typeface="Symbol" pitchFamily="18" charset="2"/>
              </a:rPr>
              <a:t></a:t>
            </a:r>
            <a:r>
              <a:rPr lang="hu-HU" sz="1000" dirty="0" err="1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r>
              <a:rPr lang="hu-HU" sz="1000" dirty="0">
                <a:sym typeface="Symbol" pitchFamily="18" charset="2"/>
              </a:rPr>
              <a:t>.</a:t>
            </a:r>
          </a:p>
          <a:p>
            <a:r>
              <a:rPr lang="hu-HU" sz="1000" dirty="0">
                <a:sym typeface="Symbol" pitchFamily="18" charset="2"/>
              </a:rPr>
              <a:t>A kékkel kiemeltek </a:t>
            </a:r>
            <a:r>
              <a:rPr lang="hu-HU" sz="10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1000" dirty="0">
                <a:sym typeface="Symbol" pitchFamily="18" charset="2"/>
              </a:rPr>
              <a:t>–</a:t>
            </a:r>
            <a:r>
              <a:rPr lang="hu-HU" sz="1000" dirty="0" err="1">
                <a:sym typeface="Symbol" pitchFamily="18" charset="2"/>
              </a:rPr>
              <a:t>beli</a:t>
            </a:r>
            <a:r>
              <a:rPr lang="hu-HU" sz="1000" dirty="0">
                <a:sym typeface="Symbol" pitchFamily="18" charset="2"/>
              </a:rPr>
              <a:t> operátorok, azaz </a:t>
            </a:r>
            <a:r>
              <a:rPr lang="hu-HU" sz="1000" dirty="0"/>
              <a:t>értelmezési tartományuk: </a:t>
            </a:r>
            <a:r>
              <a:rPr lang="hu-HU" sz="10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1000" dirty="0">
                <a:sym typeface="Symbol" pitchFamily="18" charset="2"/>
              </a:rPr>
              <a:t></a:t>
            </a:r>
            <a:r>
              <a:rPr lang="hu-HU" sz="1000" dirty="0" err="1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1000" dirty="0">
                <a:sym typeface="Symbol" pitchFamily="18" charset="2"/>
              </a:rPr>
              <a:t>.</a:t>
            </a:r>
          </a:p>
          <a:p>
            <a:r>
              <a:rPr lang="hu-HU" sz="1000" dirty="0">
                <a:sym typeface="Symbol" pitchFamily="18" charset="2"/>
              </a:rPr>
              <a:t>Mint látható ugyanaz a jel (=) kétféle operátorhoz is tartozhat. (Ez az ún. </a:t>
            </a:r>
            <a:r>
              <a:rPr lang="hu-HU" sz="1000" b="1" dirty="0">
                <a:sym typeface="Symbol" pitchFamily="18" charset="2"/>
              </a:rPr>
              <a:t>polimorfizmus</a:t>
            </a:r>
            <a:r>
              <a:rPr lang="hu-HU" sz="1000" dirty="0">
                <a:sym typeface="Symbol" pitchFamily="18" charset="2"/>
              </a:rPr>
              <a:t>.)</a:t>
            </a:r>
          </a:p>
          <a:p>
            <a:r>
              <a:rPr lang="hu-HU" sz="1000" dirty="0">
                <a:sym typeface="Symbol" pitchFamily="18" charset="2"/>
              </a:rPr>
              <a:t>A halmazokhoz az </a:t>
            </a:r>
            <a:r>
              <a:rPr lang="hu-HU" sz="1000" b="1" dirty="0" err="1">
                <a:latin typeface="Imprint MT Shadow" pitchFamily="82" charset="0"/>
                <a:sym typeface="Symbol" pitchFamily="18" charset="2"/>
              </a:rPr>
              <a:t>Imprint</a:t>
            </a:r>
            <a:r>
              <a:rPr lang="hu-HU" sz="1000" b="1" dirty="0">
                <a:latin typeface="Imprint MT Shadow" pitchFamily="82" charset="0"/>
                <a:sym typeface="Symbol" pitchFamily="18" charset="2"/>
              </a:rPr>
              <a:t> MT</a:t>
            </a:r>
            <a:r>
              <a:rPr lang="hu-HU" sz="1000" dirty="0">
                <a:sym typeface="Symbol" pitchFamily="18" charset="2"/>
              </a:rPr>
              <a:t> fontot fogjuk használni.</a:t>
            </a:r>
            <a:endParaRPr lang="hu-HU" sz="1000" dirty="0"/>
          </a:p>
        </p:txBody>
      </p:sp>
      <p:sp>
        <p:nvSpPr>
          <p:cNvPr id="4506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69E081A-9826-4431-ABE5-3420EDD9661F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4421146-F323-4E40-971B-E31F8BF46CF1}" type="slidenum">
              <a:rPr lang="hu-HU" sz="1000" smtClean="0"/>
              <a:pPr/>
              <a:t>8</a:t>
            </a:fld>
            <a:endParaRPr lang="hu-HU" sz="10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dirty="0"/>
              <a:t>A pirossal kiemeltek logikai operátorok, azaz értelmezési tartományuk: </a:t>
            </a:r>
            <a:r>
              <a:rPr lang="hu-HU" sz="10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r>
              <a:rPr lang="hu-HU" sz="1000" dirty="0">
                <a:sym typeface="Symbol" pitchFamily="18" charset="2"/>
              </a:rPr>
              <a:t></a:t>
            </a:r>
            <a:r>
              <a:rPr lang="hu-HU" sz="1000" dirty="0" err="1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r>
              <a:rPr lang="hu-HU" sz="1000" dirty="0">
                <a:sym typeface="Symbol" pitchFamily="18" charset="2"/>
              </a:rPr>
              <a:t>.</a:t>
            </a:r>
          </a:p>
          <a:p>
            <a:r>
              <a:rPr lang="hu-HU" sz="1000" dirty="0">
                <a:sym typeface="Symbol" pitchFamily="18" charset="2"/>
              </a:rPr>
              <a:t>A kékkel kiemeltek </a:t>
            </a:r>
            <a:r>
              <a:rPr lang="hu-HU" sz="10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1000" dirty="0">
                <a:sym typeface="Symbol" pitchFamily="18" charset="2"/>
              </a:rPr>
              <a:t>–</a:t>
            </a:r>
            <a:r>
              <a:rPr lang="hu-HU" sz="1000" dirty="0" err="1">
                <a:sym typeface="Symbol" pitchFamily="18" charset="2"/>
              </a:rPr>
              <a:t>beli</a:t>
            </a:r>
            <a:r>
              <a:rPr lang="hu-HU" sz="1000" dirty="0">
                <a:sym typeface="Symbol" pitchFamily="18" charset="2"/>
              </a:rPr>
              <a:t> operátorok, azaz </a:t>
            </a:r>
            <a:r>
              <a:rPr lang="hu-HU" sz="1000" dirty="0"/>
              <a:t>értelmezési tartományuk: </a:t>
            </a:r>
            <a:r>
              <a:rPr lang="hu-HU" sz="10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1000" dirty="0">
                <a:sym typeface="Symbol" pitchFamily="18" charset="2"/>
              </a:rPr>
              <a:t></a:t>
            </a:r>
            <a:r>
              <a:rPr lang="hu-HU" sz="1000" dirty="0" err="1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1000" dirty="0">
                <a:sym typeface="Symbol" pitchFamily="18" charset="2"/>
              </a:rPr>
              <a:t>.</a:t>
            </a:r>
          </a:p>
          <a:p>
            <a:r>
              <a:rPr lang="hu-HU" sz="1000" dirty="0">
                <a:sym typeface="Symbol" pitchFamily="18" charset="2"/>
              </a:rPr>
              <a:t>Mint látható ugyanaz a jel (=) kétféle operátorhoz is tartozhat. (Ez az ún. </a:t>
            </a:r>
            <a:r>
              <a:rPr lang="hu-HU" sz="1000" b="1" dirty="0">
                <a:sym typeface="Symbol" pitchFamily="18" charset="2"/>
              </a:rPr>
              <a:t>polimorfizmus</a:t>
            </a:r>
            <a:r>
              <a:rPr lang="hu-HU" sz="1000" dirty="0">
                <a:sym typeface="Symbol" pitchFamily="18" charset="2"/>
              </a:rPr>
              <a:t>.)</a:t>
            </a:r>
          </a:p>
          <a:p>
            <a:r>
              <a:rPr lang="hu-HU" sz="1000" dirty="0">
                <a:sym typeface="Symbol" pitchFamily="18" charset="2"/>
              </a:rPr>
              <a:t>A halmazokhoz az </a:t>
            </a:r>
            <a:r>
              <a:rPr lang="hu-HU" sz="1000" b="1" dirty="0" err="1">
                <a:latin typeface="Imprint MT Shadow" pitchFamily="82" charset="0"/>
                <a:sym typeface="Symbol" pitchFamily="18" charset="2"/>
              </a:rPr>
              <a:t>Imprint</a:t>
            </a:r>
            <a:r>
              <a:rPr lang="hu-HU" sz="1000" b="1" dirty="0">
                <a:latin typeface="Imprint MT Shadow" pitchFamily="82" charset="0"/>
                <a:sym typeface="Symbol" pitchFamily="18" charset="2"/>
              </a:rPr>
              <a:t> MT</a:t>
            </a:r>
            <a:r>
              <a:rPr lang="hu-HU" sz="1000" dirty="0">
                <a:sym typeface="Symbol" pitchFamily="18" charset="2"/>
              </a:rPr>
              <a:t> fontot fogjuk használni.</a:t>
            </a:r>
            <a:endParaRPr lang="hu-HU" sz="1000" dirty="0"/>
          </a:p>
        </p:txBody>
      </p:sp>
      <p:sp>
        <p:nvSpPr>
          <p:cNvPr id="4506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9C489C2-AF4F-4A2B-90F8-8BF6F737D403}" type="datetime1">
              <a:rPr lang="hu-HU" sz="1000" smtClean="0">
                <a:latin typeface="Arial" charset="0"/>
              </a:rPr>
              <a:t>2022.09.08.</a:t>
            </a:fld>
            <a:endParaRPr lang="hu-HU" sz="100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1. előadás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4421146-F323-4E40-971B-E31F8BF46CF1}" type="slidenum">
              <a:rPr lang="hu-HU" sz="1000" smtClean="0"/>
              <a:pPr/>
              <a:t>9</a:t>
            </a:fld>
            <a:endParaRPr lang="hu-HU" sz="10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z="1000" dirty="0"/>
          </a:p>
        </p:txBody>
      </p:sp>
      <p:sp>
        <p:nvSpPr>
          <p:cNvPr id="45063" name="Élőfej helye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>
                <a:latin typeface="Arial" charset="0"/>
              </a:rPr>
              <a:t>Programozás alapjai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jpeg"/><Relationship Id="rId4" Type="http://schemas.openxmlformats.org/officeDocument/2006/relationships/slide" Target="../slides/sl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78487693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96233225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96284964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73175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0"/>
            <a:ext cx="1312862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512" y="85725"/>
            <a:ext cx="7345238" cy="1111250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341438"/>
            <a:ext cx="8785101" cy="475456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 b="0"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/49</a:t>
            </a: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 b="0"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D6CB5E16-DDF3-422A-A784-FBD9CFF2F985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637856" cy="333375"/>
          </a:xfrm>
        </p:spPr>
        <p:txBody>
          <a:bodyPr/>
          <a:lstStyle>
            <a:lvl1pPr>
              <a:defRPr sz="1200" b="0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219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5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 descr="ELTE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4" descr="cimerr2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63" r:id="rId3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  <a:br>
              <a:rPr lang="hu-HU"/>
            </a:br>
            <a:endParaRPr lang="hu-HU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565900"/>
            <a:ext cx="4176713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565900"/>
            <a:ext cx="1370012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FFA5351A-676D-4961-8840-487611BB2425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/35</a:t>
            </a: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25" y="6569075"/>
            <a:ext cx="226695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E1D33046-45D0-4750-9F9D-C91E7E03E486}" type="datetime8">
              <a:rPr lang="hu-HU" smtClean="0"/>
              <a:t>2022.09.08. 9:12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1.xml"/><Relationship Id="rId11" Type="http://schemas.openxmlformats.org/officeDocument/2006/relationships/slide" Target="slide48.xml"/><Relationship Id="rId5" Type="http://schemas.openxmlformats.org/officeDocument/2006/relationships/slide" Target="slide6.xml"/><Relationship Id="rId10" Type="http://schemas.openxmlformats.org/officeDocument/2006/relationships/slide" Target="slide41.xml"/><Relationship Id="rId4" Type="http://schemas.openxmlformats.org/officeDocument/2006/relationships/slide" Target="slide4.xml"/><Relationship Id="rId9" Type="http://schemas.openxmlformats.org/officeDocument/2006/relationships/slide" Target="slide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24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1.xml"/><Relationship Id="rId11" Type="http://schemas.openxmlformats.org/officeDocument/2006/relationships/slide" Target="slide48.xml"/><Relationship Id="rId5" Type="http://schemas.openxmlformats.org/officeDocument/2006/relationships/slide" Target="slide6.xml"/><Relationship Id="rId10" Type="http://schemas.openxmlformats.org/officeDocument/2006/relationships/slide" Target="slide41.xml"/><Relationship Id="rId4" Type="http://schemas.openxmlformats.org/officeDocument/2006/relationships/slide" Target="slide4.xml"/><Relationship Id="rId9" Type="http://schemas.openxmlformats.org/officeDocument/2006/relationships/slide" Target="slide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6950" y="2051050"/>
            <a:ext cx="6118225" cy="2879725"/>
          </a:xfr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1.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Specifikáció és megvalósítás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341438"/>
            <a:ext cx="9108504" cy="496788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/>
              <a:t>Specifikáció és megvalósítás</a:t>
            </a:r>
            <a:r>
              <a:rPr lang="hu-HU" dirty="0"/>
              <a:t>:</a:t>
            </a:r>
          </a:p>
          <a:p>
            <a:pPr marL="12700" indent="0">
              <a:lnSpc>
                <a:spcPct val="90000"/>
              </a:lnSpc>
              <a:buNone/>
              <a:defRPr/>
            </a:pPr>
            <a:r>
              <a:rPr lang="hu-HU" sz="2800" dirty="0">
                <a:sym typeface="Symbol" pitchFamily="18" charset="2"/>
              </a:rPr>
              <a:t>A feladat specifikációja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valós világbeli objektumok</a:t>
            </a:r>
            <a:r>
              <a:rPr lang="hu-HU" sz="2800" dirty="0">
                <a:sym typeface="Symbol" pitchFamily="18" charset="2"/>
              </a:rPr>
              <a:t>hoz rendel valamilyen valós világbeli eredményt. Emiatt valós világbeli dolgokkal (pontosabban azok absztrakciójával, pl. valós számok halmaza) foglalkozik.</a:t>
            </a:r>
          </a:p>
          <a:p>
            <a:pPr marL="12700" indent="0">
              <a:lnSpc>
                <a:spcPct val="90000"/>
              </a:lnSpc>
              <a:buNone/>
              <a:defRPr/>
            </a:pPr>
            <a:r>
              <a:rPr lang="hu-HU" sz="2800" dirty="0">
                <a:sym typeface="Symbol" pitchFamily="18" charset="2"/>
              </a:rPr>
              <a:t>A feladat számítógépes megoldása emiatt több részből áll</a:t>
            </a:r>
          </a:p>
          <a:p>
            <a:pPr>
              <a:lnSpc>
                <a:spcPct val="90000"/>
              </a:lnSpc>
              <a:defRPr/>
            </a:pPr>
            <a:r>
              <a:rPr lang="hu-HU" sz="2400" dirty="0">
                <a:sym typeface="Symbol" pitchFamily="18" charset="2"/>
              </a:rPr>
              <a:t>a valós világbeli objektumokat leíró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adatokat be kell juttatni </a:t>
            </a:r>
            <a:r>
              <a:rPr lang="hu-HU" sz="2400" dirty="0">
                <a:sym typeface="Symbol" pitchFamily="18" charset="2"/>
              </a:rPr>
              <a:t>a számítógépbe, annak memóriájában tárolni kell – ezek lesznek  a </a:t>
            </a:r>
            <a:r>
              <a:rPr lang="hu-HU" sz="2400" dirty="0" err="1">
                <a:sym typeface="Symbol" pitchFamily="18" charset="2"/>
              </a:rPr>
              <a:t>megoldásbeli</a:t>
            </a:r>
            <a:r>
              <a:rPr lang="hu-HU" sz="2400" dirty="0">
                <a:sym typeface="Symbol" pitchFamily="18" charset="2"/>
              </a:rPr>
              <a:t>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változók</a:t>
            </a:r>
            <a:r>
              <a:rPr lang="hu-HU" sz="2400" dirty="0">
                <a:sym typeface="Symbol" pitchFamily="18" charset="2"/>
              </a:rPr>
              <a:t>, amelyek típusa a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számítógépes világ </a:t>
            </a:r>
            <a:r>
              <a:rPr lang="hu-HU" sz="2400" dirty="0">
                <a:sym typeface="Symbol" pitchFamily="18" charset="2"/>
              </a:rPr>
              <a:t>által elfogadott/megvalósított típusokból állhat (azaz pl. a számítógépes valós számok halmaza a matematika valós számhalmazának egy véges része lehet) – a specifikációban szereplő neveket (egyelőre) azonos nevű </a:t>
            </a:r>
            <a:r>
              <a:rPr lang="hu-HU" sz="2400" dirty="0" err="1">
                <a:sym typeface="Symbol" pitchFamily="18" charset="2"/>
              </a:rPr>
              <a:t>memóriabeli</a:t>
            </a:r>
            <a:r>
              <a:rPr lang="hu-HU" sz="2400" dirty="0">
                <a:sym typeface="Symbol" pitchFamily="18" charset="2"/>
              </a:rPr>
              <a:t> változókkal azonosítjuk;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7164526-5E05-4D61-B6E8-401AE8F79A26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104380780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Specifikáció és megvalósítás</a:t>
            </a:r>
            <a:endParaRPr lang="hu-HU" sz="2400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341438"/>
            <a:ext cx="9108504" cy="503989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u-HU" sz="2400" dirty="0">
                <a:sym typeface="Symbol" pitchFamily="18" charset="2"/>
              </a:rPr>
              <a:t>a memóriában megjelenő változókból valamilyen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függvénnyel</a:t>
            </a:r>
            <a:r>
              <a:rPr lang="hu-HU" sz="2400" dirty="0">
                <a:sym typeface="Symbol" pitchFamily="18" charset="2"/>
              </a:rPr>
              <a:t>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kiszámítjuk</a:t>
            </a:r>
            <a:r>
              <a:rPr lang="hu-HU" sz="2400" dirty="0">
                <a:sym typeface="Symbol" pitchFamily="18" charset="2"/>
              </a:rPr>
              <a:t> az eredményt, amit szintén a memóriában tároljuk – ezek neve (egyelőre) szintén megegyezik a specifikációban szereplő elnevezésekkel;</a:t>
            </a:r>
          </a:p>
          <a:p>
            <a:pPr>
              <a:lnSpc>
                <a:spcPct val="90000"/>
              </a:lnSpc>
              <a:defRPr/>
            </a:pPr>
            <a:r>
              <a:rPr lang="hu-HU" sz="2400" dirty="0">
                <a:sym typeface="Symbol" pitchFamily="18" charset="2"/>
              </a:rPr>
              <a:t>végül az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eredményt</a:t>
            </a:r>
            <a:r>
              <a:rPr lang="hu-HU" sz="2400" dirty="0">
                <a:sym typeface="Symbol" pitchFamily="18" charset="2"/>
              </a:rPr>
              <a:t> tartalmazó változók értékeit valahogyan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kijuttatjuk </a:t>
            </a:r>
            <a:r>
              <a:rPr lang="hu-HU" sz="2400" dirty="0">
                <a:sym typeface="Symbol" pitchFamily="18" charset="2"/>
              </a:rPr>
              <a:t>a külvilágba.</a:t>
            </a:r>
          </a:p>
          <a:p>
            <a:pPr marL="12700" indent="0">
              <a:lnSpc>
                <a:spcPct val="90000"/>
              </a:lnSpc>
              <a:buNone/>
              <a:defRPr/>
            </a:pPr>
            <a:r>
              <a:rPr lang="hu-HU" sz="2800" dirty="0">
                <a:sym typeface="Symbol" pitchFamily="18" charset="2"/>
              </a:rPr>
              <a:t>Megjegyzés: lehetnek olyan változók is (látni fogjuk), amelyek a specifikációban nem jelennek meg.</a:t>
            </a:r>
          </a:p>
          <a:p>
            <a:pPr marL="12700" indent="0">
              <a:lnSpc>
                <a:spcPct val="90000"/>
              </a:lnSpc>
              <a:buNone/>
              <a:defRPr/>
            </a:pPr>
            <a:r>
              <a:rPr lang="hu-HU" sz="2800" dirty="0">
                <a:sym typeface="Symbol" pitchFamily="18" charset="2"/>
              </a:rPr>
              <a:t>Ebből alakul ki a klasszikus programok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három fő lépés</a:t>
            </a:r>
            <a:r>
              <a:rPr lang="hu-HU" sz="2800" dirty="0">
                <a:sym typeface="Symbol" pitchFamily="18" charset="2"/>
              </a:rPr>
              <a:t>e (</a:t>
            </a:r>
            <a:r>
              <a:rPr lang="hu-HU" sz="2400" dirty="0">
                <a:sym typeface="Symbol" pitchFamily="18" charset="2"/>
              </a:rPr>
              <a:t>=3 algoritmus szekvenciája</a:t>
            </a:r>
            <a:r>
              <a:rPr lang="hu-HU" sz="2800" dirty="0">
                <a:sym typeface="Symbol" pitchFamily="18" charset="2"/>
              </a:rPr>
              <a:t>): </a:t>
            </a:r>
          </a:p>
          <a:p>
            <a:pPr>
              <a:lnSpc>
                <a:spcPct val="90000"/>
              </a:lnSpc>
              <a:defRPr/>
            </a:pPr>
            <a:r>
              <a:rPr lang="hu-HU" sz="2400" dirty="0">
                <a:sym typeface="Symbol" pitchFamily="18" charset="2"/>
              </a:rPr>
              <a:t>az adatok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beolvasás</a:t>
            </a:r>
            <a:r>
              <a:rPr lang="hu-HU" sz="2400" dirty="0">
                <a:sym typeface="Symbol" pitchFamily="18" charset="2"/>
              </a:rPr>
              <a:t>a;</a:t>
            </a:r>
          </a:p>
          <a:p>
            <a:pPr>
              <a:lnSpc>
                <a:spcPct val="90000"/>
              </a:lnSpc>
              <a:defRPr/>
            </a:pPr>
            <a:r>
              <a:rPr lang="hu-HU" sz="2400" dirty="0">
                <a:sym typeface="Symbol" pitchFamily="18" charset="2"/>
              </a:rPr>
              <a:t>az eredmény ki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számítás</a:t>
            </a:r>
            <a:r>
              <a:rPr lang="hu-HU" sz="2400" dirty="0">
                <a:sym typeface="Symbol" pitchFamily="18" charset="2"/>
              </a:rPr>
              <a:t>a;</a:t>
            </a:r>
          </a:p>
          <a:p>
            <a:pPr>
              <a:lnSpc>
                <a:spcPct val="90000"/>
              </a:lnSpc>
              <a:defRPr/>
            </a:pPr>
            <a:r>
              <a:rPr lang="hu-HU" sz="2400" dirty="0">
                <a:sym typeface="Symbol" pitchFamily="18" charset="2"/>
              </a:rPr>
              <a:t>az eredmény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kiírás</a:t>
            </a:r>
            <a:r>
              <a:rPr lang="hu-HU" sz="2400" dirty="0">
                <a:sym typeface="Symbol" pitchFamily="18" charset="2"/>
              </a:rPr>
              <a:t>a.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E2D800E-44F8-47A1-9D5D-F318CABA3251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42421410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Példa: </a:t>
            </a:r>
            <a:r>
              <a:rPr lang="hu-HU" sz="3200" dirty="0"/>
              <a:t>háromszög</a:t>
            </a:r>
            <a:br>
              <a:rPr lang="hu-HU" sz="3200" dirty="0"/>
            </a:br>
            <a:r>
              <a:rPr lang="hu-HU" sz="2400" dirty="0"/>
              <a:t>(algoritmus)</a:t>
            </a:r>
          </a:p>
        </p:txBody>
      </p:sp>
      <p:graphicFrame>
        <p:nvGraphicFramePr>
          <p:cNvPr id="102428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317610"/>
              </p:ext>
            </p:extLst>
          </p:nvPr>
        </p:nvGraphicFramePr>
        <p:xfrm>
          <a:off x="2586039" y="3717577"/>
          <a:ext cx="4858852" cy="1871663"/>
        </p:xfrm>
        <a:graphic>
          <a:graphicData uri="http://schemas.openxmlformats.org/drawingml/2006/table">
            <a:tbl>
              <a:tblPr/>
              <a:tblGrid>
                <a:gridCol w="4858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Be: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x,y,z  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x&gt;0 és y&gt;0 és z&gt;0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L="242217" marR="2422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lehet</a:t>
                      </a:r>
                      <a:r>
                        <a:rPr kumimoji="0" lang="hu-HU" sz="3600" b="1" i="0" u="none" strike="noStrike" cap="none" normalizeH="0" baseline="1000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: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 </a:t>
                      </a:r>
                    </a:p>
                  </a:txBody>
                  <a:tcPr marL="242217" marR="2422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Ki: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lehet</a:t>
                      </a:r>
                    </a:p>
                  </a:txBody>
                  <a:tcPr marL="242217" marR="2422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0663B27-28C3-4100-94FF-94AF2492C546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341438"/>
            <a:ext cx="8857108" cy="5183187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hu-HU" b="1" dirty="0"/>
              <a:t>Algoritmus</a:t>
            </a:r>
            <a:r>
              <a:rPr lang="hu-HU" sz="2800" b="1" baseline="-25000" dirty="0"/>
              <a:t>1</a:t>
            </a:r>
            <a:r>
              <a:rPr lang="hu-HU" sz="2800" dirty="0"/>
              <a:t>:</a:t>
            </a:r>
          </a:p>
          <a:p>
            <a:pPr marL="0" indent="127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/>
              <a:t>A programunk 4 fő részből áll: az adatok </a:t>
            </a:r>
            <a:r>
              <a:rPr lang="hu-HU" sz="2800" dirty="0">
                <a:solidFill>
                  <a:srgbClr val="0000FF"/>
                </a:solidFill>
              </a:rPr>
              <a:t>deklarálás</a:t>
            </a:r>
            <a:r>
              <a:rPr lang="hu-HU" sz="2800" dirty="0"/>
              <a:t>a, </a:t>
            </a:r>
            <a:r>
              <a:rPr lang="hu-HU" sz="2800" dirty="0">
                <a:solidFill>
                  <a:srgbClr val="FF0000"/>
                </a:solidFill>
              </a:rPr>
              <a:t>beolvasás</a:t>
            </a:r>
            <a:r>
              <a:rPr lang="hu-HU" sz="2800" dirty="0"/>
              <a:t>a, az eredmény ki</a:t>
            </a:r>
            <a:r>
              <a:rPr lang="hu-HU" sz="2800" dirty="0">
                <a:solidFill>
                  <a:srgbClr val="FF0000"/>
                </a:solidFill>
              </a:rPr>
              <a:t>számítás</a:t>
            </a:r>
            <a:r>
              <a:rPr lang="hu-HU" sz="2800" dirty="0"/>
              <a:t>a, az eredmény </a:t>
            </a:r>
            <a:br>
              <a:rPr lang="hu-HU" sz="2800" dirty="0"/>
            </a:br>
            <a:r>
              <a:rPr lang="hu-HU" sz="2800" dirty="0">
                <a:solidFill>
                  <a:srgbClr val="FF0000"/>
                </a:solidFill>
              </a:rPr>
              <a:t>kiírás</a:t>
            </a:r>
            <a:r>
              <a:rPr lang="hu-HU" sz="2800" dirty="0"/>
              <a:t>a: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u-HU" sz="2800" dirty="0"/>
          </a:p>
          <a:p>
            <a:pPr marL="0" indent="12700">
              <a:lnSpc>
                <a:spcPct val="90000"/>
              </a:lnSpc>
              <a:spcBef>
                <a:spcPts val="3600"/>
              </a:spcBef>
              <a:buFont typeface="Wingdings" pitchFamily="2" charset="2"/>
              <a:buNone/>
            </a:pPr>
            <a:br>
              <a:rPr lang="hu-HU" sz="2000" dirty="0"/>
            </a:br>
            <a:endParaRPr lang="hu-HU" sz="2000" dirty="0"/>
          </a:p>
          <a:p>
            <a:pPr marL="0" indent="12700">
              <a:lnSpc>
                <a:spcPct val="90000"/>
              </a:lnSpc>
              <a:spcBef>
                <a:spcPts val="3600"/>
              </a:spcBef>
              <a:buFont typeface="Wingdings" pitchFamily="2" charset="2"/>
              <a:buNone/>
            </a:pPr>
            <a:endParaRPr lang="hu-HU" sz="2800" dirty="0"/>
          </a:p>
          <a:p>
            <a:pPr marL="0" indent="127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sz="2800" dirty="0"/>
              <a:t>A </a:t>
            </a:r>
            <a:r>
              <a:rPr lang="hu-HU" sz="2800" dirty="0">
                <a:solidFill>
                  <a:srgbClr val="0000FF"/>
                </a:solidFill>
              </a:rPr>
              <a:t>deklaráció</a:t>
            </a:r>
            <a:r>
              <a:rPr lang="hu-HU" sz="2800" dirty="0"/>
              <a:t>t, az „elemi” utasításokat egy-egy „dobozba” </a:t>
            </a:r>
            <a:br>
              <a:rPr lang="hu-HU" sz="2800" dirty="0"/>
            </a:br>
            <a:r>
              <a:rPr lang="hu-HU" sz="2800" dirty="0"/>
              <a:t>írjuk. </a:t>
            </a:r>
            <a:r>
              <a:rPr lang="hu-HU" sz="2400" dirty="0"/>
              <a:t>Később a be- és kimenetet nem algoritmizáljuk!</a:t>
            </a:r>
            <a:endParaRPr lang="hu-HU" sz="2400" i="1" dirty="0"/>
          </a:p>
        </p:txBody>
      </p:sp>
      <p:sp>
        <p:nvSpPr>
          <p:cNvPr id="11281" name="Szövegdoboz 11"/>
          <p:cNvSpPr txBox="1">
            <a:spLocks noChangeArrowheads="1"/>
          </p:cNvSpPr>
          <p:nvPr/>
        </p:nvSpPr>
        <p:spPr bwMode="auto">
          <a:xfrm>
            <a:off x="7451725" y="3297163"/>
            <a:ext cx="1665288" cy="9239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>
                <a:solidFill>
                  <a:srgbClr val="0000FF"/>
                </a:solidFill>
              </a:rPr>
              <a:t>Változó</a:t>
            </a:r>
            <a:r>
              <a:rPr lang="hu-HU">
                <a:solidFill>
                  <a:srgbClr val="0000FF"/>
                </a:solidFill>
              </a:rPr>
              <a:t> </a:t>
            </a:r>
            <a:br>
              <a:rPr lang="hu-HU">
                <a:solidFill>
                  <a:srgbClr val="0000FF"/>
                </a:solidFill>
              </a:rPr>
            </a:br>
            <a:r>
              <a:rPr lang="hu-HU">
                <a:solidFill>
                  <a:srgbClr val="0000FF"/>
                </a:solidFill>
              </a:rPr>
              <a:t>   x,y,z</a:t>
            </a:r>
            <a:r>
              <a:rPr lang="hu-HU" b="1">
                <a:solidFill>
                  <a:srgbClr val="0000FF"/>
                </a:solidFill>
              </a:rPr>
              <a:t>:Valós</a:t>
            </a:r>
            <a:br>
              <a:rPr lang="hu-HU" b="1">
                <a:solidFill>
                  <a:srgbClr val="0000FF"/>
                </a:solidFill>
              </a:rPr>
            </a:br>
            <a:r>
              <a:rPr lang="hu-HU">
                <a:solidFill>
                  <a:srgbClr val="0000FF"/>
                </a:solidFill>
              </a:rPr>
              <a:t>   lehet</a:t>
            </a:r>
            <a:r>
              <a:rPr lang="hu-HU" b="1">
                <a:solidFill>
                  <a:srgbClr val="0000FF"/>
                </a:solidFill>
              </a:rPr>
              <a:t>:Logikai </a:t>
            </a:r>
          </a:p>
        </p:txBody>
      </p:sp>
      <p:pic>
        <p:nvPicPr>
          <p:cNvPr id="11282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119933"/>
            <a:ext cx="2406650" cy="1173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ekerekített téglalap feliratnak 11"/>
          <p:cNvSpPr/>
          <p:nvPr/>
        </p:nvSpPr>
        <p:spPr bwMode="auto">
          <a:xfrm>
            <a:off x="5724128" y="1124744"/>
            <a:ext cx="3384376" cy="648072"/>
          </a:xfrm>
          <a:prstGeom prst="wedgeRoundRectCallout">
            <a:avLst>
              <a:gd name="adj1" fmla="val 28556"/>
              <a:gd name="adj2" fmla="val 284507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Valós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: </a:t>
            </a:r>
            <a:r>
              <a:rPr kumimoji="0" 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Valós</a:t>
            </a:r>
            <a:r>
              <a:rPr kumimoji="0" lang="hu-H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számo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k </a:t>
            </a:r>
            <a:r>
              <a:rPr kumimoji="0" 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típus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</a:t>
            </a:r>
            <a:b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</a:br>
            <a:r>
              <a:rPr kumimoji="0" 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Logikai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: </a:t>
            </a:r>
            <a:r>
              <a:rPr kumimoji="0" 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Logikai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értékek </a:t>
            </a:r>
            <a:r>
              <a:rPr kumimoji="0" 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típus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3" name="Egyenes összekötő nyíllal 2"/>
          <p:cNvCxnSpPr/>
          <p:nvPr/>
        </p:nvCxnSpPr>
        <p:spPr bwMode="auto">
          <a:xfrm>
            <a:off x="1720255" y="3383756"/>
            <a:ext cx="5731470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3" name="Egyenes összekötő nyíllal 12"/>
          <p:cNvCxnSpPr/>
          <p:nvPr/>
        </p:nvCxnSpPr>
        <p:spPr bwMode="auto">
          <a:xfrm flipV="1">
            <a:off x="1720255" y="3383756"/>
            <a:ext cx="5724636" cy="333276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" name="Egyenes összekötő nyíllal 14"/>
          <p:cNvCxnSpPr>
            <a:cxnSpLocks/>
          </p:cNvCxnSpPr>
          <p:nvPr/>
        </p:nvCxnSpPr>
        <p:spPr bwMode="auto">
          <a:xfrm>
            <a:off x="2442021" y="3933056"/>
            <a:ext cx="1769939" cy="7200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Egyenes összekötő nyíllal 13"/>
          <p:cNvCxnSpPr>
            <a:cxnSpLocks/>
          </p:cNvCxnSpPr>
          <p:nvPr/>
        </p:nvCxnSpPr>
        <p:spPr bwMode="auto">
          <a:xfrm>
            <a:off x="2442021" y="4221088"/>
            <a:ext cx="401787" cy="36004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21019400-7DDA-4A87-8B41-0C0268AFE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1438"/>
            <a:ext cx="8857108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54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02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2pPr>
            <a:lvl3pPr marL="1238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16462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kern="0" dirty="0"/>
              <a:t>Algoritmus</a:t>
            </a:r>
            <a:r>
              <a:rPr lang="hu-HU" b="1" kern="0" baseline="-25000" dirty="0"/>
              <a:t>2</a:t>
            </a:r>
            <a:r>
              <a:rPr lang="hu-HU" sz="2800" kern="0" dirty="0"/>
              <a:t>:</a:t>
            </a:r>
          </a:p>
          <a:p>
            <a:pPr marL="0" indent="127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kern="0" dirty="0"/>
              <a:t>A programunk 4 fő részből áll: az adatok </a:t>
            </a:r>
            <a:r>
              <a:rPr lang="hu-HU" sz="2800" kern="0" dirty="0">
                <a:solidFill>
                  <a:srgbClr val="0000FF"/>
                </a:solidFill>
              </a:rPr>
              <a:t>deklarálás</a:t>
            </a:r>
            <a:r>
              <a:rPr lang="hu-HU" sz="2800" kern="0" dirty="0"/>
              <a:t>a, </a:t>
            </a:r>
            <a:r>
              <a:rPr lang="hu-HU" sz="2800" kern="0" dirty="0">
                <a:solidFill>
                  <a:srgbClr val="FF0000"/>
                </a:solidFill>
              </a:rPr>
              <a:t>beolvasás</a:t>
            </a:r>
            <a:r>
              <a:rPr lang="hu-HU" sz="2800" kern="0" dirty="0"/>
              <a:t>a, az eredmény ki</a:t>
            </a:r>
            <a:r>
              <a:rPr lang="hu-HU" sz="2800" kern="0" dirty="0">
                <a:solidFill>
                  <a:srgbClr val="FF0000"/>
                </a:solidFill>
              </a:rPr>
              <a:t>számítás</a:t>
            </a:r>
            <a:r>
              <a:rPr lang="hu-HU" sz="2800" kern="0" dirty="0"/>
              <a:t>a, az eredmény </a:t>
            </a:r>
            <a:br>
              <a:rPr lang="hu-HU" sz="2800" kern="0" dirty="0"/>
            </a:br>
            <a:r>
              <a:rPr lang="hu-HU" sz="2800" kern="0" dirty="0">
                <a:solidFill>
                  <a:srgbClr val="FF0000"/>
                </a:solidFill>
              </a:rPr>
              <a:t>kiírás</a:t>
            </a:r>
            <a:r>
              <a:rPr lang="hu-HU" sz="2800" kern="0" dirty="0"/>
              <a:t>a: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kern="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u-HU" sz="2800" kern="0" dirty="0"/>
          </a:p>
          <a:p>
            <a:pPr marL="0" indent="12700">
              <a:lnSpc>
                <a:spcPct val="90000"/>
              </a:lnSpc>
              <a:spcBef>
                <a:spcPts val="3600"/>
              </a:spcBef>
              <a:buFont typeface="Wingdings" pitchFamily="2" charset="2"/>
              <a:buNone/>
            </a:pPr>
            <a:br>
              <a:rPr lang="hu-HU" sz="2000" kern="0" dirty="0"/>
            </a:br>
            <a:endParaRPr lang="hu-HU" sz="2000" kern="0" dirty="0"/>
          </a:p>
          <a:p>
            <a:pPr marL="0" indent="12700">
              <a:lnSpc>
                <a:spcPct val="90000"/>
              </a:lnSpc>
              <a:spcBef>
                <a:spcPts val="3600"/>
              </a:spcBef>
              <a:buFont typeface="Wingdings" pitchFamily="2" charset="2"/>
              <a:buNone/>
            </a:pPr>
            <a:endParaRPr lang="hu-HU" sz="2800" kern="0" dirty="0"/>
          </a:p>
          <a:p>
            <a:pPr marL="0" indent="127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sz="2800" kern="0" dirty="0"/>
              <a:t>A </a:t>
            </a:r>
            <a:r>
              <a:rPr lang="hu-HU" sz="2800" kern="0" dirty="0">
                <a:solidFill>
                  <a:srgbClr val="0000FF"/>
                </a:solidFill>
              </a:rPr>
              <a:t>deklaráció</a:t>
            </a:r>
            <a:r>
              <a:rPr lang="hu-HU" sz="2800" kern="0" dirty="0"/>
              <a:t>t, az „elemi” utasításokat egy-egy „dobozba” </a:t>
            </a:r>
            <a:br>
              <a:rPr lang="hu-HU" sz="2800" kern="0" dirty="0"/>
            </a:br>
            <a:r>
              <a:rPr lang="hu-HU" sz="2800" kern="0" dirty="0"/>
              <a:t>írjuk. </a:t>
            </a:r>
            <a:r>
              <a:rPr lang="hu-HU" sz="2400" kern="0" dirty="0"/>
              <a:t>Később a be- és kimenetet nem algoritmizáljuk!</a:t>
            </a:r>
            <a:endParaRPr lang="hu-HU" sz="2400" i="1" kern="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Példa: </a:t>
            </a:r>
            <a:r>
              <a:rPr lang="hu-HU" sz="3200" dirty="0"/>
              <a:t>háromszög</a:t>
            </a:r>
            <a:br>
              <a:rPr lang="hu-HU" sz="3200" dirty="0"/>
            </a:br>
            <a:r>
              <a:rPr lang="hu-HU" sz="2400" dirty="0"/>
              <a:t>(algoritmus)</a:t>
            </a:r>
          </a:p>
        </p:txBody>
      </p:sp>
      <p:graphicFrame>
        <p:nvGraphicFramePr>
          <p:cNvPr id="102428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692615"/>
              </p:ext>
            </p:extLst>
          </p:nvPr>
        </p:nvGraphicFramePr>
        <p:xfrm>
          <a:off x="2586039" y="3273350"/>
          <a:ext cx="4858852" cy="2331720"/>
        </p:xfrm>
        <a:graphic>
          <a:graphicData uri="http://schemas.openxmlformats.org/drawingml/2006/table">
            <a:tbl>
              <a:tblPr/>
              <a:tblGrid>
                <a:gridCol w="2429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426">
                  <a:extLst>
                    <a:ext uri="{9D8B030D-6E8A-4147-A177-3AD203B41FA5}">
                      <a16:colId xmlns:a16="http://schemas.microsoft.com/office/drawing/2014/main" val="2508784097"/>
                    </a:ext>
                  </a:extLst>
                </a:gridCol>
              </a:tblGrid>
              <a:tr h="6477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Be: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x,y,z  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x&gt;0 és y&gt;0 és z&gt;0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L="242217" marR="2422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3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 </a:t>
                      </a:r>
                    </a:p>
                  </a:txBody>
                  <a:tcPr marL="242217" marR="2422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3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lehet</a:t>
                      </a:r>
                      <a:r>
                        <a:rPr kumimoji="0" lang="hu-HU" sz="3600" b="0" i="0" u="none" strike="noStrike" cap="none" normalizeH="0" baseline="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=Igaz</a:t>
                      </a:r>
                    </a:p>
                  </a:txBody>
                  <a:tcPr marL="242217" marR="2422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lehet</a:t>
                      </a:r>
                      <a:r>
                        <a:rPr kumimoji="0" lang="hu-HU" sz="3600" b="0" i="0" u="none" strike="noStrike" cap="none" normalizeH="0" baseline="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=Hamis</a:t>
                      </a:r>
                    </a:p>
                  </a:txBody>
                  <a:tcPr marL="242217" marR="2422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934176"/>
                  </a:ext>
                </a:extLst>
              </a:tr>
              <a:tr h="6477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Ki: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lehet</a:t>
                      </a:r>
                    </a:p>
                  </a:txBody>
                  <a:tcPr marL="242217" marR="2422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0663B27-28C3-4100-94FF-94AF2492C546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11281" name="Szövegdoboz 11"/>
          <p:cNvSpPr txBox="1">
            <a:spLocks noChangeArrowheads="1"/>
          </p:cNvSpPr>
          <p:nvPr/>
        </p:nvSpPr>
        <p:spPr bwMode="auto">
          <a:xfrm>
            <a:off x="7451725" y="2852936"/>
            <a:ext cx="1665288" cy="9239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>
                <a:solidFill>
                  <a:srgbClr val="0000FF"/>
                </a:solidFill>
              </a:rPr>
              <a:t>Változó</a:t>
            </a:r>
            <a:r>
              <a:rPr lang="hu-HU">
                <a:solidFill>
                  <a:srgbClr val="0000FF"/>
                </a:solidFill>
              </a:rPr>
              <a:t> </a:t>
            </a:r>
            <a:br>
              <a:rPr lang="hu-HU">
                <a:solidFill>
                  <a:srgbClr val="0000FF"/>
                </a:solidFill>
              </a:rPr>
            </a:br>
            <a:r>
              <a:rPr lang="hu-HU">
                <a:solidFill>
                  <a:srgbClr val="0000FF"/>
                </a:solidFill>
              </a:rPr>
              <a:t>   x,y,z</a:t>
            </a:r>
            <a:r>
              <a:rPr lang="hu-HU" b="1">
                <a:solidFill>
                  <a:srgbClr val="0000FF"/>
                </a:solidFill>
              </a:rPr>
              <a:t>:Valós</a:t>
            </a:r>
            <a:br>
              <a:rPr lang="hu-HU" b="1">
                <a:solidFill>
                  <a:srgbClr val="0000FF"/>
                </a:solidFill>
              </a:rPr>
            </a:br>
            <a:r>
              <a:rPr lang="hu-HU">
                <a:solidFill>
                  <a:srgbClr val="0000FF"/>
                </a:solidFill>
              </a:rPr>
              <a:t>   lehet</a:t>
            </a:r>
            <a:r>
              <a:rPr lang="hu-HU" b="1">
                <a:solidFill>
                  <a:srgbClr val="0000FF"/>
                </a:solidFill>
              </a:rPr>
              <a:t>:Logikai </a:t>
            </a:r>
          </a:p>
        </p:txBody>
      </p:sp>
      <p:pic>
        <p:nvPicPr>
          <p:cNvPr id="11282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119933"/>
            <a:ext cx="2406650" cy="1173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 dirty="0"/>
              <a:t>/49</a:t>
            </a:r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9233DAEE-3AD7-4CBE-BBE4-3748DC352FB4}"/>
              </a:ext>
            </a:extLst>
          </p:cNvPr>
          <p:cNvCxnSpPr>
            <a:cxnSpLocks/>
          </p:cNvCxnSpPr>
          <p:nvPr/>
        </p:nvCxnSpPr>
        <p:spPr bwMode="auto">
          <a:xfrm>
            <a:off x="2589284" y="3911444"/>
            <a:ext cx="504056" cy="52200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F858C959-8554-40B5-9C45-FDF37DF481BB}"/>
              </a:ext>
            </a:extLst>
          </p:cNvPr>
          <p:cNvCxnSpPr>
            <a:cxnSpLocks/>
          </p:cNvCxnSpPr>
          <p:nvPr/>
        </p:nvCxnSpPr>
        <p:spPr bwMode="auto">
          <a:xfrm flipH="1">
            <a:off x="6948264" y="3915863"/>
            <a:ext cx="504000" cy="52200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F4AC39AD-2FBC-478E-9D85-A3DAE7EEFBB8}"/>
              </a:ext>
            </a:extLst>
          </p:cNvPr>
          <p:cNvSpPr txBox="1"/>
          <p:nvPr/>
        </p:nvSpPr>
        <p:spPr>
          <a:xfrm>
            <a:off x="2493393" y="40677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hu-HU" b="1" dirty="0"/>
              <a:t>I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5A4D675-71B3-45FB-A8C5-9DFE2A5251B1}"/>
              </a:ext>
            </a:extLst>
          </p:cNvPr>
          <p:cNvSpPr txBox="1"/>
          <p:nvPr/>
        </p:nvSpPr>
        <p:spPr>
          <a:xfrm>
            <a:off x="7092280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hu-HU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2874373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Példa: </a:t>
            </a:r>
            <a:r>
              <a:rPr lang="hu-HU" sz="3200"/>
              <a:t>háromszög</a:t>
            </a:r>
            <a:br>
              <a:rPr lang="hu-HU" sz="3200"/>
            </a:br>
            <a:r>
              <a:rPr lang="hu-HU" sz="2400"/>
              <a:t>(algoritmus)</a:t>
            </a:r>
          </a:p>
        </p:txBody>
      </p:sp>
      <p:graphicFrame>
        <p:nvGraphicFramePr>
          <p:cNvPr id="104470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3301"/>
              </p:ext>
            </p:extLst>
          </p:nvPr>
        </p:nvGraphicFramePr>
        <p:xfrm>
          <a:off x="2962699" y="2823369"/>
          <a:ext cx="3816424" cy="2519363"/>
        </p:xfrm>
        <a:graphic>
          <a:graphicData uri="http://schemas.openxmlformats.org/drawingml/2006/table">
            <a:tbl>
              <a:tblPr/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</a:p>
                  </a:txBody>
                  <a:tcPr marL="402661" marR="4026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yy:=y</a:t>
                      </a:r>
                      <a:r>
                        <a:rPr kumimoji="0" lang="hu-HU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</a:p>
                  </a:txBody>
                  <a:tcPr marL="402661" marR="4026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zz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:=z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</a:p>
                  </a:txBody>
                  <a:tcPr marL="402661" marR="4026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lehet:=(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zz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 </a:t>
                      </a:r>
                    </a:p>
                  </a:txBody>
                  <a:tcPr marL="402661" marR="40266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6CFBF36-5E6E-44AB-B417-4B7E93D5BE69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496" y="1341438"/>
            <a:ext cx="9108504" cy="50403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sz="2800" dirty="0"/>
              <a:t>Egy másik </a:t>
            </a:r>
            <a:r>
              <a:rPr lang="hu-HU" b="1" dirty="0"/>
              <a:t>algoritmus</a:t>
            </a:r>
            <a:r>
              <a:rPr lang="hu-HU" sz="2800" dirty="0"/>
              <a:t> a lényegi részre</a:t>
            </a:r>
            <a:r>
              <a:rPr lang="hu-HU" dirty="0"/>
              <a:t>:</a:t>
            </a:r>
          </a:p>
          <a:p>
            <a:pPr>
              <a:buFont typeface="Wingdings" pitchFamily="2" charset="2"/>
              <a:buNone/>
            </a:pPr>
            <a:endParaRPr lang="hu-HU" sz="2800" i="1" dirty="0"/>
          </a:p>
          <a:p>
            <a:pPr>
              <a:buFont typeface="Wingdings" pitchFamily="2" charset="2"/>
              <a:buNone/>
            </a:pPr>
            <a:endParaRPr lang="hu-HU" sz="2800" i="1" dirty="0"/>
          </a:p>
          <a:p>
            <a:pPr>
              <a:buFont typeface="Wingdings" pitchFamily="2" charset="2"/>
              <a:buNone/>
            </a:pPr>
            <a:endParaRPr lang="hu-HU" sz="2800" i="1" dirty="0"/>
          </a:p>
          <a:p>
            <a:pPr>
              <a:buFont typeface="Wingdings" pitchFamily="2" charset="2"/>
              <a:buNone/>
            </a:pPr>
            <a:endParaRPr lang="hu-HU" sz="2800" i="1" dirty="0"/>
          </a:p>
          <a:p>
            <a:pPr>
              <a:buFont typeface="Wingdings" pitchFamily="2" charset="2"/>
              <a:buNone/>
            </a:pPr>
            <a:endParaRPr lang="hu-HU" sz="2800" i="1" dirty="0"/>
          </a:p>
          <a:p>
            <a:pPr>
              <a:buFont typeface="Wingdings" pitchFamily="2" charset="2"/>
              <a:buNone/>
            </a:pPr>
            <a:endParaRPr lang="hu-HU" sz="2800" i="1" dirty="0"/>
          </a:p>
          <a:p>
            <a:pPr>
              <a:buFont typeface="Wingdings" pitchFamily="2" charset="2"/>
              <a:buNone/>
            </a:pPr>
            <a:endParaRPr lang="hu-HU" sz="2800" dirty="0"/>
          </a:p>
          <a:p>
            <a:pPr>
              <a:buFont typeface="Wingdings" pitchFamily="2" charset="2"/>
              <a:buNone/>
            </a:pPr>
            <a:r>
              <a:rPr lang="hu-HU" sz="2800" dirty="0"/>
              <a:t>	Bevezethetők/</a:t>
            </a:r>
            <a:r>
              <a:rPr lang="hu-HU" sz="2800" dirty="0" err="1"/>
              <a:t>-endők</a:t>
            </a:r>
            <a:r>
              <a:rPr lang="hu-HU" sz="2800" dirty="0"/>
              <a:t> segéd (belső, saját) változók.</a:t>
            </a:r>
          </a:p>
        </p:txBody>
      </p:sp>
      <p:sp>
        <p:nvSpPr>
          <p:cNvPr id="12307" name="Szövegdoboz 11"/>
          <p:cNvSpPr txBox="1">
            <a:spLocks noChangeArrowheads="1"/>
          </p:cNvSpPr>
          <p:nvPr/>
        </p:nvSpPr>
        <p:spPr bwMode="auto">
          <a:xfrm>
            <a:off x="6785299" y="2466975"/>
            <a:ext cx="1603126" cy="647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</a:t>
            </a:r>
            <a:r>
              <a:rPr lang="hu-HU" dirty="0" err="1"/>
              <a:t>xx,yy,zz</a:t>
            </a:r>
            <a:r>
              <a:rPr lang="hu-HU" b="1" dirty="0" err="1"/>
              <a:t>:Valós</a:t>
            </a:r>
            <a:r>
              <a:rPr lang="hu-HU" b="1" dirty="0"/>
              <a:t> </a:t>
            </a:r>
          </a:p>
        </p:txBody>
      </p:sp>
      <p:sp>
        <p:nvSpPr>
          <p:cNvPr id="2" name="Lekerekített téglalap feliratnak 1"/>
          <p:cNvSpPr/>
          <p:nvPr/>
        </p:nvSpPr>
        <p:spPr bwMode="auto">
          <a:xfrm>
            <a:off x="4224660" y="1873250"/>
            <a:ext cx="2436813" cy="576263"/>
          </a:xfrm>
          <a:prstGeom prst="wedgeRoundRectCallout">
            <a:avLst>
              <a:gd name="adj1" fmla="val 63511"/>
              <a:gd name="adj2" fmla="val 72888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400" b="1"/>
              <a:t>Segéd változók deklarálása „széljegyzetként”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</a:t>
            </a:r>
            <a:r>
              <a:rPr lang="hu-HU" sz="3200"/>
              <a:t>: másodfokú egyenlet</a:t>
            </a:r>
            <a:br>
              <a:rPr lang="hu-HU" sz="2400"/>
            </a:br>
            <a:r>
              <a:rPr lang="hu-HU" sz="2400"/>
              <a:t>(specifikáció)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/>
              <a:t>Feladat</a:t>
            </a:r>
            <a:r>
              <a:rPr lang="hu-HU" dirty="0"/>
              <a:t>:</a:t>
            </a:r>
          </a:p>
          <a:p>
            <a:pPr marL="254000"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i="1" dirty="0"/>
              <a:t>Adjuk meg a másodfokú egyenlet egy </a:t>
            </a:r>
            <a:r>
              <a:rPr lang="hu-H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megoldását</a:t>
            </a:r>
            <a:r>
              <a:rPr lang="hu-HU" i="1" dirty="0"/>
              <a:t>! </a:t>
            </a:r>
            <a:br>
              <a:rPr lang="hu-HU" i="1" dirty="0"/>
            </a:br>
            <a:r>
              <a:rPr lang="hu-HU" i="1" dirty="0"/>
              <a:t>Az egyenlet: </a:t>
            </a:r>
            <a:r>
              <a:rPr lang="hu-HU" dirty="0"/>
              <a:t>ax</a:t>
            </a:r>
            <a:r>
              <a:rPr lang="hu-HU" baseline="30000" dirty="0"/>
              <a:t>2</a:t>
            </a:r>
            <a:r>
              <a:rPr lang="hu-HU" dirty="0"/>
              <a:t>+bx+c=0 .</a:t>
            </a:r>
          </a:p>
          <a:p>
            <a:pPr marL="254000">
              <a:buFont typeface="Wingdings" pitchFamily="2" charset="2"/>
              <a:buNone/>
            </a:pPr>
            <a:r>
              <a:rPr lang="hu-HU" b="1" dirty="0"/>
              <a:t>Kérdések</a:t>
            </a:r>
            <a:r>
              <a:rPr lang="hu-HU" dirty="0"/>
              <a:t>:</a:t>
            </a:r>
          </a:p>
          <a:p>
            <a:pPr marL="623888" lvl="1" indent="-190500">
              <a:buFont typeface="Wingdings" pitchFamily="2" charset="2"/>
              <a:buChar char="§"/>
            </a:pPr>
            <a:r>
              <a:rPr lang="hu-HU" dirty="0"/>
              <a:t>Mitől függ a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megoldás</a:t>
            </a:r>
            <a:r>
              <a:rPr lang="hu-HU" dirty="0"/>
              <a:t>? – </a:t>
            </a:r>
            <a:r>
              <a:rPr lang="hu-HU" sz="2400" i="1" dirty="0"/>
              <a:t>bemenet</a:t>
            </a:r>
            <a:r>
              <a:rPr lang="hu-HU" dirty="0"/>
              <a:t> </a:t>
            </a:r>
          </a:p>
          <a:p>
            <a:pPr marL="623888" lvl="1" indent="-190500">
              <a:buFont typeface="Wingdings" pitchFamily="2" charset="2"/>
              <a:buChar char="§"/>
            </a:pPr>
            <a:r>
              <a:rPr lang="hu-HU" dirty="0"/>
              <a:t>Mi a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megoldás</a:t>
            </a:r>
            <a:r>
              <a:rPr lang="hu-HU" dirty="0"/>
              <a:t>? – </a:t>
            </a:r>
            <a:r>
              <a:rPr lang="hu-HU" sz="2400" i="1" dirty="0"/>
              <a:t>kimenet</a:t>
            </a:r>
            <a:r>
              <a:rPr lang="hu-HU" sz="2400" dirty="0"/>
              <a:t> </a:t>
            </a:r>
          </a:p>
          <a:p>
            <a:pPr marL="623888" lvl="1" indent="-190500">
              <a:buFont typeface="Wingdings" pitchFamily="2" charset="2"/>
              <a:buChar char="§"/>
            </a:pPr>
            <a:r>
              <a:rPr lang="hu-HU" dirty="0"/>
              <a:t>Mit jelent: „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megoldásnak lenni</a:t>
            </a:r>
            <a:r>
              <a:rPr lang="hu-HU" dirty="0"/>
              <a:t>”? – </a:t>
            </a:r>
            <a:r>
              <a:rPr lang="hu-HU" sz="2400" i="1" dirty="0"/>
              <a:t>utófeltétel</a:t>
            </a:r>
            <a:r>
              <a:rPr lang="hu-HU" dirty="0"/>
              <a:t> </a:t>
            </a:r>
          </a:p>
          <a:p>
            <a:pPr marL="623888" lvl="1" indent="-190500">
              <a:buFont typeface="Wingdings" pitchFamily="2" charset="2"/>
              <a:buChar char="§"/>
            </a:pPr>
            <a:r>
              <a:rPr lang="hu-HU" dirty="0"/>
              <a:t>Mindig/Mikor </a:t>
            </a:r>
            <a:r>
              <a:rPr lang="hu-HU" i="1" dirty="0"/>
              <a:t>van</a:t>
            </a:r>
            <a:r>
              <a:rPr lang="hu-HU" dirty="0"/>
              <a:t>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megoldás</a:t>
            </a:r>
            <a:r>
              <a:rPr lang="hu-HU" dirty="0"/>
              <a:t>? – </a:t>
            </a:r>
            <a:r>
              <a:rPr lang="hu-HU" sz="2400" i="1" dirty="0"/>
              <a:t>előfeltétel</a:t>
            </a:r>
            <a:r>
              <a:rPr lang="hu-HU" sz="2400" dirty="0"/>
              <a:t> </a:t>
            </a:r>
          </a:p>
          <a:p>
            <a:pPr marL="623888" lvl="1" indent="-190500">
              <a:buFont typeface="Wingdings" pitchFamily="2" charset="2"/>
              <a:buChar char="§"/>
            </a:pPr>
            <a:r>
              <a:rPr lang="hu-HU" dirty="0"/>
              <a:t>Biztos </a:t>
            </a:r>
            <a:r>
              <a:rPr lang="hu-HU" i="1" dirty="0"/>
              <a:t>egy</a:t>
            </a:r>
            <a:r>
              <a:rPr lang="hu-HU" dirty="0"/>
              <a:t>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megoldás</a:t>
            </a:r>
            <a:r>
              <a:rPr lang="hu-HU" dirty="0"/>
              <a:t> van? – </a:t>
            </a:r>
            <a:r>
              <a:rPr lang="hu-HU" sz="2400" i="1" dirty="0"/>
              <a:t>kimenet/utófeltétel</a:t>
            </a:r>
            <a:r>
              <a:rPr lang="hu-HU" sz="2400" dirty="0"/>
              <a:t> 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ECB9F73-1764-470B-AFA0-C8EFFB9A5BC9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</a:t>
            </a:r>
            <a:r>
              <a:rPr lang="hu-HU" sz="3200"/>
              <a:t>: másodfokú egyenlet</a:t>
            </a:r>
            <a:br>
              <a:rPr lang="hu-HU" sz="2400"/>
            </a:br>
            <a:r>
              <a:rPr lang="hu-HU" sz="2400"/>
              <a:t>(specifikáció)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b="1" dirty="0"/>
              <a:t>Specifikáció</a:t>
            </a:r>
            <a:r>
              <a:rPr lang="hu-HU" b="1" baseline="-25000" dirty="0"/>
              <a:t>1</a:t>
            </a:r>
            <a:r>
              <a:rPr lang="hu-HU" b="1" dirty="0"/>
              <a:t>:</a:t>
            </a:r>
          </a:p>
          <a:p>
            <a:pPr>
              <a:defRPr/>
            </a:pPr>
            <a:r>
              <a:rPr lang="hu-HU" dirty="0"/>
              <a:t>Bemenet: a,b,c</a:t>
            </a:r>
            <a:r>
              <a:rPr lang="hu-HU" dirty="0">
                <a:sym typeface="Symbol" pitchFamily="18" charset="2"/>
              </a:rPr>
              <a:t></a:t>
            </a:r>
            <a:r>
              <a:rPr lang="hu-HU" dirty="0"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R</a:t>
            </a:r>
            <a:endParaRPr lang="hu-HU" sz="3600" dirty="0">
              <a:latin typeface="Imprint MT Shadow" pitchFamily="82" charset="0"/>
              <a:ea typeface="FoglihtenNo01" pitchFamily="50" charset="-18"/>
              <a:cs typeface="Arial" charset="0"/>
              <a:sym typeface="Symbol" pitchFamily="18" charset="2"/>
            </a:endParaRPr>
          </a:p>
          <a:p>
            <a:pPr>
              <a:defRPr/>
            </a:pPr>
            <a:r>
              <a:rPr lang="hu-HU" dirty="0">
                <a:cs typeface="Arial" charset="0"/>
                <a:sym typeface="Symbol" pitchFamily="18" charset="2"/>
              </a:rPr>
              <a:t>Kimenet: x</a:t>
            </a:r>
            <a:r>
              <a:rPr lang="hu-HU" dirty="0">
                <a:sym typeface="Symbol" pitchFamily="18" charset="2"/>
              </a:rPr>
              <a:t></a:t>
            </a:r>
            <a:r>
              <a:rPr lang="hu-HU" dirty="0"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R</a:t>
            </a:r>
            <a:endParaRPr lang="hu-HU" sz="36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  <a:p>
            <a:pPr>
              <a:defRPr/>
            </a:pPr>
            <a:r>
              <a:rPr lang="hu-HU" dirty="0">
                <a:cs typeface="Arial" charset="0"/>
                <a:sym typeface="Symbol" pitchFamily="18" charset="2"/>
              </a:rPr>
              <a:t>El</a:t>
            </a:r>
            <a:r>
              <a:rPr lang="hu-HU" dirty="0">
                <a:sym typeface="Symbol" pitchFamily="18" charset="2"/>
              </a:rPr>
              <a:t>ő</a:t>
            </a:r>
            <a:r>
              <a:rPr lang="hu-HU" dirty="0">
                <a:cs typeface="Arial" charset="0"/>
                <a:sym typeface="Symbol" pitchFamily="18" charset="2"/>
              </a:rPr>
              <a:t>feltétel: – </a:t>
            </a:r>
          </a:p>
          <a:p>
            <a:pPr>
              <a:defRPr/>
            </a:pPr>
            <a:r>
              <a:rPr lang="hu-HU" dirty="0">
                <a:cs typeface="Arial" charset="0"/>
                <a:sym typeface="Symbol" pitchFamily="18" charset="2"/>
              </a:rPr>
              <a:t>Utófeltétel</a:t>
            </a:r>
            <a:r>
              <a:rPr lang="hu-HU" baseline="-25000" dirty="0">
                <a:cs typeface="Arial" charset="0"/>
                <a:sym typeface="Symbol" pitchFamily="18" charset="2"/>
              </a:rPr>
              <a:t>1</a:t>
            </a:r>
            <a:r>
              <a:rPr lang="hu-HU" dirty="0">
                <a:cs typeface="Arial" charset="0"/>
                <a:sym typeface="Symbol" pitchFamily="18" charset="2"/>
              </a:rPr>
              <a:t>: </a:t>
            </a:r>
            <a:r>
              <a:rPr lang="hu-HU" dirty="0"/>
              <a:t>ax</a:t>
            </a:r>
            <a:r>
              <a:rPr lang="hu-HU" baseline="30000" dirty="0"/>
              <a:t>2</a:t>
            </a:r>
            <a:r>
              <a:rPr lang="hu-HU" dirty="0"/>
              <a:t>+</a:t>
            </a:r>
            <a:r>
              <a:rPr lang="hu-HU" dirty="0" err="1"/>
              <a:t>bx</a:t>
            </a:r>
            <a:r>
              <a:rPr lang="hu-HU" dirty="0"/>
              <a:t>+c=0 </a:t>
            </a:r>
          </a:p>
          <a:p>
            <a:pPr>
              <a:buFont typeface="Wingdings" pitchFamily="2" charset="2"/>
              <a:buNone/>
              <a:defRPr/>
            </a:pPr>
            <a:r>
              <a:rPr lang="hu-HU" dirty="0"/>
              <a:t>	</a:t>
            </a:r>
            <a:r>
              <a:rPr lang="hu-HU" sz="2800" dirty="0"/>
              <a:t>Megjegyzés: a</a:t>
            </a:r>
            <a:r>
              <a:rPr lang="hu-HU" sz="2800" dirty="0">
                <a:cs typeface="Arial" charset="0"/>
                <a:sym typeface="Symbol" pitchFamily="18" charset="2"/>
              </a:rPr>
              <a:t>z </a:t>
            </a:r>
            <a:r>
              <a:rPr lang="hu-HU" sz="2800" dirty="0" err="1">
                <a:cs typeface="Arial" charset="0"/>
                <a:sym typeface="Symbol" pitchFamily="18" charset="2"/>
              </a:rPr>
              <a:t>uf</a:t>
            </a:r>
            <a:r>
              <a:rPr lang="hu-HU" sz="2800" dirty="0">
                <a:cs typeface="Arial" charset="0"/>
                <a:sym typeface="Symbol" pitchFamily="18" charset="2"/>
              </a:rPr>
              <a:t>. nem ad algoritmizálható információt. Nem baj, sőt tipikus, de … próbálkozzunk még!</a:t>
            </a:r>
          </a:p>
          <a:p>
            <a:pPr>
              <a:spcBef>
                <a:spcPts val="3000"/>
              </a:spcBef>
              <a:buFont typeface="Wingdings" pitchFamily="2" charset="2"/>
              <a:buNone/>
              <a:defRPr/>
            </a:pPr>
            <a:r>
              <a:rPr lang="hu-HU" sz="2800" dirty="0">
                <a:cs typeface="Arial" charset="0"/>
                <a:sym typeface="Symbol" pitchFamily="18" charset="2"/>
              </a:rPr>
              <a:t>   </a:t>
            </a:r>
            <a:r>
              <a:rPr lang="hu-HU" sz="2800" dirty="0" err="1">
                <a:cs typeface="Arial" charset="0"/>
                <a:sym typeface="Symbol" pitchFamily="18" charset="2"/>
              </a:rPr>
              <a:t>Megoldóképlet</a:t>
            </a:r>
            <a:r>
              <a:rPr lang="hu-HU" sz="2800" dirty="0">
                <a:cs typeface="Arial" charset="0"/>
                <a:sym typeface="Symbol" pitchFamily="18" charset="2"/>
              </a:rPr>
              <a:t>: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E5F6C68-044E-4302-8488-848E581FC431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graphicFrame>
        <p:nvGraphicFramePr>
          <p:cNvPr id="1434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032582"/>
              </p:ext>
            </p:extLst>
          </p:nvPr>
        </p:nvGraphicFramePr>
        <p:xfrm>
          <a:off x="3131840" y="5229200"/>
          <a:ext cx="386556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6811" imgH="444307" progId="Equation.3">
                  <p:embed/>
                </p:oleObj>
              </mc:Choice>
              <mc:Fallback>
                <p:oleObj name="Equation" r:id="rId3" imgW="1586811" imgH="444307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229200"/>
                        <a:ext cx="3865562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70" name="Picture 3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19" y="1556792"/>
            <a:ext cx="2150465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1341438"/>
            <a:ext cx="8964488" cy="51831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/>
              <a:t>Specifikáció</a:t>
            </a:r>
            <a:r>
              <a:rPr lang="hu-HU" b="1" baseline="-25000" dirty="0"/>
              <a:t>2</a:t>
            </a:r>
            <a:r>
              <a:rPr lang="hu-HU" dirty="0"/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hu-HU" dirty="0"/>
              <a:t>Bemenet: a,b,c</a:t>
            </a:r>
            <a:r>
              <a:rPr lang="hu-HU" dirty="0">
                <a:sym typeface="Symbol" pitchFamily="18" charset="2"/>
              </a:rPr>
              <a:t></a:t>
            </a:r>
            <a:r>
              <a:rPr lang="hu-HU" dirty="0"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R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FoglihtenNo01" pitchFamily="50" charset="-18"/>
                <a:ea typeface="FoglihtenNo01" pitchFamily="50" charset="-18"/>
                <a:cs typeface="Arial" charset="0"/>
                <a:sym typeface="Symbol" pitchFamily="18" charset="2"/>
              </a:rPr>
              <a:t> </a:t>
            </a:r>
            <a:endParaRPr lang="hu-HU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dirty="0">
                <a:cs typeface="Arial" charset="0"/>
                <a:sym typeface="Symbol" pitchFamily="18" charset="2"/>
              </a:rPr>
              <a:t>Kimenet: x</a:t>
            </a:r>
            <a:r>
              <a:rPr lang="hu-HU" dirty="0">
                <a:sym typeface="Symbol" pitchFamily="18" charset="2"/>
              </a:rPr>
              <a:t></a:t>
            </a:r>
            <a:r>
              <a:rPr lang="hu-HU" dirty="0"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R</a:t>
            </a:r>
            <a:endParaRPr lang="hu-HU" sz="36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dirty="0">
                <a:cs typeface="Arial" charset="0"/>
                <a:sym typeface="Symbol" pitchFamily="18" charset="2"/>
              </a:rPr>
              <a:t>El</a:t>
            </a:r>
            <a:r>
              <a:rPr lang="hu-HU" dirty="0">
                <a:sym typeface="Symbol" pitchFamily="18" charset="2"/>
              </a:rPr>
              <a:t>ő</a:t>
            </a:r>
            <a:r>
              <a:rPr lang="hu-HU" dirty="0">
                <a:cs typeface="Arial" charset="0"/>
                <a:sym typeface="Symbol" pitchFamily="18" charset="2"/>
              </a:rPr>
              <a:t>feltétel: </a:t>
            </a:r>
            <a:r>
              <a:rPr lang="hu-HU" dirty="0">
                <a:solidFill>
                  <a:srgbClr val="FF3300"/>
                </a:solidFill>
                <a:cs typeface="Arial" charset="0"/>
                <a:sym typeface="Symbol" pitchFamily="18" charset="2"/>
              </a:rPr>
              <a:t>a0</a:t>
            </a:r>
            <a:endParaRPr lang="hu-HU" sz="2400" i="1" dirty="0"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spcAft>
                <a:spcPct val="40000"/>
              </a:spcAft>
              <a:defRPr/>
            </a:pPr>
            <a:r>
              <a:rPr lang="hu-HU" dirty="0">
                <a:cs typeface="Arial" charset="0"/>
                <a:sym typeface="Symbol" pitchFamily="18" charset="2"/>
              </a:rPr>
              <a:t>Utófeltétel</a:t>
            </a:r>
            <a:r>
              <a:rPr lang="hu-HU" baseline="-25000" dirty="0">
                <a:cs typeface="Arial" charset="0"/>
                <a:sym typeface="Symbol" pitchFamily="18" charset="2"/>
              </a:rPr>
              <a:t>2</a:t>
            </a:r>
            <a:r>
              <a:rPr lang="hu-HU" dirty="0">
                <a:cs typeface="Arial" charset="0"/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hu-HU" b="1" dirty="0">
                <a:cs typeface="Arial" charset="0"/>
                <a:sym typeface="Symbol" pitchFamily="18" charset="2"/>
              </a:rPr>
              <a:t>Nyitott kérdések:</a:t>
            </a:r>
          </a:p>
          <a:p>
            <a:pPr>
              <a:lnSpc>
                <a:spcPct val="90000"/>
              </a:lnSpc>
              <a:defRPr/>
            </a:pPr>
            <a:r>
              <a:rPr lang="hu-HU" i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Mindig</a:t>
            </a:r>
            <a:r>
              <a:rPr lang="hu-HU" i="1" dirty="0">
                <a:cs typeface="Arial" charset="0"/>
                <a:sym typeface="Symbol" pitchFamily="18" charset="2"/>
              </a:rPr>
              <a:t>/</a:t>
            </a:r>
            <a:r>
              <a:rPr lang="hu-HU" i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Mikor van megoldás? </a:t>
            </a:r>
          </a:p>
          <a:p>
            <a:pPr>
              <a:lnSpc>
                <a:spcPct val="90000"/>
              </a:lnSpc>
              <a:defRPr/>
            </a:pPr>
            <a:r>
              <a:rPr lang="hu-HU" i="1" dirty="0">
                <a:cs typeface="Arial" charset="0"/>
                <a:sym typeface="Symbol" pitchFamily="18" charset="2"/>
              </a:rPr>
              <a:t>Egy megoldás van?</a:t>
            </a:r>
            <a:endParaRPr lang="en-US" i="1" dirty="0">
              <a:cs typeface="Arial" charset="0"/>
              <a:sym typeface="Symbol" pitchFamily="18" charset="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</a:t>
            </a:r>
            <a:r>
              <a:rPr lang="hu-HU" sz="3200"/>
              <a:t>: másodfokú egyenlet</a:t>
            </a:r>
            <a:br>
              <a:rPr lang="hu-HU" sz="2400"/>
            </a:br>
            <a:r>
              <a:rPr lang="hu-HU" sz="2400"/>
              <a:t>(specifikáció)</a:t>
            </a:r>
          </a:p>
        </p:txBody>
      </p:sp>
      <p:graphicFrame>
        <p:nvGraphicFramePr>
          <p:cNvPr id="1536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890802"/>
              </p:ext>
            </p:extLst>
          </p:nvPr>
        </p:nvGraphicFramePr>
        <p:xfrm>
          <a:off x="2555776" y="3284984"/>
          <a:ext cx="3752645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560" imgH="444240" progId="Equation.3">
                  <p:embed/>
                </p:oleObj>
              </mc:Choice>
              <mc:Fallback>
                <p:oleObj name="Equation" r:id="rId3" imgW="1447560" imgH="444240" progId="Equation.3">
                  <p:embed/>
                  <p:pic>
                    <p:nvPicPr>
                      <p:cNvPr id="0" name="Picture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284984"/>
                        <a:ext cx="3752645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13CCB1E-E4B0-47D4-9691-614C5BCAFC06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497" y="1341438"/>
            <a:ext cx="9108504" cy="4754562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b="1" dirty="0">
                <a:cs typeface="Arial" charset="0"/>
                <a:sym typeface="Symbol" pitchFamily="18" charset="2"/>
              </a:rPr>
              <a:t>Kimenetb</a:t>
            </a:r>
            <a:r>
              <a:rPr lang="hu-HU" b="1" dirty="0">
                <a:sym typeface="Symbol" pitchFamily="18" charset="2"/>
              </a:rPr>
              <a:t>ő</a:t>
            </a:r>
            <a:r>
              <a:rPr lang="hu-HU" b="1" dirty="0">
                <a:cs typeface="Arial" charset="0"/>
                <a:sym typeface="Symbol" pitchFamily="18" charset="2"/>
              </a:rPr>
              <a:t>vítés:</a:t>
            </a:r>
          </a:p>
          <a:p>
            <a:pPr>
              <a:defRPr/>
            </a:pPr>
            <a:r>
              <a:rPr lang="hu-HU" dirty="0">
                <a:cs typeface="Arial" charset="0"/>
                <a:sym typeface="Symbol" pitchFamily="18" charset="2"/>
              </a:rPr>
              <a:t>Kimenet: x</a:t>
            </a:r>
            <a:r>
              <a:rPr lang="hu-HU" dirty="0">
                <a:sym typeface="Symbol" pitchFamily="18" charset="2"/>
              </a:rPr>
              <a:t>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R</a:t>
            </a:r>
            <a:r>
              <a:rPr lang="hu-HU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  <a:sym typeface="Symbol" pitchFamily="18" charset="2"/>
              </a:rPr>
              <a:t>,</a:t>
            </a:r>
            <a:r>
              <a:rPr lang="hu-HU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  <a:sym typeface="Symbol" pitchFamily="18" charset="2"/>
              </a:rPr>
              <a:t> </a:t>
            </a:r>
            <a:r>
              <a:rPr lang="hu-HU" dirty="0">
                <a:solidFill>
                  <a:srgbClr val="FF3300"/>
                </a:solidFill>
                <a:cs typeface="Arial" charset="0"/>
                <a:sym typeface="Symbol" pitchFamily="18" charset="2"/>
              </a:rPr>
              <a:t>van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hu-HU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rint MT Shadow" pitchFamily="82" charset="0"/>
                <a:ea typeface="FoglihtenNo01" pitchFamily="50" charset="-18"/>
                <a:cs typeface="Arial" charset="0"/>
                <a:sym typeface="Symbol" pitchFamily="18" charset="2"/>
              </a:rPr>
              <a:t>L</a:t>
            </a:r>
            <a:endParaRPr lang="hu-HU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rint MT Shadow" pitchFamily="82" charset="0"/>
              <a:cs typeface="Arial" charset="0"/>
              <a:sym typeface="Symbol" pitchFamily="18" charset="2"/>
            </a:endParaRPr>
          </a:p>
          <a:p>
            <a:pPr>
              <a:tabLst>
                <a:tab pos="2155825" algn="l"/>
              </a:tabLst>
              <a:defRPr/>
            </a:pPr>
            <a:r>
              <a:rPr lang="hu-HU" dirty="0">
                <a:cs typeface="Arial" charset="0"/>
                <a:sym typeface="Symbol" pitchFamily="18" charset="2"/>
              </a:rPr>
              <a:t>Utófeltétel:	</a:t>
            </a:r>
            <a:r>
              <a:rPr lang="hu-HU" dirty="0">
                <a:solidFill>
                  <a:srgbClr val="FF3300"/>
                </a:solidFill>
                <a:cs typeface="Arial" charset="0"/>
                <a:sym typeface="Symbol" pitchFamily="18" charset="2"/>
              </a:rPr>
              <a:t>van=(b</a:t>
            </a:r>
            <a:r>
              <a:rPr lang="hu-HU" baseline="30000" dirty="0">
                <a:solidFill>
                  <a:srgbClr val="FF3300"/>
                </a:solidFill>
                <a:cs typeface="Arial" charset="0"/>
                <a:sym typeface="Symbol" pitchFamily="18" charset="2"/>
              </a:rPr>
              <a:t>2</a:t>
            </a:r>
            <a:r>
              <a:rPr lang="hu-HU" dirty="0">
                <a:solidFill>
                  <a:srgbClr val="FF3300"/>
                </a:solidFill>
                <a:cs typeface="Arial" charset="0"/>
                <a:sym typeface="Symbol" pitchFamily="18" charset="2"/>
              </a:rPr>
              <a:t>–4*a*c0)  és</a:t>
            </a:r>
            <a:br>
              <a:rPr lang="hu-HU" dirty="0">
                <a:solidFill>
                  <a:srgbClr val="FF3300"/>
                </a:solidFill>
                <a:cs typeface="Arial" charset="0"/>
                <a:sym typeface="Symbol" pitchFamily="18" charset="2"/>
              </a:rPr>
            </a:br>
            <a:br>
              <a:rPr lang="hu-HU" dirty="0">
                <a:solidFill>
                  <a:srgbClr val="FF3300"/>
                </a:solidFill>
                <a:cs typeface="Arial" charset="0"/>
                <a:sym typeface="Symbol" pitchFamily="18" charset="2"/>
              </a:rPr>
            </a:br>
            <a:r>
              <a:rPr lang="hu-HU" dirty="0">
                <a:solidFill>
                  <a:srgbClr val="FF3300"/>
                </a:solidFill>
                <a:cs typeface="Arial" charset="0"/>
                <a:sym typeface="Symbol" pitchFamily="18" charset="2"/>
              </a:rPr>
              <a:t>       	van</a:t>
            </a:r>
            <a:r>
              <a:rPr lang="hu-HU" sz="2400" dirty="0">
                <a:solidFill>
                  <a:srgbClr val="FF3300"/>
                </a:solidFill>
                <a:cs typeface="Arial" charset="0"/>
                <a:sym typeface="Symbol" pitchFamily="18" charset="2"/>
              </a:rPr>
              <a:t></a:t>
            </a:r>
            <a:endParaRPr lang="en-US" sz="2800" b="1" i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  <a:p>
            <a:pPr>
              <a:defRPr/>
            </a:pPr>
            <a:endParaRPr lang="hu-HU" sz="2800" dirty="0"/>
          </a:p>
          <a:p>
            <a:pPr>
              <a:buFont typeface="Wingdings" pitchFamily="2" charset="2"/>
              <a:buNone/>
              <a:defRPr/>
            </a:pPr>
            <a:r>
              <a:rPr lang="hu-HU" b="1" dirty="0"/>
              <a:t>Nyitott kérdés:</a:t>
            </a:r>
          </a:p>
          <a:p>
            <a:pPr>
              <a:defRPr/>
            </a:pPr>
            <a:r>
              <a:rPr lang="hu-HU" i="1" dirty="0">
                <a:cs typeface="Arial" charset="0"/>
                <a:sym typeface="Symbol" pitchFamily="18" charset="2"/>
              </a:rPr>
              <a:t>Egy megoldás van? – </a:t>
            </a:r>
            <a:r>
              <a:rPr lang="hu-HU" i="1" dirty="0" err="1">
                <a:cs typeface="Arial" charset="0"/>
                <a:sym typeface="Symbol" pitchFamily="18" charset="2"/>
              </a:rPr>
              <a:t>hf</a:t>
            </a:r>
            <a:r>
              <a:rPr lang="hu-HU" i="1" dirty="0">
                <a:cs typeface="Arial" charset="0"/>
                <a:sym typeface="Symbol" pitchFamily="18" charset="2"/>
              </a:rPr>
              <a:t> .</a:t>
            </a:r>
            <a:endParaRPr lang="en-US" i="1" dirty="0">
              <a:cs typeface="Arial" charset="0"/>
              <a:sym typeface="Symbol" pitchFamily="18" charset="2"/>
            </a:endParaRPr>
          </a:p>
          <a:p>
            <a:pPr>
              <a:defRPr/>
            </a:pPr>
            <a:endParaRPr lang="hu-HU" sz="2800" dirty="0"/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</a:t>
            </a:r>
            <a:r>
              <a:rPr lang="hu-HU" sz="3200"/>
              <a:t>: másodfokú egyenlet</a:t>
            </a:r>
            <a:br>
              <a:rPr lang="hu-HU" sz="2400"/>
            </a:br>
            <a:r>
              <a:rPr lang="hu-HU" sz="2400"/>
              <a:t>(specifikáció)</a:t>
            </a:r>
          </a:p>
        </p:txBody>
      </p:sp>
      <p:graphicFrame>
        <p:nvGraphicFramePr>
          <p:cNvPr id="16388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935890"/>
              </p:ext>
            </p:extLst>
          </p:nvPr>
        </p:nvGraphicFramePr>
        <p:xfrm>
          <a:off x="3160639" y="3112093"/>
          <a:ext cx="39878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3" imgW="1447172" imgH="444307" progId="Equation.3">
                  <p:embed/>
                </p:oleObj>
              </mc:Choice>
              <mc:Fallback>
                <p:oleObj name="Egyenlet" r:id="rId3" imgW="1447172" imgH="444307" progId="Equation.3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639" y="3112093"/>
                        <a:ext cx="3987800" cy="1223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5E46644-7F8D-4C8E-A048-2DFE344B5931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11" name="Lekerekített téglalap feliratnak 10"/>
          <p:cNvSpPr/>
          <p:nvPr/>
        </p:nvSpPr>
        <p:spPr bwMode="auto">
          <a:xfrm>
            <a:off x="6599683" y="1484784"/>
            <a:ext cx="2436813" cy="792088"/>
          </a:xfrm>
          <a:prstGeom prst="wedgeRoundRectCallout">
            <a:avLst>
              <a:gd name="adj1" fmla="val -144827"/>
              <a:gd name="adj2" fmla="val 34316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/>
              <a:t>A „feladat-függvény” értékkészlete: </a:t>
            </a:r>
            <a:r>
              <a:rPr lang="hu-HU" sz="2000" dirty="0">
                <a:latin typeface="Imprint MT Shadow" pitchFamily="82" charset="0"/>
              </a:rPr>
              <a:t>R</a:t>
            </a:r>
            <a:r>
              <a:rPr lang="hu-HU" sz="2000" dirty="0">
                <a:sym typeface="Symbol"/>
              </a:rPr>
              <a:t></a:t>
            </a:r>
            <a:r>
              <a:rPr lang="hu-HU" sz="2000" dirty="0">
                <a:latin typeface="Imprint MT Shadow" pitchFamily="82" charset="0"/>
                <a:sym typeface="Symbol"/>
              </a:rPr>
              <a:t>L</a:t>
            </a:r>
            <a:r>
              <a:rPr lang="hu-HU" sz="2000" b="1" dirty="0"/>
              <a:t> 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Rectangle 72"/>
          <p:cNvSpPr>
            <a:spLocks noChangeArrowheads="1"/>
          </p:cNvSpPr>
          <p:nvPr/>
        </p:nvSpPr>
        <p:spPr bwMode="auto">
          <a:xfrm>
            <a:off x="35496" y="1196975"/>
            <a:ext cx="9108504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  <a:defRPr/>
            </a:pPr>
            <a:r>
              <a:rPr lang="hu-HU" sz="3200" b="1" dirty="0"/>
              <a:t>Algoritmus</a:t>
            </a:r>
            <a:r>
              <a:rPr lang="hu-HU" sz="2800" dirty="0"/>
              <a:t>:</a:t>
            </a: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266700" indent="-254000">
              <a:buFont typeface="Wingdings" pitchFamily="2" charset="2"/>
              <a:buNone/>
              <a:defRPr/>
            </a:pPr>
            <a:endParaRPr lang="hu-HU" sz="2800" b="1" dirty="0">
              <a:latin typeface="Courier New" pitchFamily="49" charset="0"/>
            </a:endParaRPr>
          </a:p>
          <a:p>
            <a:pPr marL="723900" lvl="1" indent="-254000">
              <a:buFont typeface="Wingdings" pitchFamily="2" charset="2"/>
              <a:buNone/>
              <a:defRPr/>
            </a:pPr>
            <a:endParaRPr lang="hu-HU" sz="2800" dirty="0"/>
          </a:p>
          <a:p>
            <a:pPr marL="723900" lvl="1" indent="-254000">
              <a:buFont typeface="Wingdings" pitchFamily="2" charset="2"/>
              <a:buNone/>
              <a:defRPr/>
            </a:pPr>
            <a:r>
              <a:rPr lang="hu-HU" sz="2800" dirty="0"/>
              <a:t>A </a:t>
            </a:r>
            <a:r>
              <a:rPr lang="hu-HU" sz="2800" b="1" dirty="0">
                <a:solidFill>
                  <a:schemeClr val="accent5">
                    <a:lumMod val="50000"/>
                  </a:schemeClr>
                </a:solidFill>
              </a:rPr>
              <a:t>feltételes </a:t>
            </a:r>
            <a:r>
              <a:rPr lang="hu-HU" sz="2800" dirty="0">
                <a:solidFill>
                  <a:schemeClr val="accent5">
                    <a:lumMod val="50000"/>
                  </a:schemeClr>
                </a:solidFill>
              </a:rPr>
              <a:t>utasítás</a:t>
            </a:r>
            <a:r>
              <a:rPr lang="hu-HU" sz="2800" dirty="0"/>
              <a:t> „3-dobozos” struktúra.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</a:t>
            </a:r>
            <a:r>
              <a:rPr lang="hu-HU" sz="3200"/>
              <a:t>: másodfokú egyenlet</a:t>
            </a:r>
            <a:br>
              <a:rPr lang="hu-HU" sz="2400"/>
            </a:br>
            <a:r>
              <a:rPr lang="hu-HU" sz="2400"/>
              <a:t>(algoritmus)</a:t>
            </a:r>
          </a:p>
        </p:txBody>
      </p:sp>
      <p:graphicFrame>
        <p:nvGraphicFramePr>
          <p:cNvPr id="111681" name="Group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026132"/>
              </p:ext>
            </p:extLst>
          </p:nvPr>
        </p:nvGraphicFramePr>
        <p:xfrm>
          <a:off x="2843809" y="1988840"/>
          <a:ext cx="4718620" cy="3470589"/>
        </p:xfrm>
        <a:graphic>
          <a:graphicData uri="http://schemas.openxmlformats.org/drawingml/2006/table">
            <a:tbl>
              <a:tblPr/>
              <a:tblGrid>
                <a:gridCol w="235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3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Be: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a,b,c [a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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0]</a:t>
                      </a:r>
                    </a:p>
                  </a:txBody>
                  <a:tcPr marL="243359" marR="243359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3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</a:t>
                      </a:r>
                      <a:r>
                        <a:rPr kumimoji="0" lang="hu-HU" sz="3600" b="1" i="0" u="none" strike="noStrike" cap="none" normalizeH="0" baseline="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=b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lang="hu-HU" sz="2800" dirty="0">
                          <a:solidFill>
                            <a:schemeClr val="tx1"/>
                          </a:solidFill>
                          <a:cs typeface="Arial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4*a*c</a:t>
                      </a:r>
                    </a:p>
                  </a:txBody>
                  <a:tcPr marL="243359" marR="243359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3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  <a:r>
                        <a:rPr kumimoji="0" lang="hu-HU" sz="3600" b="1" i="0" u="none" strike="noStrike" cap="none" normalizeH="0" baseline="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=d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marL="243359" marR="243359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3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243359" marR="243359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157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243359" marR="243359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243359" marR="243359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52D720F-9A16-4149-A325-1564E7CE131E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17428" name="Line 23"/>
          <p:cNvSpPr>
            <a:spLocks noChangeShapeType="1"/>
          </p:cNvSpPr>
          <p:nvPr/>
        </p:nvSpPr>
        <p:spPr bwMode="auto">
          <a:xfrm>
            <a:off x="2853332" y="3526408"/>
            <a:ext cx="433387" cy="522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9" name="Line 24"/>
          <p:cNvSpPr>
            <a:spLocks noChangeShapeType="1"/>
          </p:cNvSpPr>
          <p:nvPr/>
        </p:nvSpPr>
        <p:spPr bwMode="auto">
          <a:xfrm flipH="1">
            <a:off x="7117172" y="3539108"/>
            <a:ext cx="431800" cy="522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683" name="Rectangle 67"/>
              <p:cNvSpPr>
                <a:spLocks noChangeArrowheads="1"/>
              </p:cNvSpPr>
              <p:nvPr/>
            </p:nvSpPr>
            <p:spPr bwMode="auto">
              <a:xfrm>
                <a:off x="2890924" y="4089524"/>
                <a:ext cx="2268000" cy="1331913"/>
              </a:xfrm>
              <a:prstGeom prst="rect">
                <a:avLst/>
              </a:prstGeom>
              <a:solidFill>
                <a:srgbClr val="008000">
                  <a:alpha val="50000"/>
                </a:srgbClr>
              </a:solidFill>
              <a:ln w="57150" algn="ctr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tIns="10800" anchor="ctr"/>
              <a:lstStyle/>
              <a:p>
                <a:pPr algn="ctr">
                  <a:buFont typeface="Wingdings" pitchFamily="2" charset="2"/>
                  <a:buNone/>
                  <a:defRPr/>
                </a:pPr>
                <a:r>
                  <a:rPr lang="hu-HU" sz="14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Igaz-ág                                   </a:t>
                </a:r>
              </a:p>
              <a:p>
                <a:pPr>
                  <a:spcBef>
                    <a:spcPts val="1200"/>
                  </a:spcBef>
                  <a:buFont typeface="Wingdings" pitchFamily="2" charset="2"/>
                  <a:buNone/>
                  <a:defRPr/>
                </a:pPr>
                <a:r>
                  <a:rPr lang="hu-HU" sz="28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x</a:t>
                </a:r>
                <a:r>
                  <a:rPr lang="hu-HU" sz="3600" baseline="8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:</a:t>
                </a:r>
                <a:r>
                  <a:rPr lang="hu-HU" sz="28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hu-HU" sz="2800" b="0" i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hu-HU" sz="2800" b="0" i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hu-HU" sz="2800" i="1" smtClean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hu-HU" sz="2800" b="0" i="0" smtClean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rad>
                      </m:num>
                      <m:den>
                        <m:r>
                          <a:rPr lang="hu-HU" sz="2800" b="0" i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hu-HU" sz="2800" b="0" i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endParaRPr lang="hu-HU" sz="1400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  <a:p>
                <a:pPr algn="ctr">
                  <a:buFont typeface="Wingdings" pitchFamily="2" charset="2"/>
                  <a:buNone/>
                  <a:defRPr/>
                </a:pPr>
                <a:endParaRPr lang="hu-HU" sz="1400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1683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924" y="4089524"/>
                <a:ext cx="2268000" cy="1331913"/>
              </a:xfrm>
              <a:prstGeom prst="rect">
                <a:avLst/>
              </a:prstGeom>
              <a:blipFill>
                <a:blip r:embed="rId3"/>
                <a:stretch>
                  <a:fillRect l="-4724" t="-3084" r="-1575"/>
                </a:stretch>
              </a:blipFill>
              <a:ln w="57150" algn="ctr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685" name="Rectangle 69"/>
          <p:cNvSpPr>
            <a:spLocks noChangeArrowheads="1"/>
          </p:cNvSpPr>
          <p:nvPr/>
        </p:nvSpPr>
        <p:spPr bwMode="auto">
          <a:xfrm>
            <a:off x="5232264" y="4083620"/>
            <a:ext cx="2286000" cy="1331913"/>
          </a:xfrm>
          <a:prstGeom prst="rect">
            <a:avLst/>
          </a:prstGeom>
          <a:solidFill>
            <a:srgbClr val="FF3300">
              <a:alpha val="50000"/>
            </a:srgbClr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tIns="10800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hu-HU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Hamis-ág                                </a:t>
            </a:r>
          </a:p>
          <a:p>
            <a:pPr algn="ctr">
              <a:buFont typeface="Wingdings" pitchFamily="2" charset="2"/>
              <a:buNone/>
              <a:defRPr/>
            </a:pPr>
            <a:endParaRPr lang="hu-HU" sz="1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hu-HU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 </a:t>
            </a:r>
          </a:p>
          <a:p>
            <a:pPr algn="ctr">
              <a:buFont typeface="Wingdings" pitchFamily="2" charset="2"/>
              <a:buNone/>
              <a:defRPr/>
            </a:pPr>
            <a:endParaRPr lang="hu-HU" sz="1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hu-HU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11686" name="Text Box 70"/>
          <p:cNvSpPr txBox="1">
            <a:spLocks noChangeArrowheads="1"/>
          </p:cNvSpPr>
          <p:nvPr/>
        </p:nvSpPr>
        <p:spPr bwMode="auto">
          <a:xfrm>
            <a:off x="2843808" y="3823396"/>
            <a:ext cx="287337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hu-HU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</a:p>
        </p:txBody>
      </p:sp>
      <p:sp>
        <p:nvSpPr>
          <p:cNvPr id="111687" name="Text Box 71"/>
          <p:cNvSpPr txBox="1">
            <a:spLocks noChangeArrowheads="1"/>
          </p:cNvSpPr>
          <p:nvPr/>
        </p:nvSpPr>
        <p:spPr bwMode="auto">
          <a:xfrm>
            <a:off x="7248996" y="3804792"/>
            <a:ext cx="287338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hu-HU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20" name="Szövegdoboz 19"/>
          <p:cNvSpPr txBox="1">
            <a:spLocks noChangeArrowheads="1"/>
          </p:cNvSpPr>
          <p:nvPr/>
        </p:nvSpPr>
        <p:spPr bwMode="auto">
          <a:xfrm>
            <a:off x="7562428" y="1412875"/>
            <a:ext cx="1504950" cy="12001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 dirty="0"/>
              <a:t> 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a,b,c,x</a:t>
            </a:r>
            <a:r>
              <a:rPr lang="hu-HU" b="1" dirty="0"/>
              <a:t>:Valós</a:t>
            </a:r>
            <a:br>
              <a:rPr lang="hu-HU" dirty="0"/>
            </a:br>
            <a:r>
              <a:rPr lang="hu-HU" dirty="0"/>
              <a:t>    van</a:t>
            </a:r>
            <a:r>
              <a:rPr lang="hu-HU" b="1" dirty="0"/>
              <a:t>:Logikai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>
                <a:solidFill>
                  <a:srgbClr val="0000FF"/>
                </a:solidFill>
              </a:rPr>
              <a:t>d</a:t>
            </a:r>
            <a:r>
              <a:rPr lang="hu-HU" b="1" dirty="0">
                <a:solidFill>
                  <a:srgbClr val="0000FF"/>
                </a:solidFill>
              </a:rPr>
              <a:t>:Valós</a:t>
            </a:r>
            <a:r>
              <a:rPr lang="hu-HU" b="1" dirty="0"/>
              <a:t> </a:t>
            </a:r>
          </a:p>
        </p:txBody>
      </p:sp>
      <p:pic>
        <p:nvPicPr>
          <p:cNvPr id="17440" name="Picture 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9463"/>
            <a:ext cx="2879725" cy="102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1" name="Picture 3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8288"/>
            <a:ext cx="2879725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2" name="Picture 3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950"/>
            <a:ext cx="28797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" name="Téglalap 20"/>
          <p:cNvSpPr>
            <a:spLocks noChangeArrowheads="1"/>
          </p:cNvSpPr>
          <p:nvPr/>
        </p:nvSpPr>
        <p:spPr bwMode="auto">
          <a:xfrm>
            <a:off x="2869208" y="3513262"/>
            <a:ext cx="4655542" cy="1908175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pPr>
              <a:buFont typeface="Wingdings" pitchFamily="2" charset="2"/>
              <a:buNone/>
            </a:pPr>
            <a:endParaRPr lang="hu-HU" sz="2800" b="1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 dirty="0"/>
              <a:t>/49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B616D77-DC4B-4142-BEAA-96F7A77E1772}"/>
              </a:ext>
            </a:extLst>
          </p:cNvPr>
          <p:cNvSpPr/>
          <p:nvPr/>
        </p:nvSpPr>
        <p:spPr bwMode="auto">
          <a:xfrm>
            <a:off x="2844000" y="5445224"/>
            <a:ext cx="4723200" cy="48046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…</a:t>
            </a:r>
            <a:endParaRPr kumimoji="0" lang="hu-HU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83" grpId="0" animBg="1"/>
      <p:bldP spid="111685" grpId="0" animBg="1"/>
      <p:bldP spid="111686" grpId="0"/>
      <p:bldP spid="111687" grpId="0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79513" y="85725"/>
            <a:ext cx="7561138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3200" b="1" dirty="0">
                <a:solidFill>
                  <a:srgbClr val="663300"/>
                </a:solidFill>
              </a:rPr>
              <a:t>Tartalom</a:t>
            </a:r>
            <a:endParaRPr lang="hu-HU" sz="2400" b="1" dirty="0">
              <a:solidFill>
                <a:srgbClr val="663300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179387" y="1311276"/>
            <a:ext cx="8785101" cy="475456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3" action="ppaction://hlinksldjump"/>
              </a:rPr>
              <a:t>A problémamegoldás lépései</a:t>
            </a:r>
            <a:r>
              <a:rPr lang="hu-HU" dirty="0"/>
              <a:t> </a:t>
            </a:r>
            <a:r>
              <a:rPr lang="hu-HU" sz="2800" dirty="0"/>
              <a:t>– a programkészítés folyamata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4" action="ppaction://hlinksldjump"/>
              </a:rPr>
              <a:t>A specifikáció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5" action="ppaction://hlinksldjump"/>
              </a:rPr>
              <a:t>Az algoritmus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6" action="ppaction://hlinksldjump"/>
              </a:rPr>
              <a:t>Algoritmikus nyelvek</a:t>
            </a:r>
            <a:r>
              <a:rPr lang="hu-HU" dirty="0"/>
              <a:t> </a:t>
            </a:r>
            <a:r>
              <a:rPr lang="hu-HU" sz="2800" dirty="0"/>
              <a:t>– </a:t>
            </a:r>
            <a:r>
              <a:rPr lang="hu-HU" sz="2800" dirty="0" err="1"/>
              <a:t>struktogram</a:t>
            </a:r>
            <a:r>
              <a:rPr lang="hu-HU" sz="2800" dirty="0"/>
              <a:t> 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7" action="ppaction://hlinksldjump"/>
              </a:rPr>
              <a:t>A</a:t>
            </a:r>
            <a:r>
              <a:rPr lang="hu-HU" dirty="0">
                <a:hlinkClick r:id="rId8" action="ppaction://hlinksldjump"/>
              </a:rPr>
              <a:t>datokkal kapcsolatos  fogalmak 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9" action="ppaction://hlinksldjump"/>
              </a:rPr>
              <a:t>Adattípusok, elemi adattípusok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8" action="ppaction://hlinksldjump"/>
              </a:rPr>
              <a:t>Elemi feladatok</a:t>
            </a:r>
            <a:r>
              <a:rPr lang="hu-HU" dirty="0"/>
              <a:t> </a:t>
            </a:r>
            <a:r>
              <a:rPr lang="hu-HU" sz="2800" dirty="0">
                <a:sym typeface="Symbol" panose="05050102010706020507" pitchFamily="18" charset="2"/>
              </a:rPr>
              <a:t> elágazások</a:t>
            </a:r>
            <a:endParaRPr lang="hu-HU" sz="2800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10" action="ppaction://hlinksldjump"/>
              </a:rPr>
              <a:t>Rekordok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11" action="ppaction://hlinksldjump"/>
              </a:rPr>
              <a:t>Kódolás</a:t>
            </a:r>
            <a:r>
              <a:rPr lang="hu-HU" sz="2800" dirty="0"/>
              <a:t> </a:t>
            </a:r>
            <a:r>
              <a:rPr lang="hu-HU" sz="2800" dirty="0">
                <a:sym typeface="Symbol" panose="05050102010706020507" pitchFamily="18" charset="2"/>
              </a:rPr>
              <a:t> elágazások</a:t>
            </a:r>
            <a:endParaRPr lang="hu-HU" sz="280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18A9EC7-DF5D-45AC-BDB4-A3B1431C7781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r>
              <a:rPr lang="hu-HU" sz="3200" dirty="0"/>
              <a:t>: másodfokú egyenlet </a:t>
            </a:r>
            <a:r>
              <a:rPr lang="hu-HU" sz="2400" dirty="0"/>
              <a:t>(algoritmus)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Algoritmus másképpen:</a:t>
            </a:r>
          </a:p>
          <a:p>
            <a:pPr>
              <a:buFont typeface="Wingdings" pitchFamily="2" charset="2"/>
              <a:buNone/>
            </a:pPr>
            <a:r>
              <a:rPr lang="hu-HU" sz="2400" b="1" dirty="0">
                <a:latin typeface="Courier New" pitchFamily="49" charset="0"/>
              </a:rPr>
              <a:t>	Program </a:t>
            </a:r>
            <a:r>
              <a:rPr lang="hu-HU" sz="2400" dirty="0" err="1">
                <a:latin typeface="Courier New" pitchFamily="49" charset="0"/>
              </a:rPr>
              <a:t>M</a:t>
            </a:r>
            <a:r>
              <a:rPr lang="hu-HU" sz="2400" dirty="0" err="1"/>
              <a:t>á</a:t>
            </a:r>
            <a:r>
              <a:rPr lang="hu-HU" sz="2400" dirty="0" err="1">
                <a:latin typeface="Courier New" pitchFamily="49" charset="0"/>
              </a:rPr>
              <a:t>sodfok</a:t>
            </a:r>
            <a:r>
              <a:rPr lang="hu-HU" sz="2400" dirty="0" err="1"/>
              <a:t>ú</a:t>
            </a:r>
            <a:r>
              <a:rPr lang="hu-HU" sz="2400" dirty="0" err="1">
                <a:latin typeface="Courier New" pitchFamily="49" charset="0"/>
              </a:rPr>
              <a:t>Egyenlet</a:t>
            </a:r>
            <a:r>
              <a:rPr lang="hu-HU" sz="2400" b="1" dirty="0">
                <a:latin typeface="Courier New" pitchFamily="49" charset="0"/>
              </a:rPr>
              <a:t>:</a:t>
            </a:r>
            <a:br>
              <a:rPr lang="hu-HU" sz="2400" b="1" dirty="0">
                <a:latin typeface="Courier New" pitchFamily="49" charset="0"/>
              </a:rPr>
            </a:br>
            <a:r>
              <a:rPr lang="hu-HU" sz="2400" b="1" dirty="0">
                <a:latin typeface="Courier New" pitchFamily="49" charset="0"/>
              </a:rPr>
              <a:t>  Változó</a:t>
            </a:r>
            <a:br>
              <a:rPr lang="hu-HU" sz="2400" b="1" dirty="0">
                <a:latin typeface="Courier New" pitchFamily="49" charset="0"/>
              </a:rPr>
            </a:br>
            <a:r>
              <a:rPr lang="hu-HU" sz="2400" dirty="0">
                <a:latin typeface="Courier New" pitchFamily="49" charset="0"/>
              </a:rPr>
              <a:t>	 a,b,c,x</a:t>
            </a:r>
            <a:r>
              <a:rPr lang="hu-HU" sz="2400" b="1" dirty="0">
                <a:latin typeface="Courier New" pitchFamily="49" charset="0"/>
              </a:rPr>
              <a:t>:Valós</a:t>
            </a:r>
            <a:br>
              <a:rPr lang="hu-HU" sz="2400" dirty="0">
                <a:latin typeface="Courier New" pitchFamily="49" charset="0"/>
              </a:rPr>
            </a:br>
            <a:r>
              <a:rPr lang="hu-HU" sz="2400" dirty="0">
                <a:latin typeface="Courier New" pitchFamily="49" charset="0"/>
              </a:rPr>
              <a:t>	 van</a:t>
            </a:r>
            <a:r>
              <a:rPr lang="hu-HU" sz="2400" b="1" dirty="0">
                <a:latin typeface="Courier New" pitchFamily="49" charset="0"/>
              </a:rPr>
              <a:t>:Logikai</a:t>
            </a:r>
            <a:br>
              <a:rPr lang="hu-HU" sz="2400" b="1" dirty="0">
                <a:latin typeface="Courier New" pitchFamily="49" charset="0"/>
              </a:rPr>
            </a:br>
            <a:r>
              <a:rPr lang="hu-HU" sz="2400" dirty="0">
                <a:latin typeface="Courier New" pitchFamily="49" charset="0"/>
              </a:rPr>
              <a:t>	 d</a:t>
            </a:r>
            <a:r>
              <a:rPr lang="hu-HU" sz="2400" b="1" dirty="0">
                <a:latin typeface="Courier New" pitchFamily="49" charset="0"/>
              </a:rPr>
              <a:t>:Valós</a:t>
            </a:r>
            <a:br>
              <a:rPr lang="hu-HU" sz="2400" b="1" dirty="0">
                <a:latin typeface="Courier New" pitchFamily="49" charset="0"/>
              </a:rPr>
            </a:br>
            <a:r>
              <a:rPr lang="hu-HU" sz="2400" b="1" dirty="0">
                <a:latin typeface="Courier New" pitchFamily="49" charset="0"/>
              </a:rPr>
              <a:t>  Be:</a:t>
            </a:r>
            <a:r>
              <a:rPr lang="hu-HU" sz="2400" dirty="0">
                <a:latin typeface="Courier New" pitchFamily="49" charset="0"/>
              </a:rPr>
              <a:t>a,b,c </a:t>
            </a:r>
            <a:r>
              <a:rPr lang="hu-HU" sz="2400" b="1" dirty="0">
                <a:latin typeface="Courier New" pitchFamily="49" charset="0"/>
              </a:rPr>
              <a:t>[</a:t>
            </a:r>
            <a:r>
              <a:rPr lang="hu-HU" sz="2400" dirty="0">
                <a:latin typeface="Courier New" pitchFamily="49" charset="0"/>
              </a:rPr>
              <a:t>a</a:t>
            </a:r>
            <a:r>
              <a:rPr lang="hu-HU" sz="2400" dirty="0">
                <a:latin typeface="Courier New" pitchFamily="49" charset="0"/>
                <a:sym typeface="Symbol"/>
              </a:rPr>
              <a:t>0</a:t>
            </a:r>
            <a:r>
              <a:rPr lang="hu-HU" sz="2400" b="1" dirty="0">
                <a:latin typeface="Courier New" pitchFamily="49" charset="0"/>
              </a:rPr>
              <a:t>]</a:t>
            </a:r>
            <a:br>
              <a:rPr lang="hu-HU" sz="2400" b="1" dirty="0">
                <a:latin typeface="Courier New" pitchFamily="49" charset="0"/>
              </a:rPr>
            </a:br>
            <a:r>
              <a:rPr lang="hu-HU" sz="2400" b="1" dirty="0">
                <a:latin typeface="Courier New" pitchFamily="49" charset="0"/>
              </a:rPr>
              <a:t>  </a:t>
            </a:r>
            <a:r>
              <a:rPr lang="hu-HU" sz="2400" dirty="0">
                <a:latin typeface="Courier New" pitchFamily="49" charset="0"/>
              </a:rPr>
              <a:t>d:=b</a:t>
            </a:r>
            <a:r>
              <a:rPr lang="hu-HU" sz="2400" baseline="30000" dirty="0">
                <a:latin typeface="Courier New" pitchFamily="49" charset="0"/>
              </a:rPr>
              <a:t>2</a:t>
            </a:r>
            <a:r>
              <a:rPr lang="hu-HU" sz="2400" dirty="0">
                <a:latin typeface="Courier New" pitchFamily="49" charset="0"/>
              </a:rPr>
              <a:t>-4*a*c</a:t>
            </a:r>
            <a:br>
              <a:rPr lang="hu-HU" sz="2400" dirty="0">
                <a:latin typeface="Courier New" pitchFamily="49" charset="0"/>
              </a:rPr>
            </a:br>
            <a:r>
              <a:rPr lang="hu-HU" sz="2400" dirty="0">
                <a:latin typeface="Courier New" pitchFamily="49" charset="0"/>
              </a:rPr>
              <a:t>  van:=d≥0</a:t>
            </a:r>
            <a:br>
              <a:rPr lang="hu-HU" sz="2400" dirty="0">
                <a:latin typeface="Courier New" pitchFamily="49" charset="0"/>
              </a:rPr>
            </a:br>
            <a:r>
              <a:rPr lang="hu-HU" sz="2400" b="1" dirty="0">
                <a:latin typeface="Courier New" pitchFamily="49" charset="0"/>
              </a:rPr>
              <a:t>  Ha </a:t>
            </a:r>
            <a:r>
              <a:rPr lang="hu-HU" sz="2400" dirty="0">
                <a:latin typeface="Courier New" pitchFamily="49" charset="0"/>
              </a:rPr>
              <a:t>van </a:t>
            </a:r>
            <a:r>
              <a:rPr lang="hu-HU" sz="2400" b="1" dirty="0">
                <a:latin typeface="Courier New" pitchFamily="49" charset="0"/>
              </a:rPr>
              <a:t>akkor </a:t>
            </a:r>
            <a:br>
              <a:rPr lang="hu-HU" sz="2400" b="1" dirty="0">
                <a:latin typeface="Courier New" pitchFamily="49" charset="0"/>
              </a:rPr>
            </a:br>
            <a:r>
              <a:rPr lang="hu-HU" sz="2400" b="1" dirty="0">
                <a:latin typeface="Courier New" pitchFamily="49" charset="0"/>
              </a:rPr>
              <a:t>  …</a:t>
            </a:r>
          </a:p>
          <a:p>
            <a:pPr>
              <a:buFont typeface="Wingdings" pitchFamily="2" charset="2"/>
              <a:buNone/>
            </a:pPr>
            <a:r>
              <a:rPr lang="hu-HU" sz="2400" b="1" dirty="0">
                <a:latin typeface="Courier New" pitchFamily="49" charset="0"/>
              </a:rPr>
              <a:t>	Program v</a:t>
            </a:r>
            <a:r>
              <a:rPr lang="hu-HU" sz="2400" b="1" dirty="0"/>
              <a:t>é</a:t>
            </a:r>
            <a:r>
              <a:rPr lang="hu-HU" sz="2400" b="1" dirty="0">
                <a:latin typeface="Courier New" pitchFamily="49" charset="0"/>
              </a:rPr>
              <a:t>ge.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828D463-82FC-4D6D-BFE4-3237EB2D040A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pic>
        <p:nvPicPr>
          <p:cNvPr id="18454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45845"/>
            <a:ext cx="2735509" cy="1945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Algoritmusleíró nyelvek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/>
            <a:r>
              <a:rPr lang="hu-HU" dirty="0"/>
              <a:t>Szöveges leírás</a:t>
            </a:r>
          </a:p>
          <a:p>
            <a:pPr marL="714375" lvl="1" indent="-280988">
              <a:buFont typeface="Wingdings" panose="05000000000000000000" pitchFamily="2" charset="2"/>
              <a:buChar char="§"/>
            </a:pPr>
            <a:r>
              <a:rPr lang="hu-HU" dirty="0"/>
              <a:t>Mondatokkal leírás</a:t>
            </a:r>
          </a:p>
          <a:p>
            <a:pPr marL="714375" lvl="1" indent="-280988">
              <a:buFont typeface="Wingdings" panose="05000000000000000000" pitchFamily="2" charset="2"/>
              <a:buChar char="§"/>
            </a:pPr>
            <a:r>
              <a:rPr lang="hu-HU" dirty="0"/>
              <a:t>Mondatszerű elemekkel – </a:t>
            </a:r>
            <a:r>
              <a:rPr lang="hu-HU" sz="2400" b="1" dirty="0" err="1">
                <a:latin typeface="Courier New" pitchFamily="49" charset="0"/>
              </a:rPr>
              <a:t>pszeudokód</a:t>
            </a:r>
            <a:endParaRPr lang="hu-HU" sz="2400" b="1" dirty="0">
              <a:latin typeface="Courier New" pitchFamily="49" charset="0"/>
            </a:endParaRPr>
          </a:p>
          <a:p>
            <a:pPr marL="254000"/>
            <a:r>
              <a:rPr lang="hu-HU" b="1" dirty="0"/>
              <a:t>Rajzos leírás</a:t>
            </a:r>
          </a:p>
          <a:p>
            <a:pPr marL="714375" lvl="1" indent="-280988">
              <a:buFont typeface="Wingdings" panose="05000000000000000000" pitchFamily="2" charset="2"/>
              <a:buChar char="§"/>
            </a:pPr>
            <a:r>
              <a:rPr lang="hu-HU" dirty="0"/>
              <a:t>Folyamatábra</a:t>
            </a:r>
          </a:p>
          <a:p>
            <a:pPr marL="714375" lvl="1" indent="-280988">
              <a:buFont typeface="Wingdings" panose="05000000000000000000" pitchFamily="2" charset="2"/>
              <a:buChar char="§"/>
            </a:pPr>
            <a:r>
              <a:rPr lang="hu-HU" b="1" dirty="0"/>
              <a:t>Struktogram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26965F7-F78E-4A58-B447-73D0CB67A228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62056BB-15D7-458B-B3F5-9FF72C40B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215" y="2957811"/>
            <a:ext cx="1671713" cy="208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ED60543-D6EB-41DA-8A1E-5524AF757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756" y="4505028"/>
            <a:ext cx="1179548" cy="1203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Struktogram</a:t>
            </a:r>
            <a:br>
              <a:rPr lang="hu-HU"/>
            </a:br>
            <a:r>
              <a:rPr lang="hu-HU" sz="2400"/>
              <a:t>(és pszeudokód)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/>
            <a:r>
              <a:rPr lang="hu-HU" b="1" dirty="0"/>
              <a:t>Szekvencia:</a:t>
            </a:r>
          </a:p>
          <a:p>
            <a:pPr marL="254000"/>
            <a:endParaRPr lang="hu-HU" b="1" dirty="0"/>
          </a:p>
          <a:p>
            <a:pPr marL="254000"/>
            <a:endParaRPr lang="hu-HU" b="1" dirty="0"/>
          </a:p>
          <a:p>
            <a:pPr marL="254000"/>
            <a:r>
              <a:rPr lang="hu-HU" b="1" dirty="0"/>
              <a:t>Elágazások:</a:t>
            </a:r>
          </a:p>
          <a:p>
            <a:pPr marL="254000"/>
            <a:endParaRPr lang="hu-HU" b="1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6395C1D-0848-48C6-B47E-A49C598C9E2A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pic>
        <p:nvPicPr>
          <p:cNvPr id="20484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71663"/>
            <a:ext cx="1514475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73475"/>
            <a:ext cx="3857625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19811"/>
            <a:ext cx="6362700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400" name="Rectangle 32"/>
          <p:cNvSpPr>
            <a:spLocks noChangeArrowheads="1"/>
          </p:cNvSpPr>
          <p:nvPr/>
        </p:nvSpPr>
        <p:spPr bwMode="auto">
          <a:xfrm>
            <a:off x="5363368" y="1987550"/>
            <a:ext cx="1512888" cy="504825"/>
          </a:xfrm>
          <a:prstGeom prst="rect">
            <a:avLst/>
          </a:prstGeom>
          <a:solidFill>
            <a:srgbClr val="FFCC99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Utasítás1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Utasítás2</a:t>
            </a:r>
          </a:p>
        </p:txBody>
      </p:sp>
      <p:sp>
        <p:nvSpPr>
          <p:cNvPr id="186401" name="Rectangle 33"/>
          <p:cNvSpPr>
            <a:spLocks noChangeArrowheads="1"/>
          </p:cNvSpPr>
          <p:nvPr/>
        </p:nvSpPr>
        <p:spPr bwMode="auto">
          <a:xfrm>
            <a:off x="5292080" y="3644900"/>
            <a:ext cx="2736850" cy="1150938"/>
          </a:xfrm>
          <a:prstGeom prst="rect">
            <a:avLst/>
          </a:prstGeom>
          <a:solidFill>
            <a:srgbClr val="FFCC99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Ha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Feltétel </a:t>
            </a: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akkor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Igaz-ág utasításai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különben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Hamis-ág utasításai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Elágazás vége</a:t>
            </a:r>
          </a:p>
        </p:txBody>
      </p:sp>
      <p:sp>
        <p:nvSpPr>
          <p:cNvPr id="186402" name="Rectangle 34"/>
          <p:cNvSpPr>
            <a:spLocks noChangeArrowheads="1"/>
          </p:cNvSpPr>
          <p:nvPr/>
        </p:nvSpPr>
        <p:spPr bwMode="auto">
          <a:xfrm>
            <a:off x="5363592" y="5230813"/>
            <a:ext cx="3744912" cy="1293812"/>
          </a:xfrm>
          <a:prstGeom prst="rect">
            <a:avLst/>
          </a:prstGeom>
          <a:solidFill>
            <a:srgbClr val="FFCC99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Elágazás</a:t>
            </a:r>
            <a:b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Feltétel1 </a:t>
            </a: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esetén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Utasítások1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Feltétel2 </a:t>
            </a: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esetén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Utasítások2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…                …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egyéb  esetekben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Utasítások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Elágazás vége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8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8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86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86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86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00" grpId="0" animBg="1"/>
      <p:bldP spid="186400" grpId="1" animBg="1"/>
      <p:bldP spid="186401" grpId="0" animBg="1"/>
      <p:bldP spid="186401" grpId="1" animBg="1"/>
      <p:bldP spid="186402" grpId="0" animBg="1"/>
      <p:bldP spid="18640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Struktogram</a:t>
            </a:r>
            <a:br>
              <a:rPr lang="hu-HU"/>
            </a:br>
            <a:r>
              <a:rPr lang="hu-HU" sz="2400"/>
              <a:t>(és pszeudokód)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/>
            <a:r>
              <a:rPr lang="hu-HU" b="1" dirty="0"/>
              <a:t>Ciklusok:</a:t>
            </a:r>
          </a:p>
          <a:p>
            <a:pPr marL="254000"/>
            <a:endParaRPr lang="hu-HU" b="1" dirty="0"/>
          </a:p>
          <a:p>
            <a:pPr marL="254000"/>
            <a:endParaRPr lang="hu-HU" b="1" dirty="0"/>
          </a:p>
          <a:p>
            <a:pPr marL="254000"/>
            <a:endParaRPr lang="hu-HU" b="1" dirty="0"/>
          </a:p>
          <a:p>
            <a:pPr marL="254000"/>
            <a:endParaRPr lang="hu-HU" b="1" dirty="0"/>
          </a:p>
          <a:p>
            <a:pPr marL="254000"/>
            <a:endParaRPr lang="hu-HU" b="1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 err="1"/>
              <a:t>Struktogramszerkesztés</a:t>
            </a:r>
            <a:r>
              <a:rPr lang="hu-HU" dirty="0"/>
              <a:t>:</a:t>
            </a:r>
          </a:p>
          <a:p>
            <a:pPr marL="719138"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hu-HU" dirty="0"/>
              <a:t>Táblázatkezelővel/szövegszerkesztővel</a:t>
            </a:r>
          </a:p>
          <a:p>
            <a:pPr marL="719138"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hu-HU" dirty="0"/>
              <a:t>Célprogramokkal</a:t>
            </a:r>
            <a:endParaRPr lang="hu-HU" sz="320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EA775C0-1345-4C5E-BFAE-BDFE85029518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19027"/>
            <a:ext cx="2552700" cy="111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9" name="Rectangle 9"/>
          <p:cNvSpPr>
            <a:spLocks noChangeArrowheads="1"/>
          </p:cNvSpPr>
          <p:nvPr/>
        </p:nvSpPr>
        <p:spPr bwMode="auto">
          <a:xfrm>
            <a:off x="6084887" y="1916113"/>
            <a:ext cx="2916000" cy="863600"/>
          </a:xfrm>
          <a:prstGeom prst="rect">
            <a:avLst/>
          </a:prstGeom>
          <a:solidFill>
            <a:srgbClr val="FFCC99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amíg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Feltétel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ciklusmag utasításai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vége</a:t>
            </a: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6084887" y="3070225"/>
            <a:ext cx="2916000" cy="1006475"/>
          </a:xfrm>
          <a:prstGeom prst="rect">
            <a:avLst/>
          </a:prstGeom>
          <a:solidFill>
            <a:srgbClr val="FFCC99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</a:t>
            </a:r>
            <a:b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ciklusmag utasításai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amíg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Feltétel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vége</a:t>
            </a: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6084887" y="4365625"/>
            <a:ext cx="2916000" cy="863600"/>
          </a:xfrm>
          <a:prstGeom prst="rect">
            <a:avLst/>
          </a:prstGeom>
          <a:solidFill>
            <a:srgbClr val="FFCC99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cv=</a:t>
            </a:r>
            <a:r>
              <a:rPr lang="hu-HU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tól</a:t>
            </a:r>
            <a:r>
              <a:rPr lang="hu-HU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-tól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  <a:r>
              <a:rPr lang="hu-HU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ig</a:t>
            </a:r>
            <a:r>
              <a:rPr lang="hu-HU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-ig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ciklusmag utasításai</a:t>
            </a:r>
            <a:b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Ciklus vége</a:t>
            </a:r>
          </a:p>
        </p:txBody>
      </p:sp>
      <p:pic>
        <p:nvPicPr>
          <p:cNvPr id="2151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961" y="1845816"/>
            <a:ext cx="2543175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23" y="3255243"/>
            <a:ext cx="2305050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54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9" y="3097411"/>
            <a:ext cx="2268538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3.7037E-6 L 0.62812 -0.136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9" grpId="0" animBg="1"/>
      <p:bldP spid="189449" grpId="1" animBg="1"/>
      <p:bldP spid="189450" grpId="0" animBg="1"/>
      <p:bldP spid="189450" grpId="1" animBg="1"/>
      <p:bldP spid="189451" grpId="0" animBg="1"/>
      <p:bldP spid="18945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Adatokkal kapcsolatos fogalmak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800" b="1" dirty="0">
                <a:latin typeface="Garamond" pitchFamily="18" charset="0"/>
              </a:rPr>
              <a:t>Konstans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Az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adat</a:t>
            </a:r>
            <a:r>
              <a:rPr lang="hu-HU" altLang="hu-HU" sz="2800" dirty="0">
                <a:latin typeface="Garamond" pitchFamily="18" charset="0"/>
              </a:rPr>
              <a:t>, amely a műveletvégzés során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nem változtat</a:t>
            </a:r>
            <a:r>
              <a:rPr lang="hu-HU" alt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hat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ja meg értékét</a:t>
            </a:r>
            <a:r>
              <a:rPr lang="hu-HU" altLang="hu-HU" sz="2800" dirty="0">
                <a:latin typeface="Garamond" pitchFamily="18" charset="0"/>
              </a:rPr>
              <a:t>, mindvégig ugyanabban az „állapotban” marad.</a:t>
            </a:r>
            <a:endParaRPr lang="hu-HU" altLang="hu-HU" sz="2800" u="sng" dirty="0">
              <a:latin typeface="Garamond" pitchFamily="18" charset="0"/>
            </a:endParaRPr>
          </a:p>
          <a:p>
            <a:r>
              <a:rPr lang="hu-HU" altLang="hu-HU" sz="2800" b="1" dirty="0">
                <a:latin typeface="Garamond" pitchFamily="18" charset="0"/>
              </a:rPr>
              <a:t>Változó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Az ilyen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adat</a:t>
            </a:r>
            <a:r>
              <a:rPr lang="hu-HU" altLang="hu-HU" sz="2800" dirty="0">
                <a:latin typeface="Garamond" pitchFamily="18" charset="0"/>
              </a:rPr>
              <a:t>féleségnek lényegéhez tartozik a „változékony-</a:t>
            </a:r>
            <a:r>
              <a:rPr lang="hu-HU" altLang="hu-HU" sz="2800" dirty="0" err="1">
                <a:latin typeface="Garamond" pitchFamily="18" charset="0"/>
              </a:rPr>
              <a:t>ság</a:t>
            </a:r>
            <a:r>
              <a:rPr lang="hu-HU" altLang="hu-HU" sz="2800" dirty="0">
                <a:latin typeface="Garamond" pitchFamily="18" charset="0"/>
              </a:rPr>
              <a:t>”, más szóval: vonatkoz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</a:rPr>
              <a:t>hat</a:t>
            </a:r>
            <a:r>
              <a:rPr lang="hu-HU" altLang="hu-HU" sz="2800" dirty="0">
                <a:latin typeface="Garamond" pitchFamily="18" charset="0"/>
              </a:rPr>
              <a:t>nak rá olyan műveletek is, amelyek új értékkel látják el. Tudományosabban fogalmazva: végrehajtás során megváltozhat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állapothalmaz</a:t>
            </a:r>
            <a:r>
              <a:rPr lang="hu-HU" altLang="hu-HU" sz="2800" dirty="0">
                <a:latin typeface="Garamond" pitchFamily="18" charset="0"/>
              </a:rPr>
              <a:t>a.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E952B8B-64A7-4B63-96BF-23F1D2A9CC74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3463518947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Adatokkal kapcsolatos fogalmak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800" b="1" dirty="0">
                <a:latin typeface="Garamond" pitchFamily="18" charset="0"/>
              </a:rPr>
              <a:t>Változók fajtái céljuk szerint</a:t>
            </a:r>
          </a:p>
          <a:p>
            <a:pPr lvl="1"/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bemeneti</a:t>
            </a:r>
            <a:r>
              <a:rPr lang="hu-HU" altLang="hu-HU" sz="2400" dirty="0">
                <a:latin typeface="Garamond" pitchFamily="18" charset="0"/>
              </a:rPr>
              <a:t> változó: bemenetkor kap értéket</a:t>
            </a:r>
          </a:p>
          <a:p>
            <a:pPr lvl="1"/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eredmény</a:t>
            </a:r>
            <a:r>
              <a:rPr lang="hu-HU" altLang="hu-HU" sz="2400" dirty="0">
                <a:latin typeface="Garamond" pitchFamily="18" charset="0"/>
              </a:rPr>
              <a:t>: kiszámítás tartozik hozzá</a:t>
            </a:r>
          </a:p>
          <a:p>
            <a:pPr lvl="1"/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részeredmény</a:t>
            </a:r>
            <a:r>
              <a:rPr lang="hu-HU" altLang="hu-HU" sz="2400" dirty="0">
                <a:latin typeface="Garamond" pitchFamily="18" charset="0"/>
              </a:rPr>
              <a:t>: kiszámítás tartozik hozzá, belőle további kiszámítások indulnak</a:t>
            </a:r>
          </a:p>
          <a:p>
            <a:pPr lvl="1"/>
            <a:r>
              <a:rPr lang="hu-HU" altLang="hu-HU" sz="2400" dirty="0">
                <a:latin typeface="Garamond" pitchFamily="18" charset="0"/>
              </a:rPr>
              <a:t>... </a:t>
            </a:r>
            <a:r>
              <a:rPr lang="hu-HU" altLang="hu-HU" sz="2400" i="1" dirty="0">
                <a:latin typeface="Garamond" pitchFamily="18" charset="0"/>
              </a:rPr>
              <a:t>(lesznek még továbbiak)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76E682F-1B5B-49DC-A9D7-3C21102964D4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3463518947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Adatokkal kapcsolatos fogalmak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hu-HU" altLang="hu-HU" sz="2800" b="1" dirty="0">
                <a:latin typeface="Garamond" pitchFamily="18" charset="0"/>
              </a:rPr>
              <a:t>Értékadás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Az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utasítás</a:t>
            </a:r>
            <a:r>
              <a:rPr lang="hu-HU" altLang="hu-HU" sz="2800" dirty="0">
                <a:latin typeface="Garamond" pitchFamily="18" charset="0"/>
              </a:rPr>
              <a:t>, amely révén a pillanatnyi állapotból egy meghatározott állapotba kerül a változó. (Nyilvánvaló, hogy konstans adatra nem vonatkozhat értékadás, az egy, kezdő-értéket meghatározón kívül.)</a:t>
            </a:r>
            <a:endParaRPr lang="hu-HU" altLang="hu-HU" sz="2800" u="sng" dirty="0">
              <a:latin typeface="Garamond" pitchFamily="18" charset="0"/>
            </a:endParaRPr>
          </a:p>
          <a:p>
            <a:pPr>
              <a:lnSpc>
                <a:spcPct val="95000"/>
              </a:lnSpc>
            </a:pPr>
            <a:r>
              <a:rPr lang="hu-HU" altLang="hu-HU" sz="2800" b="1" dirty="0">
                <a:latin typeface="Garamond" pitchFamily="18" charset="0"/>
              </a:rPr>
              <a:t>Típus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Olyan „megállapodás” (absztrakt kategória), amely adatok egy lehetséges körét jelöli ki az által, hogy rögzíti azok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állapothalmaz</a:t>
            </a:r>
            <a:r>
              <a:rPr lang="hu-HU" altLang="hu-HU" sz="2800" dirty="0">
                <a:latin typeface="Garamond" pitchFamily="18" charset="0"/>
              </a:rPr>
              <a:t>át és az elvégezhető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művelet</a:t>
            </a:r>
            <a:r>
              <a:rPr lang="hu-HU" altLang="hu-HU" sz="2800" dirty="0">
                <a:latin typeface="Garamond" pitchFamily="18" charset="0"/>
              </a:rPr>
              <a:t>ek készletét.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A1A50C6-35B9-4C6A-AD87-E5FB9446E1BC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1627047212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Az adatjellemzők összefoglalása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Azonosító</a:t>
            </a:r>
          </a:p>
          <a:p>
            <a:pPr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Az a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jelsorozat, </a:t>
            </a:r>
            <a:r>
              <a:rPr lang="hu-HU" altLang="hu-HU" sz="2800" dirty="0">
                <a:latin typeface="Garamond" pitchFamily="18" charset="0"/>
              </a:rPr>
              <a:t>amellyel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hivatkozhatunk </a:t>
            </a:r>
            <a:r>
              <a:rPr lang="hu-HU" altLang="hu-HU" sz="2800" dirty="0">
                <a:latin typeface="Garamond" pitchFamily="18" charset="0"/>
              </a:rPr>
              <a:t>a tartalmára,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amely által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módosíthatjuk </a:t>
            </a:r>
            <a:r>
              <a:rPr lang="hu-HU" altLang="hu-HU" sz="2800" dirty="0">
                <a:latin typeface="Garamond" pitchFamily="18" charset="0"/>
              </a:rPr>
              <a:t>tartalmát.</a:t>
            </a:r>
          </a:p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Kezdőérték</a:t>
            </a:r>
          </a:p>
          <a:p>
            <a:pPr>
              <a:buNone/>
            </a:pPr>
            <a:r>
              <a:rPr lang="hu-HU" altLang="hu-HU" sz="2800" dirty="0">
                <a:latin typeface="Garamond" pitchFamily="18" charset="0"/>
              </a:rPr>
              <a:t>	A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születéskor hozzárendelt érték</a:t>
            </a:r>
            <a:r>
              <a:rPr lang="hu-HU" altLang="hu-HU" sz="2800" dirty="0">
                <a:latin typeface="Garamond" pitchFamily="18" charset="0"/>
              </a:rPr>
              <a:t>. 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Konstansoknál nyilvánvaló, hogy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deklaráció</a:t>
            </a:r>
            <a:r>
              <a:rPr lang="hu-HU" altLang="hu-HU" sz="2800" dirty="0">
                <a:latin typeface="Garamond" pitchFamily="18" charset="0"/>
              </a:rPr>
              <a:t>ban kapja; 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változóknál akár deklarációban, akár futáskor szerez értéket magának.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D9C8FFC-4F8F-4B79-A420-677749AE2446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369939786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A típus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12700">
              <a:buFont typeface="Wingdings" pitchFamily="2" charset="2"/>
              <a:buNone/>
            </a:pPr>
            <a:r>
              <a:rPr lang="hu-HU" alt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Összetettség</a:t>
            </a:r>
            <a:r>
              <a:rPr lang="hu-HU" altLang="hu-HU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(strukturáltság) szempontjából beszélhetünk</a:t>
            </a:r>
          </a:p>
          <a:p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strukturálatlan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(vagy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skalár, elemi</a:t>
            </a:r>
            <a:r>
              <a:rPr lang="hu-HU" altLang="hu-HU" sz="2800" dirty="0">
                <a:latin typeface="Garamond" pitchFamily="18" charset="0"/>
              </a:rPr>
              <a:t>) típusról, ha (az adott szinten) szerkezetet nem tulajdonítunk neki; vagy </a:t>
            </a:r>
          </a:p>
          <a:p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strukturált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(más szóval: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összetett</a:t>
            </a:r>
            <a:r>
              <a:rPr lang="hu-HU" altLang="hu-HU" sz="2800" dirty="0">
                <a:latin typeface="Garamond" pitchFamily="18" charset="0"/>
              </a:rPr>
              <a:t>) típusról, ha (elemibb) összetevőkre bontjuk.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B49FFD8-B352-4C29-9CC5-AE07B994C57E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3865348357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Elemi típusok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Egész típus</a:t>
            </a:r>
            <a:endParaRPr lang="hu-HU" altLang="hu-HU" dirty="0">
              <a:latin typeface="Garamond" pitchFamily="18" charset="0"/>
            </a:endParaRPr>
          </a:p>
          <a:p>
            <a:r>
              <a:rPr lang="hu-HU" altLang="hu-HU" sz="2800" dirty="0">
                <a:latin typeface="Garamond" pitchFamily="18" charset="0"/>
              </a:rPr>
              <a:t>Értékhalmaz: </a:t>
            </a:r>
            <a:r>
              <a:rPr lang="hu-HU" altLang="hu-HU" sz="2800" b="1" dirty="0">
                <a:latin typeface="Garamond" pitchFamily="18" charset="0"/>
              </a:rPr>
              <a:t>–</a:t>
            </a:r>
            <a:r>
              <a:rPr lang="hu-HU" altLang="hu-HU" sz="2800" dirty="0">
                <a:latin typeface="Garamond" pitchFamily="18" charset="0"/>
              </a:rPr>
              <a:t>2</a:t>
            </a:r>
            <a:r>
              <a:rPr lang="hu-HU" altLang="hu-HU" sz="2800" baseline="30000" dirty="0">
                <a:latin typeface="Garamond" pitchFamily="18" charset="0"/>
              </a:rPr>
              <a:t>31</a:t>
            </a:r>
            <a:r>
              <a:rPr lang="hu-HU" altLang="hu-HU" sz="2800" b="1" dirty="0">
                <a:latin typeface="Garamond" pitchFamily="18" charset="0"/>
              </a:rPr>
              <a:t>..+</a:t>
            </a:r>
            <a:r>
              <a:rPr lang="hu-HU" altLang="hu-HU" sz="2800" dirty="0" err="1">
                <a:latin typeface="Garamond" pitchFamily="18" charset="0"/>
              </a:rPr>
              <a:t>2</a:t>
            </a:r>
            <a:r>
              <a:rPr lang="hu-HU" altLang="hu-HU" sz="2800" baseline="30000" dirty="0" err="1">
                <a:latin typeface="Garamond" pitchFamily="18" charset="0"/>
              </a:rPr>
              <a:t>31</a:t>
            </a:r>
            <a:r>
              <a:rPr lang="hu-HU" altLang="hu-HU" sz="2800" baseline="30000" dirty="0">
                <a:latin typeface="Garamond" pitchFamily="18" charset="0"/>
              </a:rPr>
              <a:t> </a:t>
            </a:r>
            <a:r>
              <a:rPr lang="hu-HU" altLang="hu-HU" sz="2800" b="1" dirty="0">
                <a:latin typeface="Garamond" pitchFamily="18" charset="0"/>
              </a:rPr>
              <a:t>–</a:t>
            </a:r>
            <a:r>
              <a:rPr lang="hu-HU" altLang="hu-HU" sz="2800" dirty="0">
                <a:latin typeface="Garamond" pitchFamily="18" charset="0"/>
              </a:rPr>
              <a:t>1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400" dirty="0">
                <a:latin typeface="Garamond" pitchFamily="18" charset="0"/>
              </a:rPr>
              <a:t>(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Min'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Egész</a:t>
            </a:r>
            <a:r>
              <a:rPr lang="hu-HU" altLang="hu-H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..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Max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'Egész</a:t>
            </a:r>
            <a:r>
              <a:rPr lang="hu-HU" altLang="hu-HU" sz="2400" dirty="0">
                <a:latin typeface="Garamond" pitchFamily="18" charset="0"/>
              </a:rPr>
              <a:t>)</a:t>
            </a:r>
          </a:p>
          <a:p>
            <a:r>
              <a:rPr lang="hu-HU" altLang="hu-HU" sz="2800" dirty="0">
                <a:latin typeface="Garamond" pitchFamily="18" charset="0"/>
              </a:rPr>
              <a:t>Műveletek: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+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–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*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Div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>
                <a:latin typeface="Garamond" pitchFamily="18" charset="0"/>
              </a:rPr>
              <a:t>egészosztás</a:t>
            </a:r>
            <a:r>
              <a:rPr lang="hu-HU" altLang="hu-HU" sz="2800" dirty="0">
                <a:latin typeface="Garamond" pitchFamily="18" charset="0"/>
              </a:rPr>
              <a:t>) , 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Mod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>
                <a:latin typeface="Garamond" pitchFamily="18" charset="0"/>
              </a:rPr>
              <a:t>osztási</a:t>
            </a:r>
            <a:r>
              <a:rPr lang="hu-HU" altLang="hu-HU" sz="2800" dirty="0">
                <a:latin typeface="Garamond" pitchFamily="18" charset="0"/>
              </a:rPr>
              <a:t> </a:t>
            </a:r>
            <a:r>
              <a:rPr lang="hu-HU" altLang="hu-HU" sz="2400" dirty="0">
                <a:latin typeface="Garamond" pitchFamily="18" charset="0"/>
              </a:rPr>
              <a:t>maradék</a:t>
            </a:r>
            <a:r>
              <a:rPr lang="hu-HU" altLang="hu-HU" sz="2800" dirty="0">
                <a:latin typeface="Garamond" pitchFamily="18" charset="0"/>
              </a:rPr>
              <a:t>),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–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 err="1">
                <a:latin typeface="Garamond" pitchFamily="18" charset="0"/>
              </a:rPr>
              <a:t>unáris</a:t>
            </a:r>
            <a:r>
              <a:rPr lang="hu-HU" altLang="hu-HU" sz="2800" dirty="0">
                <a:latin typeface="Garamond" pitchFamily="18" charset="0"/>
              </a:rPr>
              <a:t> </a:t>
            </a:r>
            <a:r>
              <a:rPr lang="hu-HU" altLang="hu-HU" sz="2400" dirty="0">
                <a:latin typeface="Garamond" pitchFamily="18" charset="0"/>
              </a:rPr>
              <a:t>mínusz</a:t>
            </a:r>
            <a:r>
              <a:rPr lang="hu-HU" altLang="hu-HU" sz="2800" dirty="0">
                <a:latin typeface="Garamond" pitchFamily="18" charset="0"/>
              </a:rPr>
              <a:t>), 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^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>
                <a:latin typeface="Garamond" pitchFamily="18" charset="0"/>
              </a:rPr>
              <a:t>pozitív egészkitevős hatványozás</a:t>
            </a:r>
            <a:r>
              <a:rPr lang="hu-HU" altLang="hu-HU" sz="2800" dirty="0">
                <a:latin typeface="Garamond" pitchFamily="18" charset="0"/>
              </a:rPr>
              <a:t>)</a:t>
            </a:r>
          </a:p>
          <a:p>
            <a:r>
              <a:rPr lang="hu-HU" altLang="hu-HU" sz="2800" dirty="0">
                <a:latin typeface="Garamond" pitchFamily="18" charset="0"/>
              </a:rPr>
              <a:t>Relációk: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&lt;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</a:t>
            </a:r>
            <a:r>
              <a:rPr lang="hu-HU" altLang="hu-HU" sz="2800" dirty="0">
                <a:latin typeface="Garamond" pitchFamily="18" charset="0"/>
              </a:rPr>
              <a:t>, 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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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&gt;</a:t>
            </a:r>
          </a:p>
          <a:p>
            <a:r>
              <a:rPr lang="hu-HU" altLang="hu-HU" sz="2800" dirty="0">
                <a:latin typeface="Garamond" pitchFamily="18" charset="0"/>
              </a:rPr>
              <a:t>Ábrázolás: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kettes </a:t>
            </a: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komplemens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kódú</a:t>
            </a:r>
          </a:p>
          <a:p>
            <a:r>
              <a:rPr lang="hu-HU" altLang="hu-HU" sz="2800" dirty="0">
                <a:latin typeface="Garamond" pitchFamily="18" charset="0"/>
              </a:rPr>
              <a:t>Változatai: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méret és előjel szerint sokfélék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CFDE2DB-B3AE-4710-AAC3-01D446AEDBE3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7038181" y="2276872"/>
            <a:ext cx="2016125" cy="649287"/>
          </a:xfrm>
          <a:prstGeom prst="wedgeRectCallout">
            <a:avLst>
              <a:gd name="adj1" fmla="val -304459"/>
              <a:gd name="adj2" fmla="val 564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beolvasáson, a kiíráson és értékadáson </a:t>
            </a:r>
            <a:r>
              <a:rPr lang="hu-HU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túliakkal</a:t>
            </a: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foglalkozunk csak.</a:t>
            </a:r>
            <a:endParaRPr lang="hu-HU" sz="1400" dirty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7020272" y="1483445"/>
            <a:ext cx="2016125" cy="433387"/>
          </a:xfrm>
          <a:prstGeom prst="wedgeRectCallout">
            <a:avLst>
              <a:gd name="adj1" fmla="val -212958"/>
              <a:gd name="adj2" fmla="val 77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Példaként: 4-bájtos ábrázolást feltételezve.</a:t>
            </a:r>
            <a:endParaRPr lang="hu-HU" sz="1400" dirty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661248"/>
            <a:ext cx="39624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11253274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programkészítés folyamata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Specifikálás</a:t>
            </a:r>
            <a:r>
              <a:rPr lang="hu-HU" sz="2400" dirty="0"/>
              <a:t> (miből?, mit?)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specifikáció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Tervezés</a:t>
            </a:r>
            <a:r>
              <a:rPr lang="hu-HU" sz="2400" dirty="0"/>
              <a:t> (mivel?, hogyan?)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adat- + algoritmus-leírás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Kódolás</a:t>
            </a:r>
            <a:r>
              <a:rPr lang="hu-HU" sz="2400" dirty="0"/>
              <a:t> (a gép hogyan?)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kód</a:t>
            </a:r>
            <a:r>
              <a:rPr lang="hu-HU" sz="2400" dirty="0"/>
              <a:t> (reprezentáció + implementáció)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Tesztelés</a:t>
            </a:r>
            <a:r>
              <a:rPr lang="hu-HU" sz="2400" dirty="0"/>
              <a:t> (hibás-e?)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hibalista</a:t>
            </a:r>
            <a:r>
              <a:rPr lang="hu-HU" sz="2400" dirty="0"/>
              <a:t> (diagnózis)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Hibakeresés</a:t>
            </a:r>
            <a:r>
              <a:rPr lang="hu-HU" sz="2400" dirty="0"/>
              <a:t> (hol a hiba?)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hibahely</a:t>
            </a:r>
            <a:r>
              <a:rPr lang="hu-HU" sz="2400" dirty="0"/>
              <a:t>, -</a:t>
            </a:r>
            <a:r>
              <a:rPr lang="hu-HU" sz="2400" i="1" dirty="0"/>
              <a:t>ok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Hibajavítás</a:t>
            </a:r>
            <a:r>
              <a:rPr lang="hu-HU" sz="2400" dirty="0"/>
              <a:t> (hogyan jó?)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helyes program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Minőségvizsgálat, hatékonyság</a:t>
            </a:r>
            <a:r>
              <a:rPr lang="hu-HU" sz="2400" dirty="0"/>
              <a:t> (jobbítható-e?, hogyan?)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jó program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Dokumentálás</a:t>
            </a:r>
            <a:r>
              <a:rPr lang="hu-HU" sz="2400" dirty="0"/>
              <a:t> (hogyan működik, használható?)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használható program</a:t>
            </a:r>
          </a:p>
          <a:p>
            <a:pPr marL="268288" indent="-255588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hu-HU" sz="2400" b="1" dirty="0"/>
              <a:t>Használat, karbantartás</a:t>
            </a:r>
            <a:r>
              <a:rPr lang="hu-HU" sz="2400" dirty="0"/>
              <a:t> (még mindig jó?) 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i="1" dirty="0"/>
              <a:t>évelő (időtálló) program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2CDEA0F-379C-4505-8E8E-602C703C2CA8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Elemi típusok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Valós típus</a:t>
            </a:r>
            <a:endParaRPr lang="hu-HU" altLang="hu-HU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r>
              <a:rPr lang="hu-HU" altLang="hu-HU" sz="2800" dirty="0">
                <a:latin typeface="Garamond" pitchFamily="18" charset="0"/>
              </a:rPr>
              <a:t>Értékhalmaz: ????</a:t>
            </a:r>
            <a:r>
              <a:rPr lang="hu-HU" altLang="hu-HU" sz="2800" b="1" dirty="0">
                <a:latin typeface="Garamond" pitchFamily="18" charset="0"/>
              </a:rPr>
              <a:t>..</a:t>
            </a:r>
            <a:r>
              <a:rPr lang="hu-HU" altLang="hu-HU" sz="2800" dirty="0">
                <a:latin typeface="Garamond" pitchFamily="18" charset="0"/>
              </a:rPr>
              <a:t>????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400" dirty="0">
                <a:latin typeface="Garamond" pitchFamily="18" charset="0"/>
              </a:rPr>
              <a:t>(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Min'Valós..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Max'Valós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altLang="hu-HU" sz="2400" dirty="0">
                <a:latin typeface="Garamond" pitchFamily="18" charset="0"/>
              </a:rPr>
              <a:t>nem definiáltak, vagy reprezentáció-</a:t>
            </a:r>
            <a:r>
              <a:rPr lang="hu-HU" altLang="hu-HU" sz="2400" dirty="0" err="1">
                <a:latin typeface="Garamond" pitchFamily="18" charset="0"/>
              </a:rPr>
              <a:t>függőek</a:t>
            </a:r>
            <a:r>
              <a:rPr lang="hu-HU" altLang="hu-HU" sz="2400" dirty="0">
                <a:latin typeface="Garamond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hu-HU" altLang="hu-HU" sz="2800" dirty="0">
                <a:latin typeface="Garamond" pitchFamily="18" charset="0"/>
              </a:rPr>
              <a:t>Műveletek: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+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–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*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/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^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–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 err="1">
                <a:latin typeface="Garamond" pitchFamily="18" charset="0"/>
              </a:rPr>
              <a:t>unáris</a:t>
            </a:r>
            <a:r>
              <a:rPr lang="hu-HU" altLang="hu-HU" sz="2400" dirty="0">
                <a:latin typeface="Garamond" pitchFamily="18" charset="0"/>
              </a:rPr>
              <a:t> mínusz</a:t>
            </a:r>
            <a:r>
              <a:rPr lang="hu-HU" altLang="hu-HU" sz="2800" dirty="0">
                <a:latin typeface="Garamond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hu-HU" altLang="hu-HU" sz="2800" dirty="0">
                <a:latin typeface="Garamond" pitchFamily="18" charset="0"/>
              </a:rPr>
              <a:t>Relációk: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&lt;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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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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hu-HU" altLang="hu-HU" sz="2800" dirty="0">
                <a:latin typeface="Garamond" pitchFamily="18" charset="0"/>
              </a:rPr>
              <a:t>Ábrázolás: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lebegőpontos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ábrázolás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>
                <a:latin typeface="Garamond" pitchFamily="18" charset="0"/>
              </a:rPr>
              <a:t>pontosabb lenne, ha e típust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racionális</a:t>
            </a:r>
            <a:r>
              <a:rPr lang="hu-HU" altLang="hu-HU" sz="2400" dirty="0">
                <a:latin typeface="Garamond" pitchFamily="18" charset="0"/>
              </a:rPr>
              <a:t>nak neveznénk, mert csak racionális számot képes ábrázolni</a:t>
            </a:r>
            <a:r>
              <a:rPr lang="hu-HU" altLang="hu-HU" sz="2800" dirty="0">
                <a:latin typeface="Garamond" pitchFamily="18" charset="0"/>
              </a:rPr>
              <a:t>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B76211-C9A7-4323-9099-0DF04BE679BB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44134"/>
            <a:ext cx="6120680" cy="1493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16698986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Elemi típusok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Logikai típus</a:t>
            </a:r>
            <a:endParaRPr lang="hu-HU" altLang="hu-HU" dirty="0">
              <a:latin typeface="Garamond" pitchFamily="18" charset="0"/>
            </a:endParaRPr>
          </a:p>
          <a:p>
            <a:r>
              <a:rPr lang="hu-HU" altLang="hu-HU" sz="2800" dirty="0">
                <a:latin typeface="Garamond" pitchFamily="18" charset="0"/>
              </a:rPr>
              <a:t>Értékhalmaz: </a:t>
            </a:r>
            <a:r>
              <a:rPr lang="hu-HU" altLang="hu-HU" sz="2800" dirty="0" err="1">
                <a:latin typeface="Garamond" pitchFamily="18" charset="0"/>
              </a:rPr>
              <a:t>Hamis</a:t>
            </a:r>
            <a:r>
              <a:rPr lang="hu-HU" altLang="hu-HU" sz="2800" b="1" dirty="0" err="1">
                <a:latin typeface="Garamond" pitchFamily="18" charset="0"/>
              </a:rPr>
              <a:t>..</a:t>
            </a:r>
            <a:r>
              <a:rPr lang="hu-HU" altLang="hu-HU" sz="2800" dirty="0" err="1">
                <a:latin typeface="Garamond" pitchFamily="18" charset="0"/>
              </a:rPr>
              <a:t>Igaz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400" dirty="0">
                <a:solidFill>
                  <a:srgbClr val="0000FF"/>
                </a:solidFill>
                <a:latin typeface="Garamond" pitchFamily="18" charset="0"/>
              </a:rPr>
              <a:t>(</a:t>
            </a:r>
            <a:r>
              <a:rPr lang="hu-HU" altLang="hu-HU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Min'</a:t>
            </a:r>
            <a:r>
              <a:rPr lang="hu-HU" altLang="hu-HU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Logikai</a:t>
            </a:r>
            <a:r>
              <a:rPr lang="hu-HU" altLang="hu-HU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..</a:t>
            </a:r>
            <a:r>
              <a:rPr lang="hu-HU" altLang="hu-HU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Max</a:t>
            </a:r>
            <a:r>
              <a:rPr lang="hu-HU" altLang="hu-HU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'Logikai: Hamis, illetve Igaz</a:t>
            </a:r>
            <a:r>
              <a:rPr lang="hu-HU" altLang="hu-HU" sz="2400" dirty="0">
                <a:solidFill>
                  <a:srgbClr val="0000FF"/>
                </a:solidFill>
                <a:latin typeface="Garamond" pitchFamily="18" charset="0"/>
              </a:rPr>
              <a:t>)</a:t>
            </a:r>
          </a:p>
          <a:p>
            <a:r>
              <a:rPr lang="hu-HU" altLang="hu-HU" sz="2800" dirty="0">
                <a:latin typeface="Garamond" pitchFamily="18" charset="0"/>
              </a:rPr>
              <a:t>Műveletek: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nem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és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vagy</a:t>
            </a:r>
            <a:r>
              <a:rPr lang="hu-HU" altLang="hu-HU" sz="2800" b="1" dirty="0"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(</a:t>
            </a:r>
            <a:r>
              <a:rPr lang="hu-HU" altLang="hu-HU" sz="2400" dirty="0">
                <a:latin typeface="Garamond" pitchFamily="18" charset="0"/>
              </a:rPr>
              <a:t>a szokásos logikai műveletek</a:t>
            </a:r>
            <a:r>
              <a:rPr lang="hu-HU" altLang="hu-HU" sz="2800" dirty="0">
                <a:latin typeface="Garamond" pitchFamily="18" charset="0"/>
              </a:rPr>
              <a:t>)</a:t>
            </a:r>
          </a:p>
          <a:p>
            <a:r>
              <a:rPr lang="hu-HU" altLang="hu-HU" sz="2800" dirty="0">
                <a:latin typeface="Garamond" pitchFamily="18" charset="0"/>
              </a:rPr>
              <a:t>Relációk: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000" b="1" dirty="0">
                <a:solidFill>
                  <a:srgbClr val="0000FF"/>
                </a:solidFill>
                <a:latin typeface="Garamond" pitchFamily="18" charset="0"/>
              </a:rPr>
              <a:t>&lt;</a:t>
            </a:r>
            <a:r>
              <a:rPr lang="hu-HU" altLang="hu-HU" sz="2000" dirty="0">
                <a:solidFill>
                  <a:srgbClr val="0000FF"/>
                </a:solidFill>
                <a:latin typeface="Garamond" pitchFamily="18" charset="0"/>
              </a:rPr>
              <a:t>, </a:t>
            </a:r>
            <a:r>
              <a:rPr lang="hu-HU" altLang="hu-HU" sz="2000" b="1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</a:t>
            </a:r>
            <a:r>
              <a:rPr lang="hu-HU" altLang="hu-HU" sz="2000" dirty="0">
                <a:solidFill>
                  <a:srgbClr val="0000FF"/>
                </a:solidFill>
                <a:latin typeface="Garamond" pitchFamily="18" charset="0"/>
              </a:rPr>
              <a:t>,</a:t>
            </a:r>
            <a:r>
              <a:rPr lang="hu-HU" altLang="hu-HU" sz="2800" dirty="0">
                <a:latin typeface="Garamond" pitchFamily="18" charset="0"/>
              </a:rPr>
              <a:t>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</a:t>
            </a:r>
            <a:r>
              <a:rPr lang="hu-HU" altLang="hu-HU" sz="2000" dirty="0">
                <a:solidFill>
                  <a:srgbClr val="0000FF"/>
                </a:solidFill>
                <a:latin typeface="Garamond" pitchFamily="18" charset="0"/>
              </a:rPr>
              <a:t>, </a:t>
            </a:r>
            <a:r>
              <a:rPr lang="hu-HU" altLang="hu-HU" sz="2000" b="1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</a:t>
            </a:r>
            <a:r>
              <a:rPr lang="hu-HU" altLang="hu-HU" sz="2000" dirty="0">
                <a:solidFill>
                  <a:srgbClr val="0000FF"/>
                </a:solidFill>
                <a:latin typeface="Garamond" pitchFamily="18" charset="0"/>
              </a:rPr>
              <a:t>, </a:t>
            </a:r>
            <a:r>
              <a:rPr lang="hu-HU" altLang="hu-HU" sz="2000" b="1" dirty="0">
                <a:solidFill>
                  <a:srgbClr val="0000FF"/>
                </a:solidFill>
                <a:latin typeface="Garamond" pitchFamily="18" charset="0"/>
              </a:rPr>
              <a:t>&gt;</a:t>
            </a:r>
            <a:endParaRPr lang="hu-HU" altLang="hu-HU" sz="2000" dirty="0">
              <a:solidFill>
                <a:srgbClr val="0000FF"/>
              </a:solidFill>
              <a:latin typeface="Garamond" pitchFamily="18" charset="0"/>
            </a:endParaRPr>
          </a:p>
          <a:p>
            <a:r>
              <a:rPr lang="hu-HU" altLang="hu-HU" sz="2800" dirty="0">
                <a:latin typeface="Garamond" pitchFamily="18" charset="0"/>
              </a:rPr>
              <a:t>Ábrázolás: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0B</a:t>
            </a:r>
            <a:r>
              <a:rPr lang="hu-HU" altLang="hu-HU" sz="2800" dirty="0">
                <a:latin typeface="Garamond" pitchFamily="18" charset="0"/>
              </a:rPr>
              <a:t> = Hamis,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–1B</a:t>
            </a:r>
            <a:r>
              <a:rPr lang="hu-HU" altLang="hu-HU" sz="2800" dirty="0">
                <a:latin typeface="Garamond" pitchFamily="18" charset="0"/>
              </a:rPr>
              <a:t> = Igaz</a:t>
            </a:r>
            <a:r>
              <a:rPr lang="hu-HU" altLang="hu-HU" sz="2800" i="1" dirty="0">
                <a:latin typeface="Garamond" pitchFamily="18" charset="0"/>
              </a:rPr>
              <a:t> </a:t>
            </a:r>
            <a:br>
              <a:rPr lang="hu-HU" altLang="hu-HU" sz="2800" i="1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(esetleg: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1B</a:t>
            </a:r>
            <a:r>
              <a:rPr lang="hu-HU" altLang="hu-HU" sz="2800" dirty="0">
                <a:latin typeface="Garamond" pitchFamily="18" charset="0"/>
              </a:rPr>
              <a:t> = Igaz)… ahol </a:t>
            </a: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xB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altLang="hu-HU" sz="2800" dirty="0">
                <a:latin typeface="Garamond" pitchFamily="18" charset="0"/>
              </a:rPr>
              <a:t>= x érték „bináris egészként” ábrázolva</a:t>
            </a:r>
          </a:p>
          <a:p>
            <a:r>
              <a:rPr lang="hu-HU" altLang="hu-HU" sz="2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Megjegyzés</a:t>
            </a:r>
            <a:r>
              <a:rPr lang="hu-HU" altLang="hu-HU" sz="2600" dirty="0">
                <a:solidFill>
                  <a:srgbClr val="0000FF"/>
                </a:solidFill>
                <a:latin typeface="Garamond" pitchFamily="18" charset="0"/>
              </a:rPr>
              <a:t>: a rendezésnek nem nagy a gyakorlati jelentősége.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614335D-5D8F-4EFE-83D4-F2208A2CB68D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1448860768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latin typeface="Garamond" pitchFamily="18" charset="0"/>
              </a:rPr>
              <a:t>Elemi típusok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Karakter típus</a:t>
            </a:r>
            <a:endParaRPr lang="hu-HU" altLang="hu-HU" dirty="0">
              <a:latin typeface="Garamond" pitchFamily="18" charset="0"/>
            </a:endParaRPr>
          </a:p>
          <a:p>
            <a:r>
              <a:rPr lang="hu-HU" altLang="hu-HU" sz="2800" dirty="0">
                <a:latin typeface="Garamond" pitchFamily="18" charset="0"/>
              </a:rPr>
              <a:t>Értékhalmaz: 0</a:t>
            </a:r>
            <a:r>
              <a:rPr lang="hu-HU" altLang="hu-HU" sz="2800" b="1" dirty="0">
                <a:latin typeface="Garamond" pitchFamily="18" charset="0"/>
              </a:rPr>
              <a:t>..</a:t>
            </a:r>
            <a:r>
              <a:rPr lang="hu-HU" altLang="hu-HU" sz="2800" dirty="0">
                <a:latin typeface="Garamond" pitchFamily="18" charset="0"/>
              </a:rPr>
              <a:t>255 -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kód</a:t>
            </a:r>
            <a:r>
              <a:rPr lang="hu-HU" altLang="hu-HU" sz="2800" dirty="0">
                <a:latin typeface="Garamond" pitchFamily="18" charset="0"/>
              </a:rPr>
              <a:t>ú jelek – ASCII </a:t>
            </a:r>
            <a:r>
              <a:rPr lang="hu-HU" altLang="hu-HU" sz="2400" dirty="0">
                <a:latin typeface="Garamond" pitchFamily="18" charset="0"/>
              </a:rPr>
              <a:t>(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Min'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Karakter</a:t>
            </a:r>
            <a:r>
              <a:rPr lang="hu-HU" altLang="hu-H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..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Max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'Karakter</a:t>
            </a:r>
            <a:r>
              <a:rPr lang="hu-HU" altLang="hu-HU" sz="2400" dirty="0">
                <a:latin typeface="Garamond" pitchFamily="18" charset="0"/>
              </a:rPr>
              <a:t>: a 0</a:t>
            </a:r>
            <a:r>
              <a:rPr lang="hu-HU" altLang="hu-HU" sz="2400" i="1" dirty="0">
                <a:latin typeface="Garamond" pitchFamily="18" charset="0"/>
              </a:rPr>
              <a:t>, </a:t>
            </a:r>
            <a:r>
              <a:rPr lang="hu-HU" altLang="hu-HU" sz="2400" dirty="0">
                <a:latin typeface="Garamond" pitchFamily="18" charset="0"/>
              </a:rPr>
              <a:t>illetve a 255 kódú karakter)</a:t>
            </a:r>
          </a:p>
          <a:p>
            <a:r>
              <a:rPr lang="hu-HU" altLang="hu-HU" sz="2800" dirty="0">
                <a:latin typeface="Garamond" pitchFamily="18" charset="0"/>
              </a:rPr>
              <a:t>Műveletek: karakter-specifikus nincs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400" dirty="0">
                <a:latin typeface="Garamond" pitchFamily="18" charset="0"/>
              </a:rPr>
              <a:t>(esetleg a Kód: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Karakter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Egész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függvény, és inverze a Karakter: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Egész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Karakter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függvény, amelyek a belső ábrázolással hozza kapcsolatba)</a:t>
            </a:r>
          </a:p>
          <a:p>
            <a:r>
              <a:rPr lang="hu-HU" altLang="hu-HU" sz="2800" dirty="0">
                <a:latin typeface="Garamond" pitchFamily="18" charset="0"/>
              </a:rPr>
              <a:t>Relációk: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&lt;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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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</a:t>
            </a:r>
            <a:r>
              <a:rPr lang="hu-HU" altLang="hu-HU" sz="2800" dirty="0">
                <a:latin typeface="Garamond" pitchFamily="18" charset="0"/>
              </a:rPr>
              <a:t>,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&gt;</a:t>
            </a:r>
            <a:r>
              <a:rPr lang="hu-HU" altLang="hu-HU" sz="2800" b="1" dirty="0">
                <a:latin typeface="Garamond" pitchFamily="18" charset="0"/>
                <a:sym typeface="Symbol" pitchFamily="18" charset="2"/>
              </a:rPr>
              <a:t> </a:t>
            </a:r>
            <a:br>
              <a:rPr lang="hu-HU" altLang="hu-HU" sz="2800" b="1" dirty="0">
                <a:latin typeface="Garamond" pitchFamily="18" charset="0"/>
                <a:sym typeface="Symbol" pitchFamily="18" charset="2"/>
              </a:rPr>
            </a:b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</a:rPr>
              <a:t>(a belső ábrázolásuk alapján → nem </a:t>
            </a:r>
            <a:r>
              <a:rPr lang="hu-HU" altLang="hu-HU" sz="2400" dirty="0" err="1">
                <a:solidFill>
                  <a:srgbClr val="FF0000"/>
                </a:solidFill>
                <a:latin typeface="Garamond" pitchFamily="18" charset="0"/>
              </a:rPr>
              <a:t>ABC-sorrend</a:t>
            </a: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</a:rPr>
              <a:t>!)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B7BB118-06F5-4080-9A82-2887DF377D07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882407987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Feladatok elágazásra: vércsoport – 1</a:t>
            </a:r>
          </a:p>
        </p:txBody>
      </p:sp>
      <p:sp>
        <p:nvSpPr>
          <p:cNvPr id="3174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Feladat</a:t>
            </a:r>
            <a:r>
              <a:rPr lang="hu-HU" altLang="hu-HU" dirty="0">
                <a:latin typeface="Garamond" pitchFamily="18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</a:t>
            </a:r>
            <a:r>
              <a:rPr lang="hu-HU" altLang="hu-HU" sz="2800" i="1" dirty="0">
                <a:latin typeface="Garamond" pitchFamily="18" charset="0"/>
              </a:rPr>
              <a:t>Egy ember vércsoportját (</a:t>
            </a:r>
            <a:r>
              <a:rPr lang="hu-HU" altLang="hu-HU" sz="2800" i="1" dirty="0" err="1">
                <a:latin typeface="Garamond" pitchFamily="18" charset="0"/>
              </a:rPr>
              <a:t>Rh</a:t>
            </a:r>
            <a:r>
              <a:rPr lang="hu-HU" altLang="hu-HU" sz="2800" i="1" dirty="0">
                <a:latin typeface="Garamond" pitchFamily="18" charset="0"/>
              </a:rPr>
              <a:t> negatív vagy pozitív) egy génpár határozza meg. Mindkét gén lehet „+” vagy „–” típusú. A „++” és a „+</a:t>
            </a:r>
            <a:r>
              <a:rPr lang="hu-HU" altLang="hu-HU" sz="1200" i="1" dirty="0">
                <a:latin typeface="Garamond" pitchFamily="18" charset="0"/>
              </a:rPr>
              <a:t> </a:t>
            </a:r>
            <a:r>
              <a:rPr lang="hu-HU" altLang="hu-HU" sz="3600" i="1" baseline="14000" dirty="0">
                <a:latin typeface="Garamond" pitchFamily="18" charset="0"/>
              </a:rPr>
              <a:t>–</a:t>
            </a:r>
            <a:r>
              <a:rPr lang="hu-HU" altLang="hu-HU" sz="2800" i="1" dirty="0">
                <a:latin typeface="Garamond" pitchFamily="18" charset="0"/>
              </a:rPr>
              <a:t>” típusúak az „</a:t>
            </a:r>
            <a:r>
              <a:rPr lang="hu-HU" altLang="hu-HU" sz="2800" i="1" dirty="0" err="1">
                <a:latin typeface="Garamond" pitchFamily="18" charset="0"/>
              </a:rPr>
              <a:t>Rh</a:t>
            </a:r>
            <a:r>
              <a:rPr lang="hu-HU" altLang="hu-HU" sz="2800" i="1" dirty="0">
                <a:latin typeface="Garamond" pitchFamily="18" charset="0"/>
              </a:rPr>
              <a:t> pozitívok”, a „– –” típusúak pedig az „</a:t>
            </a:r>
            <a:r>
              <a:rPr lang="hu-HU" altLang="hu-HU" sz="2800" i="1" dirty="0" err="1">
                <a:latin typeface="Garamond" pitchFamily="18" charset="0"/>
              </a:rPr>
              <a:t>Rh</a:t>
            </a:r>
            <a:r>
              <a:rPr lang="hu-HU" altLang="hu-HU" sz="2800" i="1" dirty="0">
                <a:latin typeface="Garamond" pitchFamily="18" charset="0"/>
              </a:rPr>
              <a:t> negatívok”.</a:t>
            </a:r>
          </a:p>
          <a:p>
            <a:pPr>
              <a:buFont typeface="Wingdings" pitchFamily="2" charset="2"/>
              <a:buNone/>
            </a:pPr>
            <a:r>
              <a:rPr lang="hu-HU" altLang="hu-HU" sz="2800" i="1" dirty="0">
                <a:latin typeface="Garamond" pitchFamily="18" charset="0"/>
              </a:rPr>
              <a:t>	Írj programot, amely megadja egy ember vércsoportját a génpárja ismeretében!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2A48628-D8CC-46A3-B410-CFDA1C74542D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89095234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Feladatok elágazásra: vércsoport – 1</a:t>
            </a:r>
          </a:p>
        </p:txBody>
      </p:sp>
      <p:sp>
        <p:nvSpPr>
          <p:cNvPr id="3277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Bemenet: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K</a:t>
            </a:r>
            <a:endParaRPr lang="hu-HU" altLang="hu-H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Kimenet: v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S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Előfeltétel: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{"+", "–"}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Utófeltétel: (</a:t>
            </a:r>
            <a:r>
              <a:rPr lang="hu-HU" altLang="hu-HU" sz="28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x="+" vagy y="+"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) 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és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v="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Rh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+"  </a:t>
            </a:r>
            <a:r>
              <a:rPr lang="hu-HU" altLang="hu-HU" sz="2800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vagy</a:t>
            </a:r>
            <a:br>
              <a:rPr lang="hu-HU" altLang="hu-HU" sz="2800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                 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(x="–" és y="–") 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és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v="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Rh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–"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Algoritmus:</a:t>
            </a:r>
            <a:endParaRPr lang="hu-HU" altLang="hu-HU" b="1" dirty="0">
              <a:latin typeface="Garamond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AFA95E3-46F7-4CD6-A9E8-87A009AB4FE6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graphicFrame>
        <p:nvGraphicFramePr>
          <p:cNvPr id="2460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59813"/>
              </p:ext>
            </p:extLst>
          </p:nvPr>
        </p:nvGraphicFramePr>
        <p:xfrm>
          <a:off x="3595688" y="4949825"/>
          <a:ext cx="4071937" cy="1071563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x="+" vagy y="+"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v:="Rh+"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v:="Rh–"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3559969" y="4982369"/>
            <a:ext cx="500063" cy="4286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rot="5400000">
            <a:off x="7203281" y="4982369"/>
            <a:ext cx="500063" cy="428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6" name="Text Box 29"/>
          <p:cNvSpPr txBox="1">
            <a:spLocks noChangeArrowheads="1"/>
          </p:cNvSpPr>
          <p:nvPr/>
        </p:nvSpPr>
        <p:spPr bwMode="auto">
          <a:xfrm>
            <a:off x="3575050" y="518318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I</a:t>
            </a:r>
          </a:p>
        </p:txBody>
      </p:sp>
      <p:sp>
        <p:nvSpPr>
          <p:cNvPr id="32787" name="Text Box 30"/>
          <p:cNvSpPr txBox="1">
            <a:spLocks noChangeArrowheads="1"/>
          </p:cNvSpPr>
          <p:nvPr/>
        </p:nvSpPr>
        <p:spPr bwMode="auto">
          <a:xfrm>
            <a:off x="7367588" y="517207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N</a:t>
            </a:r>
          </a:p>
        </p:txBody>
      </p:sp>
      <p:pic>
        <p:nvPicPr>
          <p:cNvPr id="32788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925" y="404664"/>
            <a:ext cx="2454275" cy="86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kerekített téglalap feliratnak 1"/>
          <p:cNvSpPr/>
          <p:nvPr/>
        </p:nvSpPr>
        <p:spPr bwMode="auto">
          <a:xfrm>
            <a:off x="22796" y="4725144"/>
            <a:ext cx="2453704" cy="1800200"/>
          </a:xfrm>
          <a:prstGeom prst="wedgeRoundRectCallout">
            <a:avLst>
              <a:gd name="adj1" fmla="val 97576"/>
              <a:gd name="adj2" fmla="val -38131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Innentől kezdve el-hagyjuk a változók </a:t>
            </a:r>
            <a:r>
              <a:rPr kumimoji="0" 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deklarálás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át, a </a:t>
            </a:r>
            <a:r>
              <a:rPr kumimoji="0" 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beolvasás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 és a </a:t>
            </a:r>
            <a:r>
              <a:rPr kumimoji="0" 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kiírás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5" name="Lekerekített téglalap feliratnak 14"/>
          <p:cNvSpPr/>
          <p:nvPr/>
        </p:nvSpPr>
        <p:spPr bwMode="auto">
          <a:xfrm>
            <a:off x="6071444" y="1412776"/>
            <a:ext cx="2749028" cy="576064"/>
          </a:xfrm>
          <a:prstGeom prst="wedgeRoundRectCallout">
            <a:avLst>
              <a:gd name="adj1" fmla="val -161377"/>
              <a:gd name="adj2" fmla="val 54736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K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=Karakterek halmaza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" name="Lekerekített téglalap feliratnak 15"/>
          <p:cNvSpPr/>
          <p:nvPr/>
        </p:nvSpPr>
        <p:spPr bwMode="auto">
          <a:xfrm>
            <a:off x="6084168" y="2103380"/>
            <a:ext cx="2749028" cy="576064"/>
          </a:xfrm>
          <a:prstGeom prst="wedgeRoundRectCallout">
            <a:avLst>
              <a:gd name="adj1" fmla="val -169165"/>
              <a:gd name="adj2" fmla="val 30486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S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=Karakter-sorozatok (szövegek) halmaza 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40922964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uiExpand="1" build="p"/>
      <p:bldP spid="32786" grpId="0"/>
      <p:bldP spid="32787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Feladatok elágazásra: vércsoport – 1</a:t>
            </a:r>
          </a:p>
        </p:txBody>
      </p:sp>
      <p:sp>
        <p:nvSpPr>
          <p:cNvPr id="3277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Bemenet: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K</a:t>
            </a:r>
            <a:endParaRPr lang="hu-HU" altLang="hu-H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Kimenet: v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S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</a:rPr>
              <a:t>Előfeltétel: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{"+", "–"}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Utófeltétel: (x="+" vagy y="+")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/>
              </a:rPr>
              <a:t>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 </a:t>
            </a:r>
            <a:r>
              <a:rPr lang="hu-HU" altLang="hu-HU" sz="2800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v="</a:t>
            </a:r>
            <a:r>
              <a:rPr lang="hu-HU" altLang="hu-HU" sz="2800" dirty="0" err="1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Rh</a:t>
            </a:r>
            <a:r>
              <a:rPr lang="hu-HU" altLang="hu-HU" sz="2800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+"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és</a:t>
            </a:r>
            <a:b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                 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(x="–" és y="–")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/>
              </a:rPr>
              <a:t>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v="</a:t>
            </a:r>
            <a:r>
              <a:rPr lang="hu-HU" alt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Rh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–"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Algoritmus:</a:t>
            </a:r>
            <a:endParaRPr lang="hu-HU" altLang="hu-HU" b="1" dirty="0">
              <a:latin typeface="Garamond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D962041-68B8-40BD-9E55-7C1B6EC08CC9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graphicFrame>
        <p:nvGraphicFramePr>
          <p:cNvPr id="2460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91185"/>
              </p:ext>
            </p:extLst>
          </p:nvPr>
        </p:nvGraphicFramePr>
        <p:xfrm>
          <a:off x="3595688" y="4949825"/>
          <a:ext cx="4071937" cy="1071563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x="+" vagy y="+"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v:="Rh+"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v:="Rh–"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3559969" y="4982369"/>
            <a:ext cx="500063" cy="42862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rot="5400000">
            <a:off x="7203281" y="4982369"/>
            <a:ext cx="500063" cy="4286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6" name="Text Box 29"/>
          <p:cNvSpPr txBox="1">
            <a:spLocks noChangeArrowheads="1"/>
          </p:cNvSpPr>
          <p:nvPr/>
        </p:nvSpPr>
        <p:spPr bwMode="auto">
          <a:xfrm>
            <a:off x="3575050" y="518318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solidFill>
                  <a:srgbClr val="0000FF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32787" name="Text Box 30"/>
          <p:cNvSpPr txBox="1">
            <a:spLocks noChangeArrowheads="1"/>
          </p:cNvSpPr>
          <p:nvPr/>
        </p:nvSpPr>
        <p:spPr bwMode="auto">
          <a:xfrm>
            <a:off x="7367588" y="517207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solidFill>
                  <a:srgbClr val="FF0000"/>
                </a:solidFill>
                <a:latin typeface="Courier New" pitchFamily="49" charset="0"/>
              </a:rPr>
              <a:t>N</a:t>
            </a:r>
          </a:p>
        </p:txBody>
      </p:sp>
      <p:pic>
        <p:nvPicPr>
          <p:cNvPr id="32788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78352" y="1590204"/>
            <a:ext cx="2454275" cy="86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0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Elolva-</a:t>
            </a:r>
            <a:br>
              <a:rPr lang="hu-HU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u-HU" sz="1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sandó</a:t>
            </a:r>
            <a:r>
              <a:rPr lang="hu-HU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hu-HU" sz="1200" dirty="0"/>
            </a:br>
            <a:r>
              <a:rPr lang="hu-HU" sz="1200" dirty="0"/>
              <a:t>a </a:t>
            </a:r>
            <a:r>
              <a:rPr lang="hu-HU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jegyzet!</a:t>
            </a:r>
          </a:p>
        </p:txBody>
      </p:sp>
      <p:sp>
        <p:nvSpPr>
          <p:cNvPr id="3" name="Téglalap 2"/>
          <p:cNvSpPr/>
          <p:nvPr/>
        </p:nvSpPr>
        <p:spPr bwMode="auto">
          <a:xfrm>
            <a:off x="3595688" y="4936860"/>
            <a:ext cx="4071938" cy="1102893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" name="Téglalap 17"/>
          <p:cNvSpPr/>
          <p:nvPr/>
        </p:nvSpPr>
        <p:spPr bwMode="auto">
          <a:xfrm>
            <a:off x="3604229" y="5467372"/>
            <a:ext cx="2034000" cy="5580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9" name="Téglalap 18"/>
          <p:cNvSpPr/>
          <p:nvPr/>
        </p:nvSpPr>
        <p:spPr bwMode="auto">
          <a:xfrm>
            <a:off x="5627469" y="5472118"/>
            <a:ext cx="2034000" cy="5580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36509441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Feladatok elágazásra: vércsoport – 2</a:t>
            </a:r>
          </a:p>
        </p:txBody>
      </p:sp>
      <p:sp>
        <p:nvSpPr>
          <p:cNvPr id="33797" name="Tartalom helye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Feladat:</a:t>
            </a:r>
          </a:p>
          <a:p>
            <a:pPr>
              <a:buFont typeface="Wingdings" pitchFamily="2" charset="2"/>
              <a:buNone/>
            </a:pPr>
            <a:r>
              <a:rPr lang="hu-HU" altLang="hu-HU" sz="2800" i="1" dirty="0">
                <a:latin typeface="Garamond" pitchFamily="18" charset="0"/>
              </a:rPr>
              <a:t>	Egy ember vércsoportját (A, B, AB vagy 0) egy génpár határozza meg. Mindkét gén lehet </a:t>
            </a:r>
            <a:r>
              <a:rPr lang="hu-HU" altLang="hu-HU" sz="2800" b="1" i="1" dirty="0">
                <a:latin typeface="Garamond" pitchFamily="18" charset="0"/>
              </a:rPr>
              <a:t>a</a:t>
            </a:r>
            <a:r>
              <a:rPr lang="hu-HU" altLang="hu-HU" sz="2800" i="1" dirty="0">
                <a:latin typeface="Garamond" pitchFamily="18" charset="0"/>
              </a:rPr>
              <a:t>, </a:t>
            </a:r>
            <a:r>
              <a:rPr lang="hu-HU" altLang="hu-HU" sz="2800" b="1" i="1" dirty="0">
                <a:latin typeface="Garamond" pitchFamily="18" charset="0"/>
              </a:rPr>
              <a:t>b</a:t>
            </a:r>
            <a:r>
              <a:rPr lang="hu-HU" altLang="hu-HU" sz="2800" i="1" dirty="0">
                <a:latin typeface="Garamond" pitchFamily="18" charset="0"/>
              </a:rPr>
              <a:t> vagy </a:t>
            </a:r>
            <a:r>
              <a:rPr lang="hu-HU" altLang="hu-HU" sz="2800" b="1" i="1" dirty="0">
                <a:latin typeface="Garamond" pitchFamily="18" charset="0"/>
              </a:rPr>
              <a:t>0</a:t>
            </a:r>
            <a:r>
              <a:rPr lang="hu-HU" altLang="hu-HU" sz="2800" i="1" dirty="0">
                <a:latin typeface="Garamond" pitchFamily="18" charset="0"/>
              </a:rPr>
              <a:t> típusú. </a:t>
            </a:r>
          </a:p>
          <a:p>
            <a:pPr>
              <a:buFont typeface="Wingdings" pitchFamily="2" charset="2"/>
              <a:buNone/>
            </a:pPr>
            <a:r>
              <a:rPr lang="hu-HU" altLang="hu-HU" sz="2800" i="1" dirty="0">
                <a:latin typeface="Garamond" pitchFamily="18" charset="0"/>
              </a:rPr>
              <a:t>	A vércsoport meghatározása: A={</a:t>
            </a:r>
            <a:r>
              <a:rPr lang="hu-HU" altLang="hu-HU" sz="2800" i="1" dirty="0" err="1">
                <a:latin typeface="Garamond" pitchFamily="18" charset="0"/>
              </a:rPr>
              <a:t>aa</a:t>
            </a:r>
            <a:r>
              <a:rPr lang="hu-HU" altLang="hu-HU" sz="2800" i="1" dirty="0">
                <a:latin typeface="Garamond" pitchFamily="18" charset="0"/>
              </a:rPr>
              <a:t>,a0,0a}; B={</a:t>
            </a:r>
            <a:r>
              <a:rPr lang="hu-HU" altLang="hu-HU" sz="2800" i="1" dirty="0" err="1">
                <a:latin typeface="Garamond" pitchFamily="18" charset="0"/>
              </a:rPr>
              <a:t>bb</a:t>
            </a:r>
            <a:r>
              <a:rPr lang="hu-HU" altLang="hu-HU" sz="2800" i="1" dirty="0">
                <a:latin typeface="Garamond" pitchFamily="18" charset="0"/>
              </a:rPr>
              <a:t>,b0,0b}; AB={</a:t>
            </a:r>
            <a:r>
              <a:rPr lang="hu-HU" altLang="hu-HU" sz="2800" i="1" dirty="0" err="1">
                <a:latin typeface="Garamond" pitchFamily="18" charset="0"/>
              </a:rPr>
              <a:t>ab</a:t>
            </a:r>
            <a:r>
              <a:rPr lang="hu-HU" altLang="hu-HU" sz="2800" i="1" dirty="0">
                <a:latin typeface="Garamond" pitchFamily="18" charset="0"/>
              </a:rPr>
              <a:t>,</a:t>
            </a:r>
            <a:r>
              <a:rPr lang="hu-HU" altLang="hu-HU" sz="2800" i="1" dirty="0" err="1">
                <a:latin typeface="Garamond" pitchFamily="18" charset="0"/>
              </a:rPr>
              <a:t>ba</a:t>
            </a:r>
            <a:r>
              <a:rPr lang="hu-HU" altLang="hu-HU" sz="2800" i="1" dirty="0">
                <a:latin typeface="Garamond" pitchFamily="18" charset="0"/>
              </a:rPr>
              <a:t>}; 0={00}.</a:t>
            </a:r>
          </a:p>
          <a:p>
            <a:pPr>
              <a:buFont typeface="Wingdings" pitchFamily="2" charset="2"/>
              <a:buNone/>
            </a:pPr>
            <a:r>
              <a:rPr lang="hu-HU" altLang="hu-HU" sz="2800" i="1" dirty="0">
                <a:latin typeface="Garamond" pitchFamily="18" charset="0"/>
              </a:rPr>
              <a:t>	Írj programot, amely megadja egy ember vércsoportját a génpárja ismeretében!</a:t>
            </a:r>
          </a:p>
          <a:p>
            <a:endParaRPr lang="hu-HU" altLang="hu-HU" sz="2800" i="1" dirty="0">
              <a:latin typeface="Garamond" pitchFamily="18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B44428-C792-441F-A61C-5DA208773E0F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618019825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Feladatok elágazásra: vércsoport – 2</a:t>
            </a:r>
          </a:p>
        </p:txBody>
      </p:sp>
      <p:sp>
        <p:nvSpPr>
          <p:cNvPr id="34821" name="Tartalom helye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hu-HU" altLang="hu-HU" sz="2800" dirty="0">
                <a:latin typeface="Garamond" pitchFamily="18" charset="0"/>
              </a:rPr>
              <a:t>Bemenet: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K</a:t>
            </a:r>
            <a:endParaRPr lang="hu-HU" altLang="hu-H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hu-HU" altLang="hu-HU" sz="2800" dirty="0">
                <a:latin typeface="Garamond" pitchFamily="18" charset="0"/>
              </a:rPr>
              <a:t>Kimenet: v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S</a:t>
            </a:r>
            <a:endParaRPr lang="hu-HU" altLang="hu-H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Előfeltétel: x,y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{"a", "b", "0"}</a:t>
            </a:r>
          </a:p>
          <a:p>
            <a:pPr>
              <a:lnSpc>
                <a:spcPct val="8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Utófeltétel: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(x="a" és y≠"b" vagy x≠"b" és y="a")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 és v="A" </a:t>
            </a:r>
            <a:r>
              <a:rPr lang="hu-HU" altLang="hu-HU" sz="2800" b="1" dirty="0">
                <a:latin typeface="Garamond" pitchFamily="18" charset="0"/>
                <a:sym typeface="Symbol" pitchFamily="18" charset="2"/>
              </a:rPr>
              <a:t>vagy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(x="b" és y≠"a" vagy x≠"a" és y="b")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 és v="B" </a:t>
            </a:r>
            <a:r>
              <a:rPr lang="hu-HU" altLang="hu-HU" sz="2800" b="1" dirty="0">
                <a:latin typeface="Garamond" pitchFamily="18" charset="0"/>
                <a:sym typeface="Symbol" pitchFamily="18" charset="2"/>
              </a:rPr>
              <a:t>vagy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(x="a" és y="b" vagy x="b" és y="a")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 és v="AB" </a:t>
            </a:r>
            <a:r>
              <a:rPr lang="hu-HU" altLang="hu-HU" sz="2800" b="1" dirty="0">
                <a:latin typeface="Garamond" pitchFamily="18" charset="0"/>
                <a:sym typeface="Symbol" pitchFamily="18" charset="2"/>
              </a:rPr>
              <a:t>vagy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x="0" és y="0" és v="0" </a:t>
            </a:r>
            <a:endParaRPr lang="hu-HU" altLang="hu-HU" sz="2800" dirty="0">
              <a:latin typeface="Garamond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FB3AE76-75DD-4FD9-B9B3-8C524E84CCCF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3" name="Téglalap 2"/>
          <p:cNvSpPr>
            <a:spLocks noChangeArrowheads="1"/>
          </p:cNvSpPr>
          <p:nvPr/>
        </p:nvSpPr>
        <p:spPr bwMode="auto">
          <a:xfrm>
            <a:off x="1115616" y="3442329"/>
            <a:ext cx="5399087" cy="32385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13" name="Téglalap 12"/>
          <p:cNvSpPr>
            <a:spLocks noChangeArrowheads="1"/>
          </p:cNvSpPr>
          <p:nvPr/>
        </p:nvSpPr>
        <p:spPr bwMode="auto">
          <a:xfrm>
            <a:off x="1583209" y="3785229"/>
            <a:ext cx="1044575" cy="323850"/>
          </a:xfrm>
          <a:prstGeom prst="rect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14" name="Téglalap 13"/>
          <p:cNvSpPr>
            <a:spLocks noChangeArrowheads="1"/>
          </p:cNvSpPr>
          <p:nvPr/>
        </p:nvSpPr>
        <p:spPr bwMode="auto">
          <a:xfrm>
            <a:off x="1223814" y="3788404"/>
            <a:ext cx="323850" cy="325437"/>
          </a:xfrm>
          <a:prstGeom prst="rect">
            <a:avLst/>
          </a:prstGeom>
          <a:noFill/>
          <a:ln w="317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15" name="Téglalap 14"/>
          <p:cNvSpPr>
            <a:spLocks noChangeArrowheads="1"/>
          </p:cNvSpPr>
          <p:nvPr/>
        </p:nvSpPr>
        <p:spPr bwMode="auto">
          <a:xfrm>
            <a:off x="1907704" y="1919288"/>
            <a:ext cx="431800" cy="32385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16" name="Téglalap 15"/>
          <p:cNvSpPr>
            <a:spLocks noChangeArrowheads="1"/>
          </p:cNvSpPr>
          <p:nvPr/>
        </p:nvSpPr>
        <p:spPr bwMode="auto">
          <a:xfrm>
            <a:off x="1907828" y="2276475"/>
            <a:ext cx="215900" cy="323850"/>
          </a:xfrm>
          <a:prstGeom prst="rect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 altLang="hu-HU"/>
          </a:p>
        </p:txBody>
      </p:sp>
      <p:pic>
        <p:nvPicPr>
          <p:cNvPr id="34827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792" y="1459541"/>
            <a:ext cx="2470150" cy="93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4584785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Feladatok elágazásra: vércsoport – 2</a:t>
            </a:r>
          </a:p>
        </p:txBody>
      </p:sp>
      <p:graphicFrame>
        <p:nvGraphicFramePr>
          <p:cNvPr id="40999" name="Group 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59152"/>
              </p:ext>
            </p:extLst>
          </p:nvPr>
        </p:nvGraphicFramePr>
        <p:xfrm>
          <a:off x="2546351" y="2090065"/>
          <a:ext cx="6324599" cy="2707086"/>
        </p:xfrm>
        <a:graphic>
          <a:graphicData uri="http://schemas.openxmlformats.org/drawingml/2006/table">
            <a:tbl>
              <a:tblPr/>
              <a:tblGrid>
                <a:gridCol w="1221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x="a" és y≠"b" vagy x≠"b" és y="a"</a:t>
                      </a:r>
                    </a:p>
                  </a:txBody>
                  <a:tcPr marL="100539" marR="10053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22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v:="A"</a:t>
                      </a:r>
                    </a:p>
                  </a:txBody>
                  <a:tcPr marL="100539" marR="10053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x="b" és y≠"a" vagy 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x≠"a" és y="b"</a:t>
                      </a:r>
                    </a:p>
                  </a:txBody>
                  <a:tcPr marL="100539" marR="1005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2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v:="B"</a:t>
                      </a:r>
                    </a:p>
                  </a:txBody>
                  <a:tcPr marL="100539" marR="1005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x="a" és y="b" vagy x="b" és y="a"</a:t>
                      </a:r>
                    </a:p>
                  </a:txBody>
                  <a:tcPr marL="100539" marR="1005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31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v:="AB"</a:t>
                      </a:r>
                    </a:p>
                  </a:txBody>
                  <a:tcPr marL="100539" marR="1005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v:="0"</a:t>
                      </a:r>
                    </a:p>
                  </a:txBody>
                  <a:tcPr marL="100539" marR="10053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1BC504-F9A0-4F30-B667-FBC8284C5B2A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35844" name="Tartalom helye 12"/>
          <p:cNvSpPr>
            <a:spLocks/>
          </p:cNvSpPr>
          <p:nvPr/>
        </p:nvSpPr>
        <p:spPr bwMode="auto">
          <a:xfrm>
            <a:off x="179512" y="1388308"/>
            <a:ext cx="8856984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altLang="hu-HU" sz="3200" b="1" dirty="0"/>
              <a:t>Algoritmus</a:t>
            </a:r>
            <a:r>
              <a:rPr lang="hu-HU" altLang="hu-HU" sz="3200" b="1" baseline="-25000" dirty="0"/>
              <a:t>1</a:t>
            </a:r>
            <a:r>
              <a:rPr lang="hu-HU" altLang="hu-HU" sz="3200" b="1" dirty="0"/>
              <a:t>:</a:t>
            </a:r>
          </a:p>
          <a:p>
            <a:pPr marL="266700" indent="-254000">
              <a:buFont typeface="Wingdings" pitchFamily="2" charset="2"/>
              <a:buNone/>
            </a:pPr>
            <a:endParaRPr lang="hu-HU" altLang="hu-HU" sz="3200" b="1" dirty="0"/>
          </a:p>
          <a:p>
            <a:pPr marL="266700" indent="-254000">
              <a:buFont typeface="Wingdings" pitchFamily="2" charset="2"/>
              <a:buNone/>
            </a:pPr>
            <a:r>
              <a:rPr lang="hu-HU" altLang="hu-HU" sz="2400" dirty="0">
                <a:solidFill>
                  <a:srgbClr val="FF0000"/>
                </a:solidFill>
              </a:rPr>
              <a:t>Kétirányú</a:t>
            </a:r>
          </a:p>
          <a:p>
            <a:pPr marL="266700" indent="-254000">
              <a:buFont typeface="Wingdings" pitchFamily="2" charset="2"/>
              <a:buNone/>
            </a:pPr>
            <a:r>
              <a:rPr lang="hu-HU" altLang="hu-HU" sz="2400" dirty="0">
                <a:solidFill>
                  <a:srgbClr val="FF0000"/>
                </a:solidFill>
              </a:rPr>
              <a:t>elágazások</a:t>
            </a:r>
          </a:p>
          <a:p>
            <a:pPr marL="266700" indent="-254000">
              <a:buFont typeface="Wingdings" pitchFamily="2" charset="2"/>
              <a:buNone/>
            </a:pPr>
            <a:r>
              <a:rPr lang="hu-HU" altLang="hu-HU" sz="2400" dirty="0">
                <a:solidFill>
                  <a:srgbClr val="FF0000"/>
                </a:solidFill>
              </a:rPr>
              <a:t>egymásba</a:t>
            </a:r>
          </a:p>
          <a:p>
            <a:pPr marL="266700" indent="-254000">
              <a:buFont typeface="Wingdings" pitchFamily="2" charset="2"/>
              <a:buNone/>
            </a:pPr>
            <a:r>
              <a:rPr lang="hu-HU" altLang="hu-HU" sz="2400" dirty="0">
                <a:solidFill>
                  <a:srgbClr val="FF0000"/>
                </a:solidFill>
              </a:rPr>
              <a:t>ágyazásával.</a:t>
            </a:r>
            <a:endParaRPr lang="hu-HU" altLang="hu-HU" sz="2400" i="1" dirty="0">
              <a:solidFill>
                <a:srgbClr val="FF0000"/>
              </a:solidFill>
            </a:endParaRPr>
          </a:p>
        </p:txBody>
      </p:sp>
      <p:cxnSp>
        <p:nvCxnSpPr>
          <p:cNvPr id="9" name="Egyenes összekötő 8"/>
          <p:cNvCxnSpPr/>
          <p:nvPr/>
        </p:nvCxnSpPr>
        <p:spPr>
          <a:xfrm rot="16200000" flipH="1">
            <a:off x="2526662" y="2091588"/>
            <a:ext cx="468000" cy="428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rot="16200000" flipH="1">
            <a:off x="3504025" y="2778025"/>
            <a:ext cx="900000" cy="3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rot="16200000" flipH="1">
            <a:off x="4810976" y="3647837"/>
            <a:ext cx="900000" cy="428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/>
          <p:nvPr/>
        </p:nvCxnSpPr>
        <p:spPr>
          <a:xfrm rot="5400000">
            <a:off x="8465344" y="2137369"/>
            <a:ext cx="428625" cy="357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 rot="5400000">
            <a:off x="8199494" y="2782731"/>
            <a:ext cx="900000" cy="414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 rot="5400000">
            <a:off x="8224894" y="3675106"/>
            <a:ext cx="900000" cy="357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0" name="Text Box 37"/>
          <p:cNvSpPr txBox="1">
            <a:spLocks noChangeArrowheads="1"/>
          </p:cNvSpPr>
          <p:nvPr/>
        </p:nvSpPr>
        <p:spPr bwMode="auto">
          <a:xfrm>
            <a:off x="2509838" y="226377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latin typeface="Courier New" pitchFamily="49" charset="0"/>
              </a:rPr>
              <a:t>I</a:t>
            </a:r>
          </a:p>
        </p:txBody>
      </p:sp>
      <p:sp>
        <p:nvSpPr>
          <p:cNvPr id="35871" name="Text Box 38"/>
          <p:cNvSpPr txBox="1">
            <a:spLocks noChangeArrowheads="1"/>
          </p:cNvSpPr>
          <p:nvPr/>
        </p:nvSpPr>
        <p:spPr bwMode="auto">
          <a:xfrm>
            <a:off x="8582025" y="226198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latin typeface="Courier New" pitchFamily="49" charset="0"/>
              </a:rPr>
              <a:t>N</a:t>
            </a:r>
          </a:p>
        </p:txBody>
      </p:sp>
      <p:sp>
        <p:nvSpPr>
          <p:cNvPr id="35872" name="Text Box 39"/>
          <p:cNvSpPr txBox="1">
            <a:spLocks noChangeArrowheads="1"/>
          </p:cNvSpPr>
          <p:nvPr/>
        </p:nvSpPr>
        <p:spPr bwMode="auto">
          <a:xfrm>
            <a:off x="3732213" y="3116263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I</a:t>
            </a:r>
          </a:p>
        </p:txBody>
      </p:sp>
      <p:sp>
        <p:nvSpPr>
          <p:cNvPr id="35873" name="Text Box 40"/>
          <p:cNvSpPr txBox="1">
            <a:spLocks noChangeArrowheads="1"/>
          </p:cNvSpPr>
          <p:nvPr/>
        </p:nvSpPr>
        <p:spPr bwMode="auto">
          <a:xfrm>
            <a:off x="8545513" y="312102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N</a:t>
            </a:r>
          </a:p>
        </p:txBody>
      </p:sp>
      <p:sp>
        <p:nvSpPr>
          <p:cNvPr id="35874" name="Text Box 41"/>
          <p:cNvSpPr txBox="1">
            <a:spLocks noChangeArrowheads="1"/>
          </p:cNvSpPr>
          <p:nvPr/>
        </p:nvSpPr>
        <p:spPr bwMode="auto">
          <a:xfrm>
            <a:off x="5014913" y="396875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I</a:t>
            </a:r>
          </a:p>
        </p:txBody>
      </p:sp>
      <p:sp>
        <p:nvSpPr>
          <p:cNvPr id="35875" name="Text Box 42"/>
          <p:cNvSpPr txBox="1">
            <a:spLocks noChangeArrowheads="1"/>
          </p:cNvSpPr>
          <p:nvPr/>
        </p:nvSpPr>
        <p:spPr bwMode="auto">
          <a:xfrm>
            <a:off x="8558213" y="3973513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>
                <a:latin typeface="Courier New" pitchFamily="49" charset="0"/>
              </a:rPr>
              <a:t>N</a:t>
            </a:r>
          </a:p>
        </p:txBody>
      </p:sp>
      <p:pic>
        <p:nvPicPr>
          <p:cNvPr id="2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54291"/>
            <a:ext cx="2815955" cy="2010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33953595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Feladatok elágazásra: vércsoport – 2</a:t>
            </a:r>
          </a:p>
        </p:txBody>
      </p:sp>
      <p:graphicFrame>
        <p:nvGraphicFramePr>
          <p:cNvPr id="42014" name="Group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768950"/>
              </p:ext>
            </p:extLst>
          </p:nvPr>
        </p:nvGraphicFramePr>
        <p:xfrm>
          <a:off x="2483768" y="2200274"/>
          <a:ext cx="6480846" cy="1830387"/>
        </p:xfrm>
        <a:graphic>
          <a:graphicData uri="http://schemas.openxmlformats.org/drawingml/2006/table">
            <a:tbl>
              <a:tblPr/>
              <a:tblGrid>
                <a:gridCol w="1712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636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x="a" és y≠"b" vagy x≠"b" és y="a"</a:t>
                      </a:r>
                    </a:p>
                  </a:txBody>
                  <a:tcPr marL="97289" marR="9728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x="b" és y≠"a" vagy x≠"a" és y="b"</a:t>
                      </a:r>
                    </a:p>
                  </a:txBody>
                  <a:tcPr marL="97289" marR="9728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x="a" és y="b" vagy x="b" és y="a"</a:t>
                      </a:r>
                    </a:p>
                  </a:txBody>
                  <a:tcPr marL="97289" marR="9728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x="0" és y="0"</a:t>
                      </a:r>
                    </a:p>
                  </a:txBody>
                  <a:tcPr marL="97289" marR="9728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v:="A"</a:t>
                      </a:r>
                    </a:p>
                  </a:txBody>
                  <a:tcPr marL="97289" marR="9728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v:="B"</a:t>
                      </a:r>
                    </a:p>
                  </a:txBody>
                  <a:tcPr marL="97289" marR="9728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v:="AB"</a:t>
                      </a:r>
                    </a:p>
                  </a:txBody>
                  <a:tcPr marL="97289" marR="9728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v:="0"</a:t>
                      </a:r>
                    </a:p>
                  </a:txBody>
                  <a:tcPr marL="97289" marR="9728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88ADD7B-1761-4322-96B3-E8381ED32568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36868" name="Tartalom helye 12"/>
          <p:cNvSpPr>
            <a:spLocks/>
          </p:cNvSpPr>
          <p:nvPr/>
        </p:nvSpPr>
        <p:spPr bwMode="auto">
          <a:xfrm>
            <a:off x="35496" y="1482725"/>
            <a:ext cx="8929117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altLang="hu-HU" sz="3200" b="1" dirty="0"/>
              <a:t>Algoritmus</a:t>
            </a:r>
            <a:r>
              <a:rPr lang="hu-HU" altLang="hu-HU" sz="3200" b="1" baseline="-25000" dirty="0"/>
              <a:t>2</a:t>
            </a:r>
            <a:r>
              <a:rPr lang="hu-HU" altLang="hu-HU" sz="3200" b="1" dirty="0"/>
              <a:t>:</a:t>
            </a:r>
          </a:p>
          <a:p>
            <a:pPr marL="266700" indent="-254000">
              <a:buFont typeface="Wingdings" pitchFamily="2" charset="2"/>
              <a:buNone/>
            </a:pPr>
            <a:endParaRPr lang="hu-HU" altLang="hu-HU" sz="2400" dirty="0">
              <a:solidFill>
                <a:srgbClr val="FF0000"/>
              </a:solidFill>
            </a:endParaRPr>
          </a:p>
          <a:p>
            <a:pPr marL="266700" indent="-254000">
              <a:buFont typeface="Wingdings" pitchFamily="2" charset="2"/>
              <a:buNone/>
            </a:pPr>
            <a:r>
              <a:rPr lang="hu-HU" altLang="hu-HU" sz="2400" dirty="0">
                <a:solidFill>
                  <a:srgbClr val="FF0000"/>
                </a:solidFill>
              </a:rPr>
              <a:t>Sokirányú</a:t>
            </a:r>
          </a:p>
          <a:p>
            <a:pPr marL="266700" indent="-254000">
              <a:buFont typeface="Wingdings" pitchFamily="2" charset="2"/>
              <a:buNone/>
            </a:pPr>
            <a:r>
              <a:rPr lang="hu-HU" altLang="hu-HU" sz="2400" dirty="0">
                <a:solidFill>
                  <a:srgbClr val="FF0000"/>
                </a:solidFill>
              </a:rPr>
              <a:t>elágazással.</a:t>
            </a:r>
            <a:endParaRPr lang="hu-HU" altLang="hu-HU" sz="3200" i="1" dirty="0"/>
          </a:p>
        </p:txBody>
      </p:sp>
      <p:cxnSp>
        <p:nvCxnSpPr>
          <p:cNvPr id="10" name="Egyenes összekötő 9"/>
          <p:cNvCxnSpPr/>
          <p:nvPr/>
        </p:nvCxnSpPr>
        <p:spPr>
          <a:xfrm rot="16200000" flipH="1">
            <a:off x="1872681" y="2822576"/>
            <a:ext cx="1457325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rot="16200000" flipH="1">
            <a:off x="3580829" y="2821782"/>
            <a:ext cx="1457325" cy="2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rot="16200000" flipH="1">
            <a:off x="5443412" y="2821781"/>
            <a:ext cx="1457325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16200000" flipH="1">
            <a:off x="7152354" y="2821782"/>
            <a:ext cx="1457325" cy="2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4" y="4226634"/>
            <a:ext cx="2815955" cy="2010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16456476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specifikáció fogalma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27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hu-HU" b="1" dirty="0"/>
              <a:t>Célja:</a:t>
            </a:r>
          </a:p>
          <a:p>
            <a:pPr marL="361950" indent="-349250">
              <a:lnSpc>
                <a:spcPct val="90000"/>
              </a:lnSpc>
              <a:spcBef>
                <a:spcPts val="0"/>
              </a:spcBef>
              <a:buNone/>
            </a:pPr>
            <a:r>
              <a:rPr lang="hu-HU" sz="2800" dirty="0"/>
              <a:t>	a feladat formális megragadása.</a:t>
            </a:r>
          </a:p>
          <a:p>
            <a:pPr marL="1270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hu-HU" b="1" dirty="0"/>
              <a:t>Összetevői: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Bemenő adatok </a:t>
            </a:r>
            <a:r>
              <a:rPr lang="hu-HU" sz="2800" dirty="0"/>
              <a:t>(azonosító, értékhalmaz </a:t>
            </a:r>
            <a:r>
              <a:rPr lang="hu-HU" sz="2400" dirty="0"/>
              <a:t>[</a:t>
            </a:r>
            <a:r>
              <a:rPr lang="hu-HU" sz="2000" dirty="0"/>
              <a:t>mértékegység</a:t>
            </a:r>
            <a:r>
              <a:rPr lang="hu-HU" sz="2400" dirty="0"/>
              <a:t>]</a:t>
            </a:r>
            <a:r>
              <a:rPr lang="hu-HU" sz="2800" dirty="0"/>
              <a:t>)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/>
              <a:t>Ismeretek a bemenetről (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előfeltétel</a:t>
            </a:r>
            <a:r>
              <a:rPr lang="hu-HU" sz="2800" dirty="0"/>
              <a:t>)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Eredmények</a:t>
            </a:r>
            <a:r>
              <a:rPr lang="hu-HU" sz="2800" dirty="0"/>
              <a:t> (azonosító, értékhalmaz)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/>
              <a:t>Az eredményt meghatározó állítás (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utófeltétel</a:t>
            </a:r>
            <a:r>
              <a:rPr lang="hu-HU" sz="2800" dirty="0"/>
              <a:t>)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/>
              <a:t>A használt fogalmak definíciói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/>
              <a:t>A megoldással szembeni követelmények</a:t>
            </a:r>
          </a:p>
          <a:p>
            <a:pPr marL="357188" indent="-344488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hu-HU" sz="2800" dirty="0"/>
              <a:t>Korlátozó tényezők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DEB836C-50EA-4897-9904-D852BA809A1B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10" name="Lekerekített téglalap feliratnak 9"/>
          <p:cNvSpPr/>
          <p:nvPr/>
        </p:nvSpPr>
        <p:spPr bwMode="auto">
          <a:xfrm>
            <a:off x="0" y="707554"/>
            <a:ext cx="2627784" cy="576064"/>
          </a:xfrm>
          <a:prstGeom prst="wedgeRoundRectCallout">
            <a:avLst>
              <a:gd name="adj1" fmla="val 133981"/>
              <a:gd name="adj2" fmla="val 160008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„</a:t>
            </a:r>
            <a:r>
              <a:rPr kumimoji="0" 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Interface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” a megbízó és a fejlesztő között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3" name="Egyenes összekötő 2"/>
          <p:cNvCxnSpPr/>
          <p:nvPr/>
        </p:nvCxnSpPr>
        <p:spPr bwMode="auto">
          <a:xfrm>
            <a:off x="323528" y="4869160"/>
            <a:ext cx="633670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Feladatok elágazásra: vércsoport – 2</a:t>
            </a:r>
          </a:p>
        </p:txBody>
      </p:sp>
      <p:graphicFrame>
        <p:nvGraphicFramePr>
          <p:cNvPr id="43050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285843"/>
              </p:ext>
            </p:extLst>
          </p:nvPr>
        </p:nvGraphicFramePr>
        <p:xfrm>
          <a:off x="2339752" y="2075384"/>
          <a:ext cx="5184998" cy="2135190"/>
        </p:xfrm>
        <a:graphic>
          <a:graphicData uri="http://schemas.openxmlformats.org/drawingml/2006/table">
            <a:tbl>
              <a:tblPr/>
              <a:tblGrid>
                <a:gridCol w="150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vana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:= x="a" vagy y="a"</a:t>
                      </a:r>
                    </a:p>
                  </a:txBody>
                  <a:tcPr marL="162583" marR="162583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vanb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:= x="b" vagy y="b"</a:t>
                      </a:r>
                    </a:p>
                  </a:txBody>
                  <a:tcPr marL="162583" marR="162583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vana</a:t>
                      </a:r>
                    </a:p>
                  </a:txBody>
                  <a:tcPr marL="162583" marR="162583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vanb</a:t>
                      </a:r>
                    </a:p>
                  </a:txBody>
                  <a:tcPr marL="162583" marR="162583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vanb</a:t>
                      </a:r>
                    </a:p>
                  </a:txBody>
                  <a:tcPr marL="162583" marR="162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v:="AB"</a:t>
                      </a:r>
                    </a:p>
                  </a:txBody>
                  <a:tcPr marL="162583" marR="162583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v:="A"</a:t>
                      </a:r>
                    </a:p>
                  </a:txBody>
                  <a:tcPr marL="162583" marR="162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v:="B"</a:t>
                      </a:r>
                    </a:p>
                  </a:txBody>
                  <a:tcPr marL="162583" marR="162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v:="0"</a:t>
                      </a:r>
                    </a:p>
                  </a:txBody>
                  <a:tcPr marL="162583" marR="162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E464674-E350-4D5D-9A72-7E54D97E1B57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37892" name="Tartalom helye 12"/>
          <p:cNvSpPr>
            <a:spLocks/>
          </p:cNvSpPr>
          <p:nvPr/>
        </p:nvSpPr>
        <p:spPr bwMode="auto">
          <a:xfrm>
            <a:off x="179512" y="1482725"/>
            <a:ext cx="878510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altLang="hu-HU" sz="3200" b="1" dirty="0"/>
              <a:t>Algoritmus</a:t>
            </a:r>
            <a:r>
              <a:rPr lang="hu-HU" altLang="hu-HU" sz="3200" b="1" baseline="-25000" dirty="0"/>
              <a:t>3</a:t>
            </a:r>
            <a:r>
              <a:rPr lang="hu-HU" altLang="hu-HU" sz="3200" b="1" dirty="0"/>
              <a:t>:</a:t>
            </a:r>
          </a:p>
          <a:p>
            <a:pPr marL="266700" indent="-254000">
              <a:buFont typeface="Wingdings" pitchFamily="2" charset="2"/>
              <a:buNone/>
            </a:pPr>
            <a:endParaRPr lang="hu-HU" altLang="hu-HU" sz="3200" b="1" dirty="0"/>
          </a:p>
          <a:p>
            <a:pPr marL="266700" indent="-254000">
              <a:buFont typeface="Wingdings" pitchFamily="2" charset="2"/>
              <a:buNone/>
            </a:pPr>
            <a:r>
              <a:rPr lang="hu-HU" altLang="hu-HU" sz="2400" dirty="0">
                <a:solidFill>
                  <a:srgbClr val="FF0000"/>
                </a:solidFill>
              </a:rPr>
              <a:t>Segédváltozók</a:t>
            </a:r>
          </a:p>
          <a:p>
            <a:pPr marL="266700" indent="-254000">
              <a:buFont typeface="Wingdings" pitchFamily="2" charset="2"/>
              <a:buNone/>
            </a:pPr>
            <a:r>
              <a:rPr lang="hu-HU" altLang="hu-HU" sz="2400" dirty="0">
                <a:solidFill>
                  <a:srgbClr val="FF0000"/>
                </a:solidFill>
              </a:rPr>
              <a:t>bevezetésével.</a:t>
            </a:r>
            <a:endParaRPr lang="hu-HU" altLang="hu-HU" sz="3200" i="1" dirty="0"/>
          </a:p>
        </p:txBody>
      </p:sp>
      <p:cxnSp>
        <p:nvCxnSpPr>
          <p:cNvPr id="9" name="Egyenes összekötő 8"/>
          <p:cNvCxnSpPr/>
          <p:nvPr/>
        </p:nvCxnSpPr>
        <p:spPr>
          <a:xfrm rot="16200000" flipH="1">
            <a:off x="2329727" y="2930720"/>
            <a:ext cx="428625" cy="428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rot="16200000" flipH="1">
            <a:off x="2338235" y="3359345"/>
            <a:ext cx="428625" cy="428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cxnSpLocks/>
          </p:cNvCxnSpPr>
          <p:nvPr/>
        </p:nvCxnSpPr>
        <p:spPr>
          <a:xfrm flipH="1">
            <a:off x="7187014" y="2943421"/>
            <a:ext cx="326131" cy="428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4750524" y="3395064"/>
            <a:ext cx="428625" cy="357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 rot="16200000" flipH="1">
            <a:off x="5112345" y="3395064"/>
            <a:ext cx="428625" cy="357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>
            <a:cxnSpLocks/>
          </p:cNvCxnSpPr>
          <p:nvPr/>
        </p:nvCxnSpPr>
        <p:spPr>
          <a:xfrm flipH="1">
            <a:off x="7183939" y="3359344"/>
            <a:ext cx="338831" cy="4413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21" name="Text Box 37"/>
          <p:cNvSpPr txBox="1">
            <a:spLocks noChangeArrowheads="1"/>
          </p:cNvSpPr>
          <p:nvPr/>
        </p:nvSpPr>
        <p:spPr bwMode="auto">
          <a:xfrm>
            <a:off x="2301252" y="3082674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latin typeface="Courier New" pitchFamily="49" charset="0"/>
              </a:rPr>
              <a:t>I</a:t>
            </a:r>
          </a:p>
        </p:txBody>
      </p:sp>
      <p:sp>
        <p:nvSpPr>
          <p:cNvPr id="37922" name="Text Box 38"/>
          <p:cNvSpPr txBox="1">
            <a:spLocks noChangeArrowheads="1"/>
          </p:cNvSpPr>
          <p:nvPr/>
        </p:nvSpPr>
        <p:spPr bwMode="auto">
          <a:xfrm>
            <a:off x="7259286" y="3069973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latin typeface="Courier New" pitchFamily="49" charset="0"/>
              </a:rPr>
              <a:t>N</a:t>
            </a:r>
          </a:p>
        </p:txBody>
      </p:sp>
      <p:sp>
        <p:nvSpPr>
          <p:cNvPr id="37923" name="Text Box 39"/>
          <p:cNvSpPr txBox="1">
            <a:spLocks noChangeArrowheads="1"/>
          </p:cNvSpPr>
          <p:nvPr/>
        </p:nvSpPr>
        <p:spPr bwMode="auto">
          <a:xfrm>
            <a:off x="2310877" y="351492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latin typeface="Courier New" pitchFamily="49" charset="0"/>
              </a:rPr>
              <a:t>I</a:t>
            </a:r>
          </a:p>
        </p:txBody>
      </p:sp>
      <p:sp>
        <p:nvSpPr>
          <p:cNvPr id="37924" name="Text Box 40"/>
          <p:cNvSpPr txBox="1">
            <a:spLocks noChangeArrowheads="1"/>
          </p:cNvSpPr>
          <p:nvPr/>
        </p:nvSpPr>
        <p:spPr bwMode="auto">
          <a:xfrm>
            <a:off x="7264278" y="3506983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latin typeface="Courier New" pitchFamily="49" charset="0"/>
              </a:rPr>
              <a:t>N</a:t>
            </a:r>
          </a:p>
        </p:txBody>
      </p:sp>
      <p:sp>
        <p:nvSpPr>
          <p:cNvPr id="37925" name="Text Box 41"/>
          <p:cNvSpPr txBox="1">
            <a:spLocks noChangeArrowheads="1"/>
          </p:cNvSpPr>
          <p:nvPr/>
        </p:nvSpPr>
        <p:spPr bwMode="auto">
          <a:xfrm>
            <a:off x="5108671" y="3514722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latin typeface="Courier New" pitchFamily="49" charset="0"/>
              </a:rPr>
              <a:t>I</a:t>
            </a:r>
          </a:p>
        </p:txBody>
      </p:sp>
      <p:sp>
        <p:nvSpPr>
          <p:cNvPr id="37926" name="Text Box 42"/>
          <p:cNvSpPr txBox="1">
            <a:spLocks noChangeArrowheads="1"/>
          </p:cNvSpPr>
          <p:nvPr/>
        </p:nvSpPr>
        <p:spPr bwMode="auto">
          <a:xfrm>
            <a:off x="4876831" y="3514722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b="1" dirty="0">
                <a:latin typeface="Courier New" pitchFamily="49" charset="0"/>
              </a:rPr>
              <a:t>N</a:t>
            </a:r>
          </a:p>
        </p:txBody>
      </p:sp>
      <p:sp>
        <p:nvSpPr>
          <p:cNvPr id="37928" name="Szövegdoboz 23"/>
          <p:cNvSpPr txBox="1">
            <a:spLocks noChangeArrowheads="1"/>
          </p:cNvSpPr>
          <p:nvPr/>
        </p:nvSpPr>
        <p:spPr bwMode="auto">
          <a:xfrm>
            <a:off x="7520488" y="1662308"/>
            <a:ext cx="1611312" cy="86241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altLang="hu-HU" b="1" dirty="0"/>
              <a:t>Változó</a:t>
            </a:r>
            <a:r>
              <a:rPr lang="hu-HU" altLang="hu-HU" dirty="0"/>
              <a:t> </a:t>
            </a:r>
            <a:br>
              <a:rPr lang="hu-HU" altLang="hu-HU" dirty="0"/>
            </a:br>
            <a:r>
              <a:rPr lang="hu-HU" altLang="hu-HU" dirty="0"/>
              <a:t>  </a:t>
            </a:r>
            <a:r>
              <a:rPr lang="hu-HU" altLang="hu-HU" dirty="0" err="1"/>
              <a:t>vana</a:t>
            </a:r>
            <a:r>
              <a:rPr lang="hu-HU" altLang="hu-HU" dirty="0"/>
              <a:t>,</a:t>
            </a:r>
            <a:br>
              <a:rPr lang="hu-HU" altLang="hu-HU" dirty="0"/>
            </a:br>
            <a:r>
              <a:rPr lang="hu-HU" altLang="hu-HU" dirty="0"/>
              <a:t>  </a:t>
            </a:r>
            <a:r>
              <a:rPr lang="hu-HU" altLang="hu-HU" dirty="0" err="1"/>
              <a:t>vanb</a:t>
            </a:r>
            <a:r>
              <a:rPr lang="hu-HU" altLang="hu-HU" b="1" dirty="0"/>
              <a:t>:Logikai</a:t>
            </a:r>
          </a:p>
        </p:txBody>
      </p:sp>
      <p:pic>
        <p:nvPicPr>
          <p:cNvPr id="24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4" y="4226634"/>
            <a:ext cx="2815955" cy="2010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5" name="Lekerekített téglalap feliratnak 24"/>
          <p:cNvSpPr/>
          <p:nvPr/>
        </p:nvSpPr>
        <p:spPr bwMode="auto">
          <a:xfrm>
            <a:off x="6948264" y="260648"/>
            <a:ext cx="2232248" cy="864096"/>
          </a:xfrm>
          <a:prstGeom prst="wedgeRoundRectCallout">
            <a:avLst>
              <a:gd name="adj1" fmla="val 15457"/>
              <a:gd name="adj2" fmla="val 133946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Lokális változók deklarálása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itchFamily="82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13002022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Rekordok/Struktúrák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341438"/>
            <a:ext cx="8928992" cy="4754562"/>
          </a:xfrm>
        </p:spPr>
        <p:txBody>
          <a:bodyPr/>
          <a:lstStyle/>
          <a:p>
            <a:pPr marL="254000"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hu-HU" sz="2800" i="1" dirty="0"/>
              <a:t>Adjuk meg, hogy egy P </a:t>
            </a:r>
            <a:r>
              <a:rPr lang="hu-HU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síkbeli pont</a:t>
            </a:r>
            <a:r>
              <a:rPr lang="hu-HU" sz="2800" i="1" dirty="0"/>
              <a:t> melyik </a:t>
            </a:r>
            <a:r>
              <a:rPr lang="hu-HU" sz="2800" i="1" dirty="0" err="1"/>
              <a:t>síknegyedbe</a:t>
            </a:r>
            <a:r>
              <a:rPr lang="hu-HU" sz="2800" i="1" dirty="0">
                <a:latin typeface="Arial" pitchFamily="34" charset="0"/>
              </a:rPr>
              <a:t> </a:t>
            </a:r>
            <a:r>
              <a:rPr lang="hu-HU" sz="2800" i="1" dirty="0"/>
              <a:t>esik!</a:t>
            </a:r>
          </a:p>
          <a:p>
            <a:pPr marL="254000">
              <a:spcBef>
                <a:spcPts val="600"/>
              </a:spcBef>
              <a:buFont typeface="Wingdings" pitchFamily="2" charset="2"/>
              <a:buNone/>
            </a:pPr>
            <a:r>
              <a:rPr lang="hu-HU" b="1" dirty="0"/>
              <a:t>Megoldás felé –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specifikáció</a:t>
            </a:r>
            <a:r>
              <a:rPr lang="hu-HU" b="1" dirty="0"/>
              <a:t>:</a:t>
            </a:r>
            <a:br>
              <a:rPr lang="hu-HU" b="1" dirty="0"/>
            </a:br>
            <a:r>
              <a:rPr lang="hu-HU" sz="2800" dirty="0"/>
              <a:t>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síkbeli pont</a:t>
            </a:r>
            <a:r>
              <a:rPr lang="hu-HU" sz="2800" dirty="0"/>
              <a:t>okat (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/>
              <a:t>, 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/>
              <a:t>: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direktszorzás</a:t>
            </a:r>
            <a:r>
              <a:rPr lang="hu-HU" sz="2800" dirty="0"/>
              <a:t> művelet) x- és y-koordinátájukkal adjuk meg. </a:t>
            </a:r>
            <a:br>
              <a:rPr lang="hu-HU" sz="2800" dirty="0"/>
            </a:br>
            <a:endParaRPr lang="hu-HU" sz="2800" dirty="0"/>
          </a:p>
          <a:p>
            <a:pPr marL="254000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hu-HU" sz="2800" dirty="0"/>
              <a:t>Ezt a specifikációban így írjuk le:</a:t>
            </a:r>
            <a:br>
              <a:rPr lang="hu-HU" sz="2800" dirty="0"/>
            </a:br>
            <a:r>
              <a:rPr lang="hu-HU" sz="2800" dirty="0"/>
              <a:t>P</a:t>
            </a:r>
            <a:r>
              <a:rPr lang="hu-HU" sz="2800" dirty="0">
                <a:sym typeface="Symbol"/>
              </a:rPr>
              <a:t>Pont, Pont</a:t>
            </a:r>
            <a:r>
              <a:rPr lang="hu-HU" sz="2800" b="1" dirty="0">
                <a:sym typeface="Symbol"/>
              </a:rPr>
              <a:t>=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dirty="0">
                <a:sym typeface="Symbol"/>
              </a:rPr>
              <a:t>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hu-HU" sz="2800" dirty="0">
                <a:sym typeface="Symbol" pitchFamily="18" charset="2"/>
              </a:rPr>
              <a:t>,</a:t>
            </a:r>
            <a:r>
              <a:rPr lang="hu-HU" sz="2200" b="1" dirty="0">
                <a:sym typeface="Symbol" pitchFamily="18" charset="2"/>
              </a:rPr>
              <a:t> 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dirty="0">
                <a:sym typeface="Symbol" pitchFamily="18" charset="2"/>
              </a:rPr>
              <a:t>,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hu-HU" sz="2800" b="1" dirty="0"/>
              <a:t>=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R</a:t>
            </a:r>
            <a:endParaRPr lang="hu-H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54000">
              <a:lnSpc>
                <a:spcPct val="80000"/>
              </a:lnSpc>
              <a:spcBef>
                <a:spcPct val="5000"/>
              </a:spcBef>
            </a:pPr>
            <a:endParaRPr lang="hu-HU" sz="2800" dirty="0"/>
          </a:p>
          <a:p>
            <a:pPr marL="0" indent="0">
              <a:lnSpc>
                <a:spcPct val="80000"/>
              </a:lnSpc>
              <a:spcBef>
                <a:spcPct val="5000"/>
              </a:spcBef>
              <a:buNone/>
            </a:pPr>
            <a:r>
              <a:rPr lang="hu-HU" sz="2800" dirty="0"/>
              <a:t>A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nevük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</a:t>
            </a:r>
            <a:r>
              <a:rPr lang="hu-HU" sz="2800" dirty="0"/>
              <a:t> hivatkozhatunk rájuk a specifikációban:</a:t>
            </a:r>
            <a:br>
              <a:rPr lang="hu-HU" sz="2800" dirty="0"/>
            </a:br>
            <a:r>
              <a:rPr lang="hu-HU" sz="2800" dirty="0"/>
              <a:t>P = ( </a:t>
            </a:r>
            <a:r>
              <a:rPr lang="hu-HU" sz="2800" dirty="0" err="1"/>
              <a:t>P</a:t>
            </a:r>
            <a:r>
              <a:rPr lang="hu-HU" sz="2800" b="1" dirty="0" err="1"/>
              <a:t>.</a:t>
            </a:r>
            <a:r>
              <a:rPr lang="hu-HU" sz="2800" b="1" dirty="0" err="1">
                <a:solidFill>
                  <a:srgbClr val="FF0000"/>
                </a:solidFill>
              </a:rPr>
              <a:t>x</a:t>
            </a:r>
            <a:r>
              <a:rPr lang="hu-HU" sz="2800" dirty="0"/>
              <a:t>, </a:t>
            </a:r>
            <a:r>
              <a:rPr lang="hu-HU" sz="2800" dirty="0" err="1"/>
              <a:t>P</a:t>
            </a:r>
            <a:r>
              <a:rPr lang="hu-HU" sz="2800" b="1" dirty="0" err="1"/>
              <a:t>.</a:t>
            </a:r>
            <a:r>
              <a:rPr lang="hu-HU" sz="2800" b="1" dirty="0" err="1">
                <a:solidFill>
                  <a:srgbClr val="0000FF"/>
                </a:solidFill>
              </a:rPr>
              <a:t>y</a:t>
            </a:r>
            <a:r>
              <a:rPr lang="hu-HU" sz="2800" b="1" dirty="0">
                <a:solidFill>
                  <a:srgbClr val="0000FF"/>
                </a:solidFill>
              </a:rPr>
              <a:t> </a:t>
            </a:r>
            <a:r>
              <a:rPr lang="hu-HU" sz="2800" dirty="0"/>
              <a:t>).</a:t>
            </a:r>
            <a:br>
              <a:rPr lang="hu-HU" sz="2800" dirty="0">
                <a:latin typeface="Arial" pitchFamily="34" charset="0"/>
              </a:rPr>
            </a:br>
            <a:r>
              <a:rPr lang="hu-HU" sz="2800" dirty="0"/>
              <a:t>Tehát: </a:t>
            </a:r>
            <a:r>
              <a:rPr lang="hu-HU" sz="2800" dirty="0" err="1"/>
              <a:t>P</a:t>
            </a:r>
            <a:r>
              <a:rPr lang="hu-HU" sz="2800" b="1" dirty="0" err="1"/>
              <a:t>.</a:t>
            </a:r>
            <a:r>
              <a:rPr lang="hu-HU" sz="2800" b="1" dirty="0" err="1">
                <a:solidFill>
                  <a:srgbClr val="FF0000"/>
                </a:solidFill>
              </a:rPr>
              <a:t>x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X</a:t>
            </a:r>
            <a:r>
              <a:rPr lang="hu-HU" sz="2800" dirty="0"/>
              <a:t>, </a:t>
            </a:r>
            <a:r>
              <a:rPr lang="hu-HU" sz="2800" dirty="0" err="1"/>
              <a:t>P</a:t>
            </a:r>
            <a:r>
              <a:rPr lang="hu-HU" sz="2800" b="1" dirty="0" err="1"/>
              <a:t>.</a:t>
            </a:r>
            <a:r>
              <a:rPr lang="hu-HU" sz="2800" b="1" dirty="0" err="1">
                <a:solidFill>
                  <a:srgbClr val="0000FF"/>
                </a:solidFill>
              </a:rPr>
              <a:t>y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Y</a:t>
            </a:r>
            <a:endParaRPr lang="hu-H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2D2A481-F824-4D02-9DE8-FF47952B838A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1820893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Rekordok/Struktúrák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80000"/>
              </a:lnSpc>
              <a:spcBef>
                <a:spcPct val="5000"/>
              </a:spcBef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80000"/>
              </a:lnSpc>
              <a:spcBef>
                <a:spcPct val="5000"/>
              </a:spcBef>
              <a:buNone/>
            </a:pPr>
            <a:r>
              <a:rPr lang="hu-HU" sz="2800" dirty="0"/>
              <a:t>	</a:t>
            </a:r>
            <a:r>
              <a:rPr lang="hu-HU" sz="2800" i="1" dirty="0"/>
              <a:t>Adjuk meg, hogy egy P </a:t>
            </a:r>
            <a:r>
              <a:rPr lang="hu-HU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síkbeli pont</a:t>
            </a:r>
            <a:r>
              <a:rPr lang="hu-HU" sz="2800" i="1" dirty="0"/>
              <a:t> melyik </a:t>
            </a:r>
            <a:r>
              <a:rPr lang="hu-HU" sz="2800" i="1" dirty="0" err="1"/>
              <a:t>síknegyedbe</a:t>
            </a:r>
            <a:r>
              <a:rPr lang="hu-HU" sz="2800" i="1" dirty="0">
                <a:latin typeface="Arial" pitchFamily="34" charset="0"/>
              </a:rPr>
              <a:t> </a:t>
            </a:r>
            <a:r>
              <a:rPr lang="hu-HU" sz="2800" i="1" dirty="0"/>
              <a:t>esik!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Bemenet:    P</a:t>
            </a:r>
            <a:r>
              <a:rPr lang="hu-HU" sz="2800" dirty="0">
                <a:sym typeface="Symbol" pitchFamily="18" charset="2"/>
              </a:rPr>
              <a:t>Pont</a:t>
            </a:r>
            <a:r>
              <a:rPr lang="hu-HU" sz="2800" dirty="0">
                <a:sym typeface="Symbol"/>
              </a:rPr>
              <a:t>, </a:t>
            </a:r>
            <a:r>
              <a:rPr lang="hu-HU" sz="2800" dirty="0" err="1">
                <a:sym typeface="Symbol"/>
              </a:rPr>
              <a:t>Pont</a:t>
            </a:r>
            <a:r>
              <a:rPr lang="hu-HU" sz="2800" dirty="0">
                <a:sym typeface="Symbol"/>
              </a:rPr>
              <a:t>=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dirty="0">
                <a:sym typeface="Symbol"/>
              </a:rPr>
              <a:t>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hu-HU" sz="2800" dirty="0">
                <a:sym typeface="Symbol" pitchFamily="18" charset="2"/>
              </a:rPr>
              <a:t>,</a:t>
            </a:r>
            <a:r>
              <a:rPr lang="hu-HU" sz="2800" b="1" dirty="0">
                <a:sym typeface="Symbol" pitchFamily="18" charset="2"/>
              </a:rPr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dirty="0">
                <a:sym typeface="Symbol" pitchFamily="18" charset="2"/>
              </a:rPr>
              <a:t>,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hu-HU" sz="2800" b="1" dirty="0"/>
              <a:t>=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 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Kimenet:    SN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Előfeltétel:  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>
                <a:sym typeface="Symbol" pitchFamily="18" charset="2"/>
              </a:rPr>
              <a:t>Utófeltétel:	 P.x0 és P.y0  SN=1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sym typeface="Symbol" pitchFamily="18" charset="2"/>
              </a:rPr>
              <a:t>&lt;0 és P.y0  SN=2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sym typeface="Symbol" pitchFamily="18" charset="2"/>
              </a:rPr>
              <a:t>&lt;0 és 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&lt;0  SN=3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P.x0 és 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&lt;0  SN=4</a:t>
            </a:r>
            <a:endParaRPr lang="hu-HU" b="1" dirty="0">
              <a:latin typeface="Arial" pitchFamily="34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79071F2-F724-4565-8FEC-2820342B7F5B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3419872" y="2626521"/>
            <a:ext cx="2840970" cy="539750"/>
          </a:xfrm>
          <a:prstGeom prst="rect">
            <a:avLst/>
          </a:prstGeom>
          <a:noFill/>
          <a:ln w="9525" cap="rnd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56" name="AutoShape 24"/>
          <p:cNvSpPr>
            <a:spLocks noChangeArrowheads="1"/>
          </p:cNvSpPr>
          <p:nvPr/>
        </p:nvSpPr>
        <p:spPr bwMode="auto">
          <a:xfrm>
            <a:off x="6958656" y="2266158"/>
            <a:ext cx="2160240" cy="360363"/>
          </a:xfrm>
          <a:prstGeom prst="wedgeRectCallout">
            <a:avLst>
              <a:gd name="adj1" fmla="val -80912"/>
              <a:gd name="adj2" fmla="val 124830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dirty="0"/>
              <a:t>Új halmaz definíciója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9577221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5" grpId="0" animBg="1"/>
      <p:bldP spid="1845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Rekordok/Struktúrák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80000"/>
              </a:lnSpc>
              <a:spcBef>
                <a:spcPct val="5000"/>
              </a:spcBef>
              <a:buNone/>
            </a:pPr>
            <a:r>
              <a:rPr lang="hu-HU" b="1" dirty="0"/>
              <a:t>Specifikáció </a:t>
            </a:r>
            <a:r>
              <a:rPr lang="hu-HU" b="1" dirty="0">
                <a:sym typeface="Symbol"/>
              </a:rPr>
              <a:t> </a:t>
            </a: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algoritmus</a:t>
            </a:r>
            <a:r>
              <a:rPr lang="hu-HU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adatleírás</a:t>
            </a:r>
            <a:r>
              <a:rPr lang="hu-HU" b="1" dirty="0"/>
              <a:t>:</a:t>
            </a:r>
          </a:p>
          <a:p>
            <a:pPr marL="254000">
              <a:lnSpc>
                <a:spcPct val="80000"/>
              </a:lnSpc>
              <a:spcBef>
                <a:spcPts val="1200"/>
              </a:spcBef>
            </a:pPr>
            <a:r>
              <a:rPr lang="hu-HU" sz="2800" dirty="0"/>
              <a:t>P</a:t>
            </a:r>
            <a:r>
              <a:rPr lang="hu-HU" sz="2800" dirty="0">
                <a:sym typeface="Symbol"/>
              </a:rPr>
              <a:t>Pont, </a:t>
            </a:r>
            <a:r>
              <a:rPr lang="hu-HU" sz="2800" dirty="0" err="1">
                <a:sym typeface="Symbol"/>
              </a:rPr>
              <a:t>Pont</a:t>
            </a:r>
            <a:r>
              <a:rPr lang="hu-HU" sz="2800" dirty="0">
                <a:sym typeface="Symbol"/>
              </a:rPr>
              <a:t>=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b="1" dirty="0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hu-HU" sz="2800" dirty="0">
                <a:sym typeface="Symbol" pitchFamily="18" charset="2"/>
              </a:rPr>
              <a:t>,</a:t>
            </a:r>
            <a:r>
              <a:rPr lang="hu-HU" sz="2200" b="1" dirty="0">
                <a:sym typeface="Symbol" pitchFamily="18" charset="2"/>
              </a:rPr>
              <a:t>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,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hu-HU" sz="2800" b="1" dirty="0">
                <a:solidFill>
                  <a:srgbClr val="0000FF"/>
                </a:solidFill>
              </a:rPr>
              <a:t>=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 </a:t>
            </a:r>
            <a:br>
              <a:rPr lang="hu-HU" sz="2800" dirty="0">
                <a:latin typeface="Imprint MT Shadow" pitchFamily="82" charset="0"/>
                <a:sym typeface="Symbol" pitchFamily="18" charset="2"/>
              </a:rPr>
            </a:br>
            <a:r>
              <a:rPr lang="hu-HU" sz="2800" dirty="0">
                <a:latin typeface="Imprint MT Shadow" pitchFamily="82" charset="0"/>
                <a:sym typeface="Symbol"/>
              </a:rPr>
              <a:t> </a:t>
            </a:r>
            <a:br>
              <a:rPr lang="hu-HU" sz="2800" dirty="0">
                <a:latin typeface="Imprint MT Shadow" pitchFamily="82" charset="0"/>
                <a:sym typeface="Symbol"/>
              </a:rPr>
            </a:br>
            <a:r>
              <a:rPr lang="hu-HU" sz="2800" dirty="0">
                <a:latin typeface="Imprint MT Shadow" pitchFamily="82" charset="0"/>
                <a:sym typeface="Symbol"/>
              </a:rPr>
              <a:t>		</a:t>
            </a:r>
            <a:r>
              <a:rPr lang="hu-HU" sz="2800" b="1" dirty="0"/>
              <a:t>Típus</a:t>
            </a:r>
            <a:r>
              <a:rPr lang="hu-HU" sz="2800" dirty="0"/>
              <a:t> </a:t>
            </a:r>
            <a:r>
              <a:rPr lang="hu-HU" sz="2800" dirty="0" err="1"/>
              <a:t>TPont</a:t>
            </a:r>
            <a:r>
              <a:rPr lang="hu-HU" sz="2800" dirty="0"/>
              <a:t>=</a:t>
            </a:r>
            <a:r>
              <a:rPr lang="hu-HU" sz="2800" b="1" dirty="0">
                <a:solidFill>
                  <a:srgbClr val="FF0000"/>
                </a:solidFill>
              </a:rPr>
              <a:t>Rekord(</a:t>
            </a:r>
            <a:r>
              <a:rPr lang="hu-HU" sz="2800" b="1" dirty="0">
                <a:solidFill>
                  <a:srgbClr val="0000FF"/>
                </a:solidFill>
              </a:rPr>
              <a:t>x</a:t>
            </a:r>
            <a:r>
              <a:rPr lang="hu-HU" sz="2800" dirty="0">
                <a:solidFill>
                  <a:srgbClr val="0000FF"/>
                </a:solidFill>
              </a:rPr>
              <a:t>,</a:t>
            </a:r>
            <a:r>
              <a:rPr lang="hu-HU" sz="2800" b="1" dirty="0">
                <a:solidFill>
                  <a:srgbClr val="0000FF"/>
                </a:solidFill>
              </a:rPr>
              <a:t>y</a:t>
            </a:r>
            <a:r>
              <a:rPr lang="hu-HU" sz="2200" b="1" dirty="0">
                <a:solidFill>
                  <a:srgbClr val="0000FF"/>
                </a:solidFill>
                <a:sym typeface="Symbol" pitchFamily="18" charset="2"/>
              </a:rPr>
              <a:t>:</a:t>
            </a:r>
            <a:r>
              <a:rPr lang="hu-HU" sz="2800" b="1" dirty="0">
                <a:solidFill>
                  <a:srgbClr val="0000FF"/>
                </a:solidFill>
              </a:rPr>
              <a:t>Valós</a:t>
            </a:r>
            <a:r>
              <a:rPr lang="hu-HU" sz="2800" b="1" dirty="0">
                <a:solidFill>
                  <a:srgbClr val="FF0000"/>
                </a:solidFill>
              </a:rPr>
              <a:t>)</a:t>
            </a:r>
          </a:p>
          <a:p>
            <a:pPr marL="271463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hu-HU" sz="2800" b="1" dirty="0">
                <a:latin typeface="+mj-lt"/>
                <a:sym typeface="Symbol"/>
              </a:rPr>
              <a:t>Változó </a:t>
            </a:r>
            <a:r>
              <a:rPr lang="hu-HU" sz="2800" dirty="0"/>
              <a:t>P:TPont</a:t>
            </a:r>
            <a:br>
              <a:rPr lang="hu-HU" sz="2800" dirty="0"/>
            </a:br>
            <a:br>
              <a:rPr lang="hu-HU" sz="2800" dirty="0">
                <a:solidFill>
                  <a:srgbClr val="FF0000"/>
                </a:solidFill>
                <a:latin typeface="+mj-lt"/>
                <a:sym typeface="Symbol" pitchFamily="18" charset="2"/>
              </a:rPr>
            </a:br>
            <a:r>
              <a:rPr lang="hu-HU" sz="2800" dirty="0">
                <a:latin typeface="+mj-lt"/>
                <a:sym typeface="Symbol" pitchFamily="18" charset="2"/>
              </a:rPr>
              <a:t>Tehát a </a:t>
            </a:r>
            <a:r>
              <a:rPr lang="hu-HU" sz="2800" dirty="0" err="1">
                <a:solidFill>
                  <a:srgbClr val="FF0000"/>
                </a:solidFill>
                <a:latin typeface="+mj-lt"/>
                <a:sym typeface="Symbol" pitchFamily="18" charset="2"/>
              </a:rPr>
              <a:t>TPont</a:t>
            </a:r>
            <a:r>
              <a:rPr lang="hu-HU" sz="2800" dirty="0">
                <a:solidFill>
                  <a:srgbClr val="FF0000"/>
                </a:solidFill>
                <a:latin typeface="+mj-lt"/>
                <a:sym typeface="Symbol" pitchFamily="18" charset="2"/>
              </a:rPr>
              <a:t> </a:t>
            </a:r>
            <a:r>
              <a:rPr lang="hu-HU" sz="2800" dirty="0"/>
              <a:t>egy új </a:t>
            </a:r>
            <a:r>
              <a:rPr lang="hu-HU" sz="2800" b="1" dirty="0">
                <a:solidFill>
                  <a:srgbClr val="FF0000"/>
                </a:solidFill>
              </a:rPr>
              <a:t>adattípus</a:t>
            </a:r>
            <a:r>
              <a:rPr lang="hu-HU" sz="2800" b="1" dirty="0"/>
              <a:t>.</a:t>
            </a:r>
          </a:p>
          <a:p>
            <a:pPr marL="254000">
              <a:lnSpc>
                <a:spcPct val="80000"/>
              </a:lnSpc>
              <a:spcBef>
                <a:spcPct val="5000"/>
              </a:spcBef>
            </a:pPr>
            <a:endParaRPr lang="hu-HU" sz="2800" b="1" dirty="0"/>
          </a:p>
          <a:p>
            <a:pPr marL="254000">
              <a:lnSpc>
                <a:spcPct val="80000"/>
              </a:lnSpc>
              <a:spcBef>
                <a:spcPct val="5000"/>
              </a:spcBef>
            </a:pPr>
            <a:r>
              <a:rPr lang="hu-HU" sz="2800" dirty="0"/>
              <a:t>A rekordok </a:t>
            </a:r>
            <a:r>
              <a:rPr lang="hu-HU" sz="2800" b="1" dirty="0">
                <a:solidFill>
                  <a:srgbClr val="FF0000"/>
                </a:solidFill>
              </a:rPr>
              <a:t>összetett</a:t>
            </a:r>
            <a:r>
              <a:rPr lang="hu-HU" sz="2800" dirty="0"/>
              <a:t> adatszerkezetek, a részeikre „</a:t>
            </a:r>
            <a:r>
              <a:rPr lang="hu-HU" sz="2800" b="1" dirty="0">
                <a:solidFill>
                  <a:srgbClr val="0000FF"/>
                </a:solidFill>
              </a:rPr>
              <a:t>nevük</a:t>
            </a:r>
            <a:r>
              <a:rPr lang="hu-HU" sz="2800" dirty="0"/>
              <a:t>” által meghatározott </a:t>
            </a:r>
            <a:r>
              <a:rPr lang="hu-HU" sz="2800" dirty="0">
                <a:solidFill>
                  <a:srgbClr val="0000FF"/>
                </a:solidFill>
              </a:rPr>
              <a:t>szelektorok</a:t>
            </a:r>
            <a:r>
              <a:rPr lang="hu-HU" sz="2800" dirty="0"/>
              <a:t>kal hivatkozunk: </a:t>
            </a:r>
            <a:br>
              <a:rPr lang="hu-HU" sz="2800" dirty="0"/>
            </a:br>
            <a:r>
              <a:rPr lang="hu-HU" sz="2800" dirty="0"/>
              <a:t>P=(</a:t>
            </a:r>
            <a:r>
              <a:rPr lang="hu-HU" sz="2800" dirty="0" err="1"/>
              <a:t>P</a:t>
            </a:r>
            <a:r>
              <a:rPr lang="hu-HU" sz="2800" b="1" dirty="0" err="1">
                <a:solidFill>
                  <a:srgbClr val="0000FF"/>
                </a:solidFill>
              </a:rPr>
              <a:t>.x</a:t>
            </a:r>
            <a:r>
              <a:rPr lang="hu-HU" sz="2800" dirty="0"/>
              <a:t>, </a:t>
            </a:r>
            <a:r>
              <a:rPr lang="hu-HU" sz="2800" dirty="0" err="1"/>
              <a:t>P</a:t>
            </a:r>
            <a:r>
              <a:rPr lang="hu-HU" sz="2800" b="1" dirty="0" err="1">
                <a:solidFill>
                  <a:srgbClr val="0000FF"/>
                </a:solidFill>
              </a:rPr>
              <a:t>.y</a:t>
            </a:r>
            <a:r>
              <a:rPr lang="hu-HU" sz="2800" dirty="0"/>
              <a:t>).</a:t>
            </a:r>
            <a:br>
              <a:rPr lang="hu-HU" sz="2800" dirty="0"/>
            </a:br>
            <a:endParaRPr lang="hu-HU" sz="2800" dirty="0">
              <a:latin typeface="Arial" pitchFamily="34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80EFCE6-F794-4652-A1D6-F0FA00CAA140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12" name="Téglalap 11"/>
          <p:cNvSpPr/>
          <p:nvPr/>
        </p:nvSpPr>
        <p:spPr>
          <a:xfrm>
            <a:off x="3491880" y="1895555"/>
            <a:ext cx="1116000" cy="358775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5436096" y="2585906"/>
            <a:ext cx="1368000" cy="358775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2987824" y="1895555"/>
            <a:ext cx="180000" cy="3575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4211960" y="2572091"/>
            <a:ext cx="1116000" cy="3587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u-HU">
              <a:solidFill>
                <a:srgbClr val="FFFFFF"/>
              </a:solidFill>
            </a:endParaRPr>
          </a:p>
        </p:txBody>
      </p:sp>
      <p:cxnSp>
        <p:nvCxnSpPr>
          <p:cNvPr id="8" name="Egyenes összekötő nyíllal 7"/>
          <p:cNvCxnSpPr>
            <a:cxnSpLocks/>
          </p:cNvCxnSpPr>
          <p:nvPr/>
        </p:nvCxnSpPr>
        <p:spPr>
          <a:xfrm>
            <a:off x="2590227" y="2215211"/>
            <a:ext cx="1552791" cy="394830"/>
          </a:xfrm>
          <a:prstGeom prst="straightConnector1">
            <a:avLst/>
          </a:prstGeom>
          <a:ln w="317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cxnSpLocks/>
          </p:cNvCxnSpPr>
          <p:nvPr/>
        </p:nvCxnSpPr>
        <p:spPr>
          <a:xfrm>
            <a:off x="4607880" y="2253065"/>
            <a:ext cx="1620304" cy="356976"/>
          </a:xfrm>
          <a:prstGeom prst="straightConnector1">
            <a:avLst/>
          </a:prstGeom>
          <a:ln w="317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6264281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uiExpand="1" build="p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2" name="Rectangle 3"/>
          <p:cNvSpPr>
            <a:spLocks noChangeArrowheads="1"/>
          </p:cNvSpPr>
          <p:nvPr/>
        </p:nvSpPr>
        <p:spPr bwMode="auto">
          <a:xfrm>
            <a:off x="179512" y="1341438"/>
            <a:ext cx="8785101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l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3200" b="1" dirty="0"/>
              <a:t>Specifikáció </a:t>
            </a:r>
            <a:r>
              <a:rPr lang="hu-HU" sz="3200" b="1" dirty="0">
                <a:sym typeface="Symbol"/>
              </a:rPr>
              <a:t> 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a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lgoritmus</a:t>
            </a:r>
            <a:r>
              <a:rPr lang="hu-HU" sz="3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tevékenység</a:t>
            </a:r>
            <a:r>
              <a:rPr lang="hu-HU" sz="3200" b="1" dirty="0"/>
              <a:t>:</a:t>
            </a:r>
          </a:p>
          <a:p>
            <a:pPr marL="266700" indent="-254000" algn="l">
              <a:lnSpc>
                <a:spcPct val="95000"/>
              </a:lnSpc>
              <a:spcBef>
                <a:spcPct val="5000"/>
              </a:spcBef>
            </a:pPr>
            <a:endParaRPr lang="hu-HU" sz="3200" b="1" dirty="0">
              <a:latin typeface="Arial" pitchFamily="34" charset="0"/>
            </a:endParaRPr>
          </a:p>
        </p:txBody>
      </p:sp>
      <p:sp>
        <p:nvSpPr>
          <p:cNvPr id="194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Rekordok/Struktúrák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86BEB62-CF81-412A-9AB9-173A43E24CB1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graphicFrame>
        <p:nvGraphicFramePr>
          <p:cNvPr id="43050" name="Group 42"/>
          <p:cNvGraphicFramePr>
            <a:graphicFrameLocks noGrp="1"/>
          </p:cNvGraphicFramePr>
          <p:nvPr/>
        </p:nvGraphicFramePr>
        <p:xfrm>
          <a:off x="3448050" y="2030785"/>
          <a:ext cx="4608513" cy="1728786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62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P.x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P.y0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hu-HU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.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y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Group 42"/>
          <p:cNvGraphicFramePr>
            <a:graphicFrameLocks noGrp="1"/>
          </p:cNvGraphicFramePr>
          <p:nvPr/>
        </p:nvGraphicFramePr>
        <p:xfrm>
          <a:off x="3433763" y="2030785"/>
          <a:ext cx="4608512" cy="1728786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62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P.x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hu-HU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.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hu-HU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.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8C0039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96" name="Line 48"/>
          <p:cNvSpPr>
            <a:spLocks noChangeShapeType="1"/>
          </p:cNvSpPr>
          <p:nvPr/>
        </p:nvSpPr>
        <p:spPr bwMode="auto">
          <a:xfrm>
            <a:off x="3438325" y="2035547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497" name="Line 48"/>
          <p:cNvSpPr>
            <a:spLocks noChangeShapeType="1"/>
          </p:cNvSpPr>
          <p:nvPr/>
        </p:nvSpPr>
        <p:spPr bwMode="auto">
          <a:xfrm>
            <a:off x="3438325" y="2603872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498" name="Line 48"/>
          <p:cNvSpPr>
            <a:spLocks noChangeShapeType="1"/>
          </p:cNvSpPr>
          <p:nvPr/>
        </p:nvSpPr>
        <p:spPr bwMode="auto">
          <a:xfrm>
            <a:off x="5756275" y="2603872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499" name="Line 48"/>
          <p:cNvSpPr>
            <a:spLocks noChangeShapeType="1"/>
          </p:cNvSpPr>
          <p:nvPr/>
        </p:nvSpPr>
        <p:spPr bwMode="auto">
          <a:xfrm flipH="1">
            <a:off x="7686675" y="2035547"/>
            <a:ext cx="35718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500" name="Line 48"/>
          <p:cNvSpPr>
            <a:spLocks noChangeShapeType="1"/>
          </p:cNvSpPr>
          <p:nvPr/>
        </p:nvSpPr>
        <p:spPr bwMode="auto">
          <a:xfrm flipH="1">
            <a:off x="7686675" y="2607047"/>
            <a:ext cx="35718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501" name="Line 48"/>
          <p:cNvSpPr>
            <a:spLocks noChangeShapeType="1"/>
          </p:cNvSpPr>
          <p:nvPr/>
        </p:nvSpPr>
        <p:spPr bwMode="auto">
          <a:xfrm flipH="1">
            <a:off x="5386388" y="2607047"/>
            <a:ext cx="35718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503" name="Text Box 43"/>
          <p:cNvSpPr txBox="1">
            <a:spLocks noChangeArrowheads="1"/>
          </p:cNvSpPr>
          <p:nvPr/>
        </p:nvSpPr>
        <p:spPr bwMode="auto">
          <a:xfrm>
            <a:off x="3390900" y="234511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9504" name="Text Box 44"/>
          <p:cNvSpPr txBox="1">
            <a:spLocks noChangeArrowheads="1"/>
          </p:cNvSpPr>
          <p:nvPr/>
        </p:nvSpPr>
        <p:spPr bwMode="auto">
          <a:xfrm>
            <a:off x="7788175" y="234828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grpSp>
        <p:nvGrpSpPr>
          <p:cNvPr id="19505" name="Group 50"/>
          <p:cNvGrpSpPr>
            <a:grpSpLocks/>
          </p:cNvGrpSpPr>
          <p:nvPr/>
        </p:nvGrpSpPr>
        <p:grpSpPr bwMode="auto">
          <a:xfrm>
            <a:off x="3390900" y="2921372"/>
            <a:ext cx="2378075" cy="339725"/>
            <a:chOff x="2136" y="1750"/>
            <a:chExt cx="1498" cy="214"/>
          </a:xfrm>
        </p:grpSpPr>
        <p:sp>
          <p:nvSpPr>
            <p:cNvPr id="19515" name="Text Box 45"/>
            <p:cNvSpPr txBox="1">
              <a:spLocks noChangeArrowheads="1"/>
            </p:cNvSpPr>
            <p:nvPr/>
          </p:nvSpPr>
          <p:spPr bwMode="auto">
            <a:xfrm>
              <a:off x="2136" y="1750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9516" name="Text Box 46"/>
            <p:cNvSpPr txBox="1">
              <a:spLocks noChangeArrowheads="1"/>
            </p:cNvSpPr>
            <p:nvPr/>
          </p:nvSpPr>
          <p:spPr bwMode="auto">
            <a:xfrm>
              <a:off x="3452" y="1752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N</a:t>
              </a:r>
            </a:p>
          </p:txBody>
        </p:sp>
      </p:grpSp>
      <p:grpSp>
        <p:nvGrpSpPr>
          <p:cNvPr id="19506" name="Group 49"/>
          <p:cNvGrpSpPr>
            <a:grpSpLocks/>
          </p:cNvGrpSpPr>
          <p:nvPr/>
        </p:nvGrpSpPr>
        <p:grpSpPr bwMode="auto">
          <a:xfrm>
            <a:off x="5703688" y="2924547"/>
            <a:ext cx="2378075" cy="339725"/>
            <a:chOff x="3605" y="1752"/>
            <a:chExt cx="1498" cy="214"/>
          </a:xfrm>
        </p:grpSpPr>
        <p:sp>
          <p:nvSpPr>
            <p:cNvPr id="19513" name="Text Box 47"/>
            <p:cNvSpPr txBox="1">
              <a:spLocks noChangeArrowheads="1"/>
            </p:cNvSpPr>
            <p:nvPr/>
          </p:nvSpPr>
          <p:spPr bwMode="auto">
            <a:xfrm>
              <a:off x="3605" y="1752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9514" name="Text Box 48"/>
            <p:cNvSpPr txBox="1">
              <a:spLocks noChangeArrowheads="1"/>
            </p:cNvSpPr>
            <p:nvPr/>
          </p:nvSpPr>
          <p:spPr bwMode="auto">
            <a:xfrm>
              <a:off x="4921" y="1754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 dirty="0">
                  <a:latin typeface="Courier New" pitchFamily="49" charset="0"/>
                </a:rPr>
                <a:t>N</a:t>
              </a:r>
            </a:p>
          </p:txBody>
        </p:sp>
      </p:grpSp>
      <p:pic>
        <p:nvPicPr>
          <p:cNvPr id="19507" name="Picture 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57166"/>
            <a:ext cx="3114675" cy="84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5638800" y="3042022"/>
            <a:ext cx="2808288" cy="1035050"/>
            <a:chOff x="1664" y="3585"/>
            <a:chExt cx="1769" cy="502"/>
          </a:xfrm>
        </p:grpSpPr>
        <p:sp>
          <p:nvSpPr>
            <p:cNvPr id="19509" name="Text Box 54"/>
            <p:cNvSpPr txBox="1">
              <a:spLocks noChangeArrowheads="1"/>
            </p:cNvSpPr>
            <p:nvPr/>
          </p:nvSpPr>
          <p:spPr bwMode="auto">
            <a:xfrm>
              <a:off x="1664" y="3938"/>
              <a:ext cx="1769" cy="1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5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hu-HU" sz="1600" b="1">
                  <a:solidFill>
                    <a:srgbClr val="0000FF"/>
                  </a:solidFill>
                </a:rPr>
                <a:t>adatazonosító</a:t>
              </a:r>
              <a:r>
                <a:rPr lang="hu-HU" sz="2800" b="1">
                  <a:solidFill>
                    <a:srgbClr val="FF0000"/>
                  </a:solidFill>
                </a:rPr>
                <a:t>.</a:t>
              </a:r>
              <a:r>
                <a:rPr lang="hu-HU" sz="1600" b="1">
                  <a:solidFill>
                    <a:schemeClr val="tx2"/>
                  </a:solidFill>
                </a:rPr>
                <a:t>mezőazonosító</a:t>
              </a:r>
            </a:p>
          </p:txBody>
        </p:sp>
        <p:sp>
          <p:nvSpPr>
            <p:cNvPr id="19510" name="Line 55"/>
            <p:cNvSpPr>
              <a:spLocks noChangeShapeType="1"/>
            </p:cNvSpPr>
            <p:nvPr/>
          </p:nvSpPr>
          <p:spPr bwMode="auto">
            <a:xfrm flipV="1">
              <a:off x="2064" y="3585"/>
              <a:ext cx="204" cy="40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9511" name="Line 56"/>
            <p:cNvSpPr>
              <a:spLocks noChangeShapeType="1"/>
            </p:cNvSpPr>
            <p:nvPr/>
          </p:nvSpPr>
          <p:spPr bwMode="auto">
            <a:xfrm flipH="1" flipV="1">
              <a:off x="2372" y="3585"/>
              <a:ext cx="136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9512" name="Line 57"/>
            <p:cNvSpPr>
              <a:spLocks noChangeShapeType="1"/>
            </p:cNvSpPr>
            <p:nvPr/>
          </p:nvSpPr>
          <p:spPr bwMode="auto">
            <a:xfrm flipH="1" flipV="1">
              <a:off x="2489" y="3585"/>
              <a:ext cx="386" cy="40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1262699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6" name="AutoShape 24"/>
          <p:cNvSpPr>
            <a:spLocks noChangeArrowheads="1"/>
          </p:cNvSpPr>
          <p:nvPr/>
        </p:nvSpPr>
        <p:spPr bwMode="auto">
          <a:xfrm>
            <a:off x="7159352" y="280987"/>
            <a:ext cx="1800225" cy="360363"/>
          </a:xfrm>
          <a:prstGeom prst="wedgeRectCallout">
            <a:avLst>
              <a:gd name="adj1" fmla="val -178069"/>
              <a:gd name="adj2" fmla="val 505059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dirty="0"/>
              <a:t>Típus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definíció</a:t>
            </a:r>
            <a:r>
              <a:rPr lang="hu-HU" dirty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341438"/>
            <a:ext cx="6800850" cy="47545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b="1" dirty="0"/>
              <a:t>Specifikáció </a:t>
            </a:r>
            <a:r>
              <a:rPr lang="hu-HU" b="1" dirty="0">
                <a:sym typeface="Symbol"/>
              </a:rPr>
              <a:t> a</a:t>
            </a:r>
            <a:r>
              <a:rPr lang="hu-HU" b="1" dirty="0"/>
              <a:t>lgoritmus </a:t>
            </a:r>
            <a:r>
              <a:rPr lang="hu-HU" b="1" dirty="0">
                <a:sym typeface="Symbol"/>
              </a:rPr>
              <a:t>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k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ód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b="1" dirty="0"/>
              <a:t>Típus</a:t>
            </a:r>
            <a:r>
              <a:rPr lang="hu-HU" sz="2800" dirty="0"/>
              <a:t> 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 err="1">
                <a:solidFill>
                  <a:srgbClr val="0000FF"/>
                </a:solidFill>
              </a:rPr>
              <a:t>TPont</a:t>
            </a:r>
            <a:r>
              <a:rPr lang="hu-HU" sz="2800" b="1" dirty="0">
                <a:solidFill>
                  <a:srgbClr val="FF0000"/>
                </a:solidFill>
              </a:rPr>
              <a:t>=</a:t>
            </a:r>
            <a:r>
              <a:rPr lang="hu-HU" sz="2800" b="1" dirty="0">
                <a:solidFill>
                  <a:srgbClr val="006600"/>
                </a:solidFill>
              </a:rPr>
              <a:t>Rekord(</a:t>
            </a:r>
            <a:r>
              <a:rPr lang="hu-HU" sz="2800" dirty="0" err="1">
                <a:solidFill>
                  <a:srgbClr val="8C003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u-HU" sz="2800" dirty="0" err="1">
                <a:solidFill>
                  <a:srgbClr val="8C0039"/>
                </a:solidFill>
              </a:rPr>
              <a:t>,</a:t>
            </a:r>
            <a:r>
              <a:rPr lang="hu-HU" sz="2800" dirty="0" err="1">
                <a:solidFill>
                  <a:srgbClr val="8C003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u-HU" sz="2800" b="1" dirty="0" err="1">
                <a:sym typeface="Symbol"/>
              </a:rPr>
              <a:t>:</a:t>
            </a:r>
            <a:r>
              <a:rPr lang="hu-HU" sz="2800" b="1" dirty="0" err="1">
                <a:solidFill>
                  <a:srgbClr val="FF0000"/>
                </a:solidFill>
              </a:rPr>
              <a:t>Egész</a:t>
            </a:r>
            <a:r>
              <a:rPr lang="hu-HU" sz="2800" b="1" dirty="0">
                <a:solidFill>
                  <a:srgbClr val="006600"/>
                </a:solidFill>
              </a:rPr>
              <a:t>)</a:t>
            </a:r>
            <a:br>
              <a:rPr lang="hu-HU" sz="2800" b="1" dirty="0"/>
            </a:br>
            <a:br>
              <a:rPr lang="hu-HU" sz="2800" b="1" dirty="0"/>
            </a:br>
            <a:br>
              <a:rPr lang="hu-HU" sz="2800" b="1" dirty="0"/>
            </a:br>
            <a:endParaRPr lang="hu-HU" sz="2800" b="1" dirty="0"/>
          </a:p>
          <a:p>
            <a:pPr marL="271463" indent="-271463">
              <a:lnSpc>
                <a:spcPct val="95000"/>
              </a:lnSpc>
              <a:spcBef>
                <a:spcPct val="5000"/>
              </a:spcBef>
              <a:defRPr/>
            </a:pPr>
            <a:endParaRPr lang="hu-HU" b="1" dirty="0"/>
          </a:p>
        </p:txBody>
      </p:sp>
      <p:sp>
        <p:nvSpPr>
          <p:cNvPr id="7" name="Téglalap 6"/>
          <p:cNvSpPr>
            <a:spLocks noChangeArrowheads="1"/>
          </p:cNvSpPr>
          <p:nvPr/>
        </p:nvSpPr>
        <p:spPr bwMode="auto">
          <a:xfrm>
            <a:off x="963537" y="3047905"/>
            <a:ext cx="5765305" cy="2468657"/>
          </a:xfrm>
          <a:prstGeom prst="rect">
            <a:avLst/>
          </a:prstGeom>
          <a:solidFill>
            <a:srgbClr val="D9D9D9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3200" b="1" dirty="0"/>
              <a:t>C# típus</a:t>
            </a: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definíció</a:t>
            </a:r>
            <a:r>
              <a:rPr lang="hu-HU" sz="3200" b="1" dirty="0"/>
              <a:t>:</a:t>
            </a:r>
          </a:p>
          <a:p>
            <a:pPr marL="176213" lvl="1" indent="3175" algn="l">
              <a:lnSpc>
                <a:spcPct val="95000"/>
              </a:lnSpc>
              <a:spcBef>
                <a:spcPct val="0"/>
              </a:spcBef>
              <a:buNone/>
            </a:pPr>
            <a:r>
              <a:rPr lang="hu-HU" sz="2000" b="1" dirty="0" err="1">
                <a:solidFill>
                  <a:srgbClr val="006600"/>
                </a:solidFill>
                <a:latin typeface="Courier New" pitchFamily="49" charset="0"/>
              </a:rPr>
              <a:t>struct</a:t>
            </a:r>
            <a:r>
              <a:rPr lang="hu-HU" sz="20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hu-HU" sz="2000" dirty="0" err="1">
                <a:solidFill>
                  <a:srgbClr val="0000FF"/>
                </a:solidFill>
                <a:latin typeface="Courier New" pitchFamily="49" charset="0"/>
              </a:rPr>
              <a:t>TPont</a:t>
            </a:r>
            <a:r>
              <a:rPr lang="hu-HU" sz="2000" dirty="0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hu-HU" sz="2000" b="1" dirty="0">
                <a:solidFill>
                  <a:srgbClr val="0000FF"/>
                </a:solidFill>
              </a:rPr>
              <a:t>    típusazonosító</a:t>
            </a:r>
            <a:br>
              <a:rPr lang="hu-HU" sz="2000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hu-HU" sz="2000" b="1" dirty="0">
                <a:solidFill>
                  <a:srgbClr val="006600"/>
                </a:solidFill>
                <a:latin typeface="Courier New" pitchFamily="49" charset="0"/>
              </a:rPr>
              <a:t>{</a:t>
            </a:r>
            <a:br>
              <a:rPr lang="hu-HU" sz="2000" b="1" dirty="0">
                <a:solidFill>
                  <a:srgbClr val="006600"/>
                </a:solidFill>
                <a:latin typeface="Courier New" pitchFamily="49" charset="0"/>
              </a:rPr>
            </a:br>
            <a:r>
              <a:rPr lang="hu-HU" sz="2000" b="1" dirty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lang="hu-HU" sz="2000" dirty="0" err="1">
                <a:highlight>
                  <a:srgbClr val="FFFF00"/>
                </a:highlight>
                <a:latin typeface="Courier New" pitchFamily="49" charset="0"/>
              </a:rPr>
              <a:t>public</a:t>
            </a:r>
            <a:r>
              <a:rPr lang="hu-HU" sz="20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hu-HU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dirty="0" err="1">
                <a:solidFill>
                  <a:srgbClr val="8C0039"/>
                </a:solidFill>
                <a:latin typeface="Courier New" pitchFamily="49" charset="0"/>
              </a:rPr>
              <a:t>x,</a:t>
            </a:r>
            <a:r>
              <a:rPr lang="hu-HU" sz="2000" dirty="0" err="1">
                <a:solidFill>
                  <a:schemeClr val="tx2"/>
                </a:solidFill>
                <a:latin typeface="Courier New" pitchFamily="49" charset="0"/>
              </a:rPr>
              <a:t>y</a:t>
            </a:r>
            <a:r>
              <a:rPr lang="hu-HU" sz="2000" b="1" dirty="0">
                <a:latin typeface="Courier New" pitchFamily="49" charset="0"/>
              </a:rPr>
              <a:t>;</a:t>
            </a:r>
            <a:br>
              <a:rPr lang="hu-HU" sz="2000" b="1" dirty="0">
                <a:latin typeface="Courier New" pitchFamily="49" charset="0"/>
              </a:rPr>
            </a:br>
            <a:r>
              <a:rPr lang="hu-HU" sz="20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br>
              <a:rPr lang="hu-HU" sz="2000" b="1" dirty="0">
                <a:solidFill>
                  <a:srgbClr val="006600"/>
                </a:solidFill>
                <a:latin typeface="Courier New" pitchFamily="49" charset="0"/>
              </a:rPr>
            </a:br>
            <a:endParaRPr lang="hu-HU" sz="2000" b="1" dirty="0">
              <a:latin typeface="Courier New" pitchFamily="49" charset="0"/>
            </a:endParaRPr>
          </a:p>
          <a:p>
            <a:pPr marL="446088" lvl="1" indent="-266700" algn="l">
              <a:lnSpc>
                <a:spcPct val="95000"/>
              </a:lnSpc>
              <a:spcBef>
                <a:spcPct val="0"/>
              </a:spcBef>
              <a:buNone/>
            </a:pPr>
            <a:r>
              <a:rPr lang="hu-HU" sz="1600" b="1" dirty="0">
                <a:solidFill>
                  <a:srgbClr val="FF0000"/>
                </a:solidFill>
              </a:rPr>
              <a:t>                           mezőtípus</a:t>
            </a:r>
            <a:br>
              <a:rPr lang="hu-HU" sz="1600" b="1" dirty="0">
                <a:solidFill>
                  <a:srgbClr val="0000FF"/>
                </a:solidFill>
              </a:rPr>
            </a:br>
            <a:r>
              <a:rPr lang="hu-HU" sz="1600" b="1" dirty="0">
                <a:solidFill>
                  <a:srgbClr val="0000FF"/>
                </a:solidFill>
              </a:rPr>
              <a:t> </a:t>
            </a:r>
            <a:r>
              <a:rPr lang="hu-HU" sz="1600" b="1" dirty="0">
                <a:highlight>
                  <a:srgbClr val="FFFF00"/>
                </a:highlight>
              </a:rPr>
              <a:t>hozzáférési jog	</a:t>
            </a:r>
            <a:r>
              <a:rPr lang="hu-HU" sz="1600" b="1" dirty="0"/>
              <a:t>        </a:t>
            </a:r>
            <a:r>
              <a:rPr lang="hu-HU" sz="1600" b="1" dirty="0">
                <a:solidFill>
                  <a:schemeClr val="tx2"/>
                </a:solidFill>
              </a:rPr>
              <a:t>mezőazonosítók</a:t>
            </a:r>
            <a:r>
              <a:rPr lang="hu-HU" sz="1600" b="1" dirty="0">
                <a:solidFill>
                  <a:srgbClr val="0000FF"/>
                </a:solidFill>
              </a:rPr>
              <a:t> </a:t>
            </a:r>
            <a:endParaRPr lang="hu-HU" sz="1600" b="1" dirty="0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 flipV="1">
            <a:off x="3108986" y="3709852"/>
            <a:ext cx="1800199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V="1">
            <a:off x="3021434" y="4437112"/>
            <a:ext cx="0" cy="576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H="1" flipV="1">
            <a:off x="3624434" y="4446840"/>
            <a:ext cx="440112" cy="79364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H="1">
            <a:off x="3021324" y="2626522"/>
            <a:ext cx="1331254" cy="154587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963536" y="2241178"/>
            <a:ext cx="3965105" cy="539750"/>
          </a:xfrm>
          <a:prstGeom prst="rect">
            <a:avLst/>
          </a:prstGeom>
          <a:noFill/>
          <a:ln w="9525" cap="rnd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1800808" y="2626521"/>
            <a:ext cx="895586" cy="1008109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1574710" y="2626523"/>
            <a:ext cx="1014180" cy="100810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3598825" y="2626520"/>
            <a:ext cx="25609" cy="1545864"/>
          </a:xfrm>
          <a:prstGeom prst="line">
            <a:avLst/>
          </a:prstGeom>
          <a:noFill/>
          <a:ln w="57150">
            <a:solidFill>
              <a:srgbClr val="8C003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ABD7EB96-9C4F-4529-A53A-15224AF12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hu-HU" kern="0" dirty="0"/>
              <a:t>Típusdefiniálás</a:t>
            </a:r>
            <a:br>
              <a:rPr lang="hu-HU" kern="0" dirty="0"/>
            </a:br>
            <a:r>
              <a:rPr lang="hu-HU" sz="2400" kern="0" dirty="0"/>
              <a:t>Rekordok/Struktúrák</a:t>
            </a:r>
            <a:endParaRPr lang="hu-HU" kern="0" dirty="0"/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id="{19246B51-021C-4751-B1FB-BBCB8782F2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2338" y="4446840"/>
            <a:ext cx="0" cy="79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" name="Dátum helye 1">
            <a:extLst>
              <a:ext uri="{FF2B5EF4-FFF2-40B4-BE49-F238E27FC236}">
                <a16:creationId xmlns:a16="http://schemas.microsoft.com/office/drawing/2014/main" id="{19DBF380-A9FA-94C7-6464-B068B57E934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ACC3A01A-A60B-4249-84CE-1B44A7AFA0B6}" type="datetime8">
              <a:rPr lang="hu-HU" smtClean="0"/>
              <a:t>2022.09.08. 10:54</a:t>
            </a:fld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C4B5C99-03EC-3203-AD71-B3C443AB0C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637856" cy="333375"/>
          </a:xfrm>
        </p:spPr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5" name="Dia számának helye 2">
            <a:extLst>
              <a:ext uri="{FF2B5EF4-FFF2-40B4-BE49-F238E27FC236}">
                <a16:creationId xmlns:a16="http://schemas.microsoft.com/office/drawing/2014/main" id="{F84D0257-55E7-DF51-F8E3-10F5297D84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18907834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6" grpId="0" animBg="1"/>
      <p:bldP spid="7" grpId="0" animBg="1"/>
      <p:bldP spid="18441" grpId="0" animBg="1"/>
      <p:bldP spid="18442" grpId="0" animBg="1"/>
      <p:bldP spid="18443" grpId="0" animBg="1"/>
      <p:bldP spid="18454" grpId="0" animBg="1"/>
      <p:bldP spid="18454" grpId="1" animBg="1"/>
      <p:bldP spid="18455" grpId="0" animBg="1"/>
      <p:bldP spid="14" grpId="0" animBg="1"/>
      <p:bldP spid="14" grpId="1" animBg="1"/>
      <p:bldP spid="15" grpId="0" animBg="1"/>
      <p:bldP spid="15" grpId="1" animBg="1"/>
      <p:bldP spid="26" grpId="0" animBg="1"/>
      <p:bldP spid="26" grpId="1" animBg="1"/>
      <p:bldP spid="3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7159352" y="254739"/>
            <a:ext cx="1800225" cy="360363"/>
          </a:xfrm>
          <a:prstGeom prst="wedgeRectCallout">
            <a:avLst>
              <a:gd name="adj1" fmla="val -324256"/>
              <a:gd name="adj2" fmla="val 510562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dirty="0"/>
              <a:t>Típus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deklaráció</a:t>
            </a:r>
            <a:r>
              <a:rPr lang="hu-HU" dirty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341438"/>
            <a:ext cx="6800850" cy="47545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b="1" dirty="0"/>
              <a:t>Specifikáció </a:t>
            </a:r>
            <a:r>
              <a:rPr lang="hu-HU" b="1" dirty="0">
                <a:sym typeface="Symbol"/>
              </a:rPr>
              <a:t> a</a:t>
            </a:r>
            <a:r>
              <a:rPr lang="hu-HU" b="1" dirty="0"/>
              <a:t>lgoritmus </a:t>
            </a:r>
            <a:r>
              <a:rPr lang="hu-HU" b="1" dirty="0">
                <a:sym typeface="Symbol"/>
              </a:rPr>
              <a:t>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k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ód</a:t>
            </a:r>
            <a:r>
              <a:rPr lang="hu-HU" b="1" dirty="0"/>
              <a:t>:</a:t>
            </a:r>
          </a:p>
          <a:p>
            <a:pPr marL="271463" indent="-271463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b="1" dirty="0"/>
              <a:t>Változó </a:t>
            </a:r>
            <a:br>
              <a:rPr lang="hu-HU" sz="2800" b="1" dirty="0"/>
            </a:br>
            <a:r>
              <a:rPr lang="hu-HU" sz="2800" b="1" dirty="0"/>
              <a:t>	</a:t>
            </a:r>
            <a:r>
              <a:rPr lang="hu-HU" sz="2800" dirty="0">
                <a:solidFill>
                  <a:srgbClr val="8C0039"/>
                </a:solidFill>
              </a:rPr>
              <a:t>P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:</a:t>
            </a:r>
            <a:r>
              <a:rPr lang="hu-HU" sz="2800" dirty="0">
                <a:solidFill>
                  <a:srgbClr val="0000FF"/>
                </a:solidFill>
              </a:rPr>
              <a:t>TPont</a:t>
            </a:r>
            <a:endParaRPr lang="hu-HU" sz="2800" b="1" dirty="0">
              <a:solidFill>
                <a:srgbClr val="006600"/>
              </a:solidFill>
            </a:endParaRPr>
          </a:p>
        </p:txBody>
      </p:sp>
      <p:sp>
        <p:nvSpPr>
          <p:cNvPr id="16" name="Téglalap 15"/>
          <p:cNvSpPr>
            <a:spLocks noChangeArrowheads="1"/>
          </p:cNvSpPr>
          <p:nvPr/>
        </p:nvSpPr>
        <p:spPr bwMode="auto">
          <a:xfrm>
            <a:off x="963537" y="3118923"/>
            <a:ext cx="5765305" cy="1646663"/>
          </a:xfrm>
          <a:prstGeom prst="rect">
            <a:avLst/>
          </a:prstGeom>
          <a:solidFill>
            <a:srgbClr val="D9D9D9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3200" b="1" dirty="0"/>
              <a:t>C# típus</a:t>
            </a: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deklaráció</a:t>
            </a:r>
            <a:r>
              <a:rPr lang="hu-HU" sz="3200" b="1" dirty="0"/>
              <a:t>:</a:t>
            </a:r>
          </a:p>
          <a:p>
            <a:pPr marL="176213" lvl="1" indent="3175" algn="l">
              <a:lnSpc>
                <a:spcPct val="95000"/>
              </a:lnSpc>
              <a:spcBef>
                <a:spcPct val="0"/>
              </a:spcBef>
              <a:buNone/>
            </a:pPr>
            <a:r>
              <a:rPr lang="hu-HU" sz="2000" dirty="0" err="1">
                <a:solidFill>
                  <a:srgbClr val="0000FF"/>
                </a:solidFill>
                <a:latin typeface="Courier New" pitchFamily="49" charset="0"/>
              </a:rPr>
              <a:t>TPont</a:t>
            </a:r>
            <a:r>
              <a:rPr lang="hu-HU" sz="20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hu-HU" sz="2000" b="1" dirty="0">
                <a:solidFill>
                  <a:schemeClr val="tx2"/>
                </a:solidFill>
              </a:rPr>
              <a:t>P</a:t>
            </a:r>
            <a:r>
              <a:rPr lang="hu-HU" sz="2000" b="1" dirty="0">
                <a:latin typeface="Courier New" pitchFamily="49" charset="0"/>
              </a:rPr>
              <a:t>;		</a:t>
            </a:r>
            <a:r>
              <a:rPr lang="hu-HU" sz="2000" b="1" dirty="0">
                <a:solidFill>
                  <a:schemeClr val="tx2"/>
                </a:solidFill>
              </a:rPr>
              <a:t>adatazonosító</a:t>
            </a:r>
            <a:endParaRPr lang="hu-HU" sz="2000" b="1" dirty="0">
              <a:latin typeface="Courier New" pitchFamily="49" charset="0"/>
            </a:endParaRPr>
          </a:p>
          <a:p>
            <a:pPr marL="446088" lvl="1" indent="-266700"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br>
              <a:rPr lang="hu-HU" sz="2000" b="1" dirty="0">
                <a:latin typeface="Courier New" pitchFamily="49" charset="0"/>
              </a:rPr>
            </a:br>
            <a:endParaRPr lang="hu-HU" sz="2000" b="1" dirty="0">
              <a:latin typeface="Courier New" pitchFamily="49" charset="0"/>
            </a:endParaRPr>
          </a:p>
          <a:p>
            <a:pPr marL="446088" lvl="1" indent="-266700"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1600" b="1" dirty="0">
                <a:solidFill>
                  <a:srgbClr val="0000FF"/>
                </a:solidFill>
              </a:rPr>
              <a:t>típusazonosító</a:t>
            </a:r>
            <a:endParaRPr lang="hu-HU" sz="1600" b="1" dirty="0">
              <a:solidFill>
                <a:schemeClr val="tx2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 flipV="1">
            <a:off x="2336354" y="3789040"/>
            <a:ext cx="1404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 flipV="1">
            <a:off x="1678554" y="3878304"/>
            <a:ext cx="0" cy="6480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1655169" y="2636912"/>
            <a:ext cx="0" cy="10080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ABD7EB96-9C4F-4529-A53A-15224AF12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hu-HU" kern="0" dirty="0"/>
              <a:t>Típusdeklarálás</a:t>
            </a:r>
            <a:br>
              <a:rPr lang="hu-HU" kern="0" dirty="0"/>
            </a:br>
            <a:r>
              <a:rPr lang="hu-HU" sz="2400" kern="0" dirty="0"/>
              <a:t>Rekordok/Struktúrák</a:t>
            </a:r>
            <a:endParaRPr lang="hu-HU" kern="0" dirty="0"/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BA6580E1-C12F-495B-AF37-6B5C985FB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41" y="2241178"/>
            <a:ext cx="1263405" cy="539750"/>
          </a:xfrm>
          <a:prstGeom prst="rect">
            <a:avLst/>
          </a:prstGeom>
          <a:noFill/>
          <a:ln w="9525" cap="rnd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" name="Dátum helye 1">
            <a:extLst>
              <a:ext uri="{FF2B5EF4-FFF2-40B4-BE49-F238E27FC236}">
                <a16:creationId xmlns:a16="http://schemas.microsoft.com/office/drawing/2014/main" id="{10473136-C72E-5E03-B628-89FF616EF4A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ACC3A01A-A60B-4249-84CE-1B44A7AFA0B6}" type="datetime8">
              <a:rPr lang="hu-HU" smtClean="0"/>
              <a:t>2022.09.08. 10:54</a:t>
            </a:fld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63CFBE1-4D21-E906-CDF2-84E7A2B117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637856" cy="333375"/>
          </a:xfrm>
        </p:spPr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5" name="Dia számának helye 2">
            <a:extLst>
              <a:ext uri="{FF2B5EF4-FFF2-40B4-BE49-F238E27FC236}">
                <a16:creationId xmlns:a16="http://schemas.microsoft.com/office/drawing/2014/main" id="{3AE88EF8-1513-647E-53B2-88E39A488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1852728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435" grpId="0" uiExpand="1" build="p"/>
      <p:bldP spid="16" grpId="0" animBg="1"/>
      <p:bldP spid="17" grpId="0" animBg="1"/>
      <p:bldP spid="18" grpId="0" animBg="1"/>
      <p:bldP spid="19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Rekordok/Struktúrák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341438"/>
            <a:ext cx="8785101" cy="475456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>
                <a:latin typeface="Arial" pitchFamily="34" charset="0"/>
              </a:rPr>
              <a:t> 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A650BC0-224E-42EF-A968-C9CC91DB9C2F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graphicFrame>
        <p:nvGraphicFramePr>
          <p:cNvPr id="43050" name="Group 42"/>
          <p:cNvGraphicFramePr>
            <a:graphicFrameLocks noGrp="1"/>
          </p:cNvGraphicFramePr>
          <p:nvPr/>
        </p:nvGraphicFramePr>
        <p:xfrm>
          <a:off x="3448050" y="1882775"/>
          <a:ext cx="4608513" cy="1728789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63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P.x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P.y0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hu-HU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.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y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SN:=3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04" name="Line 48"/>
          <p:cNvSpPr>
            <a:spLocks noChangeShapeType="1"/>
          </p:cNvSpPr>
          <p:nvPr/>
        </p:nvSpPr>
        <p:spPr bwMode="auto">
          <a:xfrm>
            <a:off x="3457575" y="1892300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505" name="Line 48"/>
          <p:cNvSpPr>
            <a:spLocks noChangeShapeType="1"/>
          </p:cNvSpPr>
          <p:nvPr/>
        </p:nvSpPr>
        <p:spPr bwMode="auto">
          <a:xfrm>
            <a:off x="3457575" y="2460625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506" name="Line 48"/>
          <p:cNvSpPr>
            <a:spLocks noChangeShapeType="1"/>
          </p:cNvSpPr>
          <p:nvPr/>
        </p:nvSpPr>
        <p:spPr bwMode="auto">
          <a:xfrm>
            <a:off x="5756275" y="2460625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507" name="Line 48"/>
          <p:cNvSpPr>
            <a:spLocks noChangeShapeType="1"/>
          </p:cNvSpPr>
          <p:nvPr/>
        </p:nvSpPr>
        <p:spPr bwMode="auto">
          <a:xfrm flipH="1">
            <a:off x="7686675" y="1892300"/>
            <a:ext cx="35718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508" name="Line 48"/>
          <p:cNvSpPr>
            <a:spLocks noChangeShapeType="1"/>
          </p:cNvSpPr>
          <p:nvPr/>
        </p:nvSpPr>
        <p:spPr bwMode="auto">
          <a:xfrm flipH="1">
            <a:off x="7686675" y="2463800"/>
            <a:ext cx="35718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509" name="Line 48"/>
          <p:cNvSpPr>
            <a:spLocks noChangeShapeType="1"/>
          </p:cNvSpPr>
          <p:nvPr/>
        </p:nvSpPr>
        <p:spPr bwMode="auto">
          <a:xfrm flipH="1">
            <a:off x="5386388" y="2463800"/>
            <a:ext cx="35718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2214986" y="3716338"/>
            <a:ext cx="6048375" cy="290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3200" b="1" dirty="0"/>
              <a:t>C# hivatkozás:</a:t>
            </a:r>
          </a:p>
          <a:p>
            <a:pPr algn="l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  <a:tabLst>
                <a:tab pos="2336800" algn="l"/>
              </a:tabLst>
              <a:defRPr/>
            </a:pPr>
            <a:r>
              <a:rPr lang="hu-HU" sz="2000" b="1" dirty="0" err="1">
                <a:latin typeface="Courier New" pitchFamily="49" charset="0"/>
              </a:rPr>
              <a:t>if</a:t>
            </a:r>
            <a:r>
              <a:rPr lang="hu-HU" sz="2000" dirty="0">
                <a:latin typeface="Courier New" pitchFamily="49" charset="0"/>
              </a:rPr>
              <a:t> (</a:t>
            </a:r>
            <a:r>
              <a:rPr lang="hu-HU" sz="2000" dirty="0" err="1">
                <a:solidFill>
                  <a:srgbClr val="0000FF"/>
                </a:solidFill>
                <a:latin typeface="Courier New" pitchFamily="49" charset="0"/>
              </a:rPr>
              <a:t>P</a:t>
            </a:r>
            <a:r>
              <a:rPr lang="hu-HU" sz="2800" b="1" dirty="0" err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x</a:t>
            </a:r>
            <a:r>
              <a:rPr lang="hu-HU" sz="2000" dirty="0">
                <a:latin typeface="Courier New" pitchFamily="49" charset="0"/>
              </a:rPr>
              <a:t>&gt;=0)</a:t>
            </a:r>
            <a:r>
              <a:rPr lang="hu-HU" sz="2000" b="1" dirty="0">
                <a:latin typeface="Courier New" pitchFamily="49" charset="0"/>
              </a:rPr>
              <a:t>{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  </a:t>
            </a:r>
            <a:r>
              <a:rPr lang="hu-HU" sz="2000" b="1" dirty="0" err="1">
                <a:latin typeface="Courier New" pitchFamily="49" charset="0"/>
              </a:rPr>
              <a:t>if</a:t>
            </a:r>
            <a:r>
              <a:rPr lang="hu-HU" sz="2000" dirty="0">
                <a:latin typeface="Courier New" pitchFamily="49" charset="0"/>
              </a:rPr>
              <a:t> (</a:t>
            </a:r>
            <a:r>
              <a:rPr lang="hu-HU" sz="2000" dirty="0" err="1">
                <a:solidFill>
                  <a:srgbClr val="0000FF"/>
                </a:solidFill>
                <a:latin typeface="Courier New" pitchFamily="49" charset="0"/>
              </a:rPr>
              <a:t>P</a:t>
            </a:r>
            <a:r>
              <a:rPr lang="hu-HU" sz="2800" b="1" dirty="0" err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y</a:t>
            </a:r>
            <a:r>
              <a:rPr lang="hu-HU" sz="2000" dirty="0">
                <a:latin typeface="Courier New" pitchFamily="49" charset="0"/>
              </a:rPr>
              <a:t>&gt;=0)	SN=1;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       </a:t>
            </a:r>
            <a:r>
              <a:rPr lang="hu-HU" sz="2000" b="1" dirty="0" err="1">
                <a:latin typeface="Courier New" pitchFamily="49" charset="0"/>
              </a:rPr>
              <a:t>else</a:t>
            </a:r>
            <a:r>
              <a:rPr lang="hu-HU" sz="2000" dirty="0">
                <a:latin typeface="Courier New" pitchFamily="49" charset="0"/>
              </a:rPr>
              <a:t>	SN=4;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b="1" dirty="0">
                <a:latin typeface="Courier New" pitchFamily="49" charset="0"/>
              </a:rPr>
              <a:t>}</a:t>
            </a:r>
            <a:r>
              <a:rPr lang="hu-HU" sz="2000" b="1" dirty="0" err="1">
                <a:latin typeface="Courier New" pitchFamily="49" charset="0"/>
              </a:rPr>
              <a:t>else</a:t>
            </a:r>
            <a:r>
              <a:rPr lang="hu-HU" sz="2000" b="1" dirty="0">
                <a:latin typeface="Courier New" pitchFamily="49" charset="0"/>
              </a:rPr>
              <a:t>{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  </a:t>
            </a:r>
            <a:r>
              <a:rPr lang="hu-HU" sz="2000" b="1" dirty="0" err="1">
                <a:latin typeface="Courier New" pitchFamily="49" charset="0"/>
              </a:rPr>
              <a:t>if</a:t>
            </a:r>
            <a:r>
              <a:rPr lang="hu-HU" sz="2000" b="1" dirty="0">
                <a:latin typeface="Courier New" pitchFamily="49" charset="0"/>
              </a:rPr>
              <a:t> </a:t>
            </a:r>
            <a:r>
              <a:rPr lang="hu-HU" sz="2000" dirty="0">
                <a:latin typeface="Courier New" pitchFamily="49" charset="0"/>
              </a:rPr>
              <a:t>(</a:t>
            </a:r>
            <a:r>
              <a:rPr lang="hu-HU" sz="2000" dirty="0" err="1">
                <a:solidFill>
                  <a:srgbClr val="0000FF"/>
                </a:solidFill>
                <a:latin typeface="Courier New" pitchFamily="49" charset="0"/>
              </a:rPr>
              <a:t>P</a:t>
            </a:r>
            <a:r>
              <a:rPr lang="hu-HU" sz="2800" b="1" dirty="0" err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y</a:t>
            </a:r>
            <a:r>
              <a:rPr lang="hu-HU" sz="2000" dirty="0">
                <a:latin typeface="Courier New" pitchFamily="49" charset="0"/>
              </a:rPr>
              <a:t>&gt;=0)	SN=2;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       </a:t>
            </a:r>
            <a:r>
              <a:rPr lang="hu-HU" sz="2000" b="1" dirty="0" err="1">
                <a:latin typeface="Courier New" pitchFamily="49" charset="0"/>
              </a:rPr>
              <a:t>else</a:t>
            </a:r>
            <a:r>
              <a:rPr lang="hu-HU" sz="2000" b="1" dirty="0">
                <a:latin typeface="Courier New" pitchFamily="49" charset="0"/>
              </a:rPr>
              <a:t>  	</a:t>
            </a:r>
            <a:r>
              <a:rPr lang="hu-HU" sz="2000" dirty="0">
                <a:latin typeface="Courier New" pitchFamily="49" charset="0"/>
              </a:rPr>
              <a:t>SN=3;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b="1" dirty="0">
                <a:latin typeface="Courier New" pitchFamily="49" charset="0"/>
              </a:rPr>
              <a:t>}</a:t>
            </a:r>
          </a:p>
          <a:p>
            <a:pPr algn="l">
              <a:lnSpc>
                <a:spcPts val="12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hu-HU" sz="2000" dirty="0">
              <a:latin typeface="Courier New" pitchFamily="49" charset="0"/>
            </a:endParaRPr>
          </a:p>
        </p:txBody>
      </p:sp>
      <p:sp>
        <p:nvSpPr>
          <p:cNvPr id="20511" name="Rectangle 3"/>
          <p:cNvSpPr>
            <a:spLocks noChangeArrowheads="1"/>
          </p:cNvSpPr>
          <p:nvPr/>
        </p:nvSpPr>
        <p:spPr bwMode="auto">
          <a:xfrm>
            <a:off x="0" y="1341438"/>
            <a:ext cx="896461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/>
              <a:t>Algoritmus </a:t>
            </a:r>
            <a:r>
              <a:rPr lang="hu-HU" sz="3200" b="1" dirty="0">
                <a:sym typeface="Symbol"/>
              </a:rPr>
              <a:t> 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kód</a:t>
            </a:r>
            <a:r>
              <a:rPr lang="hu-HU" sz="3200" b="1" dirty="0"/>
              <a:t>:</a:t>
            </a:r>
          </a:p>
          <a:p>
            <a:pPr marL="266700" indent="-254000" algn="l">
              <a:lnSpc>
                <a:spcPct val="95000"/>
              </a:lnSpc>
              <a:spcBef>
                <a:spcPct val="5000"/>
              </a:spcBef>
            </a:pPr>
            <a:endParaRPr lang="hu-HU" sz="3200" b="1" dirty="0">
              <a:latin typeface="Arial" pitchFamily="34" charset="0"/>
            </a:endParaRPr>
          </a:p>
        </p:txBody>
      </p:sp>
      <p:grpSp>
        <p:nvGrpSpPr>
          <p:cNvPr id="20512" name="Group 29"/>
          <p:cNvGrpSpPr>
            <a:grpSpLocks/>
          </p:cNvGrpSpPr>
          <p:nvPr/>
        </p:nvGrpSpPr>
        <p:grpSpPr bwMode="auto">
          <a:xfrm>
            <a:off x="2502659" y="5691188"/>
            <a:ext cx="2808288" cy="866775"/>
            <a:chOff x="1664" y="3585"/>
            <a:chExt cx="1769" cy="546"/>
          </a:xfrm>
        </p:grpSpPr>
        <p:sp>
          <p:nvSpPr>
            <p:cNvPr id="20527" name="Text Box 30"/>
            <p:cNvSpPr txBox="1">
              <a:spLocks noChangeArrowheads="1"/>
            </p:cNvSpPr>
            <p:nvPr/>
          </p:nvSpPr>
          <p:spPr bwMode="auto">
            <a:xfrm>
              <a:off x="1664" y="3938"/>
              <a:ext cx="1769" cy="1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5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hu-HU" sz="1600" b="1">
                  <a:solidFill>
                    <a:srgbClr val="0000FF"/>
                  </a:solidFill>
                </a:rPr>
                <a:t>adatazonosító</a:t>
              </a:r>
              <a:r>
                <a:rPr lang="hu-HU" sz="2800" b="1">
                  <a:solidFill>
                    <a:srgbClr val="FF0000"/>
                  </a:solidFill>
                </a:rPr>
                <a:t>.</a:t>
              </a:r>
              <a:r>
                <a:rPr lang="hu-HU" sz="1600" b="1">
                  <a:solidFill>
                    <a:schemeClr val="tx2"/>
                  </a:solidFill>
                </a:rPr>
                <a:t>mezőazonosító</a:t>
              </a:r>
            </a:p>
          </p:txBody>
        </p:sp>
        <p:sp>
          <p:nvSpPr>
            <p:cNvPr id="20528" name="Line 31"/>
            <p:cNvSpPr>
              <a:spLocks noChangeShapeType="1"/>
            </p:cNvSpPr>
            <p:nvPr/>
          </p:nvSpPr>
          <p:spPr bwMode="auto">
            <a:xfrm flipV="1">
              <a:off x="2064" y="3585"/>
              <a:ext cx="204" cy="40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29" name="Line 32"/>
            <p:cNvSpPr>
              <a:spLocks noChangeShapeType="1"/>
            </p:cNvSpPr>
            <p:nvPr/>
          </p:nvSpPr>
          <p:spPr bwMode="auto">
            <a:xfrm flipH="1" flipV="1">
              <a:off x="2372" y="3585"/>
              <a:ext cx="136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30" name="Line 33"/>
            <p:cNvSpPr>
              <a:spLocks noChangeShapeType="1"/>
            </p:cNvSpPr>
            <p:nvPr/>
          </p:nvSpPr>
          <p:spPr bwMode="auto">
            <a:xfrm flipH="1" flipV="1">
              <a:off x="2517" y="3585"/>
              <a:ext cx="318" cy="40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20513" name="Group 34"/>
          <p:cNvGrpSpPr>
            <a:grpSpLocks/>
          </p:cNvGrpSpPr>
          <p:nvPr/>
        </p:nvGrpSpPr>
        <p:grpSpPr bwMode="auto">
          <a:xfrm>
            <a:off x="5552175" y="2898775"/>
            <a:ext cx="2808288" cy="1035050"/>
            <a:chOff x="1664" y="3585"/>
            <a:chExt cx="1769" cy="502"/>
          </a:xfrm>
        </p:grpSpPr>
        <p:sp>
          <p:nvSpPr>
            <p:cNvPr id="20523" name="Text Box 35"/>
            <p:cNvSpPr txBox="1">
              <a:spLocks noChangeArrowheads="1"/>
            </p:cNvSpPr>
            <p:nvPr/>
          </p:nvSpPr>
          <p:spPr bwMode="auto">
            <a:xfrm>
              <a:off x="1664" y="3938"/>
              <a:ext cx="1769" cy="1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5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hu-HU" sz="1600" b="1">
                  <a:solidFill>
                    <a:srgbClr val="0000FF"/>
                  </a:solidFill>
                </a:rPr>
                <a:t>adatazonosító</a:t>
              </a:r>
              <a:r>
                <a:rPr lang="hu-HU" sz="2800" b="1">
                  <a:solidFill>
                    <a:srgbClr val="FF0000"/>
                  </a:solidFill>
                </a:rPr>
                <a:t>.</a:t>
              </a:r>
              <a:r>
                <a:rPr lang="hu-HU" sz="1600" b="1">
                  <a:solidFill>
                    <a:schemeClr val="tx2"/>
                  </a:solidFill>
                </a:rPr>
                <a:t>mezőazonosító</a:t>
              </a:r>
            </a:p>
          </p:txBody>
        </p:sp>
        <p:sp>
          <p:nvSpPr>
            <p:cNvPr id="20524" name="Line 36"/>
            <p:cNvSpPr>
              <a:spLocks noChangeShapeType="1"/>
            </p:cNvSpPr>
            <p:nvPr/>
          </p:nvSpPr>
          <p:spPr bwMode="auto">
            <a:xfrm flipV="1">
              <a:off x="2064" y="3585"/>
              <a:ext cx="271" cy="40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 dirty="0"/>
            </a:p>
          </p:txBody>
        </p:sp>
        <p:sp>
          <p:nvSpPr>
            <p:cNvPr id="20525" name="Line 37"/>
            <p:cNvSpPr>
              <a:spLocks noChangeShapeType="1"/>
            </p:cNvSpPr>
            <p:nvPr/>
          </p:nvSpPr>
          <p:spPr bwMode="auto">
            <a:xfrm flipH="1" flipV="1">
              <a:off x="2433" y="3585"/>
              <a:ext cx="75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26" name="Line 38"/>
            <p:cNvSpPr>
              <a:spLocks noChangeShapeType="1"/>
            </p:cNvSpPr>
            <p:nvPr/>
          </p:nvSpPr>
          <p:spPr bwMode="auto">
            <a:xfrm flipH="1" flipV="1">
              <a:off x="2531" y="3585"/>
              <a:ext cx="330" cy="40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 dirty="0"/>
            </a:p>
          </p:txBody>
        </p:sp>
      </p:grpSp>
      <p:sp>
        <p:nvSpPr>
          <p:cNvPr id="20514" name="Text Box 39"/>
          <p:cNvSpPr txBox="1">
            <a:spLocks noChangeArrowheads="1"/>
          </p:cNvSpPr>
          <p:nvPr/>
        </p:nvSpPr>
        <p:spPr bwMode="auto">
          <a:xfrm>
            <a:off x="3390900" y="220186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0515" name="Text Box 40"/>
          <p:cNvSpPr txBox="1">
            <a:spLocks noChangeArrowheads="1"/>
          </p:cNvSpPr>
          <p:nvPr/>
        </p:nvSpPr>
        <p:spPr bwMode="auto">
          <a:xfrm>
            <a:off x="7797800" y="22050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grpSp>
        <p:nvGrpSpPr>
          <p:cNvPr id="20516" name="Group 41"/>
          <p:cNvGrpSpPr>
            <a:grpSpLocks/>
          </p:cNvGrpSpPr>
          <p:nvPr/>
        </p:nvGrpSpPr>
        <p:grpSpPr bwMode="auto">
          <a:xfrm>
            <a:off x="3390900" y="2778125"/>
            <a:ext cx="2378075" cy="339725"/>
            <a:chOff x="2136" y="1750"/>
            <a:chExt cx="1498" cy="214"/>
          </a:xfrm>
        </p:grpSpPr>
        <p:sp>
          <p:nvSpPr>
            <p:cNvPr id="20521" name="Text Box 42"/>
            <p:cNvSpPr txBox="1">
              <a:spLocks noChangeArrowheads="1"/>
            </p:cNvSpPr>
            <p:nvPr/>
          </p:nvSpPr>
          <p:spPr bwMode="auto">
            <a:xfrm>
              <a:off x="2136" y="1750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0522" name="Text Box 43"/>
            <p:cNvSpPr txBox="1">
              <a:spLocks noChangeArrowheads="1"/>
            </p:cNvSpPr>
            <p:nvPr/>
          </p:nvSpPr>
          <p:spPr bwMode="auto">
            <a:xfrm>
              <a:off x="3452" y="1752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N</a:t>
              </a:r>
            </a:p>
          </p:txBody>
        </p:sp>
      </p:grpSp>
      <p:grpSp>
        <p:nvGrpSpPr>
          <p:cNvPr id="20517" name="Group 44"/>
          <p:cNvGrpSpPr>
            <a:grpSpLocks/>
          </p:cNvGrpSpPr>
          <p:nvPr/>
        </p:nvGrpSpPr>
        <p:grpSpPr bwMode="auto">
          <a:xfrm>
            <a:off x="5636313" y="2781300"/>
            <a:ext cx="2378075" cy="339725"/>
            <a:chOff x="3605" y="1752"/>
            <a:chExt cx="1498" cy="214"/>
          </a:xfrm>
        </p:grpSpPr>
        <p:sp>
          <p:nvSpPr>
            <p:cNvPr id="20519" name="Text Box 45"/>
            <p:cNvSpPr txBox="1">
              <a:spLocks noChangeArrowheads="1"/>
            </p:cNvSpPr>
            <p:nvPr/>
          </p:nvSpPr>
          <p:spPr bwMode="auto">
            <a:xfrm>
              <a:off x="3605" y="1752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0520" name="Text Box 46"/>
            <p:cNvSpPr txBox="1">
              <a:spLocks noChangeArrowheads="1"/>
            </p:cNvSpPr>
            <p:nvPr/>
          </p:nvSpPr>
          <p:spPr bwMode="auto">
            <a:xfrm>
              <a:off x="4921" y="1754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N</a:t>
              </a:r>
            </a:p>
          </p:txBody>
        </p:sp>
      </p:grpSp>
      <p:pic>
        <p:nvPicPr>
          <p:cNvPr id="20518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16113"/>
            <a:ext cx="3114675" cy="84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367531983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Kódolás</a:t>
            </a:r>
            <a:br>
              <a:rPr lang="hu-HU" altLang="hu-HU" dirty="0"/>
            </a:br>
            <a:r>
              <a:rPr lang="hu-HU" altLang="hu-HU" sz="2800" dirty="0"/>
              <a:t>(C#)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36D4AAD-9500-4FAA-B74C-CEE4343B06C0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38916" name="Tartalom helye 12"/>
          <p:cNvSpPr>
            <a:spLocks/>
          </p:cNvSpPr>
          <p:nvPr/>
        </p:nvSpPr>
        <p:spPr bwMode="auto">
          <a:xfrm>
            <a:off x="35496" y="1412875"/>
            <a:ext cx="9000554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altLang="hu-HU" sz="3200" b="1" dirty="0"/>
              <a:t>Kód: </a:t>
            </a:r>
          </a:p>
          <a:p>
            <a:pPr marL="742950" lvl="1" indent="-28575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sz="2400" b="1" i="1" dirty="0"/>
              <a:t>	       </a:t>
            </a:r>
            <a:r>
              <a:rPr lang="hu-HU" alt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kétirányú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      sokirányú</a:t>
            </a:r>
            <a:b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	    		elágazás  	        </a:t>
            </a:r>
            <a:r>
              <a:rPr lang="hu-HU" alt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(általános)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971600" y="2949575"/>
            <a:ext cx="2232025" cy="2082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0" lvl="1" eaLnBrk="1" hangingPunct="1">
              <a:lnSpc>
                <a:spcPct val="90000"/>
              </a:lnSpc>
              <a:spcBef>
                <a:spcPct val="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Felt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Ut</a:t>
            </a:r>
            <a:r>
              <a:rPr lang="hu-HU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b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Ut</a:t>
            </a:r>
            <a:r>
              <a:rPr lang="hu-HU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hu-HU" dirty="0">
              <a:latin typeface="Courier New" pitchFamily="49" charset="0"/>
            </a:endParaRP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5580063" y="2949575"/>
            <a:ext cx="3168650" cy="307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288" lvl="1" eaLnBrk="1" hangingPunct="1">
              <a:lnSpc>
                <a:spcPct val="90000"/>
              </a:lnSpc>
              <a:spcBef>
                <a:spcPct val="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(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Felt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 (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…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 </a:t>
            </a: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…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 (</a:t>
            </a: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Felt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</a:t>
            </a: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 </a:t>
            </a: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Ut</a:t>
            </a:r>
            <a:r>
              <a:rPr lang="hu-HU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</a:t>
            </a:r>
            <a:b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</a:t>
            </a:r>
            <a:r>
              <a:rPr lang="hu-HU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Ut</a:t>
            </a:r>
            <a:b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hu-HU">
              <a:latin typeface="Courier New" pitchFamily="49" charset="0"/>
            </a:endParaRP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1259632" y="4005263"/>
            <a:ext cx="1790700" cy="936625"/>
          </a:xfrm>
          <a:prstGeom prst="rect">
            <a:avLst/>
          </a:prstGeom>
          <a:solidFill>
            <a:schemeClr val="bg1">
              <a:alpha val="60001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elhagyható</a:t>
            </a: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5940425" y="5253038"/>
            <a:ext cx="2592388" cy="719137"/>
          </a:xfrm>
          <a:prstGeom prst="rect">
            <a:avLst/>
          </a:prstGeom>
          <a:solidFill>
            <a:schemeClr val="bg1">
              <a:alpha val="60001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elhagyható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7241657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4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 tmFilter="0, 0; .2, .5; .8, .5; 1, 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750" autoRev="1" fill="hold"/>
                                        <p:tgtEl>
                                          <p:spTgt spid="676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4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676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1" grpId="0" animBg="1"/>
      <p:bldP spid="67601" grpId="1" animBg="1"/>
      <p:bldP spid="67602" grpId="0" animBg="1"/>
      <p:bldP spid="67602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Kódolás</a:t>
            </a:r>
            <a:br>
              <a:rPr lang="hu-HU" altLang="hu-HU" dirty="0"/>
            </a:br>
            <a:r>
              <a:rPr lang="hu-HU" altLang="hu-HU" sz="2800" dirty="0"/>
              <a:t>(C#)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A8FB45D-8909-4464-B0D1-B61D331364D5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39940" name="Tartalom helye 12"/>
          <p:cNvSpPr>
            <a:spLocks/>
          </p:cNvSpPr>
          <p:nvPr/>
        </p:nvSpPr>
        <p:spPr bwMode="auto">
          <a:xfrm>
            <a:off x="179512" y="1412875"/>
            <a:ext cx="8856538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altLang="hu-HU" sz="3200" b="1" dirty="0"/>
              <a:t>Kód: </a:t>
            </a:r>
          </a:p>
          <a:p>
            <a:pPr marL="742950" lvl="1" indent="-28575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sz="2400" b="1" i="1" dirty="0"/>
              <a:t>				   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sokirányú</a:t>
            </a:r>
            <a:b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	elágazás </a:t>
            </a:r>
            <a:r>
              <a:rPr lang="hu-HU" alt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(speciális)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2339752" y="2949575"/>
            <a:ext cx="3887787" cy="18494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switch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kif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case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érték</a:t>
            </a:r>
            <a:r>
              <a:rPr lang="hu-HU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Ut</a:t>
            </a:r>
            <a:r>
              <a:rPr lang="hu-HU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break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case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…    </a:t>
            </a:r>
            <a:r>
              <a:rPr lang="hu-HU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… </a:t>
            </a:r>
            <a:r>
              <a:rPr lang="hu-HU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break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case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érték</a:t>
            </a:r>
            <a:r>
              <a:rPr lang="hu-HU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Ut</a:t>
            </a:r>
            <a:r>
              <a:rPr lang="hu-HU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break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default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hu-HU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</a:t>
            </a:r>
            <a:r>
              <a:rPr lang="hu-H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Ut</a:t>
            </a:r>
            <a:r>
              <a:rPr lang="hu-HU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break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hu-HU" b="1" dirty="0">
              <a:latin typeface="Courier New" pitchFamily="49" charset="0"/>
            </a:endParaRP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2674715" y="4219575"/>
            <a:ext cx="3209106" cy="247650"/>
          </a:xfrm>
          <a:prstGeom prst="rect">
            <a:avLst/>
          </a:prstGeom>
          <a:solidFill>
            <a:schemeClr val="bg1">
              <a:alpha val="60001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elhagyható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4671855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4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484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 animBg="1"/>
      <p:bldP spid="14848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specifikáció fogalma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44488">
              <a:buFont typeface="Wingdings" pitchFamily="2" charset="2"/>
              <a:buNone/>
            </a:pPr>
            <a:r>
              <a:rPr lang="hu-HU" b="1" dirty="0"/>
              <a:t>Tulajdonságai:</a:t>
            </a:r>
            <a:endParaRPr lang="hu-HU" dirty="0"/>
          </a:p>
          <a:p>
            <a:pPr marL="357188" indent="-344488">
              <a:buFont typeface="Wingdings" pitchFamily="2" charset="2"/>
              <a:buAutoNum type="arabicPeriod"/>
            </a:pPr>
            <a:r>
              <a:rPr lang="hu-HU" dirty="0"/>
              <a:t>„Egyértelmű”, pontos, teljes</a:t>
            </a:r>
          </a:p>
          <a:p>
            <a:pPr marL="357188" indent="-344488">
              <a:buFont typeface="Wingdings" pitchFamily="2" charset="2"/>
              <a:buAutoNum type="arabicPeriod"/>
            </a:pPr>
            <a:r>
              <a:rPr lang="hu-HU" dirty="0"/>
              <a:t>Tömör (←formalizált)</a:t>
            </a:r>
          </a:p>
          <a:p>
            <a:pPr marL="357188" indent="-344488">
              <a:buFont typeface="Wingdings" pitchFamily="2" charset="2"/>
              <a:buAutoNum type="arabicPeriod"/>
            </a:pPr>
            <a:r>
              <a:rPr lang="hu-HU" dirty="0"/>
              <a:t>Érthető, szemléletes </a:t>
            </a:r>
            <a:r>
              <a:rPr lang="hu-HU" sz="2400" dirty="0"/>
              <a:t>(fogalmak)</a:t>
            </a:r>
            <a:endParaRPr lang="hu-HU" sz="2800" dirty="0"/>
          </a:p>
          <a:p>
            <a:pPr marL="12700" indent="0">
              <a:buNone/>
            </a:pPr>
            <a:r>
              <a:rPr lang="hu-HU" dirty="0"/>
              <a:t>A három szempont sokszor ellentmond egymásnak.</a:t>
            </a:r>
          </a:p>
          <a:p>
            <a:pPr marL="357188" indent="-344488">
              <a:buFont typeface="Wingdings" pitchFamily="2" charset="2"/>
              <a:buNone/>
            </a:pPr>
            <a:r>
              <a:rPr lang="hu-HU" b="1" dirty="0"/>
              <a:t>Specifikációs eszközök:</a:t>
            </a:r>
            <a:endParaRPr lang="hu-HU" dirty="0"/>
          </a:p>
          <a:p>
            <a:pPr marL="357188" indent="-344488">
              <a:buFont typeface="Wingdings" pitchFamily="2" charset="2"/>
              <a:buAutoNum type="arabicPeriod"/>
            </a:pPr>
            <a:r>
              <a:rPr lang="hu-HU" dirty="0"/>
              <a:t>Szöveges leírás</a:t>
            </a:r>
          </a:p>
          <a:p>
            <a:pPr marL="357188" indent="-344488">
              <a:buFont typeface="Wingdings" pitchFamily="2" charset="2"/>
              <a:buAutoNum type="arabicPeriod"/>
            </a:pPr>
            <a:r>
              <a:rPr lang="hu-HU" dirty="0"/>
              <a:t>Matematikai megadás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4877CC-D156-48A2-9311-E1F0AF4A11AE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79513" y="85725"/>
            <a:ext cx="7561138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3200" b="1" dirty="0">
                <a:solidFill>
                  <a:srgbClr val="663300"/>
                </a:solidFill>
              </a:rPr>
              <a:t>Visszatekintés</a:t>
            </a:r>
            <a:endParaRPr lang="hu-HU" sz="2400" b="1" dirty="0">
              <a:solidFill>
                <a:srgbClr val="663300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179387" y="1311276"/>
            <a:ext cx="8785101" cy="475456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3" action="ppaction://hlinksldjump"/>
              </a:rPr>
              <a:t>A problémamegoldás lépései</a:t>
            </a:r>
            <a:r>
              <a:rPr lang="hu-HU" dirty="0"/>
              <a:t> </a:t>
            </a:r>
            <a:r>
              <a:rPr lang="hu-HU" sz="2800" dirty="0"/>
              <a:t>– a programkészítés folyamata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4" action="ppaction://hlinksldjump"/>
              </a:rPr>
              <a:t>A specifikáció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5" action="ppaction://hlinksldjump"/>
              </a:rPr>
              <a:t>Az algoritmus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6" action="ppaction://hlinksldjump"/>
              </a:rPr>
              <a:t>Algoritmikus nyelvek</a:t>
            </a:r>
            <a:r>
              <a:rPr lang="hu-HU" dirty="0"/>
              <a:t> </a:t>
            </a:r>
            <a:r>
              <a:rPr lang="hu-HU" sz="2800" dirty="0"/>
              <a:t>– </a:t>
            </a:r>
            <a:r>
              <a:rPr lang="hu-HU" sz="2800" dirty="0" err="1"/>
              <a:t>struktogram</a:t>
            </a:r>
            <a:r>
              <a:rPr lang="hu-HU" sz="2800" dirty="0"/>
              <a:t> 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7" action="ppaction://hlinksldjump"/>
              </a:rPr>
              <a:t>A</a:t>
            </a:r>
            <a:r>
              <a:rPr lang="hu-HU" dirty="0">
                <a:hlinkClick r:id="rId8" action="ppaction://hlinksldjump"/>
              </a:rPr>
              <a:t>datokkal kapcsolatos  fogalmak 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9" action="ppaction://hlinksldjump"/>
              </a:rPr>
              <a:t>Adattípusok, elemi adattípusok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8" action="ppaction://hlinksldjump"/>
              </a:rPr>
              <a:t>Elemi feladatok</a:t>
            </a:r>
            <a:r>
              <a:rPr lang="hu-HU" dirty="0"/>
              <a:t> </a:t>
            </a:r>
            <a:r>
              <a:rPr lang="hu-HU" sz="2800" dirty="0">
                <a:sym typeface="Symbol" panose="05050102010706020507" pitchFamily="18" charset="2"/>
              </a:rPr>
              <a:t> elágazások</a:t>
            </a:r>
            <a:endParaRPr lang="hu-HU" sz="2800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10" action="ppaction://hlinksldjump"/>
              </a:rPr>
              <a:t>Rekordok</a:t>
            </a:r>
            <a:endParaRPr lang="hu-HU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11" action="ppaction://hlinksldjump"/>
              </a:rPr>
              <a:t>Kódolás</a:t>
            </a:r>
            <a:r>
              <a:rPr lang="hu-HU" sz="2800" dirty="0"/>
              <a:t> </a:t>
            </a:r>
            <a:r>
              <a:rPr lang="hu-HU" sz="2800" dirty="0">
                <a:sym typeface="Symbol" panose="05050102010706020507" pitchFamily="18" charset="2"/>
              </a:rPr>
              <a:t> elágazások</a:t>
            </a:r>
            <a:endParaRPr lang="hu-HU" sz="280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18A9EC7-DF5D-45AC-BDB4-A3B1431C7781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55840926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algoritmus fogalma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/>
              <a:t>Elemi</a:t>
            </a:r>
            <a:r>
              <a:rPr lang="hu-HU" dirty="0"/>
              <a:t> tevékenységek: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értékadás</a:t>
            </a:r>
            <a:r>
              <a:rPr lang="hu-HU" sz="2800" dirty="0"/>
              <a:t>,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beolvasás</a:t>
            </a:r>
            <a:r>
              <a:rPr lang="hu-HU" sz="2800" dirty="0"/>
              <a:t>,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kiírás.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hu-HU" dirty="0"/>
              <a:t>Az algoritmusok </a:t>
            </a:r>
            <a:r>
              <a:rPr lang="hu-HU" b="1" dirty="0"/>
              <a:t>összeállítási mód</a:t>
            </a:r>
            <a:r>
              <a:rPr lang="hu-HU" dirty="0"/>
              <a:t>jai: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Szekvencia</a:t>
            </a:r>
            <a:r>
              <a:rPr lang="hu-HU" sz="2800" dirty="0"/>
              <a:t> (egymás utáni végrehajtás)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Elágazás</a:t>
            </a:r>
            <a:r>
              <a:rPr lang="hu-HU" sz="2800" dirty="0"/>
              <a:t> (választás 2 vagy több tevékenységből)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Ciklus</a:t>
            </a:r>
            <a:r>
              <a:rPr lang="hu-HU" sz="2800" dirty="0"/>
              <a:t> (ismétlés adott </a:t>
            </a:r>
            <a:r>
              <a:rPr lang="hu-HU" sz="2800" dirty="0" err="1"/>
              <a:t>darabszámszor</a:t>
            </a:r>
            <a:r>
              <a:rPr lang="hu-HU" sz="2800" dirty="0"/>
              <a:t> vagy adott feltételtől függően)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Alprogram</a:t>
            </a:r>
            <a:r>
              <a:rPr lang="hu-HU" sz="2800" dirty="0"/>
              <a:t> (egy összetett tevékenység, egyedi néven – absztrakció)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584274-8B00-441B-A4F7-DB872C6FAB81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Példa: </a:t>
            </a:r>
            <a:r>
              <a:rPr lang="hu-HU" sz="3200"/>
              <a:t>háromszög</a:t>
            </a:r>
            <a:br>
              <a:rPr lang="hu-HU" sz="3200"/>
            </a:br>
            <a:r>
              <a:rPr lang="hu-HU" sz="2400"/>
              <a:t>(specifikáció)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/>
              <a:t>Feladat</a:t>
            </a:r>
            <a:r>
              <a:rPr lang="hu-HU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i="1" dirty="0"/>
              <a:t>	3 szám lehet-e egy derékszögű háromszög 3 oldala?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/>
              <a:t>Specifikáció</a:t>
            </a:r>
            <a:r>
              <a:rPr lang="hu-HU" dirty="0"/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hu-HU" b="1" dirty="0"/>
              <a:t>Bemenet</a:t>
            </a:r>
            <a:r>
              <a:rPr lang="hu-HU" dirty="0"/>
              <a:t>: x,y,z</a:t>
            </a:r>
            <a:r>
              <a:rPr lang="hu-HU" dirty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hu-HU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endParaRPr lang="hu-HU" sz="3600" dirty="0">
              <a:effectLst>
                <a:outerShdw blurRad="38100" dist="38100" dir="2700000" algn="tl">
                  <a:srgbClr val="C0C0C0"/>
                </a:outerShdw>
              </a:effectLst>
              <a:latin typeface="Imprint MT Shadow" pitchFamily="82" charset="0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b="1" dirty="0">
                <a:cs typeface="Arial" charset="0"/>
                <a:sym typeface="Symbol" pitchFamily="18" charset="2"/>
              </a:rPr>
              <a:t>Kimenet</a:t>
            </a:r>
            <a:r>
              <a:rPr lang="hu-HU" dirty="0">
                <a:cs typeface="Arial" charset="0"/>
                <a:sym typeface="Symbol" pitchFamily="18" charset="2"/>
              </a:rPr>
              <a:t>: lehet</a:t>
            </a:r>
            <a:r>
              <a:rPr lang="hu-HU" dirty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hu-HU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endParaRPr lang="hu-HU" sz="3600" b="1" dirty="0">
              <a:effectLst>
                <a:outerShdw blurRad="38100" dist="38100" dir="2700000" algn="tl">
                  <a:srgbClr val="C0C0C0"/>
                </a:outerShdw>
              </a:effectLst>
              <a:latin typeface="Imprint MT Shadow" pitchFamily="82" charset="0"/>
              <a:ea typeface="FoglihtenNo01" pitchFamily="50" charset="-18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b="1" dirty="0">
                <a:cs typeface="Arial" charset="0"/>
                <a:sym typeface="Symbol" pitchFamily="18" charset="2"/>
              </a:rPr>
              <a:t>El</a:t>
            </a:r>
            <a:r>
              <a:rPr lang="hu-HU" b="1" dirty="0">
                <a:sym typeface="Symbol" pitchFamily="18" charset="2"/>
              </a:rPr>
              <a:t>ő</a:t>
            </a:r>
            <a:r>
              <a:rPr lang="hu-HU" b="1" dirty="0">
                <a:cs typeface="Arial" charset="0"/>
                <a:sym typeface="Symbol" pitchFamily="18" charset="2"/>
              </a:rPr>
              <a:t>feltétel</a:t>
            </a:r>
            <a:r>
              <a:rPr lang="hu-HU" dirty="0">
                <a:cs typeface="Arial" charset="0"/>
                <a:sym typeface="Symbol" pitchFamily="18" charset="2"/>
              </a:rPr>
              <a:t>: x</a:t>
            </a:r>
            <a:r>
              <a:rPr lang="hu-HU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dirty="0">
                <a:cs typeface="Arial" charset="0"/>
                <a:sym typeface="Symbol" pitchFamily="18" charset="2"/>
              </a:rPr>
              <a:t>0 </a:t>
            </a:r>
            <a:r>
              <a:rPr lang="hu-HU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és</a:t>
            </a:r>
            <a:r>
              <a:rPr lang="hu-HU" dirty="0">
                <a:cs typeface="Arial" charset="0"/>
                <a:sym typeface="Symbol" pitchFamily="18" charset="2"/>
              </a:rPr>
              <a:t> y</a:t>
            </a:r>
            <a:r>
              <a:rPr lang="hu-HU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dirty="0">
                <a:cs typeface="Arial" charset="0"/>
                <a:sym typeface="Symbol" pitchFamily="18" charset="2"/>
              </a:rPr>
              <a:t>0 </a:t>
            </a:r>
            <a:r>
              <a:rPr lang="hu-HU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és</a:t>
            </a:r>
            <a:r>
              <a:rPr lang="hu-HU" dirty="0">
                <a:cs typeface="Arial" charset="0"/>
                <a:sym typeface="Symbol" pitchFamily="18" charset="2"/>
              </a:rPr>
              <a:t> z</a:t>
            </a:r>
            <a:r>
              <a:rPr lang="hu-HU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dirty="0">
                <a:cs typeface="Arial" charset="0"/>
                <a:sym typeface="Symbol" pitchFamily="18" charset="2"/>
              </a:rPr>
              <a:t>0</a:t>
            </a:r>
          </a:p>
          <a:p>
            <a:pPr>
              <a:lnSpc>
                <a:spcPct val="90000"/>
              </a:lnSpc>
              <a:defRPr/>
            </a:pPr>
            <a:r>
              <a:rPr lang="hu-HU" b="1" dirty="0">
                <a:cs typeface="Arial" charset="0"/>
                <a:sym typeface="Symbol" pitchFamily="18" charset="2"/>
              </a:rPr>
              <a:t>Utófeltétel</a:t>
            </a:r>
            <a:r>
              <a:rPr lang="hu-HU" dirty="0">
                <a:cs typeface="Arial" charset="0"/>
                <a:sym typeface="Symbol" pitchFamily="18" charset="2"/>
              </a:rPr>
              <a:t>: lehet</a:t>
            </a:r>
            <a:r>
              <a:rPr lang="hu-HU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=</a:t>
            </a:r>
            <a:r>
              <a:rPr lang="hu-HU" dirty="0">
                <a:cs typeface="Arial" charset="0"/>
                <a:sym typeface="Symbol" pitchFamily="18" charset="2"/>
              </a:rPr>
              <a:t>(</a:t>
            </a:r>
            <a:r>
              <a:rPr lang="hu-HU" dirty="0">
                <a:sym typeface="Symbol" pitchFamily="18" charset="2"/>
              </a:rPr>
              <a:t>x</a:t>
            </a:r>
            <a:r>
              <a:rPr lang="hu-HU" baseline="30000" dirty="0">
                <a:sym typeface="Symbol" pitchFamily="18" charset="2"/>
              </a:rPr>
              <a:t>2</a:t>
            </a:r>
            <a:r>
              <a:rPr lang="hu-HU" dirty="0">
                <a:sym typeface="Symbol" pitchFamily="18" charset="2"/>
              </a:rPr>
              <a:t>+y</a:t>
            </a:r>
            <a:r>
              <a:rPr lang="hu-HU" baseline="30000" dirty="0">
                <a:sym typeface="Symbol" pitchFamily="18" charset="2"/>
              </a:rPr>
              <a:t>2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hu-HU" dirty="0">
                <a:sym typeface="Symbol" pitchFamily="18" charset="2"/>
              </a:rPr>
              <a:t>z</a:t>
            </a:r>
            <a:r>
              <a:rPr lang="hu-HU" baseline="30000" dirty="0">
                <a:sym typeface="Symbol" pitchFamily="18" charset="2"/>
              </a:rPr>
              <a:t>2</a:t>
            </a:r>
            <a:r>
              <a:rPr lang="hu-HU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hu-HU" sz="2600" dirty="0">
                <a:sym typeface="Symbol" pitchFamily="18" charset="2"/>
              </a:rPr>
              <a:t>	Megjegyzés: a 3 szám sorrendjét ezek szerint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implicite</a:t>
            </a:r>
            <a:r>
              <a:rPr lang="hu-HU" sz="2600" dirty="0">
                <a:sym typeface="Symbol" pitchFamily="18" charset="2"/>
              </a:rPr>
              <a:t> rögzítettük – z az átfogó hossza!</a:t>
            </a:r>
            <a:endParaRPr lang="en-US" sz="2600" dirty="0">
              <a:sym typeface="Symbol" pitchFamily="18" charset="2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3A780F1-AD5D-4C31-90FB-8E9DA68F83AC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10" name="Lekerekített téglalap feliratnak 9"/>
          <p:cNvSpPr/>
          <p:nvPr/>
        </p:nvSpPr>
        <p:spPr bwMode="auto">
          <a:xfrm>
            <a:off x="5076056" y="2348880"/>
            <a:ext cx="3096344" cy="576064"/>
          </a:xfrm>
          <a:prstGeom prst="wedgeRoundRectCallout">
            <a:avLst>
              <a:gd name="adj1" fmla="val -106107"/>
              <a:gd name="adj2" fmla="val 90011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R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=Valós</a:t>
            </a:r>
            <a:r>
              <a:rPr kumimoji="0" lang="hu-H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számo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k </a:t>
            </a:r>
            <a:r>
              <a:rPr kumimoji="0" 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halmaz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" name="Lekerekített téglalap feliratnak 10"/>
          <p:cNvSpPr/>
          <p:nvPr/>
        </p:nvSpPr>
        <p:spPr bwMode="auto">
          <a:xfrm>
            <a:off x="5445721" y="3068960"/>
            <a:ext cx="3096344" cy="576064"/>
          </a:xfrm>
          <a:prstGeom prst="wedgeRoundRectCallout">
            <a:avLst>
              <a:gd name="adj1" fmla="val -118002"/>
              <a:gd name="adj2" fmla="val 61351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L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=Logikai értékek </a:t>
            </a:r>
            <a:r>
              <a:rPr kumimoji="0" lang="hu-H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halmaz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Példa: </a:t>
            </a:r>
            <a:r>
              <a:rPr lang="hu-HU" sz="3200" dirty="0"/>
              <a:t>háromszög</a:t>
            </a:r>
            <a:br>
              <a:rPr lang="hu-HU" sz="3200" dirty="0"/>
            </a:br>
            <a:r>
              <a:rPr lang="hu-HU" sz="2400" dirty="0"/>
              <a:t>(specifikáció)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/>
              <a:t>Feladat</a:t>
            </a:r>
            <a:r>
              <a:rPr lang="hu-HU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i="1" dirty="0"/>
              <a:t>	3 szám lehet-e egy derékszögű háromszög 3 oldala?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/>
              <a:t>Specifikáció</a:t>
            </a:r>
            <a:r>
              <a:rPr lang="hu-HU" b="1" baseline="-25000" dirty="0">
                <a:solidFill>
                  <a:srgbClr val="FF0000"/>
                </a:solidFill>
              </a:rPr>
              <a:t>2</a:t>
            </a:r>
            <a:r>
              <a:rPr lang="hu-HU" dirty="0"/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hu-HU" b="1" dirty="0"/>
              <a:t>Bemenet</a:t>
            </a:r>
            <a:r>
              <a:rPr lang="hu-HU" dirty="0"/>
              <a:t>: x,y,z</a:t>
            </a:r>
            <a:r>
              <a:rPr lang="hu-HU" dirty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hu-HU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endParaRPr lang="hu-HU" sz="3600" dirty="0">
              <a:effectLst>
                <a:outerShdw blurRad="38100" dist="38100" dir="2700000" algn="tl">
                  <a:srgbClr val="C0C0C0"/>
                </a:outerShdw>
              </a:effectLst>
              <a:latin typeface="Imprint MT Shadow" pitchFamily="82" charset="0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b="1" dirty="0">
                <a:cs typeface="Arial" charset="0"/>
                <a:sym typeface="Symbol" pitchFamily="18" charset="2"/>
              </a:rPr>
              <a:t>Kimenet</a:t>
            </a:r>
            <a:r>
              <a:rPr lang="hu-HU" dirty="0">
                <a:cs typeface="Arial" charset="0"/>
                <a:sym typeface="Symbol" pitchFamily="18" charset="2"/>
              </a:rPr>
              <a:t>: lehet</a:t>
            </a:r>
            <a:r>
              <a:rPr lang="hu-HU" dirty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hu-HU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endParaRPr lang="hu-HU" sz="3600" b="1" dirty="0">
              <a:effectLst>
                <a:outerShdw blurRad="38100" dist="38100" dir="2700000" algn="tl">
                  <a:srgbClr val="C0C0C0"/>
                </a:outerShdw>
              </a:effectLst>
              <a:latin typeface="Imprint MT Shadow" pitchFamily="82" charset="0"/>
              <a:ea typeface="FoglihtenNo01" pitchFamily="50" charset="-18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b="1" dirty="0">
                <a:cs typeface="Arial" charset="0"/>
                <a:sym typeface="Symbol" pitchFamily="18" charset="2"/>
              </a:rPr>
              <a:t>El</a:t>
            </a:r>
            <a:r>
              <a:rPr lang="hu-HU" b="1" dirty="0">
                <a:sym typeface="Symbol" pitchFamily="18" charset="2"/>
              </a:rPr>
              <a:t>ő</a:t>
            </a:r>
            <a:r>
              <a:rPr lang="hu-HU" b="1" dirty="0">
                <a:cs typeface="Arial" charset="0"/>
                <a:sym typeface="Symbol" pitchFamily="18" charset="2"/>
              </a:rPr>
              <a:t>feltétel</a:t>
            </a:r>
            <a:r>
              <a:rPr lang="hu-HU" dirty="0">
                <a:cs typeface="Arial" charset="0"/>
                <a:sym typeface="Symbol" pitchFamily="18" charset="2"/>
              </a:rPr>
              <a:t>: 0</a:t>
            </a:r>
            <a:r>
              <a:rPr lang="hu-HU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&lt;</a:t>
            </a:r>
            <a:r>
              <a:rPr lang="hu-HU" dirty="0">
                <a:cs typeface="Arial" charset="0"/>
                <a:sym typeface="Symbol" pitchFamily="18" charset="2"/>
              </a:rPr>
              <a:t>x</a:t>
            </a:r>
            <a:r>
              <a:rPr lang="hu-HU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≤</a:t>
            </a:r>
            <a:r>
              <a:rPr lang="hu-HU" dirty="0">
                <a:cs typeface="Arial" charset="0"/>
                <a:sym typeface="Symbol" pitchFamily="18" charset="2"/>
              </a:rPr>
              <a:t>y</a:t>
            </a:r>
            <a:r>
              <a:rPr lang="hu-HU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≤</a:t>
            </a:r>
            <a:r>
              <a:rPr lang="hu-HU" dirty="0">
                <a:cs typeface="Arial" charset="0"/>
                <a:sym typeface="Symbol" pitchFamily="18" charset="2"/>
              </a:rPr>
              <a:t>z</a:t>
            </a:r>
          </a:p>
          <a:p>
            <a:pPr>
              <a:lnSpc>
                <a:spcPct val="90000"/>
              </a:lnSpc>
              <a:defRPr/>
            </a:pPr>
            <a:r>
              <a:rPr lang="hu-HU" b="1" dirty="0">
                <a:cs typeface="Arial" charset="0"/>
                <a:sym typeface="Symbol" pitchFamily="18" charset="2"/>
              </a:rPr>
              <a:t>Utófeltétel</a:t>
            </a:r>
            <a:r>
              <a:rPr lang="hu-HU" dirty="0">
                <a:cs typeface="Arial" charset="0"/>
                <a:sym typeface="Symbol" pitchFamily="18" charset="2"/>
              </a:rPr>
              <a:t>: lehet</a:t>
            </a:r>
            <a:r>
              <a:rPr lang="hu-HU" b="1" dirty="0">
                <a:cs typeface="Arial" charset="0"/>
                <a:sym typeface="Symbol" pitchFamily="18" charset="2"/>
              </a:rPr>
              <a:t>=</a:t>
            </a:r>
            <a:r>
              <a:rPr lang="hu-HU" dirty="0">
                <a:cs typeface="Arial" charset="0"/>
                <a:sym typeface="Symbol" pitchFamily="18" charset="2"/>
              </a:rPr>
              <a:t>(</a:t>
            </a:r>
            <a:r>
              <a:rPr lang="hu-HU" dirty="0">
                <a:sym typeface="Symbol" pitchFamily="18" charset="2"/>
              </a:rPr>
              <a:t>x</a:t>
            </a:r>
            <a:r>
              <a:rPr lang="hu-HU" baseline="30000" dirty="0">
                <a:sym typeface="Symbol" pitchFamily="18" charset="2"/>
              </a:rPr>
              <a:t>2</a:t>
            </a:r>
            <a:r>
              <a:rPr lang="hu-HU" dirty="0">
                <a:sym typeface="Symbol" pitchFamily="18" charset="2"/>
              </a:rPr>
              <a:t>+y</a:t>
            </a:r>
            <a:r>
              <a:rPr lang="hu-HU" baseline="30000" dirty="0">
                <a:sym typeface="Symbol" pitchFamily="18" charset="2"/>
              </a:rPr>
              <a:t>2</a:t>
            </a:r>
            <a:r>
              <a:rPr lang="hu-HU" dirty="0">
                <a:sym typeface="Symbol" pitchFamily="18" charset="2"/>
              </a:rPr>
              <a:t>=z</a:t>
            </a:r>
            <a:r>
              <a:rPr lang="hu-HU" baseline="30000" dirty="0">
                <a:sym typeface="Symbol" pitchFamily="18" charset="2"/>
              </a:rPr>
              <a:t>2</a:t>
            </a:r>
            <a:r>
              <a:rPr lang="hu-HU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hu-HU" sz="2600" dirty="0">
                <a:sym typeface="Symbol" pitchFamily="18" charset="2"/>
              </a:rPr>
              <a:t>	Megjegyzés: a 3 szám sorrendjét ezek szerint </a:t>
            </a:r>
            <a:r>
              <a:rPr lang="hu-HU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explicite</a:t>
            </a:r>
            <a:r>
              <a:rPr lang="hu-HU" sz="2600" dirty="0">
                <a:sym typeface="Symbol" pitchFamily="18" charset="2"/>
              </a:rPr>
              <a:t> rögzítettük – z az átfogó hossza!</a:t>
            </a:r>
            <a:endParaRPr lang="en-US" sz="2600" dirty="0">
              <a:sym typeface="Symbol" pitchFamily="18" charset="2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8BCF212-3650-4583-B488-E525B417B927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11191422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Példa: </a:t>
            </a:r>
            <a:r>
              <a:rPr lang="hu-HU" sz="3200"/>
              <a:t>háromszög</a:t>
            </a:r>
            <a:br>
              <a:rPr lang="hu-HU" sz="3200"/>
            </a:br>
            <a:r>
              <a:rPr lang="hu-HU" sz="2400"/>
              <a:t>(specifikáció)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b="1" dirty="0"/>
              <a:t>Specifikáció = függvény</a:t>
            </a:r>
            <a:r>
              <a:rPr lang="hu-HU" dirty="0"/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hu-HU" sz="2800" b="1" dirty="0"/>
              <a:t>Bemenet</a:t>
            </a:r>
            <a:r>
              <a:rPr lang="hu-HU" sz="2800" dirty="0"/>
              <a:t>: x,y,z</a:t>
            </a:r>
            <a:r>
              <a:rPr lang="hu-HU" sz="2800" dirty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br>
              <a:rPr lang="hu-HU" sz="28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</a:br>
            <a:r>
              <a:rPr lang="hu-HU" sz="2400" dirty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a függvény </a:t>
            </a:r>
            <a:r>
              <a:rPr lang="hu-H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FoglihtenNo01" pitchFamily="50" charset="-18"/>
                <a:sym typeface="Symbol" pitchFamily="18" charset="2"/>
              </a:rPr>
              <a:t>értelmezési tartománya</a:t>
            </a:r>
            <a:r>
              <a:rPr lang="hu-HU" sz="2400" dirty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: </a:t>
            </a:r>
            <a:r>
              <a:rPr lang="hu-HU" sz="24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/>
              </a:rPr>
              <a:t></a:t>
            </a:r>
            <a:r>
              <a:rPr lang="hu-HU" sz="2400" dirty="0" err="1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/>
              </a:rPr>
              <a:t></a:t>
            </a:r>
            <a:r>
              <a:rPr lang="hu-HU" sz="24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dirty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=</a:t>
            </a:r>
            <a:r>
              <a:rPr lang="hu-HU" sz="24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baseline="30000" dirty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3</a:t>
            </a:r>
            <a:r>
              <a:rPr lang="hu-HU" sz="2400" dirty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 (amelynek egyes komponenseire lehet hivatkozni a specifikációban </a:t>
            </a:r>
            <a:r>
              <a:rPr lang="hu-H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FoglihtenNo01" pitchFamily="50" charset="-18"/>
                <a:sym typeface="Symbol" pitchFamily="18" charset="2"/>
              </a:rPr>
              <a:t>x</a:t>
            </a:r>
            <a:r>
              <a:rPr lang="hu-HU" sz="2400" dirty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-szel, </a:t>
            </a:r>
            <a:r>
              <a:rPr lang="hu-H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FoglihtenNo01" pitchFamily="50" charset="-18"/>
                <a:sym typeface="Symbol" pitchFamily="18" charset="2"/>
              </a:rPr>
              <a:t>y</a:t>
            </a:r>
            <a:r>
              <a:rPr lang="hu-HU" sz="2400" dirty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-nal, </a:t>
            </a:r>
            <a:r>
              <a:rPr lang="hu-HU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FoglihtenNo01" pitchFamily="50" charset="-18"/>
                <a:sym typeface="Symbol" pitchFamily="18" charset="2"/>
              </a:rPr>
              <a:t>z</a:t>
            </a:r>
            <a:r>
              <a:rPr lang="hu-HU" sz="2400" dirty="0" err="1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-vel</a:t>
            </a:r>
            <a:r>
              <a:rPr lang="hu-HU" sz="2400" dirty="0">
                <a:solidFill>
                  <a:srgbClr val="002060"/>
                </a:solidFill>
                <a:latin typeface="+mj-lt"/>
                <a:ea typeface="FoglihtenNo01" pitchFamily="50" charset="-18"/>
                <a:sym typeface="Symbol" pitchFamily="18" charset="2"/>
              </a:rPr>
              <a:t>)</a:t>
            </a:r>
            <a:endParaRPr lang="hu-HU" sz="24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sz="2800" b="1" dirty="0">
                <a:cs typeface="Arial" charset="0"/>
                <a:sym typeface="Symbol" pitchFamily="18" charset="2"/>
              </a:rPr>
              <a:t>Kimenet</a:t>
            </a:r>
            <a:r>
              <a:rPr lang="hu-HU" sz="2800" dirty="0">
                <a:cs typeface="Arial" charset="0"/>
                <a:sym typeface="Symbol" pitchFamily="18" charset="2"/>
              </a:rPr>
              <a:t>: lehet</a:t>
            </a:r>
            <a:r>
              <a:rPr lang="hu-HU" sz="2800" dirty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br>
              <a:rPr lang="hu-HU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</a:b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a függvény </a:t>
            </a:r>
            <a:r>
              <a:rPr lang="hu-H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oglihtenNo01" pitchFamily="50" charset="-18"/>
                <a:sym typeface="Symbol" pitchFamily="18" charset="2"/>
              </a:rPr>
              <a:t>értékkészlete</a:t>
            </a: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: </a:t>
            </a:r>
            <a:r>
              <a:rPr lang="hu-HU" sz="24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 </a:t>
            </a: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(amelyre hivatkozhatunk a specifikációban </a:t>
            </a:r>
            <a:r>
              <a:rPr lang="hu-H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oglihtenNo01" pitchFamily="50" charset="-18"/>
                <a:sym typeface="Symbol" pitchFamily="18" charset="2"/>
              </a:rPr>
              <a:t>lehet</a:t>
            </a: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-tel)</a:t>
            </a:r>
            <a:endParaRPr lang="hu-HU" sz="2400" b="1" dirty="0">
              <a:effectLst>
                <a:outerShdw blurRad="38100" dist="38100" dir="2700000" algn="tl">
                  <a:srgbClr val="C0C0C0"/>
                </a:outerShdw>
              </a:effectLst>
              <a:latin typeface="Imprint MT Shadow" pitchFamily="82" charset="0"/>
              <a:ea typeface="FoglihtenNo01" pitchFamily="50" charset="-18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sz="2800" b="1" dirty="0">
                <a:cs typeface="Arial" charset="0"/>
                <a:sym typeface="Symbol" pitchFamily="18" charset="2"/>
              </a:rPr>
              <a:t>El</a:t>
            </a:r>
            <a:r>
              <a:rPr lang="hu-HU" sz="2800" b="1" dirty="0">
                <a:sym typeface="Symbol" pitchFamily="18" charset="2"/>
              </a:rPr>
              <a:t>ő</a:t>
            </a:r>
            <a:r>
              <a:rPr lang="hu-HU" sz="2800" b="1" dirty="0">
                <a:cs typeface="Arial" charset="0"/>
                <a:sym typeface="Symbol" pitchFamily="18" charset="2"/>
              </a:rPr>
              <a:t>feltétel</a:t>
            </a:r>
            <a:r>
              <a:rPr lang="hu-HU" sz="2800" dirty="0">
                <a:cs typeface="Arial" charset="0"/>
                <a:sym typeface="Symbol" pitchFamily="18" charset="2"/>
              </a:rPr>
              <a:t>: x</a:t>
            </a:r>
            <a:r>
              <a:rPr lang="hu-HU" sz="2800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sz="2800" dirty="0">
                <a:cs typeface="Arial" charset="0"/>
                <a:sym typeface="Symbol" pitchFamily="18" charset="2"/>
              </a:rPr>
              <a:t>0 </a:t>
            </a:r>
            <a:r>
              <a:rPr lang="hu-HU" sz="2800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és</a:t>
            </a:r>
            <a:r>
              <a:rPr lang="hu-HU" sz="2800" dirty="0">
                <a:cs typeface="Arial" charset="0"/>
                <a:sym typeface="Symbol" pitchFamily="18" charset="2"/>
              </a:rPr>
              <a:t> y</a:t>
            </a:r>
            <a:r>
              <a:rPr lang="hu-HU" sz="2800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sz="2800" dirty="0">
                <a:cs typeface="Arial" charset="0"/>
                <a:sym typeface="Symbol" pitchFamily="18" charset="2"/>
              </a:rPr>
              <a:t>0 </a:t>
            </a:r>
            <a:r>
              <a:rPr lang="hu-HU" sz="2800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és</a:t>
            </a:r>
            <a:r>
              <a:rPr lang="hu-HU" sz="2800" dirty="0">
                <a:cs typeface="Arial" charset="0"/>
                <a:sym typeface="Symbol" pitchFamily="18" charset="2"/>
              </a:rPr>
              <a:t> z</a:t>
            </a:r>
            <a:r>
              <a:rPr lang="hu-HU" sz="2800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&gt;</a:t>
            </a:r>
            <a:r>
              <a:rPr lang="hu-HU" sz="2800" dirty="0">
                <a:cs typeface="Arial" charset="0"/>
                <a:sym typeface="Symbol" pitchFamily="18" charset="2"/>
              </a:rPr>
              <a:t>0</a:t>
            </a:r>
            <a:br>
              <a:rPr lang="hu-HU" dirty="0">
                <a:cs typeface="Arial" charset="0"/>
                <a:sym typeface="Symbol" pitchFamily="18" charset="2"/>
              </a:rPr>
            </a:b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a függvény értelmezési tartományának (</a:t>
            </a:r>
            <a:r>
              <a:rPr lang="hu-HU" sz="24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baseline="300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3</a:t>
            </a: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) </a:t>
            </a:r>
            <a:r>
              <a:rPr lang="hu-H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oglihtenNo01" pitchFamily="50" charset="-18"/>
                <a:sym typeface="Symbol" pitchFamily="18" charset="2"/>
              </a:rPr>
              <a:t>szűkítése </a:t>
            </a: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(</a:t>
            </a:r>
            <a:r>
              <a:rPr lang="hu-HU" sz="24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2400" baseline="-250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+</a:t>
            </a:r>
            <a:r>
              <a:rPr lang="hu-HU" sz="2400" baseline="300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3</a:t>
            </a:r>
            <a:r>
              <a:rPr lang="hu-HU" sz="24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 )</a:t>
            </a:r>
            <a:endParaRPr lang="hu-HU" sz="2400" dirty="0"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hu-HU" sz="2800" b="1" dirty="0">
                <a:cs typeface="Arial" charset="0"/>
                <a:sym typeface="Symbol" pitchFamily="18" charset="2"/>
              </a:rPr>
              <a:t>Utófeltétel</a:t>
            </a:r>
            <a:r>
              <a:rPr lang="hu-HU" sz="2800" dirty="0">
                <a:cs typeface="Arial" charset="0"/>
                <a:sym typeface="Symbol" pitchFamily="18" charset="2"/>
              </a:rPr>
              <a:t>: lehet</a:t>
            </a:r>
            <a:r>
              <a:rPr lang="hu-HU" sz="2800" b="1" dirty="0">
                <a:cs typeface="Arial" charset="0"/>
                <a:sym typeface="Symbol" pitchFamily="18" charset="2"/>
              </a:rPr>
              <a:t>=</a:t>
            </a:r>
            <a:r>
              <a:rPr lang="hu-HU" sz="2800" dirty="0">
                <a:cs typeface="Arial" charset="0"/>
                <a:sym typeface="Symbol" pitchFamily="18" charset="2"/>
              </a:rPr>
              <a:t>(</a:t>
            </a:r>
            <a:r>
              <a:rPr lang="hu-HU" sz="2800" dirty="0">
                <a:sym typeface="Symbol" pitchFamily="18" charset="2"/>
              </a:rPr>
              <a:t>x</a:t>
            </a:r>
            <a:r>
              <a:rPr lang="hu-HU" sz="2800" baseline="30000" dirty="0">
                <a:sym typeface="Symbol" pitchFamily="18" charset="2"/>
              </a:rPr>
              <a:t>2</a:t>
            </a:r>
            <a:r>
              <a:rPr lang="hu-HU" sz="2800" dirty="0">
                <a:sym typeface="Symbol" pitchFamily="18" charset="2"/>
              </a:rPr>
              <a:t>+y</a:t>
            </a:r>
            <a:r>
              <a:rPr lang="hu-HU" sz="2800" baseline="30000" dirty="0">
                <a:sym typeface="Symbol" pitchFamily="18" charset="2"/>
              </a:rPr>
              <a:t>2</a:t>
            </a:r>
            <a:r>
              <a:rPr lang="hu-HU" sz="2800" dirty="0">
                <a:sym typeface="Symbol" pitchFamily="18" charset="2"/>
              </a:rPr>
              <a:t>=z</a:t>
            </a:r>
            <a:r>
              <a:rPr lang="hu-HU" sz="2800" baseline="30000" dirty="0">
                <a:sym typeface="Symbol" pitchFamily="18" charset="2"/>
              </a:rPr>
              <a:t>2</a:t>
            </a:r>
            <a:r>
              <a:rPr lang="hu-HU" sz="2800" dirty="0">
                <a:sym typeface="Symbol" pitchFamily="18" charset="2"/>
              </a:rPr>
              <a:t>)</a:t>
            </a:r>
            <a:br>
              <a:rPr lang="hu-HU" dirty="0">
                <a:sym typeface="Symbol" pitchFamily="18" charset="2"/>
              </a:rPr>
            </a:br>
            <a:r>
              <a:rPr lang="hu-HU" sz="2400" dirty="0">
                <a:sym typeface="Symbol" pitchFamily="18" charset="2"/>
              </a:rPr>
              <a:t>mi igaz a végeredményre: a „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kiszámítási szabály</a:t>
            </a:r>
            <a:r>
              <a:rPr lang="hu-HU" sz="2400" dirty="0">
                <a:sym typeface="Symbol" pitchFamily="18" charset="2"/>
              </a:rPr>
              <a:t>”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085DC8A-4270-468A-BBFB-FB801626E644}" type="datetime8">
              <a:rPr lang="hu-HU" smtClean="0"/>
              <a:t>2022.09.08. 9:12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 – Horváth – Szlávi – </a:t>
            </a:r>
            <a:r>
              <a:rPr lang="hu-HU" dirty="0" err="1"/>
              <a:t>Zsakó</a:t>
            </a:r>
            <a:r>
              <a:rPr lang="hu-HU" dirty="0"/>
              <a:t>: Programozás 1. előadás</a:t>
            </a:r>
            <a:endParaRPr lang="en-US" dirty="0"/>
          </a:p>
        </p:txBody>
      </p:sp>
      <p:sp>
        <p:nvSpPr>
          <p:cNvPr id="12" name="Lekerekített téglalap feliratnak 11"/>
          <p:cNvSpPr/>
          <p:nvPr/>
        </p:nvSpPr>
        <p:spPr bwMode="auto">
          <a:xfrm>
            <a:off x="6756573" y="1340768"/>
            <a:ext cx="2376264" cy="576064"/>
          </a:xfrm>
          <a:prstGeom prst="wedgeRoundRectCallout">
            <a:avLst>
              <a:gd name="adj1" fmla="val -192727"/>
              <a:gd name="adj2" fmla="val 81262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Független változók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Lekerekített téglalap feliratnak 12"/>
          <p:cNvSpPr/>
          <p:nvPr/>
        </p:nvSpPr>
        <p:spPr bwMode="auto">
          <a:xfrm>
            <a:off x="6770340" y="2852936"/>
            <a:ext cx="2376264" cy="576064"/>
          </a:xfrm>
          <a:prstGeom prst="wedgeRoundRectCallout">
            <a:avLst>
              <a:gd name="adj1" fmla="val -196171"/>
              <a:gd name="adj2" fmla="val 5080"/>
              <a:gd name="adj3" fmla="val 16667"/>
            </a:avLst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Függő változó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 dirty="0"/>
              <a:t>/49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7FC8582-D0C7-4905-A988-9963D6F29ECF}"/>
              </a:ext>
            </a:extLst>
          </p:cNvPr>
          <p:cNvSpPr txBox="1"/>
          <p:nvPr/>
        </p:nvSpPr>
        <p:spPr>
          <a:xfrm>
            <a:off x="68757" y="-99392"/>
            <a:ext cx="6346576" cy="1569660"/>
          </a:xfrm>
          <a:prstGeom prst="rect">
            <a:avLst/>
          </a:prstGeom>
          <a:solidFill>
            <a:srgbClr val="FFEAD5"/>
          </a:solidFill>
          <a:effectLst>
            <a:outerShdw blurRad="1270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spcBef>
                <a:spcPts val="1800"/>
              </a:spcBef>
              <a:buNone/>
              <a:tabLst>
                <a:tab pos="3133725" algn="l"/>
              </a:tabLst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hu-HU" sz="3200" dirty="0"/>
              <a:t>Háromszög:</a:t>
            </a:r>
            <a:r>
              <a:rPr lang="hu-HU" sz="32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3200" baseline="30000" dirty="0">
                <a:solidFill>
                  <a:srgbClr val="002060"/>
                </a:solidFill>
                <a:ea typeface="FoglihtenNo01" pitchFamily="50" charset="-18"/>
                <a:sym typeface="Symbol" pitchFamily="18" charset="2"/>
              </a:rPr>
              <a:t>3</a:t>
            </a:r>
            <a:r>
              <a:rPr lang="hu-HU" sz="3200" dirty="0">
                <a:solidFill>
                  <a:srgbClr val="002060"/>
                </a:solidFill>
                <a:latin typeface="Bookman Old Style" panose="02050604050505020204" pitchFamily="18" charset="0"/>
                <a:ea typeface="FoglihtenNo01" pitchFamily="50" charset="-18"/>
                <a:sym typeface="Symbol" pitchFamily="18" charset="2"/>
              </a:rPr>
              <a:t>→</a:t>
            </a:r>
            <a:r>
              <a:rPr lang="hu-HU" sz="3200" dirty="0">
                <a:solidFill>
                  <a:srgbClr val="002060"/>
                </a:solidFill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br>
              <a:rPr lang="hu-HU" sz="3200" dirty="0">
                <a:sym typeface="Symbol" pitchFamily="18" charset="2"/>
              </a:rPr>
            </a:br>
            <a:r>
              <a:rPr lang="hu-HU" sz="3200" dirty="0"/>
              <a:t>Háromszög(</a:t>
            </a:r>
            <a:r>
              <a:rPr lang="hu-HU" sz="3200" dirty="0" err="1"/>
              <a:t>x,y,z</a:t>
            </a:r>
            <a:r>
              <a:rPr lang="hu-HU" sz="3200" dirty="0"/>
              <a:t>):=lehet és</a:t>
            </a:r>
            <a:br>
              <a:rPr lang="hu-HU" sz="3200" dirty="0"/>
            </a:br>
            <a:r>
              <a:rPr lang="hu-HU" sz="3200" dirty="0"/>
              <a:t>	</a:t>
            </a:r>
            <a:r>
              <a:rPr lang="hu-HU" sz="3200" dirty="0">
                <a:sym typeface="Symbol" pitchFamily="18" charset="2"/>
              </a:rPr>
              <a:t>lehet=(x</a:t>
            </a:r>
            <a:r>
              <a:rPr lang="hu-HU" sz="3200" baseline="30000" dirty="0">
                <a:sym typeface="Symbol" pitchFamily="18" charset="2"/>
              </a:rPr>
              <a:t>2</a:t>
            </a:r>
            <a:r>
              <a:rPr lang="hu-HU" sz="3200" dirty="0">
                <a:sym typeface="Symbol" pitchFamily="18" charset="2"/>
              </a:rPr>
              <a:t>+y</a:t>
            </a:r>
            <a:r>
              <a:rPr lang="hu-HU" sz="3200" baseline="30000" dirty="0">
                <a:sym typeface="Symbol" pitchFamily="18" charset="2"/>
              </a:rPr>
              <a:t>2</a:t>
            </a:r>
            <a:r>
              <a:rPr lang="hu-HU" sz="3200" dirty="0">
                <a:sym typeface="Symbol" pitchFamily="18" charset="2"/>
              </a:rPr>
              <a:t>=z</a:t>
            </a:r>
            <a:r>
              <a:rPr lang="hu-HU" sz="3200" baseline="30000" dirty="0">
                <a:sym typeface="Symbol" pitchFamily="18" charset="2"/>
              </a:rPr>
              <a:t>2</a:t>
            </a:r>
            <a:r>
              <a:rPr lang="hu-HU" sz="3200" dirty="0">
                <a:sym typeface="Symbol" pitchFamily="18" charset="2"/>
              </a:rPr>
              <a:t>)</a:t>
            </a:r>
            <a:endParaRPr lang="hu-HU" sz="32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EDD49EB-090C-4121-98E7-A357804AADE9}"/>
              </a:ext>
            </a:extLst>
          </p:cNvPr>
          <p:cNvSpPr txBox="1"/>
          <p:nvPr/>
        </p:nvSpPr>
        <p:spPr>
          <a:xfrm>
            <a:off x="35496" y="5664150"/>
            <a:ext cx="6346576" cy="1077218"/>
          </a:xfrm>
          <a:prstGeom prst="rect">
            <a:avLst/>
          </a:prstGeom>
          <a:solidFill>
            <a:srgbClr val="FFEAD5"/>
          </a:solidFill>
          <a:effectLst>
            <a:outerShdw blurRad="1270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Háromszög:</a:t>
            </a:r>
            <a:r>
              <a:rPr lang="hu-HU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R</a:t>
            </a:r>
            <a:r>
              <a:rPr lang="hu-HU" sz="3200" baseline="30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oglihtenNo01" pitchFamily="50" charset="-18"/>
                <a:sym typeface="Symbol" pitchFamily="18" charset="2"/>
              </a:rPr>
              <a:t>3</a:t>
            </a:r>
            <a:r>
              <a:rPr lang="hu-HU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FoglihtenNo01" pitchFamily="50" charset="-18"/>
                <a:sym typeface="Symbol" pitchFamily="18" charset="2"/>
              </a:rPr>
              <a:t>→</a:t>
            </a:r>
            <a:r>
              <a:rPr lang="hu-HU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ea typeface="FoglihtenNo01" pitchFamily="50" charset="-18"/>
                <a:sym typeface="Symbol" pitchFamily="18" charset="2"/>
              </a:rPr>
              <a:t>L</a:t>
            </a:r>
            <a:br>
              <a:rPr lang="hu-HU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oglihtenNo01" pitchFamily="50" charset="-18"/>
                <a:sym typeface="Symbol" pitchFamily="18" charset="2"/>
              </a:rPr>
            </a:br>
            <a:r>
              <a: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Háromszög(</a:t>
            </a:r>
            <a:r>
              <a:rPr lang="hu-H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x,y,z</a:t>
            </a:r>
            <a:r>
              <a: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):=</a:t>
            </a:r>
            <a:r>
              <a: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  <a:sym typeface="Symbol" pitchFamily="18" charset="2"/>
              </a:rPr>
              <a:t>(</a:t>
            </a:r>
            <a:r>
              <a: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</a:t>
            </a:r>
            <a:r>
              <a:rPr lang="hu-HU" sz="32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2</a:t>
            </a:r>
            <a:r>
              <a: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+y</a:t>
            </a:r>
            <a:r>
              <a:rPr lang="hu-HU" sz="32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2</a:t>
            </a:r>
            <a:r>
              <a: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=z</a:t>
            </a:r>
            <a:r>
              <a:rPr lang="hu-HU" sz="32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2</a:t>
            </a:r>
            <a:r>
              <a: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62254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theme/theme1.xml><?xml version="1.0" encoding="utf-8"?>
<a:theme xmlns:a="http://schemas.openxmlformats.org/drawingml/2006/main" name="2_Montázs">
  <a:themeElements>
    <a:clrScheme name="2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2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2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ontázs">
  <a:themeElements>
    <a:clrScheme name="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5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</Template>
  <TotalTime>5202</TotalTime>
  <Words>5650</Words>
  <Application>Microsoft Office PowerPoint</Application>
  <PresentationFormat>Diavetítés a képernyőre (4:3 oldalarány)</PresentationFormat>
  <Paragraphs>947</Paragraphs>
  <Slides>50</Slides>
  <Notes>50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50</vt:i4>
      </vt:variant>
    </vt:vector>
  </HeadingPairs>
  <TitlesOfParts>
    <vt:vector size="62" baseType="lpstr">
      <vt:lpstr>Arial</vt:lpstr>
      <vt:lpstr>Bookman Old Style</vt:lpstr>
      <vt:lpstr>Cambria Math</vt:lpstr>
      <vt:lpstr>Courier New</vt:lpstr>
      <vt:lpstr>FoglihtenNo01</vt:lpstr>
      <vt:lpstr>Garamond</vt:lpstr>
      <vt:lpstr>Imprint MT Shadow</vt:lpstr>
      <vt:lpstr>Wingdings</vt:lpstr>
      <vt:lpstr>2_Montázs</vt:lpstr>
      <vt:lpstr>5_Montázs</vt:lpstr>
      <vt:lpstr>Equation</vt:lpstr>
      <vt:lpstr>Egyenlet</vt:lpstr>
      <vt:lpstr>Programozás 1. előadás</vt:lpstr>
      <vt:lpstr>PowerPoint-bemutató</vt:lpstr>
      <vt:lpstr>A programkészítés folyamata</vt:lpstr>
      <vt:lpstr>A specifikáció fogalma</vt:lpstr>
      <vt:lpstr>A specifikáció fogalma</vt:lpstr>
      <vt:lpstr>Az algoritmus fogalma</vt:lpstr>
      <vt:lpstr>Példa: háromszög (specifikáció)</vt:lpstr>
      <vt:lpstr>Példa: háromszög (specifikáció)</vt:lpstr>
      <vt:lpstr>Példa: háromszög (specifikáció)</vt:lpstr>
      <vt:lpstr>Specifikáció és megvalósítás</vt:lpstr>
      <vt:lpstr>Specifikáció és megvalósítás</vt:lpstr>
      <vt:lpstr>Példa: háromszög (algoritmus)</vt:lpstr>
      <vt:lpstr>Példa: háromszög (algoritmus)</vt:lpstr>
      <vt:lpstr>Példa: háromszög (algoritmus)</vt:lpstr>
      <vt:lpstr>Példa: másodfokú egyenlet (specifikáció) </vt:lpstr>
      <vt:lpstr>Példa: másodfokú egyenlet (specifikáció)</vt:lpstr>
      <vt:lpstr>Példa: másodfokú egyenlet (specifikáció)</vt:lpstr>
      <vt:lpstr>Példa: másodfokú egyenlet (specifikáció)</vt:lpstr>
      <vt:lpstr>Példa: másodfokú egyenlet (algoritmus)</vt:lpstr>
      <vt:lpstr>Példa: másodfokú egyenlet (algoritmus)</vt:lpstr>
      <vt:lpstr>Algoritmusleíró nyelvek</vt:lpstr>
      <vt:lpstr>Struktogram (és pszeudokód)</vt:lpstr>
      <vt:lpstr>Struktogram (és pszeudokód)</vt:lpstr>
      <vt:lpstr>Adatokkal kapcsolatos fogalmak</vt:lpstr>
      <vt:lpstr>Adatokkal kapcsolatos fogalmak</vt:lpstr>
      <vt:lpstr>Adatokkal kapcsolatos fogalmak</vt:lpstr>
      <vt:lpstr>Az adatjellemzők összefoglalása</vt:lpstr>
      <vt:lpstr>A típus</vt:lpstr>
      <vt:lpstr>Elemi típusok</vt:lpstr>
      <vt:lpstr>Elemi típusok</vt:lpstr>
      <vt:lpstr>Elemi típusok</vt:lpstr>
      <vt:lpstr>Elemi típusok</vt:lpstr>
      <vt:lpstr>Feladatok elágazásra: vércsoport – 1</vt:lpstr>
      <vt:lpstr>Feladatok elágazásra: vércsoport – 1</vt:lpstr>
      <vt:lpstr>Feladatok elágazásra: vércsoport – 1</vt:lpstr>
      <vt:lpstr>Feladatok elágazásra: vércsoport – 2</vt:lpstr>
      <vt:lpstr>Feladatok elágazásra: vércsoport – 2</vt:lpstr>
      <vt:lpstr>Feladatok elágazásra: vércsoport – 2</vt:lpstr>
      <vt:lpstr>Feladatok elágazásra: vércsoport – 2</vt:lpstr>
      <vt:lpstr>Feladatok elágazásra: vércsoport – 2</vt:lpstr>
      <vt:lpstr>Rekordok/Struktúrák</vt:lpstr>
      <vt:lpstr>Rekordok/Struktúrák</vt:lpstr>
      <vt:lpstr>Rekordok/Struktúrák</vt:lpstr>
      <vt:lpstr>Rekordok/Struktúrák</vt:lpstr>
      <vt:lpstr>PowerPoint-bemutató</vt:lpstr>
      <vt:lpstr>PowerPoint-bemutató</vt:lpstr>
      <vt:lpstr>Rekordok/Struktúrák</vt:lpstr>
      <vt:lpstr>Kódolás (C#)</vt:lpstr>
      <vt:lpstr>Kódolás (C#)</vt:lpstr>
      <vt:lpstr>PowerPoint-bemutató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alapok 1.</dc:title>
  <dc:creator>Szlávi, Péter - Zsakó, László</dc:creator>
  <cp:lastModifiedBy>Szlávi Péter</cp:lastModifiedBy>
  <cp:revision>480</cp:revision>
  <dcterms:created xsi:type="dcterms:W3CDTF">2005-10-16T14:08:29Z</dcterms:created>
  <dcterms:modified xsi:type="dcterms:W3CDTF">2022-09-08T09:05:37Z</dcterms:modified>
</cp:coreProperties>
</file>