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499" r:id="rId2"/>
    <p:sldId id="550" r:id="rId3"/>
    <p:sldId id="497" r:id="rId4"/>
    <p:sldId id="506" r:id="rId5"/>
    <p:sldId id="548" r:id="rId6"/>
    <p:sldId id="518" r:id="rId7"/>
    <p:sldId id="519" r:id="rId8"/>
    <p:sldId id="509" r:id="rId9"/>
    <p:sldId id="521" r:id="rId10"/>
    <p:sldId id="523" r:id="rId11"/>
    <p:sldId id="531" r:id="rId12"/>
    <p:sldId id="534" r:id="rId13"/>
    <p:sldId id="40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1243" autoAdjust="0"/>
  </p:normalViewPr>
  <p:slideViewPr>
    <p:cSldViewPr snapToGrid="0">
      <p:cViewPr varScale="1">
        <p:scale>
          <a:sx n="83" d="100"/>
          <a:sy n="83" d="100"/>
        </p:scale>
        <p:origin x="141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4E63B-3791-4A0E-B975-8A9EDD0EDA67}" type="datetimeFigureOut">
              <a:rPr lang="hu-HU" smtClean="0"/>
              <a:t>2022. 11. 10.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BE9D7-89BC-40E4-ABCF-60BBC0C1020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8880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Programozási alapismeretek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2011/2012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Programozási alapismeretek 4. előadás előadás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A7FC65-5508-40FB-9A56-6B3DBFCC5C72}" type="slidenum">
              <a:rPr lang="hu-HU" smtClean="0"/>
              <a:pPr>
                <a:defRPr/>
              </a:pPr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7866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281C8F-0051-4F0C-A4B1-BE1C074E8404}" type="slidenum">
              <a:rPr lang="hu-HU" smtClean="0"/>
              <a:pPr/>
              <a:t>2</a:t>
            </a:fld>
            <a:endParaRPr lang="hu-HU"/>
          </a:p>
        </p:txBody>
      </p:sp>
      <p:sp>
        <p:nvSpPr>
          <p:cNvPr id="11264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9683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DBE9D7-89BC-40E4-ABCF-60BBC0C1020A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8955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Programozási alapismeretek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2011/2012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Programozási alapismeretek 4. előadás előadás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A7FC65-5508-40FB-9A56-6B3DBFCC5C72}" type="slidenum">
              <a:rPr lang="hu-HU" smtClean="0"/>
              <a:pPr>
                <a:defRPr/>
              </a:pPr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7967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Élőfej helye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Programozási alapismeretek</a:t>
            </a:r>
            <a:endParaRPr lang="hu-HU" dirty="0"/>
          </a:p>
        </p:txBody>
      </p:sp>
      <p:sp>
        <p:nvSpPr>
          <p:cNvPr id="5" name="Dátum helye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2011/2012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hu-HU"/>
              <a:t>Szlávi-Zsakó: Programozási alapismeretek 4. előadás előadás</a:t>
            </a:r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4A7FC65-5508-40FB-9A56-6B3DBFCC5C72}" type="slidenum">
              <a:rPr lang="hu-HU" smtClean="0"/>
              <a:pPr>
                <a:defRPr/>
              </a:pPr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3387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281C8F-0051-4F0C-A4B1-BE1C074E8404}" type="slidenum">
              <a:rPr lang="hu-HU" smtClean="0"/>
              <a:pPr/>
              <a:t>13</a:t>
            </a:fld>
            <a:endParaRPr lang="hu-HU"/>
          </a:p>
        </p:txBody>
      </p:sp>
      <p:sp>
        <p:nvSpPr>
          <p:cNvPr id="11264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7007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4835286-1EEB-4200-BACA-1BB3A90762A8}" type="datetimeFigureOut">
              <a:rPr lang="hu-HU" smtClean="0"/>
              <a:t>2022. 11. 10.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4CF066-CE47-43EA-B94F-6277CB394B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0663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4835286-1EEB-4200-BACA-1BB3A90762A8}" type="datetimeFigureOut">
              <a:rPr lang="hu-HU" smtClean="0"/>
              <a:t>2022. 11. 10.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4CF066-CE47-43EA-B94F-6277CB394B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62830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4835286-1EEB-4200-BACA-1BB3A90762A8}" type="datetimeFigureOut">
              <a:rPr lang="hu-HU" smtClean="0"/>
              <a:t>2022. 11. 10.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4CF066-CE47-43EA-B94F-6277CB394B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2151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60" y="424138"/>
            <a:ext cx="7886700" cy="1325563"/>
          </a:xfrm>
        </p:spPr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022" y="1766800"/>
            <a:ext cx="7498080" cy="5041322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sz="2400"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  <a:lvl2pPr marL="6858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sz="2400">
                <a:latin typeface="Cambria Math" panose="02040503050406030204" pitchFamily="18" charset="0"/>
                <a:ea typeface="Cambria Math" panose="02040503050406030204" pitchFamily="18" charset="0"/>
              </a:defRPr>
            </a:lvl2pPr>
            <a:lvl3pPr marL="11430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sz="2400">
                <a:latin typeface="Cambria Math" panose="02040503050406030204" pitchFamily="18" charset="0"/>
                <a:ea typeface="Cambria Math" panose="02040503050406030204" pitchFamily="18" charset="0"/>
              </a:defRPr>
            </a:lvl3pPr>
            <a:lvl4pPr marL="16002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sz="2400">
                <a:latin typeface="Cambria Math" panose="02040503050406030204" pitchFamily="18" charset="0"/>
                <a:ea typeface="Cambria Math" panose="02040503050406030204" pitchFamily="18" charset="0"/>
              </a:defRPr>
            </a:lvl4pPr>
            <a:lvl5pPr marL="2057400" indent="-2286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sz="2400">
                <a:latin typeface="Cambria Math" panose="02040503050406030204" pitchFamily="18" charset="0"/>
                <a:ea typeface="Cambria Math" panose="02040503050406030204" pitchFamily="18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793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4835286-1EEB-4200-BACA-1BB3A90762A8}" type="datetimeFigureOut">
              <a:rPr lang="hu-HU" smtClean="0"/>
              <a:t>2022. 11. 10.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4CF066-CE47-43EA-B94F-6277CB394B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044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4835286-1EEB-4200-BACA-1BB3A90762A8}" type="datetimeFigureOut">
              <a:rPr lang="hu-HU" smtClean="0"/>
              <a:t>2022. 11. 10.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4CF066-CE47-43EA-B94F-6277CB394B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13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4835286-1EEB-4200-BACA-1BB3A90762A8}" type="datetimeFigureOut">
              <a:rPr lang="hu-HU" smtClean="0"/>
              <a:t>2022. 11. 10.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4CF066-CE47-43EA-B94F-6277CB394B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300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4835286-1EEB-4200-BACA-1BB3A90762A8}" type="datetimeFigureOut">
              <a:rPr lang="hu-HU" smtClean="0"/>
              <a:t>2022. 11. 10.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4CF066-CE47-43EA-B94F-6277CB394B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59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4835286-1EEB-4200-BACA-1BB3A90762A8}" type="datetimeFigureOut">
              <a:rPr lang="hu-HU" smtClean="0"/>
              <a:t>2022. 11. 10.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4CF066-CE47-43EA-B94F-6277CB394B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3029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4835286-1EEB-4200-BACA-1BB3A90762A8}" type="datetimeFigureOut">
              <a:rPr lang="hu-HU" smtClean="0"/>
              <a:t>2022. 11. 10.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4CF066-CE47-43EA-B94F-6277CB394B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277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4835286-1EEB-4200-BACA-1BB3A90762A8}" type="datetimeFigureOut">
              <a:rPr lang="hu-HU" smtClean="0"/>
              <a:t>2022. 11. 10.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24CF066-CE47-43EA-B94F-6277CB394B0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06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753" y="391361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758487"/>
            <a:ext cx="7498080" cy="5041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84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Ø"/>
        <a:defRPr sz="2400" b="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Ø"/>
        <a:defRPr sz="2400" b="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Ø"/>
        <a:defRPr sz="2400" b="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Ø"/>
        <a:defRPr sz="2400" b="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Ø"/>
        <a:defRPr sz="2400" b="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7BC81B-835E-359F-3285-12B27DBE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/>
              <a:t>Programspecifikáció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6CF9EBC-DBBB-04B1-E93E-30A068156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Kezdőállapot, célállapot</a:t>
            </a:r>
          </a:p>
          <a:p>
            <a:r>
              <a:rPr lang="hu-HU" dirty="0"/>
              <a:t>Feladat: olyan előírás (reláció), amely megadja, hogy adott kezdőállapotra adott végállapotot mikor fogadjuk el helyesnek (tehát a feladat megoldásaként)</a:t>
            </a:r>
          </a:p>
        </p:txBody>
      </p:sp>
    </p:spTree>
    <p:extLst>
      <p:ext uri="{BB962C8B-B14F-4D97-AF65-F5344CB8AC3E}">
        <p14:creationId xmlns:p14="http://schemas.microsoft.com/office/powerpoint/2010/main" val="546830584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05CA5A-5FCE-3AAA-C922-2E724673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Másolás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5993B4F9-C4E1-7375-6379-43689C3DBC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u-HU" u="sng" noProof="0" dirty="0"/>
                  <a:t>Specifikáció:</a:t>
                </a:r>
              </a:p>
              <a:p>
                <a:pPr lvl="0"/>
                <a:r>
                  <a:rPr lang="hu-HU" noProof="0" dirty="0"/>
                  <a:t>Definíció:	</a:t>
                </a:r>
                <a14:m>
                  <m:oMath xmlns:m="http://schemas.openxmlformats.org/officeDocument/2006/math">
                    <m:r>
                      <a:rPr lang="hu-HU" noProof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:[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..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]→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hu-HU" noProof="0" dirty="0"/>
              </a:p>
              <a:p>
                <a:pPr lvl="0"/>
                <a:r>
                  <a:rPr lang="hu-HU" noProof="0" dirty="0"/>
                  <a:t>Bemenet:	</a:t>
                </a:r>
                <a14:m>
                  <m:oMath xmlns:m="http://schemas.openxmlformats.org/officeDocument/2006/math">
                    <m:r>
                      <a:rPr lang="hu-HU" noProof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noProof="0">
                        <a:latin typeface="Cambria Math" panose="02040503050406030204" pitchFamily="18" charset="0"/>
                      </a:rPr>
                      <m:t>𝐸𝑔</m:t>
                    </m:r>
                    <m:r>
                      <a:rPr lang="hu-HU" noProof="0">
                        <a:latin typeface="Cambria Math" panose="02040503050406030204" pitchFamily="18" charset="0"/>
                      </a:rPr>
                      <m:t>é</m:t>
                    </m:r>
                    <m:r>
                      <a:rPr lang="hu-HU" noProof="0">
                        <a:latin typeface="Cambria Math" panose="02040503050406030204" pitchFamily="18" charset="0"/>
                      </a:rPr>
                      <m:t>𝑠𝑧</m:t>
                    </m:r>
                  </m:oMath>
                </a14:m>
                <a:endParaRPr lang="hu-HU" noProof="0" dirty="0"/>
              </a:p>
              <a:p>
                <a:pPr lvl="0"/>
                <a:r>
                  <a:rPr lang="hu-HU" noProof="0" dirty="0"/>
                  <a:t>Kimenet:	</a:t>
                </a:r>
                <a14:m>
                  <m:oMath xmlns:m="http://schemas.openxmlformats.org/officeDocument/2006/math">
                    <m:r>
                      <a:rPr lang="hu-HU" noProof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ö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𝑚𝑏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(1..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+1: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noProof="0" dirty="0"/>
              </a:p>
              <a:p>
                <a:pPr lvl="0"/>
                <a:r>
                  <a:rPr lang="hu-HU" noProof="0" dirty="0"/>
                  <a:t>Előfeltétel:	</a:t>
                </a:r>
                <a14:m>
                  <m:oMath xmlns:m="http://schemas.openxmlformats.org/officeDocument/2006/math">
                    <m:r>
                      <a:rPr lang="hu-HU" noProof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noProof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hu-HU" noProof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u-HU" noProof="0" smtClean="0">
                        <a:latin typeface="Cambria Math" panose="02040503050406030204" pitchFamily="18" charset="0"/>
                      </a:rPr>
                      <m:t> é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hu-HU" noProof="0" dirty="0">
                  <a:sym typeface="Symbol" pitchFamily="18" charset="2"/>
                </a:endParaRPr>
              </a:p>
              <a:p>
                <a:pPr lvl="0"/>
                <a:r>
                  <a:rPr lang="hu-HU" noProof="0" dirty="0">
                    <a:sym typeface="Symbol" pitchFamily="18" charset="2"/>
                  </a:rPr>
                  <a:t>Utófeltétel:	</a:t>
                </a:r>
                <a14:m>
                  <m:oMath xmlns:m="http://schemas.openxmlformats.org/officeDocument/2006/math">
                    <m:r>
                      <a:rPr lang="hu-HU" smtClean="0">
                        <a:latin typeface="Cambria Math" panose="02040503050406030204" pitchFamily="18" charset="0"/>
                      </a:rPr>
                      <m:t>𝐸𝑓</m:t>
                    </m:r>
                    <m:r>
                      <a:rPr lang="hu-HU" smtClean="0">
                        <a:latin typeface="Cambria Math" panose="02040503050406030204" pitchFamily="18" charset="0"/>
                      </a:rPr>
                      <m:t> é</m:t>
                    </m:r>
                    <m:r>
                      <a:rPr lang="hu-HU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hu-HU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hu-HU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hu-HU" smtClean="0">
                        <a:latin typeface="Cambria Math" panose="02040503050406030204" pitchFamily="18" charset="0"/>
                      </a:rPr>
                      <m:t>á</m:t>
                    </m:r>
                    <m:r>
                      <a:rPr lang="hu-HU" smtClean="0">
                        <a:latin typeface="Cambria Math" panose="02040503050406030204" pitchFamily="18" charset="0"/>
                      </a:rPr>
                      <m:t>𝑠𝑜</m:t>
                    </m:r>
                    <m:sSubSup>
                      <m:sSubSup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hu-HU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hu-HU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hu-HU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hu-HU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hu-HU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5993B4F9-C4E1-7375-6379-43689C3DBC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1" t="-9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Kép 7">
            <a:extLst>
              <a:ext uri="{FF2B5EF4-FFF2-40B4-BE49-F238E27FC236}">
                <a16:creationId xmlns:a16="http://schemas.microsoft.com/office/drawing/2014/main" id="{92933240-F372-8F19-4296-17C63C2E4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012" y="5540381"/>
            <a:ext cx="6004100" cy="133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25398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05CA5A-5FCE-3AAA-C922-2E724673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Kiválogatás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5993B4F9-C4E1-7375-6379-43689C3DBC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u-HU" u="sng" noProof="0" dirty="0"/>
                  <a:t>Specifikáció:</a:t>
                </a:r>
              </a:p>
              <a:p>
                <a:pPr lvl="0"/>
                <a:r>
                  <a:rPr lang="hu-HU" noProof="0" dirty="0"/>
                  <a:t>Definíció:	</a:t>
                </a:r>
                <a14:m>
                  <m:oMath xmlns:m="http://schemas.openxmlformats.org/officeDocument/2006/math">
                    <m:r>
                      <a:rPr lang="hu-HU" noProof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hu-HU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noProof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hu-HU" noProof="0" smtClean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hu-HU" noProof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hu-HU" noProof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:[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..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]→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𝐿𝑜𝑔𝑖𝑘𝑎𝑖</m:t>
                    </m:r>
                  </m:oMath>
                </a14:m>
                <a:endParaRPr lang="hu-HU" noProof="0" dirty="0"/>
              </a:p>
              <a:p>
                <a:pPr lvl="0"/>
                <a:r>
                  <a:rPr lang="hu-HU" noProof="0" dirty="0"/>
                  <a:t>Bemenet:	</a:t>
                </a:r>
                <a14:m>
                  <m:oMath xmlns:m="http://schemas.openxmlformats.org/officeDocument/2006/math">
                    <m:r>
                      <a:rPr lang="hu-HU" noProof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noProof="0">
                        <a:latin typeface="Cambria Math" panose="02040503050406030204" pitchFamily="18" charset="0"/>
                      </a:rPr>
                      <m:t>𝐸𝑔</m:t>
                    </m:r>
                    <m:r>
                      <a:rPr lang="hu-HU" noProof="0">
                        <a:latin typeface="Cambria Math" panose="02040503050406030204" pitchFamily="18" charset="0"/>
                      </a:rPr>
                      <m:t>é</m:t>
                    </m:r>
                    <m:r>
                      <a:rPr lang="hu-HU" noProof="0">
                        <a:latin typeface="Cambria Math" panose="02040503050406030204" pitchFamily="18" charset="0"/>
                      </a:rPr>
                      <m:t>𝑠𝑧</m:t>
                    </m:r>
                  </m:oMath>
                </a14:m>
                <a:endParaRPr lang="hu-HU" noProof="0" dirty="0"/>
              </a:p>
              <a:p>
                <a:pPr lvl="0"/>
                <a:r>
                  <a:rPr lang="hu-HU" noProof="0" dirty="0"/>
                  <a:t>Kimenet:	</a:t>
                </a:r>
                <a14:m>
                  <m:oMath xmlns:m="http://schemas.openxmlformats.org/officeDocument/2006/math">
                    <m:r>
                      <a:rPr lang="hu-HU" noProof="0" smtClean="0">
                        <a:latin typeface="Cambria Math" panose="02040503050406030204" pitchFamily="18" charset="0"/>
                      </a:rPr>
                      <m:t>𝑑𝑏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𝐸𝑔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𝑠𝑧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ö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𝑚𝑏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(1.. 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𝑑𝑏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noProof="0" dirty="0"/>
              </a:p>
              <a:p>
                <a:pPr lvl="0"/>
                <a:r>
                  <a:rPr lang="hu-HU" noProof="0" dirty="0"/>
                  <a:t>Előfeltétel:	</a:t>
                </a:r>
                <a14:m>
                  <m:oMath xmlns:m="http://schemas.openxmlformats.org/officeDocument/2006/math">
                    <m:r>
                      <a:rPr lang="hu-HU" noProof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noProof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hu-HU" noProof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u-HU" noProof="0" smtClean="0">
                        <a:latin typeface="Cambria Math" panose="02040503050406030204" pitchFamily="18" charset="0"/>
                      </a:rPr>
                      <m:t> é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hu-HU" noProof="0" dirty="0">
                  <a:sym typeface="Symbol" pitchFamily="18" charset="2"/>
                </a:endParaRPr>
              </a:p>
              <a:p>
                <a:pPr lvl="0"/>
                <a:r>
                  <a:rPr lang="hu-HU" noProof="0" dirty="0">
                    <a:sym typeface="Symbol" pitchFamily="18" charset="2"/>
                  </a:rPr>
                  <a:t>Utófeltétel:	</a:t>
                </a:r>
                <a14:m>
                  <m:oMath xmlns:m="http://schemas.openxmlformats.org/officeDocument/2006/math">
                    <m:r>
                      <a:rPr lang="hu-HU" smtClean="0">
                        <a:latin typeface="Cambria Math" panose="02040503050406030204" pitchFamily="18" charset="0"/>
                      </a:rPr>
                      <m:t>𝐸𝑓</m:t>
                    </m:r>
                    <m:r>
                      <a:rPr lang="hu-HU" smtClean="0">
                        <a:latin typeface="Cambria Math" panose="02040503050406030204" pitchFamily="18" charset="0"/>
                      </a:rPr>
                      <m:t> é</m:t>
                    </m:r>
                    <m:r>
                      <a:rPr lang="hu-HU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hu-HU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hu-HU" smtClean="0">
                        <a:latin typeface="Cambria Math" panose="02040503050406030204" pitchFamily="18" charset="0"/>
                      </a:rPr>
                      <m:t>𝑑𝑏</m:t>
                    </m:r>
                    <m:r>
                      <a:rPr lang="hu-HU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hu-HU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hu-HU" smtClean="0">
                        <a:latin typeface="Cambria Math" panose="02040503050406030204" pitchFamily="18" charset="0"/>
                      </a:rPr>
                      <m:t>𝐾𝑖𝑣</m:t>
                    </m:r>
                    <m:r>
                      <a:rPr lang="hu-HU" smtClean="0">
                        <a:latin typeface="Cambria Math" panose="02040503050406030204" pitchFamily="18" charset="0"/>
                      </a:rPr>
                      <m:t>á</m:t>
                    </m:r>
                    <m:r>
                      <a:rPr lang="hu-HU" smtClean="0">
                        <a:latin typeface="Cambria Math" panose="02040503050406030204" pitchFamily="18" charset="0"/>
                      </a:rPr>
                      <m:t>𝑙𝑜𝑔𝑎</m:t>
                    </m:r>
                    <m:sSubSup>
                      <m:sSubSup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eqArr>
                          <m:eqArrPr>
                            <m:ctrlPr>
                              <a:rPr lang="hu-HU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hu-HU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hu-HU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e>
                            <m:r>
                              <a:rPr lang="hu-HU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hu-HU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hu-HU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hu-HU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sub>
                      <m:sup>
                        <m:r>
                          <a:rPr lang="hu-HU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hu-HU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hu-HU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hu-HU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5993B4F9-C4E1-7375-6379-43689C3DBC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1" t="-9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Kép 8">
            <a:extLst>
              <a:ext uri="{FF2B5EF4-FFF2-40B4-BE49-F238E27FC236}">
                <a16:creationId xmlns:a16="http://schemas.microsoft.com/office/drawing/2014/main" id="{9D7139BC-6021-99EC-90B0-D683BA07C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903" y="4612122"/>
            <a:ext cx="4034318" cy="21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11683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05CA5A-5FCE-3AAA-C922-2E724673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Szétválogatás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5993B4F9-C4E1-7375-6379-43689C3DBC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u-HU" u="sng" noProof="0" dirty="0"/>
                  <a:t>Specifikáció:</a:t>
                </a:r>
              </a:p>
              <a:p>
                <a:pPr lvl="0"/>
                <a:r>
                  <a:rPr lang="hu-HU" noProof="0" dirty="0"/>
                  <a:t>Definíció:	</a:t>
                </a:r>
                <a14:m>
                  <m:oMath xmlns:m="http://schemas.openxmlformats.org/officeDocument/2006/math">
                    <m:r>
                      <a:rPr lang="hu-HU">
                        <a:latin typeface="Cambria Math" panose="02040503050406030204" pitchFamily="18" charset="0"/>
                      </a:rPr>
                      <m:t>𝑓</m:t>
                    </m:r>
                    <m:r>
                      <a:rPr lang="hu-HU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hu-HU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hu-HU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hu-HU">
                        <a:latin typeface="Cambria Math" panose="02040503050406030204" pitchFamily="18" charset="0"/>
                      </a:rPr>
                      <m:t>→</m:t>
                    </m:r>
                    <m:r>
                      <a:rPr lang="hu-HU">
                        <a:latin typeface="Cambria Math" panose="02040503050406030204" pitchFamily="18" charset="0"/>
                      </a:rPr>
                      <m:t>𝐻</m:t>
                    </m:r>
                    <m:r>
                      <a:rPr lang="hu-HU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hu-HU">
                        <a:latin typeface="Cambria Math" panose="02040503050406030204" pitchFamily="18" charset="0"/>
                      </a:rPr>
                      <m:t>𝑇</m:t>
                    </m:r>
                    <m:r>
                      <a:rPr lang="hu-HU">
                        <a:latin typeface="Cambria Math" panose="02040503050406030204" pitchFamily="18" charset="0"/>
                      </a:rPr>
                      <m:t>:[</m:t>
                    </m:r>
                    <m:r>
                      <a:rPr lang="hu-HU">
                        <a:latin typeface="Cambria Math" panose="02040503050406030204" pitchFamily="18" charset="0"/>
                      </a:rPr>
                      <m:t>𝑒</m:t>
                    </m:r>
                    <m:r>
                      <a:rPr lang="hu-HU">
                        <a:latin typeface="Cambria Math" panose="02040503050406030204" pitchFamily="18" charset="0"/>
                      </a:rPr>
                      <m:t>..</m:t>
                    </m:r>
                    <m:r>
                      <a:rPr lang="hu-HU"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>
                        <a:latin typeface="Cambria Math" panose="02040503050406030204" pitchFamily="18" charset="0"/>
                      </a:rPr>
                      <m:t>]→</m:t>
                    </m:r>
                    <m:r>
                      <a:rPr lang="hu-HU">
                        <a:latin typeface="Cambria Math" panose="02040503050406030204" pitchFamily="18" charset="0"/>
                      </a:rPr>
                      <m:t>𝐿𝑜𝑔𝑖𝑘𝑎𝑖</m:t>
                    </m:r>
                  </m:oMath>
                </a14:m>
                <a:endParaRPr lang="hu-HU" noProof="0" dirty="0"/>
              </a:p>
              <a:p>
                <a:pPr lvl="0"/>
                <a:r>
                  <a:rPr lang="hu-HU" noProof="0" dirty="0"/>
                  <a:t>Bemenet:	</a:t>
                </a:r>
                <a14:m>
                  <m:oMath xmlns:m="http://schemas.openxmlformats.org/officeDocument/2006/math">
                    <m:r>
                      <a:rPr lang="hu-HU" noProof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noProof="0">
                        <a:latin typeface="Cambria Math" panose="02040503050406030204" pitchFamily="18" charset="0"/>
                      </a:rPr>
                      <m:t>𝐸𝑔</m:t>
                    </m:r>
                    <m:r>
                      <a:rPr lang="hu-HU" noProof="0">
                        <a:latin typeface="Cambria Math" panose="02040503050406030204" pitchFamily="18" charset="0"/>
                      </a:rPr>
                      <m:t>é</m:t>
                    </m:r>
                    <m:r>
                      <a:rPr lang="hu-HU" noProof="0">
                        <a:latin typeface="Cambria Math" panose="02040503050406030204" pitchFamily="18" charset="0"/>
                      </a:rPr>
                      <m:t>𝑠𝑧</m:t>
                    </m:r>
                  </m:oMath>
                </a14:m>
                <a:endParaRPr lang="hu-HU" noProof="0" dirty="0"/>
              </a:p>
              <a:p>
                <a:pPr lvl="0"/>
                <a:r>
                  <a:rPr lang="hu-HU" noProof="0" dirty="0"/>
                  <a:t>Kimenet:	</a:t>
                </a:r>
                <a14:m>
                  <m:oMath xmlns:m="http://schemas.openxmlformats.org/officeDocument/2006/math">
                    <m:r>
                      <a:rPr lang="hu-HU" noProof="0" smtClean="0">
                        <a:latin typeface="Cambria Math" panose="02040503050406030204" pitchFamily="18" charset="0"/>
                      </a:rPr>
                      <m:t>𝑑𝑏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𝐸𝑔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𝑠𝑧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ö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𝑚𝑏</m:t>
                    </m:r>
                    <m:d>
                      <m:dPr>
                        <m:ctrlPr>
                          <a:rPr lang="hu-HU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noProof="0" smtClean="0">
                            <a:latin typeface="Cambria Math" panose="02040503050406030204" pitchFamily="18" charset="0"/>
                          </a:rPr>
                          <m:t>1.. </m:t>
                        </m:r>
                        <m:r>
                          <a:rPr lang="hu-HU" noProof="0" smtClean="0">
                            <a:latin typeface="Cambria Math" panose="02040503050406030204" pitchFamily="18" charset="0"/>
                          </a:rPr>
                          <m:t>𝑑𝑏</m:t>
                        </m:r>
                        <m:r>
                          <a:rPr lang="hu-HU" noProof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hu-HU" noProof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hu-HU" noProof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br>
                  <a:rPr lang="hu-HU" noProof="0" dirty="0"/>
                </a:br>
                <a:r>
                  <a:rPr lang="hu-HU" noProof="0" dirty="0"/>
                  <a:t>		</a:t>
                </a:r>
                <a14:m>
                  <m:oMath xmlns:m="http://schemas.openxmlformats.org/officeDocument/2006/math">
                    <m:r>
                      <a:rPr lang="hu-HU" noProof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ö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𝑚𝑏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(1..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+1−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𝑑𝑏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noProof="0" dirty="0"/>
              </a:p>
              <a:p>
                <a:pPr lvl="0"/>
                <a:r>
                  <a:rPr lang="hu-HU" noProof="0" dirty="0"/>
                  <a:t>Előfeltétel:	</a:t>
                </a:r>
                <a14:m>
                  <m:oMath xmlns:m="http://schemas.openxmlformats.org/officeDocument/2006/math">
                    <m:r>
                      <a:rPr lang="hu-HU" noProof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noProof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hu-HU" noProof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u-HU" noProof="0" smtClean="0">
                        <a:latin typeface="Cambria Math" panose="02040503050406030204" pitchFamily="18" charset="0"/>
                      </a:rPr>
                      <m:t> é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hu-HU" noProof="0" dirty="0">
                  <a:sym typeface="Symbol" pitchFamily="18" charset="2"/>
                </a:endParaRPr>
              </a:p>
              <a:p>
                <a:pPr lvl="0"/>
                <a:r>
                  <a:rPr lang="hu-HU" noProof="0" dirty="0">
                    <a:sym typeface="Symbol" pitchFamily="18" charset="2"/>
                  </a:rPr>
                  <a:t>Utófeltétel:	</a:t>
                </a:r>
                <a14:m>
                  <m:oMath xmlns:m="http://schemas.openxmlformats.org/officeDocument/2006/math">
                    <m:r>
                      <a:rPr lang="hu-HU" smtClean="0">
                        <a:latin typeface="Cambria Math" panose="02040503050406030204" pitchFamily="18" charset="0"/>
                      </a:rPr>
                      <m:t>𝐸𝑓</m:t>
                    </m:r>
                    <m:r>
                      <a:rPr lang="hu-HU" smtClean="0">
                        <a:latin typeface="Cambria Math" panose="02040503050406030204" pitchFamily="18" charset="0"/>
                      </a:rPr>
                      <m:t> é</m:t>
                    </m:r>
                    <m:r>
                      <a:rPr lang="hu-HU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hu-HU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hu-HU" smtClean="0">
                        <a:latin typeface="Cambria Math" panose="02040503050406030204" pitchFamily="18" charset="0"/>
                      </a:rPr>
                      <m:t>𝑑𝑏</m:t>
                    </m:r>
                    <m:r>
                      <a:rPr lang="hu-HU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hu-HU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hu-HU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hu-HU" smtClean="0">
                        <a:latin typeface="Cambria Math" panose="02040503050406030204" pitchFamily="18" charset="0"/>
                      </a:rPr>
                      <m:t>𝑆𝑧</m:t>
                    </m:r>
                    <m:r>
                      <a:rPr lang="hu-HU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hu-HU" smtClean="0">
                        <a:latin typeface="Cambria Math" panose="02040503050406030204" pitchFamily="18" charset="0"/>
                      </a:rPr>
                      <m:t>𝑡𝑣</m:t>
                    </m:r>
                    <m:r>
                      <a:rPr lang="hu-HU" smtClean="0">
                        <a:latin typeface="Cambria Math" panose="02040503050406030204" pitchFamily="18" charset="0"/>
                      </a:rPr>
                      <m:t>á</m:t>
                    </m:r>
                    <m:r>
                      <a:rPr lang="hu-HU" smtClean="0">
                        <a:latin typeface="Cambria Math" panose="02040503050406030204" pitchFamily="18" charset="0"/>
                      </a:rPr>
                      <m:t>𝑙𝑜𝑔𝑎</m:t>
                    </m:r>
                    <m:sSubSup>
                      <m:sSubSup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eqArr>
                          <m:eqArrPr>
                            <m:ctrlPr>
                              <a:rPr lang="hu-HU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hu-HU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hu-HU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e>
                            <m:r>
                              <a:rPr lang="hu-HU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d>
                              <m:dPr>
                                <m:ctrlPr>
                                  <a:rPr lang="hu-HU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eqArr>
                      </m:sub>
                      <m:sup>
                        <m:r>
                          <a:rPr lang="hu-HU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hu-HU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hu-HU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hu-HU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5993B4F9-C4E1-7375-6379-43689C3DBC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1" t="-9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Kép 7">
            <a:extLst>
              <a:ext uri="{FF2B5EF4-FFF2-40B4-BE49-F238E27FC236}">
                <a16:creationId xmlns:a16="http://schemas.microsoft.com/office/drawing/2014/main" id="{A61D4971-07A2-18B6-B689-77D1623D2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000" y="4629221"/>
            <a:ext cx="4025999" cy="21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58493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Programozási tételek</a:t>
            </a:r>
          </a:p>
        </p:txBody>
      </p:sp>
      <p:sp>
        <p:nvSpPr>
          <p:cNvPr id="5222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ym typeface="Symbol" pitchFamily="18" charset="2"/>
              </a:rPr>
              <a:t>Összegzés</a:t>
            </a:r>
          </a:p>
          <a:p>
            <a:r>
              <a:rPr lang="hu-HU" dirty="0">
                <a:sym typeface="Symbol" pitchFamily="18" charset="2"/>
              </a:rPr>
              <a:t>Megszámolás</a:t>
            </a:r>
          </a:p>
          <a:p>
            <a:r>
              <a:rPr lang="hu-HU" dirty="0">
                <a:sym typeface="Symbol" pitchFamily="18" charset="2"/>
              </a:rPr>
              <a:t>Maximum-kiválasztás</a:t>
            </a:r>
          </a:p>
          <a:p>
            <a:r>
              <a:rPr lang="hu-HU" dirty="0">
                <a:sym typeface="Symbol" pitchFamily="18" charset="2"/>
              </a:rPr>
              <a:t>Feltételes maximumkeresés</a:t>
            </a:r>
          </a:p>
          <a:p>
            <a:r>
              <a:rPr lang="hu-HU" dirty="0">
                <a:sym typeface="Symbol" pitchFamily="18" charset="2"/>
              </a:rPr>
              <a:t>Keresés</a:t>
            </a:r>
          </a:p>
          <a:p>
            <a:r>
              <a:rPr lang="hu-HU" dirty="0">
                <a:sym typeface="Symbol" pitchFamily="18" charset="2"/>
              </a:rPr>
              <a:t>Eldöntés</a:t>
            </a:r>
          </a:p>
          <a:p>
            <a:r>
              <a:rPr lang="hu-HU" dirty="0">
                <a:sym typeface="Symbol" pitchFamily="18" charset="2"/>
              </a:rPr>
              <a:t>Kiválasztás</a:t>
            </a:r>
          </a:p>
          <a:p>
            <a:r>
              <a:rPr lang="hu-HU" dirty="0">
                <a:sym typeface="Symbol" pitchFamily="18" charset="2"/>
              </a:rPr>
              <a:t>Másolás</a:t>
            </a:r>
          </a:p>
          <a:p>
            <a:r>
              <a:rPr lang="hu-HU" dirty="0">
                <a:sym typeface="Symbol" pitchFamily="18" charset="2"/>
              </a:rPr>
              <a:t>Kiválogatás</a:t>
            </a:r>
          </a:p>
          <a:p>
            <a:r>
              <a:rPr lang="hu-HU" dirty="0">
                <a:sym typeface="Symbol" pitchFamily="18" charset="2"/>
              </a:rPr>
              <a:t>Szétválogatás</a:t>
            </a:r>
          </a:p>
          <a:p>
            <a:endParaRPr lang="hu-HU"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Programozási tételek</a:t>
            </a:r>
          </a:p>
        </p:txBody>
      </p:sp>
      <p:sp>
        <p:nvSpPr>
          <p:cNvPr id="5222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ym typeface="Symbol" pitchFamily="18" charset="2"/>
              </a:rPr>
              <a:t>Összegzés</a:t>
            </a:r>
          </a:p>
          <a:p>
            <a:r>
              <a:rPr lang="hu-HU" dirty="0">
                <a:sym typeface="Symbol" pitchFamily="18" charset="2"/>
              </a:rPr>
              <a:t>Megszámolás</a:t>
            </a:r>
          </a:p>
          <a:p>
            <a:r>
              <a:rPr lang="hu-HU" dirty="0">
                <a:sym typeface="Symbol" pitchFamily="18" charset="2"/>
              </a:rPr>
              <a:t>Maximum-kiválasztás</a:t>
            </a:r>
          </a:p>
          <a:p>
            <a:r>
              <a:rPr lang="hu-HU" dirty="0">
                <a:sym typeface="Symbol" pitchFamily="18" charset="2"/>
              </a:rPr>
              <a:t>Feltételes maximumkeresés</a:t>
            </a:r>
          </a:p>
          <a:p>
            <a:r>
              <a:rPr lang="hu-HU" dirty="0">
                <a:sym typeface="Symbol" pitchFamily="18" charset="2"/>
              </a:rPr>
              <a:t>Keresés</a:t>
            </a:r>
          </a:p>
          <a:p>
            <a:r>
              <a:rPr lang="hu-HU" dirty="0">
                <a:sym typeface="Symbol" pitchFamily="18" charset="2"/>
              </a:rPr>
              <a:t>Eldöntés</a:t>
            </a:r>
          </a:p>
          <a:p>
            <a:r>
              <a:rPr lang="hu-HU" dirty="0">
                <a:sym typeface="Symbol" pitchFamily="18" charset="2"/>
              </a:rPr>
              <a:t>Kiválasztás</a:t>
            </a:r>
          </a:p>
          <a:p>
            <a:r>
              <a:rPr lang="hu-HU" dirty="0">
                <a:sym typeface="Symbol" pitchFamily="18" charset="2"/>
              </a:rPr>
              <a:t>Másolás</a:t>
            </a:r>
          </a:p>
          <a:p>
            <a:r>
              <a:rPr lang="hu-HU" dirty="0">
                <a:sym typeface="Symbol" pitchFamily="18" charset="2"/>
              </a:rPr>
              <a:t>Kiválogatás</a:t>
            </a:r>
          </a:p>
          <a:p>
            <a:r>
              <a:rPr lang="hu-HU" dirty="0">
                <a:sym typeface="Symbol" pitchFamily="18" charset="2"/>
              </a:rPr>
              <a:t>Szétválogatás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068385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2831BC-7368-DB4F-7544-B77CA9DBD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Összegzés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CE33785-48D8-042E-24AC-27D8297D16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hu-HU" u="sng" noProof="0" dirty="0"/>
                  <a:t>Specifikáció:</a:t>
                </a:r>
              </a:p>
              <a:p>
                <a:pPr lvl="0"/>
                <a:r>
                  <a:rPr lang="hu-HU" noProof="0" dirty="0"/>
                  <a:t>Definíció:	</a:t>
                </a:r>
                <a14:m>
                  <m:oMath xmlns:m="http://schemas.openxmlformats.org/officeDocument/2006/math">
                    <m:r>
                      <a:rPr lang="hu-HU" noProof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hu-HU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noProof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hu-HU" noProof="0" smtClean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hu-HU" noProof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hu-HU" noProof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hu-HU" noProof="0" dirty="0"/>
              </a:p>
              <a:p>
                <a:pPr lvl="0"/>
                <a:r>
                  <a:rPr lang="hu-HU" noProof="0" dirty="0"/>
                  <a:t>Bemenet:	</a:t>
                </a:r>
                <a14:m>
                  <m:oMath xmlns:m="http://schemas.openxmlformats.org/officeDocument/2006/math">
                    <m:r>
                      <a:rPr lang="hu-HU" noProof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noProof="0">
                        <a:latin typeface="Cambria Math" panose="02040503050406030204" pitchFamily="18" charset="0"/>
                      </a:rPr>
                      <m:t>𝐸𝑔</m:t>
                    </m:r>
                    <m:r>
                      <a:rPr lang="hu-HU" noProof="0">
                        <a:latin typeface="Cambria Math" panose="02040503050406030204" pitchFamily="18" charset="0"/>
                      </a:rPr>
                      <m:t>é</m:t>
                    </m:r>
                    <m:r>
                      <a:rPr lang="hu-HU" noProof="0">
                        <a:latin typeface="Cambria Math" panose="02040503050406030204" pitchFamily="18" charset="0"/>
                      </a:rPr>
                      <m:t>𝑠𝑧</m:t>
                    </m:r>
                  </m:oMath>
                </a14:m>
                <a:endParaRPr lang="hu-HU" noProof="0" dirty="0"/>
              </a:p>
              <a:p>
                <a:pPr lvl="0"/>
                <a:r>
                  <a:rPr lang="hu-HU" noProof="0" dirty="0"/>
                  <a:t>Kimenet:	</a:t>
                </a:r>
                <a14:m>
                  <m:oMath xmlns:m="http://schemas.openxmlformats.org/officeDocument/2006/math">
                    <m:r>
                      <a:rPr lang="hu-HU" noProof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hu-HU" noProof="0" dirty="0"/>
              </a:p>
              <a:p>
                <a:pPr lvl="0"/>
                <a:r>
                  <a:rPr lang="hu-HU" noProof="0" dirty="0"/>
                  <a:t>Előfeltétel:	</a:t>
                </a:r>
                <a14:m>
                  <m:oMath xmlns:m="http://schemas.openxmlformats.org/officeDocument/2006/math">
                    <m:r>
                      <a:rPr lang="hu-HU" noProof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noProof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hu-HU" noProof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u-HU" noProof="0" smtClean="0">
                        <a:latin typeface="Cambria Math" panose="02040503050406030204" pitchFamily="18" charset="0"/>
                      </a:rPr>
                      <m:t> é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hu-HU" noProof="0" dirty="0">
                  <a:sym typeface="Symbol" pitchFamily="18" charset="2"/>
                </a:endParaRPr>
              </a:p>
              <a:p>
                <a:pPr lvl="0"/>
                <a:r>
                  <a:rPr lang="hu-HU" noProof="0" dirty="0">
                    <a:sym typeface="Symbol" pitchFamily="18" charset="2"/>
                  </a:rPr>
                  <a:t>Utófeltétel:	</a:t>
                </a:r>
                <a14:m>
                  <m:oMath xmlns:m="http://schemas.openxmlformats.org/officeDocument/2006/math">
                    <m:r>
                      <a:rPr lang="hu-HU" noProof="0" smtClean="0">
                        <a:latin typeface="Cambria Math" panose="02040503050406030204" pitchFamily="18" charset="0"/>
                        <a:sym typeface="Symbol" pitchFamily="18" charset="2"/>
                      </a:rPr>
                      <m:t>𝐸𝑓</m:t>
                    </m:r>
                    <m:r>
                      <a:rPr lang="hu-HU" noProof="0" smtClean="0">
                        <a:latin typeface="Cambria Math" panose="02040503050406030204" pitchFamily="18" charset="0"/>
                        <a:sym typeface="Symbol" pitchFamily="18" charset="2"/>
                      </a:rPr>
                      <m:t> é</m:t>
                    </m:r>
                    <m:r>
                      <a:rPr lang="hu-HU" noProof="0" smtClean="0">
                        <a:latin typeface="Cambria Math" panose="02040503050406030204" pitchFamily="18" charset="0"/>
                        <a:sym typeface="Symbol" pitchFamily="18" charset="2"/>
                      </a:rPr>
                      <m:t>𝑠</m:t>
                    </m:r>
                    <m:r>
                      <a:rPr lang="hu-HU" noProof="0" smtClean="0"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r>
                      <a:rPr lang="hu-HU" noProof="0" smtClean="0">
                        <a:latin typeface="Cambria Math" panose="02040503050406030204" pitchFamily="18" charset="0"/>
                        <a:sym typeface="Symbol" pitchFamily="18" charset="2"/>
                      </a:rPr>
                      <m:t>𝑠</m:t>
                    </m:r>
                    <m:r>
                      <a:rPr lang="hu-HU" noProof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nary>
                      <m:naryPr>
                        <m:chr m:val="∑"/>
                        <m:ctrlPr>
                          <a:rPr lang="hu-HU" i="1" noProof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r>
                          <a:rPr lang="hu-HU" noProof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  <m:r>
                          <a:rPr lang="hu-HU" noProof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hu-HU" noProof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𝑒</m:t>
                        </m:r>
                      </m:sub>
                      <m:sup>
                        <m:r>
                          <a:rPr lang="hu-HU" noProof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𝑢</m:t>
                        </m:r>
                      </m:sup>
                      <m:e>
                        <m:r>
                          <a:rPr lang="hu-HU" noProof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𝑓</m:t>
                        </m:r>
                        <m:r>
                          <a:rPr lang="hu-HU" noProof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(</m:t>
                        </m:r>
                        <m:r>
                          <a:rPr lang="hu-HU" noProof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𝑖</m:t>
                        </m:r>
                        <m:r>
                          <a:rPr lang="hu-HU" noProof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)</m:t>
                        </m:r>
                      </m:e>
                    </m:nary>
                  </m:oMath>
                </a14:m>
                <a:endParaRPr lang="hu-HU" noProof="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CE33785-48D8-042E-24AC-27D8297D16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1" t="-9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Kép 7">
            <a:extLst>
              <a:ext uri="{FF2B5EF4-FFF2-40B4-BE49-F238E27FC236}">
                <a16:creationId xmlns:a16="http://schemas.microsoft.com/office/drawing/2014/main" id="{BAD1BC67-C812-2E97-9EB2-33E154E68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343" y="4781621"/>
            <a:ext cx="5453311" cy="1773163"/>
          </a:xfrm>
          <a:prstGeom prst="rect">
            <a:avLst/>
          </a:prstGeom>
        </p:spPr>
      </p:pic>
      <p:sp>
        <p:nvSpPr>
          <p:cNvPr id="10" name="Szövegdoboz 13">
            <a:extLst>
              <a:ext uri="{FF2B5EF4-FFF2-40B4-BE49-F238E27FC236}">
                <a16:creationId xmlns:a16="http://schemas.microsoft.com/office/drawing/2014/main" id="{F68BA414-DAEB-1E65-7E01-07FEBCE0D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7504" y="4467755"/>
            <a:ext cx="1276092" cy="62670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square"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b="1" dirty="0"/>
              <a:t>Változó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     i</a:t>
            </a:r>
            <a:r>
              <a:rPr lang="hu-HU" b="1" dirty="0"/>
              <a:t>:Egész</a:t>
            </a:r>
          </a:p>
        </p:txBody>
      </p:sp>
    </p:spTree>
    <p:extLst>
      <p:ext uri="{BB962C8B-B14F-4D97-AF65-F5344CB8AC3E}">
        <p14:creationId xmlns:p14="http://schemas.microsoft.com/office/powerpoint/2010/main" val="1369483908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072ED2-D23E-B63D-00D3-9007861F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Megszámolás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9B66273-5580-301C-25C9-5392EA26F0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hu-HU" u="sng" noProof="0" dirty="0"/>
                  <a:t>Specifikáció:</a:t>
                </a:r>
              </a:p>
              <a:p>
                <a:pPr lvl="0"/>
                <a:r>
                  <a:rPr lang="hu-HU" noProof="0" dirty="0"/>
                  <a:t>Definíció:	</a:t>
                </a:r>
                <a14:m>
                  <m:oMath xmlns:m="http://schemas.openxmlformats.org/officeDocument/2006/math">
                    <m:r>
                      <a:rPr lang="hu-HU" noProof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hu-HU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noProof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hu-HU" noProof="0" smtClean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hu-HU" noProof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hu-HU" noProof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𝐿𝑜𝑔𝑖𝑘𝑎𝑖</m:t>
                    </m:r>
                  </m:oMath>
                </a14:m>
                <a:endParaRPr lang="hu-HU" noProof="0" dirty="0"/>
              </a:p>
              <a:p>
                <a:pPr lvl="0"/>
                <a:r>
                  <a:rPr lang="hu-HU" noProof="0" dirty="0"/>
                  <a:t>Bemenet:	</a:t>
                </a:r>
                <a14:m>
                  <m:oMath xmlns:m="http://schemas.openxmlformats.org/officeDocument/2006/math">
                    <m:r>
                      <a:rPr lang="hu-HU" noProof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noProof="0">
                        <a:latin typeface="Cambria Math" panose="02040503050406030204" pitchFamily="18" charset="0"/>
                      </a:rPr>
                      <m:t>𝐸𝑔</m:t>
                    </m:r>
                    <m:r>
                      <a:rPr lang="hu-HU" noProof="0">
                        <a:latin typeface="Cambria Math" panose="02040503050406030204" pitchFamily="18" charset="0"/>
                      </a:rPr>
                      <m:t>é</m:t>
                    </m:r>
                    <m:r>
                      <a:rPr lang="hu-HU" noProof="0">
                        <a:latin typeface="Cambria Math" panose="02040503050406030204" pitchFamily="18" charset="0"/>
                      </a:rPr>
                      <m:t>𝑠𝑧</m:t>
                    </m:r>
                  </m:oMath>
                </a14:m>
                <a:endParaRPr lang="hu-HU" noProof="0" dirty="0"/>
              </a:p>
              <a:p>
                <a:pPr lvl="0"/>
                <a:r>
                  <a:rPr lang="hu-HU" noProof="0" dirty="0"/>
                  <a:t>Kimenet:	</a:t>
                </a:r>
                <a14:m>
                  <m:oMath xmlns:m="http://schemas.openxmlformats.org/officeDocument/2006/math">
                    <m:r>
                      <a:rPr lang="hu-HU" noProof="0" smtClean="0">
                        <a:latin typeface="Cambria Math" panose="02040503050406030204" pitchFamily="18" charset="0"/>
                      </a:rPr>
                      <m:t>𝑑𝑏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𝐸𝑔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𝑠𝑧</m:t>
                    </m:r>
                  </m:oMath>
                </a14:m>
                <a:endParaRPr lang="hu-HU" noProof="0" dirty="0"/>
              </a:p>
              <a:p>
                <a:pPr lvl="0"/>
                <a:r>
                  <a:rPr lang="hu-HU" noProof="0" dirty="0"/>
                  <a:t>Előfeltétel:	</a:t>
                </a:r>
                <a14:m>
                  <m:oMath xmlns:m="http://schemas.openxmlformats.org/officeDocument/2006/math">
                    <m:r>
                      <a:rPr lang="hu-HU" noProof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noProof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hu-HU" noProof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u-HU" noProof="0" smtClean="0">
                        <a:latin typeface="Cambria Math" panose="02040503050406030204" pitchFamily="18" charset="0"/>
                      </a:rPr>
                      <m:t> é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hu-HU" noProof="0" dirty="0">
                  <a:sym typeface="Symbol" pitchFamily="18" charset="2"/>
                </a:endParaRPr>
              </a:p>
              <a:p>
                <a:pPr lvl="0"/>
                <a:r>
                  <a:rPr lang="hu-HU" noProof="0" dirty="0">
                    <a:sym typeface="Symbol" pitchFamily="18" charset="2"/>
                  </a:rPr>
                  <a:t>Utófeltétel:	</a:t>
                </a:r>
                <a14:m>
                  <m:oMath xmlns:m="http://schemas.openxmlformats.org/officeDocument/2006/math">
                    <m:r>
                      <a:rPr lang="hu-HU" noProof="0" smtClean="0">
                        <a:latin typeface="Cambria Math" panose="02040503050406030204" pitchFamily="18" charset="0"/>
                        <a:sym typeface="Symbol" pitchFamily="18" charset="2"/>
                      </a:rPr>
                      <m:t>𝐸𝑓</m:t>
                    </m:r>
                    <m:r>
                      <a:rPr lang="hu-HU" noProof="0" smtClean="0">
                        <a:latin typeface="Cambria Math" panose="02040503050406030204" pitchFamily="18" charset="0"/>
                        <a:sym typeface="Symbol" pitchFamily="18" charset="2"/>
                      </a:rPr>
                      <m:t> é</m:t>
                    </m:r>
                    <m:r>
                      <a:rPr lang="hu-HU" noProof="0" smtClean="0">
                        <a:latin typeface="Cambria Math" panose="02040503050406030204" pitchFamily="18" charset="0"/>
                        <a:sym typeface="Symbol" pitchFamily="18" charset="2"/>
                      </a:rPr>
                      <m:t>𝑠</m:t>
                    </m:r>
                    <m:r>
                      <a:rPr lang="hu-HU" noProof="0" smtClean="0"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r>
                      <a:rPr lang="hu-HU" noProof="0" smtClean="0">
                        <a:latin typeface="Cambria Math" panose="02040503050406030204" pitchFamily="18" charset="0"/>
                        <a:sym typeface="Symbol" pitchFamily="18" charset="2"/>
                      </a:rPr>
                      <m:t>𝑑𝑏</m:t>
                    </m:r>
                    <m:r>
                      <a:rPr lang="hu-HU" noProof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nary>
                      <m:naryPr>
                        <m:chr m:val="∑"/>
                        <m:ctrlPr>
                          <a:rPr lang="hu-HU" i="1" noProof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naryPr>
                      <m:sub>
                        <m:eqArr>
                          <m:eqArrPr>
                            <m:ctrlPr>
                              <a:rPr lang="hu-HU" i="1" noProof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eqArrPr>
                          <m:e>
                            <m:r>
                              <a:rPr lang="hu-HU" noProof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  <m:r>
                              <a:rPr lang="hu-HU" noProof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=</m:t>
                            </m:r>
                            <m:r>
                              <a:rPr lang="hu-HU" noProof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𝑒</m:t>
                            </m:r>
                          </m:e>
                          <m:e>
                            <m:r>
                              <a:rPr lang="hu-HU" noProof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𝑇</m:t>
                            </m:r>
                            <m:r>
                              <a:rPr lang="hu-HU" noProof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(</m:t>
                            </m:r>
                            <m:r>
                              <a:rPr lang="hu-HU" noProof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  <m:r>
                              <a:rPr lang="hu-HU" noProof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)</m:t>
                            </m:r>
                          </m:e>
                        </m:eqArr>
                      </m:sub>
                      <m:sup>
                        <m:r>
                          <a:rPr lang="hu-HU" noProof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𝑢</m:t>
                        </m:r>
                      </m:sup>
                      <m:e>
                        <m:r>
                          <a:rPr lang="hu-HU" noProof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</m:e>
                    </m:nary>
                  </m:oMath>
                </a14:m>
                <a:endParaRPr lang="hu-HU" noProof="0" dirty="0">
                  <a:sym typeface="Symbol" pitchFamily="18" charset="2"/>
                </a:endParaRP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9B66273-5580-301C-25C9-5392EA26F0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1" t="-9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Kép 8">
            <a:extLst>
              <a:ext uri="{FF2B5EF4-FFF2-40B4-BE49-F238E27FC236}">
                <a16:creationId xmlns:a16="http://schemas.microsoft.com/office/drawing/2014/main" id="{0429DC9D-1207-6933-E45C-D9606A6AD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642" y="4895273"/>
            <a:ext cx="4508715" cy="1962727"/>
          </a:xfrm>
          <a:prstGeom prst="rect">
            <a:avLst/>
          </a:prstGeom>
          <a:ln w="34925"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243236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6A689B-CEEF-8B40-8AF2-28C8E20AB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Maximum-kiválasztás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E0F842C7-FFFB-FD09-60E3-D74C36A2DE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hu-HU" u="sng" noProof="0" dirty="0"/>
                  <a:t>Specifikáció:</a:t>
                </a:r>
              </a:p>
              <a:p>
                <a:pPr lvl="0"/>
                <a:r>
                  <a:rPr lang="hu-HU" noProof="0" dirty="0"/>
                  <a:t>Definíció:	</a:t>
                </a:r>
                <a14:m>
                  <m:oMath xmlns:m="http://schemas.openxmlformats.org/officeDocument/2006/math">
                    <m:r>
                      <a:rPr lang="hu-HU" noProof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hu-HU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noProof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hu-HU" noProof="0" smtClean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hu-HU" noProof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hu-HU" noProof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,  ≥: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𝐿𝑜𝑔𝑖𝑘𝑎𝑖</m:t>
                    </m:r>
                  </m:oMath>
                </a14:m>
                <a:endParaRPr lang="hu-HU" noProof="0" dirty="0"/>
              </a:p>
              <a:p>
                <a:pPr lvl="0"/>
                <a:r>
                  <a:rPr lang="hu-HU" noProof="0" dirty="0"/>
                  <a:t>Bemenet:	</a:t>
                </a:r>
                <a14:m>
                  <m:oMath xmlns:m="http://schemas.openxmlformats.org/officeDocument/2006/math">
                    <m:r>
                      <a:rPr lang="hu-HU" noProof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noProof="0">
                        <a:latin typeface="Cambria Math" panose="02040503050406030204" pitchFamily="18" charset="0"/>
                      </a:rPr>
                      <m:t>𝐸𝑔</m:t>
                    </m:r>
                    <m:r>
                      <a:rPr lang="hu-HU" noProof="0">
                        <a:latin typeface="Cambria Math" panose="02040503050406030204" pitchFamily="18" charset="0"/>
                      </a:rPr>
                      <m:t>é</m:t>
                    </m:r>
                    <m:r>
                      <a:rPr lang="hu-HU" noProof="0">
                        <a:latin typeface="Cambria Math" panose="02040503050406030204" pitchFamily="18" charset="0"/>
                      </a:rPr>
                      <m:t>𝑠𝑧</m:t>
                    </m:r>
                  </m:oMath>
                </a14:m>
                <a:endParaRPr lang="hu-HU" noProof="0" dirty="0"/>
              </a:p>
              <a:p>
                <a:pPr lvl="0"/>
                <a:r>
                  <a:rPr lang="hu-HU" noProof="0" dirty="0"/>
                  <a:t>Kimenet:	</a:t>
                </a:r>
                <a14:m>
                  <m:oMath xmlns:m="http://schemas.openxmlformats.org/officeDocument/2006/math">
                    <m:r>
                      <a:rPr lang="hu-HU" noProof="0" smtClean="0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𝑟𝑡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𝑚𝑎𝑥𝑖𝑛𝑑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𝐸𝑔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𝑠𝑧</m:t>
                    </m:r>
                  </m:oMath>
                </a14:m>
                <a:endParaRPr lang="hu-HU" noProof="0" dirty="0"/>
              </a:p>
              <a:p>
                <a:pPr lvl="0"/>
                <a:r>
                  <a:rPr lang="hu-HU" noProof="0" dirty="0"/>
                  <a:t>Előfeltétel:	</a:t>
                </a:r>
                <a14:m>
                  <m:oMath xmlns:m="http://schemas.openxmlformats.org/officeDocument/2006/math">
                    <m:r>
                      <a:rPr lang="hu-HU" noProof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noProof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hu-HU" noProof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u-HU" noProof="0" smtClean="0">
                        <a:latin typeface="Cambria Math" panose="02040503050406030204" pitchFamily="18" charset="0"/>
                      </a:rPr>
                      <m:t> é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noProof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hu-HU" noProof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u-HU" noProof="0" smtClean="0">
                        <a:latin typeface="Cambria Math" panose="02040503050406030204" pitchFamily="18" charset="0"/>
                      </a:rPr>
                      <m:t> é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hu-HU" noProof="0" dirty="0">
                  <a:sym typeface="Symbol" pitchFamily="18" charset="2"/>
                </a:endParaRPr>
              </a:p>
              <a:p>
                <a:pPr lvl="0"/>
                <a:r>
                  <a:rPr lang="hu-HU" noProof="0" dirty="0">
                    <a:sym typeface="Symbol" pitchFamily="18" charset="2"/>
                  </a:rPr>
                  <a:t>Utófeltétel:	</a:t>
                </a:r>
                <a14:m>
                  <m:oMath xmlns:m="http://schemas.openxmlformats.org/officeDocument/2006/math">
                    <m:r>
                      <a:rPr lang="hu-HU" noProof="0" smtClean="0">
                        <a:latin typeface="Cambria Math" panose="02040503050406030204" pitchFamily="18" charset="0"/>
                        <a:sym typeface="Symbol" pitchFamily="18" charset="2"/>
                      </a:rPr>
                      <m:t>𝐸𝑓</m:t>
                    </m:r>
                    <m:r>
                      <a:rPr lang="hu-HU" noProof="0" smtClean="0">
                        <a:latin typeface="Cambria Math" panose="02040503050406030204" pitchFamily="18" charset="0"/>
                        <a:sym typeface="Symbol" pitchFamily="18" charset="2"/>
                      </a:rPr>
                      <m:t> é</m:t>
                    </m:r>
                    <m:r>
                      <a:rPr lang="hu-HU" noProof="0" smtClean="0">
                        <a:latin typeface="Cambria Math" panose="02040503050406030204" pitchFamily="18" charset="0"/>
                        <a:sym typeface="Symbol" pitchFamily="18" charset="2"/>
                      </a:rPr>
                      <m:t>𝑠</m:t>
                    </m:r>
                    <m:r>
                      <a:rPr lang="hu-HU" noProof="0" smtClean="0"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d>
                      <m:d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hu-HU" smtClean="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hu-HU" smtClean="0">
                            <a:latin typeface="Cambria Math" panose="02040503050406030204" pitchFamily="18" charset="0"/>
                          </a:rPr>
                          <m:t>𝑟𝑡</m:t>
                        </m:r>
                        <m:r>
                          <a:rPr lang="hu-HU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 smtClean="0">
                            <a:latin typeface="Cambria Math" panose="02040503050406030204" pitchFamily="18" charset="0"/>
                          </a:rPr>
                          <m:t>𝑚𝑎𝑥𝑖𝑛𝑑</m:t>
                        </m:r>
                      </m:e>
                    </m:d>
                    <m:r>
                      <a:rPr lang="hu-HU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smtClean="0">
                        <a:latin typeface="Cambria Math" panose="02040503050406030204" pitchFamily="18" charset="0"/>
                      </a:rPr>
                      <m:t>𝑀𝑎</m:t>
                    </m:r>
                    <m:sSubSup>
                      <m:sSubSup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hu-HU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hu-HU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hu-HU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hu-HU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hu-HU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E0F842C7-FFFB-FD09-60E3-D74C36A2DE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1" t="-9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Kép 6">
            <a:extLst>
              <a:ext uri="{FF2B5EF4-FFF2-40B4-BE49-F238E27FC236}">
                <a16:creationId xmlns:a16="http://schemas.microsoft.com/office/drawing/2014/main" id="{C043754C-E31F-37F5-4F2E-0FDD86B74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946" y="4398729"/>
            <a:ext cx="4531360" cy="247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2606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6A689B-CEEF-8B40-8AF2-28C8E20AB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Feltételes maximumkeresés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E0F842C7-FFFB-FD09-60E3-D74C36A2DE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98021" y="1766800"/>
                <a:ext cx="7886699" cy="5041322"/>
              </a:xfrm>
            </p:spPr>
            <p:txBody>
              <a:bodyPr/>
              <a:lstStyle/>
              <a:p>
                <a:pPr marL="0" lvl="0" indent="0">
                  <a:buNone/>
                </a:pPr>
                <a:r>
                  <a:rPr lang="hu-HU" u="sng" noProof="0" dirty="0"/>
                  <a:t>Specifikáció:</a:t>
                </a:r>
              </a:p>
              <a:p>
                <a:pPr lvl="0"/>
                <a:r>
                  <a:rPr lang="hu-HU" noProof="0" dirty="0"/>
                  <a:t>Definíció:	</a:t>
                </a:r>
                <a14:m>
                  <m:oMath xmlns:m="http://schemas.openxmlformats.org/officeDocument/2006/math">
                    <m:r>
                      <a:rPr lang="hu-HU" noProof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hu-HU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noProof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hu-HU" noProof="0" smtClean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hu-HU" noProof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hu-HU" noProof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,  ≥: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hu-HU">
                        <a:latin typeface="Cambria Math" panose="02040503050406030204" pitchFamily="18" charset="0"/>
                      </a:rPr>
                      <m:t>×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𝐿𝑜𝑔𝑖𝑘𝑎𝑖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hu-HU" noProof="0" dirty="0"/>
              </a:p>
              <a:p>
                <a:pPr marL="0" lvl="0" indent="0">
                  <a:buNone/>
                </a:pPr>
                <a:r>
                  <a:rPr lang="hu-HU" noProof="0" dirty="0"/>
                  <a:t>		</a:t>
                </a:r>
                <a14:m>
                  <m:oMath xmlns:m="http://schemas.openxmlformats.org/officeDocument/2006/math">
                    <m:r>
                      <a:rPr lang="hu-HU" noProof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hu-HU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noProof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hu-HU" noProof="0" smtClean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hu-HU" noProof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hu-HU" noProof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𝐿𝑜𝑔𝑖𝑘𝑎𝑖</m:t>
                    </m:r>
                  </m:oMath>
                </a14:m>
                <a:endParaRPr lang="hu-HU" noProof="0" dirty="0"/>
              </a:p>
              <a:p>
                <a:pPr lvl="0"/>
                <a:r>
                  <a:rPr lang="hu-HU" noProof="0" dirty="0"/>
                  <a:t>Bemenet:	</a:t>
                </a:r>
                <a14:m>
                  <m:oMath xmlns:m="http://schemas.openxmlformats.org/officeDocument/2006/math">
                    <m:r>
                      <a:rPr lang="hu-HU" noProof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noProof="0">
                        <a:latin typeface="Cambria Math" panose="02040503050406030204" pitchFamily="18" charset="0"/>
                      </a:rPr>
                      <m:t>𝐸𝑔</m:t>
                    </m:r>
                    <m:r>
                      <a:rPr lang="hu-HU" noProof="0">
                        <a:latin typeface="Cambria Math" panose="02040503050406030204" pitchFamily="18" charset="0"/>
                      </a:rPr>
                      <m:t>é</m:t>
                    </m:r>
                    <m:r>
                      <a:rPr lang="hu-HU" noProof="0">
                        <a:latin typeface="Cambria Math" panose="02040503050406030204" pitchFamily="18" charset="0"/>
                      </a:rPr>
                      <m:t>𝑠𝑧</m:t>
                    </m:r>
                  </m:oMath>
                </a14:m>
                <a:endParaRPr lang="hu-HU" noProof="0" dirty="0"/>
              </a:p>
              <a:p>
                <a:pPr lvl="0"/>
                <a:r>
                  <a:rPr lang="hu-HU" noProof="0" dirty="0"/>
                  <a:t>Kimenet:	</a:t>
                </a:r>
                <a14:m>
                  <m:oMath xmlns:m="http://schemas.openxmlformats.org/officeDocument/2006/math">
                    <m:r>
                      <a:rPr lang="hu-HU" noProof="0" smtClean="0">
                        <a:latin typeface="Cambria Math" panose="02040503050406030204" pitchFamily="18" charset="0"/>
                      </a:rPr>
                      <m:t>𝑣𝑎𝑛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𝐿𝑜𝑔𝑖𝑘𝑎𝑖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𝑟𝑡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𝑚𝑎𝑥𝑖𝑛𝑑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𝐸𝑔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𝑠𝑧</m:t>
                    </m:r>
                  </m:oMath>
                </a14:m>
                <a:endParaRPr lang="hu-HU" noProof="0" dirty="0"/>
              </a:p>
              <a:p>
                <a:r>
                  <a:rPr lang="hu-HU" noProof="0" dirty="0"/>
                  <a:t>Előfeltétel:	</a:t>
                </a:r>
                <a14:m>
                  <m:oMath xmlns:m="http://schemas.openxmlformats.org/officeDocument/2006/math">
                    <m:r>
                      <a:rPr lang="hu-HU" noProof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noProof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hu-HU" noProof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u-HU" noProof="0" smtClean="0">
                        <a:latin typeface="Cambria Math" panose="02040503050406030204" pitchFamily="18" charset="0"/>
                      </a:rPr>
                      <m:t> é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noProof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hu-HU" noProof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hu-HU" noProof="0" dirty="0">
                  <a:sym typeface="Symbol" pitchFamily="18" charset="2"/>
                </a:endParaRPr>
              </a:p>
              <a:p>
                <a:pPr lvl="0"/>
                <a:r>
                  <a:rPr lang="hu-HU" noProof="0" dirty="0">
                    <a:sym typeface="Symbol" pitchFamily="18" charset="2"/>
                  </a:rPr>
                  <a:t>Utófeltétel:	</a:t>
                </a:r>
                <a:r>
                  <a:rPr lang="hu-HU" dirty="0"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hu-HU">
                        <a:latin typeface="Cambria Math" panose="02040503050406030204" pitchFamily="18" charset="0"/>
                        <a:sym typeface="Symbol" pitchFamily="18" charset="2"/>
                      </a:rPr>
                      <m:t>𝐸𝑓</m:t>
                    </m:r>
                    <m:r>
                      <a:rPr lang="hu-HU">
                        <a:latin typeface="Cambria Math" panose="02040503050406030204" pitchFamily="18" charset="0"/>
                        <a:sym typeface="Symbol" pitchFamily="18" charset="2"/>
                      </a:rPr>
                      <m:t> é</m:t>
                    </m:r>
                    <m:r>
                      <a:rPr lang="hu-HU">
                        <a:latin typeface="Cambria Math" panose="02040503050406030204" pitchFamily="18" charset="0"/>
                        <a:sym typeface="Symbol" pitchFamily="18" charset="2"/>
                      </a:rPr>
                      <m:t>𝑠</m:t>
                    </m:r>
                    <m:r>
                      <a:rPr lang="hu-HU"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mtClean="0">
                            <a:latin typeface="Cambria Math" panose="02040503050406030204" pitchFamily="18" charset="0"/>
                          </a:rPr>
                          <m:t>𝑣𝑎𝑛</m:t>
                        </m:r>
                        <m:r>
                          <a:rPr lang="hu-HU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hu-HU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hu-HU">
                            <a:latin typeface="Cambria Math" panose="02040503050406030204" pitchFamily="18" charset="0"/>
                          </a:rPr>
                          <m:t>𝑟𝑡</m:t>
                        </m:r>
                        <m:r>
                          <a:rPr lang="hu-HU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>
                            <a:latin typeface="Cambria Math" panose="02040503050406030204" pitchFamily="18" charset="0"/>
                          </a:rPr>
                          <m:t>𝑚𝑎𝑥𝑖𝑛𝑑</m:t>
                        </m:r>
                      </m:e>
                    </m:d>
                    <m:r>
                      <a:rPr lang="hu-HU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>
                        <a:latin typeface="Cambria Math" panose="02040503050406030204" pitchFamily="18" charset="0"/>
                      </a:rPr>
                      <m:t>𝑀𝑎</m:t>
                    </m:r>
                    <m:sSubSup>
                      <m:sSubSup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eqArr>
                          <m:eqArr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hu-HU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hu-HU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hu-HU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e>
                            <m:r>
                              <a:rPr lang="hu-HU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hu-HU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hu-HU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hu-HU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sub>
                      <m:sup>
                        <m:r>
                          <a:rPr lang="hu-HU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hu-HU">
                        <a:latin typeface="Cambria Math" panose="02040503050406030204" pitchFamily="18" charset="0"/>
                      </a:rPr>
                      <m:t>𝑓</m:t>
                    </m:r>
                    <m:r>
                      <a:rPr lang="hu-HU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>
                        <a:latin typeface="Cambria Math" panose="02040503050406030204" pitchFamily="18" charset="0"/>
                      </a:rPr>
                      <m:t>𝑖</m:t>
                    </m:r>
                    <m:r>
                      <a:rPr lang="hu-HU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E0F842C7-FFFB-FD09-60E3-D74C36A2DE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8021" y="1766800"/>
                <a:ext cx="7886699" cy="5041322"/>
              </a:xfrm>
              <a:blipFill>
                <a:blip r:embed="rId3"/>
                <a:stretch>
                  <a:fillRect l="-1236" t="-967" r="-46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Kép 13">
            <a:extLst>
              <a:ext uri="{FF2B5EF4-FFF2-40B4-BE49-F238E27FC236}">
                <a16:creationId xmlns:a16="http://schemas.microsoft.com/office/drawing/2014/main" id="{9B83C366-11E6-9671-2380-EEB750DD2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4637" y="4428466"/>
            <a:ext cx="4513466" cy="242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58464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05CA5A-5FCE-3AAA-C922-2E724673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Keresés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5993B4F9-C4E1-7375-6379-43689C3DBC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u-HU" u="sng" noProof="0" dirty="0"/>
                  <a:t>Specifikáció:</a:t>
                </a:r>
              </a:p>
              <a:p>
                <a:pPr lvl="0"/>
                <a:r>
                  <a:rPr lang="hu-HU" noProof="0" dirty="0"/>
                  <a:t>Definíció:	</a:t>
                </a:r>
                <a14:m>
                  <m:oMath xmlns:m="http://schemas.openxmlformats.org/officeDocument/2006/math">
                    <m:r>
                      <a:rPr lang="hu-HU" noProof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hu-HU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noProof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hu-HU" noProof="0" smtClean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hu-HU" noProof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hu-HU" noProof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𝐿𝑜𝑔𝑖𝑘𝑎𝑖</m:t>
                    </m:r>
                  </m:oMath>
                </a14:m>
                <a:endParaRPr lang="hu-HU" noProof="0" dirty="0"/>
              </a:p>
              <a:p>
                <a:pPr lvl="0"/>
                <a:r>
                  <a:rPr lang="hu-HU" noProof="0" dirty="0"/>
                  <a:t>Bemenet:	</a:t>
                </a:r>
                <a14:m>
                  <m:oMath xmlns:m="http://schemas.openxmlformats.org/officeDocument/2006/math">
                    <m:r>
                      <a:rPr lang="hu-HU" noProof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noProof="0">
                        <a:latin typeface="Cambria Math" panose="02040503050406030204" pitchFamily="18" charset="0"/>
                      </a:rPr>
                      <m:t>𝐸𝑔</m:t>
                    </m:r>
                    <m:r>
                      <a:rPr lang="hu-HU" noProof="0">
                        <a:latin typeface="Cambria Math" panose="02040503050406030204" pitchFamily="18" charset="0"/>
                      </a:rPr>
                      <m:t>é</m:t>
                    </m:r>
                    <m:r>
                      <a:rPr lang="hu-HU" noProof="0">
                        <a:latin typeface="Cambria Math" panose="02040503050406030204" pitchFamily="18" charset="0"/>
                      </a:rPr>
                      <m:t>𝑠𝑧</m:t>
                    </m:r>
                  </m:oMath>
                </a14:m>
                <a:endParaRPr lang="hu-HU" noProof="0" dirty="0"/>
              </a:p>
              <a:p>
                <a:pPr lvl="0"/>
                <a:r>
                  <a:rPr lang="hu-HU" noProof="0" dirty="0"/>
                  <a:t>Kimenet:	</a:t>
                </a:r>
                <a14:m>
                  <m:oMath xmlns:m="http://schemas.openxmlformats.org/officeDocument/2006/math">
                    <m:r>
                      <a:rPr lang="hu-HU" noProof="0" smtClean="0">
                        <a:latin typeface="Cambria Math" panose="02040503050406030204" pitchFamily="18" charset="0"/>
                      </a:rPr>
                      <m:t>𝑣𝑎𝑛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𝐿𝑜𝑔𝑖𝑘𝑎𝑖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𝑖𝑛𝑑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𝐸𝑔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𝑠𝑧</m:t>
                    </m:r>
                  </m:oMath>
                </a14:m>
                <a:endParaRPr lang="hu-HU" noProof="0" dirty="0"/>
              </a:p>
              <a:p>
                <a:pPr lvl="0"/>
                <a:r>
                  <a:rPr lang="hu-HU" noProof="0" dirty="0"/>
                  <a:t>Előfeltétel:	</a:t>
                </a:r>
                <a14:m>
                  <m:oMath xmlns:m="http://schemas.openxmlformats.org/officeDocument/2006/math">
                    <m:r>
                      <a:rPr lang="hu-HU" noProof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noProof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hu-HU" noProof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u-HU" noProof="0" smtClean="0">
                        <a:latin typeface="Cambria Math" panose="02040503050406030204" pitchFamily="18" charset="0"/>
                      </a:rPr>
                      <m:t> é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hu-HU" noProof="0" dirty="0">
                  <a:sym typeface="Symbol" pitchFamily="18" charset="2"/>
                </a:endParaRPr>
              </a:p>
              <a:p>
                <a:pPr lvl="0"/>
                <a:r>
                  <a:rPr lang="hu-HU" noProof="0" dirty="0">
                    <a:sym typeface="Symbol" pitchFamily="18" charset="2"/>
                  </a:rPr>
                  <a:t>Utófeltétel:	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>
                        <a:latin typeface="Cambria Math" panose="02040503050406030204" pitchFamily="18" charset="0"/>
                      </a:rPr>
                      <m:t>𝐸𝑓</m:t>
                    </m:r>
                    <m:r>
                      <a:rPr lang="hu-HU">
                        <a:latin typeface="Cambria Math" panose="02040503050406030204" pitchFamily="18" charset="0"/>
                      </a:rPr>
                      <m:t> é</m:t>
                    </m:r>
                    <m:r>
                      <a:rPr lang="hu-HU">
                        <a:latin typeface="Cambria Math" panose="02040503050406030204" pitchFamily="18" charset="0"/>
                      </a:rPr>
                      <m:t>𝑠</m:t>
                    </m:r>
                    <m:r>
                      <a:rPr lang="hu-HU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>
                            <a:latin typeface="Cambria Math" panose="02040503050406030204" pitchFamily="18" charset="0"/>
                          </a:rPr>
                          <m:t>𝑣𝑎𝑛</m:t>
                        </m:r>
                        <m:r>
                          <a:rPr lang="hu-HU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hu-HU">
                            <a:latin typeface="Cambria Math" panose="02040503050406030204" pitchFamily="18" charset="0"/>
                          </a:rPr>
                          <m:t>𝑖𝑛𝑑</m:t>
                        </m:r>
                      </m:e>
                    </m:d>
                    <m:r>
                      <a:rPr lang="hu-HU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>
                        <a:latin typeface="Cambria Math" panose="02040503050406030204" pitchFamily="18" charset="0"/>
                      </a:rPr>
                      <m:t>𝐾𝑒𝑟𝑒</m:t>
                    </m:r>
                    <m:sSubSup>
                      <m:sSubSup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hu-HU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hu-HU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hu-HU">
                        <a:latin typeface="Cambria Math" panose="02040503050406030204" pitchFamily="18" charset="0"/>
                      </a:rPr>
                      <m:t>𝑇</m:t>
                    </m:r>
                    <m:r>
                      <a:rPr lang="hu-HU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>
                        <a:latin typeface="Cambria Math" panose="02040503050406030204" pitchFamily="18" charset="0"/>
                      </a:rPr>
                      <m:t>𝑖</m:t>
                    </m:r>
                    <m:r>
                      <a:rPr lang="hu-HU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5993B4F9-C4E1-7375-6379-43689C3DBC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01" t="-9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>
            <a:extLst>
              <a:ext uri="{FF2B5EF4-FFF2-40B4-BE49-F238E27FC236}">
                <a16:creationId xmlns:a16="http://schemas.microsoft.com/office/drawing/2014/main" id="{FF3D4C69-3712-E590-4F5F-F64ADB2FA7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2249" y="4413785"/>
            <a:ext cx="3799502" cy="244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82138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EE3D68-BA6E-18EF-0E32-6C82E4806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Eldöntés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F81BAB64-CA64-88B7-6948-16897B41C2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0" indent="0">
                  <a:buNone/>
                </a:pPr>
                <a:r>
                  <a:rPr lang="hu-HU" u="sng" noProof="0" dirty="0"/>
                  <a:t>Specifikáció:</a:t>
                </a:r>
              </a:p>
              <a:p>
                <a:pPr lvl="0"/>
                <a:r>
                  <a:rPr lang="hu-HU" noProof="0" dirty="0"/>
                  <a:t>Definíció:	</a:t>
                </a:r>
                <a14:m>
                  <m:oMath xmlns:m="http://schemas.openxmlformats.org/officeDocument/2006/math">
                    <m:r>
                      <a:rPr lang="hu-HU" noProof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hu-HU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noProof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hu-HU" noProof="0" smtClean="0">
                            <a:latin typeface="Cambria Math" panose="02040503050406030204" pitchFamily="18" charset="0"/>
                          </a:rPr>
                          <m:t>..</m:t>
                        </m:r>
                        <m:r>
                          <a:rPr lang="hu-HU" noProof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hu-HU" noProof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𝐿𝑜𝑔𝑖𝑘𝑎𝑖</m:t>
                    </m:r>
                  </m:oMath>
                </a14:m>
                <a:endParaRPr lang="hu-HU" noProof="0" dirty="0"/>
              </a:p>
              <a:p>
                <a:pPr lvl="0"/>
                <a:r>
                  <a:rPr lang="hu-HU" noProof="0" dirty="0"/>
                  <a:t>Bemenet:	</a:t>
                </a:r>
                <a14:m>
                  <m:oMath xmlns:m="http://schemas.openxmlformats.org/officeDocument/2006/math">
                    <m:r>
                      <a:rPr lang="hu-HU" noProof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noProof="0">
                        <a:latin typeface="Cambria Math" panose="02040503050406030204" pitchFamily="18" charset="0"/>
                      </a:rPr>
                      <m:t>𝐸𝑔</m:t>
                    </m:r>
                    <m:r>
                      <a:rPr lang="hu-HU" noProof="0">
                        <a:latin typeface="Cambria Math" panose="02040503050406030204" pitchFamily="18" charset="0"/>
                      </a:rPr>
                      <m:t>é</m:t>
                    </m:r>
                    <m:r>
                      <a:rPr lang="hu-HU" noProof="0">
                        <a:latin typeface="Cambria Math" panose="02040503050406030204" pitchFamily="18" charset="0"/>
                      </a:rPr>
                      <m:t>𝑠𝑧</m:t>
                    </m:r>
                  </m:oMath>
                </a14:m>
                <a:endParaRPr lang="hu-HU" noProof="0" dirty="0"/>
              </a:p>
              <a:p>
                <a:pPr lvl="0"/>
                <a:r>
                  <a:rPr lang="hu-HU" noProof="0" dirty="0"/>
                  <a:t>Kimenet:	</a:t>
                </a:r>
                <a14:m>
                  <m:oMath xmlns:m="http://schemas.openxmlformats.org/officeDocument/2006/math">
                    <m:r>
                      <a:rPr lang="hu-HU" noProof="0" smtClean="0">
                        <a:latin typeface="Cambria Math" panose="02040503050406030204" pitchFamily="18" charset="0"/>
                      </a:rPr>
                      <m:t>𝑣𝑎𝑛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𝐿𝑜𝑔𝑖𝑘𝑎𝑖</m:t>
                    </m:r>
                  </m:oMath>
                </a14:m>
                <a:endParaRPr lang="hu-HU" noProof="0" dirty="0"/>
              </a:p>
              <a:p>
                <a:pPr lvl="0"/>
                <a:r>
                  <a:rPr lang="hu-HU" noProof="0" dirty="0"/>
                  <a:t>Előfeltétel:	</a:t>
                </a:r>
                <a14:m>
                  <m:oMath xmlns:m="http://schemas.openxmlformats.org/officeDocument/2006/math">
                    <m:r>
                      <a:rPr lang="hu-HU" noProof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noProof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hu-HU" noProof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u-HU" noProof="0" smtClean="0">
                        <a:latin typeface="Cambria Math" panose="02040503050406030204" pitchFamily="18" charset="0"/>
                      </a:rPr>
                      <m:t> é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hu-HU" noProof="0" dirty="0">
                  <a:sym typeface="Symbol" pitchFamily="18" charset="2"/>
                </a:endParaRPr>
              </a:p>
              <a:p>
                <a:pPr lvl="0"/>
                <a:r>
                  <a:rPr lang="hu-HU" noProof="0" dirty="0">
                    <a:sym typeface="Symbol" pitchFamily="18" charset="2"/>
                  </a:rPr>
                  <a:t>Utófeltétel:	</a:t>
                </a:r>
                <a14:m>
                  <m:oMath xmlns:m="http://schemas.openxmlformats.org/officeDocument/2006/math">
                    <m:r>
                      <a:rPr lang="hu-HU">
                        <a:latin typeface="Cambria Math" panose="02040503050406030204" pitchFamily="18" charset="0"/>
                      </a:rPr>
                      <m:t>𝐸𝑓</m:t>
                    </m:r>
                    <m:r>
                      <a:rPr lang="hu-HU">
                        <a:latin typeface="Cambria Math" panose="02040503050406030204" pitchFamily="18" charset="0"/>
                      </a:rPr>
                      <m:t> é</m:t>
                    </m:r>
                    <m:r>
                      <a:rPr lang="hu-HU">
                        <a:latin typeface="Cambria Math" panose="02040503050406030204" pitchFamily="18" charset="0"/>
                      </a:rPr>
                      <m:t>𝑠</m:t>
                    </m:r>
                    <m:r>
                      <a:rPr lang="hu-HU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>
                            <a:latin typeface="Cambria Math" panose="02040503050406030204" pitchFamily="18" charset="0"/>
                          </a:rPr>
                          <m:t>𝑣𝑎𝑛</m:t>
                        </m:r>
                      </m:e>
                    </m:d>
                    <m:r>
                      <a:rPr lang="hu-HU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hu-HU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hu-HU" i="1" kern="0">
                            <a:sym typeface="Symbol" pitchFamily="18" charset="2"/>
                          </a:rPr>
                          <m:t>∃</m:t>
                        </m:r>
                      </m:e>
                      <m:sub>
                        <m:r>
                          <a:rPr lang="hu-HU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hu-HU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hu-HU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  <m:r>
                      <a:rPr lang="hu-HU">
                        <a:latin typeface="Cambria Math" panose="02040503050406030204" pitchFamily="18" charset="0"/>
                      </a:rPr>
                      <m:t>𝑇</m:t>
                    </m:r>
                    <m:r>
                      <a:rPr lang="hu-HU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>
                        <a:latin typeface="Cambria Math" panose="02040503050406030204" pitchFamily="18" charset="0"/>
                      </a:rPr>
                      <m:t>𝑖</m:t>
                    </m:r>
                    <m:r>
                      <a:rPr lang="hu-HU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F81BAB64-CA64-88B7-6948-16897B41C2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01" t="-9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Kép 6">
            <a:extLst>
              <a:ext uri="{FF2B5EF4-FFF2-40B4-BE49-F238E27FC236}">
                <a16:creationId xmlns:a16="http://schemas.microsoft.com/office/drawing/2014/main" id="{32BDB0E2-3A81-363B-EB02-3F35CA35E9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656"/>
          <a:stretch/>
        </p:blipFill>
        <p:spPr>
          <a:xfrm>
            <a:off x="1708082" y="4503716"/>
            <a:ext cx="5727836" cy="2370910"/>
          </a:xfrm>
          <a:prstGeom prst="rect">
            <a:avLst/>
          </a:prstGeom>
          <a:ln w="34925"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9634390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05CA5A-5FCE-3AAA-C922-2E7246734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Kiválasztás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5993B4F9-C4E1-7375-6379-43689C3DBC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u-HU" u="sng" noProof="0" dirty="0"/>
                  <a:t>Specifikáció:</a:t>
                </a:r>
              </a:p>
              <a:p>
                <a:pPr lvl="0"/>
                <a:r>
                  <a:rPr lang="hu-HU" noProof="0" dirty="0"/>
                  <a:t>Definíció:	</a:t>
                </a:r>
                <a14:m>
                  <m:oMath xmlns:m="http://schemas.openxmlformats.org/officeDocument/2006/math">
                    <m:r>
                      <a:rPr lang="hu-HU" noProof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𝐸𝑔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𝑠𝑧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𝐿𝑜𝑔𝑖𝑘𝑎𝑖</m:t>
                    </m:r>
                  </m:oMath>
                </a14:m>
                <a:endParaRPr lang="hu-HU" noProof="0" dirty="0"/>
              </a:p>
              <a:p>
                <a:pPr lvl="0"/>
                <a:r>
                  <a:rPr lang="hu-HU" noProof="0" dirty="0"/>
                  <a:t>Bemenet:	</a:t>
                </a:r>
                <a14:m>
                  <m:oMath xmlns:m="http://schemas.openxmlformats.org/officeDocument/2006/math">
                    <m:r>
                      <a:rPr lang="hu-HU" noProof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noProof="0">
                        <a:latin typeface="Cambria Math" panose="02040503050406030204" pitchFamily="18" charset="0"/>
                      </a:rPr>
                      <m:t>𝐸𝑔</m:t>
                    </m:r>
                    <m:r>
                      <a:rPr lang="hu-HU" noProof="0">
                        <a:latin typeface="Cambria Math" panose="02040503050406030204" pitchFamily="18" charset="0"/>
                      </a:rPr>
                      <m:t>é</m:t>
                    </m:r>
                    <m:r>
                      <a:rPr lang="hu-HU" noProof="0">
                        <a:latin typeface="Cambria Math" panose="02040503050406030204" pitchFamily="18" charset="0"/>
                      </a:rPr>
                      <m:t>𝑠𝑧</m:t>
                    </m:r>
                  </m:oMath>
                </a14:m>
                <a:endParaRPr lang="hu-HU" noProof="0" dirty="0"/>
              </a:p>
              <a:p>
                <a:pPr lvl="0"/>
                <a:r>
                  <a:rPr lang="hu-HU" noProof="0" dirty="0"/>
                  <a:t>Kimenet:	</a:t>
                </a:r>
                <a14:m>
                  <m:oMath xmlns:m="http://schemas.openxmlformats.org/officeDocument/2006/math">
                    <m:r>
                      <a:rPr lang="hu-HU" noProof="0" smtClean="0">
                        <a:latin typeface="Cambria Math" panose="02040503050406030204" pitchFamily="18" charset="0"/>
                      </a:rPr>
                      <m:t>𝑖𝑛𝑑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𝐸𝑔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𝑠𝑧</m:t>
                    </m:r>
                  </m:oMath>
                </a14:m>
                <a:endParaRPr lang="hu-HU" noProof="0" dirty="0"/>
              </a:p>
              <a:p>
                <a:pPr lvl="0"/>
                <a:r>
                  <a:rPr lang="hu-HU" noProof="0" dirty="0"/>
                  <a:t>Előfeltétel:	</a:t>
                </a:r>
                <a14:m>
                  <m:oMath xmlns:m="http://schemas.openxmlformats.org/officeDocument/2006/math">
                    <m:r>
                      <a:rPr lang="hu-HU" noProof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hu-HU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hu-HU" noProof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hu-HU" noProof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hu-HU" noProof="0" smtClean="0">
                        <a:latin typeface="Cambria Math" panose="02040503050406030204" pitchFamily="18" charset="0"/>
                      </a:rPr>
                      <m:t> é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 ∃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hu-HU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noProof="0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hu-HU" noProof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hu-HU" noProof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hu-HU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noProof="0" dirty="0">
                  <a:sym typeface="Symbol" pitchFamily="18" charset="2"/>
                </a:endParaRPr>
              </a:p>
              <a:p>
                <a:pPr lvl="0"/>
                <a:r>
                  <a:rPr lang="hu-HU" noProof="0" dirty="0">
                    <a:sym typeface="Symbol" pitchFamily="18" charset="2"/>
                  </a:rPr>
                  <a:t>Utófeltétel:	</a:t>
                </a:r>
                <a14:m>
                  <m:oMath xmlns:m="http://schemas.openxmlformats.org/officeDocument/2006/math">
                    <m:r>
                      <a:rPr lang="hu-HU">
                        <a:latin typeface="Cambria Math" panose="02040503050406030204" pitchFamily="18" charset="0"/>
                      </a:rPr>
                      <m:t>𝐸𝑓</m:t>
                    </m:r>
                    <m:r>
                      <a:rPr lang="hu-HU">
                        <a:latin typeface="Cambria Math" panose="02040503050406030204" pitchFamily="18" charset="0"/>
                      </a:rPr>
                      <m:t> é</m:t>
                    </m:r>
                    <m:r>
                      <a:rPr lang="hu-HU">
                        <a:latin typeface="Cambria Math" panose="02040503050406030204" pitchFamily="18" charset="0"/>
                      </a:rPr>
                      <m:t>𝑠</m:t>
                    </m:r>
                    <m:r>
                      <a:rPr lang="hu-HU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>
                        <a:latin typeface="Cambria Math" panose="02040503050406030204" pitchFamily="18" charset="0"/>
                      </a:rPr>
                      <m:t>𝑖𝑛𝑑</m:t>
                    </m:r>
                    <m:r>
                      <a:rPr lang="hu-HU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>
                        <a:latin typeface="Cambria Math" panose="02040503050406030204" pitchFamily="18" charset="0"/>
                      </a:rPr>
                      <m:t>𝐾𝑖𝑣</m:t>
                    </m:r>
                    <m:r>
                      <a:rPr lang="hu-HU">
                        <a:latin typeface="Cambria Math" panose="02040503050406030204" pitchFamily="18" charset="0"/>
                      </a:rPr>
                      <m:t>á</m:t>
                    </m:r>
                    <m:r>
                      <a:rPr lang="hu-HU">
                        <a:latin typeface="Cambria Math" panose="02040503050406030204" pitchFamily="18" charset="0"/>
                      </a:rPr>
                      <m:t>𝑙𝑎𝑠𝑧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hu-HU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hu-HU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hu-HU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>
                        <a:latin typeface="Cambria Math" panose="02040503050406030204" pitchFamily="18" charset="0"/>
                      </a:rPr>
                      <m:t>𝑇</m:t>
                    </m:r>
                    <m:r>
                      <a:rPr lang="hu-HU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>
                        <a:latin typeface="Cambria Math" panose="02040503050406030204" pitchFamily="18" charset="0"/>
                      </a:rPr>
                      <m:t>𝑖</m:t>
                    </m:r>
                    <m:r>
                      <a:rPr lang="hu-HU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5993B4F9-C4E1-7375-6379-43689C3DBC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01" t="-96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>
            <a:extLst>
              <a:ext uri="{FF2B5EF4-FFF2-40B4-BE49-F238E27FC236}">
                <a16:creationId xmlns:a16="http://schemas.microsoft.com/office/drawing/2014/main" id="{B66A3CCD-C1D9-C29C-E82A-8102713D5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534" y="4513824"/>
            <a:ext cx="5519055" cy="234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733490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917</TotalTime>
  <Words>803</Words>
  <Application>Microsoft Office PowerPoint</Application>
  <PresentationFormat>Diavetítés a képernyőre (4:3 oldalarány)</PresentationFormat>
  <Paragraphs>118</Paragraphs>
  <Slides>13</Slides>
  <Notes>6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Wingdings</vt:lpstr>
      <vt:lpstr>Office-téma</vt:lpstr>
      <vt:lpstr>Programspecifikáció</vt:lpstr>
      <vt:lpstr>Programozási tételek</vt:lpstr>
      <vt:lpstr>Összegzés</vt:lpstr>
      <vt:lpstr>Megszámolás</vt:lpstr>
      <vt:lpstr>Maximum-kiválasztás</vt:lpstr>
      <vt:lpstr>Feltételes maximumkeresés</vt:lpstr>
      <vt:lpstr>Keresés</vt:lpstr>
      <vt:lpstr>Eldöntés</vt:lpstr>
      <vt:lpstr>Kiválasztás</vt:lpstr>
      <vt:lpstr>Másolás</vt:lpstr>
      <vt:lpstr>Kiválogatás</vt:lpstr>
      <vt:lpstr>Szétválogatás</vt:lpstr>
      <vt:lpstr>Programozási tételek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Programspecifikáció</dc:title>
  <dc:creator>Trefiman Viktor Ádám</dc:creator>
  <cp:lastModifiedBy>Viktor Trefiman</cp:lastModifiedBy>
  <cp:revision>14</cp:revision>
  <cp:lastPrinted>2022-11-10T12:43:09Z</cp:lastPrinted>
  <dcterms:created xsi:type="dcterms:W3CDTF">2022-11-06T15:07:37Z</dcterms:created>
  <dcterms:modified xsi:type="dcterms:W3CDTF">2022-11-10T14:03:38Z</dcterms:modified>
</cp:coreProperties>
</file>