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3" r:id="rId1"/>
    <p:sldMasterId id="2147483833" r:id="rId2"/>
  </p:sldMasterIdLst>
  <p:notesMasterIdLst>
    <p:notesMasterId r:id="rId76"/>
  </p:notesMasterIdLst>
  <p:handoutMasterIdLst>
    <p:handoutMasterId r:id="rId77"/>
  </p:handoutMasterIdLst>
  <p:sldIdLst>
    <p:sldId id="370" r:id="rId3"/>
    <p:sldId id="461" r:id="rId4"/>
    <p:sldId id="357" r:id="rId5"/>
    <p:sldId id="358" r:id="rId6"/>
    <p:sldId id="359" r:id="rId7"/>
    <p:sldId id="378" r:id="rId8"/>
    <p:sldId id="360" r:id="rId9"/>
    <p:sldId id="361" r:id="rId10"/>
    <p:sldId id="362" r:id="rId11"/>
    <p:sldId id="363" r:id="rId12"/>
    <p:sldId id="380" r:id="rId13"/>
    <p:sldId id="364" r:id="rId14"/>
    <p:sldId id="462" r:id="rId15"/>
    <p:sldId id="463" r:id="rId16"/>
    <p:sldId id="464" r:id="rId17"/>
    <p:sldId id="465" r:id="rId18"/>
    <p:sldId id="466" r:id="rId19"/>
    <p:sldId id="467" r:id="rId20"/>
    <p:sldId id="468" r:id="rId21"/>
    <p:sldId id="469" r:id="rId22"/>
    <p:sldId id="470" r:id="rId23"/>
    <p:sldId id="471" r:id="rId24"/>
    <p:sldId id="472" r:id="rId25"/>
    <p:sldId id="473" r:id="rId26"/>
    <p:sldId id="474" r:id="rId27"/>
    <p:sldId id="475" r:id="rId28"/>
    <p:sldId id="476" r:id="rId29"/>
    <p:sldId id="477" r:id="rId30"/>
    <p:sldId id="478" r:id="rId31"/>
    <p:sldId id="479" r:id="rId32"/>
    <p:sldId id="480" r:id="rId33"/>
    <p:sldId id="481" r:id="rId34"/>
    <p:sldId id="482" r:id="rId35"/>
    <p:sldId id="483" r:id="rId36"/>
    <p:sldId id="484" r:id="rId37"/>
    <p:sldId id="485" r:id="rId38"/>
    <p:sldId id="486" r:id="rId39"/>
    <p:sldId id="487" r:id="rId40"/>
    <p:sldId id="488" r:id="rId41"/>
    <p:sldId id="448" r:id="rId42"/>
    <p:sldId id="449" r:id="rId43"/>
    <p:sldId id="414" r:id="rId44"/>
    <p:sldId id="417" r:id="rId45"/>
    <p:sldId id="416" r:id="rId46"/>
    <p:sldId id="415" r:id="rId47"/>
    <p:sldId id="418" r:id="rId48"/>
    <p:sldId id="419" r:id="rId49"/>
    <p:sldId id="420" r:id="rId50"/>
    <p:sldId id="421" r:id="rId51"/>
    <p:sldId id="422" r:id="rId52"/>
    <p:sldId id="423" r:id="rId53"/>
    <p:sldId id="424" r:id="rId54"/>
    <p:sldId id="425" r:id="rId55"/>
    <p:sldId id="426" r:id="rId56"/>
    <p:sldId id="427" r:id="rId57"/>
    <p:sldId id="428" r:id="rId58"/>
    <p:sldId id="429" r:id="rId59"/>
    <p:sldId id="431" r:id="rId60"/>
    <p:sldId id="433" r:id="rId61"/>
    <p:sldId id="435" r:id="rId62"/>
    <p:sldId id="436" r:id="rId63"/>
    <p:sldId id="437" r:id="rId64"/>
    <p:sldId id="438" r:id="rId65"/>
    <p:sldId id="439" r:id="rId66"/>
    <p:sldId id="440" r:id="rId67"/>
    <p:sldId id="441" r:id="rId68"/>
    <p:sldId id="442" r:id="rId69"/>
    <p:sldId id="443" r:id="rId70"/>
    <p:sldId id="444" r:id="rId71"/>
    <p:sldId id="445" r:id="rId72"/>
    <p:sldId id="446" r:id="rId73"/>
    <p:sldId id="447" r:id="rId74"/>
    <p:sldId id="489" r:id="rId75"/>
  </p:sldIdLst>
  <p:sldSz cx="9144000" cy="6858000" type="screen4x3"/>
  <p:notesSz cx="6797675" cy="9928225"/>
  <p:defaultTextStyle>
    <a:defPPr>
      <a:defRPr lang="hu-HU"/>
    </a:defPPr>
    <a:lvl1pPr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008000"/>
    <a:srgbClr val="D9D9D9"/>
    <a:srgbClr val="FF3300"/>
    <a:srgbClr val="3A3AB9"/>
    <a:srgbClr val="8F8FFF"/>
    <a:srgbClr val="669900"/>
    <a:srgbClr val="009900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Közepesen sötét stílus 2 – 3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2" autoAdjust="0"/>
    <p:restoredTop sz="83990" autoAdjust="0"/>
  </p:normalViewPr>
  <p:slideViewPr>
    <p:cSldViewPr showGuides="1">
      <p:cViewPr varScale="1">
        <p:scale>
          <a:sx n="68" d="100"/>
          <a:sy n="68" d="100"/>
        </p:scale>
        <p:origin x="1277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>
        <p:scale>
          <a:sx n="50" d="100"/>
          <a:sy n="50" d="100"/>
        </p:scale>
        <p:origin x="4560" y="954"/>
      </p:cViewPr>
      <p:guideLst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6" y="0"/>
            <a:ext cx="2944813" cy="495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Arial" charset="0"/>
              </a:defRPr>
            </a:lvl1pPr>
          </a:lstStyle>
          <a:p>
            <a:pPr>
              <a:defRPr/>
            </a:pPr>
            <a:r>
              <a:rPr lang="hu-HU" dirty="0"/>
              <a:t>2017/2018</a:t>
            </a:r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31258"/>
            <a:ext cx="3903663" cy="495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hu-HU" dirty="0" err="1"/>
              <a:t>Horváth-Papné-Szlávi-Zsakó</a:t>
            </a:r>
            <a:r>
              <a:rPr lang="hu-HU" dirty="0"/>
              <a:t>: Programozási alapismeretek 10. előadás</a:t>
            </a:r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6" y="9431258"/>
            <a:ext cx="2944813" cy="495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Arial" charset="0"/>
              </a:defRPr>
            </a:lvl1pPr>
          </a:lstStyle>
          <a:p>
            <a:pPr>
              <a:defRPr/>
            </a:pPr>
            <a:fld id="{A22FC894-977A-402A-A9BE-38F81F1D4C5E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hu-HU" dirty="0"/>
              <a:t>Programozási </a:t>
            </a:r>
            <a:r>
              <a:rPr lang="hu-HU" dirty="0" err="1"/>
              <a:t>alapismeretk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862674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398838" cy="390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200" b="1"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hu-HU"/>
              <a:t>Programozási alapismeretek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827588" y="1"/>
            <a:ext cx="1968500" cy="390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200" b="1"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hu-HU"/>
              <a:t>2012/2013</a:t>
            </a:r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77850" y="425450"/>
            <a:ext cx="5713413" cy="4286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5963" y="4771201"/>
            <a:ext cx="5438775" cy="4623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noProof="0" dirty="0"/>
              <a:t>Mintaszöveg szerkesztése</a:t>
            </a:r>
          </a:p>
          <a:p>
            <a:pPr lvl="1"/>
            <a:r>
              <a:rPr lang="hu-HU" noProof="0" dirty="0"/>
              <a:t>Második szint</a:t>
            </a:r>
          </a:p>
          <a:p>
            <a:pPr lvl="2"/>
            <a:r>
              <a:rPr lang="hu-HU" noProof="0" dirty="0"/>
              <a:t>Harmadik szint</a:t>
            </a:r>
          </a:p>
          <a:p>
            <a:pPr lvl="3"/>
            <a:r>
              <a:rPr lang="hu-HU" noProof="0" dirty="0"/>
              <a:t>Negyedik szint</a:t>
            </a:r>
          </a:p>
          <a:p>
            <a:pPr lvl="4"/>
            <a:r>
              <a:rPr lang="hu-HU" noProof="0" dirty="0"/>
              <a:t>Ötödik szint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40813"/>
            <a:ext cx="4622800" cy="387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200" b="1"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hu-HU" dirty="0" err="1"/>
              <a:t>Horváth-Papné-Szlávi-Zsakó</a:t>
            </a:r>
            <a:r>
              <a:rPr lang="hu-HU" dirty="0"/>
              <a:t>: Programozási alapismeretek 10. előadás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827588" y="9537638"/>
            <a:ext cx="1968500" cy="363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200" b="1">
                <a:latin typeface="Garamond" pitchFamily="18" charset="0"/>
              </a:defRPr>
            </a:lvl1pPr>
          </a:lstStyle>
          <a:p>
            <a:pPr>
              <a:defRPr/>
            </a:pPr>
            <a:fld id="{A6B0509B-C0C8-40A1-92E0-0C3CDC4E11C3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9100211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532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532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C40E32AA-6EDD-42D2-8576-66E2D677F593}" type="slidenum">
              <a:rPr lang="hu-HU" sz="1200" smtClean="0"/>
              <a:pPr/>
              <a:t>1</a:t>
            </a:fld>
            <a:endParaRPr lang="hu-HU" sz="1200"/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293939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6588" y="533400"/>
            <a:ext cx="5476875" cy="4108450"/>
          </a:xfrm>
          <a:ln/>
        </p:spPr>
      </p:sp>
      <p:sp>
        <p:nvSpPr>
          <p:cNvPr id="8806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8806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/>
              <a:t>Programozási alapismeretek</a:t>
            </a:r>
          </a:p>
        </p:txBody>
      </p:sp>
      <p:sp>
        <p:nvSpPr>
          <p:cNvPr id="88069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dirty="0"/>
              <a:t>2012/2013</a:t>
            </a:r>
          </a:p>
        </p:txBody>
      </p:sp>
      <p:sp>
        <p:nvSpPr>
          <p:cNvPr id="8807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C4AEC0A8-9F8C-4CFF-85B0-F1AF082101BE}" type="slidenum">
              <a:rPr lang="hu-HU" sz="1200" b="1" smtClean="0"/>
              <a:pPr/>
              <a:t>10</a:t>
            </a:fld>
            <a:endParaRPr lang="hu-HU" sz="1200" b="1"/>
          </a:p>
        </p:txBody>
      </p:sp>
      <p:sp>
        <p:nvSpPr>
          <p:cNvPr id="88071" name="Rectangle 3"/>
          <p:cNvSpPr txBox="1">
            <a:spLocks noChangeArrowheads="1"/>
          </p:cNvSpPr>
          <p:nvPr/>
        </p:nvSpPr>
        <p:spPr bwMode="auto">
          <a:xfrm>
            <a:off x="3852863" y="0"/>
            <a:ext cx="29448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 b="1" dirty="0"/>
              <a:t>2013.04.07</a:t>
            </a:r>
          </a:p>
        </p:txBody>
      </p:sp>
    </p:spTree>
    <p:extLst>
      <p:ext uri="{BB962C8B-B14F-4D97-AF65-F5344CB8AC3E}">
        <p14:creationId xmlns:p14="http://schemas.microsoft.com/office/powerpoint/2010/main" val="22127736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6588" y="533400"/>
            <a:ext cx="5476875" cy="4108450"/>
          </a:xfrm>
          <a:ln/>
        </p:spPr>
      </p:sp>
      <p:sp>
        <p:nvSpPr>
          <p:cNvPr id="8909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89092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/>
              <a:t>Programozási alapismeretek</a:t>
            </a:r>
          </a:p>
        </p:txBody>
      </p:sp>
      <p:sp>
        <p:nvSpPr>
          <p:cNvPr id="89093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dirty="0"/>
              <a:t>2012/2013</a:t>
            </a:r>
          </a:p>
        </p:txBody>
      </p:sp>
      <p:sp>
        <p:nvSpPr>
          <p:cNvPr id="890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BDC751D2-E491-41C6-86C7-7A19C6F75B17}" type="slidenum">
              <a:rPr lang="hu-HU" sz="1200" b="1" smtClean="0"/>
              <a:pPr/>
              <a:t>11</a:t>
            </a:fld>
            <a:endParaRPr lang="hu-HU" sz="1200" b="1"/>
          </a:p>
        </p:txBody>
      </p:sp>
      <p:sp>
        <p:nvSpPr>
          <p:cNvPr id="89095" name="Rectangle 3"/>
          <p:cNvSpPr txBox="1">
            <a:spLocks noChangeArrowheads="1"/>
          </p:cNvSpPr>
          <p:nvPr/>
        </p:nvSpPr>
        <p:spPr bwMode="auto">
          <a:xfrm>
            <a:off x="3852863" y="0"/>
            <a:ext cx="29448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 b="1" dirty="0"/>
              <a:t>2013.04.07</a:t>
            </a:r>
          </a:p>
        </p:txBody>
      </p:sp>
    </p:spTree>
    <p:extLst>
      <p:ext uri="{BB962C8B-B14F-4D97-AF65-F5344CB8AC3E}">
        <p14:creationId xmlns:p14="http://schemas.microsoft.com/office/powerpoint/2010/main" val="31085760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12775" y="515938"/>
            <a:ext cx="5572125" cy="4179887"/>
          </a:xfrm>
          <a:ln/>
        </p:spPr>
      </p:sp>
      <p:sp>
        <p:nvSpPr>
          <p:cNvPr id="9113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dirty="0"/>
          </a:p>
        </p:txBody>
      </p:sp>
      <p:sp>
        <p:nvSpPr>
          <p:cNvPr id="91140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/>
              <a:t>Programozási alapismeretek</a:t>
            </a:r>
          </a:p>
        </p:txBody>
      </p:sp>
      <p:sp>
        <p:nvSpPr>
          <p:cNvPr id="91141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dirty="0"/>
              <a:t>2012/2013</a:t>
            </a:r>
          </a:p>
        </p:txBody>
      </p:sp>
      <p:sp>
        <p:nvSpPr>
          <p:cNvPr id="9114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C2E1D0E1-DD97-485E-AF0B-51ED9A50E54B}" type="slidenum">
              <a:rPr lang="hu-HU" sz="1200" b="1" smtClean="0"/>
              <a:pPr/>
              <a:t>12</a:t>
            </a:fld>
            <a:endParaRPr lang="hu-HU" sz="1200" b="1"/>
          </a:p>
        </p:txBody>
      </p:sp>
      <p:sp>
        <p:nvSpPr>
          <p:cNvPr id="91143" name="Rectangle 3"/>
          <p:cNvSpPr txBox="1">
            <a:spLocks noChangeArrowheads="1"/>
          </p:cNvSpPr>
          <p:nvPr/>
        </p:nvSpPr>
        <p:spPr bwMode="auto">
          <a:xfrm>
            <a:off x="3852863" y="0"/>
            <a:ext cx="29448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 b="1" dirty="0"/>
              <a:t>2013.04.07</a:t>
            </a:r>
          </a:p>
        </p:txBody>
      </p:sp>
    </p:spTree>
    <p:extLst>
      <p:ext uri="{BB962C8B-B14F-4D97-AF65-F5344CB8AC3E}">
        <p14:creationId xmlns:p14="http://schemas.microsoft.com/office/powerpoint/2010/main" val="22945209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/>
              <a:t>Szlávi-Zsakó: Programozási alapismeretek 7. előadás</a:t>
            </a:r>
          </a:p>
        </p:txBody>
      </p:sp>
      <p:sp>
        <p:nvSpPr>
          <p:cNvPr id="737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1AEBD0-47DF-4133-85AE-0D2968D16ED2}" type="slidenum">
              <a:rPr lang="hu-HU" smtClean="0"/>
              <a:pPr/>
              <a:t>13</a:t>
            </a:fld>
            <a:endParaRPr lang="hu-HU"/>
          </a:p>
        </p:txBody>
      </p:sp>
      <p:sp>
        <p:nvSpPr>
          <p:cNvPr id="7373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3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53976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/>
              <a:t>Szlávi-Zsakó: Programozási alapismeretek 7. előadás</a:t>
            </a:r>
          </a:p>
        </p:txBody>
      </p:sp>
      <p:sp>
        <p:nvSpPr>
          <p:cNvPr id="737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1AEBD0-47DF-4133-85AE-0D2968D16ED2}" type="slidenum">
              <a:rPr lang="hu-HU" smtClean="0"/>
              <a:pPr/>
              <a:t>14</a:t>
            </a:fld>
            <a:endParaRPr lang="hu-HU"/>
          </a:p>
        </p:txBody>
      </p:sp>
      <p:sp>
        <p:nvSpPr>
          <p:cNvPr id="7373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3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097727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/>
              <a:t>Szlávi-Zsakó: Programozási alapismeretek 7. előadás</a:t>
            </a:r>
          </a:p>
        </p:txBody>
      </p:sp>
      <p:sp>
        <p:nvSpPr>
          <p:cNvPr id="737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1AEBD0-47DF-4133-85AE-0D2968D16ED2}" type="slidenum">
              <a:rPr lang="hu-HU" smtClean="0"/>
              <a:pPr/>
              <a:t>15</a:t>
            </a:fld>
            <a:endParaRPr lang="hu-HU"/>
          </a:p>
        </p:txBody>
      </p:sp>
      <p:sp>
        <p:nvSpPr>
          <p:cNvPr id="7373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3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931842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hu-HU" b="1" dirty="0">
                <a:latin typeface="Arial" panose="020B0604020202020204" pitchFamily="34" charset="0"/>
              </a:rPr>
              <a:t>Diszkrét típus</a:t>
            </a:r>
            <a:r>
              <a:rPr lang="hu-HU" altLang="hu-HU" dirty="0">
                <a:latin typeface="Arial" panose="020B0604020202020204" pitchFamily="34" charset="0"/>
              </a:rPr>
              <a:t>: egyértelmű az elem rákövetkezője és a megelőzője (kivéve persze a minimum, ill. a maximum elemet)</a:t>
            </a:r>
          </a:p>
        </p:txBody>
      </p:sp>
      <p:sp>
        <p:nvSpPr>
          <p:cNvPr id="116740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116741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116742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116743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6F34E5A6-F633-451C-91F3-21A8C96C69AC}" type="slidenum">
              <a:rPr lang="hu-HU" altLang="hu-HU" sz="1200">
                <a:latin typeface="Arial" panose="020B0604020202020204" pitchFamily="34" charset="0"/>
              </a:rPr>
              <a:pPr algn="r" eaLnBrk="1" hangingPunct="1"/>
              <a:t>16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1289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117764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117765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117766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117767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2E517E9B-6765-4EE3-AA8F-C0FDE6472B83}" type="slidenum">
              <a:rPr lang="hu-HU" altLang="hu-HU" sz="1200">
                <a:latin typeface="Arial" panose="020B0604020202020204" pitchFamily="34" charset="0"/>
              </a:rPr>
              <a:pPr algn="r" eaLnBrk="1" hangingPunct="1"/>
              <a:t>17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6646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118788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118789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118790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118791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FBBC040C-E9B1-49C4-82F9-6A16857012F5}" type="slidenum">
              <a:rPr lang="hu-HU" altLang="hu-HU" sz="1200">
                <a:latin typeface="Arial" panose="020B0604020202020204" pitchFamily="34" charset="0"/>
              </a:rPr>
              <a:pPr algn="r" eaLnBrk="1" hangingPunct="1"/>
              <a:t>18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7589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119812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119813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119814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119815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8CFD5FE2-497F-4170-BEEE-E92397904A51}" type="slidenum">
              <a:rPr lang="hu-HU" altLang="hu-HU" sz="1200">
                <a:latin typeface="Arial" panose="020B0604020202020204" pitchFamily="34" charset="0"/>
              </a:rPr>
              <a:pPr algn="r" eaLnBrk="1" hangingPunct="1"/>
              <a:t>19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05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312A8AB0-2B30-47CD-A832-3F07D4929146}" type="slidenum">
              <a:rPr lang="hu-HU" sz="1200" smtClean="0"/>
              <a:pPr/>
              <a:t>2</a:t>
            </a:fld>
            <a:endParaRPr lang="hu-HU" sz="1200"/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dirty="0"/>
              <a:t>Halmazos tételek, halmaz, multihalmaz</a:t>
            </a:r>
          </a:p>
        </p:txBody>
      </p:sp>
    </p:spTree>
    <p:extLst>
      <p:ext uri="{BB962C8B-B14F-4D97-AF65-F5344CB8AC3E}">
        <p14:creationId xmlns:p14="http://schemas.microsoft.com/office/powerpoint/2010/main" val="41760637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120836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120837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120838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120839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AA7631C1-7202-4091-A6CC-FB9EAEF91B32}" type="slidenum">
              <a:rPr lang="hu-HU" altLang="hu-HU" sz="1200">
                <a:latin typeface="Arial" panose="020B0604020202020204" pitchFamily="34" charset="0"/>
              </a:rPr>
              <a:pPr algn="r" eaLnBrk="1" hangingPunct="1"/>
              <a:t>20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5681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185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121860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121861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121862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121863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E11018AC-C037-437E-8AF2-7B7C4EA97B95}" type="slidenum">
              <a:rPr lang="hu-HU" altLang="hu-HU" sz="1200">
                <a:latin typeface="Arial" panose="020B0604020202020204" pitchFamily="34" charset="0"/>
              </a:rPr>
              <a:pPr algn="r" eaLnBrk="1" hangingPunct="1"/>
              <a:t>21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2637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122884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122885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122886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122887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09510D92-742D-4028-9F81-478E2B865FFE}" type="slidenum">
              <a:rPr lang="hu-HU" altLang="hu-HU" sz="1200">
                <a:latin typeface="Arial" panose="020B0604020202020204" pitchFamily="34" charset="0"/>
              </a:rPr>
              <a:pPr algn="r" eaLnBrk="1" hangingPunct="1"/>
              <a:t>22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728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390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hu-HU" dirty="0">
                <a:latin typeface="Arial" panose="020B0604020202020204" pitchFamily="34" charset="0"/>
              </a:rPr>
              <a:t>Eldöntés tétel</a:t>
            </a:r>
          </a:p>
        </p:txBody>
      </p:sp>
      <p:sp>
        <p:nvSpPr>
          <p:cNvPr id="123908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123909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123910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123911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D9D210AF-048A-4623-83A4-288CBA6B19C7}" type="slidenum">
              <a:rPr lang="hu-HU" altLang="hu-HU" sz="1200">
                <a:latin typeface="Arial" panose="020B0604020202020204" pitchFamily="34" charset="0"/>
              </a:rPr>
              <a:pPr algn="r" eaLnBrk="1" hangingPunct="1"/>
              <a:t>23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5755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hu-HU" dirty="0">
                <a:latin typeface="Arial" panose="020B0604020202020204" pitchFamily="34" charset="0"/>
              </a:rPr>
              <a:t>Keresés tétel</a:t>
            </a:r>
          </a:p>
        </p:txBody>
      </p:sp>
      <p:sp>
        <p:nvSpPr>
          <p:cNvPr id="124932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124933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124934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124935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FAEA0B3D-AB8E-4573-87E2-21F9956215D5}" type="slidenum">
              <a:rPr lang="hu-HU" altLang="hu-HU" sz="1200">
                <a:latin typeface="Arial" panose="020B0604020202020204" pitchFamily="34" charset="0"/>
              </a:rPr>
              <a:pPr algn="r" eaLnBrk="1" hangingPunct="1"/>
              <a:t>24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4357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595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hu-HU" dirty="0">
                <a:latin typeface="Arial" panose="020B0604020202020204" pitchFamily="34" charset="0"/>
              </a:rPr>
              <a:t>Eldöntés tétel</a:t>
            </a:r>
          </a:p>
        </p:txBody>
      </p:sp>
      <p:sp>
        <p:nvSpPr>
          <p:cNvPr id="125956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125957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125958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125959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9162C5FC-917D-44A9-AD91-E98F7C269FDD}" type="slidenum">
              <a:rPr lang="hu-HU" altLang="hu-HU" sz="1200">
                <a:latin typeface="Arial" panose="020B0604020202020204" pitchFamily="34" charset="0"/>
              </a:rPr>
              <a:pPr algn="r" eaLnBrk="1" hangingPunct="1"/>
              <a:t>25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3232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hu-HU" dirty="0">
                <a:latin typeface="Arial" panose="020B0604020202020204" pitchFamily="34" charset="0"/>
              </a:rPr>
              <a:t>Eldöntés</a:t>
            </a:r>
            <a:r>
              <a:rPr lang="hu-HU" altLang="hu-HU" baseline="0" dirty="0">
                <a:latin typeface="Arial" panose="020B0604020202020204" pitchFamily="34" charset="0"/>
              </a:rPr>
              <a:t> tétel (eldöntés tulajdonsággal)</a:t>
            </a:r>
            <a:endParaRPr lang="hu-HU" altLang="hu-HU" dirty="0">
              <a:latin typeface="Arial" panose="020B0604020202020204" pitchFamily="34" charset="0"/>
            </a:endParaRPr>
          </a:p>
        </p:txBody>
      </p:sp>
      <p:sp>
        <p:nvSpPr>
          <p:cNvPr id="126980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126981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126982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126983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0CDB0A28-1AAC-4EC8-9537-2AD3AA456641}" type="slidenum">
              <a:rPr lang="hu-HU" altLang="hu-HU" sz="1200">
                <a:latin typeface="Arial" panose="020B0604020202020204" pitchFamily="34" charset="0"/>
              </a:rPr>
              <a:pPr algn="r" eaLnBrk="1" hangingPunct="1"/>
              <a:t>26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2844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800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hu-HU" dirty="0" err="1">
                <a:latin typeface="Arial" panose="020B0604020202020204" pitchFamily="34" charset="0"/>
              </a:rPr>
              <a:t>Másolás+kiválogatás+eldöntés</a:t>
            </a:r>
            <a:endParaRPr lang="hu-HU" altLang="hu-HU" dirty="0">
              <a:latin typeface="Arial" panose="020B0604020202020204" pitchFamily="34" charset="0"/>
            </a:endParaRPr>
          </a:p>
        </p:txBody>
      </p:sp>
      <p:sp>
        <p:nvSpPr>
          <p:cNvPr id="128004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128005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128006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128007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D0803831-C315-495F-AF74-1481973C3C3B}" type="slidenum">
              <a:rPr lang="hu-HU" altLang="hu-HU" sz="1200">
                <a:latin typeface="Arial" panose="020B0604020202020204" pitchFamily="34" charset="0"/>
              </a:rPr>
              <a:pPr algn="r" eaLnBrk="1" hangingPunct="1"/>
              <a:t>27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1577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hu-HU" dirty="0" err="1">
                <a:latin typeface="Arial" panose="020B0604020202020204" pitchFamily="34" charset="0"/>
              </a:rPr>
              <a:t>Kiválogatás+eldöntés</a:t>
            </a:r>
            <a:endParaRPr lang="hu-HU" altLang="hu-HU" dirty="0">
              <a:latin typeface="Arial" panose="020B0604020202020204" pitchFamily="34" charset="0"/>
            </a:endParaRPr>
          </a:p>
        </p:txBody>
      </p:sp>
      <p:sp>
        <p:nvSpPr>
          <p:cNvPr id="129028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129029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129030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129031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01DCC399-995E-4BDC-99F5-17C271F3651C}" type="slidenum">
              <a:rPr lang="hu-HU" altLang="hu-HU" sz="1200">
                <a:latin typeface="Arial" panose="020B0604020202020204" pitchFamily="34" charset="0"/>
              </a:rPr>
              <a:pPr algn="r" eaLnBrk="1" hangingPunct="1"/>
              <a:t>28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6206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005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 dirty="0">
              <a:latin typeface="Arial" panose="020B0604020202020204" pitchFamily="34" charset="0"/>
            </a:endParaRPr>
          </a:p>
        </p:txBody>
      </p:sp>
      <p:sp>
        <p:nvSpPr>
          <p:cNvPr id="130052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130053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130054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130055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5AAC6558-F2F2-4F0E-A7C3-4ABA66C726D3}" type="slidenum">
              <a:rPr lang="hu-HU" altLang="hu-HU" sz="1200">
                <a:latin typeface="Arial" panose="020B0604020202020204" pitchFamily="34" charset="0"/>
              </a:rPr>
              <a:pPr algn="r" eaLnBrk="1" hangingPunct="1"/>
              <a:t>29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799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31838" y="604838"/>
            <a:ext cx="5381625" cy="4037012"/>
          </a:xfrm>
          <a:ln/>
        </p:spPr>
      </p:sp>
      <p:sp>
        <p:nvSpPr>
          <p:cNvPr id="7782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7782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/>
              <a:t>Programozási alapismeretek</a:t>
            </a:r>
          </a:p>
        </p:txBody>
      </p:sp>
      <p:sp>
        <p:nvSpPr>
          <p:cNvPr id="77829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dirty="0"/>
              <a:t>2012/2013</a:t>
            </a:r>
          </a:p>
        </p:txBody>
      </p:sp>
      <p:sp>
        <p:nvSpPr>
          <p:cNvPr id="7783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8C443D3D-D1B4-4BEB-8E7D-5A65748197A3}" type="slidenum">
              <a:rPr lang="hu-HU" sz="1200" b="1" smtClean="0"/>
              <a:pPr/>
              <a:t>3</a:t>
            </a:fld>
            <a:endParaRPr lang="hu-HU" sz="1200" b="1"/>
          </a:p>
        </p:txBody>
      </p:sp>
      <p:sp>
        <p:nvSpPr>
          <p:cNvPr id="77831" name="Rectangle 3"/>
          <p:cNvSpPr txBox="1">
            <a:spLocks noChangeArrowheads="1"/>
          </p:cNvSpPr>
          <p:nvPr/>
        </p:nvSpPr>
        <p:spPr bwMode="auto">
          <a:xfrm>
            <a:off x="3852863" y="0"/>
            <a:ext cx="29448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 b="1" dirty="0"/>
              <a:t>2013.04.07</a:t>
            </a:r>
          </a:p>
        </p:txBody>
      </p:sp>
    </p:spTree>
    <p:extLst>
      <p:ext uri="{BB962C8B-B14F-4D97-AF65-F5344CB8AC3E}">
        <p14:creationId xmlns:p14="http://schemas.microsoft.com/office/powerpoint/2010/main" val="14489848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107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131076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131077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131078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131079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E1B9205C-E2F9-4860-9716-2A1F98B90D13}" type="slidenum">
              <a:rPr lang="hu-HU" altLang="hu-HU" sz="1200">
                <a:latin typeface="Arial" panose="020B0604020202020204" pitchFamily="34" charset="0"/>
              </a:rPr>
              <a:pPr algn="r" eaLnBrk="1" hangingPunct="1"/>
              <a:t>30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9963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209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132100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132101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132102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132103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E2D9F8C2-F310-4785-9801-9F3C64BBAEE9}" type="slidenum">
              <a:rPr lang="hu-HU" altLang="hu-HU" sz="1200">
                <a:latin typeface="Arial" panose="020B0604020202020204" pitchFamily="34" charset="0"/>
              </a:rPr>
              <a:pPr algn="r" eaLnBrk="1" hangingPunct="1"/>
              <a:t>31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2943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2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133124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133125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133126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133127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1AA7C8B7-A5B6-4013-B80C-67566E8B31E6}" type="slidenum">
              <a:rPr lang="hu-HU" altLang="hu-HU" sz="1200">
                <a:latin typeface="Arial" panose="020B0604020202020204" pitchFamily="34" charset="0"/>
              </a:rPr>
              <a:pPr algn="r" eaLnBrk="1" hangingPunct="1"/>
              <a:t>32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9862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414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134148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134149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134150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134151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9895F3F1-A540-486D-B759-3F5C0E0204BF}" type="slidenum">
              <a:rPr lang="hu-HU" altLang="hu-HU" sz="1200">
                <a:latin typeface="Arial" panose="020B0604020202020204" pitchFamily="34" charset="0"/>
              </a:rPr>
              <a:pPr algn="r" eaLnBrk="1" hangingPunct="1"/>
              <a:t>33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40931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517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hu-HU" dirty="0">
                <a:latin typeface="Arial" panose="020B0604020202020204" pitchFamily="34" charset="0"/>
              </a:rPr>
              <a:t>Eldöntés</a:t>
            </a:r>
            <a:r>
              <a:rPr lang="hu-HU" altLang="hu-HU" baseline="0" dirty="0">
                <a:latin typeface="Arial" panose="020B0604020202020204" pitchFamily="34" charset="0"/>
              </a:rPr>
              <a:t> tétel</a:t>
            </a:r>
            <a:endParaRPr lang="hu-HU" altLang="hu-HU" dirty="0">
              <a:latin typeface="Arial" panose="020B0604020202020204" pitchFamily="34" charset="0"/>
            </a:endParaRPr>
          </a:p>
        </p:txBody>
      </p:sp>
      <p:sp>
        <p:nvSpPr>
          <p:cNvPr id="135172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135173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135174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135175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33B4EC40-1FB2-4093-ADCB-6B14B9A47352}" type="slidenum">
              <a:rPr lang="hu-HU" altLang="hu-HU" sz="1200">
                <a:latin typeface="Arial" panose="020B0604020202020204" pitchFamily="34" charset="0"/>
              </a:rPr>
              <a:pPr algn="r" eaLnBrk="1" hangingPunct="1"/>
              <a:t>34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2111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619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136196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136197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136198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136199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5C1182B8-BCBB-431A-9B2A-642181848427}" type="slidenum">
              <a:rPr lang="hu-HU" altLang="hu-HU" sz="1200">
                <a:latin typeface="Arial" panose="020B0604020202020204" pitchFamily="34" charset="0"/>
              </a:rPr>
              <a:pPr algn="r" eaLnBrk="1" hangingPunct="1"/>
              <a:t>35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7119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824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138244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138245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138246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138247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B7D36DD3-6F0A-4F9D-9736-1585D0993FA4}" type="slidenum">
              <a:rPr lang="hu-HU" altLang="hu-HU" sz="1200">
                <a:latin typeface="Arial" panose="020B0604020202020204" pitchFamily="34" charset="0"/>
              </a:rPr>
              <a:pPr algn="r" eaLnBrk="1" hangingPunct="1"/>
              <a:t>36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37636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926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hu-HU" dirty="0">
                <a:latin typeface="Arial" panose="020B0604020202020204" pitchFamily="34" charset="0"/>
              </a:rPr>
              <a:t>Eldöntés tétel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u-HU" altLang="hu-HU" dirty="0">
                <a:latin typeface="Arial" panose="020B0604020202020204" pitchFamily="34" charset="0"/>
              </a:rPr>
              <a:t>A T-tulajdonság </a:t>
            </a:r>
            <a:r>
              <a:rPr lang="hu-HU" altLang="hu-HU" dirty="0" err="1">
                <a:latin typeface="Arial" panose="020B0604020202020204" pitchFamily="34" charset="0"/>
              </a:rPr>
              <a:t>fv</a:t>
            </a:r>
            <a:r>
              <a:rPr lang="hu-HU" altLang="hu-HU" dirty="0">
                <a:latin typeface="Arial" panose="020B0604020202020204" pitchFamily="34" charset="0"/>
              </a:rPr>
              <a:t>:</a:t>
            </a:r>
          </a:p>
          <a:p>
            <a:r>
              <a:rPr lang="hu-HU" altLang="hu-HU" dirty="0">
                <a:latin typeface="Arial" panose="020B0604020202020204" pitchFamily="34" charset="0"/>
              </a:rPr>
              <a:t>  a[i] → b[i]</a:t>
            </a:r>
          </a:p>
          <a:p>
            <a:r>
              <a:rPr lang="hu-HU" altLang="hu-HU" dirty="0">
                <a:latin typeface="Arial" panose="020B0604020202020204" pitchFamily="34" charset="0"/>
              </a:rPr>
              <a:t>Ahol a → az implikáció művelete.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u-HU" altLang="hu-HU">
                <a:latin typeface="Arial" panose="020B0604020202020204" pitchFamily="34" charset="0"/>
                <a:sym typeface="Symbol" panose="05050102010706020507" pitchFamily="18" charset="2"/>
              </a:rPr>
              <a:t>  </a:t>
            </a:r>
            <a:r>
              <a:rPr lang="hu-HU" altLang="hu-HU" dirty="0">
                <a:latin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hu-HU" altLang="hu-HU" dirty="0">
                <a:latin typeface="Arial" panose="020B0604020202020204" pitchFamily="34" charset="0"/>
              </a:rPr>
              <a:t>a[i] → b[i]) </a:t>
            </a:r>
            <a:r>
              <a:rPr lang="hu-HU" altLang="hu-HU" dirty="0">
                <a:latin typeface="Arial" panose="020B0604020202020204" pitchFamily="34" charset="0"/>
                <a:sym typeface="Symbol" panose="05050102010706020507" pitchFamily="18" charset="2"/>
              </a:rPr>
              <a:t> (</a:t>
            </a:r>
            <a:r>
              <a:rPr lang="hu-HU" altLang="hu-HU" dirty="0">
                <a:latin typeface="Arial" panose="020B0604020202020204" pitchFamily="34" charset="0"/>
              </a:rPr>
              <a:t>a[i] </a:t>
            </a:r>
            <a:r>
              <a:rPr lang="hu-HU" altLang="hu-HU" dirty="0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hu-HU" altLang="hu-HU" dirty="0">
                <a:latin typeface="Arial" panose="020B0604020202020204" pitchFamily="34" charset="0"/>
              </a:rPr>
              <a:t> b[i] </a:t>
            </a:r>
            <a:r>
              <a:rPr lang="hu-HU" altLang="hu-HU" dirty="0">
                <a:latin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hu-HU" altLang="hu-HU" dirty="0">
                <a:latin typeface="Arial" panose="020B0604020202020204" pitchFamily="34" charset="0"/>
              </a:rPr>
              <a:t> </a:t>
            </a:r>
            <a:r>
              <a:rPr lang="hu-HU" altLang="hu-HU" dirty="0">
                <a:latin typeface="Arial" panose="020B0604020202020204" pitchFamily="34" charset="0"/>
                <a:sym typeface="Symbol" panose="05050102010706020507" pitchFamily="18" charset="2"/>
              </a:rPr>
              <a:t></a:t>
            </a:r>
            <a:r>
              <a:rPr lang="hu-HU" altLang="hu-HU" dirty="0">
                <a:latin typeface="Arial" panose="020B0604020202020204" pitchFamily="34" charset="0"/>
              </a:rPr>
              <a:t>a[i]) </a:t>
            </a:r>
            <a:r>
              <a:rPr lang="hu-HU" altLang="hu-HU" dirty="0">
                <a:latin typeface="Arial" panose="020B0604020202020204" pitchFamily="34" charset="0"/>
                <a:sym typeface="Symbol" panose="05050102010706020507" pitchFamily="18" charset="2"/>
              </a:rPr>
              <a:t> (</a:t>
            </a:r>
            <a:r>
              <a:rPr lang="hu-HU" altLang="hu-HU" dirty="0">
                <a:latin typeface="Arial" panose="020B0604020202020204" pitchFamily="34" charset="0"/>
              </a:rPr>
              <a:t>a[i] </a:t>
            </a:r>
            <a:r>
              <a:rPr lang="hu-HU" altLang="hu-HU" dirty="0">
                <a:latin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hu-HU" altLang="hu-HU" dirty="0">
                <a:latin typeface="Arial" panose="020B0604020202020204" pitchFamily="34" charset="0"/>
              </a:rPr>
              <a:t> </a:t>
            </a:r>
            <a:r>
              <a:rPr lang="hu-HU" altLang="hu-HU" dirty="0">
                <a:latin typeface="Arial" panose="020B0604020202020204" pitchFamily="34" charset="0"/>
                <a:sym typeface="Symbol" panose="05050102010706020507" pitchFamily="18" charset="2"/>
              </a:rPr>
              <a:t></a:t>
            </a:r>
            <a:r>
              <a:rPr lang="hu-HU" altLang="hu-HU" dirty="0">
                <a:latin typeface="Arial" panose="020B0604020202020204" pitchFamily="34" charset="0"/>
              </a:rPr>
              <a:t>b[i]) </a:t>
            </a:r>
            <a:r>
              <a:rPr lang="hu-HU" altLang="hu-HU" dirty="0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hu-HU" altLang="hu-HU" dirty="0">
                <a:latin typeface="Arial" panose="020B0604020202020204" pitchFamily="34" charset="0"/>
              </a:rPr>
              <a:t> a[i] </a:t>
            </a:r>
            <a:r>
              <a:rPr lang="hu-HU" altLang="hu-HU" dirty="0">
                <a:latin typeface="Arial" panose="020B0604020202020204" pitchFamily="34" charset="0"/>
                <a:sym typeface="Symbol" panose="05050102010706020507" pitchFamily="18" charset="2"/>
              </a:rPr>
              <a:t> </a:t>
            </a:r>
            <a:r>
              <a:rPr lang="hu-HU" altLang="hu-HU" dirty="0">
                <a:latin typeface="Arial" panose="020B0604020202020204" pitchFamily="34" charset="0"/>
              </a:rPr>
              <a:t>a[i]</a:t>
            </a:r>
            <a:r>
              <a:rPr lang="hu-HU" altLang="hu-HU" dirty="0">
                <a:latin typeface="Arial" panose="020B0604020202020204" pitchFamily="34" charset="0"/>
                <a:sym typeface="Symbol" panose="05050102010706020507" pitchFamily="18" charset="2"/>
              </a:rPr>
              <a:t> </a:t>
            </a:r>
            <a:r>
              <a:rPr lang="hu-HU" altLang="hu-HU" dirty="0">
                <a:latin typeface="Arial" panose="020B0604020202020204" pitchFamily="34" charset="0"/>
              </a:rPr>
              <a:t> a[i] </a:t>
            </a:r>
            <a:r>
              <a:rPr lang="hu-HU" altLang="hu-HU" dirty="0">
                <a:latin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hu-HU" altLang="hu-HU" dirty="0">
                <a:latin typeface="Arial" panose="020B0604020202020204" pitchFamily="34" charset="0"/>
              </a:rPr>
              <a:t> </a:t>
            </a:r>
            <a:r>
              <a:rPr lang="hu-HU" altLang="hu-HU" dirty="0">
                <a:latin typeface="Arial" panose="020B0604020202020204" pitchFamily="34" charset="0"/>
                <a:sym typeface="Symbol" panose="05050102010706020507" pitchFamily="18" charset="2"/>
              </a:rPr>
              <a:t></a:t>
            </a:r>
            <a:r>
              <a:rPr lang="hu-HU" altLang="hu-HU" dirty="0">
                <a:latin typeface="Arial" panose="020B0604020202020204" pitchFamily="34" charset="0"/>
              </a:rPr>
              <a:t>b[i]</a:t>
            </a:r>
            <a:r>
              <a:rPr lang="hu-HU" altLang="hu-HU" dirty="0">
                <a:latin typeface="Arial" panose="020B0604020202020204" pitchFamily="34" charset="0"/>
                <a:sym typeface="Symbol" panose="05050102010706020507" pitchFamily="18" charset="2"/>
              </a:rPr>
              <a:t> </a:t>
            </a:r>
            <a:r>
              <a:rPr lang="hu-HU" altLang="hu-HU" dirty="0">
                <a:latin typeface="Arial" panose="020B0604020202020204" pitchFamily="34" charset="0"/>
              </a:rPr>
              <a:t> a[i] </a:t>
            </a:r>
            <a:r>
              <a:rPr lang="hu-HU" altLang="hu-HU" dirty="0">
                <a:latin typeface="Arial" panose="020B0604020202020204" pitchFamily="34" charset="0"/>
                <a:sym typeface="Symbol" panose="05050102010706020507" pitchFamily="18" charset="2"/>
              </a:rPr>
              <a:t> </a:t>
            </a:r>
            <a:r>
              <a:rPr lang="hu-HU" altLang="hu-HU" dirty="0">
                <a:latin typeface="Arial" panose="020B0604020202020204" pitchFamily="34" charset="0"/>
              </a:rPr>
              <a:t>b[i]</a:t>
            </a:r>
            <a:r>
              <a:rPr lang="hu-HU" altLang="hu-HU" dirty="0">
                <a:latin typeface="Arial" panose="020B0604020202020204" pitchFamily="34" charset="0"/>
                <a:sym typeface="Symbol" panose="05050102010706020507" pitchFamily="18" charset="2"/>
              </a:rPr>
              <a:t> </a:t>
            </a:r>
            <a:r>
              <a:rPr lang="hu-HU" altLang="hu-HU" dirty="0">
                <a:latin typeface="Arial" panose="020B0604020202020204" pitchFamily="34" charset="0"/>
              </a:rPr>
              <a:t> a[i]</a:t>
            </a:r>
            <a:r>
              <a:rPr lang="hu-HU" altLang="hu-HU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endParaRPr lang="hu-HU" altLang="hu-HU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hu-HU" altLang="hu-HU" dirty="0">
              <a:latin typeface="Arial" panose="020B0604020202020204" pitchFamily="34" charset="0"/>
            </a:endParaRPr>
          </a:p>
          <a:p>
            <a:r>
              <a:rPr lang="hu-HU" altLang="hu-HU" dirty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39268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139269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139270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139271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1B7282FD-784D-495B-989E-C6825F839D4F}" type="slidenum">
              <a:rPr lang="hu-HU" altLang="hu-HU" sz="1200">
                <a:latin typeface="Arial" panose="020B0604020202020204" pitchFamily="34" charset="0"/>
              </a:rPr>
              <a:pPr algn="r" eaLnBrk="1" hangingPunct="1"/>
              <a:t>37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83558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029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hu-HU" dirty="0">
                <a:latin typeface="Arial" panose="020B0604020202020204" pitchFamily="34" charset="0"/>
              </a:rPr>
              <a:t>Sorozatszámítás tétel</a:t>
            </a:r>
          </a:p>
        </p:txBody>
      </p:sp>
      <p:sp>
        <p:nvSpPr>
          <p:cNvPr id="140292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140293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140294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140295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AFFE4C74-CA29-45B4-BC43-09ECF527D6DA}" type="slidenum">
              <a:rPr lang="hu-HU" altLang="hu-HU" sz="1200">
                <a:latin typeface="Arial" panose="020B0604020202020204" pitchFamily="34" charset="0"/>
              </a:rPr>
              <a:pPr algn="r" eaLnBrk="1" hangingPunct="1"/>
              <a:t>38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30288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131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u-HU" altLang="hu-HU" dirty="0">
                <a:latin typeface="Arial" panose="020B0604020202020204" pitchFamily="34" charset="0"/>
              </a:rPr>
              <a:t>Sorozatszámítás tétel</a:t>
            </a:r>
          </a:p>
        </p:txBody>
      </p:sp>
      <p:sp>
        <p:nvSpPr>
          <p:cNvPr id="141316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141317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141318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141319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E7519468-D91E-476F-B24E-A70674F32F74}" type="slidenum">
              <a:rPr lang="hu-HU" altLang="hu-HU" sz="1200">
                <a:latin typeface="Arial" panose="020B0604020202020204" pitchFamily="34" charset="0"/>
              </a:rPr>
              <a:pPr algn="r" eaLnBrk="1" hangingPunct="1"/>
              <a:t>39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376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4213" y="569913"/>
            <a:ext cx="5429250" cy="4071937"/>
          </a:xfrm>
          <a:ln/>
        </p:spPr>
      </p:sp>
      <p:sp>
        <p:nvSpPr>
          <p:cNvPr id="7885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78852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/>
              <a:t>Programozási alapismeretek</a:t>
            </a:r>
          </a:p>
        </p:txBody>
      </p:sp>
      <p:sp>
        <p:nvSpPr>
          <p:cNvPr id="78853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dirty="0"/>
              <a:t>2012/2013</a:t>
            </a:r>
          </a:p>
        </p:txBody>
      </p:sp>
      <p:sp>
        <p:nvSpPr>
          <p:cNvPr id="7885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B3F24F9C-F3D6-496C-9B02-6028CFF9C0FC}" type="slidenum">
              <a:rPr lang="hu-HU" sz="1200" b="1" smtClean="0"/>
              <a:pPr/>
              <a:t>4</a:t>
            </a:fld>
            <a:endParaRPr lang="hu-HU" sz="1200" b="1"/>
          </a:p>
        </p:txBody>
      </p:sp>
      <p:sp>
        <p:nvSpPr>
          <p:cNvPr id="78855" name="Rectangle 3"/>
          <p:cNvSpPr txBox="1">
            <a:spLocks noChangeArrowheads="1"/>
          </p:cNvSpPr>
          <p:nvPr/>
        </p:nvSpPr>
        <p:spPr bwMode="auto">
          <a:xfrm>
            <a:off x="3852863" y="0"/>
            <a:ext cx="29448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 b="1" dirty="0"/>
              <a:t>2013.04.07</a:t>
            </a:r>
          </a:p>
        </p:txBody>
      </p:sp>
    </p:spTree>
    <p:extLst>
      <p:ext uri="{BB962C8B-B14F-4D97-AF65-F5344CB8AC3E}">
        <p14:creationId xmlns:p14="http://schemas.microsoft.com/office/powerpoint/2010/main" val="360231565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/>
              <a:t>Szlávi-Zsakó: Programozási alapismeretek 7. előadás</a:t>
            </a:r>
          </a:p>
        </p:txBody>
      </p:sp>
      <p:sp>
        <p:nvSpPr>
          <p:cNvPr id="737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1AEBD0-47DF-4133-85AE-0D2968D16ED2}" type="slidenum">
              <a:rPr lang="hu-HU" smtClean="0"/>
              <a:pPr/>
              <a:t>40</a:t>
            </a:fld>
            <a:endParaRPr lang="hu-HU"/>
          </a:p>
        </p:txBody>
      </p:sp>
      <p:sp>
        <p:nvSpPr>
          <p:cNvPr id="7373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3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429038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/>
              <a:t>Szlávi-Zsakó: Programozási alapismeretek 7. előadás</a:t>
            </a:r>
          </a:p>
        </p:txBody>
      </p:sp>
      <p:sp>
        <p:nvSpPr>
          <p:cNvPr id="737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1AEBD0-47DF-4133-85AE-0D2968D16ED2}" type="slidenum">
              <a:rPr lang="hu-HU" smtClean="0"/>
              <a:pPr/>
              <a:t>41</a:t>
            </a:fld>
            <a:endParaRPr lang="hu-HU"/>
          </a:p>
        </p:txBody>
      </p:sp>
      <p:sp>
        <p:nvSpPr>
          <p:cNvPr id="7373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3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u-HU" dirty="0"/>
              <a:t>Figyelem: </a:t>
            </a:r>
            <a:r>
              <a:rPr lang="hu-HU" b="1" dirty="0"/>
              <a:t>nem</a:t>
            </a:r>
            <a:r>
              <a:rPr lang="hu-HU" dirty="0"/>
              <a:t> </a:t>
            </a:r>
            <a:r>
              <a:rPr lang="hu-HU" b="1" dirty="0"/>
              <a:t>eldöntés </a:t>
            </a:r>
            <a:r>
              <a:rPr lang="hu-HU" dirty="0"/>
              <a:t>tétel, hanem </a:t>
            </a:r>
            <a:r>
              <a:rPr lang="hu-HU" b="1" dirty="0"/>
              <a:t>keresés</a:t>
            </a:r>
            <a:r>
              <a:rPr lang="hu-HU" dirty="0"/>
              <a:t>, hiszen „pozitív” esetben a megtalált elem indexét felhasználva számlálunk.</a:t>
            </a:r>
          </a:p>
        </p:txBody>
      </p:sp>
    </p:spTree>
    <p:extLst>
      <p:ext uri="{BB962C8B-B14F-4D97-AF65-F5344CB8AC3E}">
        <p14:creationId xmlns:p14="http://schemas.microsoft.com/office/powerpoint/2010/main" val="305569971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08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174084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174085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174086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174087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5019D202-E469-41BA-91B5-D8A0E1DB49CA}" type="slidenum">
              <a:rPr lang="hu-HU" altLang="hu-HU" sz="1200">
                <a:latin typeface="Arial" panose="020B0604020202020204" pitchFamily="34" charset="0"/>
              </a:rPr>
              <a:pPr algn="r" eaLnBrk="1" hangingPunct="1"/>
              <a:t>42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63584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715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177156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177157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177158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177159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89C9E8AE-6456-4AC8-9DC4-55716E6DD776}" type="slidenum">
              <a:rPr lang="hu-HU" altLang="hu-HU" sz="1200">
                <a:latin typeface="Arial" panose="020B0604020202020204" pitchFamily="34" charset="0"/>
              </a:rPr>
              <a:pPr algn="r" eaLnBrk="1" hangingPunct="1"/>
              <a:t>43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22294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613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176132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176133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176134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176135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0957A9C3-011B-4339-882B-D67F5243C39C}" type="slidenum">
              <a:rPr lang="hu-HU" altLang="hu-HU" sz="1200">
                <a:latin typeface="Arial" panose="020B0604020202020204" pitchFamily="34" charset="0"/>
              </a:rPr>
              <a:pPr algn="r" eaLnBrk="1" hangingPunct="1"/>
              <a:t>44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6801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510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175108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175109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175110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175111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70521C3F-1F6D-4352-8697-DEE2D6B8C57A}" type="slidenum">
              <a:rPr lang="hu-HU" altLang="hu-HU" sz="1200">
                <a:latin typeface="Arial" panose="020B0604020202020204" pitchFamily="34" charset="0"/>
              </a:rPr>
              <a:pPr algn="r" eaLnBrk="1" hangingPunct="1"/>
              <a:t>45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41276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817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178180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178181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178182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178183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1D51E797-5F48-46DD-BAA6-049BA7120F97}" type="slidenum">
              <a:rPr lang="hu-HU" altLang="hu-HU" sz="1200">
                <a:latin typeface="Arial" panose="020B0604020202020204" pitchFamily="34" charset="0"/>
              </a:rPr>
              <a:pPr algn="r" eaLnBrk="1" hangingPunct="1"/>
              <a:t>46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86768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920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179204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179205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179206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179207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9AB09B0F-BA2C-4665-BA78-5FEF358EB835}" type="slidenum">
              <a:rPr lang="hu-HU" altLang="hu-HU" sz="1200">
                <a:latin typeface="Arial" panose="020B0604020202020204" pitchFamily="34" charset="0"/>
              </a:rPr>
              <a:pPr algn="r" eaLnBrk="1" hangingPunct="1"/>
              <a:t>47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93281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022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180228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180229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180230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180231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066F1FD5-E7C5-488F-B2FD-96FF73129285}" type="slidenum">
              <a:rPr lang="hu-HU" altLang="hu-HU" sz="1200">
                <a:latin typeface="Arial" panose="020B0604020202020204" pitchFamily="34" charset="0"/>
              </a:rPr>
              <a:pPr algn="r" eaLnBrk="1" hangingPunct="1"/>
              <a:t>48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91969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125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181252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181253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181254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181255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6BE1C63C-15D3-4879-BD83-370F3AE2DC50}" type="slidenum">
              <a:rPr lang="hu-HU" altLang="hu-HU" sz="1200">
                <a:latin typeface="Arial" panose="020B0604020202020204" pitchFamily="34" charset="0"/>
              </a:rPr>
              <a:pPr algn="r" eaLnBrk="1" hangingPunct="1"/>
              <a:t>49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124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6588" y="533400"/>
            <a:ext cx="5476875" cy="4108450"/>
          </a:xfrm>
          <a:ln/>
        </p:spPr>
      </p:sp>
      <p:sp>
        <p:nvSpPr>
          <p:cNvPr id="7987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b="1" dirty="0"/>
              <a:t>Definíció</a:t>
            </a:r>
            <a:r>
              <a:rPr lang="hu-HU" b="1" baseline="-25000" dirty="0"/>
              <a:t>2</a:t>
            </a:r>
            <a:r>
              <a:rPr lang="hu-HU" dirty="0"/>
              <a:t>:</a:t>
            </a:r>
          </a:p>
          <a:p>
            <a:r>
              <a:rPr lang="hu-HU" dirty="0"/>
              <a:t>  </a:t>
            </a:r>
            <a:r>
              <a:rPr lang="hu-HU" dirty="0" err="1"/>
              <a:t>HalmazE:</a:t>
            </a:r>
            <a:r>
              <a:rPr lang="hu-HU" sz="1100" dirty="0" err="1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1100" baseline="30000" dirty="0"/>
              <a:t>*</a:t>
            </a:r>
            <a:r>
              <a:rPr lang="hu-HU" dirty="0"/>
              <a:t>→</a:t>
            </a:r>
            <a:r>
              <a:rPr lang="hu-HU" sz="1100" dirty="0">
                <a:latin typeface="Imprint MT Shadow" pitchFamily="82" charset="0"/>
                <a:sym typeface="Symbol" pitchFamily="18" charset="2"/>
              </a:rPr>
              <a:t>L</a:t>
            </a:r>
            <a:br>
              <a:rPr lang="hu-HU" dirty="0"/>
            </a:br>
            <a:r>
              <a:rPr lang="hu-HU" dirty="0"/>
              <a:t>  </a:t>
            </a:r>
            <a:r>
              <a:rPr lang="hu-HU" dirty="0" err="1"/>
              <a:t>HalmazE</a:t>
            </a:r>
            <a:r>
              <a:rPr lang="hu-HU" dirty="0"/>
              <a:t>(x):=</a:t>
            </a:r>
            <a:r>
              <a:rPr lang="hu-HU" dirty="0">
                <a:sym typeface="Symbol" panose="05050102010706020507" pitchFamily="18" charset="2"/>
              </a:rPr>
              <a:t></a:t>
            </a:r>
            <a:r>
              <a:rPr lang="hu-HU" dirty="0" err="1"/>
              <a:t>i</a:t>
            </a:r>
            <a:r>
              <a:rPr lang="hu-HU" dirty="0" err="1">
                <a:solidFill>
                  <a:srgbClr val="FF0000"/>
                </a:solidFill>
              </a:rPr>
              <a:t>,j</a:t>
            </a:r>
            <a:r>
              <a:rPr lang="hu-HU" dirty="0"/>
              <a:t>(1</a:t>
            </a:r>
            <a:r>
              <a:rPr lang="hu-HU" sz="1100" dirty="0">
                <a:sym typeface="Symbol" pitchFamily="18" charset="2"/>
              </a:rPr>
              <a:t>≤i</a:t>
            </a:r>
            <a:r>
              <a:rPr lang="hu-HU" dirty="0">
                <a:sym typeface="Symbol"/>
              </a:rPr>
              <a:t>≠j</a:t>
            </a:r>
            <a:r>
              <a:rPr lang="hu-HU" sz="1100" dirty="0">
                <a:sym typeface="Symbol" pitchFamily="18" charset="2"/>
              </a:rPr>
              <a:t>≤Hossz(x)</a:t>
            </a:r>
            <a:r>
              <a:rPr lang="hu-HU" dirty="0"/>
              <a:t>)</a:t>
            </a:r>
            <a:r>
              <a:rPr lang="hu-HU" dirty="0">
                <a:sym typeface="Symbol"/>
              </a:rPr>
              <a:t>  </a:t>
            </a:r>
            <a:r>
              <a:rPr lang="hu-HU" dirty="0" err="1"/>
              <a:t>x</a:t>
            </a:r>
            <a:r>
              <a:rPr lang="hu-HU" b="1" baseline="-25000" dirty="0" err="1">
                <a:solidFill>
                  <a:srgbClr val="FF0000"/>
                </a:solidFill>
                <a:sym typeface="Symbol" pitchFamily="18" charset="2"/>
              </a:rPr>
              <a:t>i</a:t>
            </a:r>
            <a:r>
              <a:rPr lang="hu-HU" dirty="0" err="1">
                <a:sym typeface="Symbol"/>
              </a:rPr>
              <a:t>≠</a:t>
            </a:r>
            <a:r>
              <a:rPr lang="hu-HU" dirty="0" err="1"/>
              <a:t>x</a:t>
            </a:r>
            <a:r>
              <a:rPr lang="hu-HU" baseline="-25000" dirty="0" err="1">
                <a:solidFill>
                  <a:srgbClr val="FF0000"/>
                </a:solidFill>
              </a:rPr>
              <a:t>i</a:t>
            </a:r>
            <a:endParaRPr lang="hu-HU" dirty="0">
              <a:solidFill>
                <a:srgbClr val="0000FF"/>
              </a:solidFill>
            </a:endParaRPr>
          </a:p>
        </p:txBody>
      </p:sp>
      <p:sp>
        <p:nvSpPr>
          <p:cNvPr id="7987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/>
              <a:t>Programozási alapismeretek</a:t>
            </a:r>
          </a:p>
        </p:txBody>
      </p:sp>
      <p:sp>
        <p:nvSpPr>
          <p:cNvPr id="79877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dirty="0"/>
              <a:t>2012/2013</a:t>
            </a:r>
          </a:p>
        </p:txBody>
      </p:sp>
      <p:sp>
        <p:nvSpPr>
          <p:cNvPr id="7987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9E2186BA-663B-40E8-88CB-FA0C97ADAE70}" type="slidenum">
              <a:rPr lang="hu-HU" sz="1200" b="1" smtClean="0"/>
              <a:pPr/>
              <a:t>5</a:t>
            </a:fld>
            <a:endParaRPr lang="hu-HU" sz="1200" b="1"/>
          </a:p>
        </p:txBody>
      </p:sp>
      <p:sp>
        <p:nvSpPr>
          <p:cNvPr id="79879" name="Rectangle 3"/>
          <p:cNvSpPr txBox="1">
            <a:spLocks noChangeArrowheads="1"/>
          </p:cNvSpPr>
          <p:nvPr/>
        </p:nvSpPr>
        <p:spPr bwMode="auto">
          <a:xfrm>
            <a:off x="3852863" y="0"/>
            <a:ext cx="29448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 b="1" dirty="0"/>
              <a:t>2013.04.07</a:t>
            </a:r>
          </a:p>
        </p:txBody>
      </p:sp>
    </p:spTree>
    <p:extLst>
      <p:ext uri="{BB962C8B-B14F-4D97-AF65-F5344CB8AC3E}">
        <p14:creationId xmlns:p14="http://schemas.microsoft.com/office/powerpoint/2010/main" val="32159589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227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182276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182277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182278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182279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8FC980F4-FB8B-4FE8-A3A7-292449A73689}" type="slidenum">
              <a:rPr lang="hu-HU" altLang="hu-HU" sz="1200">
                <a:latin typeface="Arial" panose="020B0604020202020204" pitchFamily="34" charset="0"/>
              </a:rPr>
              <a:pPr algn="r" eaLnBrk="1" hangingPunct="1"/>
              <a:t>50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01863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329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183300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183301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183302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183303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C6B9CA37-ACA1-4DCE-83B6-EBDC1782CDB6}" type="slidenum">
              <a:rPr lang="hu-HU" altLang="hu-HU" sz="1200">
                <a:latin typeface="Arial" panose="020B0604020202020204" pitchFamily="34" charset="0"/>
              </a:rPr>
              <a:pPr algn="r" eaLnBrk="1" hangingPunct="1"/>
              <a:t>51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98622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2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184324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184325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184326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184327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7C37FEDB-D3F8-4247-B7D7-E6A6714A304E}" type="slidenum">
              <a:rPr lang="hu-HU" altLang="hu-HU" sz="1200">
                <a:latin typeface="Arial" panose="020B0604020202020204" pitchFamily="34" charset="0"/>
              </a:rPr>
              <a:pPr algn="r" eaLnBrk="1" hangingPunct="1"/>
              <a:t>52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00242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534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 dirty="0">
              <a:latin typeface="Arial" panose="020B0604020202020204" pitchFamily="34" charset="0"/>
            </a:endParaRPr>
          </a:p>
        </p:txBody>
      </p:sp>
      <p:sp>
        <p:nvSpPr>
          <p:cNvPr id="185348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185349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185350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185351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082353A5-4884-44FC-9359-E28DF9CB31B2}" type="slidenum">
              <a:rPr lang="hu-HU" altLang="hu-HU" sz="1200">
                <a:latin typeface="Arial" panose="020B0604020202020204" pitchFamily="34" charset="0"/>
              </a:rPr>
              <a:pPr algn="r" eaLnBrk="1" hangingPunct="1"/>
              <a:t>53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83244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637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186372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186373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186374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186375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F37EFCC3-665F-4C36-AFD3-D803A3B7F0B8}" type="slidenum">
              <a:rPr lang="hu-HU" altLang="hu-HU" sz="1200">
                <a:latin typeface="Arial" panose="020B0604020202020204" pitchFamily="34" charset="0"/>
              </a:rPr>
              <a:pPr algn="r" eaLnBrk="1" hangingPunct="1"/>
              <a:t>54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87745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739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187396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187397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187398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187399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849C2DB1-E6D6-455F-9AE3-6881BD2B8EE9}" type="slidenum">
              <a:rPr lang="hu-HU" altLang="hu-HU" sz="1200">
                <a:latin typeface="Arial" panose="020B0604020202020204" pitchFamily="34" charset="0"/>
              </a:rPr>
              <a:pPr algn="r" eaLnBrk="1" hangingPunct="1"/>
              <a:t>55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01071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841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188420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188421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188422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188423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13E0DCD4-54E1-43D5-9B01-008DC4A1634E}" type="slidenum">
              <a:rPr lang="hu-HU" altLang="hu-HU" sz="1200">
                <a:latin typeface="Arial" panose="020B0604020202020204" pitchFamily="34" charset="0"/>
              </a:rPr>
              <a:pPr algn="r" eaLnBrk="1" hangingPunct="1"/>
              <a:t>56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69701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944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189444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189445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189446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189447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273B5B43-ED1B-4661-8219-AD4EFBC9BC65}" type="slidenum">
              <a:rPr lang="hu-HU" altLang="hu-HU" sz="1200">
                <a:latin typeface="Arial" panose="020B0604020202020204" pitchFamily="34" charset="0"/>
              </a:rPr>
              <a:pPr algn="r" eaLnBrk="1" hangingPunct="1"/>
              <a:t>57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34600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149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191492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191493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191494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191495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0FDA0754-08A8-46D0-9F72-AAD05FE19FAA}" type="slidenum">
              <a:rPr lang="hu-HU" altLang="hu-HU" sz="1200">
                <a:latin typeface="Arial" panose="020B0604020202020204" pitchFamily="34" charset="0"/>
              </a:rPr>
              <a:pPr algn="r" eaLnBrk="1" hangingPunct="1"/>
              <a:t>58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28618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353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193540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193541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193542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193543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B6E911C3-35E6-41E8-8BE0-1B700FE9AAB1}" type="slidenum">
              <a:rPr lang="hu-HU" altLang="hu-HU" sz="1200">
                <a:latin typeface="Arial" panose="020B0604020202020204" pitchFamily="34" charset="0"/>
              </a:rPr>
              <a:pPr algn="r" eaLnBrk="1" hangingPunct="1"/>
              <a:t>59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789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36588" y="533400"/>
            <a:ext cx="5476875" cy="4108450"/>
          </a:xfrm>
          <a:ln/>
        </p:spPr>
      </p:sp>
      <p:sp>
        <p:nvSpPr>
          <p:cNvPr id="8192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dirty="0"/>
          </a:p>
        </p:txBody>
      </p:sp>
      <p:sp>
        <p:nvSpPr>
          <p:cNvPr id="8192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/>
              <a:t>Programozási alapismeretek</a:t>
            </a:r>
          </a:p>
        </p:txBody>
      </p:sp>
      <p:sp>
        <p:nvSpPr>
          <p:cNvPr id="81925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dirty="0"/>
              <a:t>2012/2013</a:t>
            </a:r>
          </a:p>
        </p:txBody>
      </p:sp>
      <p:sp>
        <p:nvSpPr>
          <p:cNvPr id="8192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193D1F97-57BE-4E85-A6F0-491E150032B4}" type="slidenum">
              <a:rPr lang="hu-HU" sz="1200" b="1" smtClean="0"/>
              <a:pPr/>
              <a:t>6</a:t>
            </a:fld>
            <a:endParaRPr lang="hu-HU" sz="1200" b="1"/>
          </a:p>
        </p:txBody>
      </p:sp>
      <p:sp>
        <p:nvSpPr>
          <p:cNvPr id="81927" name="Rectangle 3"/>
          <p:cNvSpPr txBox="1">
            <a:spLocks noChangeArrowheads="1"/>
          </p:cNvSpPr>
          <p:nvPr/>
        </p:nvSpPr>
        <p:spPr bwMode="auto">
          <a:xfrm>
            <a:off x="3852863" y="0"/>
            <a:ext cx="29448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 b="1" dirty="0"/>
              <a:t>2013.04.07</a:t>
            </a:r>
          </a:p>
        </p:txBody>
      </p:sp>
    </p:spTree>
    <p:extLst>
      <p:ext uri="{BB962C8B-B14F-4D97-AF65-F5344CB8AC3E}">
        <p14:creationId xmlns:p14="http://schemas.microsoft.com/office/powerpoint/2010/main" val="223320354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558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195588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195589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195590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195591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423DAC6A-C75F-450D-857E-B6ACF7395702}" type="slidenum">
              <a:rPr lang="hu-HU" altLang="hu-HU" sz="1200">
                <a:latin typeface="Arial" panose="020B0604020202020204" pitchFamily="34" charset="0"/>
              </a:rPr>
              <a:pPr algn="r" eaLnBrk="1" hangingPunct="1"/>
              <a:t>60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08438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661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196612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196613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196614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196615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7961423C-E0D6-402E-842D-2E47DAB18CD7}" type="slidenum">
              <a:rPr lang="hu-HU" altLang="hu-HU" sz="1200">
                <a:latin typeface="Arial" panose="020B0604020202020204" pitchFamily="34" charset="0"/>
              </a:rPr>
              <a:pPr algn="r" eaLnBrk="1" hangingPunct="1"/>
              <a:t>61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59743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763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197636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197637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197638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197639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F80BD8B6-6169-470F-A97C-D7CE8F58D54A}" type="slidenum">
              <a:rPr lang="hu-HU" altLang="hu-HU" sz="1200">
                <a:latin typeface="Arial" panose="020B0604020202020204" pitchFamily="34" charset="0"/>
              </a:rPr>
              <a:pPr algn="r" eaLnBrk="1" hangingPunct="1"/>
              <a:t>62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11597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865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198660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198661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198662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198663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240C9D3B-27DC-4F70-839D-FD9EDF9717F0}" type="slidenum">
              <a:rPr lang="hu-HU" altLang="hu-HU" sz="1200">
                <a:latin typeface="Arial" panose="020B0604020202020204" pitchFamily="34" charset="0"/>
              </a:rPr>
              <a:pPr algn="r" eaLnBrk="1" hangingPunct="1"/>
              <a:t>63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79132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968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199684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199685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199686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199687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D8188048-FE33-4701-A8FD-DB712AC49198}" type="slidenum">
              <a:rPr lang="hu-HU" altLang="hu-HU" sz="1200">
                <a:latin typeface="Arial" panose="020B0604020202020204" pitchFamily="34" charset="0"/>
              </a:rPr>
              <a:pPr algn="r" eaLnBrk="1" hangingPunct="1"/>
              <a:t>64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08122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070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200708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200709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200710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200711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35E76B34-C167-4214-9205-5A2EA5861F33}" type="slidenum">
              <a:rPr lang="hu-HU" altLang="hu-HU" sz="1200">
                <a:latin typeface="Arial" panose="020B0604020202020204" pitchFamily="34" charset="0"/>
              </a:rPr>
              <a:pPr algn="r" eaLnBrk="1" hangingPunct="1"/>
              <a:t>65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56691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173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201732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201733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201734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201735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63B0077F-6AF8-4EF8-A728-03C9D60519AB}" type="slidenum">
              <a:rPr lang="hu-HU" altLang="hu-HU" sz="1200">
                <a:latin typeface="Arial" panose="020B0604020202020204" pitchFamily="34" charset="0"/>
              </a:rPr>
              <a:pPr algn="r" eaLnBrk="1" hangingPunct="1"/>
              <a:t>66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48068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275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202756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202757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202758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202759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07F35237-9695-4B27-8087-CFF39983FCE2}" type="slidenum">
              <a:rPr lang="hu-HU" altLang="hu-HU" sz="1200">
                <a:latin typeface="Arial" panose="020B0604020202020204" pitchFamily="34" charset="0"/>
              </a:rPr>
              <a:pPr algn="r" eaLnBrk="1" hangingPunct="1"/>
              <a:t>67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19216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377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203780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203781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203782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203783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7DD5105A-778D-471A-968B-95709A3D1C07}" type="slidenum">
              <a:rPr lang="hu-HU" altLang="hu-HU" sz="1200">
                <a:latin typeface="Arial" panose="020B0604020202020204" pitchFamily="34" charset="0"/>
              </a:rPr>
              <a:pPr algn="r" eaLnBrk="1" hangingPunct="1"/>
              <a:t>68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87124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0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204804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204805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204806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204807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96B27FA0-5E9E-40A0-9939-B23FD3752B2C}" type="slidenum">
              <a:rPr lang="hu-HU" altLang="hu-HU" sz="1200">
                <a:latin typeface="Arial" panose="020B0604020202020204" pitchFamily="34" charset="0"/>
              </a:rPr>
              <a:pPr algn="r" eaLnBrk="1" hangingPunct="1"/>
              <a:t>69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436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4213" y="569913"/>
            <a:ext cx="5357812" cy="4019550"/>
          </a:xfrm>
          <a:ln/>
        </p:spPr>
      </p:sp>
      <p:sp>
        <p:nvSpPr>
          <p:cNvPr id="8397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83972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/>
              <a:t>Programozási alapismeretek</a:t>
            </a:r>
          </a:p>
        </p:txBody>
      </p:sp>
      <p:sp>
        <p:nvSpPr>
          <p:cNvPr id="83973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dirty="0"/>
              <a:t>2012/2013</a:t>
            </a:r>
          </a:p>
        </p:txBody>
      </p:sp>
      <p:sp>
        <p:nvSpPr>
          <p:cNvPr id="8397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DE6A9BCD-A479-4A6A-B52F-39412D137A6A}" type="slidenum">
              <a:rPr lang="hu-HU" sz="1200" b="1" smtClean="0"/>
              <a:pPr/>
              <a:t>7</a:t>
            </a:fld>
            <a:endParaRPr lang="hu-HU" sz="1200" b="1"/>
          </a:p>
        </p:txBody>
      </p:sp>
      <p:sp>
        <p:nvSpPr>
          <p:cNvPr id="83975" name="Rectangle 3"/>
          <p:cNvSpPr txBox="1">
            <a:spLocks noChangeArrowheads="1"/>
          </p:cNvSpPr>
          <p:nvPr/>
        </p:nvSpPr>
        <p:spPr bwMode="auto">
          <a:xfrm>
            <a:off x="3852863" y="0"/>
            <a:ext cx="29448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 b="1" dirty="0"/>
              <a:t>2013.04.07</a:t>
            </a:r>
          </a:p>
        </p:txBody>
      </p:sp>
    </p:spTree>
    <p:extLst>
      <p:ext uri="{BB962C8B-B14F-4D97-AF65-F5344CB8AC3E}">
        <p14:creationId xmlns:p14="http://schemas.microsoft.com/office/powerpoint/2010/main" val="41119501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582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205828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205829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205830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205831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026CCB5B-4C1B-4121-931D-F382CB970CEF}" type="slidenum">
              <a:rPr lang="hu-HU" altLang="hu-HU" sz="1200">
                <a:latin typeface="Arial" panose="020B0604020202020204" pitchFamily="34" charset="0"/>
              </a:rPr>
              <a:pPr algn="r" eaLnBrk="1" hangingPunct="1"/>
              <a:t>70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60220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685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206852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206853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206854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206855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5D2CA07D-12C4-49F9-ACF3-35C674AB4C93}" type="slidenum">
              <a:rPr lang="hu-HU" altLang="hu-HU" sz="1200">
                <a:latin typeface="Arial" panose="020B0604020202020204" pitchFamily="34" charset="0"/>
              </a:rPr>
              <a:pPr algn="r" eaLnBrk="1" hangingPunct="1"/>
              <a:t>71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1707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787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207876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INFOÉRA 2006</a:t>
            </a:r>
          </a:p>
        </p:txBody>
      </p:sp>
      <p:sp>
        <p:nvSpPr>
          <p:cNvPr id="207877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hu-HU" altLang="hu-HU" sz="1200">
                <a:latin typeface="Arial" panose="020B0604020202020204" pitchFamily="34" charset="0"/>
              </a:rPr>
              <a:t>2006.11.18</a:t>
            </a:r>
          </a:p>
        </p:txBody>
      </p:sp>
      <p:sp>
        <p:nvSpPr>
          <p:cNvPr id="207878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 sz="1200">
                <a:latin typeface="Arial" panose="020B0604020202020204" pitchFamily="34" charset="0"/>
              </a:rPr>
              <a:t>Juhász István-Zsakó László: Informatikai képzések a ELTE-n</a:t>
            </a:r>
          </a:p>
        </p:txBody>
      </p:sp>
      <p:sp>
        <p:nvSpPr>
          <p:cNvPr id="207879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70EF6127-4642-4B42-B6D0-A896C441CC13}" type="slidenum">
              <a:rPr lang="hu-HU" altLang="hu-HU" sz="1200">
                <a:latin typeface="Arial" panose="020B0604020202020204" pitchFamily="34" charset="0"/>
              </a:rPr>
              <a:pPr algn="r" eaLnBrk="1" hangingPunct="1"/>
              <a:t>72</a:t>
            </a:fld>
            <a:endParaRPr lang="hu-HU" altLang="hu-HU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39200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54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54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312A8AB0-2B30-47CD-A832-3F07D4929146}" type="slidenum">
              <a:rPr lang="hu-HU" sz="1200" smtClean="0"/>
              <a:pPr/>
              <a:t>73</a:t>
            </a:fld>
            <a:endParaRPr lang="hu-HU" sz="1200"/>
          </a:p>
        </p:txBody>
      </p:sp>
      <p:sp>
        <p:nvSpPr>
          <p:cNvPr id="54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542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99642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4213" y="569913"/>
            <a:ext cx="5429250" cy="4071937"/>
          </a:xfrm>
          <a:ln/>
        </p:spPr>
      </p:sp>
      <p:sp>
        <p:nvSpPr>
          <p:cNvPr id="8601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86020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/>
              <a:t>Programozási alapismeretek</a:t>
            </a:r>
          </a:p>
        </p:txBody>
      </p:sp>
      <p:sp>
        <p:nvSpPr>
          <p:cNvPr id="86021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dirty="0"/>
              <a:t>2012/2013</a:t>
            </a:r>
          </a:p>
        </p:txBody>
      </p:sp>
      <p:sp>
        <p:nvSpPr>
          <p:cNvPr id="8602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9D50C49F-1688-4E99-A374-DB2C9FB17BD0}" type="slidenum">
              <a:rPr lang="hu-HU" sz="1200" b="1" smtClean="0"/>
              <a:pPr/>
              <a:t>8</a:t>
            </a:fld>
            <a:endParaRPr lang="hu-HU" sz="1200" b="1"/>
          </a:p>
        </p:txBody>
      </p:sp>
      <p:sp>
        <p:nvSpPr>
          <p:cNvPr id="86023" name="Rectangle 3"/>
          <p:cNvSpPr txBox="1">
            <a:spLocks noChangeArrowheads="1"/>
          </p:cNvSpPr>
          <p:nvPr/>
        </p:nvSpPr>
        <p:spPr bwMode="auto">
          <a:xfrm>
            <a:off x="3852863" y="0"/>
            <a:ext cx="29448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 b="1" dirty="0"/>
              <a:t>2013.04.07</a:t>
            </a:r>
          </a:p>
        </p:txBody>
      </p:sp>
    </p:spTree>
    <p:extLst>
      <p:ext uri="{BB962C8B-B14F-4D97-AF65-F5344CB8AC3E}">
        <p14:creationId xmlns:p14="http://schemas.microsoft.com/office/powerpoint/2010/main" val="29496255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4213" y="569913"/>
            <a:ext cx="5429250" cy="4071937"/>
          </a:xfrm>
          <a:ln/>
        </p:spPr>
      </p:sp>
      <p:sp>
        <p:nvSpPr>
          <p:cNvPr id="8704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44813" cy="3603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/>
              <a:t>Programozási alapismeretek</a:t>
            </a:r>
          </a:p>
        </p:txBody>
      </p:sp>
      <p:sp>
        <p:nvSpPr>
          <p:cNvPr id="87045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b="1" dirty="0"/>
              <a:t>2012/2013</a:t>
            </a:r>
          </a:p>
        </p:txBody>
      </p:sp>
      <p:sp>
        <p:nvSpPr>
          <p:cNvPr id="8704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1275" y="9539288"/>
            <a:ext cx="2944813" cy="3603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940992DA-E217-4CFF-B478-EA88791CD5F3}" type="slidenum">
              <a:rPr lang="hu-HU" sz="1200" b="1" smtClean="0"/>
              <a:pPr/>
              <a:t>9</a:t>
            </a:fld>
            <a:endParaRPr lang="hu-HU" sz="1200" b="1"/>
          </a:p>
        </p:txBody>
      </p:sp>
      <p:sp>
        <p:nvSpPr>
          <p:cNvPr id="87047" name="Rectangle 3"/>
          <p:cNvSpPr txBox="1">
            <a:spLocks noChangeArrowheads="1"/>
          </p:cNvSpPr>
          <p:nvPr/>
        </p:nvSpPr>
        <p:spPr bwMode="auto">
          <a:xfrm>
            <a:off x="3852863" y="0"/>
            <a:ext cx="294481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 b="1" dirty="0"/>
              <a:t>2013.04.07</a:t>
            </a:r>
          </a:p>
        </p:txBody>
      </p:sp>
    </p:spTree>
    <p:extLst>
      <p:ext uri="{BB962C8B-B14F-4D97-AF65-F5344CB8AC3E}">
        <p14:creationId xmlns:p14="http://schemas.microsoft.com/office/powerpoint/2010/main" val="1273941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slide" Target="../slides/slide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4809563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7" descr="BD10308_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813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7" descr="BD10308_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700" y="1285875"/>
            <a:ext cx="27813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" descr="cimerr2.jpg">
            <a:hlinkClick r:id="" action="ppaction://hlinkshowjump?jump=lastslideviewed"/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375" y="0"/>
            <a:ext cx="1309688" cy="130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4" descr="Photograph">
            <a:hlinkClick r:id="rId4" action="ppaction://hlinksldjump"/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8479" y="5860298"/>
            <a:ext cx="827584" cy="1018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85725"/>
            <a:ext cx="7524750" cy="1111250"/>
          </a:xfrm>
        </p:spPr>
        <p:txBody>
          <a:bodyPr/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496" y="1341438"/>
            <a:ext cx="8929117" cy="4754562"/>
          </a:xfrm>
        </p:spPr>
        <p:txBody>
          <a:bodyPr/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10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78352" y="6524625"/>
            <a:ext cx="1162000" cy="360363"/>
          </a:xfrm>
        </p:spPr>
        <p:txBody>
          <a:bodyPr/>
          <a:lstStyle>
            <a:lvl1pPr>
              <a:defRPr>
                <a:effectLst/>
                <a:latin typeface="Garamond" pitchFamily="18" charset="0"/>
              </a:defRPr>
            </a:lvl1pPr>
          </a:lstStyle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‹#›</a:t>
            </a:fld>
            <a:r>
              <a:rPr lang="hu-HU" dirty="0"/>
              <a:t>/73</a:t>
            </a: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dt" sz="half" idx="11"/>
          </p:nvPr>
        </p:nvSpPr>
        <p:spPr>
          <a:xfrm>
            <a:off x="35496" y="6524625"/>
            <a:ext cx="1905000" cy="360363"/>
          </a:xfrm>
        </p:spPr>
        <p:txBody>
          <a:bodyPr/>
          <a:lstStyle>
            <a:lvl1pPr>
              <a:defRPr>
                <a:effectLst/>
                <a:latin typeface="Garamond" pitchFamily="18" charset="0"/>
              </a:defRPr>
            </a:lvl1pPr>
          </a:lstStyle>
          <a:p>
            <a:pPr>
              <a:defRPr/>
            </a:pPr>
            <a:fld id="{457F6F1B-2A30-438B-A4F2-CAA324877818}" type="datetime8">
              <a:rPr lang="hu-HU" smtClean="0"/>
              <a:t>2022.11.15. 11:59</a:t>
            </a:fld>
            <a:endParaRPr lang="en-US"/>
          </a:p>
        </p:txBody>
      </p:sp>
      <p:sp>
        <p:nvSpPr>
          <p:cNvPr id="13" name="Rectangle 8"/>
          <p:cNvSpPr>
            <a:spLocks noGrp="1" noChangeArrowheads="1"/>
          </p:cNvSpPr>
          <p:nvPr>
            <p:ph type="ftr" sz="quarter" idx="12"/>
          </p:nvPr>
        </p:nvSpPr>
        <p:spPr>
          <a:xfrm>
            <a:off x="1940496" y="6524625"/>
            <a:ext cx="4287688" cy="333375"/>
          </a:xfrm>
        </p:spPr>
        <p:txBody>
          <a:bodyPr/>
          <a:lstStyle>
            <a:lvl1pPr>
              <a:defRPr sz="1200">
                <a:effectLst/>
                <a:latin typeface="+mj-lt"/>
              </a:defRPr>
            </a:lvl1pPr>
          </a:lstStyle>
          <a:p>
            <a:pPr>
              <a:defRPr/>
            </a:pPr>
            <a:r>
              <a:rPr lang="hu-HU" dirty="0"/>
              <a:t>Horváth-Horváth-Szlávi-Zsakó: Programozás 10. előadás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298842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7241492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eg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ELTE"/>
          <p:cNvPicPr>
            <a:picLocks noChangeAspect="1" noChangeArrowheads="1"/>
          </p:cNvPicPr>
          <p:nvPr/>
        </p:nvPicPr>
        <p:blipFill>
          <a:blip r:embed="rId4" cstate="print">
            <a:lum bright="2000"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9136063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4" descr="cimerr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0"/>
            <a:ext cx="161925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343150" y="85725"/>
            <a:ext cx="5181600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Mintacím szerkesztése</a:t>
            </a:r>
            <a:br>
              <a:rPr lang="hu-HU"/>
            </a:br>
            <a:endParaRPr lang="en-US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3150" y="1341438"/>
            <a:ext cx="6621463" cy="475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Mintaszöveg szerkesztése</a:t>
            </a:r>
          </a:p>
          <a:p>
            <a:pPr lvl="1"/>
            <a:r>
              <a:rPr lang="en-US"/>
              <a:t>Második szint</a:t>
            </a:r>
          </a:p>
          <a:p>
            <a:pPr lvl="2"/>
            <a:r>
              <a:rPr lang="en-US"/>
              <a:t>Harmadik szint</a:t>
            </a:r>
          </a:p>
          <a:p>
            <a:pPr lvl="3"/>
            <a:r>
              <a:rPr lang="en-US"/>
              <a:t>Negyedik szint</a:t>
            </a:r>
          </a:p>
          <a:p>
            <a:pPr lvl="4"/>
            <a:r>
              <a:rPr lang="en-US"/>
              <a:t>Ötödik szint</a:t>
            </a:r>
          </a:p>
        </p:txBody>
      </p:sp>
      <p:sp>
        <p:nvSpPr>
          <p:cNvPr id="15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fld id="{C5AEF2E5-D1B4-445A-BF50-97070263551B}" type="datetime8">
              <a:rPr lang="hu-HU" smtClean="0"/>
              <a:t>2022.11.15. 11:59</a:t>
            </a:fld>
            <a:endParaRPr lang="en-US"/>
          </a:p>
        </p:txBody>
      </p:sp>
      <p:sp>
        <p:nvSpPr>
          <p:cNvPr id="1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r>
              <a:rPr lang="hu-HU"/>
              <a:t>Horváth-Horváth-Szlávi-Zsakó: Programozás 10. előadás</a:t>
            </a:r>
          </a:p>
        </p:txBody>
      </p:sp>
      <p:sp>
        <p:nvSpPr>
          <p:cNvPr id="1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000" b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fld id="{1E6D7E18-F0BF-4128-A6C3-421F920A8B12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pic>
        <p:nvPicPr>
          <p:cNvPr id="1033" name="Picture 7" descr="ELTE"/>
          <p:cNvPicPr>
            <a:picLocks noChangeAspect="1" noChangeArrowheads="1"/>
          </p:cNvPicPr>
          <p:nvPr userDrawn="1"/>
        </p:nvPicPr>
        <p:blipFill>
          <a:blip r:embed="rId4" cstate="print">
            <a:lum bright="2000"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9136063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4" descr="cimerr2.jp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0"/>
            <a:ext cx="161925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</p:sldLayoutIdLst>
  <p:transition spd="slow"/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9pPr>
    </p:titleStyle>
    <p:bodyStyle>
      <a:lvl1pPr marL="266700" indent="-2540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30263" indent="-28575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23825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46238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 descr="ELTE"/>
          <p:cNvPicPr>
            <a:picLocks noChangeAspect="1" noChangeArrowheads="1"/>
          </p:cNvPicPr>
          <p:nvPr/>
        </p:nvPicPr>
        <p:blipFill>
          <a:blip r:embed="rId3" cstate="print">
            <a:lum bright="2000"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9136063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4" descr="cimerr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0"/>
            <a:ext cx="161925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7" descr="ELTE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1000125"/>
            <a:ext cx="9136063" cy="485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4" descr="cimerr2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0"/>
            <a:ext cx="161925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</p:sldLayoutIdLst>
  <p:transition spd="slow"/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9pPr>
    </p:titleStyle>
    <p:bodyStyle>
      <a:lvl1pPr marL="266700" indent="-2540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30263" indent="-28575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23825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46238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42.xml"/><Relationship Id="rId3" Type="http://schemas.openxmlformats.org/officeDocument/2006/relationships/slide" Target="slide3.xml"/><Relationship Id="rId7" Type="http://schemas.openxmlformats.org/officeDocument/2006/relationships/slide" Target="slide3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slide" Target="slide8.xml"/><Relationship Id="rId10" Type="http://schemas.openxmlformats.org/officeDocument/2006/relationships/slide" Target="slide60.xml"/><Relationship Id="rId4" Type="http://schemas.openxmlformats.org/officeDocument/2006/relationships/slide" Target="slide13.xml"/><Relationship Id="rId9" Type="http://schemas.openxmlformats.org/officeDocument/2006/relationships/slide" Target="slide4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slide" Target="slide37.xml"/><Relationship Id="rId3" Type="http://schemas.openxmlformats.org/officeDocument/2006/relationships/slide" Target="slide3.xml"/><Relationship Id="rId7" Type="http://schemas.openxmlformats.org/officeDocument/2006/relationships/slide" Target="slide32.xml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6.xml"/><Relationship Id="rId4" Type="http://schemas.openxmlformats.org/officeDocument/2006/relationships/slide" Target="slide10.xml"/><Relationship Id="rId9" Type="http://schemas.openxmlformats.org/officeDocument/2006/relationships/slide" Target="slide5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266950" y="2051050"/>
            <a:ext cx="6118225" cy="2879725"/>
          </a:xfrm>
          <a:prstGeom prst="rect">
            <a:avLst/>
          </a:prstGeom>
          <a:solidFill>
            <a:schemeClr val="bg1">
              <a:alpha val="70195"/>
            </a:schemeClr>
          </a:solidFill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indent="12700" eaLnBrk="1" hangingPunct="1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b="0" dirty="0">
                <a:solidFill>
                  <a:schemeClr val="tx1"/>
                </a:solidFill>
              </a:rPr>
              <a:t>Programozás</a:t>
            </a:r>
            <a:br>
              <a:rPr lang="hu-HU" b="0" dirty="0">
                <a:solidFill>
                  <a:schemeClr val="tx1"/>
                </a:solidFill>
              </a:rPr>
            </a:br>
            <a:r>
              <a:rPr lang="hu-HU" b="0" dirty="0">
                <a:solidFill>
                  <a:schemeClr val="tx1"/>
                </a:solidFill>
              </a:rPr>
              <a:t>10. előadás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Unió</a:t>
            </a:r>
          </a:p>
        </p:txBody>
      </p:sp>
      <p:sp>
        <p:nvSpPr>
          <p:cNvPr id="6148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b="1" dirty="0"/>
              <a:t>Specifikáció: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/>
              <a:t>Bemenet:	N,M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/>
              <a:t>, </a:t>
            </a:r>
            <a:br>
              <a:rPr lang="hu-HU" sz="2800" dirty="0"/>
            </a:br>
            <a:r>
              <a:rPr lang="hu-HU" sz="2800" dirty="0"/>
              <a:t>		X</a:t>
            </a:r>
            <a:r>
              <a:rPr lang="hu-HU" sz="2800" baseline="-25000" dirty="0"/>
              <a:t>1..N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baseline="30000" dirty="0"/>
              <a:t>N</a:t>
            </a:r>
            <a:r>
              <a:rPr lang="hu-HU" sz="2800" dirty="0"/>
              <a:t>, Y</a:t>
            </a:r>
            <a:r>
              <a:rPr lang="hu-HU" sz="2800" baseline="-25000" dirty="0"/>
              <a:t>1..M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baseline="30000" dirty="0"/>
              <a:t>M</a:t>
            </a:r>
            <a:endParaRPr lang="hu-HU" sz="2800" dirty="0"/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/>
              <a:t>Kimenet:	Db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/>
              <a:t>, Z</a:t>
            </a:r>
            <a:r>
              <a:rPr lang="hu-HU" sz="2800" baseline="-25000" dirty="0"/>
              <a:t>1..N+M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baseline="30000" dirty="0">
                <a:solidFill>
                  <a:srgbClr val="FF0000"/>
                </a:solidFill>
              </a:rPr>
              <a:t>N+M</a:t>
            </a:r>
            <a:endParaRPr lang="hu-HU" sz="2800" dirty="0">
              <a:solidFill>
                <a:srgbClr val="FF0000"/>
              </a:solidFill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/>
              <a:t>Előfeltétel:	</a:t>
            </a:r>
            <a:r>
              <a:rPr lang="hu-HU" sz="2800" dirty="0" err="1"/>
              <a:t>H</a:t>
            </a:r>
            <a:r>
              <a:rPr lang="hu-HU" sz="2800" dirty="0" err="1">
                <a:sym typeface="Symbol" pitchFamily="18" charset="2"/>
              </a:rPr>
              <a:t>almazE</a:t>
            </a:r>
            <a:r>
              <a:rPr lang="hu-HU" sz="2800" dirty="0">
                <a:sym typeface="Symbol" pitchFamily="18" charset="2"/>
              </a:rPr>
              <a:t>(X) és </a:t>
            </a:r>
            <a:r>
              <a:rPr lang="hu-HU" sz="2800" dirty="0" err="1">
                <a:sym typeface="Symbol" pitchFamily="18" charset="2"/>
              </a:rPr>
              <a:t>HalmazE</a:t>
            </a:r>
            <a:r>
              <a:rPr lang="hu-HU" sz="2800" dirty="0">
                <a:sym typeface="Symbol" pitchFamily="18" charset="2"/>
              </a:rPr>
              <a:t>(Y)</a:t>
            </a:r>
          </a:p>
          <a:p>
            <a:pPr marL="254000">
              <a:lnSpc>
                <a:spcPct val="95000"/>
              </a:lnSpc>
              <a:spcBef>
                <a:spcPts val="1800"/>
              </a:spcBef>
            </a:pPr>
            <a:r>
              <a:rPr lang="hu-HU" sz="2800" dirty="0">
                <a:sym typeface="Symbol" pitchFamily="18" charset="2"/>
              </a:rPr>
              <a:t>Utófeltétel:	Db=N+          és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z="2800" dirty="0">
              <a:sym typeface="Symbol" pitchFamily="18" charset="2"/>
            </a:endParaRPr>
          </a:p>
          <a:p>
            <a:pPr marL="254000">
              <a:lnSpc>
                <a:spcPct val="90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hu-HU" sz="2800" dirty="0">
                <a:sym typeface="Symbol" pitchFamily="18" charset="2"/>
              </a:rPr>
              <a:t>			i(1≤i≤Db):</a:t>
            </a:r>
            <a:r>
              <a:rPr lang="hu-HU" sz="2000" dirty="0">
                <a:sym typeface="Symbol" pitchFamily="18" charset="2"/>
              </a:rPr>
              <a:t> </a:t>
            </a:r>
            <a:r>
              <a:rPr lang="hu-HU" sz="2800" dirty="0">
                <a:solidFill>
                  <a:srgbClr val="0000FF"/>
                </a:solidFill>
                <a:sym typeface="Symbol" pitchFamily="18" charset="2"/>
              </a:rPr>
              <a:t>(</a:t>
            </a:r>
            <a:r>
              <a:rPr lang="hu-HU" sz="2800" dirty="0" err="1">
                <a:sym typeface="Symbol" pitchFamily="18" charset="2"/>
              </a:rPr>
              <a:t>Z</a:t>
            </a:r>
            <a:r>
              <a:rPr lang="hu-HU" sz="2800" baseline="-25000" dirty="0" err="1">
                <a:sym typeface="Symbol" pitchFamily="18" charset="2"/>
              </a:rPr>
              <a:t>i</a:t>
            </a:r>
            <a:r>
              <a:rPr lang="hu-HU" sz="2800" dirty="0" err="1">
                <a:sym typeface="Symbol" pitchFamily="18" charset="2"/>
              </a:rPr>
              <a:t>X</a:t>
            </a:r>
            <a:r>
              <a:rPr lang="hu-HU" sz="2400" dirty="0">
                <a:sym typeface="Symbol" pitchFamily="18" charset="2"/>
              </a:rPr>
              <a:t> </a:t>
            </a:r>
            <a:r>
              <a:rPr lang="hu-HU" sz="2800" dirty="0">
                <a:solidFill>
                  <a:srgbClr val="0000FF"/>
                </a:solidFill>
                <a:sym typeface="Symbol" pitchFamily="18" charset="2"/>
              </a:rPr>
              <a:t>vagy</a:t>
            </a:r>
            <a:r>
              <a:rPr lang="hu-HU" sz="2800" dirty="0">
                <a:sym typeface="Symbol" pitchFamily="18" charset="2"/>
              </a:rPr>
              <a:t> </a:t>
            </a:r>
            <a:r>
              <a:rPr lang="hu-HU" sz="2800" dirty="0" err="1">
                <a:sym typeface="Symbol" pitchFamily="18" charset="2"/>
              </a:rPr>
              <a:t>Z</a:t>
            </a:r>
            <a:r>
              <a:rPr lang="hu-HU" sz="2800" baseline="-25000" dirty="0" err="1">
                <a:sym typeface="Symbol" pitchFamily="18" charset="2"/>
              </a:rPr>
              <a:t>i</a:t>
            </a:r>
            <a:r>
              <a:rPr lang="hu-HU" sz="2800" dirty="0" err="1">
                <a:sym typeface="Symbol" pitchFamily="18" charset="2"/>
              </a:rPr>
              <a:t>Y</a:t>
            </a:r>
            <a:r>
              <a:rPr lang="hu-HU" sz="2800" dirty="0">
                <a:solidFill>
                  <a:srgbClr val="0000FF"/>
                </a:solidFill>
                <a:sym typeface="Symbol" pitchFamily="18" charset="2"/>
              </a:rPr>
              <a:t>)</a:t>
            </a:r>
            <a:r>
              <a:rPr lang="hu-HU" sz="2800" dirty="0">
                <a:sym typeface="Symbol" pitchFamily="18" charset="2"/>
              </a:rPr>
              <a:t> és 				</a:t>
            </a:r>
            <a:r>
              <a:rPr lang="hu-HU" sz="2800" dirty="0" err="1">
                <a:sym typeface="Symbol" pitchFamily="18" charset="2"/>
              </a:rPr>
              <a:t>HalmazE</a:t>
            </a:r>
            <a:r>
              <a:rPr lang="hu-HU" sz="2800" dirty="0">
                <a:sym typeface="Symbol" pitchFamily="18" charset="2"/>
              </a:rPr>
              <a:t>(Z)</a:t>
            </a:r>
          </a:p>
        </p:txBody>
      </p:sp>
      <p:graphicFrame>
        <p:nvGraphicFramePr>
          <p:cNvPr id="6146" name="Object 7"/>
          <p:cNvGraphicFramePr>
            <a:graphicFrameLocks noChangeAspect="1"/>
          </p:cNvGraphicFramePr>
          <p:nvPr/>
        </p:nvGraphicFramePr>
        <p:xfrm>
          <a:off x="3072206" y="3544900"/>
          <a:ext cx="655637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04668" imgH="558558" progId="Equation.3">
                  <p:embed/>
                </p:oleObj>
              </mc:Choice>
              <mc:Fallback>
                <p:oleObj name="Equation" r:id="rId3" imgW="304668" imgH="558558" progId="Equation.3">
                  <p:embed/>
                  <p:pic>
                    <p:nvPicPr>
                      <p:cNvPr id="614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2206" y="3544900"/>
                        <a:ext cx="655637" cy="1139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3" name="AutoShape 9"/>
          <p:cNvSpPr>
            <a:spLocks noChangeArrowheads="1"/>
          </p:cNvSpPr>
          <p:nvPr/>
        </p:nvSpPr>
        <p:spPr bwMode="auto">
          <a:xfrm>
            <a:off x="6713140" y="3274875"/>
            <a:ext cx="2555875" cy="576262"/>
          </a:xfrm>
          <a:prstGeom prst="wedgeRectCallout">
            <a:avLst>
              <a:gd name="adj1" fmla="val -116813"/>
              <a:gd name="adj2" fmla="val -131955"/>
            </a:avLst>
          </a:prstGeom>
          <a:solidFill>
            <a:srgbClr val="969696">
              <a:alpha val="5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54000" tIns="10800" rIns="54000" bIns="10800" anchor="ctr"/>
          <a:lstStyle/>
          <a:p>
            <a:pPr marL="266700" indent="-254000" algn="ctr">
              <a:lnSpc>
                <a:spcPct val="95000"/>
              </a:lnSpc>
              <a:defRPr/>
            </a:pPr>
            <a:r>
              <a:rPr lang="hu-HU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Az első Db elemet használva</a:t>
            </a:r>
          </a:p>
        </p:txBody>
      </p:sp>
      <p:pic>
        <p:nvPicPr>
          <p:cNvPr id="43017" name="Picture 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270" y="843558"/>
            <a:ext cx="3295650" cy="857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átum helye 6">
            <a:extLst>
              <a:ext uri="{FF2B5EF4-FFF2-40B4-BE49-F238E27FC236}">
                <a16:creationId xmlns:a16="http://schemas.microsoft.com/office/drawing/2014/main" id="{57DBA846-627A-0A1A-5F2F-69BCC7449EA2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35496" y="6524625"/>
            <a:ext cx="1905000" cy="360363"/>
          </a:xfrm>
        </p:spPr>
        <p:txBody>
          <a:bodyPr/>
          <a:lstStyle/>
          <a:p>
            <a:pPr>
              <a:defRPr/>
            </a:pPr>
            <a:fld id="{305157BE-1CB5-4850-A06D-A0A5010FBEEF}" type="datetime8">
              <a:rPr lang="hu-HU" smtClean="0"/>
              <a:t>2022.11.15. 11:59</a:t>
            </a:fld>
            <a:endParaRPr lang="en-US"/>
          </a:p>
        </p:txBody>
      </p:sp>
      <p:sp>
        <p:nvSpPr>
          <p:cNvPr id="6" name="Élőláb helye 10">
            <a:extLst>
              <a:ext uri="{FF2B5EF4-FFF2-40B4-BE49-F238E27FC236}">
                <a16:creationId xmlns:a16="http://schemas.microsoft.com/office/drawing/2014/main" id="{980A6080-8F63-14A1-8F49-DD77E91E798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0496" y="6524625"/>
            <a:ext cx="4287688" cy="333375"/>
          </a:xfrm>
        </p:spPr>
        <p:txBody>
          <a:bodyPr/>
          <a:lstStyle/>
          <a:p>
            <a:pPr>
              <a:defRPr/>
            </a:pPr>
            <a:r>
              <a:rPr lang="hu-HU"/>
              <a:t>Horváth-Horváth-Szlávi-Zsakó: Programozás 10. előadás</a:t>
            </a:r>
            <a:endParaRPr lang="en-US" dirty="0"/>
          </a:p>
        </p:txBody>
      </p:sp>
      <p:sp>
        <p:nvSpPr>
          <p:cNvPr id="7" name="Dia számának helye 1">
            <a:extLst>
              <a:ext uri="{FF2B5EF4-FFF2-40B4-BE49-F238E27FC236}">
                <a16:creationId xmlns:a16="http://schemas.microsoft.com/office/drawing/2014/main" id="{63D0BA0E-0211-5774-6253-459D0EBBE6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78352" y="6524625"/>
            <a:ext cx="1162000" cy="360363"/>
          </a:xfrm>
        </p:spPr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10</a:t>
            </a:fld>
            <a:r>
              <a:rPr lang="hu-HU" dirty="0"/>
              <a:t>/73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build="p"/>
      <p:bldP spid="615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Unió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8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54000">
                  <a:lnSpc>
                    <a:spcPct val="90000"/>
                  </a:lnSpc>
                  <a:spcBef>
                    <a:spcPct val="0"/>
                  </a:spcBef>
                  <a:buFont typeface="Wingdings" pitchFamily="2" charset="2"/>
                  <a:buNone/>
                </a:pPr>
                <a:r>
                  <a:rPr lang="hu-HU" b="1" dirty="0"/>
                  <a:t>Specifikáció</a:t>
                </a:r>
                <a:r>
                  <a:rPr lang="hu-HU" baseline="-25000" dirty="0"/>
                  <a:t>2</a:t>
                </a:r>
                <a:r>
                  <a:rPr lang="hu-HU" b="1" dirty="0"/>
                  <a:t>:</a:t>
                </a:r>
              </a:p>
              <a:p>
                <a:pPr marL="254000">
                  <a:lnSpc>
                    <a:spcPct val="95000"/>
                  </a:lnSpc>
                  <a:spcBef>
                    <a:spcPct val="25000"/>
                  </a:spcBef>
                </a:pPr>
                <a:r>
                  <a:rPr lang="hu-HU" sz="2800" dirty="0">
                    <a:sym typeface="Symbol" pitchFamily="18" charset="2"/>
                  </a:rPr>
                  <a:t>Utófeltétel</a:t>
                </a:r>
                <a:r>
                  <a:rPr lang="hu-HU" sz="2800" baseline="-25000" dirty="0"/>
                  <a:t>2</a:t>
                </a:r>
                <a:r>
                  <a:rPr lang="hu-HU" sz="2800" dirty="0">
                    <a:sym typeface="Symbol" pitchFamily="18" charset="2"/>
                  </a:rPr>
                  <a:t>:  </a:t>
                </a:r>
                <a:r>
                  <a:rPr lang="hu-HU" sz="2800" b="1" dirty="0">
                    <a:sym typeface="Symbol" pitchFamily="18" charset="2"/>
                  </a:rPr>
                  <a:t>(</a:t>
                </a:r>
                <a:r>
                  <a:rPr lang="hu-HU" sz="2800" dirty="0">
                    <a:sym typeface="Symbol" pitchFamily="18" charset="2"/>
                  </a:rPr>
                  <a:t>Db,Z</a:t>
                </a:r>
                <a:r>
                  <a:rPr lang="hu-HU" sz="2800" b="1" dirty="0">
                    <a:sym typeface="Symbol" pitchFamily="18" charset="2"/>
                  </a:rPr>
                  <a:t>)</a:t>
                </a:r>
                <a:r>
                  <a:rPr lang="hu-HU" sz="2800" dirty="0">
                    <a:sym typeface="Symbol" pitchFamily="18" charset="2"/>
                  </a:rPr>
                  <a:t>=Unió(N,X,M,Y)</a:t>
                </a:r>
              </a:p>
              <a:p>
                <a:pPr marL="254000">
                  <a:lnSpc>
                    <a:spcPct val="90000"/>
                  </a:lnSpc>
                  <a:spcBef>
                    <a:spcPct val="0"/>
                  </a:spcBef>
                  <a:buNone/>
                </a:pPr>
                <a:endParaRPr lang="hu-HU" sz="2800" dirty="0">
                  <a:sym typeface="Symbol" pitchFamily="18" charset="2"/>
                </a:endParaRPr>
              </a:p>
              <a:p>
                <a:pPr marL="254000">
                  <a:lnSpc>
                    <a:spcPct val="90000"/>
                  </a:lnSpc>
                  <a:spcBef>
                    <a:spcPct val="0"/>
                  </a:spcBef>
                  <a:buNone/>
                </a:pPr>
                <a:r>
                  <a:rPr lang="hu-HU" b="1" dirty="0"/>
                  <a:t>Specifikáció</a:t>
                </a:r>
                <a:r>
                  <a:rPr lang="hu-HU" b="1" baseline="-25000" dirty="0"/>
                  <a:t>3</a:t>
                </a:r>
                <a:r>
                  <a:rPr lang="hu-HU" sz="2800" b="1" dirty="0"/>
                  <a:t>:</a:t>
                </a:r>
              </a:p>
              <a:p>
                <a:pPr marL="254000">
                  <a:lnSpc>
                    <a:spcPct val="95000"/>
                  </a:lnSpc>
                  <a:spcBef>
                    <a:spcPct val="25000"/>
                  </a:spcBef>
                </a:pPr>
                <a:r>
                  <a:rPr lang="hu-HU" sz="2800" dirty="0">
                    <a:sym typeface="Symbol" pitchFamily="18" charset="2"/>
                  </a:rPr>
                  <a:t>Utófeltétel</a:t>
                </a:r>
                <a:r>
                  <a:rPr lang="hu-HU" sz="2800" baseline="-25000" dirty="0"/>
                  <a:t>3</a:t>
                </a:r>
                <a:r>
                  <a:rPr lang="hu-HU" sz="2800" dirty="0">
                    <a:sym typeface="Symbol" pitchFamily="18" charset="2"/>
                  </a:rPr>
                  <a:t>:  </a:t>
                </a:r>
                <a:r>
                  <a:rPr lang="hu-HU" sz="2800" b="1" dirty="0">
                    <a:sym typeface="Symbol" pitchFamily="18" charset="2"/>
                  </a:rPr>
                  <a:t>(</a:t>
                </a:r>
                <a:r>
                  <a:rPr lang="hu-HU" sz="2800" dirty="0" err="1">
                    <a:sym typeface="Symbol" pitchFamily="18" charset="2"/>
                  </a:rPr>
                  <a:t>Db,Z</a:t>
                </a:r>
                <a:r>
                  <a:rPr lang="hu-HU" sz="2800" b="1" dirty="0">
                    <a:sym typeface="Symbol" pitchFamily="18" charset="2"/>
                  </a:rPr>
                  <a:t>)</a:t>
                </a:r>
                <a:r>
                  <a:rPr lang="hu-HU" sz="2800" dirty="0">
                    <a:sym typeface="Symbol" pitchFamily="18" charset="2"/>
                  </a:rPr>
                  <a:t>=(N,X)</a:t>
                </a:r>
                <a:r>
                  <a:rPr lang="hu-HU" sz="2800" b="0" dirty="0"/>
                  <a:t> </a:t>
                </a:r>
                <a14:m>
                  <m:oMath xmlns:m="http://schemas.openxmlformats.org/officeDocument/2006/math">
                    <m:r>
                      <a:rPr lang="hu-HU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⨁</m:t>
                    </m:r>
                  </m:oMath>
                </a14:m>
                <a:endParaRPr lang="hu-HU" sz="2800" dirty="0">
                  <a:solidFill>
                    <a:srgbClr val="FF0000"/>
                  </a:solidFill>
                  <a:highlight>
                    <a:srgbClr val="FFFF00"/>
                  </a:highlight>
                  <a:sym typeface="Symbol" pitchFamily="18" charset="2"/>
                </a:endParaRPr>
              </a:p>
              <a:p>
                <a:pPr marL="0" indent="0">
                  <a:lnSpc>
                    <a:spcPct val="95000"/>
                  </a:lnSpc>
                  <a:spcBef>
                    <a:spcPts val="1800"/>
                  </a:spcBef>
                  <a:buNone/>
                  <a:defRPr/>
                </a:pPr>
                <a:endParaRPr lang="hu-HU" sz="2800" dirty="0">
                  <a:sym typeface="Symbol" pitchFamily="18" charset="2"/>
                </a:endParaRPr>
              </a:p>
              <a:p>
                <a:pPr marL="254000">
                  <a:lnSpc>
                    <a:spcPct val="95000"/>
                  </a:lnSpc>
                  <a:spcBef>
                    <a:spcPct val="25000"/>
                  </a:spcBef>
                  <a:buNone/>
                </a:pPr>
                <a:endParaRPr lang="hu-HU" sz="2800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6148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75" t="-256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Kép 1">
            <a:extLst>
              <a:ext uri="{FF2B5EF4-FFF2-40B4-BE49-F238E27FC236}">
                <a16:creationId xmlns:a16="http://schemas.microsoft.com/office/drawing/2014/main" id="{6C4EB5BE-D99E-4BC3-988B-F11478A3FB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1432" y="2496543"/>
            <a:ext cx="2448272" cy="13137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4A726C91-1283-4F51-856D-B26EE75332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5238" y="3027395"/>
            <a:ext cx="1866900" cy="1114425"/>
          </a:xfrm>
          <a:prstGeom prst="rect">
            <a:avLst/>
          </a:prstGeom>
        </p:spPr>
      </p:pic>
      <p:sp>
        <p:nvSpPr>
          <p:cNvPr id="6" name="Dátum helye 6">
            <a:extLst>
              <a:ext uri="{FF2B5EF4-FFF2-40B4-BE49-F238E27FC236}">
                <a16:creationId xmlns:a16="http://schemas.microsoft.com/office/drawing/2014/main" id="{F9BFF6D8-92BA-F77F-680F-8508035B7F1A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35496" y="6524625"/>
            <a:ext cx="1905000" cy="360363"/>
          </a:xfrm>
        </p:spPr>
        <p:txBody>
          <a:bodyPr/>
          <a:lstStyle/>
          <a:p>
            <a:pPr>
              <a:defRPr/>
            </a:pPr>
            <a:fld id="{305157BE-1CB5-4850-A06D-A0A5010FBEEF}" type="datetime8">
              <a:rPr lang="hu-HU" smtClean="0"/>
              <a:t>2022.11.15. 11:59</a:t>
            </a:fld>
            <a:endParaRPr lang="en-US"/>
          </a:p>
        </p:txBody>
      </p:sp>
      <p:sp>
        <p:nvSpPr>
          <p:cNvPr id="7" name="Élőláb helye 10">
            <a:extLst>
              <a:ext uri="{FF2B5EF4-FFF2-40B4-BE49-F238E27FC236}">
                <a16:creationId xmlns:a16="http://schemas.microsoft.com/office/drawing/2014/main" id="{E9E9426E-87FD-BFF8-DB34-9F7C621C49D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0496" y="6524625"/>
            <a:ext cx="4287688" cy="333375"/>
          </a:xfrm>
        </p:spPr>
        <p:txBody>
          <a:bodyPr/>
          <a:lstStyle/>
          <a:p>
            <a:pPr>
              <a:defRPr/>
            </a:pPr>
            <a:r>
              <a:rPr lang="hu-HU"/>
              <a:t>Horváth-Horváth-Szlávi-Zsakó: Programozás 10. előadás</a:t>
            </a:r>
            <a:endParaRPr lang="en-US" dirty="0"/>
          </a:p>
        </p:txBody>
      </p:sp>
      <p:sp>
        <p:nvSpPr>
          <p:cNvPr id="9" name="Dia számának helye 1">
            <a:extLst>
              <a:ext uri="{FF2B5EF4-FFF2-40B4-BE49-F238E27FC236}">
                <a16:creationId xmlns:a16="http://schemas.microsoft.com/office/drawing/2014/main" id="{A4A57C46-E04F-F080-9F40-CE7711AD5B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78352" y="6524625"/>
            <a:ext cx="1162000" cy="360363"/>
          </a:xfrm>
        </p:spPr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11</a:t>
            </a:fld>
            <a:r>
              <a:rPr lang="hu-HU" dirty="0"/>
              <a:t>/73</a:t>
            </a:r>
          </a:p>
        </p:txBody>
      </p:sp>
      <p:pic>
        <p:nvPicPr>
          <p:cNvPr id="14" name="Picture 10">
            <a:extLst>
              <a:ext uri="{FF2B5EF4-FFF2-40B4-BE49-F238E27FC236}">
                <a16:creationId xmlns:a16="http://schemas.microsoft.com/office/drawing/2014/main" id="{11B83F31-BCE1-365F-FBC9-BB76A8BF6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9270" y="843558"/>
            <a:ext cx="3295650" cy="857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Lekerekített téglalap feliratnak 14">
                <a:extLst>
                  <a:ext uri="{FF2B5EF4-FFF2-40B4-BE49-F238E27FC236}">
                    <a16:creationId xmlns:a16="http://schemas.microsoft.com/office/drawing/2014/main" id="{4AAAD6E0-21A2-E125-DE3E-7F04830AE067}"/>
                  </a:ext>
                </a:extLst>
              </p:cNvPr>
              <p:cNvSpPr/>
              <p:nvPr/>
            </p:nvSpPr>
            <p:spPr bwMode="auto">
              <a:xfrm>
                <a:off x="5256360" y="4808265"/>
                <a:ext cx="2736000" cy="780975"/>
              </a:xfrm>
              <a:prstGeom prst="wedgeRoundRectCallout">
                <a:avLst>
                  <a:gd name="adj1" fmla="val -78164"/>
                  <a:gd name="adj2" fmla="val -213169"/>
                  <a:gd name="adj3" fmla="val 16667"/>
                </a:avLst>
              </a:prstGeom>
              <a:solidFill>
                <a:srgbClr val="FFC000">
                  <a:alpha val="70000"/>
                </a:srgbClr>
              </a:solidFill>
              <a:ln w="9525" cap="flat" cmpd="sng" algn="ctr">
                <a:solidFill>
                  <a:srgbClr val="CC66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hu-HU" sz="2000" b="0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hu-HU" sz="2000" kern="0" dirty="0">
                    <a:solidFill>
                      <a:srgbClr val="000000"/>
                    </a:solidFill>
                    <a:latin typeface="Garamond"/>
                  </a:rPr>
                  <a:t> az összefűzés jele.</a:t>
                </a:r>
              </a:p>
              <a:p>
                <a:pPr>
                  <a:spcBef>
                    <a:spcPts val="0"/>
                  </a:spcBef>
                  <a:buNone/>
                </a:pPr>
                <a:r>
                  <a:rPr lang="hu-HU" sz="2000" kern="0" dirty="0">
                    <a:solidFill>
                      <a:srgbClr val="000000"/>
                    </a:solidFill>
                    <a:latin typeface="Garamond"/>
                  </a:rPr>
                  <a:t>Sorozatok összefűzése.</a:t>
                </a:r>
              </a:p>
            </p:txBody>
          </p:sp>
        </mc:Choice>
        <mc:Fallback xmlns="">
          <p:sp>
            <p:nvSpPr>
              <p:cNvPr id="15" name="Lekerekített téglalap feliratnak 14">
                <a:extLst>
                  <a:ext uri="{FF2B5EF4-FFF2-40B4-BE49-F238E27FC236}">
                    <a16:creationId xmlns:a16="http://schemas.microsoft.com/office/drawing/2014/main" id="{4AAAD6E0-21A2-E125-DE3E-7F04830AE0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56360" y="4808265"/>
                <a:ext cx="2736000" cy="780975"/>
              </a:xfrm>
              <a:prstGeom prst="wedgeRoundRectCallout">
                <a:avLst>
                  <a:gd name="adj1" fmla="val -78164"/>
                  <a:gd name="adj2" fmla="val -213169"/>
                  <a:gd name="adj3" fmla="val 16667"/>
                </a:avLst>
              </a:prstGeom>
              <a:blipFill>
                <a:blip r:embed="rId7"/>
                <a:stretch>
                  <a:fillRect b="-2950"/>
                </a:stretch>
              </a:blipFill>
              <a:ln w="9525" cap="flat" cmpd="sng" algn="ctr">
                <a:solidFill>
                  <a:srgbClr val="CC66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églalap 15">
            <a:extLst>
              <a:ext uri="{FF2B5EF4-FFF2-40B4-BE49-F238E27FC236}">
                <a16:creationId xmlns:a16="http://schemas.microsoft.com/office/drawing/2014/main" id="{545B5DB6-5BB8-6253-E4CC-FFDB0EE9144F}"/>
              </a:ext>
            </a:extLst>
          </p:cNvPr>
          <p:cNvSpPr/>
          <p:nvPr/>
        </p:nvSpPr>
        <p:spPr>
          <a:xfrm>
            <a:off x="5256360" y="5613844"/>
            <a:ext cx="2736000" cy="648000"/>
          </a:xfrm>
          <a:prstGeom prst="rect">
            <a:avLst/>
          </a:prstGeom>
          <a:solidFill>
            <a:srgbClr val="969696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lIns="54000" tIns="10800" rIns="54000" bIns="10800" anchor="ctr"/>
          <a:lstStyle/>
          <a:p>
            <a:pPr marL="266700" indent="-254000" algn="ctr">
              <a:lnSpc>
                <a:spcPct val="95000"/>
              </a:lnSpc>
            </a:pPr>
            <a:r>
              <a:rPr lang="hu-HU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Másolás tétel:</a:t>
            </a:r>
            <a:br>
              <a:rPr lang="hu-HU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</a:br>
            <a:r>
              <a:rPr lang="hu-HU" sz="1800" dirty="0"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X sorozat </a:t>
            </a:r>
            <a:r>
              <a:rPr lang="hu-H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„kezdőértékkel”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Unió</a:t>
            </a:r>
          </a:p>
        </p:txBody>
      </p:sp>
      <p:sp>
        <p:nvSpPr>
          <p:cNvPr id="46086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buFont typeface="Wingdings" pitchFamily="2" charset="2"/>
              <a:buNone/>
            </a:pPr>
            <a:r>
              <a:rPr lang="hu-HU" b="1" dirty="0">
                <a:sym typeface="Symbol" pitchFamily="18" charset="2"/>
              </a:rPr>
              <a:t>Algoritmus:</a:t>
            </a:r>
          </a:p>
        </p:txBody>
      </p:sp>
      <p:graphicFrame>
        <p:nvGraphicFramePr>
          <p:cNvPr id="32813" name="Group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592492"/>
              </p:ext>
            </p:extLst>
          </p:nvPr>
        </p:nvGraphicFramePr>
        <p:xfrm>
          <a:off x="3237309" y="1847850"/>
          <a:ext cx="4791075" cy="3612736"/>
        </p:xfrm>
        <a:graphic>
          <a:graphicData uri="http://schemas.openxmlformats.org/drawingml/2006/table">
            <a:tbl>
              <a:tblPr/>
              <a:tblGrid>
                <a:gridCol w="493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7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8028">
                <a:tc gridSpan="4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Z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Garamond" pitchFamily="18" charset="0"/>
                        </a:rPr>
                        <a:t>:=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X; Db:=N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028">
                <a:tc gridSpan="4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j=1..M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028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i:=1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8028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i≤N és X[i]≠Y[j]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8028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i:=i+1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8028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i&gt;N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8028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Db:=</a:t>
                      </a:r>
                      <a:r>
                        <a:rPr kumimoji="0" lang="hu-HU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+1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  <a:endParaRPr kumimoji="0" lang="hu-HU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10" marB="4571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8028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Z[Db]:=Y[j]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9" name="Egyenes összekötő 8"/>
          <p:cNvCxnSpPr/>
          <p:nvPr/>
        </p:nvCxnSpPr>
        <p:spPr>
          <a:xfrm rot="16200000" flipH="1">
            <a:off x="3617913" y="4204834"/>
            <a:ext cx="457200" cy="2159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gyenes összekötő 9"/>
          <p:cNvCxnSpPr/>
          <p:nvPr/>
        </p:nvCxnSpPr>
        <p:spPr>
          <a:xfrm rot="5400000">
            <a:off x="7664450" y="4182165"/>
            <a:ext cx="457200" cy="2612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122" name="Text Box 47"/>
          <p:cNvSpPr txBox="1">
            <a:spLocks noChangeArrowheads="1"/>
          </p:cNvSpPr>
          <p:nvPr/>
        </p:nvSpPr>
        <p:spPr bwMode="auto">
          <a:xfrm>
            <a:off x="3649663" y="4259341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46123" name="Text Box 48"/>
          <p:cNvSpPr txBox="1">
            <a:spLocks noChangeArrowheads="1"/>
          </p:cNvSpPr>
          <p:nvPr/>
        </p:nvSpPr>
        <p:spPr bwMode="auto">
          <a:xfrm>
            <a:off x="7792942" y="4256260"/>
            <a:ext cx="288925" cy="305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 dirty="0">
                <a:latin typeface="Courier New" pitchFamily="49" charset="0"/>
              </a:rPr>
              <a:t>N</a:t>
            </a:r>
          </a:p>
        </p:txBody>
      </p:sp>
      <p:sp>
        <p:nvSpPr>
          <p:cNvPr id="32817" name="AutoShape 49"/>
          <p:cNvSpPr>
            <a:spLocks noChangeArrowheads="1"/>
          </p:cNvSpPr>
          <p:nvPr/>
        </p:nvSpPr>
        <p:spPr bwMode="auto">
          <a:xfrm>
            <a:off x="5578475" y="1455738"/>
            <a:ext cx="2327275" cy="360362"/>
          </a:xfrm>
          <a:prstGeom prst="wedgeRectCallout">
            <a:avLst>
              <a:gd name="adj1" fmla="val -94657"/>
              <a:gd name="adj2" fmla="val 75111"/>
            </a:avLst>
          </a:prstGeom>
          <a:solidFill>
            <a:srgbClr val="969696">
              <a:alpha val="5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54000" tIns="10800" rIns="54000" bIns="10800" anchor="ctr"/>
          <a:lstStyle/>
          <a:p>
            <a:pPr marL="266700" indent="-254000" algn="ctr">
              <a:lnSpc>
                <a:spcPct val="95000"/>
              </a:lnSpc>
              <a:defRPr/>
            </a:pPr>
            <a:r>
              <a:rPr lang="hu-HU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Másolás tétel</a:t>
            </a:r>
          </a:p>
        </p:txBody>
      </p:sp>
      <p:sp>
        <p:nvSpPr>
          <p:cNvPr id="32818" name="Rectangle 50"/>
          <p:cNvSpPr>
            <a:spLocks noChangeArrowheads="1"/>
          </p:cNvSpPr>
          <p:nvPr/>
        </p:nvSpPr>
        <p:spPr bwMode="auto">
          <a:xfrm>
            <a:off x="3275013" y="1906588"/>
            <a:ext cx="4716000" cy="354300"/>
          </a:xfrm>
          <a:prstGeom prst="rect">
            <a:avLst/>
          </a:prstGeom>
          <a:noFill/>
          <a:ln w="12700" cap="rnd" algn="ctr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2819" name="AutoShape 51"/>
          <p:cNvSpPr>
            <a:spLocks noChangeArrowheads="1"/>
          </p:cNvSpPr>
          <p:nvPr/>
        </p:nvSpPr>
        <p:spPr bwMode="auto">
          <a:xfrm>
            <a:off x="122238" y="4828359"/>
            <a:ext cx="2555875" cy="360362"/>
          </a:xfrm>
          <a:prstGeom prst="wedgeRectCallout">
            <a:avLst>
              <a:gd name="adj1" fmla="val 93352"/>
              <a:gd name="adj2" fmla="val -376870"/>
            </a:avLst>
          </a:prstGeom>
          <a:solidFill>
            <a:srgbClr val="969696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lIns="54000" tIns="10800" rIns="54000" bIns="10800" anchor="ctr"/>
          <a:lstStyle/>
          <a:p>
            <a:pPr marL="266700" indent="-254000" algn="ctr">
              <a:lnSpc>
                <a:spcPct val="95000"/>
              </a:lnSpc>
              <a:defRPr/>
            </a:pPr>
            <a:r>
              <a:rPr lang="hu-HU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Eldöntés</a:t>
            </a:r>
            <a:r>
              <a:rPr lang="hu-HU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hu-HU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tétel</a:t>
            </a:r>
          </a:p>
        </p:txBody>
      </p:sp>
      <p:sp>
        <p:nvSpPr>
          <p:cNvPr id="32820" name="Rectangle 52"/>
          <p:cNvSpPr>
            <a:spLocks noChangeArrowheads="1"/>
          </p:cNvSpPr>
          <p:nvPr/>
        </p:nvSpPr>
        <p:spPr bwMode="auto">
          <a:xfrm>
            <a:off x="3779838" y="2759389"/>
            <a:ext cx="4176712" cy="1759292"/>
          </a:xfrm>
          <a:prstGeom prst="rect">
            <a:avLst/>
          </a:prstGeom>
          <a:noFill/>
          <a:ln w="12700" cap="rnd" algn="ctr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pic>
        <p:nvPicPr>
          <p:cNvPr id="21" name="Kép 20">
            <a:extLst>
              <a:ext uri="{FF2B5EF4-FFF2-40B4-BE49-F238E27FC236}">
                <a16:creationId xmlns:a16="http://schemas.microsoft.com/office/drawing/2014/main" id="{E33F0C95-EE4B-4F04-8247-724E4182E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906588"/>
            <a:ext cx="2448272" cy="13137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2821" name="AutoShape 53"/>
          <p:cNvSpPr>
            <a:spLocks noChangeArrowheads="1"/>
          </p:cNvSpPr>
          <p:nvPr/>
        </p:nvSpPr>
        <p:spPr bwMode="auto">
          <a:xfrm>
            <a:off x="-100" y="3789040"/>
            <a:ext cx="2555876" cy="360362"/>
          </a:xfrm>
          <a:prstGeom prst="wedgeRectCallout">
            <a:avLst>
              <a:gd name="adj1" fmla="val 93352"/>
              <a:gd name="adj2" fmla="val -376870"/>
            </a:avLst>
          </a:prstGeom>
          <a:solidFill>
            <a:srgbClr val="C0C0C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54000" tIns="10800" rIns="54000" bIns="10800" anchor="ctr"/>
          <a:lstStyle/>
          <a:p>
            <a:pPr marL="266700" indent="-254000" algn="ctr">
              <a:lnSpc>
                <a:spcPct val="95000"/>
              </a:lnSpc>
              <a:defRPr/>
            </a:pPr>
            <a:r>
              <a:rPr lang="hu-HU" sz="18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Kiválogatás tétel</a:t>
            </a:r>
          </a:p>
        </p:txBody>
      </p:sp>
      <p:sp>
        <p:nvSpPr>
          <p:cNvPr id="32822" name="Rectangle 54"/>
          <p:cNvSpPr>
            <a:spLocks noChangeArrowheads="1"/>
          </p:cNvSpPr>
          <p:nvPr/>
        </p:nvSpPr>
        <p:spPr bwMode="auto">
          <a:xfrm>
            <a:off x="3275204" y="2320940"/>
            <a:ext cx="4716000" cy="3096000"/>
          </a:xfrm>
          <a:prstGeom prst="rect">
            <a:avLst/>
          </a:prstGeom>
          <a:noFill/>
          <a:ln w="12700" cap="rnd" algn="ctr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46131" name="Szövegdoboz 18"/>
          <p:cNvSpPr txBox="1">
            <a:spLocks noChangeArrowheads="1"/>
          </p:cNvSpPr>
          <p:nvPr/>
        </p:nvSpPr>
        <p:spPr bwMode="auto">
          <a:xfrm>
            <a:off x="8027988" y="1557338"/>
            <a:ext cx="1223962" cy="62547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/>
              <a:t>Változó </a:t>
            </a:r>
            <a:br>
              <a:rPr lang="hu-HU" sz="1800" b="1"/>
            </a:br>
            <a:r>
              <a:rPr lang="hu-HU" sz="1800"/>
              <a:t>    i,j</a:t>
            </a:r>
            <a:r>
              <a:rPr lang="hu-HU" sz="1800" b="1"/>
              <a:t>:Egész</a:t>
            </a:r>
          </a:p>
        </p:txBody>
      </p:sp>
      <p:sp>
        <p:nvSpPr>
          <p:cNvPr id="2" name="Dátum helye 6">
            <a:extLst>
              <a:ext uri="{FF2B5EF4-FFF2-40B4-BE49-F238E27FC236}">
                <a16:creationId xmlns:a16="http://schemas.microsoft.com/office/drawing/2014/main" id="{D11C966C-D857-9557-56ED-D935F6E71232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35496" y="6524625"/>
            <a:ext cx="1905000" cy="360363"/>
          </a:xfrm>
        </p:spPr>
        <p:txBody>
          <a:bodyPr/>
          <a:lstStyle/>
          <a:p>
            <a:pPr>
              <a:defRPr/>
            </a:pPr>
            <a:fld id="{305157BE-1CB5-4850-A06D-A0A5010FBEEF}" type="datetime8">
              <a:rPr lang="hu-HU" smtClean="0"/>
              <a:t>2022.11.15. 11:59</a:t>
            </a:fld>
            <a:endParaRPr lang="en-US"/>
          </a:p>
        </p:txBody>
      </p:sp>
      <p:sp>
        <p:nvSpPr>
          <p:cNvPr id="6" name="Élőláb helye 10">
            <a:extLst>
              <a:ext uri="{FF2B5EF4-FFF2-40B4-BE49-F238E27FC236}">
                <a16:creationId xmlns:a16="http://schemas.microsoft.com/office/drawing/2014/main" id="{AEB00588-C33C-4E5F-DE00-88D9A0990A5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0496" y="6524625"/>
            <a:ext cx="4287688" cy="333375"/>
          </a:xfrm>
        </p:spPr>
        <p:txBody>
          <a:bodyPr/>
          <a:lstStyle/>
          <a:p>
            <a:pPr>
              <a:defRPr/>
            </a:pPr>
            <a:r>
              <a:rPr lang="hu-HU"/>
              <a:t>Horváth-Horváth-Szlávi-Zsakó: Programozás 10. előadás</a:t>
            </a:r>
            <a:endParaRPr lang="en-US" dirty="0"/>
          </a:p>
        </p:txBody>
      </p:sp>
      <p:sp>
        <p:nvSpPr>
          <p:cNvPr id="7" name="Dia számának helye 1">
            <a:extLst>
              <a:ext uri="{FF2B5EF4-FFF2-40B4-BE49-F238E27FC236}">
                <a16:creationId xmlns:a16="http://schemas.microsoft.com/office/drawing/2014/main" id="{18536165-F26A-FEDF-4DD9-32B7D725CD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78352" y="6524625"/>
            <a:ext cx="1162000" cy="360363"/>
          </a:xfrm>
        </p:spPr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12</a:t>
            </a:fld>
            <a:r>
              <a:rPr lang="hu-HU" dirty="0"/>
              <a:t>/73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2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2" presetID="4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8" presetID="4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2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22" grpId="0"/>
      <p:bldP spid="46123" grpId="0"/>
      <p:bldP spid="32817" grpId="0" animBg="1"/>
      <p:bldP spid="32818" grpId="0" animBg="1"/>
      <p:bldP spid="32819" grpId="0" animBg="1"/>
      <p:bldP spid="32820" grpId="0" animBg="1"/>
      <p:bldP spid="32821" grpId="0" animBg="1"/>
      <p:bldP spid="32822" grpId="0" animBg="1"/>
      <p:bldP spid="4613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FF0000"/>
                </a:solidFill>
              </a:rPr>
              <a:t>Sorozat</a:t>
            </a:r>
            <a:r>
              <a:rPr lang="hu-HU" dirty="0"/>
              <a:t> </a:t>
            </a:r>
            <a:r>
              <a:rPr lang="hu-HU" dirty="0">
                <a:solidFill>
                  <a:srgbClr val="FF0000"/>
                </a:solidFill>
              </a:rPr>
              <a:t>→</a:t>
            </a:r>
            <a:r>
              <a:rPr lang="hu-HU" dirty="0"/>
              <a:t> </a:t>
            </a:r>
            <a:r>
              <a:rPr lang="hu-HU" dirty="0">
                <a:solidFill>
                  <a:srgbClr val="FF0000"/>
                </a:solidFill>
              </a:rPr>
              <a:t>halmaz</a:t>
            </a:r>
            <a:r>
              <a:rPr lang="hu-HU" dirty="0"/>
              <a:t> </a:t>
            </a:r>
            <a:r>
              <a:rPr lang="hu-HU" dirty="0">
                <a:solidFill>
                  <a:srgbClr val="FF0000"/>
                </a:solidFill>
              </a:rPr>
              <a:t>transzformáció</a:t>
            </a:r>
          </a:p>
        </p:txBody>
      </p:sp>
      <p:sp>
        <p:nvSpPr>
          <p:cNvPr id="16390" name="Tartalom helye 2"/>
          <p:cNvSpPr>
            <a:spLocks noGrp="1"/>
          </p:cNvSpPr>
          <p:nvPr>
            <p:ph idx="1"/>
          </p:nvPr>
        </p:nvSpPr>
        <p:spPr>
          <a:xfrm>
            <a:off x="35496" y="1341437"/>
            <a:ext cx="8929117" cy="5156199"/>
          </a:xfrm>
        </p:spPr>
        <p:txBody>
          <a:bodyPr/>
          <a:lstStyle/>
          <a:p>
            <a:pPr marL="0" indent="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/>
              <a:t>Egyes feladatoknál, mint pl. a metszet és unió tételnél a kiinduló adatok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halmaz</a:t>
            </a:r>
            <a:r>
              <a:rPr lang="hu-HU" sz="2800" dirty="0"/>
              <a:t>ban vannak. Ha a bemeneten tetszőleges sorozatot kapunk, akkor szükség lehet rá, hogy abból halmazt készítsünk.</a:t>
            </a:r>
          </a:p>
          <a:p>
            <a:pPr marL="0" indent="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z="2800" dirty="0"/>
          </a:p>
          <a:p>
            <a:pPr marL="0" indent="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800" b="1" dirty="0"/>
              <a:t>Példa:</a:t>
            </a:r>
            <a:r>
              <a:rPr lang="hu-HU" sz="2800" dirty="0"/>
              <a:t> N vásárlásról ismerjük, hogy egy vásárló milyen terméket vásárolt (Be[1..N]). Adjuk meg a vásárlásokban szereplő termékeket (T[1..Db])!</a:t>
            </a:r>
          </a:p>
          <a:p>
            <a:pPr marL="0" indent="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z="2800" dirty="0"/>
          </a:p>
          <a:p>
            <a:pPr marL="0" indent="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/>
              <a:t>A megoldás egy </a:t>
            </a:r>
            <a:r>
              <a:rPr lang="hu-HU" sz="2800" b="1" dirty="0"/>
              <a:t>kiválogatás tétel</a:t>
            </a:r>
            <a:r>
              <a:rPr lang="hu-HU" sz="2800" dirty="0"/>
              <a:t>: válogassuk ki a bemenet azon elemeit, amelyek a kiválogatás eredményében </a:t>
            </a:r>
            <a:r>
              <a:rPr lang="hu-HU" sz="2800" dirty="0">
                <a:solidFill>
                  <a:srgbClr val="FF0000"/>
                </a:solidFill>
              </a:rPr>
              <a:t>még nem szerepeltek </a:t>
            </a:r>
            <a:r>
              <a:rPr lang="hu-HU" sz="2800" dirty="0"/>
              <a:t>(</a:t>
            </a:r>
            <a:r>
              <a:rPr lang="hu-HU" sz="2800" b="1" dirty="0">
                <a:solidFill>
                  <a:srgbClr val="FF0000"/>
                </a:solidFill>
              </a:rPr>
              <a:t>eldöntés</a:t>
            </a:r>
            <a:r>
              <a:rPr lang="hu-HU" sz="2800" dirty="0"/>
              <a:t>)!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305157BE-1CB5-4850-A06D-A0A5010FBEEF}" type="datetime8">
              <a:rPr lang="hu-HU" smtClean="0"/>
              <a:t>2022.11.15. 11:59</a:t>
            </a:fld>
            <a:endParaRPr lang="en-US"/>
          </a:p>
        </p:txBody>
      </p:sp>
      <p:sp>
        <p:nvSpPr>
          <p:cNvPr id="11" name="Élőláb helye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10. előadás</a:t>
            </a:r>
            <a:endParaRPr lang="en-US" dirty="0"/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13</a:t>
            </a:fld>
            <a:r>
              <a:rPr lang="hu-HU" dirty="0"/>
              <a:t>/73</a:t>
            </a:r>
          </a:p>
        </p:txBody>
      </p:sp>
    </p:spTree>
    <p:extLst>
      <p:ext uri="{BB962C8B-B14F-4D97-AF65-F5344CB8AC3E}">
        <p14:creationId xmlns:p14="http://schemas.microsoft.com/office/powerpoint/2010/main" val="3191560624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Sorozat → halmaz transzformáció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5347680C-ACD8-4AF0-A954-F34CBDDA5061}" type="datetime8">
              <a:rPr lang="hu-HU" smtClean="0"/>
              <a:t>2022.11.15. 11:59</a:t>
            </a:fld>
            <a:endParaRPr lang="en-US"/>
          </a:p>
        </p:txBody>
      </p:sp>
      <p:sp>
        <p:nvSpPr>
          <p:cNvPr id="11" name="Élőláb helye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10. előadás</a:t>
            </a:r>
            <a:endParaRPr lang="en-US" dirty="0"/>
          </a:p>
        </p:txBody>
      </p:sp>
      <p:graphicFrame>
        <p:nvGraphicFramePr>
          <p:cNvPr id="8" name="Group 54"/>
          <p:cNvGraphicFramePr>
            <a:graphicFrameLocks noGrp="1"/>
          </p:cNvGraphicFramePr>
          <p:nvPr/>
        </p:nvGraphicFramePr>
        <p:xfrm>
          <a:off x="2915816" y="1942976"/>
          <a:ext cx="4895850" cy="3783804"/>
        </p:xfrm>
        <a:graphic>
          <a:graphicData uri="http://schemas.openxmlformats.org/drawingml/2006/table">
            <a:tbl>
              <a:tblPr/>
              <a:tblGrid>
                <a:gridCol w="700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817">
                  <a:extLst>
                    <a:ext uri="{9D8B030D-6E8A-4147-A177-3AD203B41FA5}">
                      <a16:colId xmlns:a16="http://schemas.microsoft.com/office/drawing/2014/main" val="2726347253"/>
                    </a:ext>
                  </a:extLst>
                </a:gridCol>
                <a:gridCol w="2097881">
                  <a:extLst>
                    <a:ext uri="{9D8B030D-6E8A-4147-A177-3AD203B41FA5}">
                      <a16:colId xmlns:a16="http://schemas.microsoft.com/office/drawing/2014/main" val="2850654850"/>
                    </a:ext>
                  </a:extLst>
                </a:gridCol>
              </a:tblGrid>
              <a:tr h="446984">
                <a:tc gridSpan="4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Db:=0</a:t>
                      </a:r>
                    </a:p>
                  </a:txBody>
                  <a:tcPr marT="45702" marB="4570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984">
                <a:tc gridSpan="4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                       i=1..N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sym typeface="Symbol" pitchFamily="18" charset="2"/>
                      </a:endParaRPr>
                    </a:p>
                  </a:txBody>
                  <a:tcPr marT="45702" marB="4570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984">
                <a:tc rowSpan="4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02" marB="4570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j:=1</a:t>
                      </a:r>
                    </a:p>
                  </a:txBody>
                  <a:tcPr marT="45702" marB="457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6984">
                <a:tc vMerge="1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2" marB="4570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           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j</a:t>
                      </a:r>
                      <a:r>
                        <a:rPr lang="hu-HU" sz="2800" dirty="0" err="1">
                          <a:solidFill>
                            <a:srgbClr val="FF0000"/>
                          </a:solidFill>
                          <a:latin typeface="+mj-lt"/>
                          <a:cs typeface="Courier New" pitchFamily="49" charset="0"/>
                        </a:rPr>
                        <a:t>≤Db</a:t>
                      </a:r>
                      <a:r>
                        <a:rPr lang="hu-HU" sz="2800" dirty="0">
                          <a:solidFill>
                            <a:srgbClr val="FF0000"/>
                          </a:solidFill>
                          <a:latin typeface="+mj-lt"/>
                          <a:cs typeface="Courier New" pitchFamily="49" charset="0"/>
                        </a:rPr>
                        <a:t> és Be[i]≠T[j]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T="45702" marB="457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695535"/>
                  </a:ext>
                </a:extLst>
              </a:tr>
              <a:tr h="446984">
                <a:tc vMerge="1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2" marB="4570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T="45702" marB="457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j:=j+1</a:t>
                      </a:r>
                    </a:p>
                  </a:txBody>
                  <a:tcPr marT="45702" marB="457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095523"/>
                  </a:ext>
                </a:extLst>
              </a:tr>
              <a:tr h="446984">
                <a:tc vMerge="1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2" marB="4570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j&gt;Db</a:t>
                      </a:r>
                    </a:p>
                  </a:txBody>
                  <a:tcPr marT="45702" marB="457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02" marB="457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5194267"/>
                  </a:ext>
                </a:extLst>
              </a:tr>
              <a:tr h="446984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02" marB="4570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800" dirty="0">
                          <a:latin typeface="+mj-lt"/>
                          <a:cs typeface="Courier New" pitchFamily="49" charset="0"/>
                        </a:rPr>
                        <a:t>Db:=Db+1</a:t>
                      </a:r>
                    </a:p>
                  </a:txBody>
                  <a:tcPr marT="45702" marB="457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</a:p>
                  </a:txBody>
                  <a:tcPr marT="45702" marB="457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6984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02" marB="4570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hu-HU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T[Db]:=Be[i]</a:t>
                      </a:r>
                      <a:endParaRPr lang="hu-HU" sz="2800" dirty="0">
                        <a:latin typeface="+mj-lt"/>
                      </a:endParaRPr>
                    </a:p>
                  </a:txBody>
                  <a:tcPr marT="45702" marB="457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u-HU" sz="2800" dirty="0">
                        <a:latin typeface="+mj-lt"/>
                      </a:endParaRPr>
                    </a:p>
                  </a:txBody>
                  <a:tcPr marT="45702" marB="457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773583"/>
                  </a:ext>
                </a:extLst>
              </a:tr>
            </a:tbl>
          </a:graphicData>
        </a:graphic>
      </p:graphicFrame>
      <p:sp>
        <p:nvSpPr>
          <p:cNvPr id="9" name="Line 24"/>
          <p:cNvSpPr>
            <a:spLocks noChangeShapeType="1"/>
          </p:cNvSpPr>
          <p:nvPr/>
        </p:nvSpPr>
        <p:spPr bwMode="auto">
          <a:xfrm>
            <a:off x="3614028" y="4228405"/>
            <a:ext cx="289351" cy="46875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12" name="Line 25"/>
          <p:cNvSpPr>
            <a:spLocks noChangeShapeType="1"/>
          </p:cNvSpPr>
          <p:nvPr/>
        </p:nvSpPr>
        <p:spPr bwMode="auto">
          <a:xfrm flipH="1">
            <a:off x="7515038" y="4224391"/>
            <a:ext cx="288000" cy="468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13" name="Text Box 29"/>
          <p:cNvSpPr txBox="1">
            <a:spLocks noChangeArrowheads="1"/>
          </p:cNvSpPr>
          <p:nvPr/>
        </p:nvSpPr>
        <p:spPr bwMode="auto">
          <a:xfrm>
            <a:off x="3543430" y="4425701"/>
            <a:ext cx="288925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600" b="1" dirty="0">
                <a:latin typeface="Courier New" pitchFamily="49" charset="0"/>
              </a:rPr>
              <a:t>I</a:t>
            </a:r>
          </a:p>
        </p:txBody>
      </p:sp>
      <p:sp>
        <p:nvSpPr>
          <p:cNvPr id="14" name="Text Box 30"/>
          <p:cNvSpPr txBox="1">
            <a:spLocks noChangeArrowheads="1"/>
          </p:cNvSpPr>
          <p:nvPr/>
        </p:nvSpPr>
        <p:spPr bwMode="auto">
          <a:xfrm>
            <a:off x="7573870" y="4425101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600" b="1" dirty="0">
                <a:latin typeface="Courier New" pitchFamily="49" charset="0"/>
              </a:rPr>
              <a:t>N</a:t>
            </a:r>
          </a:p>
        </p:txBody>
      </p:sp>
      <p:sp>
        <p:nvSpPr>
          <p:cNvPr id="16" name="Szövegdoboz 13">
            <a:extLst>
              <a:ext uri="{FF2B5EF4-FFF2-40B4-BE49-F238E27FC236}">
                <a16:creationId xmlns:a16="http://schemas.microsoft.com/office/drawing/2014/main" id="{2271784A-5D86-4FF2-BC97-A4B37684A2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1335" y="1622998"/>
            <a:ext cx="1222375" cy="58566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0" bIns="3600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l">
              <a:lnSpc>
                <a:spcPts val="2000"/>
              </a:lnSpc>
              <a:buFont typeface="Wingdings" pitchFamily="2" charset="2"/>
              <a:buNone/>
            </a:pPr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 i:</a:t>
            </a:r>
            <a:r>
              <a:rPr lang="hu-HU" sz="1800" b="1" dirty="0"/>
              <a:t>Egész</a:t>
            </a:r>
            <a:endParaRPr lang="hu-HU" sz="1800" dirty="0">
              <a:solidFill>
                <a:srgbClr val="FF0000"/>
              </a:solidFill>
            </a:endParaRPr>
          </a:p>
        </p:txBody>
      </p:sp>
      <p:grpSp>
        <p:nvGrpSpPr>
          <p:cNvPr id="23" name="Csoportba foglalás 22">
            <a:extLst>
              <a:ext uri="{FF2B5EF4-FFF2-40B4-BE49-F238E27FC236}">
                <a16:creationId xmlns:a16="http://schemas.microsoft.com/office/drawing/2014/main" id="{93159FF0-2992-4EDE-A45D-E37E20CBF7A5}"/>
              </a:ext>
            </a:extLst>
          </p:cNvPr>
          <p:cNvGrpSpPr/>
          <p:nvPr/>
        </p:nvGrpSpPr>
        <p:grpSpPr>
          <a:xfrm>
            <a:off x="3615172" y="2855932"/>
            <a:ext cx="4198332" cy="1870356"/>
            <a:chOff x="3614028" y="2836894"/>
            <a:chExt cx="4198332" cy="1870356"/>
          </a:xfrm>
        </p:grpSpPr>
        <p:sp>
          <p:nvSpPr>
            <p:cNvPr id="2" name="Téglalap 1">
              <a:extLst>
                <a:ext uri="{FF2B5EF4-FFF2-40B4-BE49-F238E27FC236}">
                  <a16:creationId xmlns:a16="http://schemas.microsoft.com/office/drawing/2014/main" id="{8FEBB87B-A118-47CD-BF18-9E34DC6F6022}"/>
                </a:ext>
              </a:extLst>
            </p:cNvPr>
            <p:cNvSpPr/>
            <p:nvPr/>
          </p:nvSpPr>
          <p:spPr>
            <a:xfrm>
              <a:off x="3614028" y="2836894"/>
              <a:ext cx="4189010" cy="185958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rgbClr val="FF0000"/>
                  </a:solidFill>
                </a:rPr>
                <a:t>Be[i]</a:t>
              </a:r>
              <a:r>
                <a:rPr lang="hu-HU" dirty="0">
                  <a:solidFill>
                    <a:srgbClr val="FF0000"/>
                  </a:solidFill>
                  <a:sym typeface="Symbol" panose="05050102010706020507" pitchFamily="18" charset="2"/>
                </a:rPr>
                <a:t>T[1..Db]</a:t>
              </a:r>
            </a:p>
          </p:txBody>
        </p:sp>
        <p:cxnSp>
          <p:nvCxnSpPr>
            <p:cNvPr id="4" name="Egyenes összekötő 3">
              <a:extLst>
                <a:ext uri="{FF2B5EF4-FFF2-40B4-BE49-F238E27FC236}">
                  <a16:creationId xmlns:a16="http://schemas.microsoft.com/office/drawing/2014/main" id="{28A4D09B-088D-4B49-AD92-8E940D9ABE0D}"/>
                </a:ext>
              </a:extLst>
            </p:cNvPr>
            <p:cNvCxnSpPr>
              <a:cxnSpLocks/>
            </p:cNvCxnSpPr>
            <p:nvPr/>
          </p:nvCxnSpPr>
          <p:spPr>
            <a:xfrm>
              <a:off x="3619126" y="2847669"/>
              <a:ext cx="608864" cy="185958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gyenes összekötő 16">
              <a:extLst>
                <a:ext uri="{FF2B5EF4-FFF2-40B4-BE49-F238E27FC236}">
                  <a16:creationId xmlns:a16="http://schemas.microsoft.com/office/drawing/2014/main" id="{C9ED1A4E-FF7B-4D1D-ABDD-E2A1D06F55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72140" y="2852936"/>
              <a:ext cx="608864" cy="183915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Szövegdoboz 17">
              <a:extLst>
                <a:ext uri="{FF2B5EF4-FFF2-40B4-BE49-F238E27FC236}">
                  <a16:creationId xmlns:a16="http://schemas.microsoft.com/office/drawing/2014/main" id="{5EEF5C7B-9E70-47A7-9F4D-A4116734F962}"/>
                </a:ext>
              </a:extLst>
            </p:cNvPr>
            <p:cNvSpPr txBox="1"/>
            <p:nvPr/>
          </p:nvSpPr>
          <p:spPr>
            <a:xfrm>
              <a:off x="3614029" y="4107318"/>
              <a:ext cx="5259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dirty="0">
                  <a:solidFill>
                    <a:srgbClr val="FF0000"/>
                  </a:solidFill>
                </a:rPr>
                <a:t>I</a:t>
              </a:r>
            </a:p>
          </p:txBody>
        </p:sp>
        <p:sp>
          <p:nvSpPr>
            <p:cNvPr id="22" name="Szövegdoboz 21">
              <a:extLst>
                <a:ext uri="{FF2B5EF4-FFF2-40B4-BE49-F238E27FC236}">
                  <a16:creationId xmlns:a16="http://schemas.microsoft.com/office/drawing/2014/main" id="{0D31476C-E30F-42A8-9E35-09C98EE42957}"/>
                </a:ext>
              </a:extLst>
            </p:cNvPr>
            <p:cNvSpPr txBox="1"/>
            <p:nvPr/>
          </p:nvSpPr>
          <p:spPr>
            <a:xfrm>
              <a:off x="7286436" y="4099106"/>
              <a:ext cx="5259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dirty="0">
                  <a:solidFill>
                    <a:srgbClr val="FF0000"/>
                  </a:solidFill>
                </a:rPr>
                <a:t>N</a:t>
              </a:r>
            </a:p>
          </p:txBody>
        </p:sp>
      </p:grp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14</a:t>
            </a:fld>
            <a:r>
              <a:rPr lang="hu-HU" dirty="0"/>
              <a:t>/73</a:t>
            </a:r>
          </a:p>
        </p:txBody>
      </p:sp>
    </p:spTree>
    <p:extLst>
      <p:ext uri="{BB962C8B-B14F-4D97-AF65-F5344CB8AC3E}">
        <p14:creationId xmlns:p14="http://schemas.microsoft.com/office/powerpoint/2010/main" val="2080389042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Sorozat → halmaz transzformáció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9504CC48-F768-4073-85A8-270B2444CED3}" type="datetime8">
              <a:rPr lang="hu-HU" smtClean="0"/>
              <a:t>2022.11.15. 11:59</a:t>
            </a:fld>
            <a:endParaRPr lang="en-US"/>
          </a:p>
        </p:txBody>
      </p:sp>
      <p:sp>
        <p:nvSpPr>
          <p:cNvPr id="11" name="Élőláb helye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10. előadás</a:t>
            </a:r>
            <a:endParaRPr lang="en-US" dirty="0"/>
          </a:p>
        </p:txBody>
      </p:sp>
      <p:graphicFrame>
        <p:nvGraphicFramePr>
          <p:cNvPr id="8" name="Group 54"/>
          <p:cNvGraphicFramePr>
            <a:graphicFrameLocks noGrp="1"/>
          </p:cNvGraphicFramePr>
          <p:nvPr/>
        </p:nvGraphicFramePr>
        <p:xfrm>
          <a:off x="2915816" y="1942976"/>
          <a:ext cx="4895850" cy="3783804"/>
        </p:xfrm>
        <a:graphic>
          <a:graphicData uri="http://schemas.openxmlformats.org/drawingml/2006/table">
            <a:tbl>
              <a:tblPr/>
              <a:tblGrid>
                <a:gridCol w="700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817">
                  <a:extLst>
                    <a:ext uri="{9D8B030D-6E8A-4147-A177-3AD203B41FA5}">
                      <a16:colId xmlns:a16="http://schemas.microsoft.com/office/drawing/2014/main" val="2726347253"/>
                    </a:ext>
                  </a:extLst>
                </a:gridCol>
                <a:gridCol w="2097881">
                  <a:extLst>
                    <a:ext uri="{9D8B030D-6E8A-4147-A177-3AD203B41FA5}">
                      <a16:colId xmlns:a16="http://schemas.microsoft.com/office/drawing/2014/main" val="2850654850"/>
                    </a:ext>
                  </a:extLst>
                </a:gridCol>
              </a:tblGrid>
              <a:tr h="446984">
                <a:tc gridSpan="4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Db:=0</a:t>
                      </a:r>
                    </a:p>
                  </a:txBody>
                  <a:tcPr marT="45702" marB="4570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984">
                <a:tc gridSpan="4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                       i=1..N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sym typeface="Symbol" pitchFamily="18" charset="2"/>
                      </a:endParaRPr>
                    </a:p>
                  </a:txBody>
                  <a:tcPr marT="45702" marB="4570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984">
                <a:tc rowSpan="4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02" marB="4570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j:=1</a:t>
                      </a:r>
                    </a:p>
                  </a:txBody>
                  <a:tcPr marT="45702" marB="457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6984">
                <a:tc vMerge="1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2" marB="4570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           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j</a:t>
                      </a:r>
                      <a:r>
                        <a:rPr lang="hu-HU" sz="2800" dirty="0" err="1">
                          <a:solidFill>
                            <a:srgbClr val="FF0000"/>
                          </a:solidFill>
                          <a:latin typeface="+mj-lt"/>
                          <a:cs typeface="Courier New" pitchFamily="49" charset="0"/>
                        </a:rPr>
                        <a:t>≤Db</a:t>
                      </a:r>
                      <a:r>
                        <a:rPr lang="hu-HU" sz="2800" dirty="0">
                          <a:solidFill>
                            <a:srgbClr val="FF0000"/>
                          </a:solidFill>
                          <a:latin typeface="+mj-lt"/>
                          <a:cs typeface="Courier New" pitchFamily="49" charset="0"/>
                        </a:rPr>
                        <a:t> és Be[i]≠T[j]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T="45702" marB="457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695535"/>
                  </a:ext>
                </a:extLst>
              </a:tr>
              <a:tr h="446984">
                <a:tc vMerge="1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2" marB="4570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T="45702" marB="457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j:=j+1</a:t>
                      </a:r>
                    </a:p>
                  </a:txBody>
                  <a:tcPr marT="45702" marB="457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095523"/>
                  </a:ext>
                </a:extLst>
              </a:tr>
              <a:tr h="446984">
                <a:tc vMerge="1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2" marB="4570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j&gt;Db</a:t>
                      </a:r>
                    </a:p>
                  </a:txBody>
                  <a:tcPr marT="45702" marB="457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02" marB="457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5194267"/>
                  </a:ext>
                </a:extLst>
              </a:tr>
              <a:tr h="446984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02" marB="4570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800" dirty="0">
                          <a:latin typeface="+mj-lt"/>
                          <a:cs typeface="Courier New" pitchFamily="49" charset="0"/>
                        </a:rPr>
                        <a:t>Db:=Db+1</a:t>
                      </a:r>
                    </a:p>
                  </a:txBody>
                  <a:tcPr marT="45702" marB="457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</a:p>
                  </a:txBody>
                  <a:tcPr marT="45702" marB="457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6984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02" marB="4570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hu-HU" sz="2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T[Db]:=Be[i]</a:t>
                      </a:r>
                      <a:endParaRPr lang="hu-HU" sz="2800" dirty="0">
                        <a:latin typeface="+mj-lt"/>
                      </a:endParaRPr>
                    </a:p>
                  </a:txBody>
                  <a:tcPr marT="45702" marB="457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u-HU" sz="2800" dirty="0">
                        <a:latin typeface="+mj-lt"/>
                      </a:endParaRPr>
                    </a:p>
                  </a:txBody>
                  <a:tcPr marT="45702" marB="457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773583"/>
                  </a:ext>
                </a:extLst>
              </a:tr>
            </a:tbl>
          </a:graphicData>
        </a:graphic>
      </p:graphicFrame>
      <p:sp>
        <p:nvSpPr>
          <p:cNvPr id="9" name="Line 24"/>
          <p:cNvSpPr>
            <a:spLocks noChangeShapeType="1"/>
          </p:cNvSpPr>
          <p:nvPr/>
        </p:nvSpPr>
        <p:spPr bwMode="auto">
          <a:xfrm>
            <a:off x="3614028" y="4228405"/>
            <a:ext cx="289351" cy="46875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12" name="Line 25"/>
          <p:cNvSpPr>
            <a:spLocks noChangeShapeType="1"/>
          </p:cNvSpPr>
          <p:nvPr/>
        </p:nvSpPr>
        <p:spPr bwMode="auto">
          <a:xfrm flipH="1">
            <a:off x="7515038" y="4224391"/>
            <a:ext cx="288000" cy="468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13" name="Text Box 29"/>
          <p:cNvSpPr txBox="1">
            <a:spLocks noChangeArrowheads="1"/>
          </p:cNvSpPr>
          <p:nvPr/>
        </p:nvSpPr>
        <p:spPr bwMode="auto">
          <a:xfrm>
            <a:off x="3543430" y="4425701"/>
            <a:ext cx="288925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600" b="1" dirty="0">
                <a:latin typeface="Courier New" pitchFamily="49" charset="0"/>
              </a:rPr>
              <a:t>I</a:t>
            </a:r>
          </a:p>
        </p:txBody>
      </p:sp>
      <p:sp>
        <p:nvSpPr>
          <p:cNvPr id="14" name="Text Box 30"/>
          <p:cNvSpPr txBox="1">
            <a:spLocks noChangeArrowheads="1"/>
          </p:cNvSpPr>
          <p:nvPr/>
        </p:nvSpPr>
        <p:spPr bwMode="auto">
          <a:xfrm>
            <a:off x="7573870" y="4425101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600" b="1" dirty="0">
                <a:latin typeface="Courier New" pitchFamily="49" charset="0"/>
              </a:rPr>
              <a:t>N</a:t>
            </a:r>
          </a:p>
        </p:txBody>
      </p:sp>
      <p:sp>
        <p:nvSpPr>
          <p:cNvPr id="16" name="Szövegdoboz 13">
            <a:extLst>
              <a:ext uri="{FF2B5EF4-FFF2-40B4-BE49-F238E27FC236}">
                <a16:creationId xmlns:a16="http://schemas.microsoft.com/office/drawing/2014/main" id="{2271784A-5D86-4FF2-BC97-A4B37684A2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1335" y="1622998"/>
            <a:ext cx="1222375" cy="58566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0" bIns="3600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l">
              <a:lnSpc>
                <a:spcPts val="2000"/>
              </a:lnSpc>
              <a:buFont typeface="Wingdings" pitchFamily="2" charset="2"/>
              <a:buNone/>
            </a:pPr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 </a:t>
            </a:r>
            <a:r>
              <a:rPr lang="hu-HU" sz="1800" dirty="0" err="1"/>
              <a:t>i</a:t>
            </a:r>
            <a:r>
              <a:rPr lang="hu-HU" sz="1800" dirty="0" err="1">
                <a:solidFill>
                  <a:srgbClr val="FF0000"/>
                </a:solidFill>
              </a:rPr>
              <a:t>,j</a:t>
            </a:r>
            <a:r>
              <a:rPr lang="hu-HU" sz="1800" dirty="0" err="1"/>
              <a:t>:</a:t>
            </a:r>
            <a:r>
              <a:rPr lang="hu-HU" sz="1800" b="1" dirty="0" err="1"/>
              <a:t>Egész</a:t>
            </a:r>
            <a:endParaRPr lang="hu-HU" sz="1800" dirty="0">
              <a:solidFill>
                <a:srgbClr val="FF0000"/>
              </a:solidFill>
            </a:endParaRPr>
          </a:p>
        </p:txBody>
      </p:sp>
      <p:grpSp>
        <p:nvGrpSpPr>
          <p:cNvPr id="23" name="Csoportba foglalás 22">
            <a:extLst>
              <a:ext uri="{FF2B5EF4-FFF2-40B4-BE49-F238E27FC236}">
                <a16:creationId xmlns:a16="http://schemas.microsoft.com/office/drawing/2014/main" id="{93159FF0-2992-4EDE-A45D-E37E20CBF7A5}"/>
              </a:ext>
            </a:extLst>
          </p:cNvPr>
          <p:cNvGrpSpPr/>
          <p:nvPr/>
        </p:nvGrpSpPr>
        <p:grpSpPr>
          <a:xfrm>
            <a:off x="3615172" y="2855932"/>
            <a:ext cx="4198332" cy="1870356"/>
            <a:chOff x="3614028" y="2836894"/>
            <a:chExt cx="4198332" cy="1870356"/>
          </a:xfrm>
        </p:grpSpPr>
        <p:sp>
          <p:nvSpPr>
            <p:cNvPr id="2" name="Téglalap 1">
              <a:extLst>
                <a:ext uri="{FF2B5EF4-FFF2-40B4-BE49-F238E27FC236}">
                  <a16:creationId xmlns:a16="http://schemas.microsoft.com/office/drawing/2014/main" id="{8FEBB87B-A118-47CD-BF18-9E34DC6F6022}"/>
                </a:ext>
              </a:extLst>
            </p:cNvPr>
            <p:cNvSpPr/>
            <p:nvPr/>
          </p:nvSpPr>
          <p:spPr>
            <a:xfrm>
              <a:off x="3614028" y="2836894"/>
              <a:ext cx="4189010" cy="185958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dirty="0">
                  <a:solidFill>
                    <a:srgbClr val="FF0000"/>
                  </a:solidFill>
                </a:rPr>
                <a:t>Be[i]</a:t>
              </a:r>
              <a:r>
                <a:rPr lang="hu-HU" dirty="0">
                  <a:solidFill>
                    <a:srgbClr val="FF0000"/>
                  </a:solidFill>
                  <a:sym typeface="Symbol" panose="05050102010706020507" pitchFamily="18" charset="2"/>
                </a:rPr>
                <a:t>T[1..Db]</a:t>
              </a:r>
            </a:p>
          </p:txBody>
        </p:sp>
        <p:cxnSp>
          <p:nvCxnSpPr>
            <p:cNvPr id="4" name="Egyenes összekötő 3">
              <a:extLst>
                <a:ext uri="{FF2B5EF4-FFF2-40B4-BE49-F238E27FC236}">
                  <a16:creationId xmlns:a16="http://schemas.microsoft.com/office/drawing/2014/main" id="{28A4D09B-088D-4B49-AD92-8E940D9ABE0D}"/>
                </a:ext>
              </a:extLst>
            </p:cNvPr>
            <p:cNvCxnSpPr>
              <a:cxnSpLocks/>
            </p:cNvCxnSpPr>
            <p:nvPr/>
          </p:nvCxnSpPr>
          <p:spPr>
            <a:xfrm>
              <a:off x="3619126" y="2847669"/>
              <a:ext cx="608864" cy="185958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gyenes összekötő 16">
              <a:extLst>
                <a:ext uri="{FF2B5EF4-FFF2-40B4-BE49-F238E27FC236}">
                  <a16:creationId xmlns:a16="http://schemas.microsoft.com/office/drawing/2014/main" id="{C9ED1A4E-FF7B-4D1D-ABDD-E2A1D06F55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72140" y="2852936"/>
              <a:ext cx="608864" cy="183915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Szövegdoboz 17">
              <a:extLst>
                <a:ext uri="{FF2B5EF4-FFF2-40B4-BE49-F238E27FC236}">
                  <a16:creationId xmlns:a16="http://schemas.microsoft.com/office/drawing/2014/main" id="{5EEF5C7B-9E70-47A7-9F4D-A4116734F962}"/>
                </a:ext>
              </a:extLst>
            </p:cNvPr>
            <p:cNvSpPr txBox="1"/>
            <p:nvPr/>
          </p:nvSpPr>
          <p:spPr>
            <a:xfrm>
              <a:off x="3614029" y="4107318"/>
              <a:ext cx="5259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dirty="0">
                  <a:solidFill>
                    <a:srgbClr val="FF0000"/>
                  </a:solidFill>
                </a:rPr>
                <a:t>I</a:t>
              </a:r>
            </a:p>
          </p:txBody>
        </p:sp>
        <p:sp>
          <p:nvSpPr>
            <p:cNvPr id="22" name="Szövegdoboz 21">
              <a:extLst>
                <a:ext uri="{FF2B5EF4-FFF2-40B4-BE49-F238E27FC236}">
                  <a16:creationId xmlns:a16="http://schemas.microsoft.com/office/drawing/2014/main" id="{0D31476C-E30F-42A8-9E35-09C98EE42957}"/>
                </a:ext>
              </a:extLst>
            </p:cNvPr>
            <p:cNvSpPr txBox="1"/>
            <p:nvPr/>
          </p:nvSpPr>
          <p:spPr>
            <a:xfrm>
              <a:off x="7286436" y="4099106"/>
              <a:ext cx="5259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dirty="0">
                  <a:solidFill>
                    <a:srgbClr val="FF0000"/>
                  </a:solidFill>
                </a:rPr>
                <a:t>N</a:t>
              </a:r>
            </a:p>
          </p:txBody>
        </p:sp>
      </p:grp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15</a:t>
            </a:fld>
            <a:r>
              <a:rPr lang="hu-HU" dirty="0"/>
              <a:t>/73</a:t>
            </a:r>
          </a:p>
        </p:txBody>
      </p:sp>
    </p:spTree>
    <p:extLst>
      <p:ext uri="{BB962C8B-B14F-4D97-AF65-F5344CB8AC3E}">
        <p14:creationId xmlns:p14="http://schemas.microsoft.com/office/powerpoint/2010/main" val="126526345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>
                <a:solidFill>
                  <a:srgbClr val="FF0000"/>
                </a:solidFill>
              </a:rPr>
              <a:t>Halmaz</a:t>
            </a:r>
            <a:r>
              <a:rPr lang="hu-HU" altLang="hu-HU" dirty="0"/>
              <a:t> típus</a:t>
            </a:r>
          </a:p>
        </p:txBody>
      </p:sp>
      <p:sp>
        <p:nvSpPr>
          <p:cNvPr id="6147" name="Dátum helye 10"/>
          <p:cNvSpPr>
            <a:spLocks noGrp="1"/>
          </p:cNvSpPr>
          <p:nvPr>
            <p:ph type="dt" sz="half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fld id="{3558A3BA-2943-4D39-A32C-73FFBE90F144}" type="datetime8">
              <a:rPr lang="hu-HU" altLang="hu-HU" smtClean="0"/>
              <a:t>2022.11.15. 11:59</a:t>
            </a:fld>
            <a:endParaRPr lang="en-US" altLang="hu-HU"/>
          </a:p>
        </p:txBody>
      </p:sp>
      <p:sp>
        <p:nvSpPr>
          <p:cNvPr id="6149" name="Élőláb helye 13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/>
              <a:t>Horváth-Horváth-Szlávi-Zsakó: Programozás 10. előadás</a:t>
            </a:r>
          </a:p>
        </p:txBody>
      </p:sp>
      <p:sp>
        <p:nvSpPr>
          <p:cNvPr id="6148" name="Rectangle 26"/>
          <p:cNvSpPr>
            <a:spLocks noChangeArrowheads="1"/>
          </p:cNvSpPr>
          <p:nvPr/>
        </p:nvSpPr>
        <p:spPr bwMode="auto">
          <a:xfrm>
            <a:off x="35496" y="1504172"/>
            <a:ext cx="9108504" cy="4462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None/>
            </a:pPr>
            <a:r>
              <a:rPr lang="hu-HU" altLang="hu-HU" sz="3200" b="1" dirty="0"/>
              <a:t>Értékhalmaz:</a:t>
            </a:r>
          </a:p>
          <a:p>
            <a:pPr>
              <a:spcBef>
                <a:spcPct val="2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None/>
            </a:pPr>
            <a:r>
              <a:rPr lang="hu-HU" altLang="hu-HU" sz="2800" dirty="0"/>
              <a:t>Az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alaphalmaz</a:t>
            </a:r>
            <a:r>
              <a:rPr lang="hu-HU" altLang="hu-HU" sz="2800" dirty="0"/>
              <a:t> (amely az Elemtípus által van meghatározva)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iteráltja</a:t>
            </a:r>
            <a:r>
              <a:rPr lang="hu-HU" altLang="hu-HU" sz="2800" dirty="0"/>
              <a:t> („mely elemek lehetnek benne a halmazban”).</a:t>
            </a:r>
          </a:p>
          <a:p>
            <a:pPr>
              <a:spcBef>
                <a:spcPct val="2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None/>
            </a:pPr>
            <a:endParaRPr lang="hu-HU" altLang="hu-HU" sz="2800" dirty="0"/>
          </a:p>
          <a:p>
            <a:pPr>
              <a:spcBef>
                <a:spcPct val="2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None/>
            </a:pPr>
            <a:r>
              <a:rPr lang="hu-HU" altLang="hu-HU" sz="2800" dirty="0"/>
              <a:t>Az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Elemtípus</a:t>
            </a:r>
            <a:r>
              <a:rPr lang="hu-HU" altLang="hu-HU" sz="2800" dirty="0"/>
              <a:t> általában valamely véges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diszkrét</a:t>
            </a:r>
            <a:r>
              <a:rPr lang="hu-HU" altLang="hu-HU" sz="2800" dirty="0"/>
              <a:t> típus lehet, legtöbbször még az elemszámát is korlátozzák (&lt;256).</a:t>
            </a:r>
          </a:p>
          <a:p>
            <a:pPr>
              <a:spcBef>
                <a:spcPct val="2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None/>
            </a:pPr>
            <a:endParaRPr lang="hu-HU" altLang="hu-HU" sz="2800" dirty="0"/>
          </a:p>
          <a:p>
            <a:pPr>
              <a:spcBef>
                <a:spcPct val="2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None/>
            </a:pPr>
            <a:r>
              <a:rPr lang="hu-HU" altLang="hu-HU" sz="2800" dirty="0"/>
              <a:t>Ha nyelvi elemként nem létezik, akkor a megvalósításunkban lehet nagyobb elemszámú is.</a:t>
            </a:r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16</a:t>
            </a:fld>
            <a:r>
              <a:rPr lang="hu-HU" dirty="0"/>
              <a:t>/73</a:t>
            </a:r>
          </a:p>
        </p:txBody>
      </p:sp>
    </p:spTree>
    <p:extLst>
      <p:ext uri="{BB962C8B-B14F-4D97-AF65-F5344CB8AC3E}">
        <p14:creationId xmlns:p14="http://schemas.microsoft.com/office/powerpoint/2010/main" val="150846039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/>
              <a:t>Halmaz típus</a:t>
            </a:r>
          </a:p>
        </p:txBody>
      </p:sp>
      <p:sp>
        <p:nvSpPr>
          <p:cNvPr id="7171" name="Dátum helye 10"/>
          <p:cNvSpPr>
            <a:spLocks noGrp="1"/>
          </p:cNvSpPr>
          <p:nvPr>
            <p:ph type="dt" sz="half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fld id="{BB638F2D-464C-4AEE-AF08-D4CA36B9EDBA}" type="datetime8">
              <a:rPr lang="hu-HU" altLang="hu-HU" smtClean="0"/>
              <a:t>2022.11.15. 11:59</a:t>
            </a:fld>
            <a:endParaRPr lang="en-US" altLang="hu-HU"/>
          </a:p>
        </p:txBody>
      </p:sp>
      <p:sp>
        <p:nvSpPr>
          <p:cNvPr id="7173" name="Élőláb helye 14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/>
              <a:t>Horváth-Horváth-Szlávi-Zsakó: Programozás 10. előadás</a:t>
            </a:r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179512" y="1412875"/>
            <a:ext cx="8964488" cy="36871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3200" b="1" dirty="0">
                <a:cs typeface="+mn-cs"/>
              </a:rPr>
              <a:t>Műveletek (matematika)</a:t>
            </a:r>
          </a:p>
          <a:p>
            <a:pPr marL="365125" indent="-365125"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Char char="Ø"/>
              <a:defRPr/>
            </a:pP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Metszet</a:t>
            </a:r>
            <a:r>
              <a:rPr lang="hu-HU" sz="2800" dirty="0">
                <a:cs typeface="+mn-cs"/>
              </a:rPr>
              <a:t> ( </a:t>
            </a:r>
            <a:r>
              <a:rPr lang="hu-HU" sz="2800" dirty="0">
                <a:latin typeface="Symbol"/>
                <a:cs typeface="+mn-cs"/>
                <a:sym typeface="Symbol" panose="05050102010706020507" pitchFamily="18" charset="2"/>
              </a:rPr>
              <a:t></a:t>
            </a:r>
            <a:r>
              <a:rPr lang="hu-HU" sz="2800" dirty="0">
                <a:latin typeface="Symbol"/>
                <a:cs typeface="+mn-cs"/>
              </a:rPr>
              <a:t> </a:t>
            </a:r>
            <a:r>
              <a:rPr lang="hu-HU" sz="2800" dirty="0">
                <a:cs typeface="+mn-cs"/>
              </a:rPr>
              <a:t>)</a:t>
            </a:r>
          </a:p>
          <a:p>
            <a:pPr marL="365125" indent="-365125">
              <a:buFont typeface="Wingdings" pitchFamily="2" charset="2"/>
              <a:buChar char="Ø"/>
              <a:defRPr/>
            </a:pP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nió</a:t>
            </a:r>
            <a:r>
              <a:rPr lang="hu-HU" sz="2800" dirty="0">
                <a:cs typeface="+mn-cs"/>
              </a:rPr>
              <a:t> ( </a:t>
            </a:r>
            <a:r>
              <a:rPr lang="hu-HU" sz="2800" dirty="0">
                <a:latin typeface="Symbol"/>
                <a:sym typeface="Symbol" panose="05050102010706020507" pitchFamily="18" charset="2"/>
              </a:rPr>
              <a:t> </a:t>
            </a:r>
            <a:r>
              <a:rPr lang="hu-HU" sz="2800" dirty="0">
                <a:cs typeface="+mn-cs"/>
              </a:rPr>
              <a:t>)</a:t>
            </a:r>
          </a:p>
          <a:p>
            <a:pPr marL="365125" indent="-365125"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Char char="Ø"/>
              <a:defRPr/>
            </a:pP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ülönbség</a:t>
            </a:r>
            <a:r>
              <a:rPr lang="hu-HU" sz="2800" dirty="0">
                <a:cs typeface="+mn-cs"/>
              </a:rPr>
              <a:t> ( </a:t>
            </a:r>
            <a:r>
              <a:rPr lang="hu-HU" sz="2800" dirty="0">
                <a:latin typeface="Times New Roman"/>
                <a:cs typeface="+mn-cs"/>
              </a:rPr>
              <a:t>\ </a:t>
            </a:r>
            <a:r>
              <a:rPr lang="hu-HU" sz="2800" dirty="0">
                <a:cs typeface="+mn-cs"/>
              </a:rPr>
              <a:t>)</a:t>
            </a:r>
          </a:p>
          <a:p>
            <a:pPr marL="365125" indent="-365125"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Char char="Ø"/>
              <a:defRPr/>
            </a:pPr>
            <a:r>
              <a:rPr lang="hu-HU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hu-HU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omplemens</a:t>
            </a:r>
            <a:r>
              <a:rPr lang="hu-HU" sz="2800" dirty="0">
                <a:cs typeface="+mn-cs"/>
              </a:rPr>
              <a:t> – </a:t>
            </a:r>
            <a:r>
              <a:rPr lang="hu-HU" sz="2800" dirty="0">
                <a:solidFill>
                  <a:srgbClr val="FF0000"/>
                </a:solidFill>
                <a:cs typeface="+mn-cs"/>
              </a:rPr>
              <a:t>nem mindig valósítható meg</a:t>
            </a:r>
          </a:p>
          <a:p>
            <a:pPr marL="365125" indent="-365125"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Char char="Ø"/>
              <a:defRPr/>
            </a:pPr>
            <a:r>
              <a:rPr lang="hu-HU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ElemeE</a:t>
            </a:r>
            <a:r>
              <a:rPr lang="hu-HU" sz="2800" dirty="0">
                <a:cs typeface="+mn-cs"/>
              </a:rPr>
              <a:t> (elem benne van-e a halmazban) ( </a:t>
            </a:r>
            <a:r>
              <a:rPr lang="hu-HU" sz="2800" dirty="0">
                <a:latin typeface="Symbol"/>
                <a:cs typeface="+mn-cs"/>
              </a:rPr>
              <a:t>Î </a:t>
            </a:r>
            <a:r>
              <a:rPr lang="hu-HU" sz="2800" dirty="0">
                <a:cs typeface="+mn-cs"/>
              </a:rPr>
              <a:t>)</a:t>
            </a:r>
          </a:p>
          <a:p>
            <a:pPr marL="365125" indent="-365125"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Char char="Ø"/>
              <a:defRPr/>
            </a:pPr>
            <a:r>
              <a:rPr lang="hu-HU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hu-HU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észeE</a:t>
            </a:r>
            <a:r>
              <a:rPr lang="hu-HU" sz="2800" dirty="0">
                <a:cs typeface="+mn-cs"/>
              </a:rPr>
              <a:t> (egyik halmaz részhalmaza-e a másiknak) ( </a:t>
            </a:r>
            <a:r>
              <a:rPr lang="hu-HU" sz="2800" dirty="0">
                <a:latin typeface="Symbol"/>
                <a:cs typeface="+mn-cs"/>
                <a:sym typeface="Symbol" panose="05050102010706020507" pitchFamily="18" charset="2"/>
              </a:rPr>
              <a:t></a:t>
            </a:r>
            <a:r>
              <a:rPr lang="hu-HU" sz="2800" dirty="0">
                <a:latin typeface="Symbol"/>
                <a:cs typeface="+mn-cs"/>
              </a:rPr>
              <a:t>,Í </a:t>
            </a:r>
            <a:r>
              <a:rPr lang="hu-HU" sz="2800" dirty="0">
                <a:cs typeface="+mn-cs"/>
              </a:rPr>
              <a:t>)</a:t>
            </a:r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17</a:t>
            </a:fld>
            <a:r>
              <a:rPr lang="hu-HU" dirty="0"/>
              <a:t>/73</a:t>
            </a:r>
          </a:p>
        </p:txBody>
      </p:sp>
    </p:spTree>
    <p:extLst>
      <p:ext uri="{BB962C8B-B14F-4D97-AF65-F5344CB8AC3E}">
        <p14:creationId xmlns:p14="http://schemas.microsoft.com/office/powerpoint/2010/main" val="3909686893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/>
              <a:t>Halmaz típus</a:t>
            </a:r>
          </a:p>
        </p:txBody>
      </p:sp>
      <p:sp>
        <p:nvSpPr>
          <p:cNvPr id="8195" name="Dátum helye 10"/>
          <p:cNvSpPr>
            <a:spLocks noGrp="1"/>
          </p:cNvSpPr>
          <p:nvPr>
            <p:ph type="dt" sz="half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fld id="{5FD16EF7-14D7-4878-A11C-F53BAA7E38AC}" type="datetime8">
              <a:rPr lang="hu-HU" altLang="hu-HU" smtClean="0"/>
              <a:t>2022.11.15. 11:59</a:t>
            </a:fld>
            <a:endParaRPr lang="en-US" altLang="hu-HU"/>
          </a:p>
        </p:txBody>
      </p:sp>
      <p:sp>
        <p:nvSpPr>
          <p:cNvPr id="8197" name="Élőláb helye 14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/>
              <a:t>Horváth-Horváth-Szlávi-Zsakó: Programozás 10. előadás</a:t>
            </a:r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251520" y="1412875"/>
            <a:ext cx="8892480" cy="4118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3200" b="1" dirty="0">
                <a:cs typeface="+mn-cs"/>
              </a:rPr>
              <a:t>Műveletek (megvalósítás)</a:t>
            </a:r>
          </a:p>
          <a:p>
            <a:pPr marL="365125" indent="-365125">
              <a:buFont typeface="Wingdings" pitchFamily="2" charset="2"/>
              <a:buChar char="Ø"/>
              <a:defRPr/>
            </a:pP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Halmazba</a:t>
            </a:r>
            <a:r>
              <a:rPr lang="hu-HU" sz="2800" dirty="0">
                <a:cs typeface="+mn-cs"/>
              </a:rPr>
              <a:t> (elem hozzá vétele egy halmazhoz): H:=H </a:t>
            </a:r>
            <a:r>
              <a:rPr lang="hu-HU" sz="2800" dirty="0">
                <a:latin typeface="Symbol"/>
                <a:sym typeface="Symbol" panose="05050102010706020507" pitchFamily="18" charset="2"/>
              </a:rPr>
              <a:t></a:t>
            </a:r>
            <a:r>
              <a:rPr lang="hu-HU" sz="2800" dirty="0">
                <a:latin typeface="Symbol"/>
                <a:cs typeface="+mn-cs"/>
              </a:rPr>
              <a:t> {</a:t>
            </a:r>
            <a:r>
              <a:rPr lang="hu-HU" sz="2800" dirty="0">
                <a:solidFill>
                  <a:srgbClr val="000000"/>
                </a:solidFill>
                <a:latin typeface="Garamond"/>
                <a:cs typeface="+mn-cs"/>
              </a:rPr>
              <a:t>e</a:t>
            </a:r>
            <a:r>
              <a:rPr lang="hu-HU" sz="2800" dirty="0">
                <a:latin typeface="Symbol"/>
                <a:cs typeface="+mn-cs"/>
              </a:rPr>
              <a:t>}</a:t>
            </a:r>
            <a:endParaRPr lang="hu-HU" sz="2800" dirty="0">
              <a:cs typeface="+mn-cs"/>
            </a:endParaRPr>
          </a:p>
          <a:p>
            <a:pPr marL="365125" indent="-365125"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Char char="Ø"/>
              <a:defRPr/>
            </a:pP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Halmazból</a:t>
            </a:r>
            <a:r>
              <a:rPr lang="hu-HU" sz="2800" dirty="0">
                <a:cs typeface="+mn-cs"/>
              </a:rPr>
              <a:t> (elem elhagyása egy halmazból): H:=H </a:t>
            </a:r>
            <a:r>
              <a:rPr lang="hu-HU" sz="2800" dirty="0">
                <a:latin typeface="Times New Roman"/>
                <a:cs typeface="+mn-cs"/>
              </a:rPr>
              <a:t>\ </a:t>
            </a:r>
            <a:r>
              <a:rPr lang="hu-HU" sz="2800" dirty="0">
                <a:latin typeface="Symbol"/>
                <a:cs typeface="+mn-cs"/>
              </a:rPr>
              <a:t>{</a:t>
            </a:r>
            <a:r>
              <a:rPr lang="hu-HU" sz="2800" dirty="0">
                <a:solidFill>
                  <a:srgbClr val="000000"/>
                </a:solidFill>
                <a:latin typeface="Garamond"/>
                <a:cs typeface="+mn-cs"/>
              </a:rPr>
              <a:t>e</a:t>
            </a:r>
            <a:r>
              <a:rPr lang="hu-HU" sz="2800" dirty="0">
                <a:latin typeface="Symbol"/>
                <a:cs typeface="+mn-cs"/>
              </a:rPr>
              <a:t>}</a:t>
            </a:r>
            <a:endParaRPr lang="hu-HU" sz="2800" dirty="0">
              <a:cs typeface="+mn-cs"/>
            </a:endParaRPr>
          </a:p>
          <a:p>
            <a:pPr marL="365125" indent="-365125"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Char char="Ø"/>
              <a:defRPr/>
            </a:pP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Beolvasás</a:t>
            </a:r>
            <a:r>
              <a:rPr lang="hu-HU" sz="2800" dirty="0">
                <a:cs typeface="+mn-cs"/>
              </a:rPr>
              <a:t> (halmaz beolvasása)</a:t>
            </a:r>
          </a:p>
          <a:p>
            <a:pPr marL="365125" indent="-365125"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Char char="Ø"/>
              <a:defRPr/>
            </a:pP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Kiírás</a:t>
            </a:r>
            <a:r>
              <a:rPr lang="hu-HU" sz="2800" dirty="0">
                <a:cs typeface="+mn-cs"/>
              </a:rPr>
              <a:t> (halmaz kiírása),</a:t>
            </a:r>
          </a:p>
          <a:p>
            <a:pPr marL="365125" indent="-365125"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Char char="Ø"/>
              <a:defRPr/>
            </a:pP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Üres</a:t>
            </a:r>
            <a:r>
              <a:rPr lang="hu-HU" sz="2800" dirty="0">
                <a:cs typeface="+mn-cs"/>
              </a:rPr>
              <a:t> (üres halmaz létrehozás eljárás), vagy </a:t>
            </a:r>
            <a:br>
              <a:rPr lang="hu-HU" sz="2800" dirty="0">
                <a:cs typeface="+mn-cs"/>
              </a:rPr>
            </a:br>
            <a:r>
              <a:rPr lang="hu-HU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Üres'Halmaztípus</a:t>
            </a:r>
            <a:r>
              <a:rPr lang="hu-HU" sz="2800" dirty="0">
                <a:cs typeface="+mn-cs"/>
              </a:rPr>
              <a:t> előre definiált konstans</a:t>
            </a:r>
          </a:p>
          <a:p>
            <a:pPr marL="365125" indent="-365125"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Char char="Ø"/>
              <a:defRPr/>
            </a:pPr>
            <a:r>
              <a:rPr lang="hu-HU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ÜresE</a:t>
            </a:r>
            <a:r>
              <a:rPr lang="hu-HU" sz="2800" dirty="0">
                <a:cs typeface="+mn-cs"/>
              </a:rPr>
              <a:t> (logikai értékű függvény).</a:t>
            </a:r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18</a:t>
            </a:fld>
            <a:r>
              <a:rPr lang="hu-HU" dirty="0"/>
              <a:t>/73</a:t>
            </a:r>
          </a:p>
        </p:txBody>
      </p:sp>
    </p:spTree>
    <p:extLst>
      <p:ext uri="{BB962C8B-B14F-4D97-AF65-F5344CB8AC3E}">
        <p14:creationId xmlns:p14="http://schemas.microsoft.com/office/powerpoint/2010/main" val="1872823528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Halmaz típus </a:t>
            </a:r>
            <a:br>
              <a:rPr lang="hu-HU" altLang="hu-HU" dirty="0"/>
            </a:br>
            <a:r>
              <a:rPr lang="hu-HU" altLang="hu-HU" dirty="0">
                <a:solidFill>
                  <a:srgbClr val="FF0000"/>
                </a:solidFill>
              </a:rPr>
              <a:t>ábrázolása</a:t>
            </a:r>
            <a:r>
              <a:rPr lang="hu-HU" altLang="hu-HU" baseline="-25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219" name="Dátum helye 10"/>
          <p:cNvSpPr>
            <a:spLocks noGrp="1"/>
          </p:cNvSpPr>
          <p:nvPr>
            <p:ph type="dt" sz="half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fld id="{CD9D9B5E-4B85-4267-8D00-145DFC733C4F}" type="datetime8">
              <a:rPr lang="hu-HU" altLang="hu-HU" smtClean="0"/>
              <a:t>2022.11.15. 11:59</a:t>
            </a:fld>
            <a:endParaRPr lang="en-US" altLang="hu-HU"/>
          </a:p>
        </p:txBody>
      </p:sp>
      <p:sp>
        <p:nvSpPr>
          <p:cNvPr id="9221" name="Élőláb helye 14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/>
              <a:t>Horváth-Horváth-Szlávi-Zsakó: Programozás 10. előadás</a:t>
            </a:r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35496" y="1412875"/>
            <a:ext cx="8929117" cy="3859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3200" b="1" dirty="0">
                <a:solidFill>
                  <a:srgbClr val="FF0000"/>
                </a:solidFill>
                <a:cs typeface="+mn-cs"/>
              </a:rPr>
              <a:t>Elemek felsorolása</a:t>
            </a: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dirty="0">
                <a:latin typeface="+mn-lt"/>
                <a:cs typeface="Courier New" pitchFamily="49" charset="0"/>
              </a:rPr>
              <a:t>Halmaz(</a:t>
            </a:r>
            <a:r>
              <a:rPr lang="hu-HU" sz="2800" dirty="0">
                <a:solidFill>
                  <a:schemeClr val="accent2">
                    <a:lumMod val="50000"/>
                  </a:schemeClr>
                </a:solidFill>
                <a:latin typeface="+mn-lt"/>
                <a:cs typeface="Courier New" pitchFamily="49" charset="0"/>
              </a:rPr>
              <a:t>Elemtípus</a:t>
            </a:r>
            <a:r>
              <a:rPr lang="hu-HU" sz="2800" dirty="0">
                <a:latin typeface="+mn-lt"/>
                <a:cs typeface="Courier New" pitchFamily="49" charset="0"/>
              </a:rPr>
              <a:t>)=</a:t>
            </a:r>
            <a:br>
              <a:rPr lang="hu-HU" sz="2800" dirty="0">
                <a:latin typeface="+mn-lt"/>
                <a:cs typeface="Courier New" pitchFamily="49" charset="0"/>
              </a:rPr>
            </a:br>
            <a:r>
              <a:rPr lang="hu-HU" sz="2800" dirty="0">
                <a:latin typeface="+mn-lt"/>
                <a:cs typeface="Courier New" pitchFamily="49" charset="0"/>
              </a:rPr>
              <a:t>    </a:t>
            </a:r>
            <a:r>
              <a:rPr lang="hu-HU" sz="2800" b="1" dirty="0">
                <a:latin typeface="+mn-lt"/>
                <a:cs typeface="Courier New" pitchFamily="49" charset="0"/>
              </a:rPr>
              <a:t>Rekord</a:t>
            </a:r>
            <a:r>
              <a:rPr lang="hu-HU" sz="2800" dirty="0">
                <a:latin typeface="+mn-lt"/>
                <a:cs typeface="Courier New" pitchFamily="49" charset="0"/>
              </a:rPr>
              <a:t>(db: </a:t>
            </a:r>
            <a:r>
              <a:rPr lang="hu-HU" sz="2800" b="1" dirty="0">
                <a:latin typeface="+mn-lt"/>
                <a:cs typeface="Courier New" pitchFamily="49" charset="0"/>
              </a:rPr>
              <a:t>Egész</a:t>
            </a:r>
            <a:r>
              <a:rPr lang="hu-HU" sz="2800" dirty="0">
                <a:latin typeface="+mn-lt"/>
                <a:cs typeface="Courier New" pitchFamily="49" charset="0"/>
              </a:rPr>
              <a:t>,</a:t>
            </a:r>
            <a:br>
              <a:rPr lang="hu-HU" sz="2800" dirty="0">
                <a:latin typeface="+mn-lt"/>
                <a:cs typeface="Courier New" pitchFamily="49" charset="0"/>
              </a:rPr>
            </a:br>
            <a:r>
              <a:rPr lang="hu-HU" sz="2800" dirty="0">
                <a:latin typeface="+mn-lt"/>
                <a:cs typeface="Courier New" pitchFamily="49" charset="0"/>
              </a:rPr>
              <a:t>                 elem: </a:t>
            </a:r>
            <a:r>
              <a:rPr lang="hu-HU" sz="2800" b="1" dirty="0">
                <a:latin typeface="+mn-lt"/>
                <a:cs typeface="Courier New" pitchFamily="49" charset="0"/>
              </a:rPr>
              <a:t>Tömb</a:t>
            </a:r>
            <a:r>
              <a:rPr lang="hu-HU" sz="2800" dirty="0">
                <a:latin typeface="+mn-lt"/>
                <a:cs typeface="Courier New" pitchFamily="49" charset="0"/>
              </a:rPr>
              <a:t>[1..MaxDb:</a:t>
            </a:r>
            <a:r>
              <a:rPr lang="hu-HU" sz="2800" dirty="0">
                <a:solidFill>
                  <a:schemeClr val="accent2">
                    <a:lumMod val="50000"/>
                  </a:schemeClr>
                </a:solidFill>
                <a:latin typeface="+mn-lt"/>
                <a:cs typeface="Courier New" pitchFamily="49" charset="0"/>
              </a:rPr>
              <a:t>Elemtípus</a:t>
            </a:r>
            <a:r>
              <a:rPr lang="hu-HU" sz="2800" dirty="0">
                <a:latin typeface="+mn-lt"/>
                <a:cs typeface="Courier New" pitchFamily="49" charset="0"/>
              </a:rPr>
              <a:t>])</a:t>
            </a: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dirty="0">
                <a:cs typeface="+mn-cs"/>
              </a:rPr>
              <a:t>A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halmaz elemeinek felsorolásá</a:t>
            </a:r>
            <a:r>
              <a:rPr lang="hu-HU" sz="2800" dirty="0">
                <a:cs typeface="+mn-cs"/>
              </a:rPr>
              <a:t>val adjuk meg a halmazt, annyi elemű tömbben, ahány elemű éppen a halmaz (pontosabban az első db darab elemében).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cs typeface="+mn-cs"/>
              </a:rPr>
              <a:t>Típusinvariáns</a:t>
            </a:r>
            <a:r>
              <a:rPr lang="hu-HU" sz="2800" dirty="0">
                <a:highlight>
                  <a:srgbClr val="FFFF00"/>
                </a:highlight>
                <a:cs typeface="+mn-cs"/>
              </a:rPr>
              <a:t>: nincs értékismétlődés.</a:t>
            </a: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dirty="0">
              <a:latin typeface="+mn-lt"/>
              <a:cs typeface="Courier New" pitchFamily="49" charset="0"/>
            </a:endParaRPr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19</a:t>
            </a:fld>
            <a:r>
              <a:rPr lang="hu-HU" dirty="0"/>
              <a:t>/73</a:t>
            </a:r>
          </a:p>
        </p:txBody>
      </p:sp>
    </p:spTree>
    <p:extLst>
      <p:ext uri="{BB962C8B-B14F-4D97-AF65-F5344CB8AC3E}">
        <p14:creationId xmlns:p14="http://schemas.microsoft.com/office/powerpoint/2010/main" val="3212383657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hu-HU"/>
              <a:t>Tartalom</a:t>
            </a:r>
            <a:endParaRPr lang="hu-HU" sz="2800"/>
          </a:p>
        </p:txBody>
      </p:sp>
      <p:sp>
        <p:nvSpPr>
          <p:cNvPr id="614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54000"/>
            <a:r>
              <a:rPr lang="hu-HU" sz="2800" dirty="0">
                <a:hlinkClick r:id="rId3" action="ppaction://hlinksldjump"/>
              </a:rPr>
              <a:t>Halmazos tételek</a:t>
            </a:r>
            <a:endParaRPr lang="hu-HU" sz="2800" dirty="0">
              <a:hlinkClick r:id="rId4" action="ppaction://hlinksldjump"/>
            </a:endParaRPr>
          </a:p>
          <a:p>
            <a:pPr marL="817563" lvl="1"/>
            <a:r>
              <a:rPr lang="hu-HU" sz="2400" dirty="0">
                <a:hlinkClick r:id="rId3" action="ppaction://hlinksldjump"/>
              </a:rPr>
              <a:t>Metszet</a:t>
            </a:r>
            <a:endParaRPr lang="hu-HU" sz="2400" dirty="0">
              <a:hlinkClick r:id="rId4" action="ppaction://hlinksldjump"/>
            </a:endParaRPr>
          </a:p>
          <a:p>
            <a:pPr marL="817563" lvl="1"/>
            <a:r>
              <a:rPr lang="hu-HU" sz="2400" dirty="0">
                <a:hlinkClick r:id="rId5" action="ppaction://hlinksldjump"/>
              </a:rPr>
              <a:t>Unió</a:t>
            </a:r>
            <a:endParaRPr lang="hu-HU" sz="2400" dirty="0">
              <a:hlinkClick r:id="rId4" action="ppaction://hlinksldjump"/>
            </a:endParaRPr>
          </a:p>
          <a:p>
            <a:pPr marL="254000"/>
            <a:r>
              <a:rPr lang="hu-HU" sz="2800" dirty="0">
                <a:hlinkClick r:id="rId4" action="ppaction://hlinksldjump"/>
              </a:rPr>
              <a:t>Halmaz</a:t>
            </a:r>
            <a:endParaRPr lang="hu-HU" sz="2800" dirty="0"/>
          </a:p>
          <a:p>
            <a:pPr marL="627063" lvl="1"/>
            <a:r>
              <a:rPr lang="hu-HU" sz="2400" dirty="0">
                <a:hlinkClick r:id="rId6" action="ppaction://hlinksldjump"/>
              </a:rPr>
              <a:t>Halmaz típus elemek felsorolásával</a:t>
            </a:r>
            <a:endParaRPr lang="hu-HU" sz="2400" dirty="0"/>
          </a:p>
          <a:p>
            <a:pPr marL="627063" lvl="1"/>
            <a:r>
              <a:rPr lang="hu-HU" sz="2400" dirty="0">
                <a:hlinkClick r:id="rId7" action="ppaction://hlinksldjump"/>
              </a:rPr>
              <a:t>Halmaz típus darabszám vektorral</a:t>
            </a:r>
            <a:endParaRPr lang="hu-HU" sz="2400" dirty="0"/>
          </a:p>
          <a:p>
            <a:pPr marL="254000"/>
            <a:r>
              <a:rPr lang="hu-HU" sz="2800" dirty="0"/>
              <a:t>Halmaz általánosítása: </a:t>
            </a:r>
            <a:r>
              <a:rPr lang="hu-HU" sz="2800" dirty="0">
                <a:hlinkClick r:id="rId8" action="ppaction://hlinksldjump"/>
              </a:rPr>
              <a:t>Multihalmaz</a:t>
            </a:r>
            <a:endParaRPr lang="hu-HU" sz="2800" dirty="0"/>
          </a:p>
          <a:p>
            <a:pPr marL="627063" lvl="1"/>
            <a:r>
              <a:rPr lang="hu-HU" sz="2400" dirty="0">
                <a:hlinkClick r:id="rId9" action="ppaction://hlinksldjump"/>
              </a:rPr>
              <a:t>Multihalmaz típus elemek felsorolásával</a:t>
            </a:r>
            <a:endParaRPr lang="hu-HU" sz="2400" dirty="0"/>
          </a:p>
          <a:p>
            <a:pPr marL="627063" lvl="1"/>
            <a:r>
              <a:rPr lang="hu-HU" sz="2400" dirty="0">
                <a:hlinkClick r:id="rId10" action="ppaction://hlinksldjump"/>
              </a:rPr>
              <a:t>Multihalmaz típus darabszám vektorral</a:t>
            </a:r>
            <a:endParaRPr lang="hu-HU" sz="2400" dirty="0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E67C4A60-E5A3-46FB-9566-00E114A35289}" type="datetime8">
              <a:rPr lang="hu-HU" smtClean="0"/>
              <a:t>2022.11.15. 11:59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10. előadás</a:t>
            </a:r>
            <a:endParaRPr lang="en-US" dirty="0"/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</a:t>
            </a:fld>
            <a:r>
              <a:rPr lang="hu-HU" dirty="0"/>
              <a:t>/73</a:t>
            </a:r>
          </a:p>
        </p:txBody>
      </p:sp>
    </p:spTree>
    <p:extLst>
      <p:ext uri="{BB962C8B-B14F-4D97-AF65-F5344CB8AC3E}">
        <p14:creationId xmlns:p14="http://schemas.microsoft.com/office/powerpoint/2010/main" val="1208046874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Halmaz típus</a:t>
            </a:r>
          </a:p>
        </p:txBody>
      </p:sp>
      <p:sp>
        <p:nvSpPr>
          <p:cNvPr id="10243" name="Dátum helye 10"/>
          <p:cNvSpPr>
            <a:spLocks noGrp="1"/>
          </p:cNvSpPr>
          <p:nvPr>
            <p:ph type="dt" sz="half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fld id="{CB94AD94-34E7-440F-BC88-5559F7C9C373}" type="datetime8">
              <a:rPr lang="hu-HU" altLang="hu-HU" smtClean="0"/>
              <a:t>2022.11.15. 11:59</a:t>
            </a:fld>
            <a:endParaRPr lang="en-US" altLang="hu-HU"/>
          </a:p>
        </p:txBody>
      </p:sp>
      <p:sp>
        <p:nvSpPr>
          <p:cNvPr id="10245" name="Élőláb helye 14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/>
              <a:t>Horváth-Horváth-Szlávi-Zsakó: Programozás 10. előadás</a:t>
            </a:r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35496" y="1519736"/>
            <a:ext cx="8929117" cy="45735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dirty="0">
                <a:latin typeface="+mn-lt"/>
                <a:cs typeface="Courier New" pitchFamily="49" charset="0"/>
              </a:rPr>
              <a:t>Feltesszük, hogy „</a:t>
            </a:r>
            <a:r>
              <a:rPr lang="hu-HU" sz="2800" dirty="0" err="1">
                <a:latin typeface="+mn-lt"/>
                <a:cs typeface="Courier New" pitchFamily="49" charset="0"/>
              </a:rPr>
              <a:t>halmazság</a:t>
            </a:r>
            <a:r>
              <a:rPr lang="hu-HU" sz="2800" dirty="0">
                <a:latin typeface="+mn-lt"/>
                <a:cs typeface="Courier New" pitchFamily="49" charset="0"/>
              </a:rPr>
              <a:t>” és a méretkorlát teljesül.</a:t>
            </a: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b="1" dirty="0">
                <a:latin typeface="+mn-lt"/>
                <a:cs typeface="Courier New" pitchFamily="49" charset="0"/>
              </a:rPr>
              <a:t>Műveletigény számítása: </a:t>
            </a: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dirty="0">
                <a:latin typeface="+mn-lt"/>
                <a:cs typeface="Courier New" pitchFamily="49" charset="0"/>
              </a:rPr>
              <a:t>A ciklus a halmaz elemeinek számaszor fut le, azaz a futási idő a halmaz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urier New" pitchFamily="49" charset="0"/>
              </a:rPr>
              <a:t>elemszám</a:t>
            </a:r>
            <a:r>
              <a:rPr lang="hu-HU" sz="2800" dirty="0">
                <a:latin typeface="+mn-lt"/>
                <a:cs typeface="Courier New" pitchFamily="49" charset="0"/>
              </a:rPr>
              <a:t>ával arányos.</a:t>
            </a:r>
          </a:p>
        </p:txBody>
      </p:sp>
      <p:graphicFrame>
        <p:nvGraphicFramePr>
          <p:cNvPr id="3" name="Táblázat 2"/>
          <p:cNvGraphicFramePr>
            <a:graphicFrameLocks noGrp="1"/>
          </p:cNvGraphicFramePr>
          <p:nvPr/>
        </p:nvGraphicFramePr>
        <p:xfrm>
          <a:off x="2411760" y="2333734"/>
          <a:ext cx="4320480" cy="1668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536320064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1444207863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297003640"/>
                    </a:ext>
                  </a:extLst>
                </a:gridCol>
              </a:tblGrid>
              <a:tr h="231170">
                <a:tc grid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498671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hu-HU" sz="2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Be:h.db</a:t>
                      </a:r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[elemszám]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83674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i=1..h.db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410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hu-HU" sz="2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Be:h.elem</a:t>
                      </a:r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357896"/>
                  </a:ext>
                </a:extLst>
              </a:tr>
            </a:tbl>
          </a:graphicData>
        </a:graphic>
      </p:graphicFrame>
      <p:sp>
        <p:nvSpPr>
          <p:cNvPr id="9" name="Oval 63"/>
          <p:cNvSpPr>
            <a:spLocks noChangeArrowheads="1"/>
          </p:cNvSpPr>
          <p:nvPr/>
        </p:nvSpPr>
        <p:spPr bwMode="auto">
          <a:xfrm>
            <a:off x="2340198" y="1772618"/>
            <a:ext cx="4464050" cy="576262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Beolvasás(h)</a:t>
            </a:r>
          </a:p>
        </p:txBody>
      </p:sp>
      <p:sp>
        <p:nvSpPr>
          <p:cNvPr id="10" name="Szövegdoboz 13">
            <a:extLst>
              <a:ext uri="{FF2B5EF4-FFF2-40B4-BE49-F238E27FC236}">
                <a16:creationId xmlns:a16="http://schemas.microsoft.com/office/drawing/2014/main" id="{10A6A306-E7FE-47E0-A2AA-9A59A6885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240" y="2333640"/>
            <a:ext cx="1222375" cy="58566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0" bIns="3600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l">
              <a:lnSpc>
                <a:spcPts val="2000"/>
              </a:lnSpc>
              <a:buFont typeface="Wingdings" pitchFamily="2" charset="2"/>
              <a:buNone/>
            </a:pPr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 i:</a:t>
            </a:r>
            <a:r>
              <a:rPr lang="hu-HU" sz="1800" b="1" dirty="0"/>
              <a:t>Egész</a:t>
            </a:r>
            <a:endParaRPr lang="hu-HU" sz="1800" dirty="0">
              <a:solidFill>
                <a:srgbClr val="FF0000"/>
              </a:solidFill>
            </a:endParaRPr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20</a:t>
            </a:fld>
            <a:r>
              <a:rPr lang="hu-HU" dirty="0"/>
              <a:t>/73</a:t>
            </a:r>
          </a:p>
        </p:txBody>
      </p:sp>
    </p:spTree>
    <p:extLst>
      <p:ext uri="{BB962C8B-B14F-4D97-AF65-F5344CB8AC3E}">
        <p14:creationId xmlns:p14="http://schemas.microsoft.com/office/powerpoint/2010/main" val="1071495765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Halmaz típus</a:t>
            </a:r>
          </a:p>
        </p:txBody>
      </p:sp>
      <p:sp>
        <p:nvSpPr>
          <p:cNvPr id="11267" name="Dátum helye 10"/>
          <p:cNvSpPr>
            <a:spLocks noGrp="1"/>
          </p:cNvSpPr>
          <p:nvPr>
            <p:ph type="dt" sz="half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fld id="{AB4F1258-D3A9-4E69-8F24-E3377959AADD}" type="datetime8">
              <a:rPr lang="hu-HU" altLang="hu-HU" smtClean="0"/>
              <a:t>2022.11.15. 11:59</a:t>
            </a:fld>
            <a:endParaRPr lang="en-US" altLang="hu-HU"/>
          </a:p>
        </p:txBody>
      </p:sp>
      <p:sp>
        <p:nvSpPr>
          <p:cNvPr id="11269" name="Élőláb helye 14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/>
              <a:t>Horváth-Horváth-Szlávi-Zsakó: Programozás 10. előadás</a:t>
            </a:r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107504" y="1412875"/>
            <a:ext cx="8857109" cy="4201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ts val="18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b="1" dirty="0">
                <a:latin typeface="+mn-lt"/>
                <a:cs typeface="Courier New" pitchFamily="49" charset="0"/>
              </a:rPr>
              <a:t>Műveletigény számítása: </a:t>
            </a: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dirty="0">
                <a:latin typeface="+mn-lt"/>
                <a:cs typeface="Courier New" pitchFamily="49" charset="0"/>
              </a:rPr>
              <a:t>A ciklus a halmaz elemeinek számaszor fut le, azaz a futási idő a halmaz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urier New" pitchFamily="49" charset="0"/>
              </a:rPr>
              <a:t>elemszám</a:t>
            </a:r>
            <a:r>
              <a:rPr lang="hu-HU" sz="2800" dirty="0">
                <a:latin typeface="+mn-lt"/>
                <a:cs typeface="Courier New" pitchFamily="49" charset="0"/>
              </a:rPr>
              <a:t>ával arányos.</a:t>
            </a:r>
          </a:p>
        </p:txBody>
      </p:sp>
      <p:graphicFrame>
        <p:nvGraphicFramePr>
          <p:cNvPr id="7" name="Táblázat 6"/>
          <p:cNvGraphicFramePr>
            <a:graphicFrameLocks noGrp="1"/>
          </p:cNvGraphicFramePr>
          <p:nvPr/>
        </p:nvGraphicFramePr>
        <p:xfrm>
          <a:off x="2411760" y="2333734"/>
          <a:ext cx="4320480" cy="1668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536320064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1444207863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297003640"/>
                    </a:ext>
                  </a:extLst>
                </a:gridCol>
              </a:tblGrid>
              <a:tr h="231170">
                <a:tc grid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498671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hu-HU" sz="2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Ki:h.db</a:t>
                      </a:r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[elemszám]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83674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i=1..h.db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410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hu-HU" sz="2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Ki:h.elem</a:t>
                      </a:r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357896"/>
                  </a:ext>
                </a:extLst>
              </a:tr>
            </a:tbl>
          </a:graphicData>
        </a:graphic>
      </p:graphicFrame>
      <p:sp>
        <p:nvSpPr>
          <p:cNvPr id="9" name="Oval 63"/>
          <p:cNvSpPr>
            <a:spLocks noChangeArrowheads="1"/>
          </p:cNvSpPr>
          <p:nvPr/>
        </p:nvSpPr>
        <p:spPr bwMode="auto">
          <a:xfrm>
            <a:off x="2340198" y="1772618"/>
            <a:ext cx="4464050" cy="576262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Kiírás(h)</a:t>
            </a:r>
          </a:p>
        </p:txBody>
      </p:sp>
      <p:sp>
        <p:nvSpPr>
          <p:cNvPr id="10" name="Szövegdoboz 13">
            <a:extLst>
              <a:ext uri="{FF2B5EF4-FFF2-40B4-BE49-F238E27FC236}">
                <a16:creationId xmlns:a16="http://schemas.microsoft.com/office/drawing/2014/main" id="{917C45E1-E5FC-45B8-9D23-5569A01BFC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240" y="2333640"/>
            <a:ext cx="1222375" cy="58566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0" bIns="3600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l">
              <a:lnSpc>
                <a:spcPts val="2000"/>
              </a:lnSpc>
              <a:buFont typeface="Wingdings" pitchFamily="2" charset="2"/>
              <a:buNone/>
            </a:pPr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 i:</a:t>
            </a:r>
            <a:r>
              <a:rPr lang="hu-HU" sz="1800" b="1" dirty="0"/>
              <a:t>Egész</a:t>
            </a:r>
            <a:endParaRPr lang="hu-HU" sz="1800" dirty="0">
              <a:solidFill>
                <a:srgbClr val="FF0000"/>
              </a:solidFill>
            </a:endParaRPr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21</a:t>
            </a:fld>
            <a:r>
              <a:rPr lang="hu-HU" dirty="0"/>
              <a:t>/73</a:t>
            </a:r>
          </a:p>
        </p:txBody>
      </p:sp>
    </p:spTree>
    <p:extLst>
      <p:ext uri="{BB962C8B-B14F-4D97-AF65-F5344CB8AC3E}">
        <p14:creationId xmlns:p14="http://schemas.microsoft.com/office/powerpoint/2010/main" val="3377053340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Halmaz típus</a:t>
            </a:r>
          </a:p>
        </p:txBody>
      </p:sp>
      <p:sp>
        <p:nvSpPr>
          <p:cNvPr id="12291" name="Dátum helye 10"/>
          <p:cNvSpPr>
            <a:spLocks noGrp="1"/>
          </p:cNvSpPr>
          <p:nvPr>
            <p:ph type="dt" sz="half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fld id="{47379464-412C-4301-A665-BDDCD10C19B6}" type="datetime8">
              <a:rPr lang="hu-HU" altLang="hu-HU" smtClean="0"/>
              <a:t>2022.11.15. 11:59</a:t>
            </a:fld>
            <a:endParaRPr lang="en-US" altLang="hu-HU"/>
          </a:p>
        </p:txBody>
      </p:sp>
      <p:sp>
        <p:nvSpPr>
          <p:cNvPr id="12293" name="Élőláb helye 14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/>
              <a:t>Horváth-Horváth-Szlávi-Zsakó: Programozás 10. előadás</a:t>
            </a:r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179512" y="1734599"/>
            <a:ext cx="8785101" cy="48043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b="1" dirty="0">
                <a:latin typeface="+mn-lt"/>
                <a:cs typeface="Courier New" pitchFamily="49" charset="0"/>
              </a:rPr>
              <a:t>Műveletigény számítása: </a:t>
            </a: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dirty="0">
                <a:latin typeface="+mn-lt"/>
                <a:cs typeface="Courier New" pitchFamily="49" charset="0"/>
              </a:rPr>
              <a:t>N</a:t>
            </a:r>
            <a:r>
              <a:rPr lang="pt-B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urier New" pitchFamily="49" charset="0"/>
              </a:rPr>
              <a:t>em</a:t>
            </a:r>
            <a:r>
              <a:rPr lang="pt-BR" sz="2800" dirty="0">
                <a:latin typeface="+mn-lt"/>
                <a:cs typeface="Courier New" pitchFamily="49" charset="0"/>
              </a:rPr>
              <a:t> függ a halmaz elemszámától.</a:t>
            </a:r>
            <a:endParaRPr lang="hu-HU" sz="2800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cs typeface="Courier New" pitchFamily="49" charset="0"/>
            </a:endParaRPr>
          </a:p>
          <a:p>
            <a:pPr eaLnBrk="0" hangingPunct="0">
              <a:spcBef>
                <a:spcPts val="18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b="1" dirty="0">
                <a:cs typeface="Courier New" pitchFamily="49" charset="0"/>
              </a:rPr>
              <a:t>Műveletigény számítása: </a:t>
            </a: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dirty="0">
                <a:cs typeface="Courier New" pitchFamily="49" charset="0"/>
              </a:rPr>
              <a:t>N</a:t>
            </a:r>
            <a:r>
              <a:rPr lang="pt-BR" sz="2800" dirty="0">
                <a:cs typeface="Courier New" pitchFamily="49" charset="0"/>
              </a:rPr>
              <a:t>em függ a halmaz elemszámától.</a:t>
            </a:r>
            <a:endParaRPr lang="hu-HU" sz="2800" dirty="0">
              <a:cs typeface="Courier New" pitchFamily="49" charset="0"/>
            </a:endParaRPr>
          </a:p>
        </p:txBody>
      </p:sp>
      <p:graphicFrame>
        <p:nvGraphicFramePr>
          <p:cNvPr id="7" name="Táblázat 6"/>
          <p:cNvGraphicFramePr>
            <a:graphicFrameLocks noGrp="1"/>
          </p:cNvGraphicFramePr>
          <p:nvPr/>
        </p:nvGraphicFramePr>
        <p:xfrm>
          <a:off x="2403478" y="2026548"/>
          <a:ext cx="4320480" cy="754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536320064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297003640"/>
                    </a:ext>
                  </a:extLst>
                </a:gridCol>
              </a:tblGrid>
              <a:tr h="276805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4986716"/>
                  </a:ext>
                </a:extLst>
              </a:tr>
              <a:tr h="425853">
                <a:tc gridSpan="2">
                  <a:txBody>
                    <a:bodyPr/>
                    <a:lstStyle/>
                    <a:p>
                      <a:r>
                        <a:rPr lang="hu-HU" sz="2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h.db</a:t>
                      </a:r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:=0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83674"/>
                  </a:ext>
                </a:extLst>
              </a:tr>
            </a:tbl>
          </a:graphicData>
        </a:graphic>
      </p:graphicFrame>
      <p:sp>
        <p:nvSpPr>
          <p:cNvPr id="9" name="Oval 63"/>
          <p:cNvSpPr>
            <a:spLocks noChangeArrowheads="1"/>
          </p:cNvSpPr>
          <p:nvPr/>
        </p:nvSpPr>
        <p:spPr bwMode="auto">
          <a:xfrm>
            <a:off x="2328006" y="1465432"/>
            <a:ext cx="4464050" cy="576262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Üres(h)</a:t>
            </a:r>
          </a:p>
        </p:txBody>
      </p:sp>
      <p:graphicFrame>
        <p:nvGraphicFramePr>
          <p:cNvPr id="10" name="Táblázat 9"/>
          <p:cNvGraphicFramePr>
            <a:graphicFrameLocks noGrp="1"/>
          </p:cNvGraphicFramePr>
          <p:nvPr/>
        </p:nvGraphicFramePr>
        <p:xfrm>
          <a:off x="2403478" y="4613803"/>
          <a:ext cx="4320480" cy="754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536320064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297003640"/>
                    </a:ext>
                  </a:extLst>
                </a:gridCol>
              </a:tblGrid>
              <a:tr h="272441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4986716"/>
                  </a:ext>
                </a:extLst>
              </a:tr>
              <a:tr h="419140">
                <a:tc gridSpan="2">
                  <a:txBody>
                    <a:bodyPr/>
                    <a:lstStyle/>
                    <a:p>
                      <a:r>
                        <a:rPr lang="hu-HU" sz="2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ÜresE</a:t>
                      </a:r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:=</a:t>
                      </a:r>
                      <a:r>
                        <a:rPr lang="hu-HU" sz="2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h.db</a:t>
                      </a:r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83674"/>
                  </a:ext>
                </a:extLst>
              </a:tr>
            </a:tbl>
          </a:graphicData>
        </a:graphic>
      </p:graphicFrame>
      <p:sp>
        <p:nvSpPr>
          <p:cNvPr id="11" name="Oval 63"/>
          <p:cNvSpPr>
            <a:spLocks noChangeArrowheads="1"/>
          </p:cNvSpPr>
          <p:nvPr/>
        </p:nvSpPr>
        <p:spPr bwMode="auto">
          <a:xfrm>
            <a:off x="2340198" y="4052688"/>
            <a:ext cx="4464050" cy="576262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u-H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ÜresE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(h):Logikai</a:t>
            </a:r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22</a:t>
            </a:fld>
            <a:r>
              <a:rPr lang="hu-HU" dirty="0"/>
              <a:t>/73</a:t>
            </a:r>
          </a:p>
        </p:txBody>
      </p:sp>
    </p:spTree>
    <p:extLst>
      <p:ext uri="{BB962C8B-B14F-4D97-AF65-F5344CB8AC3E}">
        <p14:creationId xmlns:p14="http://schemas.microsoft.com/office/powerpoint/2010/main" val="1223691529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Halmaz típus</a:t>
            </a:r>
          </a:p>
        </p:txBody>
      </p:sp>
      <p:sp>
        <p:nvSpPr>
          <p:cNvPr id="13315" name="Dátum helye 10"/>
          <p:cNvSpPr>
            <a:spLocks noGrp="1"/>
          </p:cNvSpPr>
          <p:nvPr>
            <p:ph type="dt" sz="half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fld id="{935EE226-DC5A-4B8E-96CC-FA0DDE3F72EA}" type="datetime8">
              <a:rPr lang="hu-HU" altLang="hu-HU" smtClean="0"/>
              <a:t>2022.11.15. 11:59</a:t>
            </a:fld>
            <a:endParaRPr lang="en-US" altLang="hu-HU"/>
          </a:p>
        </p:txBody>
      </p:sp>
      <p:sp>
        <p:nvSpPr>
          <p:cNvPr id="13317" name="Élőláb helye 14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/>
              <a:t>Horváth-Horváth-Szlávi-Zsakó: Programozás 10. előadás</a:t>
            </a:r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179512" y="1412875"/>
            <a:ext cx="8785101" cy="52014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hu-HU" dirty="0">
              <a:cs typeface="Courier New" pitchFamily="49" charset="0"/>
            </a:endParaRPr>
          </a:p>
          <a:p>
            <a:pPr>
              <a:defRPr/>
            </a:pPr>
            <a:endParaRPr lang="hu-HU" sz="2800" dirty="0">
              <a:cs typeface="Courier New" pitchFamily="49" charset="0"/>
            </a:endParaRPr>
          </a:p>
          <a:p>
            <a:pPr>
              <a:defRPr/>
            </a:pPr>
            <a:endParaRPr lang="hu-HU" sz="2400" dirty="0">
              <a:cs typeface="Courier New" pitchFamily="49" charset="0"/>
            </a:endParaRPr>
          </a:p>
          <a:p>
            <a:pPr>
              <a:defRPr/>
            </a:pPr>
            <a:r>
              <a:rPr lang="hu-HU" sz="2400" dirty="0">
                <a:cs typeface="Courier New" pitchFamily="49" charset="0"/>
              </a:rPr>
              <a:t>Az </a:t>
            </a:r>
            <a:r>
              <a:rPr lang="hu-HU" sz="2400" dirty="0">
                <a:solidFill>
                  <a:srgbClr val="FF0000"/>
                </a:solidFill>
                <a:cs typeface="Courier New" pitchFamily="49" charset="0"/>
              </a:rPr>
              <a:t>Eldöntés</a:t>
            </a:r>
            <a:r>
              <a:rPr lang="hu-HU" sz="2400" dirty="0">
                <a:cs typeface="Courier New" pitchFamily="49" charset="0"/>
              </a:rPr>
              <a:t> programozási</a:t>
            </a:r>
            <a:br>
              <a:rPr lang="hu-HU" sz="2400" dirty="0">
                <a:cs typeface="Courier New" pitchFamily="49" charset="0"/>
              </a:rPr>
            </a:br>
            <a:r>
              <a:rPr lang="hu-HU" sz="2400" dirty="0">
                <a:cs typeface="Courier New" pitchFamily="49" charset="0"/>
              </a:rPr>
              <a:t>tétel alkalmazása</a:t>
            </a: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ts val="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ts val="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b="1" dirty="0">
                <a:latin typeface="+mn-lt"/>
                <a:cs typeface="Courier New" pitchFamily="49" charset="0"/>
              </a:rPr>
              <a:t>Műveletigény számítása: </a:t>
            </a: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dirty="0">
                <a:cs typeface="Courier New" pitchFamily="49" charset="0"/>
              </a:rPr>
              <a:t>A ciklus a halmaz elemeinek számaszor  fut le, azaz a futási idő a halmaz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urier New" pitchFamily="49" charset="0"/>
              </a:rPr>
              <a:t>elemszám</a:t>
            </a:r>
            <a:r>
              <a:rPr lang="hu-HU" sz="2800" dirty="0">
                <a:cs typeface="Courier New" pitchFamily="49" charset="0"/>
              </a:rPr>
              <a:t>ával arányos.</a:t>
            </a:r>
            <a:endParaRPr lang="hu-HU" sz="2800" dirty="0">
              <a:latin typeface="+mn-lt"/>
              <a:cs typeface="Courier New" pitchFamily="49" charset="0"/>
            </a:endParaRPr>
          </a:p>
        </p:txBody>
      </p:sp>
      <p:graphicFrame>
        <p:nvGraphicFramePr>
          <p:cNvPr id="7" name="Táblázat 6"/>
          <p:cNvGraphicFramePr>
            <a:graphicFrameLocks noGrp="1"/>
          </p:cNvGraphicFramePr>
          <p:nvPr/>
        </p:nvGraphicFramePr>
        <p:xfrm>
          <a:off x="3713330" y="2045180"/>
          <a:ext cx="4320480" cy="3040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536320064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1444207863"/>
                    </a:ext>
                  </a:extLst>
                </a:gridCol>
                <a:gridCol w="945976">
                  <a:extLst>
                    <a:ext uri="{9D8B030D-6E8A-4147-A177-3AD203B41FA5}">
                      <a16:colId xmlns:a16="http://schemas.microsoft.com/office/drawing/2014/main" val="2297003640"/>
                    </a:ext>
                  </a:extLst>
                </a:gridCol>
                <a:gridCol w="1214264">
                  <a:extLst>
                    <a:ext uri="{9D8B030D-6E8A-4147-A177-3AD203B41FA5}">
                      <a16:colId xmlns:a16="http://schemas.microsoft.com/office/drawing/2014/main" val="1701761859"/>
                    </a:ext>
                  </a:extLst>
                </a:gridCol>
              </a:tblGrid>
              <a:tr h="231170">
                <a:tc grid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986716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r>
                        <a:rPr lang="hu-HU" sz="2400" b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i:=1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83674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hu-HU" sz="2400" dirty="0" err="1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i≤h.db</a:t>
                      </a:r>
                      <a:r>
                        <a:rPr lang="hu-HU" sz="2400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és </a:t>
                      </a:r>
                      <a:r>
                        <a:rPr lang="hu-HU" sz="2400" dirty="0" err="1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h.elem</a:t>
                      </a:r>
                      <a:r>
                        <a:rPr lang="hu-HU" sz="2400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[i]≠e</a:t>
                      </a: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410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r>
                        <a:rPr lang="hu-HU" sz="2400" b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i:=i+1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357896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i&gt;</a:t>
                      </a:r>
                      <a:r>
                        <a:rPr lang="hu-HU" sz="240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h.db</a:t>
                      </a:r>
                      <a:endParaRPr lang="hu-HU" sz="24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sz="2400" b="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791644"/>
                  </a:ext>
                </a:extLst>
              </a:tr>
              <a:tr h="411480">
                <a:tc gridSpan="3">
                  <a:txBody>
                    <a:bodyPr/>
                    <a:lstStyle/>
                    <a:p>
                      <a:r>
                        <a:rPr lang="hu-HU" sz="2400" dirty="0" err="1">
                          <a:latin typeface="Courier New" pitchFamily="49" charset="0"/>
                          <a:cs typeface="Courier New" pitchFamily="49" charset="0"/>
                        </a:rPr>
                        <a:t>h.db</a:t>
                      </a:r>
                      <a:r>
                        <a:rPr lang="hu-HU" sz="2400" dirty="0">
                          <a:latin typeface="Courier New" pitchFamily="49" charset="0"/>
                          <a:cs typeface="Courier New" pitchFamily="49" charset="0"/>
                        </a:rPr>
                        <a:t>:=h.db+1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hu-HU" dirty="0"/>
                        <a:t>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1827528"/>
                  </a:ext>
                </a:extLst>
              </a:tr>
              <a:tr h="411480">
                <a:tc gridSpan="3">
                  <a:txBody>
                    <a:bodyPr/>
                    <a:lstStyle/>
                    <a:p>
                      <a:r>
                        <a:rPr lang="hu-HU" sz="2400" dirty="0" err="1">
                          <a:latin typeface="Courier New" pitchFamily="49" charset="0"/>
                          <a:cs typeface="Courier New" pitchFamily="49" charset="0"/>
                        </a:rPr>
                        <a:t>h.elem</a:t>
                      </a:r>
                      <a:r>
                        <a:rPr lang="hu-HU" sz="2400" dirty="0">
                          <a:latin typeface="Courier New" pitchFamily="49" charset="0"/>
                          <a:cs typeface="Courier New" pitchFamily="49" charset="0"/>
                        </a:rPr>
                        <a:t>[</a:t>
                      </a:r>
                      <a:r>
                        <a:rPr lang="hu-HU" sz="2400" dirty="0" err="1">
                          <a:latin typeface="Courier New" pitchFamily="49" charset="0"/>
                          <a:cs typeface="Courier New" pitchFamily="49" charset="0"/>
                        </a:rPr>
                        <a:t>h.db</a:t>
                      </a:r>
                      <a:r>
                        <a:rPr lang="hu-HU" sz="2400" dirty="0">
                          <a:latin typeface="Courier New" pitchFamily="49" charset="0"/>
                          <a:cs typeface="Courier New" pitchFamily="49" charset="0"/>
                        </a:rPr>
                        <a:t>]:=e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332988"/>
                  </a:ext>
                </a:extLst>
              </a:tr>
            </a:tbl>
          </a:graphicData>
        </a:graphic>
      </p:graphicFrame>
      <p:sp>
        <p:nvSpPr>
          <p:cNvPr id="9" name="Oval 63"/>
          <p:cNvSpPr>
            <a:spLocks noChangeArrowheads="1"/>
          </p:cNvSpPr>
          <p:nvPr/>
        </p:nvSpPr>
        <p:spPr bwMode="auto">
          <a:xfrm>
            <a:off x="3641322" y="1484064"/>
            <a:ext cx="4464050" cy="576262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Halmazba(</a:t>
            </a:r>
            <a:r>
              <a:rPr lang="hu-H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h,e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cxnSp>
        <p:nvCxnSpPr>
          <p:cNvPr id="6" name="Egyenes összekötő 5"/>
          <p:cNvCxnSpPr/>
          <p:nvPr/>
        </p:nvCxnSpPr>
        <p:spPr>
          <a:xfrm>
            <a:off x="3713330" y="3703247"/>
            <a:ext cx="360000" cy="46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10"/>
          <p:cNvCxnSpPr/>
          <p:nvPr/>
        </p:nvCxnSpPr>
        <p:spPr>
          <a:xfrm flipH="1">
            <a:off x="7672224" y="3692973"/>
            <a:ext cx="360000" cy="46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55">
            <a:extLst>
              <a:ext uri="{FF2B5EF4-FFF2-40B4-BE49-F238E27FC236}">
                <a16:creationId xmlns:a16="http://schemas.microsoft.com/office/drawing/2014/main" id="{682D8A71-DC9D-453F-96CB-DD83F9AC5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896" y="3922033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600" b="1" dirty="0">
                <a:latin typeface="Courier New" pitchFamily="49" charset="0"/>
              </a:rPr>
              <a:t>I</a:t>
            </a:r>
          </a:p>
        </p:txBody>
      </p:sp>
      <p:sp>
        <p:nvSpPr>
          <p:cNvPr id="13" name="Text Box 56">
            <a:extLst>
              <a:ext uri="{FF2B5EF4-FFF2-40B4-BE49-F238E27FC236}">
                <a16:creationId xmlns:a16="http://schemas.microsoft.com/office/drawing/2014/main" id="{3EEC142D-CB61-47F3-88C4-4B5B3739B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0919" y="3912508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600" b="1" dirty="0">
                <a:latin typeface="Courier New" pitchFamily="49" charset="0"/>
              </a:rPr>
              <a:t>N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8544AD3C-5579-4545-9B5A-34A80BCC00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3625" y="2060848"/>
            <a:ext cx="1100376" cy="58566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36000" tIns="36000" rIns="0" bIns="3600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l">
              <a:lnSpc>
                <a:spcPts val="2000"/>
              </a:lnSpc>
              <a:buFont typeface="Wingdings" pitchFamily="2" charset="2"/>
              <a:buNone/>
            </a:pPr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 i:</a:t>
            </a:r>
            <a:r>
              <a:rPr lang="hu-HU" sz="1800" b="1" dirty="0"/>
              <a:t>Egész</a:t>
            </a:r>
            <a:endParaRPr lang="hu-HU" sz="1800" dirty="0">
              <a:solidFill>
                <a:srgbClr val="FF0000"/>
              </a:solidFill>
            </a:endParaRPr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23</a:t>
            </a:fld>
            <a:r>
              <a:rPr lang="hu-HU" dirty="0"/>
              <a:t>/73</a:t>
            </a:r>
          </a:p>
        </p:txBody>
      </p:sp>
    </p:spTree>
    <p:extLst>
      <p:ext uri="{BB962C8B-B14F-4D97-AF65-F5344CB8AC3E}">
        <p14:creationId xmlns:p14="http://schemas.microsoft.com/office/powerpoint/2010/main" val="1208745537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Halmaz típus</a:t>
            </a:r>
          </a:p>
        </p:txBody>
      </p:sp>
      <p:sp>
        <p:nvSpPr>
          <p:cNvPr id="14339" name="Dátum helye 10"/>
          <p:cNvSpPr>
            <a:spLocks noGrp="1"/>
          </p:cNvSpPr>
          <p:nvPr>
            <p:ph type="dt" sz="half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fld id="{5CE395BA-6B75-4497-891D-ED6762C78597}" type="datetime8">
              <a:rPr lang="hu-HU" altLang="hu-HU" smtClean="0"/>
              <a:t>2022.11.15. 11:59</a:t>
            </a:fld>
            <a:endParaRPr lang="en-US" altLang="hu-HU"/>
          </a:p>
        </p:txBody>
      </p:sp>
      <p:sp>
        <p:nvSpPr>
          <p:cNvPr id="14341" name="Élőláb helye 14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/>
              <a:t>Horváth-Horváth-Szlávi-Zsakó: Programozás 10. előadás</a:t>
            </a:r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35496" y="1412875"/>
            <a:ext cx="8929117" cy="5299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hu-HU" sz="2800" dirty="0">
              <a:cs typeface="Courier New" pitchFamily="49" charset="0"/>
            </a:endParaRPr>
          </a:p>
          <a:p>
            <a:pPr>
              <a:defRPr/>
            </a:pPr>
            <a:endParaRPr lang="hu-HU" sz="2800" dirty="0">
              <a:cs typeface="Courier New" pitchFamily="49" charset="0"/>
            </a:endParaRPr>
          </a:p>
          <a:p>
            <a:pPr>
              <a:defRPr/>
            </a:pPr>
            <a:endParaRPr lang="hu-HU" sz="2800" dirty="0">
              <a:cs typeface="Courier New" pitchFamily="49" charset="0"/>
            </a:endParaRPr>
          </a:p>
          <a:p>
            <a:pPr>
              <a:defRPr/>
            </a:pPr>
            <a:r>
              <a:rPr lang="hu-HU" sz="2400" dirty="0">
                <a:cs typeface="Courier New" pitchFamily="49" charset="0"/>
              </a:rPr>
              <a:t>A </a:t>
            </a:r>
            <a:r>
              <a:rPr lang="hu-HU" sz="2400" dirty="0">
                <a:solidFill>
                  <a:srgbClr val="FF0000"/>
                </a:solidFill>
                <a:cs typeface="Courier New" pitchFamily="49" charset="0"/>
              </a:rPr>
              <a:t>Keresés</a:t>
            </a:r>
            <a:r>
              <a:rPr lang="hu-HU" sz="2400" dirty="0">
                <a:cs typeface="Courier New" pitchFamily="49" charset="0"/>
              </a:rPr>
              <a:t> </a:t>
            </a:r>
            <a:br>
              <a:rPr lang="hu-HU" sz="2400" dirty="0">
                <a:cs typeface="Courier New" pitchFamily="49" charset="0"/>
              </a:rPr>
            </a:br>
            <a:r>
              <a:rPr lang="hu-HU" sz="2400" dirty="0">
                <a:cs typeface="Courier New" pitchFamily="49" charset="0"/>
              </a:rPr>
              <a:t>programozási </a:t>
            </a:r>
            <a:br>
              <a:rPr lang="hu-HU" sz="2400" dirty="0">
                <a:cs typeface="Courier New" pitchFamily="49" charset="0"/>
              </a:rPr>
            </a:br>
            <a:r>
              <a:rPr lang="hu-HU" sz="2400" dirty="0">
                <a:cs typeface="Courier New" pitchFamily="49" charset="0"/>
              </a:rPr>
              <a:t>tétel alkalmazása</a:t>
            </a:r>
          </a:p>
          <a:p>
            <a:pPr>
              <a:defRPr/>
            </a:pPr>
            <a:endParaRPr lang="hu-HU" sz="2400" dirty="0">
              <a:cs typeface="Courier New" pitchFamily="49" charset="0"/>
            </a:endParaRPr>
          </a:p>
          <a:p>
            <a:pPr eaLnBrk="0" hangingPunct="0">
              <a:spcBef>
                <a:spcPts val="12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ts val="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b="1" dirty="0">
                <a:latin typeface="+mn-lt"/>
                <a:cs typeface="Courier New" pitchFamily="49" charset="0"/>
              </a:rPr>
              <a:t>Műveletigény számítása: </a:t>
            </a: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dirty="0">
                <a:latin typeface="+mn-lt"/>
                <a:cs typeface="Courier New" pitchFamily="49" charset="0"/>
              </a:rPr>
              <a:t>A ciklus a halmaz elemeinek </a:t>
            </a:r>
            <a:r>
              <a:rPr lang="hu-HU" sz="2800" dirty="0" err="1">
                <a:latin typeface="+mn-lt"/>
                <a:cs typeface="Courier New" pitchFamily="49" charset="0"/>
              </a:rPr>
              <a:t>számaszor</a:t>
            </a:r>
            <a:r>
              <a:rPr lang="hu-HU" sz="2800" dirty="0">
                <a:latin typeface="+mn-lt"/>
                <a:cs typeface="Courier New" pitchFamily="49" charset="0"/>
              </a:rPr>
              <a:t> fut le, azaz a futási idő a halmaz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urier New" pitchFamily="49" charset="0"/>
              </a:rPr>
              <a:t>elemszám</a:t>
            </a:r>
            <a:r>
              <a:rPr lang="hu-HU" sz="2800" dirty="0">
                <a:latin typeface="+mn-lt"/>
                <a:cs typeface="Courier New" pitchFamily="49" charset="0"/>
              </a:rPr>
              <a:t>ával arányos.</a:t>
            </a:r>
          </a:p>
        </p:txBody>
      </p:sp>
      <p:graphicFrame>
        <p:nvGraphicFramePr>
          <p:cNvPr id="7" name="Táblázat 6"/>
          <p:cNvGraphicFramePr>
            <a:graphicFrameLocks noGrp="1"/>
          </p:cNvGraphicFramePr>
          <p:nvPr/>
        </p:nvGraphicFramePr>
        <p:xfrm>
          <a:off x="2265052" y="1962844"/>
          <a:ext cx="6408712" cy="3040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304">
                  <a:extLst>
                    <a:ext uri="{9D8B030D-6E8A-4147-A177-3AD203B41FA5}">
                      <a16:colId xmlns:a16="http://schemas.microsoft.com/office/drawing/2014/main" val="2536320064"/>
                    </a:ext>
                  </a:extLst>
                </a:gridCol>
                <a:gridCol w="2605052">
                  <a:extLst>
                    <a:ext uri="{9D8B030D-6E8A-4147-A177-3AD203B41FA5}">
                      <a16:colId xmlns:a16="http://schemas.microsoft.com/office/drawing/2014/main" val="1444207863"/>
                    </a:ext>
                  </a:extLst>
                </a:gridCol>
                <a:gridCol w="1283380">
                  <a:extLst>
                    <a:ext uri="{9D8B030D-6E8A-4147-A177-3AD203B41FA5}">
                      <a16:colId xmlns:a16="http://schemas.microsoft.com/office/drawing/2014/main" val="2297003640"/>
                    </a:ext>
                  </a:extLst>
                </a:gridCol>
                <a:gridCol w="1920976">
                  <a:extLst>
                    <a:ext uri="{9D8B030D-6E8A-4147-A177-3AD203B41FA5}">
                      <a16:colId xmlns:a16="http://schemas.microsoft.com/office/drawing/2014/main" val="1701761859"/>
                    </a:ext>
                  </a:extLst>
                </a:gridCol>
              </a:tblGrid>
              <a:tr h="231170">
                <a:tc grid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986716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r>
                        <a:rPr lang="hu-HU" sz="2400" b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i:=1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83674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hu-HU" sz="2400" dirty="0" err="1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i≤h.db</a:t>
                      </a:r>
                      <a:r>
                        <a:rPr lang="hu-HU" sz="2400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és </a:t>
                      </a:r>
                      <a:r>
                        <a:rPr lang="hu-HU" sz="2400" dirty="0" err="1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h.elem</a:t>
                      </a:r>
                      <a:r>
                        <a:rPr lang="hu-HU" sz="2400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[i]≠e</a:t>
                      </a: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410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r>
                        <a:rPr lang="hu-HU" sz="2400" b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i:=i+1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357896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hu-HU" sz="240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i≤h.db</a:t>
                      </a:r>
                      <a:endParaRPr lang="hu-HU" sz="24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sz="2400" b="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791644"/>
                  </a:ext>
                </a:extLst>
              </a:tr>
              <a:tr h="41148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400" dirty="0" err="1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h.elem</a:t>
                      </a:r>
                      <a:r>
                        <a:rPr lang="hu-HU" sz="2400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[i]:=</a:t>
                      </a:r>
                      <a:r>
                        <a:rPr lang="hu-HU" sz="2400" dirty="0" err="1">
                          <a:latin typeface="Courier New" pitchFamily="49" charset="0"/>
                          <a:cs typeface="Courier New" pitchFamily="49" charset="0"/>
                        </a:rPr>
                        <a:t>h.elem</a:t>
                      </a:r>
                      <a:r>
                        <a:rPr lang="hu-HU" sz="2400" dirty="0">
                          <a:latin typeface="Courier New" pitchFamily="49" charset="0"/>
                          <a:cs typeface="Courier New" pitchFamily="49" charset="0"/>
                        </a:rPr>
                        <a:t>[</a:t>
                      </a:r>
                      <a:r>
                        <a:rPr lang="hu-HU" sz="2400" dirty="0" err="1">
                          <a:latin typeface="Courier New" pitchFamily="49" charset="0"/>
                          <a:cs typeface="Courier New" pitchFamily="49" charset="0"/>
                        </a:rPr>
                        <a:t>h.db</a:t>
                      </a:r>
                      <a:r>
                        <a:rPr lang="hu-HU" sz="2400" dirty="0">
                          <a:latin typeface="Courier New" pitchFamily="49" charset="0"/>
                          <a:cs typeface="Courier New" pitchFamily="49" charset="0"/>
                        </a:rPr>
                        <a:t>]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hu-HU" dirty="0"/>
                        <a:t>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1827528"/>
                  </a:ext>
                </a:extLst>
              </a:tr>
              <a:tr h="41148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400" dirty="0" err="1">
                          <a:latin typeface="Courier New" pitchFamily="49" charset="0"/>
                          <a:cs typeface="Courier New" pitchFamily="49" charset="0"/>
                        </a:rPr>
                        <a:t>h.db</a:t>
                      </a:r>
                      <a:r>
                        <a:rPr lang="hu-HU" sz="2400" dirty="0">
                          <a:latin typeface="Courier New" pitchFamily="49" charset="0"/>
                          <a:cs typeface="Courier New" pitchFamily="49" charset="0"/>
                        </a:rPr>
                        <a:t>:=h.db-1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11210"/>
                  </a:ext>
                </a:extLst>
              </a:tr>
            </a:tbl>
          </a:graphicData>
        </a:graphic>
      </p:graphicFrame>
      <p:sp>
        <p:nvSpPr>
          <p:cNvPr id="9" name="Oval 63"/>
          <p:cNvSpPr>
            <a:spLocks noChangeArrowheads="1"/>
          </p:cNvSpPr>
          <p:nvPr/>
        </p:nvSpPr>
        <p:spPr bwMode="auto">
          <a:xfrm>
            <a:off x="3238178" y="1401728"/>
            <a:ext cx="4464050" cy="576262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Halmazból(</a:t>
            </a:r>
            <a:r>
              <a:rPr lang="hu-H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h,e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cxnSp>
        <p:nvCxnSpPr>
          <p:cNvPr id="10" name="Egyenes összekötő 9"/>
          <p:cNvCxnSpPr/>
          <p:nvPr/>
        </p:nvCxnSpPr>
        <p:spPr>
          <a:xfrm>
            <a:off x="2263134" y="3622829"/>
            <a:ext cx="288000" cy="46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10"/>
          <p:cNvCxnSpPr/>
          <p:nvPr/>
        </p:nvCxnSpPr>
        <p:spPr>
          <a:xfrm flipH="1">
            <a:off x="8373138" y="3622829"/>
            <a:ext cx="288000" cy="46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55">
            <a:extLst>
              <a:ext uri="{FF2B5EF4-FFF2-40B4-BE49-F238E27FC236}">
                <a16:creationId xmlns:a16="http://schemas.microsoft.com/office/drawing/2014/main" id="{D13484F1-A174-4091-BFF3-6EF541EEC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736" y="3839661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600" b="1" dirty="0">
                <a:latin typeface="Courier New" pitchFamily="49" charset="0"/>
              </a:rPr>
              <a:t>I</a:t>
            </a:r>
          </a:p>
        </p:txBody>
      </p:sp>
      <p:sp>
        <p:nvSpPr>
          <p:cNvPr id="13" name="Text Box 56">
            <a:extLst>
              <a:ext uri="{FF2B5EF4-FFF2-40B4-BE49-F238E27FC236}">
                <a16:creationId xmlns:a16="http://schemas.microsoft.com/office/drawing/2014/main" id="{EDF5A77B-6809-428D-9F81-CEA3BB232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8627" y="3830136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600" b="1" dirty="0">
                <a:latin typeface="Courier New" pitchFamily="49" charset="0"/>
              </a:rPr>
              <a:t>N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8B0E2F18-A63E-4F41-BEA5-7FF8B0F9B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78217" y="1988840"/>
            <a:ext cx="1078359" cy="58566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36000" tIns="36000" rIns="0" bIns="3600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l">
              <a:lnSpc>
                <a:spcPts val="2000"/>
              </a:lnSpc>
              <a:buFont typeface="Wingdings" pitchFamily="2" charset="2"/>
              <a:buNone/>
            </a:pPr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 i:</a:t>
            </a:r>
            <a:r>
              <a:rPr lang="hu-HU" sz="1800" b="1" dirty="0"/>
              <a:t>Egész</a:t>
            </a:r>
            <a:endParaRPr lang="hu-HU" sz="1800" dirty="0">
              <a:solidFill>
                <a:srgbClr val="FF0000"/>
              </a:solidFill>
            </a:endParaRPr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24</a:t>
            </a:fld>
            <a:r>
              <a:rPr lang="hu-HU" dirty="0"/>
              <a:t>/73</a:t>
            </a:r>
          </a:p>
        </p:txBody>
      </p:sp>
    </p:spTree>
    <p:extLst>
      <p:ext uri="{BB962C8B-B14F-4D97-AF65-F5344CB8AC3E}">
        <p14:creationId xmlns:p14="http://schemas.microsoft.com/office/powerpoint/2010/main" val="1060654253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Halmaz típus</a:t>
            </a:r>
          </a:p>
        </p:txBody>
      </p:sp>
      <p:sp>
        <p:nvSpPr>
          <p:cNvPr id="15363" name="Dátum helye 10"/>
          <p:cNvSpPr>
            <a:spLocks noGrp="1"/>
          </p:cNvSpPr>
          <p:nvPr>
            <p:ph type="dt" sz="half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fld id="{4C7B7043-5AC5-4A75-9180-4E598F47CFD1}" type="datetime8">
              <a:rPr lang="hu-HU" altLang="hu-HU" smtClean="0"/>
              <a:t>2022.11.15. 11:59</a:t>
            </a:fld>
            <a:endParaRPr lang="en-US" altLang="hu-HU"/>
          </a:p>
        </p:txBody>
      </p:sp>
      <p:sp>
        <p:nvSpPr>
          <p:cNvPr id="15365" name="Élőláb helye 14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/>
              <a:t>Horváth-Horváth-Szlávi-Zsakó: Programozás 10. előadás</a:t>
            </a:r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179512" y="1412875"/>
            <a:ext cx="8964488" cy="435196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hu-HU" sz="2800" dirty="0">
              <a:cs typeface="Courier New" pitchFamily="49" charset="0"/>
            </a:endParaRPr>
          </a:p>
          <a:p>
            <a:pPr>
              <a:defRPr/>
            </a:pPr>
            <a:endParaRPr lang="hu-HU" sz="2800" dirty="0">
              <a:cs typeface="Courier New" pitchFamily="49" charset="0"/>
            </a:endParaRPr>
          </a:p>
          <a:p>
            <a:pPr>
              <a:defRPr/>
            </a:pPr>
            <a:endParaRPr lang="hu-HU" sz="2800" dirty="0">
              <a:cs typeface="Courier New" pitchFamily="49" charset="0"/>
            </a:endParaRPr>
          </a:p>
          <a:p>
            <a:pPr>
              <a:defRPr/>
            </a:pPr>
            <a:r>
              <a:rPr lang="hu-HU" sz="2400" dirty="0">
                <a:cs typeface="Courier New" pitchFamily="49" charset="0"/>
              </a:rPr>
              <a:t>Az </a:t>
            </a:r>
            <a:r>
              <a:rPr lang="hu-HU" sz="2400" dirty="0">
                <a:solidFill>
                  <a:srgbClr val="FF0000"/>
                </a:solidFill>
                <a:cs typeface="Courier New" pitchFamily="49" charset="0"/>
              </a:rPr>
              <a:t>Eldöntés</a:t>
            </a:r>
            <a:r>
              <a:rPr lang="hu-HU" sz="2400" dirty="0">
                <a:cs typeface="Courier New" pitchFamily="49" charset="0"/>
              </a:rPr>
              <a:t> programozási </a:t>
            </a:r>
            <a:br>
              <a:rPr lang="hu-HU" sz="2400" dirty="0">
                <a:cs typeface="Courier New" pitchFamily="49" charset="0"/>
              </a:rPr>
            </a:br>
            <a:r>
              <a:rPr lang="hu-HU" sz="2400" dirty="0">
                <a:cs typeface="Courier New" pitchFamily="49" charset="0"/>
              </a:rPr>
              <a:t>tétel alkalmazása</a:t>
            </a: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b="1" dirty="0">
                <a:latin typeface="+mn-lt"/>
                <a:cs typeface="Courier New" pitchFamily="49" charset="0"/>
              </a:rPr>
              <a:t>Műveletigény számítása: </a:t>
            </a: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dirty="0">
                <a:latin typeface="+mn-lt"/>
                <a:cs typeface="Courier New" pitchFamily="49" charset="0"/>
              </a:rPr>
              <a:t>A ciklus a halmaz elemeinek számaszor fut le, azaz a futási idő a halmaz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urier New" pitchFamily="49" charset="0"/>
              </a:rPr>
              <a:t>elemszám</a:t>
            </a:r>
            <a:r>
              <a:rPr lang="hu-HU" sz="2800" dirty="0">
                <a:latin typeface="+mn-lt"/>
                <a:cs typeface="Courier New" pitchFamily="49" charset="0"/>
              </a:rPr>
              <a:t>ával arányos.</a:t>
            </a:r>
          </a:p>
        </p:txBody>
      </p:sp>
      <p:graphicFrame>
        <p:nvGraphicFramePr>
          <p:cNvPr id="9" name="Tábláza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428113"/>
              </p:ext>
            </p:extLst>
          </p:nvPr>
        </p:nvGraphicFramePr>
        <p:xfrm>
          <a:off x="4037910" y="2261924"/>
          <a:ext cx="4320480" cy="2125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610">
                  <a:extLst>
                    <a:ext uri="{9D8B030D-6E8A-4147-A177-3AD203B41FA5}">
                      <a16:colId xmlns:a16="http://schemas.microsoft.com/office/drawing/2014/main" val="2536320064"/>
                    </a:ext>
                  </a:extLst>
                </a:gridCol>
                <a:gridCol w="1656630">
                  <a:extLst>
                    <a:ext uri="{9D8B030D-6E8A-4147-A177-3AD203B41FA5}">
                      <a16:colId xmlns:a16="http://schemas.microsoft.com/office/drawing/2014/main" val="1444207863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297003640"/>
                    </a:ext>
                  </a:extLst>
                </a:gridCol>
              </a:tblGrid>
              <a:tr h="231170">
                <a:tc grid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498671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hu-HU" sz="2400" b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i:=1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83674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hu-HU" sz="2400" dirty="0" err="1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i≤h.db</a:t>
                      </a:r>
                      <a:r>
                        <a:rPr lang="hu-HU" sz="2400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és </a:t>
                      </a:r>
                      <a:r>
                        <a:rPr lang="hu-HU" sz="2400" dirty="0" err="1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h.elem</a:t>
                      </a:r>
                      <a:r>
                        <a:rPr lang="hu-HU" sz="2400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[i]≠e</a:t>
                      </a: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410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hu-HU" sz="2400" b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i:=i+1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35789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l"/>
                      <a:r>
                        <a:rPr lang="hu-HU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ElemeE</a:t>
                      </a:r>
                      <a:r>
                        <a:rPr lang="hu-HU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:=</a:t>
                      </a:r>
                      <a:r>
                        <a:rPr lang="hu-HU" sz="240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i≤h.db</a:t>
                      </a:r>
                      <a:endParaRPr lang="hu-HU" sz="24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sz="2400" b="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791644"/>
                  </a:ext>
                </a:extLst>
              </a:tr>
            </a:tbl>
          </a:graphicData>
        </a:graphic>
      </p:graphicFrame>
      <p:sp>
        <p:nvSpPr>
          <p:cNvPr id="10" name="Oval 63"/>
          <p:cNvSpPr>
            <a:spLocks noChangeArrowheads="1"/>
          </p:cNvSpPr>
          <p:nvPr/>
        </p:nvSpPr>
        <p:spPr bwMode="auto">
          <a:xfrm>
            <a:off x="4011622" y="1700808"/>
            <a:ext cx="4464050" cy="576262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u-H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ElemeE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e,h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):Logikai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F1C12F06-083C-4616-B6E2-E9AE55F03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7945" y="2282512"/>
            <a:ext cx="1110600" cy="58566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36000" tIns="36000" rIns="0" bIns="3600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l">
              <a:lnSpc>
                <a:spcPts val="2000"/>
              </a:lnSpc>
              <a:buFont typeface="Wingdings" pitchFamily="2" charset="2"/>
              <a:buNone/>
            </a:pPr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 i:</a:t>
            </a:r>
            <a:r>
              <a:rPr lang="hu-HU" sz="1800" b="1" dirty="0"/>
              <a:t>Egész</a:t>
            </a:r>
            <a:endParaRPr lang="hu-HU" sz="1800" dirty="0">
              <a:solidFill>
                <a:srgbClr val="FF0000"/>
              </a:solidFill>
            </a:endParaRPr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25</a:t>
            </a:fld>
            <a:r>
              <a:rPr lang="hu-HU" dirty="0"/>
              <a:t>/73</a:t>
            </a:r>
          </a:p>
        </p:txBody>
      </p:sp>
    </p:spTree>
    <p:extLst>
      <p:ext uri="{BB962C8B-B14F-4D97-AF65-F5344CB8AC3E}">
        <p14:creationId xmlns:p14="http://schemas.microsoft.com/office/powerpoint/2010/main" val="3818966409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Halmaz típus</a:t>
            </a:r>
          </a:p>
        </p:txBody>
      </p:sp>
      <p:sp>
        <p:nvSpPr>
          <p:cNvPr id="16387" name="Dátum helye 10"/>
          <p:cNvSpPr>
            <a:spLocks noGrp="1"/>
          </p:cNvSpPr>
          <p:nvPr>
            <p:ph type="dt" sz="half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fld id="{B8B11720-7259-4A5D-AF6C-C63D125B94A4}" type="datetime8">
              <a:rPr lang="hu-HU" altLang="hu-HU" smtClean="0"/>
              <a:t>2022.11.15. 11:59</a:t>
            </a:fld>
            <a:endParaRPr lang="en-US" altLang="hu-HU"/>
          </a:p>
        </p:txBody>
      </p:sp>
      <p:sp>
        <p:nvSpPr>
          <p:cNvPr id="16389" name="Élőláb helye 14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/>
              <a:t>Horváth-Horváth-Szlávi-Zsakó: Programozás 10. előadás</a:t>
            </a:r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179512" y="1268760"/>
            <a:ext cx="8964488" cy="53491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hu-HU" sz="2800" dirty="0">
              <a:cs typeface="Courier New" pitchFamily="49" charset="0"/>
            </a:endParaRPr>
          </a:p>
          <a:p>
            <a:pPr>
              <a:defRPr/>
            </a:pPr>
            <a:endParaRPr lang="hu-HU" sz="2800" dirty="0">
              <a:cs typeface="Courier New" pitchFamily="49" charset="0"/>
            </a:endParaRPr>
          </a:p>
          <a:p>
            <a:pPr>
              <a:defRPr/>
            </a:pPr>
            <a:endParaRPr lang="hu-HU" sz="2800" dirty="0">
              <a:cs typeface="Courier New" pitchFamily="49" charset="0"/>
            </a:endParaRPr>
          </a:p>
          <a:p>
            <a:pPr>
              <a:defRPr/>
            </a:pPr>
            <a:r>
              <a:rPr lang="hu-HU" sz="2400" dirty="0">
                <a:cs typeface="Courier New" pitchFamily="49" charset="0"/>
              </a:rPr>
              <a:t>Az </a:t>
            </a:r>
            <a:r>
              <a:rPr lang="hu-HU" sz="2400" dirty="0">
                <a:solidFill>
                  <a:srgbClr val="FF0000"/>
                </a:solidFill>
                <a:cs typeface="Courier New" pitchFamily="49" charset="0"/>
              </a:rPr>
              <a:t>Eldöntés</a:t>
            </a:r>
            <a:r>
              <a:rPr lang="hu-HU" sz="2400" dirty="0">
                <a:cs typeface="Courier New" pitchFamily="49" charset="0"/>
              </a:rPr>
              <a:t> programozási</a:t>
            </a:r>
            <a:br>
              <a:rPr lang="hu-HU" sz="2400" dirty="0">
                <a:cs typeface="Courier New" pitchFamily="49" charset="0"/>
              </a:rPr>
            </a:br>
            <a:r>
              <a:rPr lang="hu-HU" sz="2400" dirty="0">
                <a:cs typeface="Courier New" pitchFamily="49" charset="0"/>
              </a:rPr>
              <a:t>tétel alkalmazása, </a:t>
            </a:r>
            <a:br>
              <a:rPr lang="hu-HU" sz="2400" dirty="0">
                <a:cs typeface="Courier New" pitchFamily="49" charset="0"/>
              </a:rPr>
            </a:br>
            <a:r>
              <a:rPr lang="hu-HU" sz="2400" dirty="0">
                <a:cs typeface="Courier New" pitchFamily="49" charset="0"/>
              </a:rPr>
              <a:t>eldöntés tulajdonsággal</a:t>
            </a:r>
          </a:p>
          <a:p>
            <a:pPr>
              <a:defRPr/>
            </a:pPr>
            <a:endParaRPr lang="hu-HU" sz="2800" dirty="0"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b="1" dirty="0">
                <a:latin typeface="+mn-lt"/>
                <a:cs typeface="Courier New" pitchFamily="49" charset="0"/>
              </a:rPr>
              <a:t>Műveletigény számítása: </a:t>
            </a: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dirty="0">
                <a:latin typeface="+mn-lt"/>
                <a:cs typeface="Courier New" pitchFamily="49" charset="0"/>
              </a:rPr>
              <a:t>A  ciklus az A halmaz </a:t>
            </a:r>
            <a:r>
              <a:rPr lang="hu-HU" sz="2800" dirty="0" err="1">
                <a:latin typeface="+mn-lt"/>
                <a:cs typeface="Courier New" pitchFamily="49" charset="0"/>
              </a:rPr>
              <a:t>elemszámaszor</a:t>
            </a:r>
            <a:r>
              <a:rPr lang="hu-HU" sz="2800" dirty="0">
                <a:latin typeface="+mn-lt"/>
                <a:cs typeface="Courier New" pitchFamily="49" charset="0"/>
              </a:rPr>
              <a:t> fut le, az Eleme függvény pedig a B halmaz </a:t>
            </a:r>
            <a:r>
              <a:rPr lang="hu-HU" sz="2800" dirty="0" err="1">
                <a:latin typeface="+mn-lt"/>
                <a:cs typeface="Courier New" pitchFamily="49" charset="0"/>
              </a:rPr>
              <a:t>elemszámaszor</a:t>
            </a:r>
            <a:r>
              <a:rPr lang="hu-HU" sz="2800" dirty="0">
                <a:latin typeface="+mn-lt"/>
                <a:cs typeface="Courier New" pitchFamily="49" charset="0"/>
              </a:rPr>
              <a:t>, azaz a futási idő a két halmaz elemszámának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urier New" pitchFamily="49" charset="0"/>
              </a:rPr>
              <a:t>szorzat</a:t>
            </a:r>
            <a:r>
              <a:rPr lang="hu-HU" sz="2800" dirty="0">
                <a:latin typeface="+mn-lt"/>
                <a:cs typeface="Courier New" pitchFamily="49" charset="0"/>
              </a:rPr>
              <a:t>ával arányos.</a:t>
            </a:r>
          </a:p>
        </p:txBody>
      </p:sp>
      <p:graphicFrame>
        <p:nvGraphicFramePr>
          <p:cNvPr id="7" name="Tábláza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848992"/>
              </p:ext>
            </p:extLst>
          </p:nvPr>
        </p:nvGraphicFramePr>
        <p:xfrm>
          <a:off x="3491880" y="2261924"/>
          <a:ext cx="5647104" cy="2125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432">
                  <a:extLst>
                    <a:ext uri="{9D8B030D-6E8A-4147-A177-3AD203B41FA5}">
                      <a16:colId xmlns:a16="http://schemas.microsoft.com/office/drawing/2014/main" val="2536320064"/>
                    </a:ext>
                  </a:extLst>
                </a:gridCol>
                <a:gridCol w="2229120">
                  <a:extLst>
                    <a:ext uri="{9D8B030D-6E8A-4147-A177-3AD203B41FA5}">
                      <a16:colId xmlns:a16="http://schemas.microsoft.com/office/drawing/2014/main" val="1444207863"/>
                    </a:ext>
                  </a:extLst>
                </a:gridCol>
                <a:gridCol w="2823552">
                  <a:extLst>
                    <a:ext uri="{9D8B030D-6E8A-4147-A177-3AD203B41FA5}">
                      <a16:colId xmlns:a16="http://schemas.microsoft.com/office/drawing/2014/main" val="2297003640"/>
                    </a:ext>
                  </a:extLst>
                </a:gridCol>
              </a:tblGrid>
              <a:tr h="231170">
                <a:tc grid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498671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hu-HU" sz="2400" b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i:=1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83674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hu-HU" sz="2400" dirty="0" err="1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i≤a.db</a:t>
                      </a:r>
                      <a:r>
                        <a:rPr lang="hu-HU" sz="2400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és </a:t>
                      </a:r>
                      <a:r>
                        <a:rPr lang="hu-HU" sz="2400" dirty="0" err="1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ElemeE</a:t>
                      </a:r>
                      <a:r>
                        <a:rPr lang="hu-HU" sz="2400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hu-HU" sz="2400" dirty="0" err="1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a.elem</a:t>
                      </a:r>
                      <a:r>
                        <a:rPr lang="hu-HU" sz="2400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[i],b)</a:t>
                      </a: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410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hu-HU" sz="2400" b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i:=i+1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35789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l"/>
                      <a:r>
                        <a:rPr lang="hu-HU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RészeE</a:t>
                      </a:r>
                      <a:r>
                        <a:rPr lang="hu-HU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:=</a:t>
                      </a:r>
                      <a:r>
                        <a:rPr lang="hu-HU" sz="24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i&gt;</a:t>
                      </a:r>
                      <a:r>
                        <a:rPr lang="hu-HU" sz="240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a.db</a:t>
                      </a:r>
                      <a:endParaRPr lang="hu-HU" sz="24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sz="2400" b="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791644"/>
                  </a:ext>
                </a:extLst>
              </a:tr>
            </a:tbl>
          </a:graphicData>
        </a:graphic>
      </p:graphicFrame>
      <p:sp>
        <p:nvSpPr>
          <p:cNvPr id="9" name="Oval 63"/>
          <p:cNvSpPr>
            <a:spLocks noChangeArrowheads="1"/>
          </p:cNvSpPr>
          <p:nvPr/>
        </p:nvSpPr>
        <p:spPr bwMode="auto">
          <a:xfrm>
            <a:off x="4170878" y="1700808"/>
            <a:ext cx="4464050" cy="576262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u-H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RészeE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):Logikai</a:t>
            </a:r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26</a:t>
            </a:fld>
            <a:r>
              <a:rPr lang="hu-HU" dirty="0"/>
              <a:t>/73</a:t>
            </a:r>
          </a:p>
        </p:txBody>
      </p:sp>
    </p:spTree>
    <p:extLst>
      <p:ext uri="{BB962C8B-B14F-4D97-AF65-F5344CB8AC3E}">
        <p14:creationId xmlns:p14="http://schemas.microsoft.com/office/powerpoint/2010/main" val="3463048123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Halmaz típus</a:t>
            </a:r>
          </a:p>
        </p:txBody>
      </p:sp>
      <p:sp>
        <p:nvSpPr>
          <p:cNvPr id="17411" name="Dátum helye 10"/>
          <p:cNvSpPr>
            <a:spLocks noGrp="1"/>
          </p:cNvSpPr>
          <p:nvPr>
            <p:ph type="dt" sz="half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fld id="{C73DF90B-882A-4324-B8B3-93A15E94E890}" type="datetime8">
              <a:rPr lang="hu-HU" altLang="hu-HU" smtClean="0"/>
              <a:t>2022.11.15. 11:59</a:t>
            </a:fld>
            <a:endParaRPr lang="en-US" altLang="hu-HU"/>
          </a:p>
        </p:txBody>
      </p:sp>
      <p:sp>
        <p:nvSpPr>
          <p:cNvPr id="17413" name="Élőláb helye 14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/>
              <a:t>Horváth-Horváth-Szlávi-Zsakó: Programozás 10. előadás</a:t>
            </a:r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107504" y="1340768"/>
            <a:ext cx="9036496" cy="507061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hu-HU" sz="2800" dirty="0">
              <a:solidFill>
                <a:srgbClr val="FF0000"/>
              </a:solidFill>
              <a:cs typeface="Courier New" pitchFamily="49" charset="0"/>
            </a:endParaRPr>
          </a:p>
          <a:p>
            <a:pPr>
              <a:defRPr/>
            </a:pPr>
            <a:endParaRPr lang="hu-HU" sz="2800" dirty="0">
              <a:solidFill>
                <a:srgbClr val="FF0000"/>
              </a:solidFill>
              <a:cs typeface="Courier New" pitchFamily="49" charset="0"/>
            </a:endParaRPr>
          </a:p>
          <a:p>
            <a:pPr>
              <a:defRPr/>
            </a:pPr>
            <a:endParaRPr lang="hu-HU" sz="2400" dirty="0">
              <a:cs typeface="Courier New" pitchFamily="49" charset="0"/>
            </a:endParaRPr>
          </a:p>
          <a:p>
            <a:pPr>
              <a:defRPr/>
            </a:pPr>
            <a:r>
              <a:rPr lang="hu-HU" sz="2400" dirty="0">
                <a:cs typeface="Courier New" pitchFamily="49" charset="0"/>
              </a:rPr>
              <a:t>Másolás</a:t>
            </a:r>
            <a:br>
              <a:rPr lang="hu-HU" sz="2400" dirty="0">
                <a:cs typeface="Courier New" pitchFamily="49" charset="0"/>
              </a:rPr>
            </a:br>
            <a:r>
              <a:rPr lang="hu-HU" sz="2400" dirty="0">
                <a:cs typeface="Courier New" pitchFamily="49" charset="0"/>
              </a:rPr>
              <a:t>+Kiválogatás</a:t>
            </a:r>
            <a:br>
              <a:rPr lang="hu-HU" sz="2400" dirty="0">
                <a:cs typeface="Courier New" pitchFamily="49" charset="0"/>
              </a:rPr>
            </a:br>
            <a:r>
              <a:rPr lang="hu-HU" sz="2400" dirty="0">
                <a:cs typeface="Courier New" pitchFamily="49" charset="0"/>
              </a:rPr>
              <a:t>+Eldöntés</a:t>
            </a:r>
          </a:p>
          <a:p>
            <a:pPr eaLnBrk="0" hangingPunct="0">
              <a:spcBef>
                <a:spcPts val="12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ts val="12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b="1" dirty="0">
                <a:latin typeface="+mn-lt"/>
                <a:cs typeface="Courier New" pitchFamily="49" charset="0"/>
              </a:rPr>
              <a:t>Műveletigény számítása: </a:t>
            </a:r>
          </a:p>
          <a:p>
            <a:pPr eaLnBrk="0" hangingPunct="0">
              <a:lnSpc>
                <a:spcPts val="3000"/>
              </a:lnSpc>
              <a:spcBef>
                <a:spcPts val="6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dirty="0">
                <a:latin typeface="+mn-lt"/>
                <a:cs typeface="Courier New" pitchFamily="49" charset="0"/>
              </a:rPr>
              <a:t>A  külső ciklus a B halmaz </a:t>
            </a:r>
            <a:r>
              <a:rPr lang="hu-HU" sz="2800" dirty="0" err="1">
                <a:latin typeface="+mn-lt"/>
                <a:cs typeface="Courier New" pitchFamily="49" charset="0"/>
              </a:rPr>
              <a:t>elemszámaszor</a:t>
            </a:r>
            <a:r>
              <a:rPr lang="hu-HU" sz="2800" dirty="0">
                <a:latin typeface="+mn-lt"/>
                <a:cs typeface="Courier New" pitchFamily="49" charset="0"/>
              </a:rPr>
              <a:t> fut le, az Eleme függvény pedig az A halmaz </a:t>
            </a:r>
            <a:r>
              <a:rPr lang="hu-HU" sz="2800" dirty="0" err="1">
                <a:latin typeface="+mn-lt"/>
                <a:cs typeface="Courier New" pitchFamily="49" charset="0"/>
              </a:rPr>
              <a:t>elemszámaszor</a:t>
            </a:r>
            <a:r>
              <a:rPr lang="hu-HU" sz="2800" dirty="0">
                <a:latin typeface="+mn-lt"/>
                <a:cs typeface="Courier New" pitchFamily="49" charset="0"/>
              </a:rPr>
              <a:t>, azaz a futási </a:t>
            </a:r>
            <a:br>
              <a:rPr lang="hu-HU" sz="2800" dirty="0">
                <a:latin typeface="+mn-lt"/>
                <a:cs typeface="Courier New" pitchFamily="49" charset="0"/>
              </a:rPr>
            </a:br>
            <a:r>
              <a:rPr lang="hu-HU" sz="2800" dirty="0">
                <a:latin typeface="+mn-lt"/>
                <a:cs typeface="Courier New" pitchFamily="49" charset="0"/>
              </a:rPr>
              <a:t>idő a két halmaz elemszámának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urier New" pitchFamily="49" charset="0"/>
              </a:rPr>
              <a:t>szorzat</a:t>
            </a:r>
            <a:r>
              <a:rPr lang="hu-HU" sz="2800" dirty="0">
                <a:latin typeface="+mn-lt"/>
                <a:cs typeface="Courier New" pitchFamily="49" charset="0"/>
              </a:rPr>
              <a:t>ával arányos.</a:t>
            </a:r>
          </a:p>
        </p:txBody>
      </p:sp>
      <p:graphicFrame>
        <p:nvGraphicFramePr>
          <p:cNvPr id="9" name="Tábláza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919708"/>
              </p:ext>
            </p:extLst>
          </p:nvPr>
        </p:nvGraphicFramePr>
        <p:xfrm>
          <a:off x="2915815" y="1938460"/>
          <a:ext cx="5472609" cy="2583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681">
                  <a:extLst>
                    <a:ext uri="{9D8B030D-6E8A-4147-A177-3AD203B41FA5}">
                      <a16:colId xmlns:a16="http://schemas.microsoft.com/office/drawing/2014/main" val="2536320064"/>
                    </a:ext>
                  </a:extLst>
                </a:gridCol>
                <a:gridCol w="2006623">
                  <a:extLst>
                    <a:ext uri="{9D8B030D-6E8A-4147-A177-3AD203B41FA5}">
                      <a16:colId xmlns:a16="http://schemas.microsoft.com/office/drawing/2014/main" val="1444207863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297003640"/>
                    </a:ext>
                  </a:extLst>
                </a:gridCol>
                <a:gridCol w="720081">
                  <a:extLst>
                    <a:ext uri="{9D8B030D-6E8A-4147-A177-3AD203B41FA5}">
                      <a16:colId xmlns:a16="http://schemas.microsoft.com/office/drawing/2014/main" val="302153452"/>
                    </a:ext>
                  </a:extLst>
                </a:gridCol>
              </a:tblGrid>
              <a:tr h="231170">
                <a:tc grid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986716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c:=a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83674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i=1..b.db</a:t>
                      </a: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410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nem </a:t>
                      </a:r>
                      <a:r>
                        <a:rPr lang="hu-HU" sz="2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ElemeEb.elem</a:t>
                      </a:r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[i],a)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357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Halmazba(</a:t>
                      </a:r>
                      <a:r>
                        <a:rPr lang="hu-HU" sz="2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c,b.elem</a:t>
                      </a:r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[i])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341046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l"/>
                      <a:r>
                        <a:rPr lang="hu-HU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Unió:=c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sz="2400" b="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791644"/>
                  </a:ext>
                </a:extLst>
              </a:tr>
            </a:tbl>
          </a:graphicData>
        </a:graphic>
      </p:graphicFrame>
      <p:sp>
        <p:nvSpPr>
          <p:cNvPr id="10" name="Oval 63"/>
          <p:cNvSpPr>
            <a:spLocks noChangeArrowheads="1"/>
          </p:cNvSpPr>
          <p:nvPr/>
        </p:nvSpPr>
        <p:spPr bwMode="auto">
          <a:xfrm>
            <a:off x="3420317" y="1377344"/>
            <a:ext cx="4464050" cy="576262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Unió(</a:t>
            </a:r>
            <a:r>
              <a:rPr lang="hu-H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cxnSp>
        <p:nvCxnSpPr>
          <p:cNvPr id="7" name="Egyenes összekötő 6"/>
          <p:cNvCxnSpPr/>
          <p:nvPr/>
        </p:nvCxnSpPr>
        <p:spPr>
          <a:xfrm>
            <a:off x="3633826" y="3131393"/>
            <a:ext cx="288032" cy="46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/>
          <p:cNvCxnSpPr/>
          <p:nvPr/>
        </p:nvCxnSpPr>
        <p:spPr>
          <a:xfrm flipH="1">
            <a:off x="8086130" y="3129755"/>
            <a:ext cx="288033" cy="46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55">
            <a:extLst>
              <a:ext uri="{FF2B5EF4-FFF2-40B4-BE49-F238E27FC236}">
                <a16:creationId xmlns:a16="http://schemas.microsoft.com/office/drawing/2014/main" id="{05B095FF-45B8-4418-8FBE-8689B89823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8148" y="3366517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600" b="1" dirty="0">
                <a:latin typeface="Courier New" pitchFamily="49" charset="0"/>
              </a:rPr>
              <a:t>I</a:t>
            </a:r>
          </a:p>
        </p:txBody>
      </p:sp>
      <p:sp>
        <p:nvSpPr>
          <p:cNvPr id="13" name="Text Box 56">
            <a:extLst>
              <a:ext uri="{FF2B5EF4-FFF2-40B4-BE49-F238E27FC236}">
                <a16:creationId xmlns:a16="http://schemas.microsoft.com/office/drawing/2014/main" id="{42F7E492-B719-44AF-A96F-7BB9713C2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5219" y="3356992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600" b="1" dirty="0">
                <a:latin typeface="Courier New" pitchFamily="49" charset="0"/>
              </a:rPr>
              <a:t>N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5F0F8289-1A8E-4E45-9134-5C1547C00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8424" y="1814344"/>
            <a:ext cx="1222375" cy="842786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0" bIns="3600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l">
              <a:lnSpc>
                <a:spcPts val="2000"/>
              </a:lnSpc>
              <a:buFont typeface="Wingdings" pitchFamily="2" charset="2"/>
              <a:buNone/>
            </a:pPr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i:</a:t>
            </a:r>
            <a:r>
              <a:rPr lang="hu-HU" sz="1800" b="1" dirty="0"/>
              <a:t>Egész</a:t>
            </a:r>
            <a:br>
              <a:rPr lang="hu-HU" sz="1800" dirty="0"/>
            </a:br>
            <a:r>
              <a:rPr lang="hu-HU" sz="1800" dirty="0"/>
              <a:t>   c:Halmaz</a:t>
            </a:r>
            <a:endParaRPr lang="hu-HU" sz="1800" dirty="0">
              <a:solidFill>
                <a:srgbClr val="FF0000"/>
              </a:solidFill>
            </a:endParaRPr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27</a:t>
            </a:fld>
            <a:r>
              <a:rPr lang="hu-HU" dirty="0"/>
              <a:t>/73</a:t>
            </a:r>
          </a:p>
        </p:txBody>
      </p:sp>
    </p:spTree>
    <p:extLst>
      <p:ext uri="{BB962C8B-B14F-4D97-AF65-F5344CB8AC3E}">
        <p14:creationId xmlns:p14="http://schemas.microsoft.com/office/powerpoint/2010/main" val="3465664053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Halmaz típus</a:t>
            </a:r>
          </a:p>
        </p:txBody>
      </p:sp>
      <p:sp>
        <p:nvSpPr>
          <p:cNvPr id="18435" name="Dátum helye 10"/>
          <p:cNvSpPr>
            <a:spLocks noGrp="1"/>
          </p:cNvSpPr>
          <p:nvPr>
            <p:ph type="dt" sz="half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fld id="{E6C47D67-9878-4A6E-B5E1-EFB20DFA0EF1}" type="datetime8">
              <a:rPr lang="hu-HU" altLang="hu-HU" smtClean="0"/>
              <a:t>2022.11.15. 11:59</a:t>
            </a:fld>
            <a:endParaRPr lang="en-US" altLang="hu-HU"/>
          </a:p>
        </p:txBody>
      </p:sp>
      <p:sp>
        <p:nvSpPr>
          <p:cNvPr id="18437" name="Élőláb helye 14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/>
              <a:t>Horváth-Horváth-Szlávi-Zsakó: Programozás 10. előadás</a:t>
            </a:r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35496" y="1340768"/>
            <a:ext cx="9108504" cy="4938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hu-HU" sz="2800" dirty="0">
              <a:solidFill>
                <a:srgbClr val="FF0000"/>
              </a:solidFill>
              <a:cs typeface="Courier New" pitchFamily="49" charset="0"/>
            </a:endParaRPr>
          </a:p>
          <a:p>
            <a:pPr>
              <a:defRPr/>
            </a:pPr>
            <a:endParaRPr lang="hu-HU" sz="2800" dirty="0">
              <a:solidFill>
                <a:srgbClr val="FF0000"/>
              </a:solidFill>
              <a:cs typeface="Courier New" pitchFamily="49" charset="0"/>
            </a:endParaRPr>
          </a:p>
          <a:p>
            <a:pPr>
              <a:defRPr/>
            </a:pPr>
            <a:endParaRPr lang="hu-HU" sz="2800" dirty="0">
              <a:solidFill>
                <a:srgbClr val="FF0000"/>
              </a:solidFill>
              <a:cs typeface="Courier New" pitchFamily="49" charset="0"/>
            </a:endParaRPr>
          </a:p>
          <a:p>
            <a:pPr>
              <a:defRPr/>
            </a:pPr>
            <a:r>
              <a:rPr lang="hu-HU" sz="2400" dirty="0">
                <a:cs typeface="Courier New" pitchFamily="49" charset="0"/>
              </a:rPr>
              <a:t>Kiválogatás</a:t>
            </a:r>
            <a:br>
              <a:rPr lang="hu-HU" sz="2400" dirty="0">
                <a:cs typeface="Courier New" pitchFamily="49" charset="0"/>
              </a:rPr>
            </a:br>
            <a:r>
              <a:rPr lang="hu-HU" sz="2400" dirty="0">
                <a:cs typeface="Courier New" pitchFamily="49" charset="0"/>
              </a:rPr>
              <a:t>+Eldöntés</a:t>
            </a:r>
            <a:endParaRPr lang="hu-HU" sz="2800" dirty="0"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ts val="3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b="1" dirty="0">
                <a:latin typeface="+mn-lt"/>
                <a:cs typeface="Courier New" pitchFamily="49" charset="0"/>
              </a:rPr>
              <a:t>Műveletigény számítása: </a:t>
            </a:r>
          </a:p>
          <a:p>
            <a:pPr eaLnBrk="0" hangingPunct="0">
              <a:lnSpc>
                <a:spcPts val="3000"/>
              </a:lnSpc>
              <a:spcBef>
                <a:spcPts val="6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dirty="0">
                <a:latin typeface="+mn-lt"/>
                <a:cs typeface="Courier New" pitchFamily="49" charset="0"/>
              </a:rPr>
              <a:t>A ciklus az A halmaz </a:t>
            </a:r>
            <a:r>
              <a:rPr lang="hu-HU" sz="2800" dirty="0" err="1">
                <a:latin typeface="+mn-lt"/>
                <a:cs typeface="Courier New" pitchFamily="49" charset="0"/>
              </a:rPr>
              <a:t>elemszámaszor</a:t>
            </a:r>
            <a:r>
              <a:rPr lang="hu-HU" sz="2800" dirty="0">
                <a:latin typeface="+mn-lt"/>
                <a:cs typeface="Courier New" pitchFamily="49" charset="0"/>
              </a:rPr>
              <a:t> fut le, az Eleme pedig legrosszabb esetben a B halmaz </a:t>
            </a:r>
            <a:r>
              <a:rPr lang="hu-HU" sz="2800" dirty="0" err="1">
                <a:latin typeface="+mn-lt"/>
                <a:cs typeface="Courier New" pitchFamily="49" charset="0"/>
              </a:rPr>
              <a:t>elemszámaszor</a:t>
            </a:r>
            <a:r>
              <a:rPr lang="hu-HU" sz="2800" dirty="0">
                <a:latin typeface="+mn-lt"/>
                <a:cs typeface="Courier New" pitchFamily="49" charset="0"/>
              </a:rPr>
              <a:t>, azaz a </a:t>
            </a:r>
            <a:br>
              <a:rPr lang="hu-HU" sz="2800" dirty="0">
                <a:latin typeface="+mn-lt"/>
                <a:cs typeface="Courier New" pitchFamily="49" charset="0"/>
              </a:rPr>
            </a:br>
            <a:r>
              <a:rPr lang="hu-HU" sz="2800" dirty="0">
                <a:latin typeface="+mn-lt"/>
                <a:cs typeface="Courier New" pitchFamily="49" charset="0"/>
              </a:rPr>
              <a:t>futási idő a két </a:t>
            </a:r>
            <a:r>
              <a:rPr lang="hu-HU" sz="2800" dirty="0">
                <a:cs typeface="Courier New" pitchFamily="49" charset="0"/>
              </a:rPr>
              <a:t>halmaz elem</a:t>
            </a:r>
            <a:r>
              <a:rPr lang="hu-HU" sz="2800" dirty="0">
                <a:latin typeface="+mn-lt"/>
                <a:cs typeface="Courier New" pitchFamily="49" charset="0"/>
              </a:rPr>
              <a:t>számának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urier New" pitchFamily="49" charset="0"/>
              </a:rPr>
              <a:t>szorzat</a:t>
            </a:r>
            <a:r>
              <a:rPr lang="hu-HU" sz="2800" dirty="0">
                <a:latin typeface="+mn-lt"/>
                <a:cs typeface="Courier New" pitchFamily="49" charset="0"/>
              </a:rPr>
              <a:t>ával arányos.</a:t>
            </a:r>
          </a:p>
        </p:txBody>
      </p:sp>
      <p:graphicFrame>
        <p:nvGraphicFramePr>
          <p:cNvPr id="7" name="Táblázat 6"/>
          <p:cNvGraphicFramePr>
            <a:graphicFrameLocks noGrp="1"/>
          </p:cNvGraphicFramePr>
          <p:nvPr/>
        </p:nvGraphicFramePr>
        <p:xfrm>
          <a:off x="2771800" y="1973892"/>
          <a:ext cx="5472609" cy="2583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681">
                  <a:extLst>
                    <a:ext uri="{9D8B030D-6E8A-4147-A177-3AD203B41FA5}">
                      <a16:colId xmlns:a16="http://schemas.microsoft.com/office/drawing/2014/main" val="2536320064"/>
                    </a:ext>
                  </a:extLst>
                </a:gridCol>
                <a:gridCol w="2006623">
                  <a:extLst>
                    <a:ext uri="{9D8B030D-6E8A-4147-A177-3AD203B41FA5}">
                      <a16:colId xmlns:a16="http://schemas.microsoft.com/office/drawing/2014/main" val="1444207863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297003640"/>
                    </a:ext>
                  </a:extLst>
                </a:gridCol>
                <a:gridCol w="720081">
                  <a:extLst>
                    <a:ext uri="{9D8B030D-6E8A-4147-A177-3AD203B41FA5}">
                      <a16:colId xmlns:a16="http://schemas.microsoft.com/office/drawing/2014/main" val="302153452"/>
                    </a:ext>
                  </a:extLst>
                </a:gridCol>
              </a:tblGrid>
              <a:tr h="231170">
                <a:tc grid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986716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r>
                        <a:rPr lang="hu-HU" sz="2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c.db</a:t>
                      </a:r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:=0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83674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i=1..a.db</a:t>
                      </a: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410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hu-HU" sz="2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ElemeEa.elem</a:t>
                      </a:r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[i],b)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357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Halmazba(</a:t>
                      </a:r>
                      <a:r>
                        <a:rPr lang="hu-HU" sz="2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c,h.elem</a:t>
                      </a:r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[i])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341046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l"/>
                      <a:r>
                        <a:rPr lang="hu-HU" sz="2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Metszet:=</a:t>
                      </a:r>
                      <a:r>
                        <a:rPr lang="hu-HU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sz="2400" b="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791644"/>
                  </a:ext>
                </a:extLst>
              </a:tr>
            </a:tbl>
          </a:graphicData>
        </a:graphic>
      </p:graphicFrame>
      <p:sp>
        <p:nvSpPr>
          <p:cNvPr id="9" name="Oval 63"/>
          <p:cNvSpPr>
            <a:spLocks noChangeArrowheads="1"/>
          </p:cNvSpPr>
          <p:nvPr/>
        </p:nvSpPr>
        <p:spPr bwMode="auto">
          <a:xfrm>
            <a:off x="3203848" y="1412776"/>
            <a:ext cx="4464050" cy="576262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Metszet(</a:t>
            </a:r>
            <a:r>
              <a:rPr lang="hu-H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cxnSp>
        <p:nvCxnSpPr>
          <p:cNvPr id="10" name="Egyenes összekötő 9"/>
          <p:cNvCxnSpPr/>
          <p:nvPr/>
        </p:nvCxnSpPr>
        <p:spPr>
          <a:xfrm>
            <a:off x="3491880" y="3169873"/>
            <a:ext cx="288032" cy="4752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10"/>
          <p:cNvCxnSpPr/>
          <p:nvPr/>
        </p:nvCxnSpPr>
        <p:spPr>
          <a:xfrm flipH="1">
            <a:off x="7956376" y="3169873"/>
            <a:ext cx="288033" cy="4752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55">
            <a:extLst>
              <a:ext uri="{FF2B5EF4-FFF2-40B4-BE49-F238E27FC236}">
                <a16:creationId xmlns:a16="http://schemas.microsoft.com/office/drawing/2014/main" id="{36F0753B-75A5-4A4D-883E-F8F7BF88A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873" y="3369742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600" b="1" dirty="0">
                <a:latin typeface="Courier New" pitchFamily="49" charset="0"/>
              </a:rPr>
              <a:t>I</a:t>
            </a:r>
          </a:p>
        </p:txBody>
      </p:sp>
      <p:sp>
        <p:nvSpPr>
          <p:cNvPr id="13" name="Text Box 56">
            <a:extLst>
              <a:ext uri="{FF2B5EF4-FFF2-40B4-BE49-F238E27FC236}">
                <a16:creationId xmlns:a16="http://schemas.microsoft.com/office/drawing/2014/main" id="{4F8C1723-E537-4524-85E2-04CF97ED55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203" y="3375457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600" b="1" dirty="0">
                <a:latin typeface="Courier New" pitchFamily="49" charset="0"/>
              </a:rPr>
              <a:t>N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DE098984-0C62-4F74-AD42-C2D282A099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4408" y="1814344"/>
            <a:ext cx="1222375" cy="842786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0" bIns="3600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l">
              <a:lnSpc>
                <a:spcPts val="2000"/>
              </a:lnSpc>
              <a:buFont typeface="Wingdings" pitchFamily="2" charset="2"/>
              <a:buNone/>
            </a:pPr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i:</a:t>
            </a:r>
            <a:r>
              <a:rPr lang="hu-HU" sz="1800" b="1" dirty="0"/>
              <a:t>Egész</a:t>
            </a:r>
            <a:br>
              <a:rPr lang="hu-HU" sz="1800" dirty="0"/>
            </a:br>
            <a:r>
              <a:rPr lang="hu-HU" sz="1800" dirty="0"/>
              <a:t>   c:Halmaz</a:t>
            </a:r>
            <a:endParaRPr lang="hu-HU" sz="1800" dirty="0">
              <a:solidFill>
                <a:srgbClr val="FF0000"/>
              </a:solidFill>
            </a:endParaRPr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28</a:t>
            </a:fld>
            <a:r>
              <a:rPr lang="hu-HU" dirty="0"/>
              <a:t>/73</a:t>
            </a:r>
          </a:p>
        </p:txBody>
      </p:sp>
    </p:spTree>
    <p:extLst>
      <p:ext uri="{BB962C8B-B14F-4D97-AF65-F5344CB8AC3E}">
        <p14:creationId xmlns:p14="http://schemas.microsoft.com/office/powerpoint/2010/main" val="585730146"/>
      </p:ext>
    </p:extLst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Halmaz típus</a:t>
            </a:r>
          </a:p>
        </p:txBody>
      </p:sp>
      <p:sp>
        <p:nvSpPr>
          <p:cNvPr id="19459" name="Dátum helye 10"/>
          <p:cNvSpPr>
            <a:spLocks noGrp="1"/>
          </p:cNvSpPr>
          <p:nvPr>
            <p:ph type="dt" sz="half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fld id="{6D0FC978-F829-4849-B572-18F6FC262A82}" type="datetime8">
              <a:rPr lang="hu-HU" altLang="hu-HU" smtClean="0"/>
              <a:t>2022.11.15. 11:59</a:t>
            </a:fld>
            <a:endParaRPr lang="en-US" altLang="hu-HU"/>
          </a:p>
        </p:txBody>
      </p:sp>
      <p:sp>
        <p:nvSpPr>
          <p:cNvPr id="19461" name="Élőláb helye 14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/>
              <a:t>Horváth-Horváth-Szlávi-Zsakó: Programozás 10. előadás</a:t>
            </a:r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35496" y="1412875"/>
            <a:ext cx="9108504" cy="2990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b="1" dirty="0">
                <a:latin typeface="+mn-lt"/>
                <a:cs typeface="Courier New" pitchFamily="49" charset="0"/>
              </a:rPr>
              <a:t>Megjegyzések: </a:t>
            </a:r>
          </a:p>
          <a:p>
            <a:pPr eaLnBrk="0" hangingPunct="0">
              <a:lnSpc>
                <a:spcPts val="3000"/>
              </a:lnSpc>
              <a:spcBef>
                <a:spcPts val="6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dirty="0">
                <a:latin typeface="+mn-lt"/>
                <a:cs typeface="Courier New" pitchFamily="49" charset="0"/>
              </a:rPr>
              <a:t>Az így ábrázolt halmazok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urier New" pitchFamily="49" charset="0"/>
              </a:rPr>
              <a:t>elemtípusára semmilyen megkötés</a:t>
            </a:r>
            <a:r>
              <a:rPr lang="hu-HU" sz="2800" dirty="0">
                <a:latin typeface="+mn-lt"/>
                <a:cs typeface="Courier New" pitchFamily="49" charset="0"/>
              </a:rPr>
              <a:t>t nem kell tennünk, hiszen egy tömbben bármilyen elem elhelyez-</a:t>
            </a:r>
            <a:r>
              <a:rPr lang="hu-HU" sz="2800" dirty="0" err="1">
                <a:latin typeface="+mn-lt"/>
                <a:cs typeface="Courier New" pitchFamily="49" charset="0"/>
              </a:rPr>
              <a:t>hető</a:t>
            </a:r>
            <a:r>
              <a:rPr lang="hu-HU" sz="2800" dirty="0">
                <a:latin typeface="+mn-lt"/>
                <a:cs typeface="Courier New" pitchFamily="49" charset="0"/>
              </a:rPr>
              <a:t>.</a:t>
            </a:r>
          </a:p>
          <a:p>
            <a:pPr eaLnBrk="0" hangingPunct="0">
              <a:lnSpc>
                <a:spcPts val="3000"/>
              </a:lnSpc>
              <a:spcBef>
                <a:spcPts val="6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dirty="0">
                <a:latin typeface="+mn-lt"/>
                <a:cs typeface="Courier New" pitchFamily="49" charset="0"/>
              </a:rPr>
              <a:t>Arra sincs korlátozás, hogy mekkora lehet az alaphalmaz </a:t>
            </a:r>
            <a:r>
              <a:rPr lang="hu-HU" sz="2800" dirty="0" err="1">
                <a:latin typeface="+mn-lt"/>
                <a:cs typeface="Courier New" pitchFamily="49" charset="0"/>
              </a:rPr>
              <a:t>szá-mossága</a:t>
            </a:r>
            <a:r>
              <a:rPr lang="hu-HU" sz="2800" dirty="0">
                <a:latin typeface="+mn-lt"/>
                <a:cs typeface="Courier New" pitchFamily="49" charset="0"/>
              </a:rPr>
              <a:t>, amiből a halmaz elemei származnak. Csak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urier New" pitchFamily="49" charset="0"/>
              </a:rPr>
              <a:t>a konkrét halmazok elemszámát korlátozzuk</a:t>
            </a:r>
            <a:r>
              <a:rPr lang="hu-HU" sz="2800" dirty="0">
                <a:latin typeface="+mn-lt"/>
                <a:cs typeface="Courier New" pitchFamily="49" charset="0"/>
              </a:rPr>
              <a:t>. </a:t>
            </a:r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29</a:t>
            </a:fld>
            <a:r>
              <a:rPr lang="hu-HU" dirty="0"/>
              <a:t>/73</a:t>
            </a:r>
          </a:p>
        </p:txBody>
      </p:sp>
    </p:spTree>
    <p:extLst>
      <p:ext uri="{BB962C8B-B14F-4D97-AF65-F5344CB8AC3E}">
        <p14:creationId xmlns:p14="http://schemas.microsoft.com/office/powerpoint/2010/main" val="3387592773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FF0000"/>
                </a:solidFill>
              </a:rPr>
              <a:t>Metszet</a:t>
            </a:r>
          </a:p>
        </p:txBody>
      </p:sp>
      <p:sp>
        <p:nvSpPr>
          <p:cNvPr id="32774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Feladatok: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/>
              <a:t>A télen </a:t>
            </a:r>
            <a:r>
              <a:rPr lang="hu-HU" sz="2800" dirty="0">
                <a:solidFill>
                  <a:srgbClr val="FF0000"/>
                </a:solidFill>
              </a:rPr>
              <a:t>és</a:t>
            </a:r>
            <a:r>
              <a:rPr lang="hu-HU" sz="2800" dirty="0"/>
              <a:t> a nyáron megfigyelhető madara</a:t>
            </a:r>
            <a:r>
              <a:rPr lang="hu-HU" sz="2800" dirty="0">
                <a:solidFill>
                  <a:srgbClr val="FF0000"/>
                </a:solidFill>
              </a:rPr>
              <a:t>k</a:t>
            </a:r>
            <a:r>
              <a:rPr lang="hu-HU" sz="2800" dirty="0"/>
              <a:t> alapján </a:t>
            </a:r>
            <a:r>
              <a:rPr lang="hu-HU" sz="2800" dirty="0">
                <a:solidFill>
                  <a:srgbClr val="FF0000"/>
                </a:solidFill>
              </a:rPr>
              <a:t>adjuk meg</a:t>
            </a:r>
            <a:r>
              <a:rPr lang="hu-HU" sz="2800" dirty="0"/>
              <a:t> a nem költöző madara</a:t>
            </a:r>
            <a:r>
              <a:rPr lang="hu-HU" sz="2800" dirty="0">
                <a:solidFill>
                  <a:srgbClr val="FF0000"/>
                </a:solidFill>
              </a:rPr>
              <a:t>k</a:t>
            </a:r>
            <a:r>
              <a:rPr lang="hu-HU" sz="2800" dirty="0"/>
              <a:t>at!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>
                <a:solidFill>
                  <a:srgbClr val="FF0000"/>
                </a:solidFill>
              </a:rPr>
              <a:t>Két</a:t>
            </a:r>
            <a:r>
              <a:rPr lang="hu-HU" sz="2800" dirty="0"/>
              <a:t> ember szabad órá</a:t>
            </a:r>
            <a:r>
              <a:rPr lang="hu-HU" sz="2800" dirty="0">
                <a:solidFill>
                  <a:srgbClr val="FF0000"/>
                </a:solidFill>
              </a:rPr>
              <a:t>i</a:t>
            </a:r>
            <a:r>
              <a:rPr lang="hu-HU" sz="2800" dirty="0"/>
              <a:t> alapján </a:t>
            </a:r>
            <a:r>
              <a:rPr lang="hu-HU" sz="2800" dirty="0">
                <a:solidFill>
                  <a:srgbClr val="FF0000"/>
                </a:solidFill>
              </a:rPr>
              <a:t>mondjuk meg</a:t>
            </a:r>
            <a:r>
              <a:rPr lang="hu-HU" sz="2800" dirty="0"/>
              <a:t>, hogy mikor beszélgethetnek egymással!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>
                <a:solidFill>
                  <a:srgbClr val="FF0000"/>
                </a:solidFill>
              </a:rPr>
              <a:t>Adjuk meg</a:t>
            </a:r>
            <a:r>
              <a:rPr lang="hu-HU" sz="2800" dirty="0"/>
              <a:t> azokat az állatfajo</a:t>
            </a:r>
            <a:r>
              <a:rPr lang="hu-HU" sz="2800" dirty="0">
                <a:solidFill>
                  <a:srgbClr val="FF0000"/>
                </a:solidFill>
              </a:rPr>
              <a:t>k</a:t>
            </a:r>
            <a:r>
              <a:rPr lang="hu-HU" sz="2800" dirty="0"/>
              <a:t>at, amelyeket a budapesti </a:t>
            </a:r>
            <a:r>
              <a:rPr lang="hu-HU" sz="2800" dirty="0">
                <a:solidFill>
                  <a:srgbClr val="FF0000"/>
                </a:solidFill>
              </a:rPr>
              <a:t>és</a:t>
            </a:r>
            <a:r>
              <a:rPr lang="hu-HU" sz="2800" dirty="0"/>
              <a:t> a veszprémi állatkertben </a:t>
            </a:r>
            <a:r>
              <a:rPr lang="hu-HU" sz="2800" dirty="0">
                <a:solidFill>
                  <a:srgbClr val="FF0000"/>
                </a:solidFill>
              </a:rPr>
              <a:t>is</a:t>
            </a:r>
            <a:r>
              <a:rPr lang="hu-HU" sz="2800" dirty="0"/>
              <a:t> megnézhetünk!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>
                <a:solidFill>
                  <a:srgbClr val="FF0000"/>
                </a:solidFill>
              </a:rPr>
              <a:t>Három</a:t>
            </a:r>
            <a:r>
              <a:rPr lang="hu-HU" sz="2800" dirty="0"/>
              <a:t> virágárusnál kapható virágo</a:t>
            </a:r>
            <a:r>
              <a:rPr lang="hu-HU" sz="2800" dirty="0">
                <a:solidFill>
                  <a:srgbClr val="FF0000"/>
                </a:solidFill>
              </a:rPr>
              <a:t>k</a:t>
            </a:r>
            <a:r>
              <a:rPr lang="hu-HU" sz="2800" dirty="0"/>
              <a:t> közül </a:t>
            </a:r>
            <a:r>
              <a:rPr lang="hu-HU" sz="2800" dirty="0">
                <a:solidFill>
                  <a:srgbClr val="FF0000"/>
                </a:solidFill>
              </a:rPr>
              <a:t>adjuk meg </a:t>
            </a:r>
            <a:r>
              <a:rPr lang="hu-HU" sz="2800" dirty="0"/>
              <a:t>azokat, amelyek </a:t>
            </a:r>
            <a:r>
              <a:rPr lang="hu-HU" sz="2800" dirty="0">
                <a:solidFill>
                  <a:srgbClr val="FF0000"/>
                </a:solidFill>
              </a:rPr>
              <a:t>mindegyik</a:t>
            </a:r>
            <a:r>
              <a:rPr lang="hu-HU" sz="2800" dirty="0"/>
              <a:t>nél kaphatóak!</a:t>
            </a:r>
          </a:p>
        </p:txBody>
      </p:sp>
      <p:sp>
        <p:nvSpPr>
          <p:cNvPr id="2" name="Dátum helye 6">
            <a:extLst>
              <a:ext uri="{FF2B5EF4-FFF2-40B4-BE49-F238E27FC236}">
                <a16:creationId xmlns:a16="http://schemas.microsoft.com/office/drawing/2014/main" id="{38CC7350-E315-33D2-A4B6-BBDFD8111785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35496" y="6524625"/>
            <a:ext cx="1905000" cy="360363"/>
          </a:xfrm>
        </p:spPr>
        <p:txBody>
          <a:bodyPr/>
          <a:lstStyle/>
          <a:p>
            <a:pPr>
              <a:defRPr/>
            </a:pPr>
            <a:fld id="{305157BE-1CB5-4850-A06D-A0A5010FBEEF}" type="datetime8">
              <a:rPr lang="hu-HU" smtClean="0"/>
              <a:t>2022.11.15. 11:59</a:t>
            </a:fld>
            <a:endParaRPr lang="en-US"/>
          </a:p>
        </p:txBody>
      </p:sp>
      <p:sp>
        <p:nvSpPr>
          <p:cNvPr id="4" name="Élőláb helye 10">
            <a:extLst>
              <a:ext uri="{FF2B5EF4-FFF2-40B4-BE49-F238E27FC236}">
                <a16:creationId xmlns:a16="http://schemas.microsoft.com/office/drawing/2014/main" id="{C4551647-EA05-7CB3-D525-44F9912538C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0496" y="6524625"/>
            <a:ext cx="4287688" cy="333375"/>
          </a:xfrm>
        </p:spPr>
        <p:txBody>
          <a:bodyPr/>
          <a:lstStyle/>
          <a:p>
            <a:pPr>
              <a:defRPr/>
            </a:pPr>
            <a:r>
              <a:rPr lang="hu-HU"/>
              <a:t>Horváth-Horváth-Szlávi-Zsakó: Programozás 10. előadás</a:t>
            </a:r>
            <a:endParaRPr lang="en-US" dirty="0"/>
          </a:p>
        </p:txBody>
      </p:sp>
      <p:sp>
        <p:nvSpPr>
          <p:cNvPr id="6" name="Dia számának helye 1">
            <a:extLst>
              <a:ext uri="{FF2B5EF4-FFF2-40B4-BE49-F238E27FC236}">
                <a16:creationId xmlns:a16="http://schemas.microsoft.com/office/drawing/2014/main" id="{5C656E3B-CD48-3A51-ADC6-1428F8675E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78352" y="6524625"/>
            <a:ext cx="1162000" cy="360363"/>
          </a:xfrm>
        </p:spPr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</a:t>
            </a:fld>
            <a:r>
              <a:rPr lang="hu-HU" dirty="0"/>
              <a:t>/73</a:t>
            </a:r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Halmaz típus</a:t>
            </a:r>
            <a:br>
              <a:rPr lang="hu-HU" altLang="hu-HU" dirty="0"/>
            </a:br>
            <a:r>
              <a:rPr lang="hu-HU" altLang="hu-HU" dirty="0">
                <a:solidFill>
                  <a:srgbClr val="FF0000"/>
                </a:solidFill>
              </a:rPr>
              <a:t>ábrázolása</a:t>
            </a:r>
            <a:r>
              <a:rPr lang="hu-HU" altLang="hu-HU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0483" name="Dátum helye 10"/>
          <p:cNvSpPr>
            <a:spLocks noGrp="1"/>
          </p:cNvSpPr>
          <p:nvPr>
            <p:ph type="dt" sz="half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fld id="{D2F62E49-B34F-4496-8EEC-6FF4FE197A87}" type="datetime8">
              <a:rPr lang="hu-HU" altLang="hu-HU" smtClean="0"/>
              <a:t>2022.11.15. 11:59</a:t>
            </a:fld>
            <a:endParaRPr lang="en-US" altLang="hu-HU"/>
          </a:p>
        </p:txBody>
      </p:sp>
      <p:sp>
        <p:nvSpPr>
          <p:cNvPr id="20485" name="Élőláb helye 14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/>
              <a:t>Horváth-Horváth-Szlávi-Zsakó: Programozás 10. előadás</a:t>
            </a:r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35496" y="1412875"/>
            <a:ext cx="9108504" cy="503830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3200" b="1" dirty="0">
                <a:solidFill>
                  <a:srgbClr val="FF0000"/>
                </a:solidFill>
                <a:cs typeface="+mn-cs"/>
              </a:rPr>
              <a:t>Bittérkép</a:t>
            </a:r>
            <a:r>
              <a:rPr lang="hu-HU" sz="3200" b="1" dirty="0">
                <a:cs typeface="+mn-cs"/>
              </a:rPr>
              <a:t> – logikai vektor</a:t>
            </a: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dirty="0">
                <a:latin typeface="+mn-lt"/>
                <a:cs typeface="Courier New" pitchFamily="49" charset="0"/>
              </a:rPr>
              <a:t>Halmaz(Elemtípus)=</a:t>
            </a:r>
            <a:br>
              <a:rPr lang="hu-HU" sz="2800" dirty="0">
                <a:latin typeface="+mn-lt"/>
                <a:cs typeface="Courier New" pitchFamily="49" charset="0"/>
              </a:rPr>
            </a:br>
            <a:r>
              <a:rPr lang="hu-HU" sz="2800" dirty="0">
                <a:latin typeface="+mn-lt"/>
                <a:cs typeface="Courier New" pitchFamily="49" charset="0"/>
              </a:rPr>
              <a:t>    </a:t>
            </a:r>
            <a:r>
              <a:rPr lang="hu-HU" sz="2800" b="1" dirty="0">
                <a:latin typeface="+mn-lt"/>
                <a:cs typeface="Courier New" pitchFamily="49" charset="0"/>
              </a:rPr>
              <a:t>Tömb</a:t>
            </a:r>
            <a:r>
              <a:rPr lang="hu-HU" sz="2800" dirty="0">
                <a:latin typeface="+mn-lt"/>
                <a:cs typeface="Courier New" pitchFamily="49" charset="0"/>
              </a:rPr>
              <a:t>[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urier New" pitchFamily="49" charset="0"/>
              </a:rPr>
              <a:t>Min'Elemtípus..</a:t>
            </a:r>
            <a:r>
              <a:rPr lang="hu-HU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urier New" pitchFamily="49" charset="0"/>
              </a:rPr>
              <a:t>Max'Elemtípus</a:t>
            </a:r>
            <a:r>
              <a:rPr lang="hu-HU" sz="2800" dirty="0" err="1">
                <a:latin typeface="+mn-lt"/>
                <a:cs typeface="Courier New" pitchFamily="49" charset="0"/>
              </a:rPr>
              <a:t>:Logikai</a:t>
            </a:r>
            <a:r>
              <a:rPr lang="hu-HU" sz="2800" dirty="0">
                <a:latin typeface="+mn-lt"/>
                <a:cs typeface="Courier New" pitchFamily="49" charset="0"/>
              </a:rPr>
              <a:t>]</a:t>
            </a: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dirty="0">
                <a:cs typeface="+mn-cs"/>
              </a:rPr>
              <a:t>A halmazt {igaz,hamis} (</a:t>
            </a:r>
            <a:r>
              <a:rPr lang="hu-HU" sz="2000" dirty="0">
                <a:cs typeface="+mn-cs"/>
              </a:rPr>
              <a:t>azaz benne van-e</a:t>
            </a:r>
            <a:r>
              <a:rPr lang="hu-HU" sz="2800" dirty="0">
                <a:cs typeface="+mn-cs"/>
              </a:rPr>
              <a:t>) elemekből álló vektorként értelmezzük, ahol </a:t>
            </a:r>
            <a:r>
              <a:rPr lang="hu-HU" sz="2800" b="1" dirty="0">
                <a:cs typeface="+mn-cs"/>
              </a:rPr>
              <a:t>index</a:t>
            </a:r>
            <a:r>
              <a:rPr lang="hu-HU" sz="2800" dirty="0">
                <a:cs typeface="+mn-cs"/>
              </a:rPr>
              <a:t>ként használjuk az </a:t>
            </a:r>
            <a:r>
              <a:rPr lang="hu-HU" sz="2800" b="1" dirty="0">
                <a:cs typeface="+mn-cs"/>
              </a:rPr>
              <a:t>elem típus</a:t>
            </a:r>
            <a:r>
              <a:rPr lang="hu-HU" sz="2800" dirty="0">
                <a:cs typeface="+mn-cs"/>
              </a:rPr>
              <a:t>ú értéket vagy indexet számolunk belőle.</a:t>
            </a: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dirty="0">
              <a:latin typeface="+mn-lt"/>
              <a:cs typeface="+mn-cs"/>
            </a:endParaRPr>
          </a:p>
          <a:p>
            <a:pPr eaLnBrk="0" hangingPunct="0">
              <a:spcBef>
                <a:spcPts val="18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dirty="0">
                <a:latin typeface="+mn-lt"/>
                <a:cs typeface="+mn-cs"/>
              </a:rPr>
              <a:t>Az ilyen halmaz mindig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rendezett</a:t>
            </a:r>
            <a:r>
              <a:rPr lang="hu-HU" sz="2800" dirty="0">
                <a:latin typeface="+mn-lt"/>
                <a:cs typeface="+mn-cs"/>
              </a:rPr>
              <a:t> halmaz</a:t>
            </a:r>
            <a:r>
              <a:rPr lang="hu-HU" sz="2800" dirty="0">
                <a:latin typeface="+mn-lt"/>
              </a:rPr>
              <a:t>, definiálható rajta a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távolság</a:t>
            </a:r>
            <a:r>
              <a:rPr lang="hu-HU" sz="2800" dirty="0">
                <a:latin typeface="+mn-lt"/>
              </a:rPr>
              <a:t> fogalom (→</a:t>
            </a:r>
            <a:r>
              <a:rPr lang="hu-HU" sz="2400" dirty="0">
                <a:solidFill>
                  <a:srgbClr val="FF0000"/>
                </a:solidFill>
                <a:latin typeface="+mn-lt"/>
              </a:rPr>
              <a:t>implementálható a tömb </a:t>
            </a:r>
            <a:r>
              <a:rPr lang="hu-HU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címkiszámító függvénye</a:t>
            </a:r>
            <a:r>
              <a:rPr lang="hu-HU" sz="2800" dirty="0">
                <a:latin typeface="+mn-lt"/>
              </a:rPr>
              <a:t>).</a:t>
            </a:r>
            <a:endParaRPr lang="hu-HU" sz="2800" dirty="0">
              <a:latin typeface="+mn-lt"/>
              <a:cs typeface="+mn-cs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dirty="0">
                <a:latin typeface="+mn-lt"/>
              </a:rPr>
              <a:t>Kérdés: tároljuk-e a halmaz elemszámát is?</a:t>
            </a:r>
            <a:endParaRPr lang="hu-HU" sz="2800" dirty="0">
              <a:latin typeface="+mn-lt"/>
              <a:cs typeface="Courier New" pitchFamily="49" charset="0"/>
            </a:endParaRPr>
          </a:p>
        </p:txBody>
      </p:sp>
      <p:sp>
        <p:nvSpPr>
          <p:cNvPr id="2" name="Téglalap 1">
            <a:extLst>
              <a:ext uri="{FF2B5EF4-FFF2-40B4-BE49-F238E27FC236}">
                <a16:creationId xmlns:a16="http://schemas.microsoft.com/office/drawing/2014/main" id="{47200680-CD0F-4C41-935F-F81A2C8559AD}"/>
              </a:ext>
            </a:extLst>
          </p:cNvPr>
          <p:cNvSpPr/>
          <p:nvPr/>
        </p:nvSpPr>
        <p:spPr>
          <a:xfrm>
            <a:off x="4427984" y="3812414"/>
            <a:ext cx="4572000" cy="126188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hu-HU" sz="2800" dirty="0"/>
              <a:t>Elemtípus például lehet:</a:t>
            </a:r>
          </a:p>
          <a:p>
            <a:pPr marL="457200" indent="-457200">
              <a:spcBef>
                <a:spcPts val="0"/>
              </a:spcBef>
              <a:buFont typeface="Courier New" panose="02070309020205020404" pitchFamily="49" charset="0"/>
              <a:buChar char="o"/>
              <a:defRPr/>
            </a:pPr>
            <a:r>
              <a:rPr lang="hu-HU" sz="2400" dirty="0"/>
              <a:t>egész számok intervalluma (-9..9)</a:t>
            </a:r>
          </a:p>
          <a:p>
            <a:pPr marL="457200" indent="-457200">
              <a:spcBef>
                <a:spcPts val="0"/>
              </a:spcBef>
              <a:buFont typeface="Courier New" panose="02070309020205020404" pitchFamily="49" charset="0"/>
              <a:buChar char="o"/>
              <a:defRPr/>
            </a:pPr>
            <a:r>
              <a:rPr lang="hu-HU" sz="2400" dirty="0"/>
              <a:t>karakter-intervallum ("A".."Z")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30</a:t>
            </a:fld>
            <a:r>
              <a:rPr lang="hu-HU" dirty="0"/>
              <a:t>/73</a:t>
            </a:r>
          </a:p>
        </p:txBody>
      </p:sp>
    </p:spTree>
    <p:extLst>
      <p:ext uri="{BB962C8B-B14F-4D97-AF65-F5344CB8AC3E}">
        <p14:creationId xmlns:p14="http://schemas.microsoft.com/office/powerpoint/2010/main" val="825128365"/>
      </p:ext>
    </p:extLst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Halmaz típus</a:t>
            </a:r>
          </a:p>
        </p:txBody>
      </p:sp>
      <p:sp>
        <p:nvSpPr>
          <p:cNvPr id="21507" name="Dátum helye 10"/>
          <p:cNvSpPr>
            <a:spLocks noGrp="1"/>
          </p:cNvSpPr>
          <p:nvPr>
            <p:ph type="dt" sz="half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fld id="{1C3E96BA-24F6-4D1D-A65C-1B3EDFAEC131}" type="datetime8">
              <a:rPr lang="hu-HU" altLang="hu-HU" smtClean="0"/>
              <a:t>2022.11.15. 11:59</a:t>
            </a:fld>
            <a:endParaRPr lang="en-US" altLang="hu-HU"/>
          </a:p>
        </p:txBody>
      </p:sp>
      <p:sp>
        <p:nvSpPr>
          <p:cNvPr id="21509" name="Élőláb helye 14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/>
              <a:t>Horváth-Horváth-Szlávi-Zsakó: Programozás 10. előadás</a:t>
            </a:r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35496" y="1412875"/>
            <a:ext cx="8929117" cy="500444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b="1" dirty="0">
                <a:latin typeface="+mn-lt"/>
                <a:cs typeface="Courier New" pitchFamily="49" charset="0"/>
              </a:rPr>
              <a:t>Műveletigény számítása: </a:t>
            </a: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dirty="0">
                <a:latin typeface="+mn-lt"/>
                <a:cs typeface="Courier New" pitchFamily="49" charset="0"/>
              </a:rPr>
              <a:t>Az Üres műveletigénye + a ciklus. A ciklus a halmaz elemeinek számaszor fut le, azaz a futási idő a halmaz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urier New" pitchFamily="49" charset="0"/>
              </a:rPr>
              <a:t>elemszám</a:t>
            </a:r>
            <a:r>
              <a:rPr lang="hu-HU" sz="2800" dirty="0">
                <a:latin typeface="+mn-lt"/>
                <a:cs typeface="Courier New" pitchFamily="49" charset="0"/>
              </a:rPr>
              <a:t>ával arányos.</a:t>
            </a:r>
          </a:p>
        </p:txBody>
      </p:sp>
      <p:graphicFrame>
        <p:nvGraphicFramePr>
          <p:cNvPr id="7" name="Táblázat 6"/>
          <p:cNvGraphicFramePr>
            <a:graphicFrameLocks noGrp="1"/>
          </p:cNvGraphicFramePr>
          <p:nvPr/>
        </p:nvGraphicFramePr>
        <p:xfrm>
          <a:off x="4073758" y="1973892"/>
          <a:ext cx="4320480" cy="2583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474">
                  <a:extLst>
                    <a:ext uri="{9D8B030D-6E8A-4147-A177-3AD203B41FA5}">
                      <a16:colId xmlns:a16="http://schemas.microsoft.com/office/drawing/2014/main" val="2536320064"/>
                    </a:ext>
                  </a:extLst>
                </a:gridCol>
                <a:gridCol w="1718766">
                  <a:extLst>
                    <a:ext uri="{9D8B030D-6E8A-4147-A177-3AD203B41FA5}">
                      <a16:colId xmlns:a16="http://schemas.microsoft.com/office/drawing/2014/main" val="1444207863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297003640"/>
                    </a:ext>
                  </a:extLst>
                </a:gridCol>
              </a:tblGrid>
              <a:tr h="231170">
                <a:tc grid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4986716"/>
                  </a:ext>
                </a:extLst>
              </a:tr>
              <a:tr h="411480">
                <a:tc gridSpan="3">
                  <a:txBody>
                    <a:bodyPr/>
                    <a:lstStyle/>
                    <a:p>
                      <a:r>
                        <a:rPr lang="hu-HU" sz="2400" b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Üres(h)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83674"/>
                  </a:ext>
                </a:extLst>
              </a:tr>
              <a:tr h="41148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Be:N</a:t>
                      </a: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3560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i=1..N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410481"/>
                  </a:ext>
                </a:extLst>
              </a:tr>
              <a:tr h="228600">
                <a:tc rowSpan="2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hu-HU" sz="2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Be:e</a:t>
                      </a: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357896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h[e]</a:t>
                      </a:r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:=igaz</a:t>
                      </a: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319319"/>
                  </a:ext>
                </a:extLst>
              </a:tr>
            </a:tbl>
          </a:graphicData>
        </a:graphic>
      </p:graphicFrame>
      <p:sp>
        <p:nvSpPr>
          <p:cNvPr id="9" name="Oval 63"/>
          <p:cNvSpPr>
            <a:spLocks noChangeArrowheads="1"/>
          </p:cNvSpPr>
          <p:nvPr/>
        </p:nvSpPr>
        <p:spPr bwMode="auto">
          <a:xfrm>
            <a:off x="4011622" y="1412776"/>
            <a:ext cx="4464050" cy="576262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Beolvasás(h)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02B59C8A-C099-42BC-A964-5E3A702DB0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3664" y="1984648"/>
            <a:ext cx="1222375" cy="58566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0" bIns="3600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l">
              <a:lnSpc>
                <a:spcPts val="2000"/>
              </a:lnSpc>
              <a:buFont typeface="Wingdings" pitchFamily="2" charset="2"/>
              <a:buNone/>
            </a:pPr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 i:</a:t>
            </a:r>
            <a:r>
              <a:rPr lang="hu-HU" sz="1800" b="1" dirty="0"/>
              <a:t>Egész</a:t>
            </a:r>
            <a:endParaRPr lang="hu-HU" sz="1800" dirty="0">
              <a:solidFill>
                <a:srgbClr val="FF0000"/>
              </a:solidFill>
            </a:endParaRPr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31</a:t>
            </a:fld>
            <a:r>
              <a:rPr lang="hu-HU" dirty="0"/>
              <a:t>/73</a:t>
            </a:r>
          </a:p>
        </p:txBody>
      </p:sp>
    </p:spTree>
    <p:extLst>
      <p:ext uri="{BB962C8B-B14F-4D97-AF65-F5344CB8AC3E}">
        <p14:creationId xmlns:p14="http://schemas.microsoft.com/office/powerpoint/2010/main" val="3159547257"/>
      </p:ext>
    </p:extLst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Halmaz típus</a:t>
            </a:r>
          </a:p>
        </p:txBody>
      </p:sp>
      <p:sp>
        <p:nvSpPr>
          <p:cNvPr id="22531" name="Dátum helye 10"/>
          <p:cNvSpPr>
            <a:spLocks noGrp="1"/>
          </p:cNvSpPr>
          <p:nvPr>
            <p:ph type="dt" sz="half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fld id="{3ADF5F17-51A1-4F52-B32C-47430F084F8E}" type="datetime8">
              <a:rPr lang="hu-HU" altLang="hu-HU" smtClean="0"/>
              <a:t>2022.11.15. 11:59</a:t>
            </a:fld>
            <a:endParaRPr lang="en-US" altLang="hu-HU"/>
          </a:p>
        </p:txBody>
      </p:sp>
      <p:sp>
        <p:nvSpPr>
          <p:cNvPr id="22533" name="Élőláb helye 15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/>
              <a:t>Horváth-Horváth-Szlávi-Zsakó: Programozás 10. előadás</a:t>
            </a:r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323528" y="1412875"/>
            <a:ext cx="8641085" cy="50906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b="1" dirty="0">
                <a:latin typeface="+mn-lt"/>
                <a:cs typeface="Courier New" pitchFamily="49" charset="0"/>
              </a:rPr>
              <a:t>Műveletigény számítása: </a:t>
            </a: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dirty="0">
                <a:latin typeface="+mn-lt"/>
                <a:cs typeface="Courier New" pitchFamily="49" charset="0"/>
              </a:rPr>
              <a:t>A ciklus a halmaz lehetséges elemeinek számaszor fut le, azaz a futási idő a halmaz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urier New" pitchFamily="49" charset="0"/>
              </a:rPr>
              <a:t>elemtípusának számosságá</a:t>
            </a:r>
            <a:r>
              <a:rPr lang="hu-HU" sz="2800" dirty="0">
                <a:latin typeface="+mn-lt"/>
                <a:cs typeface="Courier New" pitchFamily="49" charset="0"/>
              </a:rPr>
              <a:t>val arányos.</a:t>
            </a:r>
          </a:p>
          <a:p>
            <a:pPr>
              <a:defRPr/>
            </a:pPr>
            <a:r>
              <a:rPr lang="hu-HU" altLang="hu-HU" sz="2800" i="1" dirty="0">
                <a:cs typeface="Courier New" panose="02070309020205020404" pitchFamily="49" charset="0"/>
              </a:rPr>
              <a:t>Mi lenne, ha tárolnánk a halmaz legkisebb és legnagyobb elemét is?</a:t>
            </a:r>
          </a:p>
        </p:txBody>
      </p:sp>
      <p:graphicFrame>
        <p:nvGraphicFramePr>
          <p:cNvPr id="7" name="Táblázat 6"/>
          <p:cNvGraphicFramePr>
            <a:graphicFrameLocks noGrp="1"/>
          </p:cNvGraphicFramePr>
          <p:nvPr/>
        </p:nvGraphicFramePr>
        <p:xfrm>
          <a:off x="1604048" y="2480300"/>
          <a:ext cx="5976663" cy="1668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696">
                  <a:extLst>
                    <a:ext uri="{9D8B030D-6E8A-4147-A177-3AD203B41FA5}">
                      <a16:colId xmlns:a16="http://schemas.microsoft.com/office/drawing/2014/main" val="2536320064"/>
                    </a:ext>
                  </a:extLst>
                </a:gridCol>
                <a:gridCol w="2324635">
                  <a:extLst>
                    <a:ext uri="{9D8B030D-6E8A-4147-A177-3AD203B41FA5}">
                      <a16:colId xmlns:a16="http://schemas.microsoft.com/office/drawing/2014/main" val="1444207863"/>
                    </a:ext>
                  </a:extLst>
                </a:gridCol>
                <a:gridCol w="180021">
                  <a:extLst>
                    <a:ext uri="{9D8B030D-6E8A-4147-A177-3AD203B41FA5}">
                      <a16:colId xmlns:a16="http://schemas.microsoft.com/office/drawing/2014/main" val="2297003640"/>
                    </a:ext>
                  </a:extLst>
                </a:gridCol>
                <a:gridCol w="2808311">
                  <a:extLst>
                    <a:ext uri="{9D8B030D-6E8A-4147-A177-3AD203B41FA5}">
                      <a16:colId xmlns:a16="http://schemas.microsoft.com/office/drawing/2014/main" val="302153452"/>
                    </a:ext>
                  </a:extLst>
                </a:gridCol>
              </a:tblGrid>
              <a:tr h="231170">
                <a:tc grid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986716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i=</a:t>
                      </a:r>
                      <a:r>
                        <a:rPr lang="hu-HU" sz="2400" dirty="0">
                          <a:latin typeface="Courier New" pitchFamily="49" charset="0"/>
                          <a:cs typeface="Courier New" pitchFamily="49" charset="0"/>
                        </a:rPr>
                        <a:t>Min'Elemtípus..</a:t>
                      </a:r>
                      <a:r>
                        <a:rPr lang="hu-HU" sz="2400" dirty="0" err="1">
                          <a:latin typeface="Courier New" pitchFamily="49" charset="0"/>
                          <a:cs typeface="Courier New" pitchFamily="49" charset="0"/>
                        </a:rPr>
                        <a:t>Max'Elemtípus</a:t>
                      </a: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410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h[i]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357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hu-HU" sz="2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Ki:i</a:t>
                      </a: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341046"/>
                  </a:ext>
                </a:extLst>
              </a:tr>
            </a:tbl>
          </a:graphicData>
        </a:graphic>
      </p:graphicFrame>
      <p:sp>
        <p:nvSpPr>
          <p:cNvPr id="9" name="Oval 63"/>
          <p:cNvSpPr>
            <a:spLocks noChangeArrowheads="1"/>
          </p:cNvSpPr>
          <p:nvPr/>
        </p:nvSpPr>
        <p:spPr bwMode="auto">
          <a:xfrm>
            <a:off x="2360006" y="1919184"/>
            <a:ext cx="4464050" cy="576262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Kiírás(h)</a:t>
            </a:r>
          </a:p>
        </p:txBody>
      </p:sp>
      <p:cxnSp>
        <p:nvCxnSpPr>
          <p:cNvPr id="10" name="Egyenes összekötő 9"/>
          <p:cNvCxnSpPr/>
          <p:nvPr/>
        </p:nvCxnSpPr>
        <p:spPr>
          <a:xfrm>
            <a:off x="2262764" y="3212811"/>
            <a:ext cx="360000" cy="46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10"/>
          <p:cNvCxnSpPr/>
          <p:nvPr/>
        </p:nvCxnSpPr>
        <p:spPr>
          <a:xfrm flipH="1">
            <a:off x="7221813" y="3212811"/>
            <a:ext cx="360000" cy="46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55">
            <a:extLst>
              <a:ext uri="{FF2B5EF4-FFF2-40B4-BE49-F238E27FC236}">
                <a16:creationId xmlns:a16="http://schemas.microsoft.com/office/drawing/2014/main" id="{AD843DCF-5774-4468-805E-64824E6A1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736" y="3436442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600" b="1" dirty="0">
                <a:latin typeface="Courier New" pitchFamily="49" charset="0"/>
              </a:rPr>
              <a:t>I</a:t>
            </a:r>
          </a:p>
        </p:txBody>
      </p:sp>
      <p:sp>
        <p:nvSpPr>
          <p:cNvPr id="13" name="Text Box 56">
            <a:extLst>
              <a:ext uri="{FF2B5EF4-FFF2-40B4-BE49-F238E27FC236}">
                <a16:creationId xmlns:a16="http://schemas.microsoft.com/office/drawing/2014/main" id="{F1510D42-DE85-4BD2-A42B-117D4ED82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8323" y="3426917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600" b="1" dirty="0">
                <a:latin typeface="Courier New" pitchFamily="49" charset="0"/>
              </a:rPr>
              <a:t>N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6BE653D8-6CAF-40C5-833C-8BCBFF57A7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1096" y="2468056"/>
            <a:ext cx="1383517" cy="58566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36000" tIns="36000" rIns="0" bIns="3600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l">
              <a:lnSpc>
                <a:spcPts val="2000"/>
              </a:lnSpc>
              <a:buFont typeface="Wingdings" pitchFamily="2" charset="2"/>
              <a:buNone/>
            </a:pPr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 i:</a:t>
            </a:r>
            <a:r>
              <a:rPr lang="hu-HU" sz="1800" dirty="0">
                <a:solidFill>
                  <a:srgbClr val="FF0000"/>
                </a:solidFill>
              </a:rPr>
              <a:t>Elemtípus</a:t>
            </a:r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32</a:t>
            </a:fld>
            <a:r>
              <a:rPr lang="hu-HU" dirty="0"/>
              <a:t>/73</a:t>
            </a:r>
          </a:p>
        </p:txBody>
      </p:sp>
    </p:spTree>
    <p:extLst>
      <p:ext uri="{BB962C8B-B14F-4D97-AF65-F5344CB8AC3E}">
        <p14:creationId xmlns:p14="http://schemas.microsoft.com/office/powerpoint/2010/main" val="1092311228"/>
      </p:ext>
    </p:extLst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Halmaz típus</a:t>
            </a:r>
          </a:p>
        </p:txBody>
      </p:sp>
      <p:sp>
        <p:nvSpPr>
          <p:cNvPr id="23555" name="Dátum helye 10"/>
          <p:cNvSpPr>
            <a:spLocks noGrp="1"/>
          </p:cNvSpPr>
          <p:nvPr>
            <p:ph type="dt" sz="half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fld id="{AF063E5F-2F35-46F4-8019-FF2322904415}" type="datetime8">
              <a:rPr lang="hu-HU" altLang="hu-HU" smtClean="0"/>
              <a:t>2022.11.15. 11:59</a:t>
            </a:fld>
            <a:endParaRPr lang="en-US" altLang="hu-HU"/>
          </a:p>
        </p:txBody>
      </p:sp>
      <p:sp>
        <p:nvSpPr>
          <p:cNvPr id="23557" name="Élőláb helye 14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/>
              <a:t>Horváth-Horváth-Szlávi-Zsakó: Programozás 10. előadás</a:t>
            </a:r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35496" y="1412875"/>
            <a:ext cx="8929117" cy="414267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400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400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4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hu-HU" sz="2400" dirty="0">
                <a:cs typeface="Courier New" pitchFamily="49" charset="0"/>
              </a:rPr>
              <a:t>A </a:t>
            </a:r>
            <a:r>
              <a:rPr lang="hu-HU" sz="2400" dirty="0">
                <a:solidFill>
                  <a:srgbClr val="FF0000"/>
                </a:solidFill>
                <a:cs typeface="Courier New" pitchFamily="49" charset="0"/>
              </a:rPr>
              <a:t>Másolás</a:t>
            </a:r>
            <a:r>
              <a:rPr lang="hu-HU" sz="2400" dirty="0">
                <a:cs typeface="Courier New" pitchFamily="49" charset="0"/>
              </a:rPr>
              <a:t> </a:t>
            </a:r>
            <a:r>
              <a:rPr lang="hu-HU" sz="2400" dirty="0" err="1">
                <a:cs typeface="Courier New" pitchFamily="49" charset="0"/>
              </a:rPr>
              <a:t>programo</a:t>
            </a:r>
            <a:r>
              <a:rPr lang="hu-HU" sz="2400" dirty="0">
                <a:cs typeface="Courier New" pitchFamily="49" charset="0"/>
              </a:rPr>
              <a:t>-</a:t>
            </a:r>
            <a:br>
              <a:rPr lang="hu-HU" sz="2400" dirty="0">
                <a:cs typeface="Courier New" pitchFamily="49" charset="0"/>
              </a:rPr>
            </a:br>
            <a:r>
              <a:rPr lang="hu-HU" sz="2400" dirty="0" err="1">
                <a:cs typeface="Courier New" pitchFamily="49" charset="0"/>
              </a:rPr>
              <a:t>zási</a:t>
            </a:r>
            <a:r>
              <a:rPr lang="hu-HU" sz="2400" dirty="0">
                <a:cs typeface="Courier New" pitchFamily="49" charset="0"/>
              </a:rPr>
              <a:t> tétel alkalmazása</a:t>
            </a:r>
            <a:endParaRPr lang="hu-HU" sz="2800" dirty="0"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b="1" dirty="0">
                <a:latin typeface="+mn-lt"/>
                <a:cs typeface="Courier New" pitchFamily="49" charset="0"/>
              </a:rPr>
              <a:t>Műveletigény számítása: </a:t>
            </a: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dirty="0">
                <a:cs typeface="Courier New" pitchFamily="49" charset="0"/>
              </a:rPr>
              <a:t>A ciklus a halmaz lehetséges elemeinek számaszor fut le, azaz a futási idő a halmaz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urier New" pitchFamily="49" charset="0"/>
              </a:rPr>
              <a:t>elemtípusának számosságá</a:t>
            </a:r>
            <a:r>
              <a:rPr lang="hu-HU" sz="2800" dirty="0">
                <a:cs typeface="Courier New" pitchFamily="49" charset="0"/>
              </a:rPr>
              <a:t>val arányos.</a:t>
            </a:r>
          </a:p>
        </p:txBody>
      </p:sp>
      <p:graphicFrame>
        <p:nvGraphicFramePr>
          <p:cNvPr id="7" name="Táblázat 6"/>
          <p:cNvGraphicFramePr>
            <a:graphicFrameLocks noGrp="1"/>
          </p:cNvGraphicFramePr>
          <p:nvPr/>
        </p:nvGraphicFramePr>
        <p:xfrm>
          <a:off x="3147081" y="2505452"/>
          <a:ext cx="5976663" cy="1211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5">
                  <a:extLst>
                    <a:ext uri="{9D8B030D-6E8A-4147-A177-3AD203B41FA5}">
                      <a16:colId xmlns:a16="http://schemas.microsoft.com/office/drawing/2014/main" val="2536320064"/>
                    </a:ext>
                  </a:extLst>
                </a:gridCol>
                <a:gridCol w="2484276">
                  <a:extLst>
                    <a:ext uri="{9D8B030D-6E8A-4147-A177-3AD203B41FA5}">
                      <a16:colId xmlns:a16="http://schemas.microsoft.com/office/drawing/2014/main" val="1444207863"/>
                    </a:ext>
                  </a:extLst>
                </a:gridCol>
                <a:gridCol w="2988332">
                  <a:extLst>
                    <a:ext uri="{9D8B030D-6E8A-4147-A177-3AD203B41FA5}">
                      <a16:colId xmlns:a16="http://schemas.microsoft.com/office/drawing/2014/main" val="2297003640"/>
                    </a:ext>
                  </a:extLst>
                </a:gridCol>
              </a:tblGrid>
              <a:tr h="231170">
                <a:tc grid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498671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i=</a:t>
                      </a:r>
                      <a:r>
                        <a:rPr lang="hu-HU" sz="2400" dirty="0">
                          <a:latin typeface="Courier New" pitchFamily="49" charset="0"/>
                          <a:cs typeface="Courier New" pitchFamily="49" charset="0"/>
                        </a:rPr>
                        <a:t>Min'Elemtípus..</a:t>
                      </a:r>
                      <a:r>
                        <a:rPr lang="hu-HU" sz="2400" dirty="0" err="1">
                          <a:latin typeface="Courier New" pitchFamily="49" charset="0"/>
                          <a:cs typeface="Courier New" pitchFamily="49" charset="0"/>
                        </a:rPr>
                        <a:t>Max'Elemtípus</a:t>
                      </a: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410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h[i]:=hamis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357896"/>
                  </a:ext>
                </a:extLst>
              </a:tr>
            </a:tbl>
          </a:graphicData>
        </a:graphic>
      </p:graphicFrame>
      <p:sp>
        <p:nvSpPr>
          <p:cNvPr id="9" name="Oval 63"/>
          <p:cNvSpPr>
            <a:spLocks noChangeArrowheads="1"/>
          </p:cNvSpPr>
          <p:nvPr/>
        </p:nvSpPr>
        <p:spPr bwMode="auto">
          <a:xfrm>
            <a:off x="3915231" y="1944336"/>
            <a:ext cx="4464050" cy="576262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Üres(h)</a:t>
            </a:r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33</a:t>
            </a:fld>
            <a:r>
              <a:rPr lang="hu-HU" dirty="0"/>
              <a:t>/73</a:t>
            </a:r>
          </a:p>
        </p:txBody>
      </p:sp>
    </p:spTree>
    <p:extLst>
      <p:ext uri="{BB962C8B-B14F-4D97-AF65-F5344CB8AC3E}">
        <p14:creationId xmlns:p14="http://schemas.microsoft.com/office/powerpoint/2010/main" val="801576112"/>
      </p:ext>
    </p:extLst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Halmaz típus</a:t>
            </a:r>
          </a:p>
        </p:txBody>
      </p:sp>
      <p:sp>
        <p:nvSpPr>
          <p:cNvPr id="24579" name="Dátum helye 10"/>
          <p:cNvSpPr>
            <a:spLocks noGrp="1"/>
          </p:cNvSpPr>
          <p:nvPr>
            <p:ph type="dt" sz="half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fld id="{80923926-5F3D-4EE6-AD61-0DC0378C0AB3}" type="datetime8">
              <a:rPr lang="hu-HU" altLang="hu-HU" smtClean="0"/>
              <a:t>2022.11.15. 11:59</a:t>
            </a:fld>
            <a:endParaRPr lang="en-US" altLang="hu-HU"/>
          </a:p>
        </p:txBody>
      </p:sp>
      <p:sp>
        <p:nvSpPr>
          <p:cNvPr id="24581" name="Élőláb helye 13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/>
              <a:t>Horváth-Horváth-Szlávi-Zsakó: Programozás 10. előadás</a:t>
            </a:r>
          </a:p>
        </p:txBody>
      </p:sp>
      <p:sp>
        <p:nvSpPr>
          <p:cNvPr id="24580" name="Rectangle 26"/>
          <p:cNvSpPr>
            <a:spLocks noChangeArrowheads="1"/>
          </p:cNvSpPr>
          <p:nvPr/>
        </p:nvSpPr>
        <p:spPr bwMode="auto">
          <a:xfrm>
            <a:off x="35496" y="1412875"/>
            <a:ext cx="8929117" cy="486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endParaRPr lang="hu-HU" sz="2800" dirty="0">
              <a:cs typeface="Courier New" pitchFamily="49" charset="0"/>
            </a:endParaRPr>
          </a:p>
          <a:p>
            <a:endParaRPr lang="hu-HU" sz="2800" dirty="0">
              <a:cs typeface="Courier New" pitchFamily="49" charset="0"/>
            </a:endParaRPr>
          </a:p>
          <a:p>
            <a:r>
              <a:rPr lang="hu-HU" sz="2400" dirty="0">
                <a:cs typeface="Courier New" pitchFamily="49" charset="0"/>
              </a:rPr>
              <a:t>Az </a:t>
            </a:r>
            <a:r>
              <a:rPr lang="hu-HU" sz="2400" dirty="0">
                <a:solidFill>
                  <a:srgbClr val="FF0000"/>
                </a:solidFill>
                <a:cs typeface="Courier New" pitchFamily="49" charset="0"/>
              </a:rPr>
              <a:t>Eldöntés</a:t>
            </a:r>
            <a:r>
              <a:rPr lang="hu-HU" sz="2400" dirty="0">
                <a:cs typeface="Courier New" pitchFamily="49" charset="0"/>
              </a:rPr>
              <a:t> programozási</a:t>
            </a:r>
            <a:br>
              <a:rPr lang="hu-HU" sz="2400" dirty="0">
                <a:cs typeface="Courier New" pitchFamily="49" charset="0"/>
              </a:rPr>
            </a:br>
            <a:r>
              <a:rPr lang="hu-HU" sz="2400" dirty="0">
                <a:cs typeface="Courier New" pitchFamily="49" charset="0"/>
              </a:rPr>
              <a:t>tétel alkalmazása</a:t>
            </a:r>
          </a:p>
          <a:p>
            <a:pPr>
              <a:spcBef>
                <a:spcPct val="2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None/>
            </a:pPr>
            <a:endParaRPr lang="hu-HU" altLang="hu-HU" sz="2800" b="1" dirty="0"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None/>
            </a:pPr>
            <a:endParaRPr lang="hu-HU" altLang="hu-HU" sz="2800" b="1" dirty="0"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None/>
            </a:pPr>
            <a:r>
              <a:rPr lang="hu-HU" altLang="hu-HU" sz="2800" b="1" dirty="0">
                <a:cs typeface="Courier New" panose="02070309020205020404" pitchFamily="49" charset="0"/>
              </a:rPr>
              <a:t>Műveletigény számítása: </a:t>
            </a:r>
          </a:p>
          <a:p>
            <a:pPr>
              <a:spcBef>
                <a:spcPct val="2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None/>
            </a:pPr>
            <a:r>
              <a:rPr lang="hu-HU" altLang="hu-HU" sz="2800" dirty="0">
                <a:cs typeface="Courier New" panose="02070309020205020404" pitchFamily="49" charset="0"/>
              </a:rPr>
              <a:t>A ciklus a halmaz lehetséges elemeinek </a:t>
            </a:r>
            <a:r>
              <a:rPr lang="hu-HU" altLang="hu-HU" sz="2800" dirty="0" err="1">
                <a:cs typeface="Courier New" panose="02070309020205020404" pitchFamily="49" charset="0"/>
              </a:rPr>
              <a:t>számaszor</a:t>
            </a:r>
            <a:r>
              <a:rPr lang="hu-HU" altLang="hu-HU" sz="2800" dirty="0">
                <a:cs typeface="Courier New" panose="02070309020205020404" pitchFamily="49" charset="0"/>
              </a:rPr>
              <a:t> fut le, azaz a futási idő a halmaz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urier New" panose="02070309020205020404" pitchFamily="49" charset="0"/>
              </a:rPr>
              <a:t>elemtípusának számosságá</a:t>
            </a:r>
            <a:r>
              <a:rPr lang="hu-HU" altLang="hu-HU" sz="2800" dirty="0">
                <a:cs typeface="Courier New" panose="02070309020205020404" pitchFamily="49" charset="0"/>
              </a:rPr>
              <a:t>val arányos.</a:t>
            </a:r>
          </a:p>
          <a:p>
            <a:pPr>
              <a:spcBef>
                <a:spcPct val="2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None/>
            </a:pPr>
            <a:r>
              <a:rPr lang="hu-HU" altLang="hu-HU" sz="2800" dirty="0">
                <a:cs typeface="Courier New" panose="02070309020205020404" pitchFamily="49" charset="0"/>
              </a:rPr>
              <a:t>Ha elemszámot tárolnánk, gyors lehetne (Db=0?).</a:t>
            </a:r>
          </a:p>
        </p:txBody>
      </p:sp>
      <p:graphicFrame>
        <p:nvGraphicFramePr>
          <p:cNvPr id="7" name="Táblázat 6"/>
          <p:cNvGraphicFramePr>
            <a:graphicFrameLocks noGrp="1"/>
          </p:cNvGraphicFramePr>
          <p:nvPr/>
        </p:nvGraphicFramePr>
        <p:xfrm>
          <a:off x="3635896" y="2189916"/>
          <a:ext cx="5472608" cy="2125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536320064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1444207863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2297003640"/>
                    </a:ext>
                  </a:extLst>
                </a:gridCol>
              </a:tblGrid>
              <a:tr h="231170">
                <a:tc grid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498671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hu-HU" altLang="hu-HU" sz="24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i:=Min'Elemtípus</a:t>
                      </a:r>
                      <a:endParaRPr lang="hu-HU" sz="2400" b="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83674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hu-HU" altLang="hu-HU" sz="240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i≤Max'Elemtípus</a:t>
                      </a:r>
                      <a:r>
                        <a:rPr lang="hu-HU" altLang="hu-HU" sz="24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és nem h[i]</a:t>
                      </a:r>
                      <a:endParaRPr lang="hu-HU" sz="2400" b="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410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hu-HU" sz="2400" b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i:=i+1 [</a:t>
                      </a:r>
                      <a:r>
                        <a:rPr lang="hu-HU" sz="1600" b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hu-HU" sz="1400" b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következő Elemtípusú érték</a:t>
                      </a:r>
                      <a:r>
                        <a:rPr lang="hu-HU" sz="2400" b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35789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l"/>
                      <a:r>
                        <a:rPr lang="hu-HU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ÜresE</a:t>
                      </a:r>
                      <a:r>
                        <a:rPr lang="hu-HU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:=</a:t>
                      </a:r>
                      <a:r>
                        <a:rPr lang="hu-HU" sz="24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hu-HU" altLang="hu-HU" sz="24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r>
                        <a:rPr lang="hu-HU" altLang="hu-HU" sz="240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Max'Elemtípus</a:t>
                      </a:r>
                      <a:endParaRPr lang="hu-HU" sz="24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sz="2400" b="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791644"/>
                  </a:ext>
                </a:extLst>
              </a:tr>
            </a:tbl>
          </a:graphicData>
        </a:graphic>
      </p:graphicFrame>
      <p:sp>
        <p:nvSpPr>
          <p:cNvPr id="8" name="Oval 63"/>
          <p:cNvSpPr>
            <a:spLocks noChangeArrowheads="1"/>
          </p:cNvSpPr>
          <p:nvPr/>
        </p:nvSpPr>
        <p:spPr bwMode="auto">
          <a:xfrm>
            <a:off x="4140398" y="1628800"/>
            <a:ext cx="4464050" cy="576262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u-H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ÜresE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(h):Logikai</a:t>
            </a:r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34</a:t>
            </a:fld>
            <a:r>
              <a:rPr lang="hu-HU" dirty="0"/>
              <a:t>/73</a:t>
            </a:r>
          </a:p>
        </p:txBody>
      </p:sp>
    </p:spTree>
    <p:extLst>
      <p:ext uri="{BB962C8B-B14F-4D97-AF65-F5344CB8AC3E}">
        <p14:creationId xmlns:p14="http://schemas.microsoft.com/office/powerpoint/2010/main" val="3510033901"/>
      </p:ext>
    </p:extLst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Halmaz típus</a:t>
            </a:r>
          </a:p>
        </p:txBody>
      </p:sp>
      <p:sp>
        <p:nvSpPr>
          <p:cNvPr id="25603" name="Dátum helye 10"/>
          <p:cNvSpPr>
            <a:spLocks noGrp="1"/>
          </p:cNvSpPr>
          <p:nvPr>
            <p:ph type="dt" sz="half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fld id="{257C3D85-EF71-4012-9C12-112533ED4E80}" type="datetime8">
              <a:rPr lang="hu-HU" altLang="hu-HU" smtClean="0"/>
              <a:t>2022.11.15. 11:59</a:t>
            </a:fld>
            <a:endParaRPr lang="en-US" altLang="hu-HU"/>
          </a:p>
        </p:txBody>
      </p:sp>
      <p:sp>
        <p:nvSpPr>
          <p:cNvPr id="25605" name="Élőláb helye 14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/>
              <a:t>Horváth-Horváth-Szlávi-Zsakó: Programozás 10. előadás</a:t>
            </a:r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179512" y="1412875"/>
            <a:ext cx="8785101" cy="56938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b="1" dirty="0">
                <a:latin typeface="+mn-lt"/>
                <a:cs typeface="Courier New" pitchFamily="49" charset="0"/>
              </a:rPr>
              <a:t>Műveletigény számítása: </a:t>
            </a: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dirty="0">
                <a:latin typeface="+mn-lt"/>
                <a:cs typeface="Courier New" pitchFamily="49" charset="0"/>
              </a:rPr>
              <a:t>N</a:t>
            </a:r>
            <a:r>
              <a:rPr lang="pt-BR" sz="2800" dirty="0">
                <a:latin typeface="+mn-lt"/>
                <a:cs typeface="Courier New" pitchFamily="49" charset="0"/>
              </a:rPr>
              <a:t>em függ a halmaz elemszámától.</a:t>
            </a:r>
            <a:endParaRPr lang="hu-HU" sz="2800" dirty="0">
              <a:latin typeface="+mn-lt"/>
              <a:cs typeface="Courier New" pitchFamily="49" charset="0"/>
            </a:endParaRPr>
          </a:p>
          <a:p>
            <a:pPr>
              <a:defRPr/>
            </a:pPr>
            <a:endParaRPr lang="hu-HU" sz="2800" b="1" dirty="0">
              <a:cs typeface="Courier New" pitchFamily="49" charset="0"/>
            </a:endParaRPr>
          </a:p>
          <a:p>
            <a:pPr>
              <a:defRPr/>
            </a:pPr>
            <a:endParaRPr lang="hu-HU" sz="2800" b="1" dirty="0">
              <a:cs typeface="Courier New" pitchFamily="49" charset="0"/>
            </a:endParaRPr>
          </a:p>
          <a:p>
            <a:pPr>
              <a:defRPr/>
            </a:pPr>
            <a:endParaRPr lang="hu-HU" sz="2800" b="1" dirty="0">
              <a:cs typeface="Courier New" pitchFamily="49" charset="0"/>
            </a:endParaRPr>
          </a:p>
          <a:p>
            <a:pPr>
              <a:defRPr/>
            </a:pPr>
            <a:r>
              <a:rPr lang="hu-HU" sz="2800" b="1" dirty="0">
                <a:cs typeface="Courier New" pitchFamily="49" charset="0"/>
              </a:rPr>
              <a:t>Műveletigény számítása: </a:t>
            </a:r>
          </a:p>
          <a:p>
            <a:pPr>
              <a:defRPr/>
            </a:pPr>
            <a:r>
              <a:rPr lang="hu-HU" sz="2800" dirty="0">
                <a:cs typeface="Courier New" pitchFamily="49" charset="0"/>
              </a:rPr>
              <a:t>N</a:t>
            </a:r>
            <a:r>
              <a:rPr lang="pt-B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urier New" pitchFamily="49" charset="0"/>
              </a:rPr>
              <a:t>em</a:t>
            </a:r>
            <a:r>
              <a:rPr lang="pt-BR" sz="2800" dirty="0">
                <a:cs typeface="Courier New" pitchFamily="49" charset="0"/>
              </a:rPr>
              <a:t> függ a halmaz elemszámától</a:t>
            </a:r>
            <a:endParaRPr lang="hu-HU" sz="2800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dirty="0">
              <a:latin typeface="+mn-lt"/>
              <a:cs typeface="Courier New" pitchFamily="49" charset="0"/>
            </a:endParaRPr>
          </a:p>
        </p:txBody>
      </p:sp>
      <p:graphicFrame>
        <p:nvGraphicFramePr>
          <p:cNvPr id="7" name="Táblázat 6"/>
          <p:cNvGraphicFramePr>
            <a:graphicFrameLocks noGrp="1"/>
          </p:cNvGraphicFramePr>
          <p:nvPr/>
        </p:nvGraphicFramePr>
        <p:xfrm>
          <a:off x="2391286" y="2170564"/>
          <a:ext cx="4320480" cy="754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536320064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297003640"/>
                    </a:ext>
                  </a:extLst>
                </a:gridCol>
              </a:tblGrid>
              <a:tr h="231170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498671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h[e]:=igaz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83674"/>
                  </a:ext>
                </a:extLst>
              </a:tr>
            </a:tbl>
          </a:graphicData>
        </a:graphic>
      </p:graphicFrame>
      <p:sp>
        <p:nvSpPr>
          <p:cNvPr id="9" name="Oval 63"/>
          <p:cNvSpPr>
            <a:spLocks noChangeArrowheads="1"/>
          </p:cNvSpPr>
          <p:nvPr/>
        </p:nvSpPr>
        <p:spPr bwMode="auto">
          <a:xfrm>
            <a:off x="2309718" y="1609448"/>
            <a:ext cx="4464050" cy="576262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Halmazba(</a:t>
            </a:r>
            <a:r>
              <a:rPr lang="hu-H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h,e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aphicFrame>
        <p:nvGraphicFramePr>
          <p:cNvPr id="10" name="Táblázat 9"/>
          <p:cNvGraphicFramePr>
            <a:graphicFrameLocks noGrp="1"/>
          </p:cNvGraphicFramePr>
          <p:nvPr/>
        </p:nvGraphicFramePr>
        <p:xfrm>
          <a:off x="2396206" y="4696560"/>
          <a:ext cx="4320480" cy="754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536320064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297003640"/>
                    </a:ext>
                  </a:extLst>
                </a:gridCol>
              </a:tblGrid>
              <a:tr h="231170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498671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h[e]:=hamis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83674"/>
                  </a:ext>
                </a:extLst>
              </a:tr>
            </a:tbl>
          </a:graphicData>
        </a:graphic>
      </p:graphicFrame>
      <p:sp>
        <p:nvSpPr>
          <p:cNvPr id="11" name="Oval 63"/>
          <p:cNvSpPr>
            <a:spLocks noChangeArrowheads="1"/>
          </p:cNvSpPr>
          <p:nvPr/>
        </p:nvSpPr>
        <p:spPr bwMode="auto">
          <a:xfrm>
            <a:off x="2309718" y="4135444"/>
            <a:ext cx="4464050" cy="576262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Halmazból(</a:t>
            </a:r>
            <a:r>
              <a:rPr lang="hu-H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h,e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35</a:t>
            </a:fld>
            <a:r>
              <a:rPr lang="hu-HU" dirty="0"/>
              <a:t>/73</a:t>
            </a:r>
          </a:p>
        </p:txBody>
      </p:sp>
    </p:spTree>
    <p:extLst>
      <p:ext uri="{BB962C8B-B14F-4D97-AF65-F5344CB8AC3E}">
        <p14:creationId xmlns:p14="http://schemas.microsoft.com/office/powerpoint/2010/main" val="541847830"/>
      </p:ext>
    </p:extLst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Halmaz típus</a:t>
            </a:r>
          </a:p>
        </p:txBody>
      </p:sp>
      <p:sp>
        <p:nvSpPr>
          <p:cNvPr id="27651" name="Dátum helye 10"/>
          <p:cNvSpPr>
            <a:spLocks noGrp="1"/>
          </p:cNvSpPr>
          <p:nvPr>
            <p:ph type="dt" sz="half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fld id="{AF3F3CE9-EA96-45E1-A98D-22C346763030}" type="datetime8">
              <a:rPr lang="hu-HU" altLang="hu-HU" smtClean="0"/>
              <a:t>2022.11.15. 11:59</a:t>
            </a:fld>
            <a:endParaRPr lang="en-US" altLang="hu-HU"/>
          </a:p>
        </p:txBody>
      </p:sp>
      <p:sp>
        <p:nvSpPr>
          <p:cNvPr id="27653" name="Élőláb helye 14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/>
              <a:t>Horváth-Horváth-Szlávi-Zsakó: Programozás 10. előadás</a:t>
            </a:r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179512" y="1412875"/>
            <a:ext cx="8964488" cy="31085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b="1" dirty="0">
                <a:latin typeface="+mn-lt"/>
                <a:cs typeface="Courier New" pitchFamily="49" charset="0"/>
              </a:rPr>
              <a:t>Műveletigény számítása: </a:t>
            </a: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dirty="0">
                <a:cs typeface="Courier New" pitchFamily="49" charset="0"/>
              </a:rPr>
              <a:t>N</a:t>
            </a:r>
            <a:r>
              <a:rPr lang="pt-B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urier New" pitchFamily="49" charset="0"/>
              </a:rPr>
              <a:t>em</a:t>
            </a:r>
            <a:r>
              <a:rPr lang="pt-BR" sz="2800" dirty="0">
                <a:cs typeface="Courier New" pitchFamily="49" charset="0"/>
              </a:rPr>
              <a:t> függ a halmaz elemszámától.</a:t>
            </a:r>
            <a:endParaRPr lang="hu-HU" sz="2800" dirty="0">
              <a:cs typeface="Courier New" pitchFamily="49" charset="0"/>
            </a:endParaRPr>
          </a:p>
        </p:txBody>
      </p:sp>
      <p:graphicFrame>
        <p:nvGraphicFramePr>
          <p:cNvPr id="7" name="Tábláza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434576"/>
              </p:ext>
            </p:extLst>
          </p:nvPr>
        </p:nvGraphicFramePr>
        <p:xfrm>
          <a:off x="2391286" y="2458596"/>
          <a:ext cx="4320480" cy="754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536320064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297003640"/>
                    </a:ext>
                  </a:extLst>
                </a:gridCol>
              </a:tblGrid>
              <a:tr h="231170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498671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hu-HU" sz="2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ElemeE</a:t>
                      </a:r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:=h[e]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83674"/>
                  </a:ext>
                </a:extLst>
              </a:tr>
            </a:tbl>
          </a:graphicData>
        </a:graphic>
      </p:graphicFrame>
      <p:sp>
        <p:nvSpPr>
          <p:cNvPr id="9" name="Oval 63"/>
          <p:cNvSpPr>
            <a:spLocks noChangeArrowheads="1"/>
          </p:cNvSpPr>
          <p:nvPr/>
        </p:nvSpPr>
        <p:spPr bwMode="auto">
          <a:xfrm>
            <a:off x="2309718" y="1897480"/>
            <a:ext cx="4464050" cy="576262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u-H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ElemeE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e,h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):Logikai</a:t>
            </a:r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36</a:t>
            </a:fld>
            <a:r>
              <a:rPr lang="hu-HU" dirty="0"/>
              <a:t>/73</a:t>
            </a:r>
          </a:p>
        </p:txBody>
      </p:sp>
    </p:spTree>
    <p:extLst>
      <p:ext uri="{BB962C8B-B14F-4D97-AF65-F5344CB8AC3E}">
        <p14:creationId xmlns:p14="http://schemas.microsoft.com/office/powerpoint/2010/main" val="2998985361"/>
      </p:ext>
    </p:extLst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Halmaz típus</a:t>
            </a:r>
          </a:p>
        </p:txBody>
      </p:sp>
      <p:sp>
        <p:nvSpPr>
          <p:cNvPr id="28675" name="Dátum helye 10"/>
          <p:cNvSpPr>
            <a:spLocks noGrp="1"/>
          </p:cNvSpPr>
          <p:nvPr>
            <p:ph type="dt" sz="half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fld id="{AB0D103B-B315-4F3D-89FE-81EB901D1BEA}" type="datetime8">
              <a:rPr lang="hu-HU" altLang="hu-HU" smtClean="0"/>
              <a:t>2022.11.15. 11:59</a:t>
            </a:fld>
            <a:endParaRPr lang="en-US" altLang="hu-HU"/>
          </a:p>
        </p:txBody>
      </p:sp>
      <p:sp>
        <p:nvSpPr>
          <p:cNvPr id="28677" name="Élőláb helye 14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/>
              <a:t>Horváth-Horváth-Szlávi-Zsakó: Programozás 10. előadás</a:t>
            </a:r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179512" y="1340768"/>
            <a:ext cx="8964488" cy="48844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hu-HU" sz="2800" dirty="0">
              <a:cs typeface="Courier New" pitchFamily="49" charset="0"/>
            </a:endParaRPr>
          </a:p>
          <a:p>
            <a:pPr>
              <a:defRPr/>
            </a:pPr>
            <a:endParaRPr lang="hu-HU" sz="2800" dirty="0">
              <a:cs typeface="Courier New" pitchFamily="49" charset="0"/>
            </a:endParaRPr>
          </a:p>
          <a:p>
            <a:pPr>
              <a:defRPr/>
            </a:pPr>
            <a:endParaRPr lang="hu-HU" sz="2800" dirty="0">
              <a:cs typeface="Courier New" pitchFamily="49" charset="0"/>
            </a:endParaRPr>
          </a:p>
          <a:p>
            <a:pPr>
              <a:defRPr/>
            </a:pPr>
            <a:r>
              <a:rPr lang="hu-HU" sz="2400" dirty="0">
                <a:cs typeface="Courier New" pitchFamily="49" charset="0"/>
              </a:rPr>
              <a:t>Az </a:t>
            </a:r>
            <a:r>
              <a:rPr lang="hu-HU" sz="2400" dirty="0">
                <a:solidFill>
                  <a:srgbClr val="FF0000"/>
                </a:solidFill>
                <a:cs typeface="Courier New" pitchFamily="49" charset="0"/>
              </a:rPr>
              <a:t>Eldöntés</a:t>
            </a:r>
            <a:r>
              <a:rPr lang="hu-HU" sz="2400" dirty="0">
                <a:cs typeface="Courier New" pitchFamily="49" charset="0"/>
              </a:rPr>
              <a:t> programozási</a:t>
            </a:r>
            <a:br>
              <a:rPr lang="hu-HU" sz="2400" dirty="0">
                <a:cs typeface="Courier New" pitchFamily="49" charset="0"/>
              </a:rPr>
            </a:br>
            <a:r>
              <a:rPr lang="hu-HU" sz="2400" dirty="0">
                <a:cs typeface="Courier New" pitchFamily="49" charset="0"/>
              </a:rPr>
              <a:t>tétel alkalmazása</a:t>
            </a: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ts val="3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b="1" dirty="0">
                <a:latin typeface="+mn-lt"/>
                <a:cs typeface="Courier New" pitchFamily="49" charset="0"/>
              </a:rPr>
              <a:t>Műveletigény számítása: </a:t>
            </a:r>
          </a:p>
          <a:p>
            <a:pPr>
              <a:defRPr/>
            </a:pPr>
            <a:r>
              <a:rPr lang="hu-HU" sz="2400" dirty="0">
                <a:cs typeface="Courier New" pitchFamily="49" charset="0"/>
              </a:rPr>
              <a:t>A ciklus a halmaz lehetséges elemeinek számaszor fut le, azaz a futási idő a halmaz </a:t>
            </a:r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urier New" pitchFamily="49" charset="0"/>
              </a:rPr>
              <a:t>elemtípusának számosságá</a:t>
            </a:r>
            <a:r>
              <a:rPr lang="hu-HU" sz="2400" dirty="0">
                <a:cs typeface="Courier New" pitchFamily="49" charset="0"/>
              </a:rPr>
              <a:t>val arányos. Gyorsabb az előző ábrázolásnál, ha ez kisebb a két elemszám szorzatánál.</a:t>
            </a:r>
          </a:p>
        </p:txBody>
      </p:sp>
      <p:graphicFrame>
        <p:nvGraphicFramePr>
          <p:cNvPr id="7" name="Tábláza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584040"/>
              </p:ext>
            </p:extLst>
          </p:nvPr>
        </p:nvGraphicFramePr>
        <p:xfrm>
          <a:off x="4283968" y="2045900"/>
          <a:ext cx="4824536" cy="2491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536320064"/>
                    </a:ext>
                  </a:extLst>
                </a:gridCol>
                <a:gridCol w="1908212">
                  <a:extLst>
                    <a:ext uri="{9D8B030D-6E8A-4147-A177-3AD203B41FA5}">
                      <a16:colId xmlns:a16="http://schemas.microsoft.com/office/drawing/2014/main" val="1444207863"/>
                    </a:ext>
                  </a:extLst>
                </a:gridCol>
                <a:gridCol w="2412268">
                  <a:extLst>
                    <a:ext uri="{9D8B030D-6E8A-4147-A177-3AD203B41FA5}">
                      <a16:colId xmlns:a16="http://schemas.microsoft.com/office/drawing/2014/main" val="2297003640"/>
                    </a:ext>
                  </a:extLst>
                </a:gridCol>
              </a:tblGrid>
              <a:tr h="231170">
                <a:tc grid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498671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hu-HU" altLang="hu-HU" sz="24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i:=Min'Elemtípus</a:t>
                      </a:r>
                      <a:endParaRPr lang="hu-HU" sz="2400" b="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83674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hu-HU" altLang="hu-HU" sz="240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i≤Max'Elemtípus</a:t>
                      </a:r>
                      <a:r>
                        <a:rPr lang="hu-HU" altLang="hu-HU" sz="24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és </a:t>
                      </a:r>
                      <a:br>
                        <a:rPr lang="hu-HU" altLang="hu-HU" sz="24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hu-HU" altLang="hu-HU" sz="24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nem (a[i] és nem b[i])</a:t>
                      </a:r>
                      <a:endParaRPr lang="hu-HU" sz="2400" b="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410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hu-HU" sz="2400" b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i:=i+1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35789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l"/>
                      <a:r>
                        <a:rPr lang="hu-HU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RészeE</a:t>
                      </a:r>
                      <a:r>
                        <a:rPr lang="hu-HU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:=</a:t>
                      </a:r>
                      <a:r>
                        <a:rPr lang="hu-HU" sz="24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hu-HU" altLang="hu-HU" sz="24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r>
                        <a:rPr lang="hu-HU" altLang="hu-HU" sz="240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Max'Elemtípus</a:t>
                      </a:r>
                      <a:endParaRPr lang="hu-HU" sz="24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sz="2400" b="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791644"/>
                  </a:ext>
                </a:extLst>
              </a:tr>
            </a:tbl>
          </a:graphicData>
        </a:graphic>
      </p:graphicFrame>
      <p:sp>
        <p:nvSpPr>
          <p:cNvPr id="9" name="Oval 63"/>
          <p:cNvSpPr>
            <a:spLocks noChangeArrowheads="1"/>
          </p:cNvSpPr>
          <p:nvPr/>
        </p:nvSpPr>
        <p:spPr bwMode="auto">
          <a:xfrm>
            <a:off x="4452814" y="1484784"/>
            <a:ext cx="4464050" cy="576262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u-H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RészeE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):Logikai</a:t>
            </a:r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37</a:t>
            </a:fld>
            <a:r>
              <a:rPr lang="hu-HU" dirty="0"/>
              <a:t>/73</a:t>
            </a:r>
          </a:p>
        </p:txBody>
      </p:sp>
    </p:spTree>
    <p:extLst>
      <p:ext uri="{BB962C8B-B14F-4D97-AF65-F5344CB8AC3E}">
        <p14:creationId xmlns:p14="http://schemas.microsoft.com/office/powerpoint/2010/main" val="2720730057"/>
      </p:ext>
    </p:extLst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Halmaz típus</a:t>
            </a:r>
          </a:p>
        </p:txBody>
      </p:sp>
      <p:sp>
        <p:nvSpPr>
          <p:cNvPr id="29699" name="Dátum helye 10"/>
          <p:cNvSpPr>
            <a:spLocks noGrp="1"/>
          </p:cNvSpPr>
          <p:nvPr>
            <p:ph type="dt" sz="half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fld id="{C12D63C5-05AB-4DA0-928A-46E43F2B9DAA}" type="datetime8">
              <a:rPr lang="hu-HU" altLang="hu-HU" smtClean="0"/>
              <a:t>2022.11.15. 11:59</a:t>
            </a:fld>
            <a:endParaRPr lang="en-US" altLang="hu-HU"/>
          </a:p>
        </p:txBody>
      </p:sp>
      <p:sp>
        <p:nvSpPr>
          <p:cNvPr id="29701" name="Élőláb helye 14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/>
              <a:t>Horváth-Horváth-Szlávi-Zsakó: Programozás 10. előadás</a:t>
            </a:r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35496" y="1412875"/>
            <a:ext cx="9108504" cy="48197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hu-HU" sz="2400" dirty="0">
              <a:cs typeface="Courier New" pitchFamily="49" charset="0"/>
            </a:endParaRPr>
          </a:p>
          <a:p>
            <a:pPr>
              <a:defRPr/>
            </a:pPr>
            <a:endParaRPr lang="hu-HU" sz="2400" dirty="0">
              <a:cs typeface="Courier New" pitchFamily="49" charset="0"/>
            </a:endParaRPr>
          </a:p>
          <a:p>
            <a:pPr>
              <a:defRPr/>
            </a:pPr>
            <a:endParaRPr lang="hu-HU" sz="2400" dirty="0">
              <a:cs typeface="Courier New" pitchFamily="49" charset="0"/>
            </a:endParaRPr>
          </a:p>
          <a:p>
            <a:pPr>
              <a:defRPr/>
            </a:pPr>
            <a:endParaRPr lang="hu-HU" sz="2400" dirty="0">
              <a:cs typeface="Courier New" pitchFamily="49" charset="0"/>
            </a:endParaRPr>
          </a:p>
          <a:p>
            <a:pPr>
              <a:defRPr/>
            </a:pPr>
            <a:r>
              <a:rPr lang="hu-HU" sz="2400" dirty="0">
                <a:cs typeface="Courier New" pitchFamily="49" charset="0"/>
              </a:rPr>
              <a:t>A </a:t>
            </a:r>
            <a:r>
              <a:rPr lang="hu-HU" sz="2400" dirty="0">
                <a:solidFill>
                  <a:srgbClr val="FF0000"/>
                </a:solidFill>
                <a:cs typeface="Courier New" pitchFamily="49" charset="0"/>
              </a:rPr>
              <a:t>Másolás</a:t>
            </a:r>
            <a:r>
              <a:rPr lang="hu-HU" sz="2400" dirty="0">
                <a:cs typeface="Courier New" pitchFamily="49" charset="0"/>
              </a:rPr>
              <a:t> </a:t>
            </a:r>
            <a:r>
              <a:rPr lang="hu-HU" sz="2400" dirty="0" err="1">
                <a:cs typeface="Courier New" pitchFamily="49" charset="0"/>
              </a:rPr>
              <a:t>programo</a:t>
            </a:r>
            <a:r>
              <a:rPr lang="hu-HU" sz="2400" dirty="0">
                <a:cs typeface="Courier New" pitchFamily="49" charset="0"/>
              </a:rPr>
              <a:t>-</a:t>
            </a:r>
            <a:br>
              <a:rPr lang="hu-HU" sz="2400" dirty="0">
                <a:cs typeface="Courier New" pitchFamily="49" charset="0"/>
              </a:rPr>
            </a:br>
            <a:r>
              <a:rPr lang="hu-HU" sz="2400" dirty="0" err="1">
                <a:cs typeface="Courier New" pitchFamily="49" charset="0"/>
              </a:rPr>
              <a:t>zási</a:t>
            </a:r>
            <a:r>
              <a:rPr lang="hu-HU" sz="2400" dirty="0">
                <a:cs typeface="Courier New" pitchFamily="49" charset="0"/>
              </a:rPr>
              <a:t> tétel alkalmazása:</a:t>
            </a: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b="1" dirty="0">
                <a:latin typeface="+mn-lt"/>
                <a:cs typeface="Courier New" pitchFamily="49" charset="0"/>
              </a:rPr>
              <a:t>Műveletigény számítása: </a:t>
            </a:r>
          </a:p>
          <a:p>
            <a:pPr>
              <a:defRPr/>
            </a:pPr>
            <a:r>
              <a:rPr lang="hu-HU" sz="2400" dirty="0">
                <a:cs typeface="Courier New" pitchFamily="49" charset="0"/>
              </a:rPr>
              <a:t>A ciklus a halmaz lehetséges elemeinek számaszor fut le, azaz a futási idő a halmaz </a:t>
            </a:r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urier New" pitchFamily="49" charset="0"/>
              </a:rPr>
              <a:t>elemtípusának számosságá</a:t>
            </a:r>
            <a:r>
              <a:rPr lang="hu-HU" sz="2400" dirty="0">
                <a:cs typeface="Courier New" pitchFamily="49" charset="0"/>
              </a:rPr>
              <a:t>val arányos. Gyorsabb az előző ábrázolásnál, ha ez kisebb a két elemszám szorzatánál.</a:t>
            </a:r>
          </a:p>
        </p:txBody>
      </p:sp>
      <p:graphicFrame>
        <p:nvGraphicFramePr>
          <p:cNvPr id="7" name="Táblázat 6"/>
          <p:cNvGraphicFramePr>
            <a:graphicFrameLocks noGrp="1"/>
          </p:cNvGraphicFramePr>
          <p:nvPr/>
        </p:nvGraphicFramePr>
        <p:xfrm>
          <a:off x="2991288" y="2673084"/>
          <a:ext cx="6130552" cy="1668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552">
                  <a:extLst>
                    <a:ext uri="{9D8B030D-6E8A-4147-A177-3AD203B41FA5}">
                      <a16:colId xmlns:a16="http://schemas.microsoft.com/office/drawing/2014/main" val="2536320064"/>
                    </a:ext>
                  </a:extLst>
                </a:gridCol>
                <a:gridCol w="2503724">
                  <a:extLst>
                    <a:ext uri="{9D8B030D-6E8A-4147-A177-3AD203B41FA5}">
                      <a16:colId xmlns:a16="http://schemas.microsoft.com/office/drawing/2014/main" val="1444207863"/>
                    </a:ext>
                  </a:extLst>
                </a:gridCol>
                <a:gridCol w="3065276">
                  <a:extLst>
                    <a:ext uri="{9D8B030D-6E8A-4147-A177-3AD203B41FA5}">
                      <a16:colId xmlns:a16="http://schemas.microsoft.com/office/drawing/2014/main" val="2297003640"/>
                    </a:ext>
                  </a:extLst>
                </a:gridCol>
              </a:tblGrid>
              <a:tr h="231170">
                <a:tc grid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498671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hu-HU" sz="2400" b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i=</a:t>
                      </a:r>
                      <a:r>
                        <a:rPr lang="hu-HU" sz="2400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Min'Elemtípus..</a:t>
                      </a:r>
                      <a:r>
                        <a:rPr lang="hu-HU" sz="2400" dirty="0" err="1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Max'Elemtípus</a:t>
                      </a:r>
                      <a:endParaRPr lang="hu-HU" sz="2400" b="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410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hu-HU" sz="2400" b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c[i]</a:t>
                      </a:r>
                      <a:r>
                        <a:rPr lang="hu-HU" sz="2400" b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:=a[i] vagy b[i]</a:t>
                      </a:r>
                      <a:endParaRPr lang="hu-HU" sz="2400" b="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35789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hu-HU" sz="2400" b="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Unió:=c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328155"/>
                  </a:ext>
                </a:extLst>
              </a:tr>
            </a:tbl>
          </a:graphicData>
        </a:graphic>
      </p:graphicFrame>
      <p:sp>
        <p:nvSpPr>
          <p:cNvPr id="9" name="Oval 63"/>
          <p:cNvSpPr>
            <a:spLocks noChangeArrowheads="1"/>
          </p:cNvSpPr>
          <p:nvPr/>
        </p:nvSpPr>
        <p:spPr bwMode="auto">
          <a:xfrm>
            <a:off x="3831446" y="2111968"/>
            <a:ext cx="4464050" cy="576262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Unió(</a:t>
            </a:r>
            <a:r>
              <a:rPr lang="hu-H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38</a:t>
            </a:fld>
            <a:r>
              <a:rPr lang="hu-HU" dirty="0"/>
              <a:t>/73</a:t>
            </a:r>
          </a:p>
        </p:txBody>
      </p:sp>
    </p:spTree>
    <p:extLst>
      <p:ext uri="{BB962C8B-B14F-4D97-AF65-F5344CB8AC3E}">
        <p14:creationId xmlns:p14="http://schemas.microsoft.com/office/powerpoint/2010/main" val="2831699051"/>
      </p:ext>
    </p:extLst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Halmaz típus</a:t>
            </a:r>
          </a:p>
        </p:txBody>
      </p:sp>
      <p:sp>
        <p:nvSpPr>
          <p:cNvPr id="30723" name="Dátum helye 10"/>
          <p:cNvSpPr>
            <a:spLocks noGrp="1"/>
          </p:cNvSpPr>
          <p:nvPr>
            <p:ph type="dt" sz="half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fld id="{4F18E5CE-23F0-41B3-9755-FB1C95B7A70D}" type="datetime8">
              <a:rPr lang="hu-HU" altLang="hu-HU" smtClean="0"/>
              <a:t>2022.11.15. 11:59</a:t>
            </a:fld>
            <a:endParaRPr lang="en-US" altLang="hu-HU"/>
          </a:p>
        </p:txBody>
      </p:sp>
      <p:sp>
        <p:nvSpPr>
          <p:cNvPr id="30725" name="Élőláb helye 14"/>
          <p:cNvSpPr>
            <a:spLocks noGrp="1"/>
          </p:cNvSpPr>
          <p:nvPr>
            <p:ph type="ftr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hu-HU" altLang="hu-HU"/>
              <a:t>Horváth-Horváth-Szlávi-Zsakó: Programozás 10. előadás</a:t>
            </a:r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107504" y="1412875"/>
            <a:ext cx="9036496" cy="48197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hu-HU" sz="2400" dirty="0">
              <a:cs typeface="Courier New" pitchFamily="49" charset="0"/>
            </a:endParaRPr>
          </a:p>
          <a:p>
            <a:pPr>
              <a:defRPr/>
            </a:pPr>
            <a:endParaRPr lang="hu-HU" sz="2400" dirty="0">
              <a:cs typeface="Courier New" pitchFamily="49" charset="0"/>
            </a:endParaRPr>
          </a:p>
          <a:p>
            <a:pPr>
              <a:defRPr/>
            </a:pPr>
            <a:endParaRPr lang="hu-HU" sz="2400" dirty="0">
              <a:cs typeface="Courier New" pitchFamily="49" charset="0"/>
            </a:endParaRPr>
          </a:p>
          <a:p>
            <a:pPr>
              <a:defRPr/>
            </a:pPr>
            <a:endParaRPr lang="hu-HU" sz="2400" dirty="0">
              <a:cs typeface="Courier New" pitchFamily="49" charset="0"/>
            </a:endParaRPr>
          </a:p>
          <a:p>
            <a:pPr>
              <a:defRPr/>
            </a:pPr>
            <a:r>
              <a:rPr lang="hu-HU" sz="2400" dirty="0">
                <a:cs typeface="Courier New" pitchFamily="49" charset="0"/>
              </a:rPr>
              <a:t>A </a:t>
            </a:r>
            <a:r>
              <a:rPr lang="hu-HU" sz="2400" dirty="0">
                <a:solidFill>
                  <a:srgbClr val="FF0000"/>
                </a:solidFill>
                <a:cs typeface="Courier New" pitchFamily="49" charset="0"/>
              </a:rPr>
              <a:t>Másolás</a:t>
            </a:r>
            <a:r>
              <a:rPr lang="hu-HU" sz="2400" dirty="0">
                <a:cs typeface="Courier New" pitchFamily="49" charset="0"/>
              </a:rPr>
              <a:t> </a:t>
            </a:r>
            <a:r>
              <a:rPr lang="hu-HU" sz="2400" dirty="0" err="1">
                <a:cs typeface="Courier New" pitchFamily="49" charset="0"/>
              </a:rPr>
              <a:t>programo</a:t>
            </a:r>
            <a:r>
              <a:rPr lang="hu-HU" sz="2400" dirty="0">
                <a:cs typeface="Courier New" pitchFamily="49" charset="0"/>
              </a:rPr>
              <a:t>-</a:t>
            </a:r>
            <a:br>
              <a:rPr lang="hu-HU" sz="2400" dirty="0">
                <a:cs typeface="Courier New" pitchFamily="49" charset="0"/>
              </a:rPr>
            </a:br>
            <a:r>
              <a:rPr lang="hu-HU" sz="2400" dirty="0" err="1">
                <a:cs typeface="Courier New" pitchFamily="49" charset="0"/>
              </a:rPr>
              <a:t>zási</a:t>
            </a:r>
            <a:r>
              <a:rPr lang="hu-HU" sz="2400" dirty="0">
                <a:cs typeface="Courier New" pitchFamily="49" charset="0"/>
              </a:rPr>
              <a:t> tétel alkalmazása</a:t>
            </a: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b="1" dirty="0">
                <a:latin typeface="+mn-lt"/>
                <a:cs typeface="Courier New" pitchFamily="49" charset="0"/>
              </a:rPr>
              <a:t>Műveletigény számítása: </a:t>
            </a:r>
          </a:p>
          <a:p>
            <a:pPr>
              <a:defRPr/>
            </a:pPr>
            <a:r>
              <a:rPr lang="hu-HU" sz="2400" dirty="0">
                <a:cs typeface="Courier New" pitchFamily="49" charset="0"/>
              </a:rPr>
              <a:t>A ciklus a halmaz lehetséges elemeinek számaszor fut le, azaz a futási idő a halmaz </a:t>
            </a:r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urier New" pitchFamily="49" charset="0"/>
              </a:rPr>
              <a:t>elemtípusának számosságá</a:t>
            </a:r>
            <a:r>
              <a:rPr lang="hu-HU" sz="2400" dirty="0">
                <a:cs typeface="Courier New" pitchFamily="49" charset="0"/>
              </a:rPr>
              <a:t>val arányos. Gyorsabb az előző ábrázolásnál, ha ez kisebb a két elemszám szorzatánál.</a:t>
            </a:r>
          </a:p>
        </p:txBody>
      </p:sp>
      <p:graphicFrame>
        <p:nvGraphicFramePr>
          <p:cNvPr id="7" name="Táblázat 6"/>
          <p:cNvGraphicFramePr>
            <a:graphicFrameLocks noGrp="1"/>
          </p:cNvGraphicFramePr>
          <p:nvPr/>
        </p:nvGraphicFramePr>
        <p:xfrm>
          <a:off x="2988240" y="2696324"/>
          <a:ext cx="6130552" cy="1668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360">
                  <a:extLst>
                    <a:ext uri="{9D8B030D-6E8A-4147-A177-3AD203B41FA5}">
                      <a16:colId xmlns:a16="http://schemas.microsoft.com/office/drawing/2014/main" val="2536320064"/>
                    </a:ext>
                  </a:extLst>
                </a:gridCol>
                <a:gridCol w="2515916">
                  <a:extLst>
                    <a:ext uri="{9D8B030D-6E8A-4147-A177-3AD203B41FA5}">
                      <a16:colId xmlns:a16="http://schemas.microsoft.com/office/drawing/2014/main" val="1444207863"/>
                    </a:ext>
                  </a:extLst>
                </a:gridCol>
                <a:gridCol w="3065276">
                  <a:extLst>
                    <a:ext uri="{9D8B030D-6E8A-4147-A177-3AD203B41FA5}">
                      <a16:colId xmlns:a16="http://schemas.microsoft.com/office/drawing/2014/main" val="2297003640"/>
                    </a:ext>
                  </a:extLst>
                </a:gridCol>
              </a:tblGrid>
              <a:tr h="231170">
                <a:tc grid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498671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hu-HU" sz="2400" b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i=</a:t>
                      </a:r>
                      <a:r>
                        <a:rPr lang="hu-HU" sz="2400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Min'Elemtípus..</a:t>
                      </a:r>
                      <a:r>
                        <a:rPr lang="hu-HU" sz="2400" dirty="0" err="1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Max'Elemtípus</a:t>
                      </a:r>
                      <a:endParaRPr lang="hu-HU" sz="2400" b="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410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hu-HU" sz="2400" b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c[i]</a:t>
                      </a:r>
                      <a:r>
                        <a:rPr lang="hu-HU" sz="2400" b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:=a[i] és b[i]</a:t>
                      </a:r>
                      <a:endParaRPr lang="hu-HU" sz="2400" b="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35789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hu-HU" sz="2400" b="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Metszet:=c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328155"/>
                  </a:ext>
                </a:extLst>
              </a:tr>
            </a:tbl>
          </a:graphicData>
        </a:graphic>
      </p:graphicFrame>
      <p:sp>
        <p:nvSpPr>
          <p:cNvPr id="9" name="Oval 63"/>
          <p:cNvSpPr>
            <a:spLocks noChangeArrowheads="1"/>
          </p:cNvSpPr>
          <p:nvPr/>
        </p:nvSpPr>
        <p:spPr bwMode="auto">
          <a:xfrm>
            <a:off x="3816206" y="2135208"/>
            <a:ext cx="4464050" cy="576262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Metszet(</a:t>
            </a:r>
            <a:r>
              <a:rPr lang="hu-H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39</a:t>
            </a:fld>
            <a:r>
              <a:rPr lang="hu-HU" dirty="0"/>
              <a:t>/73</a:t>
            </a:r>
          </a:p>
        </p:txBody>
      </p:sp>
    </p:spTree>
    <p:extLst>
      <p:ext uri="{BB962C8B-B14F-4D97-AF65-F5344CB8AC3E}">
        <p14:creationId xmlns:p14="http://schemas.microsoft.com/office/powerpoint/2010/main" val="1192964143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Metszet</a:t>
            </a:r>
          </a:p>
        </p:txBody>
      </p:sp>
      <p:sp>
        <p:nvSpPr>
          <p:cNvPr id="27651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dirty="0">
              <a:latin typeface="Arial" charset="0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dirty="0">
              <a:latin typeface="Arial" charset="0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b="1" dirty="0">
              <a:solidFill>
                <a:srgbClr val="FF0000"/>
              </a:solidFill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>
                <a:solidFill>
                  <a:srgbClr val="FF0000"/>
                </a:solidFill>
              </a:rPr>
              <a:t>Mi bennük a közös?</a:t>
            </a:r>
            <a:r>
              <a:rPr lang="hu-HU" dirty="0">
                <a:solidFill>
                  <a:srgbClr val="FF0000"/>
                </a:solidFill>
              </a:rPr>
              <a:t> 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dirty="0">
                <a:latin typeface="Arial" charset="0"/>
                <a:sym typeface="Symbol" pitchFamily="18" charset="2"/>
              </a:rPr>
              <a:t>	</a:t>
            </a:r>
            <a:r>
              <a:rPr lang="hu-HU" sz="2800" dirty="0">
                <a:sym typeface="Symbol" pitchFamily="18" charset="2"/>
              </a:rPr>
              <a:t>Ismerünk két halmazt (tetszőleges, de 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azonos típusú </a:t>
            </a:r>
            <a:r>
              <a:rPr lang="hu-HU" sz="2800" dirty="0">
                <a:sym typeface="Symbol" pitchFamily="18" charset="2"/>
              </a:rPr>
              <a:t>elemekkel), meg kell adnunk 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azokat az elemeket, amelyek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mindkét halmazban </a:t>
            </a:r>
            <a:r>
              <a:rPr lang="hu-HU" sz="2800" dirty="0">
                <a:sym typeface="Symbol" pitchFamily="18" charset="2"/>
              </a:rPr>
              <a:t>szerepelnek!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>
                <a:sym typeface="Symbol" pitchFamily="18" charset="2"/>
              </a:rPr>
              <a:t>   A több halmaz visszavezethető a két halmaz esetére.</a:t>
            </a:r>
          </a:p>
        </p:txBody>
      </p:sp>
      <p:pic>
        <p:nvPicPr>
          <p:cNvPr id="27656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183" y="1484784"/>
            <a:ext cx="2700337" cy="17637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átum helye 6">
            <a:extLst>
              <a:ext uri="{FF2B5EF4-FFF2-40B4-BE49-F238E27FC236}">
                <a16:creationId xmlns:a16="http://schemas.microsoft.com/office/drawing/2014/main" id="{6E031A84-C1A6-2CBD-E3A4-4B1D12EF118C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35496" y="6524625"/>
            <a:ext cx="1905000" cy="360363"/>
          </a:xfrm>
        </p:spPr>
        <p:txBody>
          <a:bodyPr/>
          <a:lstStyle/>
          <a:p>
            <a:pPr>
              <a:defRPr/>
            </a:pPr>
            <a:fld id="{305157BE-1CB5-4850-A06D-A0A5010FBEEF}" type="datetime8">
              <a:rPr lang="hu-HU" smtClean="0"/>
              <a:t>2022.11.15. 11:59</a:t>
            </a:fld>
            <a:endParaRPr lang="en-US"/>
          </a:p>
        </p:txBody>
      </p:sp>
      <p:sp>
        <p:nvSpPr>
          <p:cNvPr id="5" name="Élőláb helye 10">
            <a:extLst>
              <a:ext uri="{FF2B5EF4-FFF2-40B4-BE49-F238E27FC236}">
                <a16:creationId xmlns:a16="http://schemas.microsoft.com/office/drawing/2014/main" id="{2310A97C-926C-10C7-95F1-1C79F8E9828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0496" y="6524625"/>
            <a:ext cx="4287688" cy="333375"/>
          </a:xfrm>
        </p:spPr>
        <p:txBody>
          <a:bodyPr/>
          <a:lstStyle/>
          <a:p>
            <a:pPr>
              <a:defRPr/>
            </a:pPr>
            <a:r>
              <a:rPr lang="hu-HU"/>
              <a:t>Horváth-Horváth-Szlávi-Zsakó: Programozás 10. előadás</a:t>
            </a:r>
            <a:endParaRPr lang="en-US" dirty="0"/>
          </a:p>
        </p:txBody>
      </p:sp>
      <p:sp>
        <p:nvSpPr>
          <p:cNvPr id="7" name="Dia számának helye 1">
            <a:extLst>
              <a:ext uri="{FF2B5EF4-FFF2-40B4-BE49-F238E27FC236}">
                <a16:creationId xmlns:a16="http://schemas.microsoft.com/office/drawing/2014/main" id="{608880CC-42AD-5FFD-2C40-B16800EBC0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78352" y="6524625"/>
            <a:ext cx="1162000" cy="360363"/>
          </a:xfrm>
        </p:spPr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</a:t>
            </a:fld>
            <a:r>
              <a:rPr lang="hu-HU" dirty="0"/>
              <a:t>/73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3.395E-6 L 0.06354 0.0781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7" y="3908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2765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FF0000"/>
                </a:solidFill>
              </a:rPr>
              <a:t>Sorozat → multihalmaz</a:t>
            </a:r>
            <a:r>
              <a:rPr lang="hu-HU" dirty="0"/>
              <a:t> transzformáció</a:t>
            </a:r>
          </a:p>
        </p:txBody>
      </p:sp>
      <p:sp>
        <p:nvSpPr>
          <p:cNvPr id="16390" name="Tartalom helye 2"/>
          <p:cNvSpPr>
            <a:spLocks noGrp="1"/>
          </p:cNvSpPr>
          <p:nvPr>
            <p:ph idx="1"/>
          </p:nvPr>
        </p:nvSpPr>
        <p:spPr>
          <a:xfrm>
            <a:off x="35496" y="1341438"/>
            <a:ext cx="9108504" cy="4754562"/>
          </a:xfrm>
          <a:noFill/>
        </p:spPr>
        <p:txBody>
          <a:bodyPr/>
          <a:lstStyle/>
          <a:p>
            <a:pPr marL="0" indent="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800" dirty="0"/>
              <a:t>Egyes esetekben a </a:t>
            </a:r>
            <a:r>
              <a:rPr lang="hu-HU" sz="2800" dirty="0" err="1"/>
              <a:t>bemenetbeli</a:t>
            </a:r>
            <a:r>
              <a:rPr lang="hu-HU" sz="2800" dirty="0"/>
              <a:t> sorozatból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multihalmaz</a:t>
            </a:r>
            <a:r>
              <a:rPr lang="hu-HU" sz="2800" dirty="0"/>
              <a:t>t kell készítenünk, ahol az elemek értéke mellett a számosságukat is tároljuk.</a:t>
            </a:r>
          </a:p>
          <a:p>
            <a:pPr marL="0" indent="0">
              <a:lnSpc>
                <a:spcPct val="95000"/>
              </a:lnSpc>
              <a:spcBef>
                <a:spcPts val="1200"/>
              </a:spcBef>
              <a:buNone/>
            </a:pPr>
            <a:r>
              <a:rPr lang="hu-HU" sz="2800" b="1" dirty="0"/>
              <a:t>Példa:</a:t>
            </a:r>
            <a:r>
              <a:rPr lang="hu-HU" sz="2800" dirty="0"/>
              <a:t> N vásárlásról ismerjük, hogy egy vásárló milyen terméket vásárolt (Be[1..N]). Adjuk meg a vásárlásokban szereplő </a:t>
            </a:r>
            <a:r>
              <a:rPr lang="hu-HU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termé-keket</a:t>
            </a:r>
            <a:r>
              <a:rPr lang="hu-HU" sz="2800" dirty="0"/>
              <a:t> (T[1..Db]) és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számukat</a:t>
            </a:r>
            <a:r>
              <a:rPr lang="hu-HU" sz="2800" dirty="0"/>
              <a:t> (D[1..Db])!</a:t>
            </a:r>
          </a:p>
          <a:p>
            <a:pPr marL="0" indent="0">
              <a:lnSpc>
                <a:spcPct val="95000"/>
              </a:lnSpc>
              <a:spcBef>
                <a:spcPts val="1200"/>
              </a:spcBef>
              <a:buNone/>
            </a:pPr>
            <a:r>
              <a:rPr lang="hu-HU" sz="2800" dirty="0"/>
              <a:t>A megoldás egy </a:t>
            </a:r>
            <a:r>
              <a:rPr lang="hu-HU" sz="2800" b="1" dirty="0"/>
              <a:t>kiválogatás tétel</a:t>
            </a:r>
            <a:r>
              <a:rPr lang="hu-HU" sz="2800" dirty="0"/>
              <a:t>: válogassuk ki a bemenet azon elemeit, amelyek a kiválogatás eredményében </a:t>
            </a:r>
            <a:r>
              <a:rPr lang="hu-HU" sz="2800" dirty="0">
                <a:solidFill>
                  <a:srgbClr val="FF0000"/>
                </a:solidFill>
              </a:rPr>
              <a:t>még nem szerepel-</a:t>
            </a:r>
            <a:r>
              <a:rPr lang="hu-HU" sz="2800" dirty="0" err="1">
                <a:solidFill>
                  <a:srgbClr val="FF0000"/>
                </a:solidFill>
              </a:rPr>
              <a:t>tek</a:t>
            </a:r>
            <a:r>
              <a:rPr lang="hu-HU" sz="2800" dirty="0">
                <a:solidFill>
                  <a:srgbClr val="FF0000"/>
                </a:solidFill>
              </a:rPr>
              <a:t> </a:t>
            </a:r>
            <a:r>
              <a:rPr lang="hu-HU" sz="2800" dirty="0"/>
              <a:t>(</a:t>
            </a:r>
            <a:r>
              <a:rPr lang="hu-HU" sz="2800" b="1" strike="sngStrike" dirty="0" err="1">
                <a:solidFill>
                  <a:srgbClr val="FF0000"/>
                </a:solidFill>
                <a:highlight>
                  <a:srgbClr val="FFFF00"/>
                </a:highlight>
              </a:rPr>
              <a:t>eldöntés→</a:t>
            </a:r>
            <a:r>
              <a:rPr lang="hu-HU" sz="2800" b="1" dirty="0" err="1">
                <a:solidFill>
                  <a:srgbClr val="FF0000"/>
                </a:solidFill>
              </a:rPr>
              <a:t>keresés</a:t>
            </a:r>
            <a:r>
              <a:rPr lang="hu-HU" sz="2800" dirty="0"/>
              <a:t>), s e közben </a:t>
            </a:r>
            <a:r>
              <a:rPr lang="hu-HU" sz="2800" dirty="0">
                <a:solidFill>
                  <a:srgbClr val="0000FF"/>
                </a:solidFill>
              </a:rPr>
              <a:t>számláljunk</a:t>
            </a:r>
            <a:r>
              <a:rPr lang="hu-HU" sz="2800" dirty="0"/>
              <a:t> is (</a:t>
            </a:r>
            <a:r>
              <a:rPr lang="hu-HU" sz="2800" b="1" dirty="0" err="1">
                <a:solidFill>
                  <a:srgbClr val="0000FF"/>
                </a:solidFill>
              </a:rPr>
              <a:t>megszá-molás</a:t>
            </a:r>
            <a:r>
              <a:rPr lang="hu-HU" sz="2800" dirty="0"/>
              <a:t>)!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B51AB93-6666-4256-8F7C-98BAE668BD19}" type="datetime8">
              <a:rPr lang="hu-HU" smtClean="0"/>
              <a:t>2022.11.15. 11:59</a:t>
            </a:fld>
            <a:endParaRPr lang="en-US"/>
          </a:p>
        </p:txBody>
      </p:sp>
      <p:sp>
        <p:nvSpPr>
          <p:cNvPr id="11" name="Élőláb helye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10. előadás</a:t>
            </a:r>
            <a:endParaRPr lang="en-US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40</a:t>
            </a:fld>
            <a:r>
              <a:rPr lang="hu-HU" dirty="0"/>
              <a:t>/73</a:t>
            </a:r>
          </a:p>
        </p:txBody>
      </p:sp>
    </p:spTree>
    <p:extLst>
      <p:ext uri="{BB962C8B-B14F-4D97-AF65-F5344CB8AC3E}">
        <p14:creationId xmlns:p14="http://schemas.microsoft.com/office/powerpoint/2010/main" val="298212295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Sorozat → multihalmaz transzformáció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F2C9DCD-A8DB-4CF9-8131-54D00FE2FC5E}" type="datetime8">
              <a:rPr lang="hu-HU" smtClean="0"/>
              <a:t>2022.11.15. 11:59</a:t>
            </a:fld>
            <a:endParaRPr lang="en-US"/>
          </a:p>
        </p:txBody>
      </p:sp>
      <p:sp>
        <p:nvSpPr>
          <p:cNvPr id="11" name="Élőláb helye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10. előadás</a:t>
            </a:r>
            <a:endParaRPr lang="en-US" dirty="0"/>
          </a:p>
        </p:txBody>
      </p:sp>
      <p:graphicFrame>
        <p:nvGraphicFramePr>
          <p:cNvPr id="8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648348"/>
              </p:ext>
            </p:extLst>
          </p:nvPr>
        </p:nvGraphicFramePr>
        <p:xfrm>
          <a:off x="2411760" y="2010188"/>
          <a:ext cx="4479798" cy="4167816"/>
        </p:xfrm>
        <a:graphic>
          <a:graphicData uri="http://schemas.openxmlformats.org/drawingml/2006/table">
            <a:tbl>
              <a:tblPr/>
              <a:tblGrid>
                <a:gridCol w="480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4092">
                  <a:extLst>
                    <a:ext uri="{9D8B030D-6E8A-4147-A177-3AD203B41FA5}">
                      <a16:colId xmlns:a16="http://schemas.microsoft.com/office/drawing/2014/main" val="2726347253"/>
                    </a:ext>
                  </a:extLst>
                </a:gridCol>
                <a:gridCol w="1919602">
                  <a:extLst>
                    <a:ext uri="{9D8B030D-6E8A-4147-A177-3AD203B41FA5}">
                      <a16:colId xmlns:a16="http://schemas.microsoft.com/office/drawing/2014/main" val="2850654850"/>
                    </a:ext>
                  </a:extLst>
                </a:gridCol>
              </a:tblGrid>
              <a:tr h="446984">
                <a:tc gridSpan="4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Db:=0</a:t>
                      </a:r>
                    </a:p>
                  </a:txBody>
                  <a:tcPr marT="45702" marB="4570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984">
                <a:tc gridSpan="4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                      i=1..N</a:t>
                      </a:r>
                      <a:endParaRPr kumimoji="0" lang="hu-HU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sym typeface="Symbol" pitchFamily="18" charset="2"/>
                      </a:endParaRPr>
                    </a:p>
                  </a:txBody>
                  <a:tcPr marT="45702" marB="4570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984">
                <a:tc rowSpan="4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02" marB="4570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j:=1</a:t>
                      </a:r>
                    </a:p>
                  </a:txBody>
                  <a:tcPr marT="45702" marB="457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6984">
                <a:tc vMerge="1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2" marB="4570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          </a:t>
                      </a:r>
                      <a:r>
                        <a:rPr kumimoji="0" lang="hu-HU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j</a:t>
                      </a:r>
                      <a:r>
                        <a:rPr lang="hu-HU" sz="2600" dirty="0" err="1">
                          <a:solidFill>
                            <a:srgbClr val="FF0000"/>
                          </a:solidFill>
                          <a:latin typeface="+mj-lt"/>
                          <a:cs typeface="Courier New" pitchFamily="49" charset="0"/>
                        </a:rPr>
                        <a:t>≤Db</a:t>
                      </a:r>
                      <a:r>
                        <a:rPr lang="hu-HU" sz="2600" dirty="0">
                          <a:solidFill>
                            <a:srgbClr val="FF0000"/>
                          </a:solidFill>
                          <a:latin typeface="+mj-lt"/>
                          <a:cs typeface="Courier New" pitchFamily="49" charset="0"/>
                        </a:rPr>
                        <a:t> és Be[i]≠T[j]</a:t>
                      </a:r>
                      <a:endParaRPr kumimoji="0" lang="hu-HU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T="45702" marB="457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695535"/>
                  </a:ext>
                </a:extLst>
              </a:tr>
              <a:tr h="446984">
                <a:tc vMerge="1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2" marB="4570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T="45702" marB="457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j:=j+1</a:t>
                      </a:r>
                    </a:p>
                  </a:txBody>
                  <a:tcPr marT="45702" marB="457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095523"/>
                  </a:ext>
                </a:extLst>
              </a:tr>
              <a:tr h="446984">
                <a:tc vMerge="1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02" marB="4570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j&gt;Db</a:t>
                      </a:r>
                    </a:p>
                  </a:txBody>
                  <a:tcPr marT="45702" marB="457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02" marB="457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5194267"/>
                  </a:ext>
                </a:extLst>
              </a:tr>
              <a:tr h="446984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02" marB="4570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600" dirty="0">
                          <a:latin typeface="+mj-lt"/>
                          <a:cs typeface="Courier New" pitchFamily="49" charset="0"/>
                        </a:rPr>
                        <a:t>Db:=Db+1</a:t>
                      </a:r>
                    </a:p>
                  </a:txBody>
                  <a:tcPr marT="45702" marB="457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hu-HU" sz="2600" dirty="0">
                          <a:solidFill>
                            <a:srgbClr val="0000FF"/>
                          </a:solidFill>
                          <a:latin typeface="+mj-lt"/>
                        </a:rPr>
                        <a:t>D[</a:t>
                      </a:r>
                      <a:r>
                        <a:rPr lang="hu-HU" sz="2600" dirty="0">
                          <a:solidFill>
                            <a:srgbClr val="FF0000"/>
                          </a:solidFill>
                          <a:latin typeface="+mj-lt"/>
                        </a:rPr>
                        <a:t>j</a:t>
                      </a:r>
                      <a:r>
                        <a:rPr lang="hu-HU" sz="2600" dirty="0">
                          <a:solidFill>
                            <a:srgbClr val="0000FF"/>
                          </a:solidFill>
                          <a:latin typeface="+mj-lt"/>
                        </a:rPr>
                        <a:t>]:=D[</a:t>
                      </a:r>
                      <a:r>
                        <a:rPr lang="hu-HU" sz="2600" dirty="0">
                          <a:solidFill>
                            <a:srgbClr val="FF0000"/>
                          </a:solidFill>
                          <a:latin typeface="+mj-lt"/>
                        </a:rPr>
                        <a:t>j</a:t>
                      </a:r>
                      <a:r>
                        <a:rPr lang="hu-HU" sz="2600" dirty="0">
                          <a:solidFill>
                            <a:srgbClr val="0000FF"/>
                          </a:solidFill>
                          <a:latin typeface="+mj-lt"/>
                        </a:rPr>
                        <a:t>]+1</a:t>
                      </a:r>
                    </a:p>
                  </a:txBody>
                  <a:tcPr marT="45702" marB="457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6984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02" marB="4570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hu-HU" sz="2600" dirty="0">
                          <a:solidFill>
                            <a:srgbClr val="0000FF"/>
                          </a:solidFill>
                          <a:latin typeface="+mj-lt"/>
                        </a:rPr>
                        <a:t>D[Db]:=1</a:t>
                      </a:r>
                    </a:p>
                  </a:txBody>
                  <a:tcPr marT="45702" marB="457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u-HU" sz="2800" dirty="0">
                        <a:latin typeface="+mj-lt"/>
                      </a:endParaRPr>
                    </a:p>
                  </a:txBody>
                  <a:tcPr marT="45702" marB="457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773583"/>
                  </a:ext>
                </a:extLst>
              </a:tr>
              <a:tr h="446984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T="45702" marB="4570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T[Db]:=Be[i]</a:t>
                      </a:r>
                      <a:endParaRPr lang="hu-HU" sz="2600" dirty="0">
                        <a:latin typeface="+mj-lt"/>
                      </a:endParaRPr>
                    </a:p>
                  </a:txBody>
                  <a:tcPr marT="45702" marB="457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u-HU" sz="2800" dirty="0">
                        <a:latin typeface="+mj-lt"/>
                      </a:endParaRPr>
                    </a:p>
                  </a:txBody>
                  <a:tcPr marT="45702" marB="457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643683"/>
                  </a:ext>
                </a:extLst>
              </a:tr>
            </a:tbl>
          </a:graphicData>
        </a:graphic>
      </p:graphicFrame>
      <p:sp>
        <p:nvSpPr>
          <p:cNvPr id="9" name="Line 24"/>
          <p:cNvSpPr>
            <a:spLocks noChangeShapeType="1"/>
          </p:cNvSpPr>
          <p:nvPr/>
        </p:nvSpPr>
        <p:spPr bwMode="auto">
          <a:xfrm>
            <a:off x="2883723" y="4259001"/>
            <a:ext cx="288000" cy="450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12" name="Line 25"/>
          <p:cNvSpPr>
            <a:spLocks noChangeShapeType="1"/>
          </p:cNvSpPr>
          <p:nvPr/>
        </p:nvSpPr>
        <p:spPr bwMode="auto">
          <a:xfrm flipH="1">
            <a:off x="6591425" y="4265261"/>
            <a:ext cx="288000" cy="450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13" name="Text Box 29"/>
          <p:cNvSpPr txBox="1">
            <a:spLocks noChangeArrowheads="1"/>
          </p:cNvSpPr>
          <p:nvPr/>
        </p:nvSpPr>
        <p:spPr bwMode="auto">
          <a:xfrm>
            <a:off x="2833673" y="4445664"/>
            <a:ext cx="288925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600" b="1" dirty="0">
                <a:latin typeface="Courier New" pitchFamily="49" charset="0"/>
              </a:rPr>
              <a:t>I</a:t>
            </a:r>
          </a:p>
        </p:txBody>
      </p:sp>
      <p:sp>
        <p:nvSpPr>
          <p:cNvPr id="14" name="Text Box 30"/>
          <p:cNvSpPr txBox="1">
            <a:spLocks noChangeArrowheads="1"/>
          </p:cNvSpPr>
          <p:nvPr/>
        </p:nvSpPr>
        <p:spPr bwMode="auto">
          <a:xfrm>
            <a:off x="6650257" y="4433615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600" b="1" dirty="0">
                <a:latin typeface="Courier New" pitchFamily="49" charset="0"/>
              </a:rPr>
              <a:t>N</a:t>
            </a:r>
          </a:p>
        </p:txBody>
      </p:sp>
      <p:sp>
        <p:nvSpPr>
          <p:cNvPr id="16" name="Szövegdoboz 13">
            <a:extLst>
              <a:ext uri="{FF2B5EF4-FFF2-40B4-BE49-F238E27FC236}">
                <a16:creationId xmlns:a16="http://schemas.microsoft.com/office/drawing/2014/main" id="{81366FEF-9CE5-4617-B83F-A2B8937DC7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8017" y="1719820"/>
            <a:ext cx="1222375" cy="58566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0" bIns="3600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l">
              <a:lnSpc>
                <a:spcPts val="2000"/>
              </a:lnSpc>
              <a:buFont typeface="Wingdings" pitchFamily="2" charset="2"/>
              <a:buNone/>
            </a:pPr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 i,j:</a:t>
            </a:r>
            <a:r>
              <a:rPr lang="hu-HU" sz="1800" b="1" dirty="0"/>
              <a:t>Egész</a:t>
            </a:r>
            <a:endParaRPr lang="hu-HU" sz="1800" dirty="0">
              <a:solidFill>
                <a:srgbClr val="FF0000"/>
              </a:solidFill>
            </a:endParaRPr>
          </a:p>
        </p:txBody>
      </p:sp>
      <p:sp>
        <p:nvSpPr>
          <p:cNvPr id="3" name="Beszédbuborék: lekerekített sarkú téglalap 2">
            <a:extLst>
              <a:ext uri="{FF2B5EF4-FFF2-40B4-BE49-F238E27FC236}">
                <a16:creationId xmlns:a16="http://schemas.microsoft.com/office/drawing/2014/main" id="{D5B1ABF6-0026-4059-AEFA-D0DD76E517EC}"/>
              </a:ext>
            </a:extLst>
          </p:cNvPr>
          <p:cNvSpPr/>
          <p:nvPr/>
        </p:nvSpPr>
        <p:spPr>
          <a:xfrm>
            <a:off x="7500366" y="2420888"/>
            <a:ext cx="1619250" cy="1692768"/>
          </a:xfrm>
          <a:prstGeom prst="wedgeRoundRectCallout">
            <a:avLst>
              <a:gd name="adj1" fmla="val -177954"/>
              <a:gd name="adj2" fmla="val 124478"/>
              <a:gd name="adj3" fmla="val 16667"/>
            </a:avLst>
          </a:prstGeom>
          <a:solidFill>
            <a:schemeClr val="bg1">
              <a:lumMod val="65000"/>
              <a:alpha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800" dirty="0">
                <a:solidFill>
                  <a:srgbClr val="FF0000"/>
                </a:solidFill>
              </a:rPr>
              <a:t> </a:t>
            </a:r>
            <a:r>
              <a:rPr lang="hu-HU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Keresés</a:t>
            </a:r>
            <a:r>
              <a:rPr lang="hu-HU" sz="1800" dirty="0">
                <a:solidFill>
                  <a:srgbClr val="FF0000"/>
                </a:solidFill>
              </a:rPr>
              <a:t>, mivel felhasználjuk a megtalált elem indexét</a:t>
            </a:r>
          </a:p>
        </p:txBody>
      </p:sp>
      <p:sp>
        <p:nvSpPr>
          <p:cNvPr id="15" name="Beszédbuborék: lekerekített sarkú téglalap 14">
            <a:extLst>
              <a:ext uri="{FF2B5EF4-FFF2-40B4-BE49-F238E27FC236}">
                <a16:creationId xmlns:a16="http://schemas.microsoft.com/office/drawing/2014/main" id="{FA84A725-2BB2-4108-8452-9EB2916B09EA}"/>
              </a:ext>
            </a:extLst>
          </p:cNvPr>
          <p:cNvSpPr/>
          <p:nvPr/>
        </p:nvSpPr>
        <p:spPr>
          <a:xfrm>
            <a:off x="7489254" y="2420888"/>
            <a:ext cx="1619250" cy="1692768"/>
          </a:xfrm>
          <a:prstGeom prst="wedgeRoundRectCallout">
            <a:avLst>
              <a:gd name="adj1" fmla="val -83083"/>
              <a:gd name="adj2" fmla="val 16442"/>
              <a:gd name="adj3" fmla="val 16667"/>
            </a:avLst>
          </a:prstGeom>
          <a:solidFill>
            <a:schemeClr val="bg1">
              <a:lumMod val="65000"/>
              <a:alpha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800" dirty="0">
                <a:solidFill>
                  <a:srgbClr val="FF0000"/>
                </a:solidFill>
              </a:rPr>
              <a:t> </a:t>
            </a:r>
            <a:r>
              <a:rPr lang="hu-HU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Keresés</a:t>
            </a:r>
            <a:r>
              <a:rPr lang="hu-HU" sz="1800" dirty="0">
                <a:solidFill>
                  <a:srgbClr val="FF0000"/>
                </a:solidFill>
              </a:rPr>
              <a:t>, mivel felhasználjuk a megtalált elem indexét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6E82DEB1-0164-46BA-8826-55CB8ACA74A6}"/>
              </a:ext>
            </a:extLst>
          </p:cNvPr>
          <p:cNvSpPr/>
          <p:nvPr/>
        </p:nvSpPr>
        <p:spPr>
          <a:xfrm>
            <a:off x="2845865" y="2856921"/>
            <a:ext cx="4104000" cy="1476000"/>
          </a:xfrm>
          <a:prstGeom prst="rect">
            <a:avLst/>
          </a:prstGeom>
          <a:noFill/>
          <a:ln>
            <a:solidFill>
              <a:srgbClr val="FF33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41</a:t>
            </a:fld>
            <a:r>
              <a:rPr lang="hu-HU" dirty="0"/>
              <a:t>/73</a:t>
            </a:r>
          </a:p>
        </p:txBody>
      </p:sp>
    </p:spTree>
    <p:extLst>
      <p:ext uri="{BB962C8B-B14F-4D97-AF65-F5344CB8AC3E}">
        <p14:creationId xmlns:p14="http://schemas.microsoft.com/office/powerpoint/2010/main" val="220329291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>
                <a:solidFill>
                  <a:srgbClr val="FF0000"/>
                </a:solidFill>
              </a:rPr>
              <a:t>Multihalmaz</a:t>
            </a:r>
            <a:r>
              <a:rPr lang="hu-HU" altLang="hu-HU" dirty="0"/>
              <a:t> típus</a:t>
            </a:r>
          </a:p>
        </p:txBody>
      </p:sp>
      <p:sp>
        <p:nvSpPr>
          <p:cNvPr id="62468" name="Rectangle 26"/>
          <p:cNvSpPr>
            <a:spLocks noChangeArrowheads="1"/>
          </p:cNvSpPr>
          <p:nvPr/>
        </p:nvSpPr>
        <p:spPr bwMode="auto">
          <a:xfrm>
            <a:off x="179388" y="1412875"/>
            <a:ext cx="8785225" cy="196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None/>
            </a:pPr>
            <a:r>
              <a:rPr lang="hu-HU" altLang="hu-HU" sz="3200" b="1" dirty="0"/>
              <a:t>Értékhalmaz:</a:t>
            </a:r>
          </a:p>
          <a:p>
            <a:pPr>
              <a:spcBef>
                <a:spcPct val="2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None/>
            </a:pPr>
            <a:r>
              <a:rPr lang="hu-HU" altLang="hu-HU" sz="2800" dirty="0"/>
              <a:t>Az alaphalmaz (amely az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Elemtípus</a:t>
            </a:r>
            <a:r>
              <a:rPr lang="hu-HU" altLang="hu-HU" sz="2800" dirty="0"/>
              <a:t> és egy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darabszám</a:t>
            </a:r>
            <a:r>
              <a:rPr lang="hu-HU" altLang="hu-HU" sz="2800" dirty="0"/>
              <a:t> által van meghatározva) iteráltja („mely elem </a:t>
            </a:r>
            <a:r>
              <a:rPr lang="hu-HU" altLang="hu-HU" sz="2800" dirty="0" err="1"/>
              <a:t>hányszoros</a:t>
            </a:r>
            <a:r>
              <a:rPr lang="hu-HU" altLang="hu-HU" sz="2800" dirty="0"/>
              <a:t> multiplicitással van benne a multihalmazban”).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9E0846EC-6A48-4BAA-B74E-882B57030B46}" type="datetime8">
              <a:rPr lang="hu-HU" smtClean="0"/>
              <a:t>2022.11.15. 11:59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10. előadás</a:t>
            </a:r>
            <a:endParaRPr lang="en-US" dirty="0"/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42</a:t>
            </a:fld>
            <a:r>
              <a:rPr lang="hu-HU" dirty="0"/>
              <a:t>/73</a:t>
            </a:r>
          </a:p>
        </p:txBody>
      </p:sp>
    </p:spTree>
    <p:extLst>
      <p:ext uri="{BB962C8B-B14F-4D97-AF65-F5344CB8AC3E}">
        <p14:creationId xmlns:p14="http://schemas.microsoft.com/office/powerpoint/2010/main" val="2831367941"/>
      </p:ext>
    </p:extLst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/>
              <a:t>Multihalmaz típus</a:t>
            </a:r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179388" y="1412875"/>
            <a:ext cx="8785225" cy="4548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3200" b="1" dirty="0">
                <a:cs typeface="+mn-cs"/>
              </a:rPr>
              <a:t>Alapműveletek:</a:t>
            </a:r>
          </a:p>
          <a:p>
            <a:pPr marL="365125" indent="-365125"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Char char="Ø"/>
              <a:defRPr/>
            </a:pP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Multihalmazba</a:t>
            </a:r>
            <a:r>
              <a:rPr lang="hu-HU" sz="2800" dirty="0">
                <a:cs typeface="+mn-cs"/>
              </a:rPr>
              <a:t> (elem hozzávétele egy </a:t>
            </a:r>
            <a:r>
              <a:rPr lang="hu-HU" sz="2800" dirty="0">
                <a:cs typeface="Arial" charset="0"/>
              </a:rPr>
              <a:t>multi</a:t>
            </a:r>
            <a:r>
              <a:rPr lang="hu-HU" sz="2800" dirty="0">
                <a:cs typeface="+mn-cs"/>
              </a:rPr>
              <a:t>halmazhoz): H:=H</a:t>
            </a:r>
            <a:r>
              <a:rPr lang="hu-HU" sz="2800" dirty="0">
                <a:latin typeface="Symbol"/>
                <a:cs typeface="+mn-cs"/>
              </a:rPr>
              <a:t>È</a:t>
            </a:r>
            <a:r>
              <a:rPr lang="hu-HU" sz="1800" dirty="0">
                <a:latin typeface="Symbol"/>
                <a:cs typeface="+mn-cs"/>
              </a:rPr>
              <a:t> </a:t>
            </a:r>
            <a:r>
              <a:rPr lang="hu-HU" sz="2800" dirty="0">
                <a:latin typeface="Symbol"/>
                <a:cs typeface="+mn-cs"/>
              </a:rPr>
              <a:t>{(</a:t>
            </a:r>
            <a:r>
              <a:rPr lang="hu-HU" sz="2800" dirty="0">
                <a:solidFill>
                  <a:srgbClr val="000000"/>
                </a:solidFill>
                <a:latin typeface="Garamond"/>
                <a:cs typeface="+mn-cs"/>
              </a:rPr>
              <a:t>e,1)</a:t>
            </a:r>
            <a:r>
              <a:rPr lang="hu-HU" sz="2800" dirty="0">
                <a:latin typeface="Symbol"/>
                <a:cs typeface="+mn-cs"/>
              </a:rPr>
              <a:t>}</a:t>
            </a:r>
            <a:endParaRPr lang="hu-HU" sz="2800" dirty="0">
              <a:cs typeface="+mn-cs"/>
            </a:endParaRPr>
          </a:p>
          <a:p>
            <a:pPr marL="365125" indent="-365125"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Char char="Ø"/>
              <a:defRPr/>
            </a:pP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charset="0"/>
              </a:rPr>
              <a:t>Multih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almazból</a:t>
            </a:r>
            <a:r>
              <a:rPr lang="hu-HU" sz="2800" dirty="0">
                <a:cs typeface="+mn-cs"/>
              </a:rPr>
              <a:t> (elem elhagyása egy </a:t>
            </a:r>
            <a:r>
              <a:rPr lang="hu-HU" sz="2800" dirty="0">
                <a:cs typeface="Arial" charset="0"/>
              </a:rPr>
              <a:t>multi</a:t>
            </a:r>
            <a:r>
              <a:rPr lang="hu-HU" sz="2800" dirty="0">
                <a:cs typeface="+mn-cs"/>
              </a:rPr>
              <a:t>halmazból): H:=H </a:t>
            </a:r>
            <a:r>
              <a:rPr lang="hu-HU" sz="2800" dirty="0">
                <a:latin typeface="Times New Roman"/>
                <a:cs typeface="+mn-cs"/>
              </a:rPr>
              <a:t>\ </a:t>
            </a:r>
            <a:r>
              <a:rPr lang="hu-HU" sz="2800" dirty="0">
                <a:latin typeface="Symbol"/>
                <a:cs typeface="+mn-cs"/>
              </a:rPr>
              <a:t>{(</a:t>
            </a:r>
            <a:r>
              <a:rPr lang="hu-HU" sz="2800" dirty="0">
                <a:solidFill>
                  <a:srgbClr val="000000"/>
                </a:solidFill>
                <a:latin typeface="Garamond"/>
                <a:cs typeface="+mn-cs"/>
              </a:rPr>
              <a:t>e,1)</a:t>
            </a:r>
            <a:r>
              <a:rPr lang="hu-HU" sz="2800" dirty="0">
                <a:latin typeface="Symbol"/>
                <a:cs typeface="+mn-cs"/>
              </a:rPr>
              <a:t>}</a:t>
            </a:r>
            <a:endParaRPr lang="hu-HU" sz="2800" dirty="0">
              <a:cs typeface="+mn-cs"/>
            </a:endParaRPr>
          </a:p>
          <a:p>
            <a:pPr marL="365125" indent="-365125"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Char char="Ø"/>
              <a:defRPr/>
            </a:pP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Beolvasás</a:t>
            </a:r>
            <a:r>
              <a:rPr lang="hu-HU" sz="2800" dirty="0">
                <a:cs typeface="+mn-cs"/>
              </a:rPr>
              <a:t> (</a:t>
            </a:r>
            <a:r>
              <a:rPr lang="hu-HU" sz="2800" dirty="0">
                <a:cs typeface="Arial" charset="0"/>
              </a:rPr>
              <a:t>multi</a:t>
            </a:r>
            <a:r>
              <a:rPr lang="hu-HU" sz="2800" dirty="0">
                <a:cs typeface="+mn-cs"/>
              </a:rPr>
              <a:t>halmaz beolvasása)</a:t>
            </a:r>
          </a:p>
          <a:p>
            <a:pPr marL="365125" indent="-365125"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Char char="Ø"/>
              <a:defRPr/>
            </a:pP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Kiírás</a:t>
            </a:r>
            <a:r>
              <a:rPr lang="hu-HU" sz="2800" dirty="0">
                <a:cs typeface="+mn-cs"/>
              </a:rPr>
              <a:t> (</a:t>
            </a:r>
            <a:r>
              <a:rPr lang="hu-HU" sz="2800" dirty="0">
                <a:cs typeface="Arial" charset="0"/>
              </a:rPr>
              <a:t>multi</a:t>
            </a:r>
            <a:r>
              <a:rPr lang="hu-HU" sz="2800" dirty="0">
                <a:cs typeface="+mn-cs"/>
              </a:rPr>
              <a:t>halmaz kiírása),</a:t>
            </a:r>
          </a:p>
          <a:p>
            <a:pPr marL="365125" indent="-365125"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Char char="Ø"/>
              <a:defRPr/>
            </a:pP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Üres</a:t>
            </a:r>
            <a:r>
              <a:rPr lang="hu-HU" sz="2800" dirty="0">
                <a:cs typeface="+mn-cs"/>
              </a:rPr>
              <a:t> (üres </a:t>
            </a:r>
            <a:r>
              <a:rPr lang="hu-HU" sz="2800" dirty="0">
                <a:cs typeface="Arial" charset="0"/>
              </a:rPr>
              <a:t>multi</a:t>
            </a:r>
            <a:r>
              <a:rPr lang="hu-HU" sz="2800" dirty="0">
                <a:cs typeface="+mn-cs"/>
              </a:rPr>
              <a:t>halmaz létrehozás eljárás), vagy</a:t>
            </a:r>
          </a:p>
          <a:p>
            <a:pPr marL="365125" indent="-365125"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Char char="Ø"/>
              <a:defRPr/>
            </a:pPr>
            <a:r>
              <a:rPr lang="hu-HU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ÜresE</a:t>
            </a:r>
            <a:r>
              <a:rPr lang="hu-HU" sz="2800" dirty="0">
                <a:cs typeface="+mn-cs"/>
              </a:rPr>
              <a:t> (logikai értékű függvény).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6388C5C3-51CF-4C76-95E0-162481310CF3}" type="datetime8">
              <a:rPr lang="hu-HU" smtClean="0"/>
              <a:t>2022.11.15. 11:59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10. előadás</a:t>
            </a:r>
            <a:endParaRPr lang="en-US" dirty="0"/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43</a:t>
            </a:fld>
            <a:r>
              <a:rPr lang="hu-HU" dirty="0"/>
              <a:t>/73</a:t>
            </a:r>
          </a:p>
        </p:txBody>
      </p:sp>
    </p:spTree>
    <p:extLst>
      <p:ext uri="{BB962C8B-B14F-4D97-AF65-F5344CB8AC3E}">
        <p14:creationId xmlns:p14="http://schemas.microsoft.com/office/powerpoint/2010/main" val="1781073963"/>
      </p:ext>
    </p:extLst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/>
              <a:t>Multihalmaz típus</a:t>
            </a:r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179388" y="1412875"/>
            <a:ext cx="8785225" cy="299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3200" b="1" dirty="0">
                <a:cs typeface="+mn-cs"/>
              </a:rPr>
              <a:t>Alapműveletek:</a:t>
            </a:r>
          </a:p>
          <a:p>
            <a:pPr marL="365125" indent="-365125"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Char char="Ø"/>
              <a:defRPr/>
            </a:pPr>
            <a:r>
              <a:rPr lang="hu-HU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ElemeE</a:t>
            </a:r>
            <a:r>
              <a:rPr lang="hu-HU" sz="2800" dirty="0">
                <a:cs typeface="+mn-cs"/>
              </a:rPr>
              <a:t> (egy elem benne van-e a multihalmazban) (</a:t>
            </a:r>
            <a:r>
              <a:rPr lang="hu-HU" sz="2800" dirty="0">
                <a:latin typeface="Symbol"/>
                <a:cs typeface="+mn-cs"/>
              </a:rPr>
              <a:t>Î</a:t>
            </a:r>
            <a:r>
              <a:rPr lang="hu-HU" sz="2800" dirty="0">
                <a:cs typeface="+mn-cs"/>
              </a:rPr>
              <a:t>)</a:t>
            </a:r>
          </a:p>
          <a:p>
            <a:pPr marL="365125" indent="-365125"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Char char="Ø"/>
              <a:defRPr/>
            </a:pPr>
            <a:r>
              <a:rPr lang="hu-HU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hu-HU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enneE</a:t>
            </a:r>
            <a:r>
              <a:rPr lang="hu-HU" sz="2800" dirty="0">
                <a:cs typeface="+mn-cs"/>
              </a:rPr>
              <a:t> (egy elem legalább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adott multiplicitással </a:t>
            </a:r>
            <a:r>
              <a:rPr lang="hu-HU" sz="2800" dirty="0">
                <a:cs typeface="+mn-cs"/>
              </a:rPr>
              <a:t>benne van-e a multihalmazban)</a:t>
            </a:r>
          </a:p>
          <a:p>
            <a:pPr marL="365125" indent="-365125"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Char char="Ø"/>
              <a:defRPr/>
            </a:pP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ultiplicitás</a:t>
            </a:r>
            <a:r>
              <a:rPr lang="hu-HU" sz="2800" dirty="0">
                <a:cs typeface="+mn-cs"/>
              </a:rPr>
              <a:t> (egy elem </a:t>
            </a:r>
            <a:r>
              <a:rPr lang="hu-HU" sz="2800" dirty="0" err="1">
                <a:cs typeface="+mn-cs"/>
              </a:rPr>
              <a:t>hányszoros</a:t>
            </a:r>
            <a:r>
              <a:rPr lang="hu-HU" sz="2800" dirty="0">
                <a:cs typeface="+mn-cs"/>
              </a:rPr>
              <a:t> multiplicitással van benne a multihalmazban)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B3B01D8A-64CA-4DDB-8633-78BD651E3FCE}" type="datetime8">
              <a:rPr lang="hu-HU" smtClean="0"/>
              <a:t>2022.11.15. 11:59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10. előadás</a:t>
            </a:r>
            <a:endParaRPr lang="en-US" dirty="0"/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44</a:t>
            </a:fld>
            <a:r>
              <a:rPr lang="hu-HU" dirty="0"/>
              <a:t>/73</a:t>
            </a:r>
          </a:p>
        </p:txBody>
      </p:sp>
    </p:spTree>
    <p:extLst>
      <p:ext uri="{BB962C8B-B14F-4D97-AF65-F5344CB8AC3E}">
        <p14:creationId xmlns:p14="http://schemas.microsoft.com/office/powerpoint/2010/main" val="1222539531"/>
      </p:ext>
    </p:extLst>
  </p:cSld>
  <p:clrMapOvr>
    <a:masterClrMapping/>
  </p:clrMapOvr>
  <p:transition spd="slow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/>
              <a:t>Multihalmaz típus</a:t>
            </a:r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179388" y="1412875"/>
            <a:ext cx="8929116" cy="512448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3200" b="1" dirty="0" err="1">
                <a:cs typeface="+mn-cs"/>
              </a:rPr>
              <a:t>Multihalmaz×Multihalmaz</a:t>
            </a:r>
            <a:r>
              <a:rPr lang="hu-HU" sz="3200" b="1" dirty="0">
                <a:cs typeface="+mn-cs"/>
              </a:rPr>
              <a:t> műveletek:</a:t>
            </a:r>
          </a:p>
          <a:p>
            <a:pPr marL="365125" indent="-365125">
              <a:spcBef>
                <a:spcPts val="300"/>
              </a:spcBef>
              <a:buFont typeface="Wingdings" pitchFamily="2" charset="2"/>
              <a:buChar char="Ø"/>
              <a:defRPr/>
            </a:pP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Metszet</a:t>
            </a:r>
            <a:r>
              <a:rPr lang="hu-HU" sz="2800" dirty="0">
                <a:cs typeface="+mn-cs"/>
              </a:rPr>
              <a:t> (</a:t>
            </a:r>
            <a:r>
              <a:rPr lang="hu-HU" sz="2800" dirty="0">
                <a:latin typeface="Symbol"/>
                <a:cs typeface="+mn-cs"/>
              </a:rPr>
              <a:t>Ç</a:t>
            </a:r>
            <a:r>
              <a:rPr lang="hu-HU" sz="2800" dirty="0">
                <a:cs typeface="+mn-cs"/>
              </a:rPr>
              <a:t>) (értékek metszete, multiplicitások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minimuma</a:t>
            </a:r>
            <a:r>
              <a:rPr lang="hu-HU" sz="2800" dirty="0">
                <a:cs typeface="+mn-cs"/>
              </a:rPr>
              <a:t>)</a:t>
            </a:r>
          </a:p>
          <a:p>
            <a:pPr marL="365125" indent="-365125">
              <a:spcBef>
                <a:spcPts val="300"/>
              </a:spcBef>
              <a:buFont typeface="Wingdings" pitchFamily="2" charset="2"/>
              <a:buChar char="Ø"/>
              <a:defRPr/>
            </a:pP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Unió</a:t>
            </a:r>
            <a:r>
              <a:rPr lang="hu-HU" sz="2800" dirty="0">
                <a:cs typeface="+mn-cs"/>
              </a:rPr>
              <a:t> (</a:t>
            </a:r>
            <a:r>
              <a:rPr lang="hu-HU" sz="2800" dirty="0">
                <a:latin typeface="Symbol"/>
                <a:cs typeface="+mn-cs"/>
              </a:rPr>
              <a:t>È </a:t>
            </a:r>
            <a:r>
              <a:rPr lang="hu-HU" sz="2800" dirty="0">
                <a:cs typeface="+mn-cs"/>
              </a:rPr>
              <a:t>) (értékek uniója, multiplicitások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összege</a:t>
            </a:r>
            <a:r>
              <a:rPr lang="hu-HU" sz="2800" dirty="0">
                <a:cs typeface="+mn-cs"/>
              </a:rPr>
              <a:t>)</a:t>
            </a:r>
          </a:p>
          <a:p>
            <a:pPr marL="365125" indent="-365125">
              <a:spcBef>
                <a:spcPts val="300"/>
              </a:spcBef>
              <a:buFont typeface="Wingdings" pitchFamily="2" charset="2"/>
              <a:buChar char="Ø"/>
              <a:defRPr/>
            </a:pP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Különbség</a:t>
            </a:r>
            <a:r>
              <a:rPr lang="hu-HU" sz="2800" dirty="0">
                <a:cs typeface="+mn-cs"/>
              </a:rPr>
              <a:t> (</a:t>
            </a:r>
            <a:r>
              <a:rPr lang="hu-HU" sz="2800" dirty="0">
                <a:latin typeface="Times New Roman"/>
                <a:cs typeface="+mn-cs"/>
              </a:rPr>
              <a:t> \ </a:t>
            </a:r>
            <a:r>
              <a:rPr lang="hu-HU" sz="2800" dirty="0">
                <a:cs typeface="+mn-cs"/>
              </a:rPr>
              <a:t>) (értékek különbsége, multiplicitások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különbsége</a:t>
            </a:r>
            <a:r>
              <a:rPr lang="hu-HU" sz="2800" dirty="0">
                <a:cs typeface="+mn-cs"/>
              </a:rPr>
              <a:t>; nincs benne egy elem, ha a multiplicitások különbsége 1-nél kisebb)</a:t>
            </a:r>
          </a:p>
          <a:p>
            <a:pPr marL="365125" indent="-365125">
              <a:spcBef>
                <a:spcPts val="300"/>
              </a:spcBef>
              <a:buFont typeface="Wingdings" pitchFamily="2" charset="2"/>
              <a:buChar char="Ø"/>
              <a:defRPr/>
            </a:pP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</a:t>
            </a:r>
            <a:r>
              <a:rPr lang="hu-HU" sz="2800" dirty="0"/>
              <a:t> (multiplicitások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maximuma</a:t>
            </a:r>
            <a:r>
              <a:rPr lang="hu-HU" sz="2800" dirty="0"/>
              <a:t>),</a:t>
            </a:r>
          </a:p>
          <a:p>
            <a:pPr marL="365125" indent="-365125">
              <a:spcBef>
                <a:spcPts val="300"/>
              </a:spcBef>
              <a:buFont typeface="Wingdings" pitchFamily="2" charset="2"/>
              <a:buChar char="Ø"/>
              <a:defRPr/>
            </a:pPr>
            <a:r>
              <a:rPr lang="hu-HU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RészeE</a:t>
            </a:r>
            <a:r>
              <a:rPr lang="hu-HU" sz="2800" dirty="0"/>
              <a:t> (egyik </a:t>
            </a:r>
            <a:r>
              <a:rPr lang="hu-HU" sz="2800" dirty="0">
                <a:cs typeface="Arial" charset="0"/>
              </a:rPr>
              <a:t>multi</a:t>
            </a:r>
            <a:r>
              <a:rPr lang="hu-HU" sz="2800" dirty="0"/>
              <a:t>halmaz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részhalmaza-e</a:t>
            </a:r>
            <a:r>
              <a:rPr lang="hu-HU" sz="2800" dirty="0"/>
              <a:t> a másiknak) (</a:t>
            </a:r>
            <a:r>
              <a:rPr lang="hu-HU" sz="2800" dirty="0">
                <a:latin typeface="Symbol"/>
              </a:rPr>
              <a:t>Ì , Í</a:t>
            </a:r>
            <a:r>
              <a:rPr lang="hu-HU" sz="2800" dirty="0"/>
              <a:t>)</a:t>
            </a:r>
          </a:p>
          <a:p>
            <a:pPr marL="365125" indent="-365125">
              <a:spcBef>
                <a:spcPts val="300"/>
              </a:spcBef>
              <a:buFont typeface="Wingdings" pitchFamily="2" charset="2"/>
              <a:buChar char="Ø"/>
              <a:defRPr/>
            </a:pPr>
            <a:r>
              <a:rPr lang="hu-HU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MindközösE</a:t>
            </a:r>
            <a:r>
              <a:rPr lang="hu-HU" sz="2800" dirty="0"/>
              <a:t> (a két multihalmaz az elemek multiplicitásától</a:t>
            </a:r>
            <a:br>
              <a:rPr lang="hu-HU" sz="2800" dirty="0"/>
            </a:br>
            <a:r>
              <a:rPr lang="hu-HU" sz="2800" dirty="0"/>
              <a:t>eltekintve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azonos-e</a:t>
            </a:r>
            <a:r>
              <a:rPr lang="hu-HU" sz="2800" dirty="0"/>
              <a:t>)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762B2025-A19B-4C52-9818-2D3F80949141}" type="datetime8">
              <a:rPr lang="hu-HU" smtClean="0"/>
              <a:t>2022.11.15. 11:59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10. előadás</a:t>
            </a:r>
            <a:endParaRPr lang="en-US" dirty="0"/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45</a:t>
            </a:fld>
            <a:r>
              <a:rPr lang="hu-HU" dirty="0"/>
              <a:t>/73</a:t>
            </a:r>
          </a:p>
        </p:txBody>
      </p:sp>
    </p:spTree>
    <p:extLst>
      <p:ext uri="{BB962C8B-B14F-4D97-AF65-F5344CB8AC3E}">
        <p14:creationId xmlns:p14="http://schemas.microsoft.com/office/powerpoint/2010/main" val="339598994"/>
      </p:ext>
    </p:extLst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/>
              <a:t>Multihalmaz típus</a:t>
            </a:r>
          </a:p>
        </p:txBody>
      </p:sp>
      <p:sp>
        <p:nvSpPr>
          <p:cNvPr id="66564" name="Rectangle 26"/>
          <p:cNvSpPr>
            <a:spLocks noChangeArrowheads="1"/>
          </p:cNvSpPr>
          <p:nvPr/>
        </p:nvSpPr>
        <p:spPr bwMode="auto">
          <a:xfrm>
            <a:off x="179388" y="1412875"/>
            <a:ext cx="8964612" cy="293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None/>
            </a:pPr>
            <a:r>
              <a:rPr lang="hu-HU" altLang="hu-HU" sz="3200" b="1" dirty="0"/>
              <a:t>Példa:</a:t>
            </a:r>
          </a:p>
          <a:p>
            <a:pPr>
              <a:spcBef>
                <a:spcPct val="2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None/>
            </a:pPr>
            <a:r>
              <a:rPr lang="hu-HU" altLang="hu-HU" sz="2400" b="1" dirty="0">
                <a:latin typeface="+mj-lt"/>
                <a:cs typeface="Courier New" panose="02070309020205020404" pitchFamily="49" charset="0"/>
              </a:rPr>
              <a:t>  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Típus</a:t>
            </a:r>
            <a:b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hu-HU" alt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ÁllatFajta</a:t>
            </a:r>
            <a:r>
              <a:rPr lang="hu-HU" alt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=Szöveg</a:t>
            </a:r>
            <a:br>
              <a:rPr lang="hu-HU" alt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alt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Állatok=Multihalmaz(</a:t>
            </a:r>
            <a:r>
              <a:rPr lang="hu-HU" altLang="hu-H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ÁllatFajta</a:t>
            </a:r>
            <a:r>
              <a:rPr lang="hu-HU" alt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Konstans</a:t>
            </a:r>
            <a:b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altLang="hu-H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sok:Egész</a:t>
            </a:r>
            <a:r>
              <a:rPr lang="hu-HU" alt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(10)</a:t>
            </a:r>
            <a:b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Változó</a:t>
            </a:r>
            <a:b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hu-HU" alt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A:Állatok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2633FB9A-47BB-4F31-AE9E-48BC85F9AC84}" type="datetime8">
              <a:rPr lang="hu-HU" smtClean="0"/>
              <a:t>2022.11.15. 11:59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10. előadás</a:t>
            </a:r>
            <a:endParaRPr lang="en-US" dirty="0"/>
          </a:p>
        </p:txBody>
      </p:sp>
      <p:graphicFrame>
        <p:nvGraphicFramePr>
          <p:cNvPr id="2" name="Táblázat 1">
            <a:extLst>
              <a:ext uri="{FF2B5EF4-FFF2-40B4-BE49-F238E27FC236}">
                <a16:creationId xmlns:a16="http://schemas.microsoft.com/office/drawing/2014/main" id="{83E84D37-8D5F-4C24-B638-60623521B0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519714"/>
              </p:ext>
            </p:extLst>
          </p:nvPr>
        </p:nvGraphicFramePr>
        <p:xfrm>
          <a:off x="467544" y="4491569"/>
          <a:ext cx="7488832" cy="12592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8472">
                  <a:extLst>
                    <a:ext uri="{9D8B030D-6E8A-4147-A177-3AD203B41FA5}">
                      <a16:colId xmlns:a16="http://schemas.microsoft.com/office/drawing/2014/main" val="1343770379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619546155"/>
                    </a:ext>
                  </a:extLst>
                </a:gridCol>
              </a:tblGrid>
              <a:tr h="351474">
                <a:tc gridSpan="2">
                  <a:txBody>
                    <a:bodyPr/>
                    <a:lstStyle/>
                    <a:p>
                      <a:r>
                        <a:rPr lang="hu-HU" sz="2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A:=Állatok(("lúd",13),("disznó",1))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207965"/>
                  </a:ext>
                </a:extLst>
              </a:tr>
              <a:tr h="351474">
                <a:tc gridSpan="2">
                  <a:txBody>
                    <a:bodyPr/>
                    <a:lstStyle/>
                    <a:p>
                      <a:pPr algn="ctr"/>
                      <a:r>
                        <a:rPr lang="hu-HU" sz="2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hu-HU" sz="20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disznó"</a:t>
                      </a:r>
                      <a:r>
                        <a:rPr lang="hu-HU" sz="20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 panose="05050102010706020507" pitchFamily="18" charset="2"/>
                        </a:rPr>
                        <a:t>A</a:t>
                      </a:r>
                      <a:r>
                        <a:rPr lang="hu-HU" sz="2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 panose="05050102010706020507" pitchFamily="18" charset="2"/>
                        </a:rPr>
                        <a:t> és </a:t>
                      </a:r>
                      <a:r>
                        <a:rPr lang="hu-HU" sz="2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Multiplicitás(</a:t>
                      </a:r>
                      <a:r>
                        <a:rPr lang="hu-HU" sz="20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A,"lúd</a:t>
                      </a:r>
                      <a:r>
                        <a:rPr lang="hu-HU" sz="2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")≥sok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41220"/>
                  </a:ext>
                </a:extLst>
              </a:tr>
              <a:tr h="466731">
                <a:tc>
                  <a:txBody>
                    <a:bodyPr/>
                    <a:lstStyle/>
                    <a:p>
                      <a:r>
                        <a:rPr lang="hu-HU" sz="20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Ki:"Sok</a:t>
                      </a:r>
                      <a:r>
                        <a:rPr lang="hu-HU" sz="2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lúd disznót győz"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9148246"/>
                  </a:ext>
                </a:extLst>
              </a:tr>
            </a:tbl>
          </a:graphicData>
        </a:graphic>
      </p:graphicFrame>
      <p:cxnSp>
        <p:nvCxnSpPr>
          <p:cNvPr id="7" name="Egyenes összekötő 6">
            <a:extLst>
              <a:ext uri="{FF2B5EF4-FFF2-40B4-BE49-F238E27FC236}">
                <a16:creationId xmlns:a16="http://schemas.microsoft.com/office/drawing/2014/main" id="{74B50955-A4FA-454D-8255-485697A52214}"/>
              </a:ext>
            </a:extLst>
          </p:cNvPr>
          <p:cNvCxnSpPr/>
          <p:nvPr/>
        </p:nvCxnSpPr>
        <p:spPr>
          <a:xfrm>
            <a:off x="467544" y="4875534"/>
            <a:ext cx="360040" cy="414000"/>
          </a:xfrm>
          <a:prstGeom prst="line">
            <a:avLst/>
          </a:prstGeom>
          <a:ln w="127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Egyenes összekötő 9">
            <a:extLst>
              <a:ext uri="{FF2B5EF4-FFF2-40B4-BE49-F238E27FC236}">
                <a16:creationId xmlns:a16="http://schemas.microsoft.com/office/drawing/2014/main" id="{E2AC273D-EE06-4B26-B842-FEEBD6F4D6B3}"/>
              </a:ext>
            </a:extLst>
          </p:cNvPr>
          <p:cNvCxnSpPr>
            <a:cxnSpLocks/>
          </p:cNvCxnSpPr>
          <p:nvPr/>
        </p:nvCxnSpPr>
        <p:spPr>
          <a:xfrm flipH="1">
            <a:off x="7587828" y="4879727"/>
            <a:ext cx="360462" cy="414000"/>
          </a:xfrm>
          <a:prstGeom prst="line">
            <a:avLst/>
          </a:prstGeom>
          <a:ln w="127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Téglalap 8">
            <a:extLst>
              <a:ext uri="{FF2B5EF4-FFF2-40B4-BE49-F238E27FC236}">
                <a16:creationId xmlns:a16="http://schemas.microsoft.com/office/drawing/2014/main" id="{9E1502A5-6832-46D2-AC7A-FB73989A7B77}"/>
              </a:ext>
            </a:extLst>
          </p:cNvPr>
          <p:cNvSpPr/>
          <p:nvPr/>
        </p:nvSpPr>
        <p:spPr>
          <a:xfrm>
            <a:off x="7676207" y="5011043"/>
            <a:ext cx="305569" cy="3328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  <p:sp>
        <p:nvSpPr>
          <p:cNvPr id="13" name="Téglalap 12">
            <a:extLst>
              <a:ext uri="{FF2B5EF4-FFF2-40B4-BE49-F238E27FC236}">
                <a16:creationId xmlns:a16="http://schemas.microsoft.com/office/drawing/2014/main" id="{19187B4B-7D48-4295-A600-AF5A5DE36818}"/>
              </a:ext>
            </a:extLst>
          </p:cNvPr>
          <p:cNvSpPr/>
          <p:nvPr/>
        </p:nvSpPr>
        <p:spPr>
          <a:xfrm>
            <a:off x="420936" y="5011043"/>
            <a:ext cx="305569" cy="3328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46</a:t>
            </a:fld>
            <a:r>
              <a:rPr lang="hu-HU" dirty="0"/>
              <a:t>/73</a:t>
            </a:r>
          </a:p>
        </p:txBody>
      </p:sp>
    </p:spTree>
    <p:extLst>
      <p:ext uri="{BB962C8B-B14F-4D97-AF65-F5344CB8AC3E}">
        <p14:creationId xmlns:p14="http://schemas.microsoft.com/office/powerpoint/2010/main" val="3565074694"/>
      </p:ext>
    </p:extLst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Multihalmaz típus </a:t>
            </a:r>
            <a:r>
              <a:rPr lang="hu-HU" altLang="hu-HU" dirty="0">
                <a:solidFill>
                  <a:srgbClr val="FF0000"/>
                </a:solidFill>
              </a:rPr>
              <a:t>ábrázolása</a:t>
            </a:r>
            <a:r>
              <a:rPr lang="hu-HU" altLang="hu-HU" baseline="-25000" dirty="0">
                <a:solidFill>
                  <a:srgbClr val="FF0000"/>
                </a:solidFill>
              </a:rPr>
              <a:t>1</a:t>
            </a:r>
            <a:endParaRPr lang="hu-HU" altLang="hu-HU" dirty="0">
              <a:solidFill>
                <a:srgbClr val="FF0000"/>
              </a:solidFill>
            </a:endParaRPr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179388" y="1412875"/>
            <a:ext cx="8785225" cy="54968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3200" b="1" dirty="0">
                <a:solidFill>
                  <a:srgbClr val="FF0000"/>
                </a:solidFill>
                <a:cs typeface="+mn-cs"/>
              </a:rPr>
              <a:t>Elemek felsorolása:</a:t>
            </a:r>
          </a:p>
          <a:p>
            <a:pPr>
              <a:defRPr/>
            </a:pPr>
            <a:r>
              <a:rPr 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Típus</a:t>
            </a:r>
            <a:b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Halmazelem(Elemtípus)=</a:t>
            </a:r>
            <a:r>
              <a:rPr 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Rekord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érték:Elemtípus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			 </a:t>
            </a:r>
            <a:r>
              <a:rPr lang="hu-H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multi:Egész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Multihalmaz(Elemtípus)=</a:t>
            </a:r>
            <a:r>
              <a:rPr 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Rekord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db:Egész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hu-H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elem:</a:t>
            </a:r>
            <a:r>
              <a:rPr 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Tömb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[1..MaxDb:Halmazelem(Elemtípus)])</a:t>
            </a:r>
          </a:p>
          <a:p>
            <a:pPr eaLnBrk="0" hangingPunct="0">
              <a:spcBef>
                <a:spcPts val="12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dirty="0">
                <a:cs typeface="+mn-cs"/>
              </a:rPr>
              <a:t>Egy felsorolásként adjuk meg a multihalmazt, annyi elemű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tömb</a:t>
            </a:r>
            <a:r>
              <a:rPr lang="hu-HU" sz="2800" dirty="0">
                <a:cs typeface="+mn-cs"/>
              </a:rPr>
              <a:t>ben, ahány elemű éppen a multihalmaz (pontosabban az első db darab elemében).</a:t>
            </a:r>
          </a:p>
          <a:p>
            <a:pPr eaLnBrk="0" hangingPunct="0">
              <a:spcBef>
                <a:spcPts val="12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dirty="0">
                <a:cs typeface="+mn-cs"/>
              </a:rPr>
              <a:t>Csak a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legalább 1 multiplicitású </a:t>
            </a:r>
            <a:r>
              <a:rPr lang="hu-HU" sz="2800" dirty="0">
                <a:cs typeface="+mn-cs"/>
              </a:rPr>
              <a:t>elemeket tároljuk!</a:t>
            </a: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dirty="0">
              <a:latin typeface="+mn-lt"/>
              <a:cs typeface="Courier New" pitchFamily="49" charset="0"/>
            </a:endParaRPr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F1465507-676C-48FE-9FC6-3700EEBA29F1}" type="datetime8">
              <a:rPr lang="hu-HU" smtClean="0"/>
              <a:t>2022.11.15. 11:59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10. előadás</a:t>
            </a:r>
            <a:endParaRPr lang="en-US" dirty="0"/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47</a:t>
            </a:fld>
            <a:r>
              <a:rPr lang="hu-HU" dirty="0"/>
              <a:t>/73</a:t>
            </a:r>
          </a:p>
        </p:txBody>
      </p:sp>
    </p:spTree>
    <p:extLst>
      <p:ext uri="{BB962C8B-B14F-4D97-AF65-F5344CB8AC3E}">
        <p14:creationId xmlns:p14="http://schemas.microsoft.com/office/powerpoint/2010/main" val="2643358317"/>
      </p:ext>
    </p:extLst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Multihalmaz típus</a:t>
            </a:r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179388" y="1412875"/>
            <a:ext cx="8964612" cy="447199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b="1" dirty="0">
                <a:latin typeface="+mn-lt"/>
                <a:cs typeface="Courier New" pitchFamily="49" charset="0"/>
              </a:rPr>
              <a:t>Műveletigény számítása: </a:t>
            </a:r>
          </a:p>
          <a:p>
            <a:pPr eaLnBrk="0" hangingPunct="0">
              <a:lnSpc>
                <a:spcPts val="3000"/>
              </a:lnSpc>
              <a:spcBef>
                <a:spcPts val="6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dirty="0">
                <a:latin typeface="+mn-lt"/>
                <a:cs typeface="Courier New" pitchFamily="49" charset="0"/>
              </a:rPr>
              <a:t>A  ciklus a multihalmaz elemértékeinek számaszor fut le, azaz a futási idő a multihalmaz elemszámával arányos.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D8C8484-1561-4DC7-B0EA-3BBABCC029CF}" type="datetime8">
              <a:rPr lang="hu-HU" smtClean="0"/>
              <a:t>2022.11.15. 11:59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10. előadás</a:t>
            </a:r>
            <a:endParaRPr lang="en-US" dirty="0"/>
          </a:p>
        </p:txBody>
      </p:sp>
      <p:graphicFrame>
        <p:nvGraphicFramePr>
          <p:cNvPr id="7" name="Tábláza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774634"/>
              </p:ext>
            </p:extLst>
          </p:nvPr>
        </p:nvGraphicFramePr>
        <p:xfrm>
          <a:off x="611560" y="2333735"/>
          <a:ext cx="6912768" cy="1761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929">
                  <a:extLst>
                    <a:ext uri="{9D8B030D-6E8A-4147-A177-3AD203B41FA5}">
                      <a16:colId xmlns:a16="http://schemas.microsoft.com/office/drawing/2014/main" val="2536320064"/>
                    </a:ext>
                  </a:extLst>
                </a:gridCol>
                <a:gridCol w="3010463">
                  <a:extLst>
                    <a:ext uri="{9D8B030D-6E8A-4147-A177-3AD203B41FA5}">
                      <a16:colId xmlns:a16="http://schemas.microsoft.com/office/drawing/2014/main" val="1444207863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297003640"/>
                    </a:ext>
                  </a:extLst>
                </a:gridCol>
              </a:tblGrid>
              <a:tr h="275066">
                <a:tc grid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4986716"/>
                  </a:ext>
                </a:extLst>
              </a:tr>
              <a:tr h="423178">
                <a:tc gridSpan="3">
                  <a:txBody>
                    <a:bodyPr/>
                    <a:lstStyle/>
                    <a:p>
                      <a:r>
                        <a:rPr lang="hu-HU" sz="2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Be:a.db</a:t>
                      </a: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83674"/>
                  </a:ext>
                </a:extLst>
              </a:tr>
              <a:tr h="423178">
                <a:tc gridSpan="3">
                  <a:txBody>
                    <a:bodyPr/>
                    <a:lstStyle/>
                    <a:p>
                      <a:pPr algn="ctr"/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i=1..a.db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410481"/>
                  </a:ext>
                </a:extLst>
              </a:tr>
              <a:tr h="549907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hu-HU" sz="2400" dirty="0" err="1">
                          <a:latin typeface="Courier New" pitchFamily="49" charset="0"/>
                          <a:cs typeface="Courier New" pitchFamily="49" charset="0"/>
                        </a:rPr>
                        <a:t>Be:a.elem</a:t>
                      </a:r>
                      <a:r>
                        <a:rPr lang="hu-HU" sz="2400" dirty="0">
                          <a:latin typeface="Courier New" pitchFamily="49" charset="0"/>
                          <a:cs typeface="Courier New" pitchFamily="49" charset="0"/>
                        </a:rPr>
                        <a:t>[i].</a:t>
                      </a:r>
                      <a:r>
                        <a:rPr lang="hu-HU" sz="2400" dirty="0" err="1">
                          <a:latin typeface="Courier New" pitchFamily="49" charset="0"/>
                          <a:cs typeface="Courier New" pitchFamily="49" charset="0"/>
                        </a:rPr>
                        <a:t>érték,a.elem</a:t>
                      </a:r>
                      <a:r>
                        <a:rPr lang="hu-HU" sz="2400" dirty="0">
                          <a:latin typeface="Courier New" pitchFamily="49" charset="0"/>
                          <a:cs typeface="Courier New" pitchFamily="49" charset="0"/>
                        </a:rPr>
                        <a:t>[i].multi</a:t>
                      </a: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357896"/>
                  </a:ext>
                </a:extLst>
              </a:tr>
            </a:tbl>
          </a:graphicData>
        </a:graphic>
      </p:graphicFrame>
      <p:sp>
        <p:nvSpPr>
          <p:cNvPr id="9" name="Oval 63"/>
          <p:cNvSpPr>
            <a:spLocks noChangeArrowheads="1"/>
          </p:cNvSpPr>
          <p:nvPr/>
        </p:nvSpPr>
        <p:spPr bwMode="auto">
          <a:xfrm>
            <a:off x="1916212" y="1772618"/>
            <a:ext cx="4464050" cy="576262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Beolvasás(a)</a:t>
            </a:r>
          </a:p>
        </p:txBody>
      </p:sp>
      <p:sp>
        <p:nvSpPr>
          <p:cNvPr id="10" name="Szövegdoboz 13">
            <a:extLst>
              <a:ext uri="{FF2B5EF4-FFF2-40B4-BE49-F238E27FC236}">
                <a16:creationId xmlns:a16="http://schemas.microsoft.com/office/drawing/2014/main" id="{0BF171EB-D5BF-4C23-AB2A-84EB248981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6089" y="2339280"/>
            <a:ext cx="1222375" cy="57540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0" bIns="3600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l">
              <a:lnSpc>
                <a:spcPts val="2000"/>
              </a:lnSpc>
              <a:buFont typeface="Wingdings" pitchFamily="2" charset="2"/>
              <a:buNone/>
            </a:pPr>
            <a:r>
              <a:rPr lang="hu-H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Változó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i:</a:t>
            </a:r>
            <a:r>
              <a:rPr lang="hu-H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Egész</a:t>
            </a:r>
            <a:endParaRPr lang="hu-HU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48</a:t>
            </a:fld>
            <a:r>
              <a:rPr lang="hu-HU" dirty="0"/>
              <a:t>/73</a:t>
            </a:r>
          </a:p>
        </p:txBody>
      </p:sp>
    </p:spTree>
    <p:extLst>
      <p:ext uri="{BB962C8B-B14F-4D97-AF65-F5344CB8AC3E}">
        <p14:creationId xmlns:p14="http://schemas.microsoft.com/office/powerpoint/2010/main" val="2985037933"/>
      </p:ext>
    </p:extLst>
  </p:cSld>
  <p:clrMapOvr>
    <a:masterClrMapping/>
  </p:clrMapOvr>
  <p:transition spd="slow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Multihalmaz típus</a:t>
            </a:r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179388" y="1412875"/>
            <a:ext cx="8964612" cy="447199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b="1" dirty="0">
                <a:latin typeface="+mn-lt"/>
                <a:cs typeface="Courier New" pitchFamily="49" charset="0"/>
              </a:rPr>
              <a:t>Műveletigény számítása: </a:t>
            </a:r>
          </a:p>
          <a:p>
            <a:pPr eaLnBrk="0" hangingPunct="0">
              <a:lnSpc>
                <a:spcPts val="3000"/>
              </a:lnSpc>
              <a:spcBef>
                <a:spcPts val="6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dirty="0">
                <a:latin typeface="+mn-lt"/>
                <a:cs typeface="Courier New" pitchFamily="49" charset="0"/>
              </a:rPr>
              <a:t>A  ciklus a multihalmaz elemértékeinek számaszor fut le, azaz a futási idő a multihalmaz elemszámával arányos.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48E2FF9A-70DC-4F7E-8FB5-CE8D802A95EF}" type="datetime8">
              <a:rPr lang="hu-HU" smtClean="0"/>
              <a:t>2022.11.15. 11:59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10. előadás</a:t>
            </a:r>
            <a:endParaRPr lang="en-US" dirty="0"/>
          </a:p>
        </p:txBody>
      </p:sp>
      <p:graphicFrame>
        <p:nvGraphicFramePr>
          <p:cNvPr id="7" name="Tábláza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716333"/>
              </p:ext>
            </p:extLst>
          </p:nvPr>
        </p:nvGraphicFramePr>
        <p:xfrm>
          <a:off x="611560" y="2333735"/>
          <a:ext cx="6913190" cy="1746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390">
                  <a:extLst>
                    <a:ext uri="{9D8B030D-6E8A-4147-A177-3AD203B41FA5}">
                      <a16:colId xmlns:a16="http://schemas.microsoft.com/office/drawing/2014/main" val="2536320064"/>
                    </a:ext>
                  </a:extLst>
                </a:gridCol>
                <a:gridCol w="2949205">
                  <a:extLst>
                    <a:ext uri="{9D8B030D-6E8A-4147-A177-3AD203B41FA5}">
                      <a16:colId xmlns:a16="http://schemas.microsoft.com/office/drawing/2014/main" val="1444207863"/>
                    </a:ext>
                  </a:extLst>
                </a:gridCol>
                <a:gridCol w="3456595">
                  <a:extLst>
                    <a:ext uri="{9D8B030D-6E8A-4147-A177-3AD203B41FA5}">
                      <a16:colId xmlns:a16="http://schemas.microsoft.com/office/drawing/2014/main" val="2297003640"/>
                    </a:ext>
                  </a:extLst>
                </a:gridCol>
              </a:tblGrid>
              <a:tr h="278856">
                <a:tc grid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4986716"/>
                  </a:ext>
                </a:extLst>
              </a:tr>
              <a:tr h="429009">
                <a:tc gridSpan="3">
                  <a:txBody>
                    <a:bodyPr/>
                    <a:lstStyle/>
                    <a:p>
                      <a:r>
                        <a:rPr lang="hu-HU" sz="2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Ki:a.db</a:t>
                      </a: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83674"/>
                  </a:ext>
                </a:extLst>
              </a:tr>
              <a:tr h="429009">
                <a:tc gridSpan="3">
                  <a:txBody>
                    <a:bodyPr/>
                    <a:lstStyle/>
                    <a:p>
                      <a:pPr algn="ctr"/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i=1..a.db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410481"/>
                  </a:ext>
                </a:extLst>
              </a:tr>
              <a:tr h="534456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hu-HU" sz="2400" dirty="0" err="1">
                          <a:latin typeface="Courier New" pitchFamily="49" charset="0"/>
                          <a:cs typeface="Courier New" pitchFamily="49" charset="0"/>
                        </a:rPr>
                        <a:t>Ki:a.elem</a:t>
                      </a:r>
                      <a:r>
                        <a:rPr lang="hu-HU" sz="2400" dirty="0">
                          <a:latin typeface="Courier New" pitchFamily="49" charset="0"/>
                          <a:cs typeface="Courier New" pitchFamily="49" charset="0"/>
                        </a:rPr>
                        <a:t>[i].</a:t>
                      </a:r>
                      <a:r>
                        <a:rPr lang="hu-HU" sz="2400" dirty="0" err="1">
                          <a:latin typeface="Courier New" pitchFamily="49" charset="0"/>
                          <a:cs typeface="Courier New" pitchFamily="49" charset="0"/>
                        </a:rPr>
                        <a:t>érték,a.elem</a:t>
                      </a:r>
                      <a:r>
                        <a:rPr lang="hu-HU" sz="2400" dirty="0">
                          <a:latin typeface="Courier New" pitchFamily="49" charset="0"/>
                          <a:cs typeface="Courier New" pitchFamily="49" charset="0"/>
                        </a:rPr>
                        <a:t>[i].multi</a:t>
                      </a: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357896"/>
                  </a:ext>
                </a:extLst>
              </a:tr>
            </a:tbl>
          </a:graphicData>
        </a:graphic>
      </p:graphicFrame>
      <p:sp>
        <p:nvSpPr>
          <p:cNvPr id="9" name="Oval 63"/>
          <p:cNvSpPr>
            <a:spLocks noChangeArrowheads="1"/>
          </p:cNvSpPr>
          <p:nvPr/>
        </p:nvSpPr>
        <p:spPr bwMode="auto">
          <a:xfrm>
            <a:off x="1848396" y="1772618"/>
            <a:ext cx="4464050" cy="576262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Kiírás(a)</a:t>
            </a:r>
          </a:p>
        </p:txBody>
      </p:sp>
      <p:sp>
        <p:nvSpPr>
          <p:cNvPr id="10" name="Szövegdoboz 13">
            <a:extLst>
              <a:ext uri="{FF2B5EF4-FFF2-40B4-BE49-F238E27FC236}">
                <a16:creationId xmlns:a16="http://schemas.microsoft.com/office/drawing/2014/main" id="{007C1207-B0E1-49EB-AC85-F177B05EC5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6089" y="2339280"/>
            <a:ext cx="1222375" cy="57540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0" bIns="3600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l">
              <a:lnSpc>
                <a:spcPts val="2000"/>
              </a:lnSpc>
              <a:buFont typeface="Wingdings" pitchFamily="2" charset="2"/>
              <a:buNone/>
            </a:pPr>
            <a:r>
              <a:rPr lang="hu-H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Változó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i:</a:t>
            </a:r>
            <a:r>
              <a:rPr lang="hu-H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Egész</a:t>
            </a:r>
            <a:endParaRPr lang="hu-HU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49</a:t>
            </a:fld>
            <a:r>
              <a:rPr lang="hu-HU" dirty="0"/>
              <a:t>/73</a:t>
            </a:r>
          </a:p>
        </p:txBody>
      </p:sp>
    </p:spTree>
    <p:extLst>
      <p:ext uri="{BB962C8B-B14F-4D97-AF65-F5344CB8AC3E}">
        <p14:creationId xmlns:p14="http://schemas.microsoft.com/office/powerpoint/2010/main" val="3649850450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AutoShape 9"/>
          <p:cNvSpPr>
            <a:spLocks noChangeArrowheads="1"/>
          </p:cNvSpPr>
          <p:nvPr/>
        </p:nvSpPr>
        <p:spPr bwMode="auto">
          <a:xfrm>
            <a:off x="6732240" y="1988840"/>
            <a:ext cx="2555875" cy="576262"/>
          </a:xfrm>
          <a:prstGeom prst="wedgeRectCallout">
            <a:avLst>
              <a:gd name="adj1" fmla="val -79561"/>
              <a:gd name="adj2" fmla="val 28435"/>
            </a:avLst>
          </a:prstGeom>
          <a:solidFill>
            <a:srgbClr val="969696">
              <a:alpha val="50000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54000" tIns="10800" rIns="54000" bIns="10800" anchor="ctr"/>
          <a:lstStyle/>
          <a:p>
            <a:pPr marL="266700" indent="-254000" algn="ctr">
              <a:lnSpc>
                <a:spcPct val="95000"/>
              </a:lnSpc>
              <a:defRPr/>
            </a:pPr>
            <a:r>
              <a:rPr lang="hu-HU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Az első Db elemet használva</a:t>
            </a:r>
          </a:p>
        </p:txBody>
      </p:sp>
      <p:sp>
        <p:nvSpPr>
          <p:cNvPr id="5130" name="AutoShape 10"/>
          <p:cNvSpPr>
            <a:spLocks noChangeArrowheads="1"/>
          </p:cNvSpPr>
          <p:nvPr/>
        </p:nvSpPr>
        <p:spPr bwMode="auto">
          <a:xfrm>
            <a:off x="6736401" y="3068761"/>
            <a:ext cx="2555875" cy="576263"/>
          </a:xfrm>
          <a:prstGeom prst="wedgeRectCallout">
            <a:avLst>
              <a:gd name="adj1" fmla="val -101119"/>
              <a:gd name="adj2" fmla="val -62593"/>
            </a:avLst>
          </a:prstGeom>
          <a:solidFill>
            <a:srgbClr val="B2B2B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54000" tIns="10800" rIns="54000" bIns="10800" anchor="ctr"/>
          <a:lstStyle/>
          <a:p>
            <a:pPr marL="266700" indent="-254000" algn="ctr">
              <a:lnSpc>
                <a:spcPct val="95000"/>
              </a:lnSpc>
              <a:defRPr/>
            </a:pPr>
            <a:r>
              <a:rPr lang="hu-HU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Az elemtartalmazás egyértelmű-e.</a:t>
            </a:r>
          </a:p>
        </p:txBody>
      </p:sp>
      <p:sp>
        <p:nvSpPr>
          <p:cNvPr id="34821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Metszet</a:t>
            </a:r>
          </a:p>
        </p:txBody>
      </p:sp>
      <p:sp>
        <p:nvSpPr>
          <p:cNvPr id="5124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b="1" dirty="0"/>
              <a:t>Specifikáció: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/>
              <a:t>Bemenet:	N,M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/>
              <a:t>, X</a:t>
            </a:r>
            <a:r>
              <a:rPr lang="hu-HU" sz="2800" baseline="-25000" dirty="0"/>
              <a:t>1..N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baseline="30000" dirty="0"/>
              <a:t>N</a:t>
            </a:r>
            <a:r>
              <a:rPr lang="hu-HU" sz="2800" dirty="0"/>
              <a:t>, Y</a:t>
            </a:r>
            <a:r>
              <a:rPr lang="hu-HU" sz="2800" baseline="-25000" dirty="0"/>
              <a:t>1..M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baseline="30000" dirty="0"/>
              <a:t>M</a:t>
            </a:r>
            <a:endParaRPr lang="hu-HU" sz="2800" dirty="0"/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/>
              <a:t>Kimenet:	</a:t>
            </a:r>
            <a:r>
              <a:rPr lang="hu-HU" sz="2800" dirty="0" err="1"/>
              <a:t>Db</a:t>
            </a:r>
            <a:r>
              <a:rPr lang="hu-HU" sz="2800" dirty="0" err="1">
                <a:sym typeface="Symbol"/>
              </a:rPr>
              <a:t></a:t>
            </a:r>
            <a:r>
              <a:rPr lang="hu-HU" sz="2800" dirty="0" err="1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/>
              <a:t>, Z</a:t>
            </a:r>
            <a:r>
              <a:rPr lang="hu-HU" sz="2800" baseline="-25000" dirty="0"/>
              <a:t>1..min(N,M)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 err="1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baseline="30000" dirty="0" err="1">
                <a:solidFill>
                  <a:srgbClr val="FF0000"/>
                </a:solidFill>
              </a:rPr>
              <a:t>min</a:t>
            </a:r>
            <a:r>
              <a:rPr lang="hu-HU" sz="2800" baseline="30000" dirty="0">
                <a:solidFill>
                  <a:srgbClr val="FF0000"/>
                </a:solidFill>
              </a:rPr>
              <a:t>(N,M)</a:t>
            </a:r>
            <a:endParaRPr lang="hu-HU" sz="2800" dirty="0">
              <a:solidFill>
                <a:srgbClr val="FF0000"/>
              </a:solidFill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/>
              <a:t>Előfeltétel:	</a:t>
            </a:r>
            <a:r>
              <a:rPr lang="hu-HU" sz="2800" dirty="0" err="1">
                <a:solidFill>
                  <a:srgbClr val="FF0000"/>
                </a:solidFill>
                <a:sym typeface="Symbol" pitchFamily="18" charset="2"/>
              </a:rPr>
              <a:t>HalmazE</a:t>
            </a:r>
            <a:r>
              <a:rPr lang="hu-HU" sz="2800" dirty="0">
                <a:sym typeface="Symbol" pitchFamily="18" charset="2"/>
              </a:rPr>
              <a:t>(X) és </a:t>
            </a:r>
            <a:r>
              <a:rPr lang="hu-HU" sz="2800" dirty="0" err="1">
                <a:solidFill>
                  <a:srgbClr val="FF0000"/>
                </a:solidFill>
                <a:sym typeface="Symbol" pitchFamily="18" charset="2"/>
              </a:rPr>
              <a:t>HalmazE</a:t>
            </a:r>
            <a:r>
              <a:rPr lang="hu-HU" sz="2800" dirty="0">
                <a:sym typeface="Symbol" pitchFamily="18" charset="2"/>
              </a:rPr>
              <a:t>(Y)</a:t>
            </a:r>
          </a:p>
          <a:p>
            <a:pPr marL="254000">
              <a:lnSpc>
                <a:spcPct val="95000"/>
              </a:lnSpc>
            </a:pPr>
            <a:r>
              <a:rPr lang="hu-HU" sz="2800" dirty="0">
                <a:sym typeface="Symbol" pitchFamily="18" charset="2"/>
              </a:rPr>
              <a:t>Utófeltétel:	Db=          és</a:t>
            </a:r>
          </a:p>
          <a:p>
            <a:pPr marL="254000">
              <a:lnSpc>
                <a:spcPct val="95000"/>
              </a:lnSpc>
              <a:spcBef>
                <a:spcPts val="600"/>
              </a:spcBef>
              <a:buFont typeface="Wingdings" pitchFamily="2" charset="2"/>
              <a:buNone/>
            </a:pPr>
            <a:br>
              <a:rPr lang="hu-HU" sz="1800" dirty="0">
                <a:sym typeface="Symbol" pitchFamily="18" charset="2"/>
              </a:rPr>
            </a:br>
            <a:r>
              <a:rPr lang="hu-HU" sz="1800" dirty="0">
                <a:sym typeface="Symbol" pitchFamily="18" charset="2"/>
              </a:rPr>
              <a:t>		</a:t>
            </a:r>
            <a:r>
              <a:rPr lang="hu-HU" sz="2800" dirty="0">
                <a:sym typeface="Symbol" pitchFamily="18" charset="2"/>
              </a:rPr>
              <a:t>i(1≤i≤Db): </a:t>
            </a:r>
            <a:r>
              <a:rPr lang="hu-HU" sz="2800" dirty="0">
                <a:solidFill>
                  <a:srgbClr val="0000FF"/>
                </a:solidFill>
                <a:sym typeface="Symbol" pitchFamily="18" charset="2"/>
              </a:rPr>
              <a:t>(</a:t>
            </a:r>
            <a:r>
              <a:rPr lang="hu-HU" sz="2800" dirty="0" err="1">
                <a:sym typeface="Symbol" pitchFamily="18" charset="2"/>
              </a:rPr>
              <a:t>Z</a:t>
            </a:r>
            <a:r>
              <a:rPr lang="hu-HU" sz="2800" baseline="-25000" dirty="0" err="1">
                <a:sym typeface="Symbol" pitchFamily="18" charset="2"/>
              </a:rPr>
              <a:t>i</a:t>
            </a:r>
            <a:r>
              <a:rPr lang="hu-HU" sz="2800" dirty="0" err="1">
                <a:sym typeface="Symbol" pitchFamily="18" charset="2"/>
              </a:rPr>
              <a:t>X</a:t>
            </a:r>
            <a:r>
              <a:rPr lang="hu-HU" sz="2800" dirty="0">
                <a:sym typeface="Symbol" pitchFamily="18" charset="2"/>
              </a:rPr>
              <a:t> </a:t>
            </a:r>
            <a:r>
              <a:rPr lang="hu-HU" sz="2800" dirty="0">
                <a:solidFill>
                  <a:srgbClr val="0000FF"/>
                </a:solidFill>
                <a:sym typeface="Symbol" pitchFamily="18" charset="2"/>
              </a:rPr>
              <a:t>és</a:t>
            </a:r>
            <a:r>
              <a:rPr lang="hu-HU" sz="2800" dirty="0">
                <a:sym typeface="Symbol" pitchFamily="18" charset="2"/>
              </a:rPr>
              <a:t> </a:t>
            </a:r>
            <a:r>
              <a:rPr lang="hu-HU" sz="2800" dirty="0" err="1">
                <a:sym typeface="Symbol" pitchFamily="18" charset="2"/>
              </a:rPr>
              <a:t>Z</a:t>
            </a:r>
            <a:r>
              <a:rPr lang="hu-HU" sz="2800" baseline="-25000" dirty="0" err="1">
                <a:sym typeface="Symbol" pitchFamily="18" charset="2"/>
              </a:rPr>
              <a:t>i</a:t>
            </a:r>
            <a:r>
              <a:rPr lang="hu-HU" sz="2800" dirty="0" err="1">
                <a:sym typeface="Symbol" pitchFamily="18" charset="2"/>
              </a:rPr>
              <a:t>Y</a:t>
            </a:r>
            <a:r>
              <a:rPr lang="hu-HU" sz="2800" dirty="0">
                <a:solidFill>
                  <a:srgbClr val="0000FF"/>
                </a:solidFill>
                <a:sym typeface="Symbol" pitchFamily="18" charset="2"/>
              </a:rPr>
              <a:t>)</a:t>
            </a:r>
            <a:r>
              <a:rPr lang="hu-HU" sz="2800" dirty="0">
                <a:sym typeface="Symbol" pitchFamily="18" charset="2"/>
              </a:rPr>
              <a:t> és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		</a:t>
            </a:r>
            <a:r>
              <a:rPr lang="hu-HU" sz="2800" dirty="0" err="1">
                <a:sym typeface="Symbol" pitchFamily="18" charset="2"/>
              </a:rPr>
              <a:t>HalmazE</a:t>
            </a:r>
            <a:r>
              <a:rPr lang="hu-HU" sz="2800" dirty="0">
                <a:sym typeface="Symbol" pitchFamily="18" charset="2"/>
              </a:rPr>
              <a:t>(Z)</a:t>
            </a:r>
          </a:p>
          <a:p>
            <a:r>
              <a:rPr lang="hu-HU" sz="2800" dirty="0">
                <a:solidFill>
                  <a:srgbClr val="FF0000"/>
                </a:solidFill>
              </a:rPr>
              <a:t>Definíció:	</a:t>
            </a:r>
            <a:r>
              <a:rPr lang="hu-HU" sz="2800" dirty="0" err="1">
                <a:solidFill>
                  <a:srgbClr val="FF0000"/>
                </a:solidFill>
              </a:rPr>
              <a:t>HalmazE:</a:t>
            </a:r>
            <a:r>
              <a:rPr lang="hu-HU" sz="2400" dirty="0" err="1">
                <a:solidFill>
                  <a:srgbClr val="FF0000"/>
                </a:solidFill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400" baseline="30000" dirty="0">
                <a:solidFill>
                  <a:srgbClr val="FF0000"/>
                </a:solidFill>
              </a:rPr>
              <a:t>*</a:t>
            </a:r>
            <a:r>
              <a:rPr lang="hu-HU" sz="2800" dirty="0">
                <a:solidFill>
                  <a:srgbClr val="FF0000"/>
                </a:solidFill>
              </a:rPr>
              <a:t>→</a:t>
            </a:r>
            <a:r>
              <a:rPr lang="hu-HU" sz="2400" dirty="0">
                <a:solidFill>
                  <a:srgbClr val="FF0000"/>
                </a:solidFill>
                <a:latin typeface="Imprint MT Shadow" pitchFamily="82" charset="0"/>
                <a:sym typeface="Symbol" pitchFamily="18" charset="2"/>
              </a:rPr>
              <a:t>L</a:t>
            </a:r>
            <a:br>
              <a:rPr lang="hu-HU" sz="2800" dirty="0">
                <a:solidFill>
                  <a:srgbClr val="FF0000"/>
                </a:solidFill>
              </a:rPr>
            </a:br>
            <a:r>
              <a:rPr lang="hu-HU" sz="2800" dirty="0">
                <a:solidFill>
                  <a:srgbClr val="FF0000"/>
                </a:solidFill>
              </a:rPr>
              <a:t>		</a:t>
            </a:r>
            <a:r>
              <a:rPr lang="hu-HU" sz="2800" dirty="0" err="1">
                <a:solidFill>
                  <a:srgbClr val="FF0000"/>
                </a:solidFill>
              </a:rPr>
              <a:t>HalmazE</a:t>
            </a:r>
            <a:r>
              <a:rPr lang="hu-HU" sz="2800" dirty="0">
                <a:solidFill>
                  <a:srgbClr val="FF0000"/>
                </a:solidFill>
              </a:rPr>
              <a:t>(x)≔nem ( </a:t>
            </a:r>
            <a:r>
              <a:rPr lang="hu-HU" sz="2800" dirty="0">
                <a:solidFill>
                  <a:srgbClr val="FF0000"/>
                </a:solidFill>
                <a:sym typeface="Symbol"/>
              </a:rPr>
              <a:t></a:t>
            </a:r>
            <a:r>
              <a:rPr lang="hu-HU" sz="2800" dirty="0">
                <a:solidFill>
                  <a:srgbClr val="FF0000"/>
                </a:solidFill>
              </a:rPr>
              <a:t>i(1</a:t>
            </a:r>
            <a:r>
              <a:rPr lang="hu-HU" sz="2400" dirty="0">
                <a:solidFill>
                  <a:srgbClr val="FF0000"/>
                </a:solidFill>
                <a:sym typeface="Symbol" pitchFamily="18" charset="2"/>
              </a:rPr>
              <a:t>≤i≤</a:t>
            </a:r>
            <a:r>
              <a:rPr lang="hu-HU" sz="2800" dirty="0">
                <a:solidFill>
                  <a:srgbClr val="FF0000"/>
                </a:solidFill>
                <a:sym typeface="Symbol" pitchFamily="18" charset="2"/>
              </a:rPr>
              <a:t>Hossz(x)</a:t>
            </a:r>
            <a:r>
              <a:rPr lang="hu-HU" sz="2800" dirty="0">
                <a:solidFill>
                  <a:srgbClr val="FF0000"/>
                </a:solidFill>
              </a:rPr>
              <a:t>): x</a:t>
            </a:r>
            <a:r>
              <a:rPr lang="hu-HU" sz="2800" baseline="-25000" dirty="0">
                <a:solidFill>
                  <a:srgbClr val="FF0000"/>
                </a:solidFill>
              </a:rPr>
              <a:t>i</a:t>
            </a:r>
            <a:r>
              <a:rPr lang="hu-HU" sz="2800" dirty="0">
                <a:solidFill>
                  <a:srgbClr val="FF0000"/>
                </a:solidFill>
                <a:sym typeface="Symbol" panose="05050102010706020507" pitchFamily="18" charset="2"/>
              </a:rPr>
              <a:t>x</a:t>
            </a:r>
            <a:r>
              <a:rPr lang="hu-HU" sz="2800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1..i-1 </a:t>
            </a:r>
            <a:r>
              <a:rPr lang="hu-HU" sz="2800" dirty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</a:p>
        </p:txBody>
      </p:sp>
      <p:graphicFrame>
        <p:nvGraphicFramePr>
          <p:cNvPr id="5122" name="Object 7"/>
          <p:cNvGraphicFramePr>
            <a:graphicFrameLocks noChangeAspect="1"/>
          </p:cNvGraphicFramePr>
          <p:nvPr/>
        </p:nvGraphicFramePr>
        <p:xfrm>
          <a:off x="2771800" y="3055938"/>
          <a:ext cx="631825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17225" imgH="532937" progId="Equation.3">
                  <p:embed/>
                </p:oleObj>
              </mc:Choice>
              <mc:Fallback>
                <p:oleObj name="Equation" r:id="rId3" imgW="317225" imgH="532937" progId="Equation.3">
                  <p:embed/>
                  <p:pic>
                    <p:nvPicPr>
                      <p:cNvPr id="5122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3055938"/>
                        <a:ext cx="631825" cy="950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4826" name="Picture 1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25" y="404664"/>
            <a:ext cx="3143250" cy="885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átum helye 6">
            <a:extLst>
              <a:ext uri="{FF2B5EF4-FFF2-40B4-BE49-F238E27FC236}">
                <a16:creationId xmlns:a16="http://schemas.microsoft.com/office/drawing/2014/main" id="{E0DCC065-E340-5327-66B0-B368B952B320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35496" y="6524625"/>
            <a:ext cx="1905000" cy="360363"/>
          </a:xfrm>
        </p:spPr>
        <p:txBody>
          <a:bodyPr/>
          <a:lstStyle/>
          <a:p>
            <a:pPr>
              <a:defRPr/>
            </a:pPr>
            <a:fld id="{305157BE-1CB5-4850-A06D-A0A5010FBEEF}" type="datetime8">
              <a:rPr lang="hu-HU" smtClean="0"/>
              <a:t>2022.11.15. 11:59</a:t>
            </a:fld>
            <a:endParaRPr lang="en-US"/>
          </a:p>
        </p:txBody>
      </p:sp>
      <p:sp>
        <p:nvSpPr>
          <p:cNvPr id="6" name="Élőláb helye 10">
            <a:extLst>
              <a:ext uri="{FF2B5EF4-FFF2-40B4-BE49-F238E27FC236}">
                <a16:creationId xmlns:a16="http://schemas.microsoft.com/office/drawing/2014/main" id="{58115627-2F4A-E8E9-2CE8-34895D335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0496" y="6524625"/>
            <a:ext cx="4287688" cy="333375"/>
          </a:xfrm>
        </p:spPr>
        <p:txBody>
          <a:bodyPr/>
          <a:lstStyle/>
          <a:p>
            <a:pPr>
              <a:defRPr/>
            </a:pPr>
            <a:r>
              <a:rPr lang="hu-HU"/>
              <a:t>Horváth-Horváth-Szlávi-Zsakó: Programozás 10. előadás</a:t>
            </a:r>
            <a:endParaRPr lang="en-US" dirty="0"/>
          </a:p>
        </p:txBody>
      </p:sp>
      <p:sp>
        <p:nvSpPr>
          <p:cNvPr id="7" name="Dia számának helye 1">
            <a:extLst>
              <a:ext uri="{FF2B5EF4-FFF2-40B4-BE49-F238E27FC236}">
                <a16:creationId xmlns:a16="http://schemas.microsoft.com/office/drawing/2014/main" id="{01D801E7-86F6-903F-9275-BE3A39050D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78352" y="6524625"/>
            <a:ext cx="1162000" cy="360363"/>
          </a:xfrm>
        </p:spPr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5</a:t>
            </a:fld>
            <a:r>
              <a:rPr lang="hu-HU" dirty="0"/>
              <a:t>/73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4" presetID="4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9" grpId="0" uiExpand="1" animBg="1"/>
      <p:bldP spid="5130" grpId="0" uiExpand="1" animBg="1"/>
      <p:bldP spid="5124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Multihalmaz típus</a:t>
            </a:r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3419872" y="1412875"/>
            <a:ext cx="5724128" cy="49233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ts val="18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b="1" dirty="0">
                <a:latin typeface="+mn-lt"/>
                <a:cs typeface="Courier New" pitchFamily="49" charset="0"/>
              </a:rPr>
              <a:t>	    Műveletigény számítása: </a:t>
            </a:r>
            <a:br>
              <a:rPr lang="hu-HU" sz="2800" b="1" dirty="0">
                <a:latin typeface="+mn-lt"/>
                <a:cs typeface="Courier New" pitchFamily="49" charset="0"/>
              </a:rPr>
            </a:br>
            <a:r>
              <a:rPr lang="hu-HU" sz="2800" dirty="0">
                <a:latin typeface="+mn-lt"/>
                <a:cs typeface="Courier New" pitchFamily="49" charset="0"/>
              </a:rPr>
              <a:t>N</a:t>
            </a:r>
            <a:r>
              <a:rPr lang="pt-BR" sz="2800" dirty="0">
                <a:latin typeface="+mn-lt"/>
                <a:cs typeface="Courier New" pitchFamily="49" charset="0"/>
              </a:rPr>
              <a:t>em függ a multihalmaz elemszámától.</a:t>
            </a:r>
            <a:endParaRPr lang="hu-HU" sz="2800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cs typeface="Courier New" pitchFamily="49" charset="0"/>
            </a:endParaRPr>
          </a:p>
          <a:p>
            <a:pPr eaLnBrk="0" hangingPunct="0">
              <a:spcBef>
                <a:spcPts val="36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b="1" dirty="0">
                <a:cs typeface="Courier New" pitchFamily="49" charset="0"/>
              </a:rPr>
              <a:t>	    Műveletigény számítása: </a:t>
            </a:r>
          </a:p>
          <a:p>
            <a:pPr eaLnBrk="0" hangingPunct="0">
              <a:lnSpc>
                <a:spcPts val="2800"/>
              </a:lnSpc>
              <a:spcBef>
                <a:spcPts val="3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dirty="0">
                <a:cs typeface="Courier New" pitchFamily="49" charset="0"/>
              </a:rPr>
              <a:t>N</a:t>
            </a:r>
            <a:r>
              <a:rPr lang="pt-BR" sz="2800" dirty="0">
                <a:cs typeface="Courier New" pitchFamily="49" charset="0"/>
              </a:rPr>
              <a:t>em függ a multihalmaz elemszámától.</a:t>
            </a:r>
            <a:endParaRPr lang="hu-HU" sz="2800" dirty="0">
              <a:cs typeface="Courier New" pitchFamily="49" charset="0"/>
            </a:endParaRPr>
          </a:p>
          <a:p>
            <a:pPr eaLnBrk="0" hangingPunct="0">
              <a:lnSpc>
                <a:spcPts val="3000"/>
              </a:lnSpc>
              <a:spcBef>
                <a:spcPts val="6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dirty="0">
              <a:latin typeface="+mn-lt"/>
              <a:cs typeface="Courier New" pitchFamily="49" charset="0"/>
            </a:endParaRPr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89BDBBA-6363-4B64-B77D-502C50A76C66}" type="datetime8">
              <a:rPr lang="hu-HU" smtClean="0"/>
              <a:t>2022.11.15. 11:59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10. előadás</a:t>
            </a:r>
            <a:endParaRPr lang="en-US" dirty="0"/>
          </a:p>
        </p:txBody>
      </p:sp>
      <p:graphicFrame>
        <p:nvGraphicFramePr>
          <p:cNvPr id="7" name="Tábláza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867581"/>
              </p:ext>
            </p:extLst>
          </p:nvPr>
        </p:nvGraphicFramePr>
        <p:xfrm>
          <a:off x="323528" y="1780932"/>
          <a:ext cx="4320480" cy="754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536320064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297003640"/>
                    </a:ext>
                  </a:extLst>
                </a:gridCol>
              </a:tblGrid>
              <a:tr h="231170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498671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hu-HU" sz="2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a.db</a:t>
                      </a:r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:=0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83674"/>
                  </a:ext>
                </a:extLst>
              </a:tr>
            </a:tbl>
          </a:graphicData>
        </a:graphic>
      </p:graphicFrame>
      <p:sp>
        <p:nvSpPr>
          <p:cNvPr id="9" name="Oval 63"/>
          <p:cNvSpPr>
            <a:spLocks noChangeArrowheads="1"/>
          </p:cNvSpPr>
          <p:nvPr/>
        </p:nvSpPr>
        <p:spPr bwMode="auto">
          <a:xfrm>
            <a:off x="333400" y="1219816"/>
            <a:ext cx="4310608" cy="576262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Üres(a)</a:t>
            </a:r>
          </a:p>
        </p:txBody>
      </p:sp>
      <p:graphicFrame>
        <p:nvGraphicFramePr>
          <p:cNvPr id="10" name="Tábláza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820551"/>
              </p:ext>
            </p:extLst>
          </p:nvPr>
        </p:nvGraphicFramePr>
        <p:xfrm>
          <a:off x="323528" y="4589360"/>
          <a:ext cx="4320480" cy="754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536320064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297003640"/>
                    </a:ext>
                  </a:extLst>
                </a:gridCol>
              </a:tblGrid>
              <a:tr h="231170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498671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hu-HU" sz="2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ÜresE</a:t>
                      </a:r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:=</a:t>
                      </a:r>
                      <a:r>
                        <a:rPr lang="hu-HU" sz="2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a.db</a:t>
                      </a:r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83674"/>
                  </a:ext>
                </a:extLst>
              </a:tr>
            </a:tbl>
          </a:graphicData>
        </a:graphic>
      </p:graphicFrame>
      <p:sp>
        <p:nvSpPr>
          <p:cNvPr id="11" name="Oval 63"/>
          <p:cNvSpPr>
            <a:spLocks noChangeArrowheads="1"/>
          </p:cNvSpPr>
          <p:nvPr/>
        </p:nvSpPr>
        <p:spPr bwMode="auto">
          <a:xfrm>
            <a:off x="333400" y="4037036"/>
            <a:ext cx="4310608" cy="576262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u-H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ÜresE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(a):</a:t>
            </a:r>
            <a:r>
              <a:rPr 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Logikai</a:t>
            </a:r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50</a:t>
            </a:fld>
            <a:r>
              <a:rPr lang="hu-HU" dirty="0"/>
              <a:t>/73</a:t>
            </a:r>
          </a:p>
        </p:txBody>
      </p:sp>
    </p:spTree>
    <p:extLst>
      <p:ext uri="{BB962C8B-B14F-4D97-AF65-F5344CB8AC3E}">
        <p14:creationId xmlns:p14="http://schemas.microsoft.com/office/powerpoint/2010/main" val="2736215556"/>
      </p:ext>
    </p:extLst>
  </p:cSld>
  <p:clrMapOvr>
    <a:masterClrMapping/>
  </p:clrMapOvr>
  <p:transition spd="slow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Multihalmaz típus</a:t>
            </a:r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179388" y="1412875"/>
            <a:ext cx="8964612" cy="521219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400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400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400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400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400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400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400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400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400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ts val="24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b="1" dirty="0">
                <a:latin typeface="+mn-lt"/>
                <a:cs typeface="Courier New" pitchFamily="49" charset="0"/>
              </a:rPr>
              <a:t>Műveletigény számítása: </a:t>
            </a:r>
          </a:p>
          <a:p>
            <a:pPr eaLnBrk="0" hangingPunct="0">
              <a:lnSpc>
                <a:spcPts val="3000"/>
              </a:lnSpc>
              <a:spcBef>
                <a:spcPts val="6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dirty="0">
                <a:latin typeface="+mn-lt"/>
                <a:cs typeface="Courier New" pitchFamily="49" charset="0"/>
              </a:rPr>
              <a:t>Arányos a multihalmaz elemszámával (</a:t>
            </a:r>
            <a:r>
              <a:rPr lang="hu-HU" sz="2800" dirty="0">
                <a:solidFill>
                  <a:srgbClr val="FF0000"/>
                </a:solidFill>
                <a:latin typeface="+mn-lt"/>
                <a:cs typeface="Courier New" pitchFamily="49" charset="0"/>
              </a:rPr>
              <a:t>keresés</a:t>
            </a:r>
            <a:r>
              <a:rPr lang="hu-HU" sz="2800" dirty="0">
                <a:latin typeface="+mn-lt"/>
                <a:cs typeface="Courier New" pitchFamily="49" charset="0"/>
              </a:rPr>
              <a:t> </a:t>
            </a:r>
            <a:r>
              <a:rPr lang="hu-HU" sz="2800" dirty="0">
                <a:solidFill>
                  <a:srgbClr val="FF0000"/>
                </a:solidFill>
                <a:latin typeface="+mn-lt"/>
                <a:cs typeface="Courier New" pitchFamily="49" charset="0"/>
              </a:rPr>
              <a:t>tétel</a:t>
            </a:r>
            <a:r>
              <a:rPr lang="hu-HU" sz="2800" dirty="0">
                <a:latin typeface="+mn-lt"/>
                <a:cs typeface="Courier New" pitchFamily="49" charset="0"/>
              </a:rPr>
              <a:t>).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B5137EA9-EE63-4C5D-9CED-1D0F9C24A825}" type="datetime8">
              <a:rPr lang="hu-HU" smtClean="0"/>
              <a:t>2022.11.15. 11:59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10. előadás</a:t>
            </a:r>
            <a:endParaRPr lang="en-US" dirty="0"/>
          </a:p>
        </p:txBody>
      </p:sp>
      <p:graphicFrame>
        <p:nvGraphicFramePr>
          <p:cNvPr id="7" name="Tábláza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39440"/>
              </p:ext>
            </p:extLst>
          </p:nvPr>
        </p:nvGraphicFramePr>
        <p:xfrm>
          <a:off x="395536" y="1973892"/>
          <a:ext cx="8352928" cy="3314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536320064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val="1444207863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2297003640"/>
                    </a:ext>
                  </a:extLst>
                </a:gridCol>
              </a:tblGrid>
              <a:tr h="231170">
                <a:tc grid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498671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hu-HU" sz="2400" b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i:=1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83674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hu-HU" sz="2400" dirty="0" err="1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i≤a.db</a:t>
                      </a:r>
                      <a:r>
                        <a:rPr lang="hu-HU" sz="2400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és </a:t>
                      </a:r>
                      <a:r>
                        <a:rPr lang="hu-HU" sz="2400" dirty="0" err="1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a.elem</a:t>
                      </a:r>
                      <a:r>
                        <a:rPr lang="hu-HU" sz="2400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[i].</a:t>
                      </a:r>
                      <a:r>
                        <a:rPr lang="hu-HU" sz="2400" dirty="0" err="1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érték≠e</a:t>
                      </a: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410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hu-HU" sz="2400" b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i:=i+1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35789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hu-HU" sz="240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i≤a.db</a:t>
                      </a:r>
                      <a:endParaRPr lang="hu-HU" sz="24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sz="2400" b="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79164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hu-HU" sz="2400" dirty="0" err="1">
                          <a:latin typeface="Courier New" pitchFamily="49" charset="0"/>
                          <a:cs typeface="Courier New" pitchFamily="49" charset="0"/>
                        </a:rPr>
                        <a:t>a.elem</a:t>
                      </a:r>
                      <a:r>
                        <a:rPr lang="hu-HU" sz="2400" dirty="0">
                          <a:latin typeface="Courier New" pitchFamily="49" charset="0"/>
                          <a:cs typeface="Courier New" pitchFamily="49" charset="0"/>
                        </a:rPr>
                        <a:t>[</a:t>
                      </a:r>
                      <a:r>
                        <a:rPr lang="hu-HU" sz="2400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hu-HU" sz="2400" dirty="0">
                          <a:latin typeface="Courier New" pitchFamily="49" charset="0"/>
                          <a:cs typeface="Courier New" pitchFamily="49" charset="0"/>
                        </a:rPr>
                        <a:t>].multi:=</a:t>
                      </a:r>
                      <a:br>
                        <a:rPr lang="hu-HU" sz="2400" dirty="0">
                          <a:latin typeface="Courier New" pitchFamily="49" charset="0"/>
                          <a:cs typeface="Courier New" pitchFamily="49" charset="0"/>
                        </a:rPr>
                      </a:br>
                      <a:r>
                        <a:rPr lang="hu-HU" sz="2400" dirty="0">
                          <a:latin typeface="Courier New" pitchFamily="49" charset="0"/>
                          <a:cs typeface="Courier New" pitchFamily="49" charset="0"/>
                        </a:rPr>
                        <a:t>    </a:t>
                      </a:r>
                      <a:r>
                        <a:rPr lang="hu-HU" sz="2400" dirty="0" err="1">
                          <a:latin typeface="Courier New" pitchFamily="49" charset="0"/>
                          <a:cs typeface="Courier New" pitchFamily="49" charset="0"/>
                        </a:rPr>
                        <a:t>a.elem</a:t>
                      </a:r>
                      <a:r>
                        <a:rPr lang="hu-HU" sz="2400" dirty="0">
                          <a:latin typeface="Courier New" pitchFamily="49" charset="0"/>
                          <a:cs typeface="Courier New" pitchFamily="49" charset="0"/>
                        </a:rPr>
                        <a:t>[</a:t>
                      </a:r>
                      <a:r>
                        <a:rPr lang="hu-HU" sz="2400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hu-HU" sz="2400" dirty="0">
                          <a:latin typeface="Courier New" pitchFamily="49" charset="0"/>
                          <a:cs typeface="Courier New" pitchFamily="49" charset="0"/>
                        </a:rPr>
                        <a:t>].multi+1</a:t>
                      </a:r>
                      <a:br>
                        <a:rPr lang="hu-HU" sz="2400" dirty="0">
                          <a:latin typeface="Courier New" pitchFamily="49" charset="0"/>
                          <a:cs typeface="Courier New" pitchFamily="49" charset="0"/>
                        </a:rPr>
                      </a:br>
                      <a:endParaRPr lang="hu-HU" sz="2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400" kern="1200" dirty="0" err="1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a.db</a:t>
                      </a:r>
                      <a:r>
                        <a:rPr lang="hu-HU" sz="2400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:=a.db+1 </a:t>
                      </a:r>
                      <a:r>
                        <a:rPr lang="hu-HU" sz="2400" dirty="0" err="1">
                          <a:latin typeface="Courier New" pitchFamily="49" charset="0"/>
                          <a:cs typeface="Courier New" pitchFamily="49" charset="0"/>
                        </a:rPr>
                        <a:t>a.elem</a:t>
                      </a:r>
                      <a:r>
                        <a:rPr lang="hu-HU" sz="2400" dirty="0">
                          <a:latin typeface="Courier New" pitchFamily="49" charset="0"/>
                          <a:cs typeface="Courier New" pitchFamily="49" charset="0"/>
                        </a:rPr>
                        <a:t>[</a:t>
                      </a:r>
                      <a:r>
                        <a:rPr lang="hu-HU" sz="2400" dirty="0" err="1">
                          <a:latin typeface="Courier New" pitchFamily="49" charset="0"/>
                          <a:cs typeface="Courier New" pitchFamily="49" charset="0"/>
                        </a:rPr>
                        <a:t>a.db</a:t>
                      </a:r>
                      <a:r>
                        <a:rPr lang="hu-HU" sz="2400" dirty="0">
                          <a:latin typeface="Courier New" pitchFamily="49" charset="0"/>
                          <a:cs typeface="Courier New" pitchFamily="49" charset="0"/>
                        </a:rPr>
                        <a:t>].érték:=e</a:t>
                      </a:r>
                      <a:br>
                        <a:rPr lang="hu-HU" sz="2400" dirty="0">
                          <a:latin typeface="Courier New" pitchFamily="49" charset="0"/>
                          <a:cs typeface="Courier New" pitchFamily="49" charset="0"/>
                        </a:rPr>
                      </a:br>
                      <a:r>
                        <a:rPr lang="hu-HU" sz="2400" dirty="0" err="1">
                          <a:latin typeface="Courier New" pitchFamily="49" charset="0"/>
                          <a:cs typeface="Courier New" pitchFamily="49" charset="0"/>
                        </a:rPr>
                        <a:t>a.elem</a:t>
                      </a:r>
                      <a:r>
                        <a:rPr lang="hu-HU" sz="2400" dirty="0">
                          <a:latin typeface="Courier New" pitchFamily="49" charset="0"/>
                          <a:cs typeface="Courier New" pitchFamily="49" charset="0"/>
                        </a:rPr>
                        <a:t>[</a:t>
                      </a:r>
                      <a:r>
                        <a:rPr lang="hu-HU" sz="2400" dirty="0" err="1">
                          <a:latin typeface="Courier New" pitchFamily="49" charset="0"/>
                          <a:cs typeface="Courier New" pitchFamily="49" charset="0"/>
                        </a:rPr>
                        <a:t>a.db</a:t>
                      </a:r>
                      <a:r>
                        <a:rPr lang="hu-HU" sz="2400" dirty="0">
                          <a:latin typeface="Courier New" pitchFamily="49" charset="0"/>
                          <a:cs typeface="Courier New" pitchFamily="49" charset="0"/>
                        </a:rPr>
                        <a:t>].multi:=1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1827528"/>
                  </a:ext>
                </a:extLst>
              </a:tr>
            </a:tbl>
          </a:graphicData>
        </a:graphic>
      </p:graphicFrame>
      <p:sp>
        <p:nvSpPr>
          <p:cNvPr id="9" name="Oval 63"/>
          <p:cNvSpPr>
            <a:spLocks noChangeArrowheads="1"/>
          </p:cNvSpPr>
          <p:nvPr/>
        </p:nvSpPr>
        <p:spPr bwMode="auto">
          <a:xfrm>
            <a:off x="2340198" y="1412776"/>
            <a:ext cx="4464050" cy="576262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Multihalmazba(</a:t>
            </a:r>
            <a:r>
              <a:rPr lang="hu-H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a,e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cxnSp>
        <p:nvCxnSpPr>
          <p:cNvPr id="10" name="Egyenes összekötő 9"/>
          <p:cNvCxnSpPr/>
          <p:nvPr/>
        </p:nvCxnSpPr>
        <p:spPr>
          <a:xfrm>
            <a:off x="395536" y="3636417"/>
            <a:ext cx="225896" cy="46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10"/>
          <p:cNvCxnSpPr/>
          <p:nvPr/>
        </p:nvCxnSpPr>
        <p:spPr>
          <a:xfrm flipH="1">
            <a:off x="8470304" y="3636417"/>
            <a:ext cx="278160" cy="46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29">
            <a:extLst>
              <a:ext uri="{FF2B5EF4-FFF2-40B4-BE49-F238E27FC236}">
                <a16:creationId xmlns:a16="http://schemas.microsoft.com/office/drawing/2014/main" id="{0AB920CB-A8A5-459F-933B-C3DF355B0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3822297"/>
            <a:ext cx="288925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600" b="1" dirty="0">
                <a:latin typeface="Courier New" pitchFamily="49" charset="0"/>
              </a:rPr>
              <a:t>I</a:t>
            </a:r>
          </a:p>
        </p:txBody>
      </p:sp>
      <p:sp>
        <p:nvSpPr>
          <p:cNvPr id="13" name="Text Box 30">
            <a:extLst>
              <a:ext uri="{FF2B5EF4-FFF2-40B4-BE49-F238E27FC236}">
                <a16:creationId xmlns:a16="http://schemas.microsoft.com/office/drawing/2014/main" id="{2761780E-FB28-4D4A-B1AE-FE0F84235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3447" y="3822948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600" b="1" dirty="0">
                <a:latin typeface="Courier New" pitchFamily="49" charset="0"/>
              </a:rPr>
              <a:t>N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ABCECA5C-804E-479C-831B-C67E4B11F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5764" y="1960788"/>
            <a:ext cx="1222375" cy="57540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0" bIns="3600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l">
              <a:lnSpc>
                <a:spcPts val="2000"/>
              </a:lnSpc>
              <a:buFont typeface="Wingdings" pitchFamily="2" charset="2"/>
              <a:buNone/>
            </a:pPr>
            <a:r>
              <a:rPr lang="hu-H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Változó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i:</a:t>
            </a:r>
            <a:r>
              <a:rPr lang="hu-H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Egész</a:t>
            </a:r>
            <a:endParaRPr lang="hu-HU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51</a:t>
            </a:fld>
            <a:r>
              <a:rPr lang="hu-HU" dirty="0"/>
              <a:t>/73</a:t>
            </a:r>
          </a:p>
        </p:txBody>
      </p:sp>
    </p:spTree>
    <p:extLst>
      <p:ext uri="{BB962C8B-B14F-4D97-AF65-F5344CB8AC3E}">
        <p14:creationId xmlns:p14="http://schemas.microsoft.com/office/powerpoint/2010/main" val="2273595315"/>
      </p:ext>
    </p:extLst>
  </p:cSld>
  <p:clrMapOvr>
    <a:masterClrMapping/>
  </p:clrMapOvr>
  <p:transition spd="slow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Multihalmaz típus</a:t>
            </a:r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107950" y="1412875"/>
            <a:ext cx="9217025" cy="512140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b="1" dirty="0">
                <a:latin typeface="+mn-lt"/>
                <a:cs typeface="Courier New" pitchFamily="49" charset="0"/>
              </a:rPr>
              <a:t>Műveletigény számítása: </a:t>
            </a:r>
          </a:p>
          <a:p>
            <a:pPr eaLnBrk="0" hangingPunct="0">
              <a:lnSpc>
                <a:spcPts val="3000"/>
              </a:lnSpc>
              <a:spcBef>
                <a:spcPts val="6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dirty="0">
                <a:latin typeface="+mn-lt"/>
                <a:cs typeface="Courier New" pitchFamily="49" charset="0"/>
              </a:rPr>
              <a:t>Arányos a multihalmaz elemszámával (</a:t>
            </a:r>
            <a:r>
              <a:rPr lang="hu-HU" sz="2800" dirty="0">
                <a:solidFill>
                  <a:srgbClr val="FF0000"/>
                </a:solidFill>
                <a:latin typeface="+mn-lt"/>
                <a:cs typeface="Courier New" pitchFamily="49" charset="0"/>
              </a:rPr>
              <a:t>keresés</a:t>
            </a:r>
            <a:r>
              <a:rPr lang="hu-HU" sz="2800" dirty="0">
                <a:latin typeface="+mn-lt"/>
                <a:cs typeface="Courier New" pitchFamily="49" charset="0"/>
              </a:rPr>
              <a:t> </a:t>
            </a:r>
            <a:r>
              <a:rPr lang="hu-HU" sz="2800" dirty="0">
                <a:solidFill>
                  <a:srgbClr val="FF0000"/>
                </a:solidFill>
                <a:latin typeface="+mn-lt"/>
                <a:cs typeface="Courier New" pitchFamily="49" charset="0"/>
              </a:rPr>
              <a:t>tétel</a:t>
            </a:r>
            <a:r>
              <a:rPr lang="hu-HU" sz="2800" dirty="0">
                <a:latin typeface="+mn-lt"/>
                <a:cs typeface="Courier New" pitchFamily="49" charset="0"/>
              </a:rPr>
              <a:t>).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521C19BA-8630-426F-AE6E-43DD3C4EFD6D}" type="datetime8">
              <a:rPr lang="hu-HU" smtClean="0"/>
              <a:t>2022.11.15. 11:59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10. előadás</a:t>
            </a:r>
            <a:endParaRPr lang="en-US" dirty="0"/>
          </a:p>
        </p:txBody>
      </p:sp>
      <p:graphicFrame>
        <p:nvGraphicFramePr>
          <p:cNvPr id="7" name="Tábláza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961258"/>
              </p:ext>
            </p:extLst>
          </p:nvPr>
        </p:nvGraphicFramePr>
        <p:xfrm>
          <a:off x="251520" y="1753675"/>
          <a:ext cx="8352928" cy="37683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536320064"/>
                    </a:ext>
                  </a:extLst>
                </a:gridCol>
                <a:gridCol w="3204356">
                  <a:extLst>
                    <a:ext uri="{9D8B030D-6E8A-4147-A177-3AD203B41FA5}">
                      <a16:colId xmlns:a16="http://schemas.microsoft.com/office/drawing/2014/main" val="1444207863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3498006054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29700364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923423323"/>
                    </a:ext>
                  </a:extLst>
                </a:gridCol>
              </a:tblGrid>
              <a:tr h="293673">
                <a:tc gridSpan="3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1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1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986716"/>
                  </a:ext>
                </a:extLst>
              </a:tr>
              <a:tr h="451804">
                <a:tc gridSpan="5">
                  <a:txBody>
                    <a:bodyPr/>
                    <a:lstStyle/>
                    <a:p>
                      <a:r>
                        <a:rPr lang="hu-HU" sz="2400" b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i:=1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83674"/>
                  </a:ext>
                </a:extLst>
              </a:tr>
              <a:tr h="451804">
                <a:tc gridSpan="5">
                  <a:txBody>
                    <a:bodyPr/>
                    <a:lstStyle/>
                    <a:p>
                      <a:pPr algn="ctr"/>
                      <a:r>
                        <a:rPr lang="hu-HU" sz="2400" dirty="0" err="1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i≤a.db</a:t>
                      </a:r>
                      <a:r>
                        <a:rPr lang="hu-HU" sz="2400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és </a:t>
                      </a:r>
                      <a:r>
                        <a:rPr lang="hu-HU" sz="2400" dirty="0" err="1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a.elem</a:t>
                      </a:r>
                      <a:r>
                        <a:rPr lang="hu-HU" sz="2400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[i].</a:t>
                      </a:r>
                      <a:r>
                        <a:rPr lang="hu-HU" sz="2400" dirty="0" err="1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érték≠e</a:t>
                      </a:r>
                      <a:endParaRPr lang="hu-HU" sz="2400" b="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410481"/>
                  </a:ext>
                </a:extLst>
              </a:tr>
              <a:tr h="451804">
                <a:tc>
                  <a:txBody>
                    <a:bodyPr/>
                    <a:lstStyle/>
                    <a:p>
                      <a:endParaRPr lang="hu-H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r>
                        <a:rPr lang="hu-HU" sz="2400" b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i:=i+1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357896"/>
                  </a:ext>
                </a:extLst>
              </a:tr>
              <a:tr h="451804">
                <a:tc gridSpan="5">
                  <a:txBody>
                    <a:bodyPr/>
                    <a:lstStyle/>
                    <a:p>
                      <a:pPr algn="ctr"/>
                      <a:r>
                        <a:rPr lang="hu-HU" sz="240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i≤a.db</a:t>
                      </a:r>
                      <a:endParaRPr lang="hu-HU" sz="24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sz="2400" b="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791644"/>
                  </a:ext>
                </a:extLst>
              </a:tr>
              <a:tr h="451804">
                <a:tc gridSpan="4">
                  <a:txBody>
                    <a:bodyPr/>
                    <a:lstStyle/>
                    <a:p>
                      <a:pPr algn="ctr"/>
                      <a:r>
                        <a:rPr lang="hu-HU" sz="2400" dirty="0" err="1">
                          <a:latin typeface="Courier New" pitchFamily="49" charset="0"/>
                          <a:cs typeface="Courier New" pitchFamily="49" charset="0"/>
                        </a:rPr>
                        <a:t>a.elem</a:t>
                      </a:r>
                      <a:r>
                        <a:rPr lang="hu-HU" sz="2400" dirty="0">
                          <a:latin typeface="Courier New" pitchFamily="49" charset="0"/>
                          <a:cs typeface="Courier New" pitchFamily="49" charset="0"/>
                        </a:rPr>
                        <a:t>[</a:t>
                      </a:r>
                      <a:r>
                        <a:rPr lang="hu-HU" sz="2400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hu-HU" sz="2400" dirty="0">
                          <a:latin typeface="Courier New" pitchFamily="49" charset="0"/>
                          <a:cs typeface="Courier New" pitchFamily="49" charset="0"/>
                        </a:rPr>
                        <a:t>].multi=1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hu-HU" dirty="0"/>
                    </a:p>
                    <a:p>
                      <a:endParaRPr lang="hu-HU" dirty="0"/>
                    </a:p>
                    <a:p>
                      <a:pPr algn="ctr"/>
                      <a:r>
                        <a:rPr lang="hu-HU" dirty="0"/>
                        <a:t>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1827528"/>
                  </a:ext>
                </a:extLst>
              </a:tr>
              <a:tr h="1174691">
                <a:tc gridSpan="2">
                  <a:txBody>
                    <a:bodyPr/>
                    <a:lstStyle/>
                    <a:p>
                      <a:r>
                        <a:rPr lang="hu-HU" sz="2400" dirty="0" err="1">
                          <a:latin typeface="Courier New" pitchFamily="49" charset="0"/>
                          <a:cs typeface="Courier New" pitchFamily="49" charset="0"/>
                        </a:rPr>
                        <a:t>a.elem</a:t>
                      </a:r>
                      <a:r>
                        <a:rPr lang="hu-HU" sz="2400" dirty="0">
                          <a:latin typeface="Courier New" pitchFamily="49" charset="0"/>
                          <a:cs typeface="Courier New" pitchFamily="49" charset="0"/>
                        </a:rPr>
                        <a:t>[</a:t>
                      </a:r>
                      <a:r>
                        <a:rPr lang="hu-HU" sz="2400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hu-HU" sz="2400" dirty="0">
                          <a:latin typeface="Courier New" pitchFamily="49" charset="0"/>
                          <a:cs typeface="Courier New" pitchFamily="49" charset="0"/>
                        </a:rPr>
                        <a:t>]:=</a:t>
                      </a:r>
                      <a:br>
                        <a:rPr lang="hu-HU" sz="2400" dirty="0">
                          <a:latin typeface="Courier New" pitchFamily="49" charset="0"/>
                          <a:cs typeface="Courier New" pitchFamily="49" charset="0"/>
                        </a:rPr>
                      </a:br>
                      <a:r>
                        <a:rPr lang="hu-HU" sz="2400" dirty="0">
                          <a:latin typeface="Courier New" pitchFamily="49" charset="0"/>
                          <a:cs typeface="Courier New" pitchFamily="49" charset="0"/>
                        </a:rPr>
                        <a:t>      </a:t>
                      </a:r>
                      <a:r>
                        <a:rPr lang="hu-HU" sz="2400" dirty="0" err="1">
                          <a:latin typeface="Courier New" pitchFamily="49" charset="0"/>
                          <a:cs typeface="Courier New" pitchFamily="49" charset="0"/>
                        </a:rPr>
                        <a:t>a.elem</a:t>
                      </a:r>
                      <a:r>
                        <a:rPr lang="hu-HU" sz="2400" dirty="0">
                          <a:latin typeface="Courier New" pitchFamily="49" charset="0"/>
                          <a:cs typeface="Courier New" pitchFamily="49" charset="0"/>
                        </a:rPr>
                        <a:t>[</a:t>
                      </a:r>
                      <a:r>
                        <a:rPr lang="hu-HU" sz="2400" dirty="0" err="1">
                          <a:latin typeface="Courier New" pitchFamily="49" charset="0"/>
                          <a:cs typeface="Courier New" pitchFamily="49" charset="0"/>
                        </a:rPr>
                        <a:t>a.db</a:t>
                      </a:r>
                      <a:r>
                        <a:rPr lang="hu-HU" sz="2400" dirty="0">
                          <a:latin typeface="Courier New" pitchFamily="49" charset="0"/>
                          <a:cs typeface="Courier New" pitchFamily="49" charset="0"/>
                        </a:rPr>
                        <a:t>]</a:t>
                      </a:r>
                      <a:br>
                        <a:rPr lang="hu-HU" sz="2400" dirty="0">
                          <a:latin typeface="Courier New" pitchFamily="49" charset="0"/>
                          <a:cs typeface="Courier New" pitchFamily="49" charset="0"/>
                        </a:rPr>
                      </a:br>
                      <a:r>
                        <a:rPr lang="hu-HU" sz="2400" dirty="0" err="1">
                          <a:latin typeface="Courier New" pitchFamily="49" charset="0"/>
                          <a:cs typeface="Courier New" pitchFamily="49" charset="0"/>
                        </a:rPr>
                        <a:t>a.db</a:t>
                      </a:r>
                      <a:r>
                        <a:rPr lang="hu-HU" sz="2400" dirty="0">
                          <a:latin typeface="Courier New" pitchFamily="49" charset="0"/>
                          <a:cs typeface="Courier New" pitchFamily="49" charset="0"/>
                        </a:rPr>
                        <a:t>:=a.db-1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hu-HU" sz="2400" dirty="0" err="1">
                          <a:latin typeface="Courier New" pitchFamily="49" charset="0"/>
                          <a:cs typeface="Courier New" pitchFamily="49" charset="0"/>
                        </a:rPr>
                        <a:t>a.elem</a:t>
                      </a:r>
                      <a:r>
                        <a:rPr lang="hu-HU" sz="2400" dirty="0">
                          <a:latin typeface="Courier New" pitchFamily="49" charset="0"/>
                          <a:cs typeface="Courier New" pitchFamily="49" charset="0"/>
                        </a:rPr>
                        <a:t>[</a:t>
                      </a:r>
                      <a:r>
                        <a:rPr lang="hu-HU" sz="2400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hu-HU" sz="2400" dirty="0">
                          <a:latin typeface="Courier New" pitchFamily="49" charset="0"/>
                          <a:cs typeface="Courier New" pitchFamily="49" charset="0"/>
                        </a:rPr>
                        <a:t>].multi:=</a:t>
                      </a:r>
                      <a:br>
                        <a:rPr lang="hu-HU" sz="2400" dirty="0">
                          <a:latin typeface="Courier New" pitchFamily="49" charset="0"/>
                          <a:cs typeface="Courier New" pitchFamily="49" charset="0"/>
                        </a:rPr>
                      </a:br>
                      <a:r>
                        <a:rPr lang="hu-HU" sz="2400" dirty="0"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hu-HU" sz="2400" dirty="0" err="1">
                          <a:latin typeface="Courier New" pitchFamily="49" charset="0"/>
                          <a:cs typeface="Courier New" pitchFamily="49" charset="0"/>
                        </a:rPr>
                        <a:t>a.elem</a:t>
                      </a:r>
                      <a:r>
                        <a:rPr lang="hu-HU" sz="2400" dirty="0">
                          <a:latin typeface="Courier New" pitchFamily="49" charset="0"/>
                          <a:cs typeface="Courier New" pitchFamily="49" charset="0"/>
                        </a:rPr>
                        <a:t>[</a:t>
                      </a:r>
                      <a:r>
                        <a:rPr lang="hu-HU" sz="2400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hu-HU" sz="2400" dirty="0">
                          <a:latin typeface="Courier New" pitchFamily="49" charset="0"/>
                          <a:cs typeface="Courier New" pitchFamily="49" charset="0"/>
                        </a:rPr>
                        <a:t>].multi-1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18193"/>
                  </a:ext>
                </a:extLst>
              </a:tr>
            </a:tbl>
          </a:graphicData>
        </a:graphic>
      </p:graphicFrame>
      <p:sp>
        <p:nvSpPr>
          <p:cNvPr id="9" name="Oval 63"/>
          <p:cNvSpPr>
            <a:spLocks noChangeArrowheads="1"/>
          </p:cNvSpPr>
          <p:nvPr/>
        </p:nvSpPr>
        <p:spPr bwMode="auto">
          <a:xfrm>
            <a:off x="2196182" y="1196752"/>
            <a:ext cx="4464050" cy="576262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Multihalmazból(</a:t>
            </a:r>
            <a:r>
              <a:rPr lang="hu-H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a,e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cxnSp>
        <p:nvCxnSpPr>
          <p:cNvPr id="10" name="Egyenes összekötő 9"/>
          <p:cNvCxnSpPr/>
          <p:nvPr/>
        </p:nvCxnSpPr>
        <p:spPr>
          <a:xfrm>
            <a:off x="251520" y="3416201"/>
            <a:ext cx="225896" cy="46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10"/>
          <p:cNvCxnSpPr/>
          <p:nvPr/>
        </p:nvCxnSpPr>
        <p:spPr>
          <a:xfrm flipH="1">
            <a:off x="8326288" y="3416201"/>
            <a:ext cx="278160" cy="46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/>
          <p:cNvCxnSpPr/>
          <p:nvPr/>
        </p:nvCxnSpPr>
        <p:spPr>
          <a:xfrm>
            <a:off x="251520" y="3864308"/>
            <a:ext cx="225896" cy="46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12"/>
          <p:cNvCxnSpPr/>
          <p:nvPr/>
        </p:nvCxnSpPr>
        <p:spPr>
          <a:xfrm flipH="1">
            <a:off x="7524328" y="3864308"/>
            <a:ext cx="278160" cy="46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29">
            <a:extLst>
              <a:ext uri="{FF2B5EF4-FFF2-40B4-BE49-F238E27FC236}">
                <a16:creationId xmlns:a16="http://schemas.microsoft.com/office/drawing/2014/main" id="{516C0A7B-AC7B-418C-BC95-CDECAE2FAB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812" y="3608036"/>
            <a:ext cx="288925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600" b="1" dirty="0">
                <a:latin typeface="Courier New" pitchFamily="49" charset="0"/>
              </a:rPr>
              <a:t>I</a:t>
            </a:r>
          </a:p>
        </p:txBody>
      </p:sp>
      <p:sp>
        <p:nvSpPr>
          <p:cNvPr id="15" name="Text Box 29">
            <a:extLst>
              <a:ext uri="{FF2B5EF4-FFF2-40B4-BE49-F238E27FC236}">
                <a16:creationId xmlns:a16="http://schemas.microsoft.com/office/drawing/2014/main" id="{C1F7DFFE-7D05-4E88-AAE0-6E85A0E39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4063424"/>
            <a:ext cx="288925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600" b="1" dirty="0">
                <a:latin typeface="Courier New" pitchFamily="49" charset="0"/>
              </a:rPr>
              <a:t>I</a:t>
            </a:r>
          </a:p>
        </p:txBody>
      </p:sp>
      <p:sp>
        <p:nvSpPr>
          <p:cNvPr id="16" name="Text Box 30">
            <a:extLst>
              <a:ext uri="{FF2B5EF4-FFF2-40B4-BE49-F238E27FC236}">
                <a16:creationId xmlns:a16="http://schemas.microsoft.com/office/drawing/2014/main" id="{0277F87C-6C20-415A-81E6-F009AA698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3747" y="3603160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600" b="1" dirty="0">
                <a:latin typeface="Courier New" pitchFamily="49" charset="0"/>
              </a:rPr>
              <a:t>N</a:t>
            </a:r>
          </a:p>
        </p:txBody>
      </p:sp>
      <p:sp>
        <p:nvSpPr>
          <p:cNvPr id="17" name="Text Box 30">
            <a:extLst>
              <a:ext uri="{FF2B5EF4-FFF2-40B4-BE49-F238E27FC236}">
                <a16:creationId xmlns:a16="http://schemas.microsoft.com/office/drawing/2014/main" id="{F99EBE79-6D37-408B-BD93-F7DD13BD5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8236" y="4076274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600" b="1" dirty="0">
                <a:latin typeface="Courier New" pitchFamily="49" charset="0"/>
              </a:rPr>
              <a:t>N</a:t>
            </a:r>
          </a:p>
        </p:txBody>
      </p:sp>
      <p:sp>
        <p:nvSpPr>
          <p:cNvPr id="18" name="Szövegdoboz 13">
            <a:extLst>
              <a:ext uri="{FF2B5EF4-FFF2-40B4-BE49-F238E27FC236}">
                <a16:creationId xmlns:a16="http://schemas.microsoft.com/office/drawing/2014/main" id="{B3CDE832-DA0F-4D2B-898A-54F9E56AB2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7701" y="1747416"/>
            <a:ext cx="1222375" cy="57540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0" bIns="3600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l">
              <a:lnSpc>
                <a:spcPts val="2000"/>
              </a:lnSpc>
              <a:buFont typeface="Wingdings" pitchFamily="2" charset="2"/>
              <a:buNone/>
            </a:pPr>
            <a:r>
              <a:rPr lang="hu-H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Változó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i:</a:t>
            </a:r>
            <a:r>
              <a:rPr lang="hu-H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Egész</a:t>
            </a:r>
            <a:endParaRPr lang="hu-HU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52</a:t>
            </a:fld>
            <a:r>
              <a:rPr lang="hu-HU" dirty="0"/>
              <a:t>/73</a:t>
            </a:r>
          </a:p>
        </p:txBody>
      </p:sp>
    </p:spTree>
    <p:extLst>
      <p:ext uri="{BB962C8B-B14F-4D97-AF65-F5344CB8AC3E}">
        <p14:creationId xmlns:p14="http://schemas.microsoft.com/office/powerpoint/2010/main" val="2593084283"/>
      </p:ext>
    </p:extLst>
  </p:cSld>
  <p:clrMapOvr>
    <a:masterClrMapping/>
  </p:clrMapOvr>
  <p:transition spd="slow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Multihalmaz típus</a:t>
            </a:r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179388" y="1412875"/>
            <a:ext cx="8964612" cy="43134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ts val="24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b="1" dirty="0">
                <a:latin typeface="+mn-lt"/>
                <a:cs typeface="Courier New" pitchFamily="49" charset="0"/>
              </a:rPr>
              <a:t>Műveletigény számítása: </a:t>
            </a:r>
          </a:p>
          <a:p>
            <a:pPr eaLnBrk="0" hangingPunct="0">
              <a:lnSpc>
                <a:spcPts val="3000"/>
              </a:lnSpc>
              <a:spcBef>
                <a:spcPts val="6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dirty="0">
                <a:latin typeface="+mn-lt"/>
                <a:cs typeface="Courier New" pitchFamily="49" charset="0"/>
              </a:rPr>
              <a:t>Arányos a multihalmaz elemszámával (eldöntés tétel).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785F3AF-2B43-4475-80CC-7C65359090CC}" type="datetime8">
              <a:rPr lang="hu-HU" smtClean="0"/>
              <a:t>2022.11.15. 11:59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10. előadás</a:t>
            </a:r>
            <a:endParaRPr lang="en-US" dirty="0"/>
          </a:p>
        </p:txBody>
      </p:sp>
      <p:graphicFrame>
        <p:nvGraphicFramePr>
          <p:cNvPr id="7" name="Tábláza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146881"/>
              </p:ext>
            </p:extLst>
          </p:nvPr>
        </p:nvGraphicFramePr>
        <p:xfrm>
          <a:off x="1763688" y="2329740"/>
          <a:ext cx="5761062" cy="2125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536320064"/>
                    </a:ext>
                  </a:extLst>
                </a:gridCol>
                <a:gridCol w="2376475">
                  <a:extLst>
                    <a:ext uri="{9D8B030D-6E8A-4147-A177-3AD203B41FA5}">
                      <a16:colId xmlns:a16="http://schemas.microsoft.com/office/drawing/2014/main" val="1444207863"/>
                    </a:ext>
                  </a:extLst>
                </a:gridCol>
                <a:gridCol w="2880531">
                  <a:extLst>
                    <a:ext uri="{9D8B030D-6E8A-4147-A177-3AD203B41FA5}">
                      <a16:colId xmlns:a16="http://schemas.microsoft.com/office/drawing/2014/main" val="2297003640"/>
                    </a:ext>
                  </a:extLst>
                </a:gridCol>
              </a:tblGrid>
              <a:tr h="231170">
                <a:tc grid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498671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i:=1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83674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r"/>
                      <a:r>
                        <a:rPr lang="hu-HU" sz="240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i≤a.db</a:t>
                      </a:r>
                      <a:r>
                        <a:rPr lang="hu-HU" sz="2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és </a:t>
                      </a:r>
                      <a:r>
                        <a:rPr lang="hu-HU" sz="240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a.elem</a:t>
                      </a:r>
                      <a:r>
                        <a:rPr lang="hu-HU" sz="2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[i].</a:t>
                      </a:r>
                      <a:r>
                        <a:rPr lang="hu-HU" sz="240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érték≠e</a:t>
                      </a: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410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i:=i+1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35789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l"/>
                      <a:r>
                        <a:rPr lang="hu-HU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ElemeE</a:t>
                      </a:r>
                      <a:r>
                        <a:rPr lang="hu-HU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:=</a:t>
                      </a:r>
                      <a:r>
                        <a:rPr lang="hu-HU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i≤a.db</a:t>
                      </a:r>
                      <a:endParaRPr lang="hu-HU" sz="2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sz="2400" b="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791644"/>
                  </a:ext>
                </a:extLst>
              </a:tr>
            </a:tbl>
          </a:graphicData>
        </a:graphic>
      </p:graphicFrame>
      <p:sp>
        <p:nvSpPr>
          <p:cNvPr id="9" name="Oval 63"/>
          <p:cNvSpPr>
            <a:spLocks noChangeArrowheads="1"/>
          </p:cNvSpPr>
          <p:nvPr/>
        </p:nvSpPr>
        <p:spPr bwMode="auto">
          <a:xfrm>
            <a:off x="2408932" y="1768624"/>
            <a:ext cx="4464050" cy="576262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u-H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ElemeE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e,a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Logikai</a:t>
            </a:r>
            <a:endParaRPr lang="hu-H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Szövegdoboz 13">
            <a:extLst>
              <a:ext uri="{FF2B5EF4-FFF2-40B4-BE49-F238E27FC236}">
                <a16:creationId xmlns:a16="http://schemas.microsoft.com/office/drawing/2014/main" id="{63BEA50C-913B-476A-B56A-68DD46DBB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147" y="2339280"/>
            <a:ext cx="1222375" cy="57540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0" bIns="3600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l">
              <a:lnSpc>
                <a:spcPts val="2000"/>
              </a:lnSpc>
              <a:buFont typeface="Wingdings" pitchFamily="2" charset="2"/>
              <a:buNone/>
            </a:pPr>
            <a:r>
              <a:rPr lang="hu-H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Változó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i:</a:t>
            </a:r>
            <a:r>
              <a:rPr lang="hu-H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Egész</a:t>
            </a:r>
            <a:endParaRPr lang="hu-HU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53</a:t>
            </a:fld>
            <a:r>
              <a:rPr lang="hu-HU" dirty="0"/>
              <a:t>/73</a:t>
            </a:r>
          </a:p>
        </p:txBody>
      </p:sp>
    </p:spTree>
    <p:extLst>
      <p:ext uri="{BB962C8B-B14F-4D97-AF65-F5344CB8AC3E}">
        <p14:creationId xmlns:p14="http://schemas.microsoft.com/office/powerpoint/2010/main" val="4194053412"/>
      </p:ext>
    </p:extLst>
  </p:cSld>
  <p:clrMapOvr>
    <a:masterClrMapping/>
  </p:clrMapOvr>
  <p:transition spd="slow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Multihalmaz típus</a:t>
            </a:r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179388" y="1412875"/>
            <a:ext cx="8964612" cy="48305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ts val="24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b="1" dirty="0">
                <a:latin typeface="+mn-lt"/>
                <a:cs typeface="Courier New" pitchFamily="49" charset="0"/>
              </a:rPr>
              <a:t>Műveletigény számítása: </a:t>
            </a:r>
          </a:p>
          <a:p>
            <a:pPr eaLnBrk="0" hangingPunct="0">
              <a:lnSpc>
                <a:spcPts val="3000"/>
              </a:lnSpc>
              <a:spcBef>
                <a:spcPts val="6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dirty="0">
                <a:latin typeface="+mn-lt"/>
                <a:cs typeface="Courier New" pitchFamily="49" charset="0"/>
              </a:rPr>
              <a:t>Arányos a multihalmaz elemszámával (</a:t>
            </a:r>
            <a:r>
              <a:rPr lang="hu-HU" sz="2800" dirty="0">
                <a:solidFill>
                  <a:srgbClr val="FF0000"/>
                </a:solidFill>
                <a:latin typeface="+mn-lt"/>
                <a:cs typeface="Courier New" pitchFamily="49" charset="0"/>
              </a:rPr>
              <a:t>keresés</a:t>
            </a:r>
            <a:r>
              <a:rPr lang="hu-HU" sz="2800" dirty="0">
                <a:latin typeface="+mn-lt"/>
                <a:cs typeface="Courier New" pitchFamily="49" charset="0"/>
              </a:rPr>
              <a:t> </a:t>
            </a:r>
            <a:r>
              <a:rPr lang="hu-HU" sz="2800" dirty="0">
                <a:solidFill>
                  <a:srgbClr val="FF0000"/>
                </a:solidFill>
                <a:latin typeface="+mn-lt"/>
                <a:cs typeface="Courier New" pitchFamily="49" charset="0"/>
              </a:rPr>
              <a:t>tétel</a:t>
            </a:r>
            <a:r>
              <a:rPr lang="hu-HU" sz="2800" dirty="0">
                <a:latin typeface="+mn-lt"/>
                <a:cs typeface="Courier New" pitchFamily="49" charset="0"/>
              </a:rPr>
              <a:t>).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B1570448-5AA8-4F8F-93C7-2104C986AB9B}" type="datetime8">
              <a:rPr lang="hu-HU" smtClean="0"/>
              <a:t>2022.11.15. 11:59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10. előadás</a:t>
            </a:r>
            <a:endParaRPr lang="en-US" dirty="0"/>
          </a:p>
        </p:txBody>
      </p:sp>
      <p:graphicFrame>
        <p:nvGraphicFramePr>
          <p:cNvPr id="7" name="Tábláza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178828"/>
              </p:ext>
            </p:extLst>
          </p:nvPr>
        </p:nvGraphicFramePr>
        <p:xfrm>
          <a:off x="773708" y="1893376"/>
          <a:ext cx="7637163" cy="2948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940">
                  <a:extLst>
                    <a:ext uri="{9D8B030D-6E8A-4147-A177-3AD203B41FA5}">
                      <a16:colId xmlns:a16="http://schemas.microsoft.com/office/drawing/2014/main" val="2536320064"/>
                    </a:ext>
                  </a:extLst>
                </a:gridCol>
                <a:gridCol w="3188641">
                  <a:extLst>
                    <a:ext uri="{9D8B030D-6E8A-4147-A177-3AD203B41FA5}">
                      <a16:colId xmlns:a16="http://schemas.microsoft.com/office/drawing/2014/main" val="1444207863"/>
                    </a:ext>
                  </a:extLst>
                </a:gridCol>
                <a:gridCol w="3818582">
                  <a:extLst>
                    <a:ext uri="{9D8B030D-6E8A-4147-A177-3AD203B41FA5}">
                      <a16:colId xmlns:a16="http://schemas.microsoft.com/office/drawing/2014/main" val="2297003640"/>
                    </a:ext>
                  </a:extLst>
                </a:gridCol>
              </a:tblGrid>
              <a:tr h="231170">
                <a:tc grid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498671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hu-HU" sz="2400" b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i:=1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4983674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hu-HU" sz="2400" dirty="0" err="1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i≤a.db</a:t>
                      </a:r>
                      <a:r>
                        <a:rPr lang="hu-HU" sz="2400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és </a:t>
                      </a:r>
                      <a:r>
                        <a:rPr lang="hu-HU" sz="2400" dirty="0" err="1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a.elem</a:t>
                      </a:r>
                      <a:r>
                        <a:rPr lang="hu-HU" sz="2400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[i].</a:t>
                      </a:r>
                      <a:r>
                        <a:rPr lang="hu-HU" sz="2400" dirty="0" err="1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érték≠e</a:t>
                      </a:r>
                      <a:endParaRPr lang="hu-HU" sz="2400" b="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19410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hu-HU" sz="2400" b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i:=i+1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9535789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hu-HU" sz="240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i≤a.db</a:t>
                      </a:r>
                      <a:endParaRPr lang="hu-HU" sz="24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sz="2400" b="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7979164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hu-HU" sz="2400" dirty="0">
                          <a:latin typeface="Courier New" pitchFamily="49" charset="0"/>
                          <a:cs typeface="Courier New" pitchFamily="49" charset="0"/>
                        </a:rPr>
                        <a:t>Multiplicitás:=</a:t>
                      </a:r>
                      <a:br>
                        <a:rPr lang="hu-HU" sz="2400" dirty="0">
                          <a:latin typeface="Courier New" pitchFamily="49" charset="0"/>
                          <a:cs typeface="Courier New" pitchFamily="49" charset="0"/>
                        </a:rPr>
                      </a:br>
                      <a:r>
                        <a:rPr lang="hu-HU" sz="2400" dirty="0">
                          <a:latin typeface="Courier New" pitchFamily="49" charset="0"/>
                          <a:cs typeface="Courier New" pitchFamily="49" charset="0"/>
                        </a:rPr>
                        <a:t>    </a:t>
                      </a:r>
                      <a:r>
                        <a:rPr lang="hu-HU" sz="2400" dirty="0" err="1">
                          <a:latin typeface="Courier New" pitchFamily="49" charset="0"/>
                          <a:cs typeface="Courier New" pitchFamily="49" charset="0"/>
                        </a:rPr>
                        <a:t>a.elem</a:t>
                      </a:r>
                      <a:r>
                        <a:rPr lang="hu-HU" sz="2400" dirty="0">
                          <a:latin typeface="Courier New" pitchFamily="49" charset="0"/>
                          <a:cs typeface="Courier New" pitchFamily="49" charset="0"/>
                        </a:rPr>
                        <a:t>[</a:t>
                      </a:r>
                      <a:r>
                        <a:rPr lang="hu-HU" sz="2400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hu-HU" sz="2400" dirty="0">
                          <a:latin typeface="Courier New" pitchFamily="49" charset="0"/>
                          <a:cs typeface="Courier New" pitchFamily="49" charset="0"/>
                        </a:rPr>
                        <a:t>].multi</a:t>
                      </a:r>
                      <a:endParaRPr lang="hu-HU" sz="2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2400" dirty="0">
                          <a:latin typeface="Courier New" pitchFamily="49" charset="0"/>
                          <a:cs typeface="Courier New" pitchFamily="49" charset="0"/>
                        </a:rPr>
                        <a:t>M</a:t>
                      </a:r>
                      <a:r>
                        <a:rPr lang="hu-HU" sz="2400">
                          <a:latin typeface="Courier New" pitchFamily="49" charset="0"/>
                          <a:cs typeface="Courier New" pitchFamily="49" charset="0"/>
                        </a:rPr>
                        <a:t>ultiplicitás</a:t>
                      </a:r>
                      <a:r>
                        <a:rPr lang="hu-HU" sz="2400" dirty="0">
                          <a:latin typeface="Courier New" pitchFamily="49" charset="0"/>
                          <a:cs typeface="Courier New" pitchFamily="49" charset="0"/>
                        </a:rPr>
                        <a:t>:=0</a:t>
                      </a:r>
                      <a:endParaRPr lang="hu-HU" sz="2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8615833"/>
                  </a:ext>
                </a:extLst>
              </a:tr>
            </a:tbl>
          </a:graphicData>
        </a:graphic>
      </p:graphicFrame>
      <p:sp>
        <p:nvSpPr>
          <p:cNvPr id="9" name="Oval 63"/>
          <p:cNvSpPr>
            <a:spLocks noChangeArrowheads="1"/>
          </p:cNvSpPr>
          <p:nvPr/>
        </p:nvSpPr>
        <p:spPr bwMode="auto">
          <a:xfrm>
            <a:off x="2051720" y="1332260"/>
            <a:ext cx="5040560" cy="576262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Multiplicitás(</a:t>
            </a:r>
            <a:r>
              <a:rPr lang="hu-H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a,e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Egész</a:t>
            </a:r>
            <a:endParaRPr lang="hu-H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Egyenes összekötő 11">
            <a:extLst>
              <a:ext uri="{FF2B5EF4-FFF2-40B4-BE49-F238E27FC236}">
                <a16:creationId xmlns:a16="http://schemas.microsoft.com/office/drawing/2014/main" id="{1E69EB75-FC3B-4AD3-99EE-815C96D2F31D}"/>
              </a:ext>
            </a:extLst>
          </p:cNvPr>
          <p:cNvCxnSpPr/>
          <p:nvPr/>
        </p:nvCxnSpPr>
        <p:spPr>
          <a:xfrm>
            <a:off x="771104" y="3555901"/>
            <a:ext cx="225896" cy="46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12">
            <a:extLst>
              <a:ext uri="{FF2B5EF4-FFF2-40B4-BE49-F238E27FC236}">
                <a16:creationId xmlns:a16="http://schemas.microsoft.com/office/drawing/2014/main" id="{28A32078-6944-451A-B864-1D6435519CBD}"/>
              </a:ext>
            </a:extLst>
          </p:cNvPr>
          <p:cNvCxnSpPr/>
          <p:nvPr/>
        </p:nvCxnSpPr>
        <p:spPr>
          <a:xfrm flipH="1">
            <a:off x="8131348" y="3555901"/>
            <a:ext cx="278160" cy="46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29">
            <a:extLst>
              <a:ext uri="{FF2B5EF4-FFF2-40B4-BE49-F238E27FC236}">
                <a16:creationId xmlns:a16="http://schemas.microsoft.com/office/drawing/2014/main" id="{D5083235-70C8-4265-A701-46D113D05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316" y="3767832"/>
            <a:ext cx="288925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600" b="1" dirty="0">
                <a:latin typeface="Courier New" pitchFamily="49" charset="0"/>
              </a:rPr>
              <a:t>I</a:t>
            </a:r>
          </a:p>
        </p:txBody>
      </p:sp>
      <p:sp>
        <p:nvSpPr>
          <p:cNvPr id="15" name="Text Box 30">
            <a:extLst>
              <a:ext uri="{FF2B5EF4-FFF2-40B4-BE49-F238E27FC236}">
                <a16:creationId xmlns:a16="http://schemas.microsoft.com/office/drawing/2014/main" id="{DA0BCCD5-BA61-4BAF-8C0E-B31DE351B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1507" y="3780532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600" b="1" dirty="0">
                <a:latin typeface="Courier New" pitchFamily="49" charset="0"/>
              </a:rPr>
              <a:t>N</a:t>
            </a:r>
          </a:p>
        </p:txBody>
      </p:sp>
      <p:sp>
        <p:nvSpPr>
          <p:cNvPr id="16" name="Szövegdoboz 13">
            <a:extLst>
              <a:ext uri="{FF2B5EF4-FFF2-40B4-BE49-F238E27FC236}">
                <a16:creationId xmlns:a16="http://schemas.microsoft.com/office/drawing/2014/main" id="{224DB5CD-19EA-4404-87A2-28BB2C31A0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2885" y="1899940"/>
            <a:ext cx="1222375" cy="57540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0" bIns="3600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l">
              <a:lnSpc>
                <a:spcPts val="2000"/>
              </a:lnSpc>
              <a:buFont typeface="Wingdings" pitchFamily="2" charset="2"/>
              <a:buNone/>
            </a:pPr>
            <a:r>
              <a:rPr lang="hu-H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Változó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i:</a:t>
            </a:r>
            <a:r>
              <a:rPr lang="hu-H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Egész</a:t>
            </a:r>
            <a:endParaRPr lang="hu-HU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54</a:t>
            </a:fld>
            <a:r>
              <a:rPr lang="hu-HU" dirty="0"/>
              <a:t>/73</a:t>
            </a:r>
          </a:p>
        </p:txBody>
      </p:sp>
    </p:spTree>
    <p:extLst>
      <p:ext uri="{BB962C8B-B14F-4D97-AF65-F5344CB8AC3E}">
        <p14:creationId xmlns:p14="http://schemas.microsoft.com/office/powerpoint/2010/main" val="435791426"/>
      </p:ext>
    </p:extLst>
  </p:cSld>
  <p:clrMapOvr>
    <a:masterClrMapping/>
  </p:clrMapOvr>
  <p:transition spd="slow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Multihalmaz típus</a:t>
            </a:r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179388" y="1412875"/>
            <a:ext cx="8964612" cy="43134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ts val="24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b="1" dirty="0">
                <a:latin typeface="+mn-lt"/>
                <a:cs typeface="Courier New" pitchFamily="49" charset="0"/>
              </a:rPr>
              <a:t>Műveletigény számítása: </a:t>
            </a:r>
          </a:p>
          <a:p>
            <a:pPr eaLnBrk="0" hangingPunct="0">
              <a:lnSpc>
                <a:spcPts val="3000"/>
              </a:lnSpc>
              <a:spcBef>
                <a:spcPts val="6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dirty="0">
                <a:latin typeface="+mn-lt"/>
                <a:cs typeface="Courier New" pitchFamily="49" charset="0"/>
              </a:rPr>
              <a:t>Arányos a multihalmaz elemszámával (</a:t>
            </a:r>
            <a:r>
              <a:rPr lang="hu-HU" sz="2800" dirty="0">
                <a:solidFill>
                  <a:srgbClr val="FF0000"/>
                </a:solidFill>
                <a:latin typeface="+mn-lt"/>
                <a:cs typeface="Courier New" pitchFamily="49" charset="0"/>
              </a:rPr>
              <a:t>keresés tétel</a:t>
            </a:r>
            <a:r>
              <a:rPr lang="hu-HU" sz="2800" dirty="0">
                <a:latin typeface="+mn-lt"/>
                <a:cs typeface="Courier New" pitchFamily="49" charset="0"/>
              </a:rPr>
              <a:t>).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0EE46C22-1B4C-48AB-8374-9CD15EAA36B0}" type="datetime8">
              <a:rPr lang="hu-HU" smtClean="0"/>
              <a:t>2022.11.15. 11:59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10. előadás</a:t>
            </a:r>
            <a:endParaRPr lang="en-US" dirty="0"/>
          </a:p>
        </p:txBody>
      </p:sp>
      <p:graphicFrame>
        <p:nvGraphicFramePr>
          <p:cNvPr id="7" name="Tábláza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276459"/>
              </p:ext>
            </p:extLst>
          </p:nvPr>
        </p:nvGraphicFramePr>
        <p:xfrm>
          <a:off x="395536" y="2117908"/>
          <a:ext cx="7776864" cy="2125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536320064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1444207863"/>
                    </a:ext>
                  </a:extLst>
                </a:gridCol>
                <a:gridCol w="3888432">
                  <a:extLst>
                    <a:ext uri="{9D8B030D-6E8A-4147-A177-3AD203B41FA5}">
                      <a16:colId xmlns:a16="http://schemas.microsoft.com/office/drawing/2014/main" val="2297003640"/>
                    </a:ext>
                  </a:extLst>
                </a:gridCol>
              </a:tblGrid>
              <a:tr h="231170">
                <a:tc grid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498671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hu-HU" sz="2400" b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i:=1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83674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hu-HU" sz="2400" dirty="0" err="1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i≤a.db</a:t>
                      </a:r>
                      <a:r>
                        <a:rPr lang="hu-HU" sz="2400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és </a:t>
                      </a:r>
                      <a:r>
                        <a:rPr lang="hu-HU" sz="2400" dirty="0" err="1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a.elem</a:t>
                      </a:r>
                      <a:r>
                        <a:rPr lang="hu-HU" sz="2400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[i].</a:t>
                      </a:r>
                      <a:r>
                        <a:rPr lang="hu-HU" sz="2400" dirty="0" err="1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érték≠e.érték</a:t>
                      </a:r>
                      <a:endParaRPr lang="hu-HU" sz="2400" b="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410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hu-HU" sz="2400" b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i:=i+1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35789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l"/>
                      <a:r>
                        <a:rPr lang="hu-HU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BenneE</a:t>
                      </a:r>
                      <a:r>
                        <a:rPr lang="hu-HU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:=</a:t>
                      </a:r>
                      <a:r>
                        <a:rPr lang="hu-HU" sz="240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i≤a.db</a:t>
                      </a:r>
                      <a:r>
                        <a:rPr lang="hu-HU" sz="24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hu-HU" sz="2400" dirty="0">
                          <a:latin typeface="Courier New" pitchFamily="49" charset="0"/>
                          <a:cs typeface="Courier New" pitchFamily="49" charset="0"/>
                        </a:rPr>
                        <a:t>és </a:t>
                      </a:r>
                      <a:r>
                        <a:rPr lang="hu-HU" sz="2400" dirty="0" err="1">
                          <a:latin typeface="Courier New" pitchFamily="49" charset="0"/>
                          <a:cs typeface="Courier New" pitchFamily="49" charset="0"/>
                        </a:rPr>
                        <a:t>e.multi≤a.elem</a:t>
                      </a:r>
                      <a:r>
                        <a:rPr lang="hu-HU" sz="2400" dirty="0">
                          <a:latin typeface="Courier New" pitchFamily="49" charset="0"/>
                          <a:cs typeface="Courier New" pitchFamily="49" charset="0"/>
                        </a:rPr>
                        <a:t>[</a:t>
                      </a:r>
                      <a:r>
                        <a:rPr lang="hu-HU" sz="2400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hu-HU" sz="2400" dirty="0">
                          <a:latin typeface="Courier New" pitchFamily="49" charset="0"/>
                          <a:cs typeface="Courier New" pitchFamily="49" charset="0"/>
                        </a:rPr>
                        <a:t>].multi</a:t>
                      </a:r>
                      <a:endParaRPr lang="hu-HU" sz="2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sz="2400" b="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791644"/>
                  </a:ext>
                </a:extLst>
              </a:tr>
            </a:tbl>
          </a:graphicData>
        </a:graphic>
      </p:graphicFrame>
      <p:sp>
        <p:nvSpPr>
          <p:cNvPr id="9" name="Oval 63"/>
          <p:cNvSpPr>
            <a:spLocks noChangeArrowheads="1"/>
          </p:cNvSpPr>
          <p:nvPr/>
        </p:nvSpPr>
        <p:spPr bwMode="auto">
          <a:xfrm>
            <a:off x="2124174" y="1556792"/>
            <a:ext cx="4464050" cy="576262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u-H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BenneE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hu-H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,a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Logikai</a:t>
            </a:r>
          </a:p>
        </p:txBody>
      </p:sp>
      <p:sp>
        <p:nvSpPr>
          <p:cNvPr id="10" name="Szövegdoboz 13">
            <a:extLst>
              <a:ext uri="{FF2B5EF4-FFF2-40B4-BE49-F238E27FC236}">
                <a16:creationId xmlns:a16="http://schemas.microsoft.com/office/drawing/2014/main" id="{F2E47C77-9555-4862-AF1E-4109F436B7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4161" y="2132856"/>
            <a:ext cx="1222375" cy="57540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0" bIns="3600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l">
              <a:lnSpc>
                <a:spcPts val="2000"/>
              </a:lnSpc>
              <a:buFont typeface="Wingdings" pitchFamily="2" charset="2"/>
              <a:buNone/>
            </a:pPr>
            <a:r>
              <a:rPr lang="hu-H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Változó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i:</a:t>
            </a:r>
            <a:r>
              <a:rPr lang="hu-H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Egész</a:t>
            </a:r>
            <a:endParaRPr lang="hu-HU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Beszédbuborék: lekerekített sarkú téglalap 1">
            <a:extLst>
              <a:ext uri="{FF2B5EF4-FFF2-40B4-BE49-F238E27FC236}">
                <a16:creationId xmlns:a16="http://schemas.microsoft.com/office/drawing/2014/main" id="{51AEBAEB-4261-4F20-995D-FCF44483BAD8}"/>
              </a:ext>
            </a:extLst>
          </p:cNvPr>
          <p:cNvSpPr/>
          <p:nvPr/>
        </p:nvSpPr>
        <p:spPr>
          <a:xfrm>
            <a:off x="5806894" y="249600"/>
            <a:ext cx="2376264" cy="864515"/>
          </a:xfrm>
          <a:prstGeom prst="wedgeRoundRectCallout">
            <a:avLst>
              <a:gd name="adj1" fmla="val -123316"/>
              <a:gd name="adj2" fmla="val 130517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Halmazelem</a:t>
            </a:r>
            <a:r>
              <a:rPr lang="hu-H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típusú: (</a:t>
            </a:r>
            <a:r>
              <a:rPr lang="hu-HU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érték,multi</a:t>
            </a:r>
            <a:r>
              <a:rPr lang="hu-HU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55</a:t>
            </a:fld>
            <a:r>
              <a:rPr lang="hu-HU" dirty="0"/>
              <a:t>/73</a:t>
            </a:r>
          </a:p>
        </p:txBody>
      </p:sp>
    </p:spTree>
    <p:extLst>
      <p:ext uri="{BB962C8B-B14F-4D97-AF65-F5344CB8AC3E}">
        <p14:creationId xmlns:p14="http://schemas.microsoft.com/office/powerpoint/2010/main" val="873389315"/>
      </p:ext>
    </p:extLst>
  </p:cSld>
  <p:clrMapOvr>
    <a:masterClrMapping/>
  </p:clrMapOvr>
  <p:transition spd="slow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Multihalmaz típus</a:t>
            </a:r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179388" y="1412875"/>
            <a:ext cx="8964612" cy="45658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ts val="24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b="1" dirty="0">
                <a:latin typeface="+mn-lt"/>
                <a:cs typeface="Courier New" pitchFamily="49" charset="0"/>
              </a:rPr>
              <a:t>Műveletigény számítása: </a:t>
            </a:r>
          </a:p>
          <a:p>
            <a:pPr eaLnBrk="0" hangingPunct="0">
              <a:lnSpc>
                <a:spcPts val="3000"/>
              </a:lnSpc>
              <a:spcBef>
                <a:spcPts val="6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dirty="0">
                <a:latin typeface="+mn-lt"/>
                <a:cs typeface="Courier New" pitchFamily="49" charset="0"/>
              </a:rPr>
              <a:t>A külső ciklus az ‚a’, a </a:t>
            </a:r>
            <a:r>
              <a:rPr lang="hu-HU" sz="2400" dirty="0" err="1">
                <a:latin typeface="Courier New" pitchFamily="49" charset="0"/>
                <a:cs typeface="Courier New" pitchFamily="49" charset="0"/>
              </a:rPr>
              <a:t>BenneE</a:t>
            </a:r>
            <a:r>
              <a:rPr lang="hu-HU" sz="2800" dirty="0">
                <a:latin typeface="+mn-lt"/>
                <a:cs typeface="Courier New" pitchFamily="49" charset="0"/>
              </a:rPr>
              <a:t> műveletben levő belső ciklus a ‚b’ multihalmaz </a:t>
            </a:r>
            <a:r>
              <a:rPr lang="hu-HU" sz="2800" dirty="0" err="1">
                <a:latin typeface="+mn-lt"/>
                <a:cs typeface="Courier New" pitchFamily="49" charset="0"/>
              </a:rPr>
              <a:t>elemszámaszor</a:t>
            </a:r>
            <a:r>
              <a:rPr lang="hu-HU" sz="2800" dirty="0">
                <a:latin typeface="+mn-lt"/>
                <a:cs typeface="Courier New" pitchFamily="49" charset="0"/>
              </a:rPr>
              <a:t> fut le, azaz a futási idő a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urier New" pitchFamily="49" charset="0"/>
              </a:rPr>
              <a:t>két multihalmaz elemszáma szorzatával arányos</a:t>
            </a:r>
            <a:r>
              <a:rPr lang="hu-HU" sz="2800" dirty="0">
                <a:latin typeface="+mn-lt"/>
                <a:cs typeface="Courier New" pitchFamily="49" charset="0"/>
              </a:rPr>
              <a:t>.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694DF5A6-941D-4A12-8088-5DC35C08F2E5}" type="datetime8">
              <a:rPr lang="hu-HU" smtClean="0"/>
              <a:t>2022.11.15. 11:59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10. előadás</a:t>
            </a:r>
            <a:endParaRPr lang="en-US" dirty="0"/>
          </a:p>
        </p:txBody>
      </p:sp>
      <p:graphicFrame>
        <p:nvGraphicFramePr>
          <p:cNvPr id="7" name="Tábláza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660818"/>
              </p:ext>
            </p:extLst>
          </p:nvPr>
        </p:nvGraphicFramePr>
        <p:xfrm>
          <a:off x="1259632" y="1901884"/>
          <a:ext cx="5976664" cy="2125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536320064"/>
                    </a:ext>
                  </a:extLst>
                </a:gridCol>
                <a:gridCol w="2556284">
                  <a:extLst>
                    <a:ext uri="{9D8B030D-6E8A-4147-A177-3AD203B41FA5}">
                      <a16:colId xmlns:a16="http://schemas.microsoft.com/office/drawing/2014/main" val="1444207863"/>
                    </a:ext>
                  </a:extLst>
                </a:gridCol>
                <a:gridCol w="2988332">
                  <a:extLst>
                    <a:ext uri="{9D8B030D-6E8A-4147-A177-3AD203B41FA5}">
                      <a16:colId xmlns:a16="http://schemas.microsoft.com/office/drawing/2014/main" val="2297003640"/>
                    </a:ext>
                  </a:extLst>
                </a:gridCol>
              </a:tblGrid>
              <a:tr h="231170">
                <a:tc grid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498671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i:=1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83674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r"/>
                      <a:r>
                        <a:rPr lang="hu-HU" sz="240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i≤a.db</a:t>
                      </a:r>
                      <a:r>
                        <a:rPr lang="hu-HU" sz="2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és </a:t>
                      </a:r>
                      <a:r>
                        <a:rPr lang="hu-HU" sz="240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BenneE</a:t>
                      </a:r>
                      <a:r>
                        <a:rPr lang="hu-HU" sz="2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hu-HU" sz="2400" dirty="0" err="1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a.elem</a:t>
                      </a:r>
                      <a:r>
                        <a:rPr lang="hu-HU" sz="2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[i],b)</a:t>
                      </a: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410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i:=i+1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35789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l"/>
                      <a:r>
                        <a:rPr lang="hu-HU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RészeE</a:t>
                      </a:r>
                      <a:r>
                        <a:rPr lang="hu-HU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:=i&gt;</a:t>
                      </a:r>
                      <a:r>
                        <a:rPr lang="hu-HU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a.db</a:t>
                      </a:r>
                      <a:endParaRPr lang="hu-HU" sz="2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sz="2400" b="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791644"/>
                  </a:ext>
                </a:extLst>
              </a:tr>
            </a:tbl>
          </a:graphicData>
        </a:graphic>
      </p:graphicFrame>
      <p:sp>
        <p:nvSpPr>
          <p:cNvPr id="9" name="Oval 63"/>
          <p:cNvSpPr>
            <a:spLocks noChangeArrowheads="1"/>
          </p:cNvSpPr>
          <p:nvPr/>
        </p:nvSpPr>
        <p:spPr bwMode="auto">
          <a:xfrm>
            <a:off x="2001228" y="1340768"/>
            <a:ext cx="4464050" cy="576262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u-H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RészeE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Logikai</a:t>
            </a:r>
            <a:endParaRPr lang="hu-H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Szövegdoboz 13">
            <a:extLst>
              <a:ext uri="{FF2B5EF4-FFF2-40B4-BE49-F238E27FC236}">
                <a16:creationId xmlns:a16="http://schemas.microsoft.com/office/drawing/2014/main" id="{4D7D399E-AE9E-4C50-B30A-7F95C49CD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6296" y="1904132"/>
            <a:ext cx="1222375" cy="57540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0" bIns="3600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l">
              <a:lnSpc>
                <a:spcPts val="2000"/>
              </a:lnSpc>
              <a:buFont typeface="Wingdings" pitchFamily="2" charset="2"/>
              <a:buNone/>
            </a:pPr>
            <a:r>
              <a:rPr lang="hu-H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Változó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i:</a:t>
            </a:r>
            <a:r>
              <a:rPr lang="hu-H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Egész</a:t>
            </a:r>
            <a:endParaRPr lang="hu-HU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Beszédbuborék: lekerekített sarkú téglalap 10">
            <a:extLst>
              <a:ext uri="{FF2B5EF4-FFF2-40B4-BE49-F238E27FC236}">
                <a16:creationId xmlns:a16="http://schemas.microsoft.com/office/drawing/2014/main" id="{34AE1290-8B40-4AF4-849C-51852BE5D1ED}"/>
              </a:ext>
            </a:extLst>
          </p:cNvPr>
          <p:cNvSpPr/>
          <p:nvPr/>
        </p:nvSpPr>
        <p:spPr>
          <a:xfrm>
            <a:off x="6594028" y="249600"/>
            <a:ext cx="2376264" cy="864515"/>
          </a:xfrm>
          <a:prstGeom prst="wedgeRoundRectCallout">
            <a:avLst>
              <a:gd name="adj1" fmla="val -90199"/>
              <a:gd name="adj2" fmla="val 248586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Halmazelem</a:t>
            </a:r>
            <a:r>
              <a:rPr lang="hu-H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típusú: (</a:t>
            </a:r>
            <a:r>
              <a:rPr lang="hu-HU" sz="20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érték,multi</a:t>
            </a:r>
            <a:r>
              <a:rPr lang="hu-HU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56</a:t>
            </a:fld>
            <a:r>
              <a:rPr lang="hu-HU" dirty="0"/>
              <a:t>/73</a:t>
            </a:r>
          </a:p>
        </p:txBody>
      </p:sp>
    </p:spTree>
    <p:extLst>
      <p:ext uri="{BB962C8B-B14F-4D97-AF65-F5344CB8AC3E}">
        <p14:creationId xmlns:p14="http://schemas.microsoft.com/office/powerpoint/2010/main" val="910170838"/>
      </p:ext>
    </p:extLst>
  </p:cSld>
  <p:clrMapOvr>
    <a:masterClrMapping/>
  </p:clrMapOvr>
  <p:transition spd="slow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Multihalmaz típus</a:t>
            </a:r>
          </a:p>
        </p:txBody>
      </p:sp>
      <p:sp>
        <p:nvSpPr>
          <p:cNvPr id="77828" name="Rectangle 26"/>
          <p:cNvSpPr>
            <a:spLocks noChangeArrowheads="1"/>
          </p:cNvSpPr>
          <p:nvPr/>
        </p:nvSpPr>
        <p:spPr bwMode="auto">
          <a:xfrm>
            <a:off x="179388" y="1412875"/>
            <a:ext cx="89646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r>
              <a:rPr lang="hu-HU" alt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A49E35F1-5BE4-4ACB-81DD-89F61D4D04F2}" type="datetime8">
              <a:rPr lang="hu-HU" smtClean="0"/>
              <a:t>2022.11.15. 11:59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10. előadás</a:t>
            </a:r>
            <a:endParaRPr lang="en-US" dirty="0"/>
          </a:p>
        </p:txBody>
      </p:sp>
      <p:graphicFrame>
        <p:nvGraphicFramePr>
          <p:cNvPr id="7" name="Tábláza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433151"/>
              </p:ext>
            </p:extLst>
          </p:nvPr>
        </p:nvGraphicFramePr>
        <p:xfrm>
          <a:off x="116012" y="1541844"/>
          <a:ext cx="8461449" cy="4686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382">
                  <a:extLst>
                    <a:ext uri="{9D8B030D-6E8A-4147-A177-3AD203B41FA5}">
                      <a16:colId xmlns:a16="http://schemas.microsoft.com/office/drawing/2014/main" val="2536320064"/>
                    </a:ext>
                  </a:extLst>
                </a:gridCol>
                <a:gridCol w="457235">
                  <a:extLst>
                    <a:ext uri="{9D8B030D-6E8A-4147-A177-3AD203B41FA5}">
                      <a16:colId xmlns:a16="http://schemas.microsoft.com/office/drawing/2014/main" val="1444207863"/>
                    </a:ext>
                  </a:extLst>
                </a:gridCol>
                <a:gridCol w="3258108">
                  <a:extLst>
                    <a:ext uri="{9D8B030D-6E8A-4147-A177-3AD203B41FA5}">
                      <a16:colId xmlns:a16="http://schemas.microsoft.com/office/drawing/2014/main" val="2036479783"/>
                    </a:ext>
                  </a:extLst>
                </a:gridCol>
                <a:gridCol w="4230724">
                  <a:extLst>
                    <a:ext uri="{9D8B030D-6E8A-4147-A177-3AD203B41FA5}">
                      <a16:colId xmlns:a16="http://schemas.microsoft.com/office/drawing/2014/main" val="2297003640"/>
                    </a:ext>
                  </a:extLst>
                </a:gridCol>
              </a:tblGrid>
              <a:tr h="231170">
                <a:tc gridSpan="3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4986716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c:=a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83674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i=1..b.db</a:t>
                      </a: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410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r>
                        <a:rPr lang="hu-HU" sz="2400" b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j:=1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357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r"/>
                      <a:r>
                        <a:rPr lang="hu-HU" altLang="hu-HU" sz="240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j≤a.db</a:t>
                      </a:r>
                      <a:r>
                        <a:rPr lang="hu-HU" altLang="hu-HU" sz="24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és b.elem[i].</a:t>
                      </a:r>
                      <a:r>
                        <a:rPr lang="hu-HU" altLang="hu-HU" sz="240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érték</a:t>
                      </a:r>
                      <a:r>
                        <a:rPr lang="hu-HU" altLang="hu-HU" sz="240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 panose="05050102010706020507" pitchFamily="18" charset="2"/>
                        </a:rPr>
                        <a:t></a:t>
                      </a:r>
                      <a:r>
                        <a:rPr lang="hu-HU" altLang="hu-HU" sz="240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a.elem</a:t>
                      </a:r>
                      <a:r>
                        <a:rPr lang="hu-HU" altLang="hu-HU" sz="24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[j].érték</a:t>
                      </a:r>
                      <a:endParaRPr lang="hu-HU" sz="2400" b="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593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hu-HU" sz="2400" b="0" kern="12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hu-HU" sz="2400" b="0" kern="12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j:=j+1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017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hu-HU" sz="2400" b="0" kern="12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j&gt;</a:t>
                      </a:r>
                      <a:r>
                        <a:rPr lang="hu-HU" sz="2400" b="0" kern="120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a.db</a:t>
                      </a:r>
                      <a:endParaRPr lang="hu-HU" sz="2400" b="0" kern="12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103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hu-HU" altLang="hu-HU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c.db</a:t>
                      </a:r>
                      <a:r>
                        <a:rPr lang="hu-HU" altLang="hu-H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:=c.db+1</a:t>
                      </a:r>
                    </a:p>
                    <a:p>
                      <a:pPr marL="0" algn="l" defTabSz="914400" rtl="0" eaLnBrk="1" latinLnBrk="0" hangingPunct="1"/>
                      <a:r>
                        <a:rPr lang="hu-HU" altLang="hu-HU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c.elem</a:t>
                      </a:r>
                      <a:r>
                        <a:rPr lang="hu-HU" altLang="hu-H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hu-HU" altLang="hu-HU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c.db</a:t>
                      </a:r>
                      <a:r>
                        <a:rPr lang="hu-HU" altLang="hu-H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]:=</a:t>
                      </a:r>
                      <a:br>
                        <a:rPr lang="hu-HU" altLang="hu-H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hu-HU" altLang="hu-H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b.elem[i]</a:t>
                      </a:r>
                      <a:endParaRPr lang="hu-HU" sz="2400" b="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hu-HU" altLang="hu-HU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c.elem</a:t>
                      </a:r>
                      <a:r>
                        <a:rPr lang="hu-HU" altLang="hu-H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hu-HU" altLang="hu-HU" sz="24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r>
                        <a:rPr lang="hu-HU" altLang="hu-H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].multi:=</a:t>
                      </a:r>
                      <a:br>
                        <a:rPr lang="hu-HU" altLang="hu-H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hu-HU" altLang="hu-H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hu-HU" altLang="hu-HU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c.elem</a:t>
                      </a:r>
                      <a:r>
                        <a:rPr lang="hu-HU" altLang="hu-H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hu-HU" altLang="hu-HU" sz="24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r>
                        <a:rPr lang="hu-HU" altLang="hu-H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].multi+</a:t>
                      </a:r>
                      <a:br>
                        <a:rPr lang="hu-HU" altLang="hu-H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hu-HU" altLang="hu-H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b.elem[i].multi</a:t>
                      </a:r>
                      <a:endParaRPr lang="hu-HU" sz="2400" b="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5383050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l"/>
                      <a:r>
                        <a:rPr lang="hu-H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Unió</a:t>
                      </a:r>
                      <a:r>
                        <a:rPr lang="hu-HU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:=c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sz="2400" b="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791644"/>
                  </a:ext>
                </a:extLst>
              </a:tr>
            </a:tbl>
          </a:graphicData>
        </a:graphic>
      </p:graphicFrame>
      <p:sp>
        <p:nvSpPr>
          <p:cNvPr id="8" name="Oval 63"/>
          <p:cNvSpPr>
            <a:spLocks noChangeArrowheads="1"/>
          </p:cNvSpPr>
          <p:nvPr/>
        </p:nvSpPr>
        <p:spPr bwMode="auto">
          <a:xfrm>
            <a:off x="2097187" y="980728"/>
            <a:ext cx="4464050" cy="576262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Unió(</a:t>
            </a:r>
            <a:r>
              <a:rPr lang="hu-H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cxnSp>
        <p:nvCxnSpPr>
          <p:cNvPr id="11" name="Egyenes összekötő 10">
            <a:extLst>
              <a:ext uri="{FF2B5EF4-FFF2-40B4-BE49-F238E27FC236}">
                <a16:creationId xmlns:a16="http://schemas.microsoft.com/office/drawing/2014/main" id="{5CBDD7BC-6ECF-47BC-A83F-FBC1C55BADC8}"/>
              </a:ext>
            </a:extLst>
          </p:cNvPr>
          <p:cNvCxnSpPr/>
          <p:nvPr/>
        </p:nvCxnSpPr>
        <p:spPr>
          <a:xfrm>
            <a:off x="638201" y="4104655"/>
            <a:ext cx="225896" cy="46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>
            <a:extLst>
              <a:ext uri="{FF2B5EF4-FFF2-40B4-BE49-F238E27FC236}">
                <a16:creationId xmlns:a16="http://schemas.microsoft.com/office/drawing/2014/main" id="{08084E04-B320-4365-97AE-B270ABE2A5D0}"/>
              </a:ext>
            </a:extLst>
          </p:cNvPr>
          <p:cNvCxnSpPr/>
          <p:nvPr/>
        </p:nvCxnSpPr>
        <p:spPr>
          <a:xfrm flipH="1">
            <a:off x="8286477" y="4117355"/>
            <a:ext cx="278160" cy="46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29">
            <a:extLst>
              <a:ext uri="{FF2B5EF4-FFF2-40B4-BE49-F238E27FC236}">
                <a16:creationId xmlns:a16="http://schemas.microsoft.com/office/drawing/2014/main" id="{3D84945C-21FC-42F5-AFC3-E60796350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413" y="4316586"/>
            <a:ext cx="288925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600" b="1" dirty="0">
                <a:latin typeface="Courier New" pitchFamily="49" charset="0"/>
              </a:rPr>
              <a:t>I</a:t>
            </a:r>
          </a:p>
        </p:txBody>
      </p:sp>
      <p:sp>
        <p:nvSpPr>
          <p:cNvPr id="14" name="Text Box 30">
            <a:extLst>
              <a:ext uri="{FF2B5EF4-FFF2-40B4-BE49-F238E27FC236}">
                <a16:creationId xmlns:a16="http://schemas.microsoft.com/office/drawing/2014/main" id="{DEF64C52-0026-4A4F-8442-EE40940EC8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6636" y="4341986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600" b="1" dirty="0">
                <a:latin typeface="Courier New" pitchFamily="49" charset="0"/>
              </a:rPr>
              <a:t>N</a:t>
            </a:r>
          </a:p>
        </p:txBody>
      </p:sp>
      <p:sp>
        <p:nvSpPr>
          <p:cNvPr id="15" name="Szövegdoboz 13">
            <a:extLst>
              <a:ext uri="{FF2B5EF4-FFF2-40B4-BE49-F238E27FC236}">
                <a16:creationId xmlns:a16="http://schemas.microsoft.com/office/drawing/2014/main" id="{CB270D23-03B9-41CA-BD01-760EC6BFD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0540" y="1423409"/>
            <a:ext cx="1222375" cy="83188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0" bIns="3600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l">
              <a:lnSpc>
                <a:spcPts val="2000"/>
              </a:lnSpc>
              <a:buFont typeface="Wingdings" pitchFamily="2" charset="2"/>
              <a:buNone/>
            </a:pPr>
            <a:r>
              <a:rPr lang="hu-H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Változó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i,j:</a:t>
            </a:r>
            <a:r>
              <a:rPr lang="hu-H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Egész</a:t>
            </a:r>
            <a:b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c:MultiHa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hu-HU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57</a:t>
            </a:fld>
            <a:r>
              <a:rPr lang="hu-HU" dirty="0"/>
              <a:t>/73</a:t>
            </a:r>
          </a:p>
        </p:txBody>
      </p:sp>
    </p:spTree>
    <p:extLst>
      <p:ext uri="{BB962C8B-B14F-4D97-AF65-F5344CB8AC3E}">
        <p14:creationId xmlns:p14="http://schemas.microsoft.com/office/powerpoint/2010/main" val="1729843691"/>
      </p:ext>
    </p:extLst>
  </p:cSld>
  <p:clrMapOvr>
    <a:masterClrMapping/>
  </p:clrMapOvr>
  <p:transition spd="slow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Multihalmaz típus</a:t>
            </a:r>
          </a:p>
        </p:txBody>
      </p:sp>
      <p:sp>
        <p:nvSpPr>
          <p:cNvPr id="79876" name="Rectangle 26"/>
          <p:cNvSpPr>
            <a:spLocks noChangeArrowheads="1"/>
          </p:cNvSpPr>
          <p:nvPr/>
        </p:nvSpPr>
        <p:spPr bwMode="auto">
          <a:xfrm>
            <a:off x="143892" y="1412875"/>
            <a:ext cx="89646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None/>
            </a:pPr>
            <a:r>
              <a:rPr lang="hu-HU" alt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EF8685D9-A94E-4E73-9A76-DA14B200B956}" type="datetime8">
              <a:rPr lang="hu-HU" smtClean="0"/>
              <a:t>2022.11.15. 11:59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10. előadás</a:t>
            </a:r>
            <a:endParaRPr lang="en-US" dirty="0"/>
          </a:p>
        </p:txBody>
      </p:sp>
      <p:graphicFrame>
        <p:nvGraphicFramePr>
          <p:cNvPr id="7" name="Tábláza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678722"/>
              </p:ext>
            </p:extLst>
          </p:nvPr>
        </p:nvGraphicFramePr>
        <p:xfrm>
          <a:off x="107504" y="1397828"/>
          <a:ext cx="8461449" cy="5143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382">
                  <a:extLst>
                    <a:ext uri="{9D8B030D-6E8A-4147-A177-3AD203B41FA5}">
                      <a16:colId xmlns:a16="http://schemas.microsoft.com/office/drawing/2014/main" val="2536320064"/>
                    </a:ext>
                  </a:extLst>
                </a:gridCol>
                <a:gridCol w="385227">
                  <a:extLst>
                    <a:ext uri="{9D8B030D-6E8A-4147-A177-3AD203B41FA5}">
                      <a16:colId xmlns:a16="http://schemas.microsoft.com/office/drawing/2014/main" val="1444207863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2036479783"/>
                    </a:ext>
                  </a:extLst>
                </a:gridCol>
                <a:gridCol w="233772">
                  <a:extLst>
                    <a:ext uri="{9D8B030D-6E8A-4147-A177-3AD203B41FA5}">
                      <a16:colId xmlns:a16="http://schemas.microsoft.com/office/drawing/2014/main" val="2580701177"/>
                    </a:ext>
                  </a:extLst>
                </a:gridCol>
                <a:gridCol w="3510644">
                  <a:extLst>
                    <a:ext uri="{9D8B030D-6E8A-4147-A177-3AD203B41FA5}">
                      <a16:colId xmlns:a16="http://schemas.microsoft.com/office/drawing/2014/main" val="229700364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4281859787"/>
                    </a:ext>
                  </a:extLst>
                </a:gridCol>
              </a:tblGrid>
              <a:tr h="231170">
                <a:tc gridSpan="4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986716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c:=a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83674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i=1..b.db</a:t>
                      </a: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410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r>
                        <a:rPr lang="hu-HU" sz="2400" b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j:=1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357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r"/>
                      <a:r>
                        <a:rPr lang="hu-HU" altLang="hu-HU" sz="240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j≤a.db</a:t>
                      </a:r>
                      <a:r>
                        <a:rPr lang="hu-HU" altLang="hu-HU" sz="24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és b.elem[i].</a:t>
                      </a:r>
                      <a:r>
                        <a:rPr lang="hu-HU" altLang="hu-HU" sz="240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érték</a:t>
                      </a:r>
                      <a:r>
                        <a:rPr lang="hu-HU" altLang="hu-HU" sz="240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 panose="05050102010706020507" pitchFamily="18" charset="2"/>
                        </a:rPr>
                        <a:t></a:t>
                      </a:r>
                      <a:r>
                        <a:rPr lang="hu-HU" altLang="hu-HU" sz="240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a.elem</a:t>
                      </a:r>
                      <a:r>
                        <a:rPr lang="hu-HU" altLang="hu-HU" sz="24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[j].érték</a:t>
                      </a:r>
                      <a:endParaRPr lang="hu-HU" sz="2400" b="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593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hu-HU" sz="2400" b="0" kern="12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hu-HU" sz="2400" b="0" kern="12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j:=j+1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017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hu-HU" sz="2400" b="0" kern="12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j&gt;</a:t>
                      </a:r>
                      <a:r>
                        <a:rPr lang="hu-HU" sz="2400" b="0" kern="120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a.db</a:t>
                      </a:r>
                      <a:endParaRPr lang="hu-HU" sz="2400" b="0" kern="12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103792"/>
                  </a:ext>
                </a:extLst>
              </a:tr>
              <a:tr h="594360">
                <a:tc rowSpan="2">
                  <a:txBody>
                    <a:bodyPr/>
                    <a:lstStyle/>
                    <a:p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hu-HU" altLang="hu-HU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c.db</a:t>
                      </a:r>
                      <a:r>
                        <a:rPr lang="hu-HU" altLang="hu-H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:=c.db+1</a:t>
                      </a:r>
                    </a:p>
                    <a:p>
                      <a:pPr marL="0" algn="l" defTabSz="914400" rtl="0" eaLnBrk="1" latinLnBrk="0" hangingPunct="1"/>
                      <a:r>
                        <a:rPr lang="hu-HU" altLang="hu-HU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c.elem</a:t>
                      </a:r>
                      <a:r>
                        <a:rPr lang="hu-HU" altLang="hu-H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hu-HU" altLang="hu-HU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c.db</a:t>
                      </a:r>
                      <a:r>
                        <a:rPr lang="hu-HU" altLang="hu-H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]:=</a:t>
                      </a:r>
                      <a:br>
                        <a:rPr lang="hu-HU" altLang="hu-H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hu-HU" altLang="hu-H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b.elem[i]</a:t>
                      </a:r>
                      <a:endParaRPr lang="hu-HU" sz="2400" b="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hu-HU" altLang="hu-H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hu-HU" altLang="hu-HU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b.elem</a:t>
                      </a:r>
                      <a:r>
                        <a:rPr lang="hu-HU" altLang="hu-H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[i].multi&gt; </a:t>
                      </a:r>
                      <a:br>
                        <a:rPr lang="hu-HU" altLang="hu-H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hu-HU" altLang="hu-H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</a:t>
                      </a:r>
                      <a:r>
                        <a:rPr lang="hu-HU" altLang="hu-HU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c.elem</a:t>
                      </a:r>
                      <a:r>
                        <a:rPr lang="hu-HU" altLang="hu-H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hu-HU" altLang="hu-HU" sz="24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r>
                        <a:rPr lang="hu-HU" altLang="hu-H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].multi</a:t>
                      </a:r>
                      <a:endParaRPr lang="hu-HU" sz="2400" b="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hu-HU" altLang="hu-H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b.elem[i].multi&gt; </a:t>
                      </a:r>
                      <a:br>
                        <a:rPr lang="hu-HU" altLang="hu-H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hu-HU" altLang="hu-H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hu-HU" altLang="hu-HU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c.elem</a:t>
                      </a:r>
                      <a:r>
                        <a:rPr lang="hu-HU" altLang="hu-H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[j].multi</a:t>
                      </a:r>
                      <a:endParaRPr lang="hu-HU" sz="2400" b="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383050"/>
                  </a:ext>
                </a:extLst>
              </a:tr>
              <a:tr h="594360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hu-HU" altLang="hu-HU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c.elem</a:t>
                      </a:r>
                      <a:r>
                        <a:rPr lang="hu-HU" altLang="hu-H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hu-HU" altLang="hu-HU" sz="24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r>
                        <a:rPr lang="hu-HU" altLang="hu-H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].multi:=</a:t>
                      </a:r>
                      <a:br>
                        <a:rPr lang="hu-HU" altLang="hu-H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hu-HU" altLang="hu-H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hu-HU" altLang="hu-HU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b.elem</a:t>
                      </a:r>
                      <a:r>
                        <a:rPr lang="hu-HU" altLang="hu-H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[i].multi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hu-HU" altLang="hu-HU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c.elem</a:t>
                      </a:r>
                      <a:r>
                        <a:rPr lang="hu-HU" altLang="hu-H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[j].multi:=</a:t>
                      </a:r>
                      <a:br>
                        <a:rPr lang="hu-HU" altLang="hu-H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hu-HU" altLang="hu-H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b.elem[i].multi</a:t>
                      </a:r>
                      <a:endParaRPr lang="hu-HU" sz="2400" b="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hu-HU" sz="2400" b="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5637533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l"/>
                      <a:r>
                        <a:rPr lang="hu-H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</a:t>
                      </a:r>
                      <a:r>
                        <a:rPr lang="hu-HU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:=c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sz="2400" b="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791644"/>
                  </a:ext>
                </a:extLst>
              </a:tr>
            </a:tbl>
          </a:graphicData>
        </a:graphic>
      </p:graphicFrame>
      <p:sp>
        <p:nvSpPr>
          <p:cNvPr id="8" name="Oval 63"/>
          <p:cNvSpPr>
            <a:spLocks noChangeArrowheads="1"/>
          </p:cNvSpPr>
          <p:nvPr/>
        </p:nvSpPr>
        <p:spPr bwMode="auto">
          <a:xfrm>
            <a:off x="2053183" y="836712"/>
            <a:ext cx="4464050" cy="576262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Max(</a:t>
            </a:r>
            <a:r>
              <a:rPr lang="hu-H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cxnSp>
        <p:nvCxnSpPr>
          <p:cNvPr id="11" name="Egyenes összekötő 10"/>
          <p:cNvCxnSpPr/>
          <p:nvPr/>
        </p:nvCxnSpPr>
        <p:spPr>
          <a:xfrm>
            <a:off x="4095254" y="4424738"/>
            <a:ext cx="360040" cy="82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/>
          <p:cNvCxnSpPr/>
          <p:nvPr/>
        </p:nvCxnSpPr>
        <p:spPr>
          <a:xfrm flipH="1">
            <a:off x="8126809" y="4428616"/>
            <a:ext cx="441920" cy="82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12">
            <a:extLst>
              <a:ext uri="{FF2B5EF4-FFF2-40B4-BE49-F238E27FC236}">
                <a16:creationId xmlns:a16="http://schemas.microsoft.com/office/drawing/2014/main" id="{886CC6BB-54E2-4D5A-8E07-E8EFEBC73E92}"/>
              </a:ext>
            </a:extLst>
          </p:cNvPr>
          <p:cNvCxnSpPr/>
          <p:nvPr/>
        </p:nvCxnSpPr>
        <p:spPr>
          <a:xfrm>
            <a:off x="606897" y="3960639"/>
            <a:ext cx="225896" cy="46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>
            <a:extLst>
              <a:ext uri="{FF2B5EF4-FFF2-40B4-BE49-F238E27FC236}">
                <a16:creationId xmlns:a16="http://schemas.microsoft.com/office/drawing/2014/main" id="{E2101215-3144-46D9-B577-A58E51625820}"/>
              </a:ext>
            </a:extLst>
          </p:cNvPr>
          <p:cNvCxnSpPr/>
          <p:nvPr/>
        </p:nvCxnSpPr>
        <p:spPr>
          <a:xfrm flipH="1">
            <a:off x="8272065" y="3960639"/>
            <a:ext cx="278160" cy="46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29">
            <a:extLst>
              <a:ext uri="{FF2B5EF4-FFF2-40B4-BE49-F238E27FC236}">
                <a16:creationId xmlns:a16="http://schemas.microsoft.com/office/drawing/2014/main" id="{D2D55F09-2A67-4AA7-B8C2-DEF05DA2A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109" y="4172570"/>
            <a:ext cx="288925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600" b="1" dirty="0">
                <a:latin typeface="Courier New" pitchFamily="49" charset="0"/>
              </a:rPr>
              <a:t>I</a:t>
            </a:r>
          </a:p>
        </p:txBody>
      </p:sp>
      <p:sp>
        <p:nvSpPr>
          <p:cNvPr id="16" name="Text Box 30">
            <a:extLst>
              <a:ext uri="{FF2B5EF4-FFF2-40B4-BE49-F238E27FC236}">
                <a16:creationId xmlns:a16="http://schemas.microsoft.com/office/drawing/2014/main" id="{9040387C-4E66-4CD9-86EE-76ECE369AD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2224" y="4185270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600" b="1" dirty="0">
                <a:latin typeface="Courier New" pitchFamily="49" charset="0"/>
              </a:rPr>
              <a:t>N</a:t>
            </a:r>
          </a:p>
        </p:txBody>
      </p:sp>
      <p:sp>
        <p:nvSpPr>
          <p:cNvPr id="26" name="Text Box 30">
            <a:extLst>
              <a:ext uri="{FF2B5EF4-FFF2-40B4-BE49-F238E27FC236}">
                <a16:creationId xmlns:a16="http://schemas.microsoft.com/office/drawing/2014/main" id="{E52A3473-671A-4A02-A7C7-43A70EA4EA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8724" y="4964658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600" b="1" dirty="0">
                <a:latin typeface="Courier New" pitchFamily="49" charset="0"/>
              </a:rPr>
              <a:t>N</a:t>
            </a:r>
          </a:p>
        </p:txBody>
      </p:sp>
      <p:sp>
        <p:nvSpPr>
          <p:cNvPr id="27" name="Text Box 29">
            <a:extLst>
              <a:ext uri="{FF2B5EF4-FFF2-40B4-BE49-F238E27FC236}">
                <a16:creationId xmlns:a16="http://schemas.microsoft.com/office/drawing/2014/main" id="{E18A7B11-B3FB-4984-ACBC-04BE7223D8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1661" y="4977208"/>
            <a:ext cx="288925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600" b="1" dirty="0">
                <a:latin typeface="Courier New" pitchFamily="49" charset="0"/>
              </a:rPr>
              <a:t>I</a:t>
            </a:r>
          </a:p>
        </p:txBody>
      </p:sp>
      <p:sp>
        <p:nvSpPr>
          <p:cNvPr id="18" name="Szövegdoboz 13">
            <a:extLst>
              <a:ext uri="{FF2B5EF4-FFF2-40B4-BE49-F238E27FC236}">
                <a16:creationId xmlns:a16="http://schemas.microsoft.com/office/drawing/2014/main" id="{7DF474B8-B140-474A-97AD-F37C378E8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9907" y="1306446"/>
            <a:ext cx="1222375" cy="83188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0" bIns="3600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l">
              <a:lnSpc>
                <a:spcPts val="2000"/>
              </a:lnSpc>
              <a:buFont typeface="Wingdings" pitchFamily="2" charset="2"/>
              <a:buNone/>
            </a:pPr>
            <a:r>
              <a:rPr lang="hu-H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Változó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i,j:</a:t>
            </a:r>
            <a:r>
              <a:rPr lang="hu-H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Egész</a:t>
            </a:r>
            <a:b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c:MultiHa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hu-HU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58</a:t>
            </a:fld>
            <a:r>
              <a:rPr lang="hu-HU" dirty="0"/>
              <a:t>/73</a:t>
            </a:r>
          </a:p>
        </p:txBody>
      </p:sp>
    </p:spTree>
    <p:extLst>
      <p:ext uri="{BB962C8B-B14F-4D97-AF65-F5344CB8AC3E}">
        <p14:creationId xmlns:p14="http://schemas.microsoft.com/office/powerpoint/2010/main" val="1916030865"/>
      </p:ext>
    </p:extLst>
  </p:cSld>
  <p:clrMapOvr>
    <a:masterClrMapping/>
  </p:clrMapOvr>
  <p:transition spd="slow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Multihalmaz típus</a:t>
            </a:r>
          </a:p>
        </p:txBody>
      </p:sp>
      <p:sp>
        <p:nvSpPr>
          <p:cNvPr id="81924" name="Rectangle 26"/>
          <p:cNvSpPr>
            <a:spLocks noChangeArrowheads="1"/>
          </p:cNvSpPr>
          <p:nvPr/>
        </p:nvSpPr>
        <p:spPr bwMode="auto">
          <a:xfrm>
            <a:off x="35496" y="1525255"/>
            <a:ext cx="8964612" cy="4007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None/>
            </a:pPr>
            <a:endParaRPr lang="hu-HU" altLang="hu-H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None/>
            </a:pPr>
            <a:endParaRPr lang="hu-HU" altLang="hu-H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None/>
            </a:pPr>
            <a:endParaRPr lang="hu-HU" altLang="hu-H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None/>
            </a:pPr>
            <a:endParaRPr lang="hu-HU" altLang="hu-H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None/>
            </a:pPr>
            <a:endParaRPr lang="hu-HU" altLang="hu-H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None/>
            </a:pPr>
            <a:endParaRPr lang="hu-HU" altLang="hu-H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None/>
            </a:pPr>
            <a:endParaRPr lang="hu-HU" altLang="hu-H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None/>
            </a:pPr>
            <a:endParaRPr lang="hu-HU" altLang="hu-H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None/>
            </a:pPr>
            <a:endParaRPr lang="hu-HU" altLang="hu-H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2CC4B9C5-EDB9-419F-8589-327E9A8178A4}" type="datetime8">
              <a:rPr lang="hu-HU" smtClean="0"/>
              <a:t>2022.11.15. 11:59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10. előadás</a:t>
            </a:r>
            <a:endParaRPr lang="en-US" dirty="0"/>
          </a:p>
        </p:txBody>
      </p:sp>
      <p:graphicFrame>
        <p:nvGraphicFramePr>
          <p:cNvPr id="13" name="Táblázat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948708"/>
              </p:ext>
            </p:extLst>
          </p:nvPr>
        </p:nvGraphicFramePr>
        <p:xfrm>
          <a:off x="215131" y="1510208"/>
          <a:ext cx="8547949" cy="487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382">
                  <a:extLst>
                    <a:ext uri="{9D8B030D-6E8A-4147-A177-3AD203B41FA5}">
                      <a16:colId xmlns:a16="http://schemas.microsoft.com/office/drawing/2014/main" val="2536320064"/>
                    </a:ext>
                  </a:extLst>
                </a:gridCol>
                <a:gridCol w="457235">
                  <a:extLst>
                    <a:ext uri="{9D8B030D-6E8A-4147-A177-3AD203B41FA5}">
                      <a16:colId xmlns:a16="http://schemas.microsoft.com/office/drawing/2014/main" val="1444207863"/>
                    </a:ext>
                  </a:extLst>
                </a:gridCol>
                <a:gridCol w="3344607">
                  <a:extLst>
                    <a:ext uri="{9D8B030D-6E8A-4147-A177-3AD203B41FA5}">
                      <a16:colId xmlns:a16="http://schemas.microsoft.com/office/drawing/2014/main" val="2036479783"/>
                    </a:ext>
                  </a:extLst>
                </a:gridCol>
                <a:gridCol w="2775949">
                  <a:extLst>
                    <a:ext uri="{9D8B030D-6E8A-4147-A177-3AD203B41FA5}">
                      <a16:colId xmlns:a16="http://schemas.microsoft.com/office/drawing/2014/main" val="2297003640"/>
                    </a:ext>
                  </a:extLst>
                </a:gridCol>
                <a:gridCol w="878711">
                  <a:extLst>
                    <a:ext uri="{9D8B030D-6E8A-4147-A177-3AD203B41FA5}">
                      <a16:colId xmlns:a16="http://schemas.microsoft.com/office/drawing/2014/main" val="1171914118"/>
                    </a:ext>
                  </a:extLst>
                </a:gridCol>
                <a:gridCol w="576065">
                  <a:extLst>
                    <a:ext uri="{9D8B030D-6E8A-4147-A177-3AD203B41FA5}">
                      <a16:colId xmlns:a16="http://schemas.microsoft.com/office/drawing/2014/main" val="4142469452"/>
                    </a:ext>
                  </a:extLst>
                </a:gridCol>
              </a:tblGrid>
              <a:tr h="231170">
                <a:tc gridSpan="3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986716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r>
                        <a:rPr lang="hu-HU" sz="2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c.db</a:t>
                      </a:r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:=0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83674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hu-HU" sz="2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i=1..a.db</a:t>
                      </a: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410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r>
                        <a:rPr lang="hu-HU" sz="2400" b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j:=1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357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r"/>
                      <a:r>
                        <a:rPr lang="hu-HU" altLang="hu-HU" sz="240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j≤b.db</a:t>
                      </a:r>
                      <a:r>
                        <a:rPr lang="hu-HU" altLang="hu-HU" sz="24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és b.elem[j].</a:t>
                      </a:r>
                      <a:r>
                        <a:rPr lang="hu-HU" altLang="hu-HU" sz="240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érték</a:t>
                      </a:r>
                      <a:r>
                        <a:rPr lang="hu-HU" altLang="hu-HU" sz="240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Symbol" panose="05050102010706020507" pitchFamily="18" charset="2"/>
                        </a:rPr>
                        <a:t></a:t>
                      </a:r>
                      <a:r>
                        <a:rPr lang="hu-HU" altLang="hu-HU" sz="240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a.elem</a:t>
                      </a:r>
                      <a:r>
                        <a:rPr lang="hu-HU" altLang="hu-HU" sz="24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[i].érték</a:t>
                      </a:r>
                      <a:endParaRPr lang="hu-HU" sz="2400" b="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593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hu-HU" sz="2400" b="0" kern="12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hu-HU" sz="2400" b="0" kern="12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j:=j+1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017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hu-HU" sz="2400" b="0" kern="120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j</a:t>
                      </a:r>
                      <a:r>
                        <a:rPr lang="hu-HU" altLang="hu-HU" sz="240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≤</a:t>
                      </a:r>
                      <a:r>
                        <a:rPr lang="hu-HU" sz="2400" b="0" kern="120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b.db</a:t>
                      </a:r>
                      <a:endParaRPr lang="hu-HU" sz="2400" b="0" kern="12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103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hu-HU" altLang="hu-HU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c.db</a:t>
                      </a:r>
                      <a:r>
                        <a:rPr lang="hu-HU" altLang="hu-H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:=c.db+1; </a:t>
                      </a:r>
                      <a:r>
                        <a:rPr lang="hu-HU" altLang="hu-HU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c.elem</a:t>
                      </a:r>
                      <a:r>
                        <a:rPr lang="hu-HU" altLang="hu-H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hu-HU" altLang="hu-HU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c.db</a:t>
                      </a:r>
                      <a:r>
                        <a:rPr lang="hu-HU" altLang="hu-H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]:=</a:t>
                      </a:r>
                      <a:r>
                        <a:rPr lang="hu-HU" altLang="hu-HU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a.elem</a:t>
                      </a:r>
                      <a:r>
                        <a:rPr lang="hu-HU" altLang="hu-H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[i]</a:t>
                      </a:r>
                      <a:endParaRPr lang="hu-HU" sz="2400" b="0" kern="12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hu-HU" sz="2400" b="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031377"/>
                  </a:ext>
                </a:extLst>
              </a:tr>
              <a:tr h="459140">
                <a:tc>
                  <a:txBody>
                    <a:bodyPr/>
                    <a:lstStyle/>
                    <a:p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hu-HU" altLang="hu-H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b.elem[</a:t>
                      </a:r>
                      <a:r>
                        <a:rPr lang="hu-HU" altLang="hu-HU" sz="24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r>
                        <a:rPr lang="hu-HU" altLang="hu-H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].multi&lt;</a:t>
                      </a:r>
                      <a:r>
                        <a:rPr lang="hu-HU" altLang="hu-HU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a.elem</a:t>
                      </a:r>
                      <a:r>
                        <a:rPr lang="hu-HU" altLang="hu-H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[i].multi</a:t>
                      </a:r>
                      <a:endParaRPr lang="hu-HU" sz="2400" b="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hu-HU" sz="2400" b="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538305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hu-HU" altLang="hu-HU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c.elem</a:t>
                      </a:r>
                      <a:r>
                        <a:rPr lang="hu-HU" altLang="hu-H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hu-HU" altLang="hu-HU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c.db</a:t>
                      </a:r>
                      <a:r>
                        <a:rPr lang="hu-HU" altLang="hu-H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].multi:=b.elem[</a:t>
                      </a:r>
                      <a:r>
                        <a:rPr lang="hu-HU" altLang="hu-HU" sz="24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r>
                        <a:rPr lang="hu-HU" altLang="hu-H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].multi</a:t>
                      </a:r>
                      <a:endParaRPr lang="hu-HU" sz="2400" b="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2400" b="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2889368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l"/>
                      <a:r>
                        <a:rPr lang="hu-H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Metszet</a:t>
                      </a:r>
                      <a:r>
                        <a:rPr lang="hu-HU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:=c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sz="2400" b="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791644"/>
                  </a:ext>
                </a:extLst>
              </a:tr>
            </a:tbl>
          </a:graphicData>
        </a:graphic>
      </p:graphicFrame>
      <p:sp>
        <p:nvSpPr>
          <p:cNvPr id="14" name="Oval 63"/>
          <p:cNvSpPr>
            <a:spLocks noChangeArrowheads="1"/>
          </p:cNvSpPr>
          <p:nvPr/>
        </p:nvSpPr>
        <p:spPr bwMode="auto">
          <a:xfrm>
            <a:off x="2196306" y="949092"/>
            <a:ext cx="4464050" cy="576262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Metszet(</a:t>
            </a:r>
            <a:r>
              <a:rPr lang="hu-H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cxnSp>
        <p:nvCxnSpPr>
          <p:cNvPr id="15" name="Egyenes összekötő 14"/>
          <p:cNvCxnSpPr/>
          <p:nvPr/>
        </p:nvCxnSpPr>
        <p:spPr>
          <a:xfrm>
            <a:off x="733128" y="4083536"/>
            <a:ext cx="225896" cy="46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5"/>
          <p:cNvCxnSpPr/>
          <p:nvPr/>
        </p:nvCxnSpPr>
        <p:spPr>
          <a:xfrm flipH="1">
            <a:off x="8470428" y="4083536"/>
            <a:ext cx="278160" cy="46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18"/>
          <p:cNvCxnSpPr/>
          <p:nvPr/>
        </p:nvCxnSpPr>
        <p:spPr>
          <a:xfrm>
            <a:off x="733128" y="4996388"/>
            <a:ext cx="225896" cy="46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/>
          <p:nvPr/>
        </p:nvCxnSpPr>
        <p:spPr>
          <a:xfrm flipH="1">
            <a:off x="7909892" y="4996388"/>
            <a:ext cx="278160" cy="46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29">
            <a:extLst>
              <a:ext uri="{FF2B5EF4-FFF2-40B4-BE49-F238E27FC236}">
                <a16:creationId xmlns:a16="http://schemas.microsoft.com/office/drawing/2014/main" id="{5CC4F6F6-FBCC-49E9-A8A6-1044CB0FC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832" y="4284950"/>
            <a:ext cx="288925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600" b="1" dirty="0">
                <a:latin typeface="Courier New" pitchFamily="49" charset="0"/>
              </a:rPr>
              <a:t>I</a:t>
            </a:r>
          </a:p>
        </p:txBody>
      </p:sp>
      <p:sp>
        <p:nvSpPr>
          <p:cNvPr id="18" name="Text Box 29">
            <a:extLst>
              <a:ext uri="{FF2B5EF4-FFF2-40B4-BE49-F238E27FC236}">
                <a16:creationId xmlns:a16="http://schemas.microsoft.com/office/drawing/2014/main" id="{C0F5DD15-E98D-4318-A86D-2121C06D6A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084" y="5208204"/>
            <a:ext cx="288925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600" b="1" dirty="0">
                <a:latin typeface="Courier New" pitchFamily="49" charset="0"/>
              </a:rPr>
              <a:t>I</a:t>
            </a:r>
          </a:p>
        </p:txBody>
      </p:sp>
      <p:sp>
        <p:nvSpPr>
          <p:cNvPr id="21" name="Text Box 30">
            <a:extLst>
              <a:ext uri="{FF2B5EF4-FFF2-40B4-BE49-F238E27FC236}">
                <a16:creationId xmlns:a16="http://schemas.microsoft.com/office/drawing/2014/main" id="{0213094C-816B-4271-87AD-61A20C4D07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3800" y="5199846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600" b="1" dirty="0">
                <a:latin typeface="Courier New" pitchFamily="49" charset="0"/>
              </a:rPr>
              <a:t>N</a:t>
            </a:r>
          </a:p>
        </p:txBody>
      </p:sp>
      <p:sp>
        <p:nvSpPr>
          <p:cNvPr id="22" name="Text Box 30">
            <a:extLst>
              <a:ext uri="{FF2B5EF4-FFF2-40B4-BE49-F238E27FC236}">
                <a16:creationId xmlns:a16="http://schemas.microsoft.com/office/drawing/2014/main" id="{05F80B8B-C211-4A07-B5EE-13305F0B53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6271" y="4295368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600" b="1" dirty="0">
                <a:latin typeface="Courier New" pitchFamily="49" charset="0"/>
              </a:rPr>
              <a:t>N</a:t>
            </a:r>
          </a:p>
        </p:txBody>
      </p:sp>
      <p:sp>
        <p:nvSpPr>
          <p:cNvPr id="24" name="Szövegdoboz 13">
            <a:extLst>
              <a:ext uri="{FF2B5EF4-FFF2-40B4-BE49-F238E27FC236}">
                <a16:creationId xmlns:a16="http://schemas.microsoft.com/office/drawing/2014/main" id="{C9F3F6D3-9511-4EDA-B686-75536CA71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0858" y="1394245"/>
            <a:ext cx="1222375" cy="83188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0" bIns="3600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l">
              <a:lnSpc>
                <a:spcPts val="2000"/>
              </a:lnSpc>
              <a:buFont typeface="Wingdings" pitchFamily="2" charset="2"/>
              <a:buNone/>
            </a:pPr>
            <a:r>
              <a:rPr lang="hu-H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Változó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i,j:</a:t>
            </a:r>
            <a:r>
              <a:rPr lang="hu-HU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Egész</a:t>
            </a:r>
            <a:b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c:MultiHa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hu-HU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59</a:t>
            </a:fld>
            <a:r>
              <a:rPr lang="hu-HU" dirty="0"/>
              <a:t>/73</a:t>
            </a:r>
          </a:p>
        </p:txBody>
      </p:sp>
    </p:spTree>
    <p:extLst>
      <p:ext uri="{BB962C8B-B14F-4D97-AF65-F5344CB8AC3E}">
        <p14:creationId xmlns:p14="http://schemas.microsoft.com/office/powerpoint/2010/main" val="3122041665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Metszet</a:t>
            </a:r>
          </a:p>
        </p:txBody>
      </p:sp>
      <p:sp>
        <p:nvSpPr>
          <p:cNvPr id="5124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b="1" dirty="0"/>
              <a:t>Specifikáció</a:t>
            </a:r>
            <a:r>
              <a:rPr lang="hu-HU" baseline="-25000" dirty="0"/>
              <a:t>2</a:t>
            </a:r>
            <a:r>
              <a:rPr lang="hu-HU" b="1" dirty="0"/>
              <a:t>:</a:t>
            </a:r>
          </a:p>
          <a:p>
            <a:pPr marL="254000">
              <a:lnSpc>
                <a:spcPct val="95000"/>
              </a:lnSpc>
            </a:pPr>
            <a:r>
              <a:rPr lang="hu-HU" sz="2800" dirty="0">
                <a:sym typeface="Symbol" pitchFamily="18" charset="2"/>
              </a:rPr>
              <a:t>Utófeltétel</a:t>
            </a:r>
            <a:r>
              <a:rPr lang="hu-HU" sz="2800" baseline="-25000" dirty="0"/>
              <a:t>2</a:t>
            </a:r>
            <a:r>
              <a:rPr lang="hu-HU" sz="2800" dirty="0">
                <a:sym typeface="Symbol" pitchFamily="18" charset="2"/>
              </a:rPr>
              <a:t>: </a:t>
            </a:r>
            <a:r>
              <a:rPr lang="hu-HU" sz="2800" b="1" dirty="0">
                <a:sym typeface="Symbol" pitchFamily="18" charset="2"/>
              </a:rPr>
              <a:t>(</a:t>
            </a:r>
            <a:r>
              <a:rPr lang="hu-HU" sz="2800" dirty="0">
                <a:sym typeface="Symbol" pitchFamily="18" charset="2"/>
              </a:rPr>
              <a:t>Db,Z</a:t>
            </a:r>
            <a:r>
              <a:rPr lang="hu-HU" sz="2800" b="1" dirty="0">
                <a:sym typeface="Symbol" pitchFamily="18" charset="2"/>
              </a:rPr>
              <a:t>)</a:t>
            </a:r>
            <a:r>
              <a:rPr lang="hu-HU" sz="2800" dirty="0">
                <a:sym typeface="Symbol" pitchFamily="18" charset="2"/>
              </a:rPr>
              <a:t>=</a:t>
            </a:r>
            <a:r>
              <a:rPr lang="hu-HU" sz="1200" dirty="0">
                <a:sym typeface="Symbol" pitchFamily="18" charset="2"/>
              </a:rPr>
              <a:t> </a:t>
            </a:r>
            <a:r>
              <a:rPr lang="hu-HU" sz="2800" dirty="0">
                <a:sym typeface="Symbol" pitchFamily="18" charset="2"/>
              </a:rPr>
              <a:t>Metszet(N,X,M,Y)</a:t>
            </a:r>
          </a:p>
          <a:p>
            <a:pPr marL="254000">
              <a:lnSpc>
                <a:spcPct val="95000"/>
              </a:lnSpc>
              <a:spcBef>
                <a:spcPts val="1200"/>
              </a:spcBef>
              <a:buNone/>
            </a:pPr>
            <a:r>
              <a:rPr lang="hu-HU" b="1" dirty="0"/>
              <a:t>Specifikáció</a:t>
            </a:r>
            <a:r>
              <a:rPr lang="hu-HU" baseline="-25000" dirty="0"/>
              <a:t>3</a:t>
            </a:r>
            <a:r>
              <a:rPr lang="hu-HU" b="1" dirty="0"/>
              <a:t>:</a:t>
            </a:r>
          </a:p>
          <a:p>
            <a:pPr marL="268288" indent="-268288">
              <a:lnSpc>
                <a:spcPct val="95000"/>
              </a:lnSpc>
              <a:spcBef>
                <a:spcPts val="1200"/>
              </a:spcBef>
            </a:pPr>
            <a:r>
              <a:rPr lang="hu-HU" sz="2800" dirty="0">
                <a:sym typeface="Symbol" pitchFamily="18" charset="2"/>
              </a:rPr>
              <a:t>Utófeltétel</a:t>
            </a:r>
            <a:r>
              <a:rPr lang="hu-HU" sz="2800" baseline="-25000" dirty="0"/>
              <a:t>3</a:t>
            </a:r>
            <a:r>
              <a:rPr lang="hu-HU" sz="2800" dirty="0">
                <a:sym typeface="Symbol" pitchFamily="18" charset="2"/>
              </a:rPr>
              <a:t>: </a:t>
            </a:r>
            <a:r>
              <a:rPr lang="hu-HU" sz="2800" b="1" dirty="0">
                <a:sym typeface="Symbol" pitchFamily="18" charset="2"/>
              </a:rPr>
              <a:t>(</a:t>
            </a:r>
            <a:r>
              <a:rPr lang="hu-HU" sz="2800" dirty="0">
                <a:sym typeface="Symbol" pitchFamily="18" charset="2"/>
              </a:rPr>
              <a:t>Db,</a:t>
            </a:r>
            <a:r>
              <a:rPr lang="hu-HU" sz="2800" dirty="0">
                <a:solidFill>
                  <a:srgbClr val="FF0000"/>
                </a:solidFill>
                <a:sym typeface="Symbol" pitchFamily="18" charset="2"/>
              </a:rPr>
              <a:t>Z</a:t>
            </a:r>
            <a:r>
              <a:rPr lang="hu-HU" sz="2800" b="1" dirty="0">
                <a:sym typeface="Symbol" pitchFamily="18" charset="2"/>
              </a:rPr>
              <a:t>)</a:t>
            </a:r>
            <a:r>
              <a:rPr lang="hu-HU" sz="2800" dirty="0">
                <a:sym typeface="Symbol" pitchFamily="18" charset="2"/>
              </a:rPr>
              <a:t>=</a:t>
            </a:r>
          </a:p>
          <a:p>
            <a:pPr marL="0" indent="0">
              <a:lnSpc>
                <a:spcPct val="95000"/>
              </a:lnSpc>
              <a:buNone/>
              <a:defRPr/>
            </a:pPr>
            <a:endParaRPr lang="hu-HU" sz="2800" dirty="0">
              <a:sym typeface="Symbol" pitchFamily="18" charset="2"/>
            </a:endParaRPr>
          </a:p>
          <a:p>
            <a:pPr marL="0" indent="0">
              <a:lnSpc>
                <a:spcPct val="95000"/>
              </a:lnSpc>
              <a:buNone/>
              <a:defRPr/>
            </a:pPr>
            <a:endParaRPr lang="hu-HU" sz="2800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buNone/>
            </a:pPr>
            <a:endParaRPr lang="hu-HU" sz="2800" dirty="0">
              <a:sym typeface="Symbol" pitchFamily="18" charset="2"/>
            </a:endParaRPr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9C43B6C5-93EA-4927-96CC-7D29CA797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200" y="188640"/>
            <a:ext cx="2519584" cy="13283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Kép 14">
            <a:extLst>
              <a:ext uri="{FF2B5EF4-FFF2-40B4-BE49-F238E27FC236}">
                <a16:creationId xmlns:a16="http://schemas.microsoft.com/office/drawing/2014/main" id="{07E4D12E-A360-D1EC-93D7-29DB83B27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7071" y="2755007"/>
            <a:ext cx="3019425" cy="962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Szövegdoboz 17">
            <a:extLst>
              <a:ext uri="{FF2B5EF4-FFF2-40B4-BE49-F238E27FC236}">
                <a16:creationId xmlns:a16="http://schemas.microsoft.com/office/drawing/2014/main" id="{76DEEC8D-61A7-2BD7-BD4A-4191AFC185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600" y="5140845"/>
            <a:ext cx="2520000" cy="1359109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 tIns="180000" rIns="0" bIns="180000">
            <a:spAutoFit/>
          </a:bodyPr>
          <a:lstStyle/>
          <a:p>
            <a:pPr>
              <a:lnSpc>
                <a:spcPts val="2200"/>
              </a:lnSpc>
              <a:buFont typeface="Wingdings" pitchFamily="2" charset="2"/>
              <a:buNone/>
              <a:tabLst>
                <a:tab pos="990600" algn="l"/>
              </a:tabLst>
            </a:pPr>
            <a:r>
              <a:rPr lang="hu-HU" sz="2000" dirty="0"/>
              <a:t>              </a:t>
            </a:r>
            <a:r>
              <a:rPr lang="hu-HU" sz="2000" dirty="0">
                <a:solidFill>
                  <a:srgbClr val="FF0000"/>
                </a:solidFill>
              </a:rPr>
              <a:t>M</a:t>
            </a:r>
          </a:p>
          <a:p>
            <a:pPr>
              <a:lnSpc>
                <a:spcPts val="2200"/>
              </a:lnSpc>
              <a:tabLst>
                <a:tab pos="990600" algn="l"/>
              </a:tabLst>
            </a:pPr>
            <a:r>
              <a:rPr lang="hu-HU" sz="2800" dirty="0">
                <a:sym typeface="Symbol"/>
              </a:rPr>
              <a:t>Van= </a:t>
            </a:r>
            <a:r>
              <a:rPr lang="hu-HU" sz="2800" dirty="0"/>
              <a:t>  </a:t>
            </a:r>
            <a:r>
              <a:rPr lang="hu-HU" sz="2800" dirty="0" err="1"/>
              <a:t>X</a:t>
            </a:r>
            <a:r>
              <a:rPr lang="hu-HU" sz="2800" baseline="-25000" dirty="0" err="1"/>
              <a:t>i</a:t>
            </a:r>
            <a:r>
              <a:rPr lang="hu-HU" sz="2800" dirty="0"/>
              <a:t>=</a:t>
            </a:r>
            <a:r>
              <a:rPr lang="hu-HU" sz="2800" dirty="0" err="1"/>
              <a:t>Y</a:t>
            </a:r>
            <a:r>
              <a:rPr lang="hu-HU" sz="2800" baseline="-25000" dirty="0" err="1">
                <a:solidFill>
                  <a:srgbClr val="FF0000"/>
                </a:solidFill>
              </a:rPr>
              <a:t>j</a:t>
            </a:r>
            <a:endParaRPr lang="hu-HU" sz="2800" dirty="0">
              <a:solidFill>
                <a:srgbClr val="FF0000"/>
              </a:solidFill>
            </a:endParaRPr>
          </a:p>
          <a:p>
            <a:pPr>
              <a:lnSpc>
                <a:spcPts val="2200"/>
              </a:lnSpc>
              <a:spcAft>
                <a:spcPts val="1800"/>
              </a:spcAft>
              <a:buFont typeface="Wingdings" pitchFamily="2" charset="2"/>
              <a:buNone/>
              <a:tabLst>
                <a:tab pos="990600" algn="l"/>
              </a:tabLst>
            </a:pPr>
            <a:r>
              <a:rPr lang="hu-HU" sz="2000" dirty="0"/>
              <a:t>             </a:t>
            </a:r>
            <a:r>
              <a:rPr lang="hu-HU" sz="2000" dirty="0">
                <a:solidFill>
                  <a:srgbClr val="FF0000"/>
                </a:solidFill>
              </a:rPr>
              <a:t>j</a:t>
            </a:r>
            <a:r>
              <a:rPr lang="hu-HU" sz="2000" dirty="0"/>
              <a:t>=1</a:t>
            </a:r>
          </a:p>
        </p:txBody>
      </p:sp>
      <p:pic>
        <p:nvPicPr>
          <p:cNvPr id="20" name="Kép 19">
            <a:extLst>
              <a:ext uri="{FF2B5EF4-FFF2-40B4-BE49-F238E27FC236}">
                <a16:creationId xmlns:a16="http://schemas.microsoft.com/office/drawing/2014/main" id="{8359AF56-0017-40CE-91BA-5E8142A755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9647" y="4443189"/>
            <a:ext cx="2790825" cy="1362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6" name="Kép 25">
            <a:extLst>
              <a:ext uri="{FF2B5EF4-FFF2-40B4-BE49-F238E27FC236}">
                <a16:creationId xmlns:a16="http://schemas.microsoft.com/office/drawing/2014/main" id="{554FA976-E3B6-819D-96FD-D09CB630E9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9871" y="2895372"/>
            <a:ext cx="1932110" cy="1080000"/>
          </a:xfrm>
          <a:prstGeom prst="rect">
            <a:avLst/>
          </a:prstGeom>
        </p:spPr>
      </p:pic>
      <p:sp>
        <p:nvSpPr>
          <p:cNvPr id="6" name="AutoShape 51">
            <a:extLst>
              <a:ext uri="{FF2B5EF4-FFF2-40B4-BE49-F238E27FC236}">
                <a16:creationId xmlns:a16="http://schemas.microsoft.com/office/drawing/2014/main" id="{8091ED58-1C85-027A-2F3F-55C828544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80" y="4797152"/>
            <a:ext cx="2520000" cy="360363"/>
          </a:xfrm>
          <a:prstGeom prst="wedgeRectCallout">
            <a:avLst>
              <a:gd name="adj1" fmla="val 104739"/>
              <a:gd name="adj2" fmla="val -292176"/>
            </a:avLst>
          </a:prstGeom>
          <a:solidFill>
            <a:srgbClr val="969696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lIns="54000" tIns="10800" rIns="54000" bIns="10800" anchor="ctr"/>
          <a:lstStyle/>
          <a:p>
            <a:pPr marL="266700" indent="-254000" algn="ctr">
              <a:lnSpc>
                <a:spcPct val="95000"/>
              </a:lnSpc>
              <a:defRPr/>
            </a:pPr>
            <a:r>
              <a:rPr lang="hu-HU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Eldöntés</a:t>
            </a:r>
            <a:r>
              <a:rPr lang="hu-HU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hu-HU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tétel</a:t>
            </a:r>
            <a:endParaRPr lang="hu-HU" sz="18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" name="Téglalap 26">
            <a:extLst>
              <a:ext uri="{FF2B5EF4-FFF2-40B4-BE49-F238E27FC236}">
                <a16:creationId xmlns:a16="http://schemas.microsoft.com/office/drawing/2014/main" id="{9CAFBB61-F32F-6EA8-5709-69CD7EA5B698}"/>
              </a:ext>
            </a:extLst>
          </p:cNvPr>
          <p:cNvSpPr/>
          <p:nvPr/>
        </p:nvSpPr>
        <p:spPr>
          <a:xfrm>
            <a:off x="5998021" y="2279020"/>
            <a:ext cx="3019425" cy="468000"/>
          </a:xfrm>
          <a:prstGeom prst="rect">
            <a:avLst/>
          </a:prstGeom>
          <a:solidFill>
            <a:srgbClr val="969696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lIns="54000" tIns="10800" rIns="54000" bIns="10800" anchor="ctr"/>
          <a:lstStyle/>
          <a:p>
            <a:pPr marL="266700" indent="-254000" algn="ctr">
              <a:lnSpc>
                <a:spcPct val="95000"/>
              </a:lnSpc>
            </a:pPr>
            <a:r>
              <a:rPr lang="hu-HU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Kiválogatás tétel</a:t>
            </a:r>
          </a:p>
        </p:txBody>
      </p:sp>
      <p:sp>
        <p:nvSpPr>
          <p:cNvPr id="28" name="Téglalap 27">
            <a:extLst>
              <a:ext uri="{FF2B5EF4-FFF2-40B4-BE49-F238E27FC236}">
                <a16:creationId xmlns:a16="http://schemas.microsoft.com/office/drawing/2014/main" id="{6F1D9264-BA4F-1844-902A-5DDF3E2C4D02}"/>
              </a:ext>
            </a:extLst>
          </p:cNvPr>
          <p:cNvSpPr/>
          <p:nvPr/>
        </p:nvSpPr>
        <p:spPr>
          <a:xfrm>
            <a:off x="6012160" y="4041120"/>
            <a:ext cx="2808000" cy="468000"/>
          </a:xfrm>
          <a:prstGeom prst="rect">
            <a:avLst/>
          </a:prstGeom>
          <a:solidFill>
            <a:srgbClr val="969696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lIns="54000" tIns="10800" rIns="54000" bIns="10800" anchor="ctr"/>
          <a:lstStyle/>
          <a:p>
            <a:pPr marL="266700" indent="-254000" algn="ctr">
              <a:lnSpc>
                <a:spcPct val="95000"/>
              </a:lnSpc>
            </a:pPr>
            <a:r>
              <a:rPr lang="hu-HU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Eldöntés tétel</a:t>
            </a:r>
          </a:p>
        </p:txBody>
      </p:sp>
      <p:sp>
        <p:nvSpPr>
          <p:cNvPr id="29" name="Dátum helye 6">
            <a:extLst>
              <a:ext uri="{FF2B5EF4-FFF2-40B4-BE49-F238E27FC236}">
                <a16:creationId xmlns:a16="http://schemas.microsoft.com/office/drawing/2014/main" id="{1D52C377-6882-287E-C640-AA3B879DB9E6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35496" y="6524625"/>
            <a:ext cx="1905000" cy="360363"/>
          </a:xfrm>
        </p:spPr>
        <p:txBody>
          <a:bodyPr/>
          <a:lstStyle/>
          <a:p>
            <a:pPr>
              <a:defRPr/>
            </a:pPr>
            <a:fld id="{305157BE-1CB5-4850-A06D-A0A5010FBEEF}" type="datetime8">
              <a:rPr lang="hu-HU" smtClean="0"/>
              <a:t>2022.11.15. 11:59</a:t>
            </a:fld>
            <a:endParaRPr lang="en-US"/>
          </a:p>
        </p:txBody>
      </p:sp>
      <p:sp>
        <p:nvSpPr>
          <p:cNvPr id="30" name="Élőláb helye 10">
            <a:extLst>
              <a:ext uri="{FF2B5EF4-FFF2-40B4-BE49-F238E27FC236}">
                <a16:creationId xmlns:a16="http://schemas.microsoft.com/office/drawing/2014/main" id="{F3B9210A-28DD-F3B4-7873-C3085D15F46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0496" y="6524625"/>
            <a:ext cx="4287688" cy="333375"/>
          </a:xfrm>
        </p:spPr>
        <p:txBody>
          <a:bodyPr/>
          <a:lstStyle/>
          <a:p>
            <a:pPr>
              <a:defRPr/>
            </a:pPr>
            <a:r>
              <a:rPr lang="hu-HU"/>
              <a:t>Horváth-Horváth-Szlávi-Zsakó: Programozás 10. előadás</a:t>
            </a:r>
            <a:endParaRPr lang="en-US" dirty="0"/>
          </a:p>
        </p:txBody>
      </p:sp>
      <p:sp>
        <p:nvSpPr>
          <p:cNvPr id="31" name="Dia számának helye 1">
            <a:extLst>
              <a:ext uri="{FF2B5EF4-FFF2-40B4-BE49-F238E27FC236}">
                <a16:creationId xmlns:a16="http://schemas.microsoft.com/office/drawing/2014/main" id="{2302D3D3-8B1D-9978-06BC-2559237EA7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78352" y="6524625"/>
            <a:ext cx="1162000" cy="360363"/>
          </a:xfrm>
        </p:spPr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6</a:t>
            </a:fld>
            <a:r>
              <a:rPr lang="hu-HU" dirty="0"/>
              <a:t>/73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6" grpId="0" animBg="1"/>
      <p:bldP spid="27" grpId="0" animBg="1"/>
      <p:bldP spid="28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Multihalmaz típus </a:t>
            </a:r>
            <a:r>
              <a:rPr lang="hu-HU" altLang="hu-HU" dirty="0">
                <a:solidFill>
                  <a:srgbClr val="FF0000"/>
                </a:solidFill>
              </a:rPr>
              <a:t>ábrázolása</a:t>
            </a:r>
            <a:r>
              <a:rPr lang="hu-HU" altLang="hu-HU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179388" y="1412875"/>
            <a:ext cx="8785225" cy="48567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3200" b="1" dirty="0">
                <a:solidFill>
                  <a:srgbClr val="FF0000"/>
                </a:solidFill>
                <a:cs typeface="+mn-cs"/>
              </a:rPr>
              <a:t>Darabszám vektor:</a:t>
            </a: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Típus</a:t>
            </a: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Multihalmaz(Elemtípus)=</a:t>
            </a:r>
            <a:b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Tömb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hu-HU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Min'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Elemtípus..</a:t>
            </a:r>
            <a:r>
              <a:rPr lang="hu-HU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Max'</a:t>
            </a:r>
            <a:r>
              <a:rPr lang="hu-H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Elemtípus:Egész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eaLnBrk="0" hangingPunct="0">
              <a:spcBef>
                <a:spcPts val="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dirty="0">
                <a:cs typeface="+mn-cs"/>
              </a:rPr>
              <a:t>Vegyünk fel egy annyi elemből álló sorozatot, amennyi a multihalmaz lehetséges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elem</a:t>
            </a:r>
            <a:r>
              <a:rPr lang="hu-HU" sz="2800" dirty="0">
                <a:cs typeface="+mn-cs"/>
              </a:rPr>
              <a:t>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fajtáinak</a:t>
            </a:r>
            <a:r>
              <a:rPr lang="hu-HU" sz="2800" dirty="0">
                <a:cs typeface="+mn-cs"/>
              </a:rPr>
              <a:t>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rPr>
              <a:t>száma</a:t>
            </a:r>
            <a:r>
              <a:rPr lang="hu-HU" sz="2800" dirty="0">
                <a:cs typeface="+mn-cs"/>
              </a:rPr>
              <a:t>!</a:t>
            </a:r>
          </a:p>
          <a:p>
            <a:pPr eaLnBrk="0" hangingPunct="0">
              <a:spcBef>
                <a:spcPts val="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dirty="0">
                <a:cs typeface="+mn-cs"/>
              </a:rPr>
              <a:t>Legyen az i. elem x értékű, ha az i. lehetséges elem x-szer van benne van a multihalmazban, illetve 0, ha nincs benne!</a:t>
            </a:r>
          </a:p>
          <a:p>
            <a:pPr eaLnBrk="0" hangingPunct="0">
              <a:spcBef>
                <a:spcPts val="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dirty="0">
                <a:latin typeface="+mn-lt"/>
              </a:rPr>
              <a:t>Az Elemtípusnak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diszkrét</a:t>
            </a:r>
            <a:r>
              <a:rPr lang="hu-HU" sz="2800" dirty="0">
                <a:latin typeface="+mn-lt"/>
              </a:rPr>
              <a:t>nek, azaz végesnek és „felsorolható-</a:t>
            </a:r>
            <a:r>
              <a:rPr lang="hu-HU" sz="2800" dirty="0" err="1">
                <a:latin typeface="+mn-lt"/>
              </a:rPr>
              <a:t>nak</a:t>
            </a:r>
            <a:r>
              <a:rPr lang="hu-HU" sz="2800" dirty="0">
                <a:latin typeface="+mn-lt"/>
              </a:rPr>
              <a:t>” kell lennie! Ilyenekkel fogunk indexelni!</a:t>
            </a:r>
          </a:p>
          <a:p>
            <a:pPr eaLnBrk="0" hangingPunct="0">
              <a:spcBef>
                <a:spcPts val="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dirty="0">
                <a:latin typeface="+mn-lt"/>
                <a:cs typeface="Courier New" pitchFamily="49" charset="0"/>
              </a:rPr>
              <a:t>Meggondolandó lenne ábrázolni a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urier New" pitchFamily="49" charset="0"/>
              </a:rPr>
              <a:t>tárolt elemek számá</a:t>
            </a:r>
            <a:r>
              <a:rPr lang="hu-HU" sz="2800" dirty="0">
                <a:latin typeface="+mn-lt"/>
                <a:cs typeface="Courier New" pitchFamily="49" charset="0"/>
              </a:rPr>
              <a:t>t is!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750D9743-3C1F-4EE9-9D68-D77364E64127}" type="datetime8">
              <a:rPr lang="hu-HU" smtClean="0"/>
              <a:t>2022.11.15. 11:59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10. előadás</a:t>
            </a:r>
            <a:endParaRPr lang="en-US" dirty="0"/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60</a:t>
            </a:fld>
            <a:r>
              <a:rPr lang="hu-HU" dirty="0"/>
              <a:t>/73</a:t>
            </a:r>
          </a:p>
        </p:txBody>
      </p:sp>
    </p:spTree>
    <p:extLst>
      <p:ext uri="{BB962C8B-B14F-4D97-AF65-F5344CB8AC3E}">
        <p14:creationId xmlns:p14="http://schemas.microsoft.com/office/powerpoint/2010/main" val="1209680035"/>
      </p:ext>
    </p:extLst>
  </p:cSld>
  <p:clrMapOvr>
    <a:masterClrMapping/>
  </p:clrMapOvr>
  <p:transition spd="slow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Multihalmaz típus</a:t>
            </a:r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179388" y="1412875"/>
            <a:ext cx="8964612" cy="511370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400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400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400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400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400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400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ts val="24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b="1" dirty="0">
                <a:latin typeface="+mn-lt"/>
                <a:cs typeface="Courier New" pitchFamily="49" charset="0"/>
              </a:rPr>
              <a:t>Műveletigény számítása: </a:t>
            </a:r>
          </a:p>
          <a:p>
            <a:pPr eaLnBrk="0" hangingPunct="0">
              <a:lnSpc>
                <a:spcPts val="3000"/>
              </a:lnSpc>
              <a:spcBef>
                <a:spcPts val="6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dirty="0">
                <a:latin typeface="+mn-lt"/>
                <a:cs typeface="Courier New" pitchFamily="49" charset="0"/>
              </a:rPr>
              <a:t>A  ciklus a multihalmaz elemértékeinek számaszor fut le, azaz a futási idő a multihalmaz elemszámával arányos.</a:t>
            </a:r>
          </a:p>
          <a:p>
            <a:pPr eaLnBrk="0" hangingPunct="0">
              <a:lnSpc>
                <a:spcPts val="3000"/>
              </a:lnSpc>
              <a:spcBef>
                <a:spcPts val="6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dirty="0">
                <a:latin typeface="+mn-lt"/>
                <a:cs typeface="Courier New" pitchFamily="49" charset="0"/>
              </a:rPr>
              <a:t>A többi elemet azonban „0-ra kell állítani” : </a:t>
            </a:r>
            <a:r>
              <a:rPr lang="hu-HU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Üres(a)</a:t>
            </a:r>
            <a:r>
              <a:rPr lang="hu-HU" sz="2800" dirty="0">
                <a:latin typeface="+mn-lt"/>
                <a:cs typeface="Courier New" pitchFamily="49" charset="0"/>
              </a:rPr>
              <a:t>, ami az alaphalmaz számosságával arányos műveletigényű.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A2060B81-A11E-4685-B146-7679AB93FB5E}" type="datetime8">
              <a:rPr lang="hu-HU" smtClean="0"/>
              <a:t>2022.11.15. 11:59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10. előadás</a:t>
            </a:r>
            <a:endParaRPr lang="en-US" dirty="0"/>
          </a:p>
        </p:txBody>
      </p:sp>
      <p:graphicFrame>
        <p:nvGraphicFramePr>
          <p:cNvPr id="7" name="Tábláza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33730"/>
              </p:ext>
            </p:extLst>
          </p:nvPr>
        </p:nvGraphicFramePr>
        <p:xfrm>
          <a:off x="2411760" y="2270234"/>
          <a:ext cx="4320480" cy="1668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536320064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1444207863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297003640"/>
                    </a:ext>
                  </a:extLst>
                </a:gridCol>
              </a:tblGrid>
              <a:tr h="231170">
                <a:tc grid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498671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hu-HU" sz="2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Be:N</a:t>
                      </a:r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r>
                        <a:rPr lang="hu-HU" sz="2400" b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Üres(a)</a:t>
                      </a: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83674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i=1..N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410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hu-HU" sz="2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Be:e,m</a:t>
                      </a:r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 a[</a:t>
                      </a:r>
                      <a:r>
                        <a:rPr lang="hu-HU" sz="2400" b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:=m</a:t>
                      </a: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357896"/>
                  </a:ext>
                </a:extLst>
              </a:tr>
            </a:tbl>
          </a:graphicData>
        </a:graphic>
      </p:graphicFrame>
      <p:sp>
        <p:nvSpPr>
          <p:cNvPr id="9" name="Oval 63"/>
          <p:cNvSpPr>
            <a:spLocks noChangeArrowheads="1"/>
          </p:cNvSpPr>
          <p:nvPr/>
        </p:nvSpPr>
        <p:spPr bwMode="auto">
          <a:xfrm>
            <a:off x="2427188" y="1709118"/>
            <a:ext cx="4305052" cy="576262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Beolvasás(a)</a:t>
            </a:r>
          </a:p>
        </p:txBody>
      </p:sp>
      <p:sp>
        <p:nvSpPr>
          <p:cNvPr id="10" name="Szövegdoboz 13">
            <a:extLst>
              <a:ext uri="{FF2B5EF4-FFF2-40B4-BE49-F238E27FC236}">
                <a16:creationId xmlns:a16="http://schemas.microsoft.com/office/drawing/2014/main" id="{48F1927F-16E0-4D4B-8925-0BB038D2E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240" y="2276872"/>
            <a:ext cx="1222375" cy="57540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0" bIns="3600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l">
              <a:lnSpc>
                <a:spcPts val="2000"/>
              </a:lnSpc>
              <a:buFont typeface="Wingdings" pitchFamily="2" charset="2"/>
              <a:buNone/>
            </a:pPr>
            <a:r>
              <a:rPr lang="hu-H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Változó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i:</a:t>
            </a:r>
            <a:r>
              <a:rPr lang="hu-H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Egész</a:t>
            </a:r>
            <a:endParaRPr lang="hu-HU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61</a:t>
            </a:fld>
            <a:r>
              <a:rPr lang="hu-HU" dirty="0"/>
              <a:t>/73</a:t>
            </a:r>
          </a:p>
        </p:txBody>
      </p:sp>
    </p:spTree>
    <p:extLst>
      <p:ext uri="{BB962C8B-B14F-4D97-AF65-F5344CB8AC3E}">
        <p14:creationId xmlns:p14="http://schemas.microsoft.com/office/powerpoint/2010/main" val="502727062"/>
      </p:ext>
    </p:extLst>
  </p:cSld>
  <p:clrMapOvr>
    <a:masterClrMapping/>
  </p:clrMapOvr>
  <p:transition spd="slow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Multihalmaz típus</a:t>
            </a:r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179388" y="1412875"/>
            <a:ext cx="8964612" cy="46520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400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400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400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400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400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400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ts val="24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b="1" dirty="0">
                <a:latin typeface="+mn-lt"/>
                <a:cs typeface="Courier New" pitchFamily="49" charset="0"/>
              </a:rPr>
              <a:t>Műveletigény számítása: </a:t>
            </a:r>
          </a:p>
          <a:p>
            <a:pPr eaLnBrk="0" hangingPunct="0">
              <a:lnSpc>
                <a:spcPts val="3000"/>
              </a:lnSpc>
              <a:spcBef>
                <a:spcPts val="6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dirty="0">
                <a:latin typeface="+mn-lt"/>
                <a:cs typeface="Courier New" pitchFamily="49" charset="0"/>
              </a:rPr>
              <a:t>A  ciklus a multihalmaz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urier New" pitchFamily="49" charset="0"/>
              </a:rPr>
              <a:t>elemtípusának </a:t>
            </a:r>
            <a:r>
              <a:rPr lang="hu-HU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urier New" pitchFamily="49" charset="0"/>
              </a:rPr>
              <a:t>számosságaszor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urier New" pitchFamily="49" charset="0"/>
              </a:rPr>
              <a:t> </a:t>
            </a:r>
            <a:r>
              <a:rPr lang="hu-HU" sz="2800" dirty="0">
                <a:latin typeface="+mn-lt"/>
                <a:cs typeface="Courier New" pitchFamily="49" charset="0"/>
              </a:rPr>
              <a:t>fut le, azaz a futási idő a multihalmaz elemeinek maximális számával arányos.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6C4FD806-C747-44B7-B760-4ACE3E1FA47A}" type="datetime8">
              <a:rPr lang="hu-HU" smtClean="0"/>
              <a:t>2022.11.15. 11:59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10. előadás</a:t>
            </a:r>
            <a:endParaRPr lang="en-US" dirty="0"/>
          </a:p>
        </p:txBody>
      </p:sp>
      <p:graphicFrame>
        <p:nvGraphicFramePr>
          <p:cNvPr id="7" name="Tábláza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974114"/>
              </p:ext>
            </p:extLst>
          </p:nvPr>
        </p:nvGraphicFramePr>
        <p:xfrm>
          <a:off x="1594272" y="2257732"/>
          <a:ext cx="5976663" cy="1668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536320064"/>
                    </a:ext>
                  </a:extLst>
                </a:gridCol>
                <a:gridCol w="2484275">
                  <a:extLst>
                    <a:ext uri="{9D8B030D-6E8A-4147-A177-3AD203B41FA5}">
                      <a16:colId xmlns:a16="http://schemas.microsoft.com/office/drawing/2014/main" val="1444207863"/>
                    </a:ext>
                  </a:extLst>
                </a:gridCol>
                <a:gridCol w="180021">
                  <a:extLst>
                    <a:ext uri="{9D8B030D-6E8A-4147-A177-3AD203B41FA5}">
                      <a16:colId xmlns:a16="http://schemas.microsoft.com/office/drawing/2014/main" val="2297003640"/>
                    </a:ext>
                  </a:extLst>
                </a:gridCol>
                <a:gridCol w="2808311">
                  <a:extLst>
                    <a:ext uri="{9D8B030D-6E8A-4147-A177-3AD203B41FA5}">
                      <a16:colId xmlns:a16="http://schemas.microsoft.com/office/drawing/2014/main" val="302153452"/>
                    </a:ext>
                  </a:extLst>
                </a:gridCol>
              </a:tblGrid>
              <a:tr h="231170">
                <a:tc grid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986716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r"/>
                      <a:r>
                        <a:rPr lang="hu-HU" sz="2400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hu-HU" sz="2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=</a:t>
                      </a:r>
                      <a:r>
                        <a:rPr lang="hu-HU" sz="2400" dirty="0">
                          <a:latin typeface="Courier New" pitchFamily="49" charset="0"/>
                          <a:cs typeface="Courier New" pitchFamily="49" charset="0"/>
                        </a:rPr>
                        <a:t>Min'Elemtípus..</a:t>
                      </a:r>
                      <a:r>
                        <a:rPr lang="hu-HU" sz="2400" dirty="0" err="1">
                          <a:latin typeface="Courier New" pitchFamily="49" charset="0"/>
                          <a:cs typeface="Courier New" pitchFamily="49" charset="0"/>
                        </a:rPr>
                        <a:t>Max'Elemtípus</a:t>
                      </a: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410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</a:t>
                      </a:r>
                      <a:r>
                        <a:rPr lang="hu-HU" sz="2400" b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]&gt;0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357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hu-HU" sz="2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Ki:i,a</a:t>
                      </a:r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hu-HU" sz="2400" b="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341046"/>
                  </a:ext>
                </a:extLst>
              </a:tr>
            </a:tbl>
          </a:graphicData>
        </a:graphic>
      </p:graphicFrame>
      <p:sp>
        <p:nvSpPr>
          <p:cNvPr id="9" name="Oval 63"/>
          <p:cNvSpPr>
            <a:spLocks noChangeArrowheads="1"/>
          </p:cNvSpPr>
          <p:nvPr/>
        </p:nvSpPr>
        <p:spPr bwMode="auto">
          <a:xfrm>
            <a:off x="2386806" y="1696616"/>
            <a:ext cx="4464050" cy="576262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Kiírás(a)</a:t>
            </a:r>
          </a:p>
        </p:txBody>
      </p:sp>
      <p:cxnSp>
        <p:nvCxnSpPr>
          <p:cNvPr id="10" name="Egyenes összekötő 9"/>
          <p:cNvCxnSpPr/>
          <p:nvPr/>
        </p:nvCxnSpPr>
        <p:spPr>
          <a:xfrm>
            <a:off x="2095029" y="3009912"/>
            <a:ext cx="288032" cy="4752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10"/>
          <p:cNvCxnSpPr/>
          <p:nvPr/>
        </p:nvCxnSpPr>
        <p:spPr>
          <a:xfrm flipH="1">
            <a:off x="7283795" y="3009912"/>
            <a:ext cx="288033" cy="4752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29">
            <a:extLst>
              <a:ext uri="{FF2B5EF4-FFF2-40B4-BE49-F238E27FC236}">
                <a16:creationId xmlns:a16="http://schemas.microsoft.com/office/drawing/2014/main" id="{FC2F8EE2-4F1F-4796-BB66-6ADF90590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9020" y="3221856"/>
            <a:ext cx="288925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600" b="1" dirty="0">
                <a:latin typeface="Courier New" pitchFamily="49" charset="0"/>
              </a:rPr>
              <a:t>I</a:t>
            </a:r>
          </a:p>
        </p:txBody>
      </p:sp>
      <p:sp>
        <p:nvSpPr>
          <p:cNvPr id="13" name="Text Box 30">
            <a:extLst>
              <a:ext uri="{FF2B5EF4-FFF2-40B4-BE49-F238E27FC236}">
                <a16:creationId xmlns:a16="http://schemas.microsoft.com/office/drawing/2014/main" id="{401C6FE4-F2BB-4128-BF01-5E25BE89E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888" y="3232274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600" b="1" dirty="0">
                <a:latin typeface="Courier New" pitchFamily="49" charset="0"/>
              </a:rPr>
              <a:t>N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C5FC1EE4-C65E-4C7A-8B92-12AF21126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4189" y="2264172"/>
            <a:ext cx="1494085" cy="57540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36000" tIns="36000" rIns="0" bIns="3600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l">
              <a:lnSpc>
                <a:spcPts val="2000"/>
              </a:lnSpc>
              <a:buFont typeface="Wingdings" pitchFamily="2" charset="2"/>
              <a:buNone/>
            </a:pPr>
            <a:r>
              <a:rPr lang="hu-H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Változó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i:</a:t>
            </a:r>
            <a:r>
              <a:rPr lang="hu-HU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Elemtípus</a:t>
            </a:r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62</a:t>
            </a:fld>
            <a:r>
              <a:rPr lang="hu-HU" dirty="0"/>
              <a:t>/73</a:t>
            </a:r>
          </a:p>
        </p:txBody>
      </p:sp>
    </p:spTree>
    <p:extLst>
      <p:ext uri="{BB962C8B-B14F-4D97-AF65-F5344CB8AC3E}">
        <p14:creationId xmlns:p14="http://schemas.microsoft.com/office/powerpoint/2010/main" val="3337002696"/>
      </p:ext>
    </p:extLst>
  </p:cSld>
  <p:clrMapOvr>
    <a:masterClrMapping/>
  </p:clrMapOvr>
  <p:transition spd="slow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Multihalmaz típus</a:t>
            </a:r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179388" y="1412875"/>
            <a:ext cx="8964612" cy="40488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ts val="24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b="1" dirty="0">
                <a:latin typeface="+mn-lt"/>
                <a:cs typeface="Courier New" pitchFamily="49" charset="0"/>
              </a:rPr>
              <a:t>Műveletigény számítása: </a:t>
            </a:r>
          </a:p>
          <a:p>
            <a:pPr eaLnBrk="0" hangingPunct="0">
              <a:lnSpc>
                <a:spcPts val="3000"/>
              </a:lnSpc>
              <a:spcBef>
                <a:spcPts val="6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dirty="0">
                <a:cs typeface="Courier New" pitchFamily="49" charset="0"/>
              </a:rPr>
              <a:t>A  ciklus a multihalmaz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urier New" pitchFamily="49" charset="0"/>
              </a:rPr>
              <a:t>elemtípusának </a:t>
            </a:r>
            <a:r>
              <a:rPr lang="hu-HU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urier New" pitchFamily="49" charset="0"/>
              </a:rPr>
              <a:t>számosságaszor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urier New" pitchFamily="49" charset="0"/>
              </a:rPr>
              <a:t> </a:t>
            </a:r>
            <a:r>
              <a:rPr lang="hu-HU" sz="2800" dirty="0">
                <a:cs typeface="Courier New" pitchFamily="49" charset="0"/>
              </a:rPr>
              <a:t>fut le, azaz a futási idő a multihalmaz elemeinek maximális számával arányos – hacsak nincs tömb 0-val feltöltésére művelet.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EE536A42-013A-4B26-A18A-B601082D8601}" type="datetime8">
              <a:rPr lang="hu-HU" smtClean="0"/>
              <a:t>2022.11.15. 11:59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10. előadás</a:t>
            </a:r>
            <a:endParaRPr lang="en-US" dirty="0"/>
          </a:p>
        </p:txBody>
      </p:sp>
      <p:graphicFrame>
        <p:nvGraphicFramePr>
          <p:cNvPr id="7" name="Tábláza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326660"/>
              </p:ext>
            </p:extLst>
          </p:nvPr>
        </p:nvGraphicFramePr>
        <p:xfrm>
          <a:off x="1585764" y="2189916"/>
          <a:ext cx="5976663" cy="1211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956">
                  <a:extLst>
                    <a:ext uri="{9D8B030D-6E8A-4147-A177-3AD203B41FA5}">
                      <a16:colId xmlns:a16="http://schemas.microsoft.com/office/drawing/2014/main" val="2536320064"/>
                    </a:ext>
                  </a:extLst>
                </a:gridCol>
                <a:gridCol w="2522375">
                  <a:extLst>
                    <a:ext uri="{9D8B030D-6E8A-4147-A177-3AD203B41FA5}">
                      <a16:colId xmlns:a16="http://schemas.microsoft.com/office/drawing/2014/main" val="1444207863"/>
                    </a:ext>
                  </a:extLst>
                </a:gridCol>
                <a:gridCol w="2988332">
                  <a:extLst>
                    <a:ext uri="{9D8B030D-6E8A-4147-A177-3AD203B41FA5}">
                      <a16:colId xmlns:a16="http://schemas.microsoft.com/office/drawing/2014/main" val="2297003640"/>
                    </a:ext>
                  </a:extLst>
                </a:gridCol>
              </a:tblGrid>
              <a:tr h="231170">
                <a:tc grid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498671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r"/>
                      <a:r>
                        <a:rPr lang="hu-HU" sz="2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i=</a:t>
                      </a:r>
                      <a:r>
                        <a:rPr lang="hu-HU" sz="2400" dirty="0">
                          <a:latin typeface="Courier New" pitchFamily="49" charset="0"/>
                          <a:cs typeface="Courier New" pitchFamily="49" charset="0"/>
                        </a:rPr>
                        <a:t>Min'Elemtípus..</a:t>
                      </a:r>
                      <a:r>
                        <a:rPr lang="hu-HU" sz="2400" dirty="0" err="1">
                          <a:latin typeface="Courier New" pitchFamily="49" charset="0"/>
                          <a:cs typeface="Courier New" pitchFamily="49" charset="0"/>
                        </a:rPr>
                        <a:t>Max'Elemtípus</a:t>
                      </a: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410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a[i]:=0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357896"/>
                  </a:ext>
                </a:extLst>
              </a:tr>
            </a:tbl>
          </a:graphicData>
        </a:graphic>
      </p:graphicFrame>
      <p:sp>
        <p:nvSpPr>
          <p:cNvPr id="9" name="Oval 63"/>
          <p:cNvSpPr>
            <a:spLocks noChangeArrowheads="1"/>
          </p:cNvSpPr>
          <p:nvPr/>
        </p:nvSpPr>
        <p:spPr bwMode="auto">
          <a:xfrm>
            <a:off x="2378298" y="1628800"/>
            <a:ext cx="4464050" cy="576262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Üres(a)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646D3E4B-EE3D-4943-B81D-8539F1C3CB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4189" y="2211007"/>
            <a:ext cx="1494085" cy="57540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36000" tIns="36000" rIns="0" bIns="3600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l">
              <a:lnSpc>
                <a:spcPts val="2000"/>
              </a:lnSpc>
              <a:buFont typeface="Wingdings" pitchFamily="2" charset="2"/>
              <a:buNone/>
            </a:pPr>
            <a:r>
              <a:rPr lang="hu-H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Változó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i:</a:t>
            </a:r>
            <a:r>
              <a:rPr lang="hu-HU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Elemtípus</a:t>
            </a:r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63</a:t>
            </a:fld>
            <a:r>
              <a:rPr lang="hu-HU" dirty="0"/>
              <a:t>/73</a:t>
            </a:r>
          </a:p>
        </p:txBody>
      </p:sp>
    </p:spTree>
    <p:extLst>
      <p:ext uri="{BB962C8B-B14F-4D97-AF65-F5344CB8AC3E}">
        <p14:creationId xmlns:p14="http://schemas.microsoft.com/office/powerpoint/2010/main" val="2651415458"/>
      </p:ext>
    </p:extLst>
  </p:cSld>
  <p:clrMapOvr>
    <a:masterClrMapping/>
  </p:clrMapOvr>
  <p:transition spd="slow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6">
            <a:extLst>
              <a:ext uri="{FF2B5EF4-FFF2-40B4-BE49-F238E27FC236}">
                <a16:creationId xmlns:a16="http://schemas.microsoft.com/office/drawing/2014/main" id="{121F147A-272C-49D4-A628-15673FEC5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412875"/>
            <a:ext cx="8964612" cy="50275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ts val="3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b="1" dirty="0">
                <a:latin typeface="+mn-lt"/>
                <a:cs typeface="Courier New" pitchFamily="49" charset="0"/>
              </a:rPr>
              <a:t>Műveletigény számítása: </a:t>
            </a:r>
          </a:p>
          <a:p>
            <a:pPr>
              <a:lnSpc>
                <a:spcPts val="3000"/>
              </a:lnSpc>
              <a:spcBef>
                <a:spcPts val="600"/>
              </a:spcBef>
              <a:defRPr/>
            </a:pPr>
            <a:r>
              <a:rPr lang="hu-HU" sz="2800" dirty="0">
                <a:cs typeface="Courier New" pitchFamily="49" charset="0"/>
              </a:rPr>
              <a:t>A futási idő a multihalmaz elemtípusa számosságával arányos (eldöntés tétel).</a:t>
            </a:r>
            <a:br>
              <a:rPr lang="hu-HU" sz="2800" dirty="0">
                <a:cs typeface="Courier New" pitchFamily="49" charset="0"/>
              </a:rPr>
            </a:br>
            <a:r>
              <a:rPr lang="hu-HU" sz="2800" dirty="0">
                <a:cs typeface="Courier New" pitchFamily="49" charset="0"/>
              </a:rPr>
              <a:t>Ha a multihalmazban lévő elemek számát is tárolnánk, akkor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urier New" pitchFamily="49" charset="0"/>
              </a:rPr>
              <a:t>nem kellene ciklus</a:t>
            </a:r>
            <a:r>
              <a:rPr lang="hu-HU" sz="2800" dirty="0">
                <a:cs typeface="Courier New" pitchFamily="49" charset="0"/>
              </a:rPr>
              <a:t>.</a:t>
            </a:r>
          </a:p>
        </p:txBody>
      </p:sp>
      <p:sp>
        <p:nvSpPr>
          <p:cNvPr id="88066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Multihalmaz típus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3C2DFAFB-4F3A-49AA-AFEB-81E171807D37}" type="datetime8">
              <a:rPr lang="hu-HU" smtClean="0"/>
              <a:t>2022.11.15. 11:59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10. előadás</a:t>
            </a:r>
            <a:endParaRPr lang="en-US" dirty="0"/>
          </a:p>
        </p:txBody>
      </p:sp>
      <p:graphicFrame>
        <p:nvGraphicFramePr>
          <p:cNvPr id="7" name="Tábláza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235793"/>
              </p:ext>
            </p:extLst>
          </p:nvPr>
        </p:nvGraphicFramePr>
        <p:xfrm>
          <a:off x="1852712" y="2189916"/>
          <a:ext cx="5472608" cy="2125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536320064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1444207863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2297003640"/>
                    </a:ext>
                  </a:extLst>
                </a:gridCol>
              </a:tblGrid>
              <a:tr h="231170">
                <a:tc grid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498671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hu-HU" altLang="hu-HU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i:=Min'Elemtípus</a:t>
                      </a: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83674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hu-HU" altLang="hu-HU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hu-HU" altLang="hu-HU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i≤Max'Elemtípus</a:t>
                      </a:r>
                      <a:r>
                        <a:rPr lang="hu-HU" altLang="hu-HU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és a[i]=0</a:t>
                      </a: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410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i:=i+1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35789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l"/>
                      <a:r>
                        <a:rPr lang="hu-HU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ÜresE</a:t>
                      </a:r>
                      <a:r>
                        <a:rPr lang="hu-HU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:=i</a:t>
                      </a:r>
                      <a:r>
                        <a:rPr lang="hu-HU" altLang="hu-HU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r>
                        <a:rPr lang="hu-HU" altLang="hu-HU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Max'Elemtípus</a:t>
                      </a:r>
                      <a:endParaRPr lang="hu-HU" sz="2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sz="2400" b="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791644"/>
                  </a:ext>
                </a:extLst>
              </a:tr>
            </a:tbl>
          </a:graphicData>
        </a:graphic>
      </p:graphicFrame>
      <p:sp>
        <p:nvSpPr>
          <p:cNvPr id="8" name="Oval 63"/>
          <p:cNvSpPr>
            <a:spLocks noChangeArrowheads="1"/>
          </p:cNvSpPr>
          <p:nvPr/>
        </p:nvSpPr>
        <p:spPr bwMode="auto">
          <a:xfrm>
            <a:off x="2860824" y="1628800"/>
            <a:ext cx="3465810" cy="576262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u-H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ÜresE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(a):</a:t>
            </a:r>
            <a:r>
              <a:rPr 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Logikai</a:t>
            </a:r>
            <a:endParaRPr lang="hu-H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1082EDE9-499A-4917-8AAC-FD04C0C30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8937" y="2189741"/>
            <a:ext cx="1494085" cy="57540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36000" tIns="36000" rIns="0" bIns="3600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l">
              <a:lnSpc>
                <a:spcPts val="2000"/>
              </a:lnSpc>
              <a:buFont typeface="Wingdings" pitchFamily="2" charset="2"/>
              <a:buNone/>
            </a:pPr>
            <a:r>
              <a:rPr lang="hu-H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Változó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i:</a:t>
            </a:r>
            <a:r>
              <a:rPr lang="hu-HU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Elemtípus</a:t>
            </a:r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64</a:t>
            </a:fld>
            <a:r>
              <a:rPr lang="hu-HU" dirty="0"/>
              <a:t>/73</a:t>
            </a:r>
          </a:p>
        </p:txBody>
      </p:sp>
    </p:spTree>
    <p:extLst>
      <p:ext uri="{BB962C8B-B14F-4D97-AF65-F5344CB8AC3E}">
        <p14:creationId xmlns:p14="http://schemas.microsoft.com/office/powerpoint/2010/main" val="2723550891"/>
      </p:ext>
    </p:extLst>
  </p:cSld>
  <p:clrMapOvr>
    <a:masterClrMapping/>
  </p:clrMapOvr>
  <p:transition spd="slow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Multihalmaz típus</a:t>
            </a:r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179388" y="1412875"/>
            <a:ext cx="8964612" cy="284847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400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400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400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800" b="1" dirty="0">
              <a:latin typeface="+mn-lt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b="1" dirty="0">
                <a:latin typeface="+mn-lt"/>
                <a:cs typeface="Courier New" pitchFamily="49" charset="0"/>
              </a:rPr>
              <a:t>Műveletigény számítása: </a:t>
            </a:r>
          </a:p>
          <a:p>
            <a:pPr eaLnBrk="0" hangingPunct="0">
              <a:lnSpc>
                <a:spcPts val="3000"/>
              </a:lnSpc>
              <a:spcBef>
                <a:spcPts val="6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dirty="0">
                <a:latin typeface="+mn-lt"/>
                <a:cs typeface="Courier New" pitchFamily="49" charset="0"/>
              </a:rPr>
              <a:t>Nem függ a multihalmaz elemszámától.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0B6EB6AE-E700-44DC-BACB-D029B8DEC3EE}" type="datetime8">
              <a:rPr lang="hu-HU" smtClean="0"/>
              <a:t>2022.11.15. 11:59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10. előadás</a:t>
            </a:r>
            <a:endParaRPr lang="en-US" dirty="0"/>
          </a:p>
        </p:txBody>
      </p:sp>
      <p:graphicFrame>
        <p:nvGraphicFramePr>
          <p:cNvPr id="7" name="Tábláza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315019"/>
              </p:ext>
            </p:extLst>
          </p:nvPr>
        </p:nvGraphicFramePr>
        <p:xfrm>
          <a:off x="2411760" y="2170564"/>
          <a:ext cx="4320480" cy="754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536320064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297003640"/>
                    </a:ext>
                  </a:extLst>
                </a:gridCol>
              </a:tblGrid>
              <a:tr h="231170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498671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a[e]:=a[e]+1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83674"/>
                  </a:ext>
                </a:extLst>
              </a:tr>
            </a:tbl>
          </a:graphicData>
        </a:graphic>
      </p:graphicFrame>
      <p:sp>
        <p:nvSpPr>
          <p:cNvPr id="9" name="Oval 63"/>
          <p:cNvSpPr>
            <a:spLocks noChangeArrowheads="1"/>
          </p:cNvSpPr>
          <p:nvPr/>
        </p:nvSpPr>
        <p:spPr bwMode="auto">
          <a:xfrm>
            <a:off x="2421632" y="1609448"/>
            <a:ext cx="4310608" cy="576262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Multihalmazba(</a:t>
            </a:r>
            <a:r>
              <a:rPr lang="hu-H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a,e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65</a:t>
            </a:fld>
            <a:r>
              <a:rPr lang="hu-HU" dirty="0"/>
              <a:t>/73</a:t>
            </a:r>
          </a:p>
        </p:txBody>
      </p:sp>
    </p:spTree>
    <p:extLst>
      <p:ext uri="{BB962C8B-B14F-4D97-AF65-F5344CB8AC3E}">
        <p14:creationId xmlns:p14="http://schemas.microsoft.com/office/powerpoint/2010/main" val="2982795227"/>
      </p:ext>
    </p:extLst>
  </p:cSld>
  <p:clrMapOvr>
    <a:masterClrMapping/>
  </p:clrMapOvr>
  <p:transition spd="slow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Multihalmaz típus</a:t>
            </a:r>
          </a:p>
        </p:txBody>
      </p:sp>
      <p:sp>
        <p:nvSpPr>
          <p:cNvPr id="90116" name="Rectangle 26"/>
          <p:cNvSpPr>
            <a:spLocks noChangeArrowheads="1"/>
          </p:cNvSpPr>
          <p:nvPr/>
        </p:nvSpPr>
        <p:spPr bwMode="auto">
          <a:xfrm>
            <a:off x="107950" y="1412875"/>
            <a:ext cx="9217025" cy="2996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None/>
            </a:pPr>
            <a:endParaRPr lang="hu-HU" altLang="hu-H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None/>
            </a:pPr>
            <a:endParaRPr lang="hu-HU" altLang="hu-H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None/>
            </a:pPr>
            <a:endParaRPr lang="hu-HU" altLang="hu-H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None/>
            </a:pPr>
            <a:endParaRPr lang="hu-HU" altLang="hu-H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24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None/>
            </a:pPr>
            <a:r>
              <a:rPr lang="hu-HU" altLang="hu-HU" sz="2800" b="1" dirty="0">
                <a:cs typeface="Courier New" panose="02070309020205020404" pitchFamily="49" charset="0"/>
              </a:rPr>
              <a:t>Műveletigény számítása: </a:t>
            </a:r>
          </a:p>
          <a:p>
            <a:pPr>
              <a:lnSpc>
                <a:spcPts val="3000"/>
              </a:lnSpc>
              <a:spcBef>
                <a:spcPts val="6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None/>
            </a:pPr>
            <a:r>
              <a:rPr lang="hu-HU" altLang="hu-HU" sz="2800" dirty="0">
                <a:cs typeface="Courier New" panose="02070309020205020404" pitchFamily="49" charset="0"/>
              </a:rPr>
              <a:t>Nem függ a multihalmaz elemszámától.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844666BC-644B-43CB-B8AF-7930AF328184}" type="datetime8">
              <a:rPr lang="hu-HU" smtClean="0"/>
              <a:t>2022.11.15. 11:59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10. előadás</a:t>
            </a:r>
            <a:endParaRPr lang="en-US" dirty="0"/>
          </a:p>
        </p:txBody>
      </p:sp>
      <p:graphicFrame>
        <p:nvGraphicFramePr>
          <p:cNvPr id="7" name="Tábláza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114364"/>
              </p:ext>
            </p:extLst>
          </p:nvPr>
        </p:nvGraphicFramePr>
        <p:xfrm>
          <a:off x="2161828" y="2079888"/>
          <a:ext cx="4824536" cy="1211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2268">
                  <a:extLst>
                    <a:ext uri="{9D8B030D-6E8A-4147-A177-3AD203B41FA5}">
                      <a16:colId xmlns:a16="http://schemas.microsoft.com/office/drawing/2014/main" val="2536320064"/>
                    </a:ext>
                  </a:extLst>
                </a:gridCol>
                <a:gridCol w="2412268">
                  <a:extLst>
                    <a:ext uri="{9D8B030D-6E8A-4147-A177-3AD203B41FA5}">
                      <a16:colId xmlns:a16="http://schemas.microsoft.com/office/drawing/2014/main" val="2297003640"/>
                    </a:ext>
                  </a:extLst>
                </a:gridCol>
              </a:tblGrid>
              <a:tr h="231170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498671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a[e]&gt;0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464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a[e]:=a[e]-1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983674"/>
                  </a:ext>
                </a:extLst>
              </a:tr>
            </a:tbl>
          </a:graphicData>
        </a:graphic>
      </p:graphicFrame>
      <p:sp>
        <p:nvSpPr>
          <p:cNvPr id="8" name="Oval 63"/>
          <p:cNvSpPr>
            <a:spLocks noChangeArrowheads="1"/>
          </p:cNvSpPr>
          <p:nvPr/>
        </p:nvSpPr>
        <p:spPr bwMode="auto">
          <a:xfrm>
            <a:off x="2352898" y="1518772"/>
            <a:ext cx="4464050" cy="576262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Multihalmazból(</a:t>
            </a:r>
            <a:r>
              <a:rPr lang="hu-H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a,e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cxnSp>
        <p:nvCxnSpPr>
          <p:cNvPr id="10" name="Egyenes összekötő 9"/>
          <p:cNvCxnSpPr/>
          <p:nvPr/>
        </p:nvCxnSpPr>
        <p:spPr>
          <a:xfrm>
            <a:off x="2161828" y="2361580"/>
            <a:ext cx="216470" cy="46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11"/>
          <p:cNvCxnSpPr/>
          <p:nvPr/>
        </p:nvCxnSpPr>
        <p:spPr>
          <a:xfrm flipH="1">
            <a:off x="6698332" y="2361580"/>
            <a:ext cx="288032" cy="46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29">
            <a:extLst>
              <a:ext uri="{FF2B5EF4-FFF2-40B4-BE49-F238E27FC236}">
                <a16:creationId xmlns:a16="http://schemas.microsoft.com/office/drawing/2014/main" id="{8A6B75DD-4C82-421F-969B-69CAC48700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8551" y="2564904"/>
            <a:ext cx="288925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600" b="1" dirty="0">
                <a:latin typeface="Courier New" pitchFamily="49" charset="0"/>
              </a:rPr>
              <a:t>I</a:t>
            </a:r>
          </a:p>
        </p:txBody>
      </p:sp>
      <p:sp>
        <p:nvSpPr>
          <p:cNvPr id="14" name="Text Box 30">
            <a:extLst>
              <a:ext uri="{FF2B5EF4-FFF2-40B4-BE49-F238E27FC236}">
                <a16:creationId xmlns:a16="http://schemas.microsoft.com/office/drawing/2014/main" id="{D9CB6E66-AC54-4AB1-A12E-4F0EF1B0AC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240" y="2575322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600" b="1" dirty="0">
                <a:latin typeface="Courier New" pitchFamily="49" charset="0"/>
              </a:rPr>
              <a:t>N</a:t>
            </a:r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66</a:t>
            </a:fld>
            <a:r>
              <a:rPr lang="hu-HU" dirty="0"/>
              <a:t>/73</a:t>
            </a:r>
          </a:p>
        </p:txBody>
      </p:sp>
    </p:spTree>
    <p:extLst>
      <p:ext uri="{BB962C8B-B14F-4D97-AF65-F5344CB8AC3E}">
        <p14:creationId xmlns:p14="http://schemas.microsoft.com/office/powerpoint/2010/main" val="3560711677"/>
      </p:ext>
    </p:extLst>
  </p:cSld>
  <p:clrMapOvr>
    <a:masterClrMapping/>
  </p:clrMapOvr>
  <p:transition spd="slow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Multihalmaz típus</a:t>
            </a:r>
          </a:p>
        </p:txBody>
      </p:sp>
      <p:sp>
        <p:nvSpPr>
          <p:cNvPr id="91140" name="Rectangle 26"/>
          <p:cNvSpPr>
            <a:spLocks noChangeArrowheads="1"/>
          </p:cNvSpPr>
          <p:nvPr/>
        </p:nvSpPr>
        <p:spPr bwMode="auto">
          <a:xfrm>
            <a:off x="179388" y="1412875"/>
            <a:ext cx="8964612" cy="2553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None/>
            </a:pPr>
            <a:endParaRPr lang="hu-HU" altLang="hu-H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None/>
            </a:pPr>
            <a:endParaRPr lang="hu-HU" altLang="hu-H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None/>
            </a:pPr>
            <a:endParaRPr lang="hu-HU" altLang="hu-H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24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None/>
            </a:pPr>
            <a:r>
              <a:rPr lang="hu-HU" altLang="hu-HU" sz="2800" b="1" dirty="0">
                <a:cs typeface="Courier New" panose="02070309020205020404" pitchFamily="49" charset="0"/>
              </a:rPr>
              <a:t>Műveletigény számítása: </a:t>
            </a:r>
          </a:p>
          <a:p>
            <a:pPr>
              <a:lnSpc>
                <a:spcPts val="3000"/>
              </a:lnSpc>
              <a:spcBef>
                <a:spcPts val="6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None/>
            </a:pPr>
            <a:r>
              <a:rPr lang="hu-HU" altLang="hu-HU" sz="2800" dirty="0">
                <a:cs typeface="Courier New" panose="02070309020205020404" pitchFamily="49" charset="0"/>
              </a:rPr>
              <a:t>Nem függ a multihalmaz elemszámától.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5633C40B-88BC-4B76-A730-44BCD618DF0C}" type="datetime8">
              <a:rPr lang="hu-HU" smtClean="0"/>
              <a:t>2022.11.15. 11:59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10. előadás</a:t>
            </a:r>
            <a:endParaRPr lang="en-US" dirty="0"/>
          </a:p>
        </p:txBody>
      </p:sp>
      <p:graphicFrame>
        <p:nvGraphicFramePr>
          <p:cNvPr id="7" name="Tábláza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136213"/>
              </p:ext>
            </p:extLst>
          </p:nvPr>
        </p:nvGraphicFramePr>
        <p:xfrm>
          <a:off x="2415034" y="2079888"/>
          <a:ext cx="4320480" cy="754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536320064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297003640"/>
                    </a:ext>
                  </a:extLst>
                </a:gridCol>
              </a:tblGrid>
              <a:tr h="231170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498671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hu-HU" sz="2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ElemeE</a:t>
                      </a:r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:=a[e]&gt;0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83674"/>
                  </a:ext>
                </a:extLst>
              </a:tr>
            </a:tbl>
          </a:graphicData>
        </a:graphic>
      </p:graphicFrame>
      <p:sp>
        <p:nvSpPr>
          <p:cNvPr id="8" name="Oval 63"/>
          <p:cNvSpPr>
            <a:spLocks noChangeArrowheads="1"/>
          </p:cNvSpPr>
          <p:nvPr/>
        </p:nvSpPr>
        <p:spPr bwMode="auto">
          <a:xfrm>
            <a:off x="2424906" y="1518772"/>
            <a:ext cx="4310608" cy="576262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u-H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ElemeE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e,a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Logikai</a:t>
            </a:r>
            <a:endParaRPr lang="hu-H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67</a:t>
            </a:fld>
            <a:r>
              <a:rPr lang="hu-HU" dirty="0"/>
              <a:t>/73</a:t>
            </a:r>
          </a:p>
        </p:txBody>
      </p:sp>
    </p:spTree>
    <p:extLst>
      <p:ext uri="{BB962C8B-B14F-4D97-AF65-F5344CB8AC3E}">
        <p14:creationId xmlns:p14="http://schemas.microsoft.com/office/powerpoint/2010/main" val="3692841191"/>
      </p:ext>
    </p:extLst>
  </p:cSld>
  <p:clrMapOvr>
    <a:masterClrMapping/>
  </p:clrMapOvr>
  <p:transition spd="slow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Multihalmaz típus</a:t>
            </a:r>
          </a:p>
        </p:txBody>
      </p:sp>
      <p:sp>
        <p:nvSpPr>
          <p:cNvPr id="92164" name="Rectangle 26"/>
          <p:cNvSpPr>
            <a:spLocks noChangeArrowheads="1"/>
          </p:cNvSpPr>
          <p:nvPr/>
        </p:nvSpPr>
        <p:spPr bwMode="auto">
          <a:xfrm>
            <a:off x="179388" y="1412875"/>
            <a:ext cx="8964612" cy="2769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None/>
            </a:pPr>
            <a:endParaRPr lang="hu-HU" altLang="hu-H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None/>
            </a:pPr>
            <a:endParaRPr lang="hu-HU" altLang="hu-H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None/>
            </a:pPr>
            <a:endParaRPr lang="hu-HU" altLang="hu-H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None/>
            </a:pPr>
            <a:endParaRPr lang="hu-HU" altLang="hu-H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None/>
            </a:pPr>
            <a:r>
              <a:rPr lang="hu-HU" altLang="hu-HU" sz="2800" b="1" dirty="0">
                <a:cs typeface="Courier New" panose="02070309020205020404" pitchFamily="49" charset="0"/>
              </a:rPr>
              <a:t>Műveletigény számítása: </a:t>
            </a:r>
          </a:p>
          <a:p>
            <a:pPr>
              <a:lnSpc>
                <a:spcPts val="3000"/>
              </a:lnSpc>
              <a:spcBef>
                <a:spcPts val="6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None/>
            </a:pPr>
            <a:r>
              <a:rPr lang="hu-HU" altLang="hu-HU" sz="2800" dirty="0">
                <a:cs typeface="Courier New" panose="02070309020205020404" pitchFamily="49" charset="0"/>
              </a:rPr>
              <a:t>Nem függ a multihalmaz elemszámától.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3A20129-FA5A-4C11-8CB3-726541DE500D}" type="datetime8">
              <a:rPr lang="hu-HU" smtClean="0"/>
              <a:t>2022.11.15. 11:59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10. előadás</a:t>
            </a:r>
            <a:endParaRPr lang="en-US" dirty="0"/>
          </a:p>
        </p:txBody>
      </p:sp>
      <p:graphicFrame>
        <p:nvGraphicFramePr>
          <p:cNvPr id="7" name="Tábláza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977900"/>
              </p:ext>
            </p:extLst>
          </p:nvPr>
        </p:nvGraphicFramePr>
        <p:xfrm>
          <a:off x="2123728" y="2092588"/>
          <a:ext cx="4896544" cy="754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536320064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297003640"/>
                    </a:ext>
                  </a:extLst>
                </a:gridCol>
              </a:tblGrid>
              <a:tr h="231170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498671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Multiplicitás:=a[e]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83674"/>
                  </a:ext>
                </a:extLst>
              </a:tr>
            </a:tbl>
          </a:graphicData>
        </a:graphic>
      </p:graphicFrame>
      <p:sp>
        <p:nvSpPr>
          <p:cNvPr id="8" name="Oval 63"/>
          <p:cNvSpPr>
            <a:spLocks noChangeArrowheads="1"/>
          </p:cNvSpPr>
          <p:nvPr/>
        </p:nvSpPr>
        <p:spPr bwMode="auto">
          <a:xfrm>
            <a:off x="2123728" y="1531472"/>
            <a:ext cx="4896544" cy="576262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Multiplicitás(</a:t>
            </a:r>
            <a:r>
              <a:rPr lang="hu-H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e,a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Egész</a:t>
            </a:r>
            <a:endParaRPr lang="hu-H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68</a:t>
            </a:fld>
            <a:r>
              <a:rPr lang="hu-HU" dirty="0"/>
              <a:t>/73</a:t>
            </a:r>
          </a:p>
        </p:txBody>
      </p:sp>
    </p:spTree>
    <p:extLst>
      <p:ext uri="{BB962C8B-B14F-4D97-AF65-F5344CB8AC3E}">
        <p14:creationId xmlns:p14="http://schemas.microsoft.com/office/powerpoint/2010/main" val="321886082"/>
      </p:ext>
    </p:extLst>
  </p:cSld>
  <p:clrMapOvr>
    <a:masterClrMapping/>
  </p:clrMapOvr>
  <p:transition spd="slow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Multihalmaz típus</a:t>
            </a:r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179388" y="1412875"/>
            <a:ext cx="8964612" cy="448430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400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400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400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400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400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400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endParaRPr lang="hu-HU" sz="2400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b="1" dirty="0">
                <a:latin typeface="+mn-lt"/>
                <a:cs typeface="Courier New" pitchFamily="49" charset="0"/>
              </a:rPr>
              <a:t>Műveletigény számítása: </a:t>
            </a:r>
          </a:p>
          <a:p>
            <a:pPr eaLnBrk="0" hangingPunct="0">
              <a:lnSpc>
                <a:spcPts val="3000"/>
              </a:lnSpc>
              <a:spcBef>
                <a:spcPts val="600"/>
              </a:spcBef>
              <a:buClr>
                <a:srgbClr val="006600"/>
              </a:buClr>
              <a:buSzPct val="70000"/>
              <a:buFont typeface="Wingdings" pitchFamily="2" charset="2"/>
              <a:buNone/>
              <a:defRPr/>
            </a:pPr>
            <a:r>
              <a:rPr lang="hu-HU" sz="2800" dirty="0">
                <a:latin typeface="+mn-lt"/>
                <a:cs typeface="Courier New" pitchFamily="49" charset="0"/>
              </a:rPr>
              <a:t>A futási idő a multihalmaz elemtípusa számosságával arányos (eldöntés tétel).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64C3AED7-0BBD-428C-BB83-8C68B58F2943}" type="datetime8">
              <a:rPr lang="hu-HU" smtClean="0"/>
              <a:t>2022.11.15. 11:59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10. előadás</a:t>
            </a:r>
            <a:endParaRPr lang="en-US" dirty="0"/>
          </a:p>
        </p:txBody>
      </p:sp>
      <p:graphicFrame>
        <p:nvGraphicFramePr>
          <p:cNvPr id="7" name="Tábláza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142863"/>
              </p:ext>
            </p:extLst>
          </p:nvPr>
        </p:nvGraphicFramePr>
        <p:xfrm>
          <a:off x="1123124" y="2189916"/>
          <a:ext cx="6257188" cy="2125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704">
                  <a:extLst>
                    <a:ext uri="{9D8B030D-6E8A-4147-A177-3AD203B41FA5}">
                      <a16:colId xmlns:a16="http://schemas.microsoft.com/office/drawing/2014/main" val="2536320064"/>
                    </a:ext>
                  </a:extLst>
                </a:gridCol>
                <a:gridCol w="2663140">
                  <a:extLst>
                    <a:ext uri="{9D8B030D-6E8A-4147-A177-3AD203B41FA5}">
                      <a16:colId xmlns:a16="http://schemas.microsoft.com/office/drawing/2014/main" val="1444207863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2297003640"/>
                    </a:ext>
                  </a:extLst>
                </a:gridCol>
              </a:tblGrid>
              <a:tr h="231170">
                <a:tc grid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498671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hu-HU" altLang="hu-HU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i:=Min'Elemtípus</a:t>
                      </a: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83674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r"/>
                      <a:r>
                        <a:rPr lang="hu-HU" altLang="hu-HU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i≤Max'Elemtípus</a:t>
                      </a:r>
                      <a:r>
                        <a:rPr lang="hu-HU" altLang="hu-HU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és a[i]</a:t>
                      </a:r>
                      <a:r>
                        <a:rPr lang="hu-HU" sz="2400" dirty="0">
                          <a:latin typeface="Courier New" pitchFamily="49" charset="0"/>
                          <a:cs typeface="Courier New" pitchFamily="49" charset="0"/>
                        </a:rPr>
                        <a:t>≤</a:t>
                      </a:r>
                      <a:r>
                        <a:rPr lang="hu-HU" altLang="hu-HU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b[i]</a:t>
                      </a: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410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i:=i+1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35789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l"/>
                      <a:r>
                        <a:rPr lang="hu-HU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RészeE</a:t>
                      </a:r>
                      <a:r>
                        <a:rPr lang="hu-HU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:=i</a:t>
                      </a:r>
                      <a:r>
                        <a:rPr lang="hu-HU" altLang="hu-HU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r>
                        <a:rPr lang="hu-HU" altLang="hu-HU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Max'Elemtípus</a:t>
                      </a:r>
                      <a:endParaRPr lang="hu-HU" sz="2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sz="2400" b="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791644"/>
                  </a:ext>
                </a:extLst>
              </a:tr>
            </a:tbl>
          </a:graphicData>
        </a:graphic>
      </p:graphicFrame>
      <p:sp>
        <p:nvSpPr>
          <p:cNvPr id="9" name="Oval 63"/>
          <p:cNvSpPr>
            <a:spLocks noChangeArrowheads="1"/>
          </p:cNvSpPr>
          <p:nvPr/>
        </p:nvSpPr>
        <p:spPr bwMode="auto">
          <a:xfrm>
            <a:off x="2062353" y="1628800"/>
            <a:ext cx="4464050" cy="576262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u-H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RészeE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r>
              <a:rPr 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Logikai</a:t>
            </a:r>
            <a:endParaRPr lang="hu-H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A8C5CFD3-AE8D-43B2-A8A1-C63AED0E4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312" y="2194231"/>
            <a:ext cx="1494085" cy="57540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36000" tIns="36000" rIns="0" bIns="3600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l">
              <a:lnSpc>
                <a:spcPts val="2000"/>
              </a:lnSpc>
              <a:buFont typeface="Wingdings" pitchFamily="2" charset="2"/>
              <a:buNone/>
            </a:pPr>
            <a:r>
              <a:rPr lang="hu-H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Változó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i:</a:t>
            </a:r>
            <a:r>
              <a:rPr lang="hu-HU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Elemtípus</a:t>
            </a:r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69</a:t>
            </a:fld>
            <a:r>
              <a:rPr lang="hu-HU" dirty="0"/>
              <a:t>/73</a:t>
            </a:r>
          </a:p>
        </p:txBody>
      </p:sp>
    </p:spTree>
    <p:extLst>
      <p:ext uri="{BB962C8B-B14F-4D97-AF65-F5344CB8AC3E}">
        <p14:creationId xmlns:p14="http://schemas.microsoft.com/office/powerpoint/2010/main" val="3793783138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Metszet</a:t>
            </a:r>
          </a:p>
        </p:txBody>
      </p:sp>
      <p:sp>
        <p:nvSpPr>
          <p:cNvPr id="38918" name="Tartalom helye 2"/>
          <p:cNvSpPr>
            <a:spLocks noGrp="1"/>
          </p:cNvSpPr>
          <p:nvPr>
            <p:ph idx="1"/>
          </p:nvPr>
        </p:nvSpPr>
        <p:spPr>
          <a:xfrm>
            <a:off x="35496" y="1341437"/>
            <a:ext cx="8929117" cy="5430837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>
                <a:sym typeface="Symbol" pitchFamily="18" charset="2"/>
              </a:rPr>
              <a:t>Algoritmus: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b="1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b="1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b="1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b="1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b="1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b="1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b="1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hu-HU" sz="2800" b="1" dirty="0">
                <a:sym typeface="Symbol" pitchFamily="18" charset="2"/>
              </a:rPr>
              <a:t>Megjegyzés:</a:t>
            </a:r>
          </a:p>
          <a:p>
            <a:pPr marL="25400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sz="2600" dirty="0">
                <a:sym typeface="Symbol" pitchFamily="18" charset="2"/>
              </a:rPr>
              <a:t>	A megoldás </a:t>
            </a:r>
            <a:r>
              <a:rPr lang="hu-HU" sz="2600" dirty="0">
                <a:solidFill>
                  <a:srgbClr val="0000FF"/>
                </a:solidFill>
                <a:sym typeface="Symbol" pitchFamily="18" charset="2"/>
              </a:rPr>
              <a:t>kiválogatás</a:t>
            </a:r>
            <a:r>
              <a:rPr lang="hu-HU" sz="2600" dirty="0">
                <a:sym typeface="Symbol" pitchFamily="18" charset="2"/>
              </a:rPr>
              <a:t>ban </a:t>
            </a:r>
            <a:r>
              <a:rPr lang="hu-HU" sz="2600" dirty="0">
                <a:solidFill>
                  <a:srgbClr val="FF0000"/>
                </a:solidFill>
                <a:sym typeface="Symbol" pitchFamily="18" charset="2"/>
              </a:rPr>
              <a:t>eldöntés</a:t>
            </a:r>
            <a:r>
              <a:rPr lang="hu-HU" sz="2600" dirty="0">
                <a:sym typeface="Symbol" pitchFamily="18" charset="2"/>
              </a:rPr>
              <a:t>.</a:t>
            </a:r>
          </a:p>
        </p:txBody>
      </p:sp>
      <p:graphicFrame>
        <p:nvGraphicFramePr>
          <p:cNvPr id="28720" name="Group 48"/>
          <p:cNvGraphicFramePr>
            <a:graphicFrameLocks noGrp="1"/>
          </p:cNvGraphicFramePr>
          <p:nvPr/>
        </p:nvGraphicFramePr>
        <p:xfrm>
          <a:off x="3336925" y="1844675"/>
          <a:ext cx="4791075" cy="3612928"/>
        </p:xfrm>
        <a:graphic>
          <a:graphicData uri="http://schemas.openxmlformats.org/drawingml/2006/table">
            <a:tbl>
              <a:tblPr/>
              <a:tblGrid>
                <a:gridCol w="500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7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8072">
                <a:tc gridSpan="4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Db:=0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072">
                <a:tc gridSpan="4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i=1..N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072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j:=1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072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j≤M és X[i]≠Y[j]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8072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j:=j+1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8072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j≤M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8072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Db:=Db+1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8072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Z[Db]:=X[i]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38950" name="Egyenes összekötő 8"/>
          <p:cNvCxnSpPr>
            <a:cxnSpLocks noChangeShapeType="1"/>
          </p:cNvCxnSpPr>
          <p:nvPr/>
        </p:nvCxnSpPr>
        <p:spPr bwMode="auto">
          <a:xfrm>
            <a:off x="3840163" y="4093176"/>
            <a:ext cx="215900" cy="449263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51" name="Egyenes összekötő 9"/>
          <p:cNvCxnSpPr>
            <a:cxnSpLocks noChangeShapeType="1"/>
          </p:cNvCxnSpPr>
          <p:nvPr/>
        </p:nvCxnSpPr>
        <p:spPr bwMode="auto">
          <a:xfrm flipH="1">
            <a:off x="7897813" y="4093176"/>
            <a:ext cx="215900" cy="449263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52" name="Text Box 50"/>
          <p:cNvSpPr txBox="1">
            <a:spLocks noChangeArrowheads="1"/>
          </p:cNvSpPr>
          <p:nvPr/>
        </p:nvSpPr>
        <p:spPr bwMode="auto">
          <a:xfrm>
            <a:off x="3762375" y="4283075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38953" name="Text Box 51"/>
          <p:cNvSpPr txBox="1">
            <a:spLocks noChangeArrowheads="1"/>
          </p:cNvSpPr>
          <p:nvPr/>
        </p:nvSpPr>
        <p:spPr bwMode="auto">
          <a:xfrm>
            <a:off x="7896225" y="4286250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14" name="Rectangle 52"/>
          <p:cNvSpPr>
            <a:spLocks noChangeArrowheads="1"/>
          </p:cNvSpPr>
          <p:nvPr/>
        </p:nvSpPr>
        <p:spPr bwMode="auto">
          <a:xfrm>
            <a:off x="3806825" y="2708275"/>
            <a:ext cx="4356100" cy="1873250"/>
          </a:xfrm>
          <a:prstGeom prst="rect">
            <a:avLst/>
          </a:prstGeom>
          <a:noFill/>
          <a:ln w="19050" cap="rnd" algn="ctr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5" name="Rectangle 54"/>
          <p:cNvSpPr>
            <a:spLocks noChangeArrowheads="1"/>
          </p:cNvSpPr>
          <p:nvPr/>
        </p:nvSpPr>
        <p:spPr bwMode="auto">
          <a:xfrm>
            <a:off x="3276600" y="1801813"/>
            <a:ext cx="4895850" cy="3671887"/>
          </a:xfrm>
          <a:prstGeom prst="rect">
            <a:avLst/>
          </a:prstGeom>
          <a:noFill/>
          <a:ln w="19050" cap="rnd" algn="ctr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6" name="AutoShape 51"/>
          <p:cNvSpPr>
            <a:spLocks noChangeArrowheads="1"/>
          </p:cNvSpPr>
          <p:nvPr/>
        </p:nvSpPr>
        <p:spPr bwMode="auto">
          <a:xfrm>
            <a:off x="122238" y="4911725"/>
            <a:ext cx="2555875" cy="360363"/>
          </a:xfrm>
          <a:prstGeom prst="wedgeRectCallout">
            <a:avLst>
              <a:gd name="adj1" fmla="val 93352"/>
              <a:gd name="adj2" fmla="val -376870"/>
            </a:avLst>
          </a:prstGeom>
          <a:solidFill>
            <a:srgbClr val="969696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lIns="54000" tIns="10800" rIns="54000" bIns="10800" anchor="ctr"/>
          <a:lstStyle/>
          <a:p>
            <a:pPr marL="266700" indent="-254000" algn="ctr">
              <a:lnSpc>
                <a:spcPct val="95000"/>
              </a:lnSpc>
              <a:defRPr/>
            </a:pPr>
            <a:r>
              <a:rPr lang="hu-HU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Eldöntés</a:t>
            </a:r>
            <a:r>
              <a:rPr lang="hu-HU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hu-HU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tétel</a:t>
            </a:r>
          </a:p>
        </p:txBody>
      </p:sp>
      <p:sp>
        <p:nvSpPr>
          <p:cNvPr id="38959" name="Szövegdoboz 17"/>
          <p:cNvSpPr txBox="1">
            <a:spLocks noChangeArrowheads="1"/>
          </p:cNvSpPr>
          <p:nvPr/>
        </p:nvSpPr>
        <p:spPr bwMode="auto">
          <a:xfrm>
            <a:off x="8111217" y="1546452"/>
            <a:ext cx="1079500" cy="62547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/>
              <a:t>Változó </a:t>
            </a:r>
            <a:br>
              <a:rPr lang="hu-HU" sz="1800" b="1"/>
            </a:br>
            <a:r>
              <a:rPr lang="hu-HU" sz="1800"/>
              <a:t>   i,j</a:t>
            </a:r>
            <a:r>
              <a:rPr lang="hu-HU" sz="1800" b="1"/>
              <a:t>:Egész</a:t>
            </a:r>
          </a:p>
        </p:txBody>
      </p:sp>
      <p:pic>
        <p:nvPicPr>
          <p:cNvPr id="19" name="Kép 18">
            <a:extLst>
              <a:ext uri="{FF2B5EF4-FFF2-40B4-BE49-F238E27FC236}">
                <a16:creationId xmlns:a16="http://schemas.microsoft.com/office/drawing/2014/main" id="{52F115F1-F5BA-4222-BC41-06E4CF8A0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" y="1864702"/>
            <a:ext cx="2519584" cy="13283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AutoShape 53"/>
          <p:cNvSpPr>
            <a:spLocks noChangeArrowheads="1"/>
          </p:cNvSpPr>
          <p:nvPr/>
        </p:nvSpPr>
        <p:spPr bwMode="auto">
          <a:xfrm>
            <a:off x="279400" y="3860800"/>
            <a:ext cx="2555875" cy="360363"/>
          </a:xfrm>
          <a:prstGeom prst="wedgeRectCallout">
            <a:avLst>
              <a:gd name="adj1" fmla="val 67230"/>
              <a:gd name="adj2" fmla="val -461452"/>
            </a:avLst>
          </a:prstGeom>
          <a:solidFill>
            <a:srgbClr val="C0C0C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54000" tIns="10800" rIns="54000" bIns="10800" anchor="ctr"/>
          <a:lstStyle/>
          <a:p>
            <a:pPr marL="266700" indent="-254000" algn="ctr">
              <a:lnSpc>
                <a:spcPct val="95000"/>
              </a:lnSpc>
              <a:defRPr/>
            </a:pPr>
            <a:r>
              <a:rPr lang="hu-HU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Kiválogatás tétel</a:t>
            </a:r>
          </a:p>
        </p:txBody>
      </p:sp>
      <p:sp>
        <p:nvSpPr>
          <p:cNvPr id="2" name="Dátum helye 6">
            <a:extLst>
              <a:ext uri="{FF2B5EF4-FFF2-40B4-BE49-F238E27FC236}">
                <a16:creationId xmlns:a16="http://schemas.microsoft.com/office/drawing/2014/main" id="{A9E05CF8-BD9A-A537-1317-9DBFF9656223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35496" y="6524625"/>
            <a:ext cx="1905000" cy="360363"/>
          </a:xfrm>
        </p:spPr>
        <p:txBody>
          <a:bodyPr/>
          <a:lstStyle/>
          <a:p>
            <a:pPr>
              <a:defRPr/>
            </a:pPr>
            <a:fld id="{305157BE-1CB5-4850-A06D-A0A5010FBEEF}" type="datetime8">
              <a:rPr lang="hu-HU" smtClean="0"/>
              <a:t>2022.11.15. 11:59</a:t>
            </a:fld>
            <a:endParaRPr lang="en-US"/>
          </a:p>
        </p:txBody>
      </p:sp>
      <p:sp>
        <p:nvSpPr>
          <p:cNvPr id="6" name="Élőláb helye 10">
            <a:extLst>
              <a:ext uri="{FF2B5EF4-FFF2-40B4-BE49-F238E27FC236}">
                <a16:creationId xmlns:a16="http://schemas.microsoft.com/office/drawing/2014/main" id="{B7A08E88-30B9-4BB8-D9D9-C9ABBC7194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0496" y="6524625"/>
            <a:ext cx="4287688" cy="333375"/>
          </a:xfrm>
        </p:spPr>
        <p:txBody>
          <a:bodyPr/>
          <a:lstStyle/>
          <a:p>
            <a:pPr>
              <a:defRPr/>
            </a:pPr>
            <a:r>
              <a:rPr lang="hu-HU"/>
              <a:t>Horváth-Horváth-Szlávi-Zsakó: Programozás 10. előadás</a:t>
            </a:r>
            <a:endParaRPr lang="en-US" dirty="0"/>
          </a:p>
        </p:txBody>
      </p:sp>
      <p:sp>
        <p:nvSpPr>
          <p:cNvPr id="7" name="Dia számának helye 1">
            <a:extLst>
              <a:ext uri="{FF2B5EF4-FFF2-40B4-BE49-F238E27FC236}">
                <a16:creationId xmlns:a16="http://schemas.microsoft.com/office/drawing/2014/main" id="{20C4A372-883F-7924-CEFB-BAA41BC974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78352" y="6524625"/>
            <a:ext cx="1162000" cy="360363"/>
          </a:xfrm>
        </p:spPr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7</a:t>
            </a:fld>
            <a:r>
              <a:rPr lang="hu-HU" dirty="0"/>
              <a:t>/73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7" presetID="4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0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52" grpId="0"/>
      <p:bldP spid="38953" grpId="0"/>
      <p:bldP spid="14" grpId="0" animBg="1"/>
      <p:bldP spid="15" grpId="0" animBg="1"/>
      <p:bldP spid="16" grpId="0" animBg="1"/>
      <p:bldP spid="38959" grpId="0" animBg="1"/>
      <p:bldP spid="17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Multihalmaz típus</a:t>
            </a:r>
          </a:p>
        </p:txBody>
      </p:sp>
      <p:sp>
        <p:nvSpPr>
          <p:cNvPr id="94212" name="Rectangle 26"/>
          <p:cNvSpPr>
            <a:spLocks noChangeArrowheads="1"/>
          </p:cNvSpPr>
          <p:nvPr/>
        </p:nvSpPr>
        <p:spPr bwMode="auto">
          <a:xfrm>
            <a:off x="179388" y="1412875"/>
            <a:ext cx="8964612" cy="4267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None/>
            </a:pPr>
            <a:endParaRPr lang="hu-HU" altLang="hu-H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None/>
            </a:pPr>
            <a:endParaRPr lang="hu-HU" altLang="hu-H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None/>
            </a:pPr>
            <a:endParaRPr lang="hu-HU" altLang="hu-H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None/>
            </a:pPr>
            <a:endParaRPr lang="hu-HU" altLang="hu-H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None/>
            </a:pPr>
            <a:endParaRPr lang="hu-HU" altLang="hu-H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None/>
            </a:pPr>
            <a:endParaRPr lang="hu-HU" altLang="hu-H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24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None/>
            </a:pPr>
            <a:r>
              <a:rPr lang="hu-HU" altLang="hu-HU" sz="2800" b="1" dirty="0">
                <a:cs typeface="Courier New" panose="02070309020205020404" pitchFamily="49" charset="0"/>
              </a:rPr>
              <a:t>Műveletigény számítása: </a:t>
            </a:r>
          </a:p>
          <a:p>
            <a:pPr>
              <a:lnSpc>
                <a:spcPts val="3000"/>
              </a:lnSpc>
              <a:spcBef>
                <a:spcPts val="6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None/>
            </a:pPr>
            <a:r>
              <a:rPr lang="hu-HU" altLang="hu-HU" sz="2800" dirty="0">
                <a:cs typeface="Courier New" panose="02070309020205020404" pitchFamily="49" charset="0"/>
              </a:rPr>
              <a:t>A futási idő a multihalmaz elemtípusa számosságával arányos (másolás tétel).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9288EC1-723B-4301-98F9-AAC1952F5EF7}" type="datetime8">
              <a:rPr lang="hu-HU" smtClean="0"/>
              <a:t>2022.11.15. 11:59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10. előadás</a:t>
            </a:r>
            <a:endParaRPr lang="en-US" dirty="0"/>
          </a:p>
        </p:txBody>
      </p:sp>
      <p:graphicFrame>
        <p:nvGraphicFramePr>
          <p:cNvPr id="7" name="Tábláza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597704"/>
              </p:ext>
            </p:extLst>
          </p:nvPr>
        </p:nvGraphicFramePr>
        <p:xfrm>
          <a:off x="1403648" y="2189916"/>
          <a:ext cx="6130552" cy="1668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328">
                  <a:extLst>
                    <a:ext uri="{9D8B030D-6E8A-4147-A177-3AD203B41FA5}">
                      <a16:colId xmlns:a16="http://schemas.microsoft.com/office/drawing/2014/main" val="2536320064"/>
                    </a:ext>
                  </a:extLst>
                </a:gridCol>
                <a:gridCol w="2525948">
                  <a:extLst>
                    <a:ext uri="{9D8B030D-6E8A-4147-A177-3AD203B41FA5}">
                      <a16:colId xmlns:a16="http://schemas.microsoft.com/office/drawing/2014/main" val="1444207863"/>
                    </a:ext>
                  </a:extLst>
                </a:gridCol>
                <a:gridCol w="3065276">
                  <a:extLst>
                    <a:ext uri="{9D8B030D-6E8A-4147-A177-3AD203B41FA5}">
                      <a16:colId xmlns:a16="http://schemas.microsoft.com/office/drawing/2014/main" val="2297003640"/>
                    </a:ext>
                  </a:extLst>
                </a:gridCol>
              </a:tblGrid>
              <a:tr h="231170">
                <a:tc grid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498671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r"/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i=</a:t>
                      </a:r>
                      <a:r>
                        <a:rPr lang="hu-HU" sz="2400" dirty="0">
                          <a:latin typeface="Courier New" pitchFamily="49" charset="0"/>
                          <a:cs typeface="Courier New" pitchFamily="49" charset="0"/>
                        </a:rPr>
                        <a:t>Min'Elemtípus..</a:t>
                      </a:r>
                      <a:r>
                        <a:rPr lang="hu-HU" sz="2400" dirty="0" err="1">
                          <a:latin typeface="Courier New" pitchFamily="49" charset="0"/>
                          <a:cs typeface="Courier New" pitchFamily="49" charset="0"/>
                        </a:rPr>
                        <a:t>Max'Elemtípus</a:t>
                      </a: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410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c[i]</a:t>
                      </a:r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:=a[i]+b[i]</a:t>
                      </a: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35789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hu-HU" sz="2400" b="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Unió:=c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328155"/>
                  </a:ext>
                </a:extLst>
              </a:tr>
            </a:tbl>
          </a:graphicData>
        </a:graphic>
      </p:graphicFrame>
      <p:sp>
        <p:nvSpPr>
          <p:cNvPr id="8" name="Oval 63"/>
          <p:cNvSpPr>
            <a:spLocks noChangeArrowheads="1"/>
          </p:cNvSpPr>
          <p:nvPr/>
        </p:nvSpPr>
        <p:spPr bwMode="auto">
          <a:xfrm>
            <a:off x="2242790" y="1628800"/>
            <a:ext cx="4464050" cy="576262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Unió(</a:t>
            </a:r>
            <a:r>
              <a:rPr lang="hu-H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050C84A2-03A6-4E8D-9FA5-E3D1D83875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086" y="2050027"/>
            <a:ext cx="1717434" cy="83188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36000" tIns="36000" rIns="0" bIns="3600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l">
              <a:lnSpc>
                <a:spcPts val="2000"/>
              </a:lnSpc>
              <a:buFont typeface="Wingdings" pitchFamily="2" charset="2"/>
              <a:buNone/>
            </a:pPr>
            <a:r>
              <a:rPr lang="hu-H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Változó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i:</a:t>
            </a:r>
            <a:r>
              <a:rPr lang="hu-HU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Elemtípus</a:t>
            </a:r>
            <a:b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c:</a:t>
            </a:r>
            <a:r>
              <a:rPr lang="hu-HU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MultiHalmaz</a:t>
            </a:r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70</a:t>
            </a:fld>
            <a:r>
              <a:rPr lang="hu-HU" dirty="0"/>
              <a:t>/73</a:t>
            </a:r>
          </a:p>
        </p:txBody>
      </p:sp>
    </p:spTree>
    <p:extLst>
      <p:ext uri="{BB962C8B-B14F-4D97-AF65-F5344CB8AC3E}">
        <p14:creationId xmlns:p14="http://schemas.microsoft.com/office/powerpoint/2010/main" val="4096252228"/>
      </p:ext>
    </p:extLst>
  </p:cSld>
  <p:clrMapOvr>
    <a:masterClrMapping/>
  </p:clrMapOvr>
  <p:transition spd="slow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Multihalmaz típus</a:t>
            </a:r>
          </a:p>
        </p:txBody>
      </p:sp>
      <p:sp>
        <p:nvSpPr>
          <p:cNvPr id="95236" name="Rectangle 26"/>
          <p:cNvSpPr>
            <a:spLocks noChangeArrowheads="1"/>
          </p:cNvSpPr>
          <p:nvPr/>
        </p:nvSpPr>
        <p:spPr bwMode="auto">
          <a:xfrm>
            <a:off x="179388" y="1412875"/>
            <a:ext cx="8964612" cy="4267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None/>
            </a:pPr>
            <a:endParaRPr lang="hu-HU" altLang="hu-H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None/>
            </a:pPr>
            <a:endParaRPr lang="hu-HU" altLang="hu-H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None/>
            </a:pPr>
            <a:endParaRPr lang="hu-HU" altLang="hu-H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None/>
            </a:pPr>
            <a:endParaRPr lang="hu-HU" altLang="hu-H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None/>
            </a:pPr>
            <a:endParaRPr lang="hu-HU" altLang="hu-H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None/>
            </a:pPr>
            <a:endParaRPr lang="hu-HU" altLang="hu-H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24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None/>
            </a:pPr>
            <a:r>
              <a:rPr lang="hu-HU" altLang="hu-HU" sz="2800" b="1" dirty="0">
                <a:cs typeface="Courier New" panose="02070309020205020404" pitchFamily="49" charset="0"/>
              </a:rPr>
              <a:t>Műveletigény számítása: </a:t>
            </a:r>
          </a:p>
          <a:p>
            <a:pPr>
              <a:lnSpc>
                <a:spcPts val="3000"/>
              </a:lnSpc>
              <a:spcBef>
                <a:spcPts val="600"/>
              </a:spcBef>
            </a:pPr>
            <a:r>
              <a:rPr lang="hu-HU" altLang="hu-HU" sz="2800" dirty="0">
                <a:cs typeface="Courier New" panose="02070309020205020404" pitchFamily="49" charset="0"/>
              </a:rPr>
              <a:t>A futási idő a multihalmaz elemtípusa számosságával arányos (másolás tétel).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FB6E0A21-4EA0-4172-9F7B-57F7BA3B476E}" type="datetime8">
              <a:rPr lang="hu-HU" smtClean="0"/>
              <a:t>2022.11.15. 11:59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10. előadás</a:t>
            </a:r>
            <a:endParaRPr lang="en-US" dirty="0"/>
          </a:p>
        </p:txBody>
      </p:sp>
      <p:graphicFrame>
        <p:nvGraphicFramePr>
          <p:cNvPr id="7" name="Tábláza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923503"/>
              </p:ext>
            </p:extLst>
          </p:nvPr>
        </p:nvGraphicFramePr>
        <p:xfrm>
          <a:off x="1517948" y="1973892"/>
          <a:ext cx="6130553" cy="2125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536320064"/>
                    </a:ext>
                  </a:extLst>
                </a:gridCol>
                <a:gridCol w="2489212">
                  <a:extLst>
                    <a:ext uri="{9D8B030D-6E8A-4147-A177-3AD203B41FA5}">
                      <a16:colId xmlns:a16="http://schemas.microsoft.com/office/drawing/2014/main" val="1444207863"/>
                    </a:ext>
                  </a:extLst>
                </a:gridCol>
                <a:gridCol w="204800">
                  <a:extLst>
                    <a:ext uri="{9D8B030D-6E8A-4147-A177-3AD203B41FA5}">
                      <a16:colId xmlns:a16="http://schemas.microsoft.com/office/drawing/2014/main" val="2297003640"/>
                    </a:ext>
                  </a:extLst>
                </a:gridCol>
                <a:gridCol w="2860477">
                  <a:extLst>
                    <a:ext uri="{9D8B030D-6E8A-4147-A177-3AD203B41FA5}">
                      <a16:colId xmlns:a16="http://schemas.microsoft.com/office/drawing/2014/main" val="3294688462"/>
                    </a:ext>
                  </a:extLst>
                </a:gridCol>
              </a:tblGrid>
              <a:tr h="231170">
                <a:tc grid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986716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r"/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i=</a:t>
                      </a:r>
                      <a:r>
                        <a:rPr lang="hu-HU" sz="2400" dirty="0">
                          <a:latin typeface="Courier New" pitchFamily="49" charset="0"/>
                          <a:cs typeface="Courier New" pitchFamily="49" charset="0"/>
                        </a:rPr>
                        <a:t>Min'Elemtípus..</a:t>
                      </a:r>
                      <a:r>
                        <a:rPr lang="hu-HU" sz="2400" dirty="0" err="1">
                          <a:latin typeface="Courier New" pitchFamily="49" charset="0"/>
                          <a:cs typeface="Courier New" pitchFamily="49" charset="0"/>
                        </a:rPr>
                        <a:t>Max'Elemtípus</a:t>
                      </a: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410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hu-HU" altLang="hu-H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a[i]≥b[i]</a:t>
                      </a: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814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c[i]</a:t>
                      </a:r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:=a[i]</a:t>
                      </a: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c[i]:=</a:t>
                      </a:r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b[i]</a:t>
                      </a: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5357896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r>
                        <a:rPr lang="hu-HU" sz="2400" b="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Max:=c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328155"/>
                  </a:ext>
                </a:extLst>
              </a:tr>
            </a:tbl>
          </a:graphicData>
        </a:graphic>
      </p:graphicFrame>
      <p:sp>
        <p:nvSpPr>
          <p:cNvPr id="8" name="Oval 63"/>
          <p:cNvSpPr>
            <a:spLocks noChangeArrowheads="1"/>
          </p:cNvSpPr>
          <p:nvPr/>
        </p:nvSpPr>
        <p:spPr bwMode="auto">
          <a:xfrm>
            <a:off x="2344390" y="1412776"/>
            <a:ext cx="4464050" cy="576262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Max(</a:t>
            </a:r>
            <a:r>
              <a:rPr lang="hu-H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cxnSp>
        <p:nvCxnSpPr>
          <p:cNvPr id="6" name="Egyenes összekötő 5"/>
          <p:cNvCxnSpPr/>
          <p:nvPr/>
        </p:nvCxnSpPr>
        <p:spPr>
          <a:xfrm>
            <a:off x="2078152" y="2721620"/>
            <a:ext cx="215578" cy="46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gyenes összekötő 9"/>
          <p:cNvCxnSpPr/>
          <p:nvPr/>
        </p:nvCxnSpPr>
        <p:spPr>
          <a:xfrm flipH="1">
            <a:off x="7354490" y="2708920"/>
            <a:ext cx="288454" cy="46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29">
            <a:extLst>
              <a:ext uri="{FF2B5EF4-FFF2-40B4-BE49-F238E27FC236}">
                <a16:creationId xmlns:a16="http://schemas.microsoft.com/office/drawing/2014/main" id="{230C8516-B080-47FD-9DE8-79C685C93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9468" y="2917440"/>
            <a:ext cx="288925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600" b="1" dirty="0">
                <a:latin typeface="Courier New" pitchFamily="49" charset="0"/>
              </a:rPr>
              <a:t>I</a:t>
            </a:r>
          </a:p>
        </p:txBody>
      </p:sp>
      <p:sp>
        <p:nvSpPr>
          <p:cNvPr id="13" name="Text Box 30">
            <a:extLst>
              <a:ext uri="{FF2B5EF4-FFF2-40B4-BE49-F238E27FC236}">
                <a16:creationId xmlns:a16="http://schemas.microsoft.com/office/drawing/2014/main" id="{022C999E-88E6-45D8-8211-DA072C912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9726" y="2927858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600" b="1" dirty="0">
                <a:latin typeface="Courier New" pitchFamily="49" charset="0"/>
              </a:rPr>
              <a:t>N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C0A6030F-729B-4956-AC88-24D3FFE00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0126" y="1852284"/>
            <a:ext cx="1717434" cy="83188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36000" tIns="36000" rIns="0" bIns="3600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l">
              <a:lnSpc>
                <a:spcPts val="2000"/>
              </a:lnSpc>
              <a:buFont typeface="Wingdings" pitchFamily="2" charset="2"/>
              <a:buNone/>
            </a:pPr>
            <a:r>
              <a:rPr lang="hu-H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Változó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i:</a:t>
            </a:r>
            <a:r>
              <a:rPr lang="hu-HU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Elemtípus</a:t>
            </a:r>
            <a:b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c:</a:t>
            </a:r>
            <a:r>
              <a:rPr lang="hu-HU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MultiHalmaz</a:t>
            </a:r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71</a:t>
            </a:fld>
            <a:r>
              <a:rPr lang="hu-HU" dirty="0"/>
              <a:t>/73</a:t>
            </a:r>
          </a:p>
        </p:txBody>
      </p:sp>
    </p:spTree>
    <p:extLst>
      <p:ext uri="{BB962C8B-B14F-4D97-AF65-F5344CB8AC3E}">
        <p14:creationId xmlns:p14="http://schemas.microsoft.com/office/powerpoint/2010/main" val="4150395931"/>
      </p:ext>
    </p:extLst>
  </p:cSld>
  <p:clrMapOvr>
    <a:masterClrMapping/>
  </p:clrMapOvr>
  <p:transition spd="slow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Multihalmaz típus</a:t>
            </a:r>
          </a:p>
        </p:txBody>
      </p:sp>
      <p:sp>
        <p:nvSpPr>
          <p:cNvPr id="96260" name="Rectangle 26"/>
          <p:cNvSpPr>
            <a:spLocks noChangeArrowheads="1"/>
          </p:cNvSpPr>
          <p:nvPr/>
        </p:nvSpPr>
        <p:spPr bwMode="auto">
          <a:xfrm>
            <a:off x="179388" y="1412875"/>
            <a:ext cx="8964612" cy="4267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None/>
            </a:pPr>
            <a:endParaRPr lang="hu-HU" altLang="hu-H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None/>
            </a:pPr>
            <a:endParaRPr lang="hu-HU" altLang="hu-H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None/>
            </a:pPr>
            <a:endParaRPr lang="hu-HU" altLang="hu-H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None/>
            </a:pPr>
            <a:endParaRPr lang="hu-HU" altLang="hu-H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None/>
            </a:pPr>
            <a:endParaRPr lang="hu-HU" altLang="hu-H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None/>
            </a:pPr>
            <a:endParaRPr lang="hu-HU" altLang="hu-H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2400"/>
              </a:spcBef>
              <a:buClr>
                <a:srgbClr val="006600"/>
              </a:buClr>
              <a:buSzPct val="70000"/>
              <a:buFont typeface="Wingdings" panose="05000000000000000000" pitchFamily="2" charset="2"/>
              <a:buNone/>
            </a:pPr>
            <a:r>
              <a:rPr lang="hu-HU" altLang="hu-HU" sz="2800" b="1" dirty="0">
                <a:cs typeface="Courier New" panose="02070309020205020404" pitchFamily="49" charset="0"/>
              </a:rPr>
              <a:t>Műveletigény számítása: </a:t>
            </a:r>
          </a:p>
          <a:p>
            <a:pPr>
              <a:lnSpc>
                <a:spcPts val="3000"/>
              </a:lnSpc>
              <a:spcBef>
                <a:spcPts val="600"/>
              </a:spcBef>
            </a:pPr>
            <a:r>
              <a:rPr lang="hu-HU" altLang="hu-HU" sz="2800" dirty="0">
                <a:cs typeface="Courier New" panose="02070309020205020404" pitchFamily="49" charset="0"/>
              </a:rPr>
              <a:t>A futási idő a multihalmaz elemtípusa számosságával arányos (másolás tétel).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B54340F6-C162-4430-8066-E0C6E163186D}" type="datetime8">
              <a:rPr lang="hu-HU" smtClean="0"/>
              <a:t>2022.11.15. 11:59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10. előadás</a:t>
            </a:r>
            <a:endParaRPr lang="en-US" dirty="0"/>
          </a:p>
        </p:txBody>
      </p:sp>
      <p:graphicFrame>
        <p:nvGraphicFramePr>
          <p:cNvPr id="8" name="Tábláza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841928"/>
              </p:ext>
            </p:extLst>
          </p:nvPr>
        </p:nvGraphicFramePr>
        <p:xfrm>
          <a:off x="1512391" y="1973892"/>
          <a:ext cx="6130553" cy="2125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321">
                  <a:extLst>
                    <a:ext uri="{9D8B030D-6E8A-4147-A177-3AD203B41FA5}">
                      <a16:colId xmlns:a16="http://schemas.microsoft.com/office/drawing/2014/main" val="2536320064"/>
                    </a:ext>
                  </a:extLst>
                </a:gridCol>
                <a:gridCol w="2597955">
                  <a:extLst>
                    <a:ext uri="{9D8B030D-6E8A-4147-A177-3AD203B41FA5}">
                      <a16:colId xmlns:a16="http://schemas.microsoft.com/office/drawing/2014/main" val="1444207863"/>
                    </a:ext>
                  </a:extLst>
                </a:gridCol>
                <a:gridCol w="210357">
                  <a:extLst>
                    <a:ext uri="{9D8B030D-6E8A-4147-A177-3AD203B41FA5}">
                      <a16:colId xmlns:a16="http://schemas.microsoft.com/office/drawing/2014/main" val="2297003640"/>
                    </a:ext>
                  </a:extLst>
                </a:gridCol>
                <a:gridCol w="2854920">
                  <a:extLst>
                    <a:ext uri="{9D8B030D-6E8A-4147-A177-3AD203B41FA5}">
                      <a16:colId xmlns:a16="http://schemas.microsoft.com/office/drawing/2014/main" val="3294688462"/>
                    </a:ext>
                  </a:extLst>
                </a:gridCol>
              </a:tblGrid>
              <a:tr h="231170">
                <a:tc grid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986716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r"/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i=</a:t>
                      </a:r>
                      <a:r>
                        <a:rPr lang="hu-HU" sz="2400" dirty="0">
                          <a:latin typeface="Courier New" pitchFamily="49" charset="0"/>
                          <a:cs typeface="Courier New" pitchFamily="49" charset="0"/>
                        </a:rPr>
                        <a:t>Min'Elemtípus..</a:t>
                      </a:r>
                      <a:r>
                        <a:rPr lang="hu-HU" sz="2400" dirty="0" err="1">
                          <a:latin typeface="Courier New" pitchFamily="49" charset="0"/>
                          <a:cs typeface="Courier New" pitchFamily="49" charset="0"/>
                        </a:rPr>
                        <a:t>Max'Elemtípus</a:t>
                      </a: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410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hu-HU" altLang="hu-HU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a[i]≥b[i]</a:t>
                      </a: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814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c[i]</a:t>
                      </a:r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:=b[i]</a:t>
                      </a: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c[i]:=a</a:t>
                      </a:r>
                      <a:r>
                        <a:rPr lang="hu-HU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[i]</a:t>
                      </a:r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5357896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r>
                        <a:rPr lang="hu-HU" sz="2400" b="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Metszet:=c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 sz="2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328155"/>
                  </a:ext>
                </a:extLst>
              </a:tr>
            </a:tbl>
          </a:graphicData>
        </a:graphic>
      </p:graphicFrame>
      <p:sp>
        <p:nvSpPr>
          <p:cNvPr id="9" name="Oval 63"/>
          <p:cNvSpPr>
            <a:spLocks noChangeArrowheads="1"/>
          </p:cNvSpPr>
          <p:nvPr/>
        </p:nvSpPr>
        <p:spPr bwMode="auto">
          <a:xfrm>
            <a:off x="2376933" y="1412776"/>
            <a:ext cx="4464050" cy="576262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Metszet(</a:t>
            </a:r>
            <a:r>
              <a:rPr lang="hu-H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hu-H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cxnSp>
        <p:nvCxnSpPr>
          <p:cNvPr id="12" name="Egyenes összekötő 11">
            <a:extLst>
              <a:ext uri="{FF2B5EF4-FFF2-40B4-BE49-F238E27FC236}">
                <a16:creationId xmlns:a16="http://schemas.microsoft.com/office/drawing/2014/main" id="{81CE9F40-4198-4B77-A6F3-8168402AC2CA}"/>
              </a:ext>
            </a:extLst>
          </p:cNvPr>
          <p:cNvCxnSpPr/>
          <p:nvPr/>
        </p:nvCxnSpPr>
        <p:spPr>
          <a:xfrm>
            <a:off x="1977021" y="2721620"/>
            <a:ext cx="215578" cy="46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12">
            <a:extLst>
              <a:ext uri="{FF2B5EF4-FFF2-40B4-BE49-F238E27FC236}">
                <a16:creationId xmlns:a16="http://schemas.microsoft.com/office/drawing/2014/main" id="{B376B261-0D69-48CA-B970-CD16B1CBD63B}"/>
              </a:ext>
            </a:extLst>
          </p:cNvPr>
          <p:cNvCxnSpPr/>
          <p:nvPr/>
        </p:nvCxnSpPr>
        <p:spPr>
          <a:xfrm flipH="1">
            <a:off x="7354490" y="2708920"/>
            <a:ext cx="288454" cy="46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29">
            <a:extLst>
              <a:ext uri="{FF2B5EF4-FFF2-40B4-BE49-F238E27FC236}">
                <a16:creationId xmlns:a16="http://schemas.microsoft.com/office/drawing/2014/main" id="{10B9E96E-4727-46C9-BF97-AD9D9A2E4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8337" y="2917440"/>
            <a:ext cx="288925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600" b="1" dirty="0">
                <a:latin typeface="Courier New" pitchFamily="49" charset="0"/>
              </a:rPr>
              <a:t>I</a:t>
            </a:r>
          </a:p>
        </p:txBody>
      </p:sp>
      <p:sp>
        <p:nvSpPr>
          <p:cNvPr id="15" name="Text Box 30">
            <a:extLst>
              <a:ext uri="{FF2B5EF4-FFF2-40B4-BE49-F238E27FC236}">
                <a16:creationId xmlns:a16="http://schemas.microsoft.com/office/drawing/2014/main" id="{A8F57D8C-431D-4C3B-9594-BD4DA3A32B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9726" y="2927858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1600" b="1" dirty="0">
                <a:latin typeface="Courier New" pitchFamily="49" charset="0"/>
              </a:rPr>
              <a:t>N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BC7919FF-38A7-4318-B9F0-71D78E461A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0126" y="1852284"/>
            <a:ext cx="1717434" cy="83188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36000" tIns="36000" rIns="0" bIns="36000">
            <a:spAutoFit/>
          </a:bodyPr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l">
              <a:lnSpc>
                <a:spcPts val="2000"/>
              </a:lnSpc>
              <a:buFont typeface="Wingdings" pitchFamily="2" charset="2"/>
              <a:buNone/>
            </a:pPr>
            <a:r>
              <a:rPr lang="hu-H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Változó</a:t>
            </a: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i:</a:t>
            </a:r>
            <a:r>
              <a:rPr lang="hu-HU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Elemtípus</a:t>
            </a:r>
            <a:b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c:</a:t>
            </a:r>
            <a:r>
              <a:rPr lang="hu-HU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MultiHalmaz</a:t>
            </a:r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72</a:t>
            </a:fld>
            <a:r>
              <a:rPr lang="hu-HU" dirty="0"/>
              <a:t>/73</a:t>
            </a:r>
          </a:p>
        </p:txBody>
      </p:sp>
    </p:spTree>
    <p:extLst>
      <p:ext uri="{BB962C8B-B14F-4D97-AF65-F5344CB8AC3E}">
        <p14:creationId xmlns:p14="http://schemas.microsoft.com/office/powerpoint/2010/main" val="2745932329"/>
      </p:ext>
    </p:extLst>
  </p:cSld>
  <p:clrMapOvr>
    <a:masterClrMapping/>
  </p:clrMapOvr>
  <p:transition spd="slow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hu-HU" dirty="0"/>
              <a:t>Visszatekintés</a:t>
            </a:r>
            <a:endParaRPr lang="hu-HU" sz="2800" dirty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54000"/>
            <a:r>
              <a:rPr lang="hu-HU" sz="2800" dirty="0">
                <a:hlinkClick r:id="rId3" action="ppaction://hlinksldjump"/>
              </a:rPr>
              <a:t>Halmazos tételek</a:t>
            </a:r>
          </a:p>
          <a:p>
            <a:pPr marL="817563" lvl="1"/>
            <a:r>
              <a:rPr lang="hu-HU" sz="2400" dirty="0">
                <a:hlinkClick r:id="rId3" action="ppaction://hlinksldjump"/>
              </a:rPr>
              <a:t>Metszet</a:t>
            </a:r>
          </a:p>
          <a:p>
            <a:pPr marL="817563" lvl="1"/>
            <a:r>
              <a:rPr lang="hu-HU" sz="2400" dirty="0">
                <a:hlinkClick r:id="rId4" action="ppaction://hlinksldjump"/>
              </a:rPr>
              <a:t>Unió</a:t>
            </a:r>
            <a:endParaRPr lang="hu-HU" sz="2400" dirty="0">
              <a:hlinkClick r:id="rId3" action="ppaction://hlinksldjump"/>
            </a:endParaRPr>
          </a:p>
          <a:p>
            <a:pPr marL="254000"/>
            <a:r>
              <a:rPr lang="hu-HU" sz="2800" dirty="0">
                <a:hlinkClick r:id="rId3" action="ppaction://hlinksldjump"/>
              </a:rPr>
              <a:t>Halmaz</a:t>
            </a:r>
            <a:endParaRPr lang="hu-HU" sz="2800" dirty="0"/>
          </a:p>
          <a:p>
            <a:pPr marL="627063" lvl="1"/>
            <a:r>
              <a:rPr lang="hu-HU" sz="2400" dirty="0">
                <a:hlinkClick r:id="rId5" action="ppaction://hlinksldjump"/>
              </a:rPr>
              <a:t>Halmaz típus elemek felsorolásával</a:t>
            </a:r>
            <a:endParaRPr lang="hu-HU" sz="2400" dirty="0"/>
          </a:p>
          <a:p>
            <a:pPr marL="627063" lvl="1"/>
            <a:r>
              <a:rPr lang="hu-HU" sz="2400" dirty="0">
                <a:hlinkClick r:id="rId6" action="ppaction://hlinksldjump"/>
              </a:rPr>
              <a:t>Halmaz típus darabszám vektorral</a:t>
            </a:r>
            <a:endParaRPr lang="hu-HU" sz="2400" dirty="0"/>
          </a:p>
          <a:p>
            <a:pPr marL="254000"/>
            <a:r>
              <a:rPr lang="hu-HU" sz="2800" dirty="0"/>
              <a:t>Halmaz általánosítása: </a:t>
            </a:r>
            <a:r>
              <a:rPr lang="hu-HU" sz="2800" dirty="0">
                <a:hlinkClick r:id="rId7" action="ppaction://hlinksldjump"/>
              </a:rPr>
              <a:t>Multihalmaz</a:t>
            </a:r>
            <a:endParaRPr lang="hu-HU" sz="2800" dirty="0"/>
          </a:p>
          <a:p>
            <a:pPr marL="627063" lvl="1"/>
            <a:r>
              <a:rPr lang="hu-HU" sz="2400" dirty="0">
                <a:hlinkClick r:id="rId8" action="ppaction://hlinksldjump"/>
              </a:rPr>
              <a:t>Multihalmaz típus elemek felsorolásával</a:t>
            </a:r>
            <a:endParaRPr lang="hu-HU" sz="2400" dirty="0"/>
          </a:p>
          <a:p>
            <a:pPr marL="627063" lvl="1"/>
            <a:r>
              <a:rPr lang="hu-HU" sz="2400" dirty="0">
                <a:hlinkClick r:id="rId9" action="ppaction://hlinksldjump"/>
              </a:rPr>
              <a:t>Multihalmaz típus darabszám vektorral</a:t>
            </a:r>
            <a:endParaRPr lang="hu-HU" sz="2400" dirty="0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081600B-C921-4475-8F22-646B4472878D}" type="datetime8">
              <a:rPr lang="hu-HU" smtClean="0"/>
              <a:t>2022.11.15. 11:59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Horváth-Horváth-Szlávi-Zsakó: Programozás 10. előadás</a:t>
            </a:r>
            <a:endParaRPr lang="en-US" dirty="0"/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73</a:t>
            </a:fld>
            <a:r>
              <a:rPr lang="hu-HU" dirty="0"/>
              <a:t>/73</a:t>
            </a:r>
          </a:p>
        </p:txBody>
      </p:sp>
    </p:spTree>
    <p:extLst>
      <p:ext uri="{BB962C8B-B14F-4D97-AF65-F5344CB8AC3E}">
        <p14:creationId xmlns:p14="http://schemas.microsoft.com/office/powerpoint/2010/main" val="1488413949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FF0000"/>
                </a:solidFill>
              </a:rPr>
              <a:t>Unió</a:t>
            </a:r>
          </a:p>
        </p:txBody>
      </p:sp>
      <p:sp>
        <p:nvSpPr>
          <p:cNvPr id="40966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Feladatok: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/>
              <a:t>A télen </a:t>
            </a:r>
            <a:r>
              <a:rPr lang="hu-HU" sz="2800" dirty="0">
                <a:solidFill>
                  <a:srgbClr val="FF0000"/>
                </a:solidFill>
                <a:sym typeface="Symbol" pitchFamily="18" charset="2"/>
              </a:rPr>
              <a:t>és</a:t>
            </a:r>
            <a:r>
              <a:rPr lang="hu-HU" sz="2800" dirty="0"/>
              <a:t> a nyáron megfigyelhető madara</a:t>
            </a:r>
            <a:r>
              <a:rPr lang="hu-HU" sz="2800" dirty="0">
                <a:solidFill>
                  <a:srgbClr val="FF0000"/>
                </a:solidFill>
              </a:rPr>
              <a:t>k</a:t>
            </a:r>
            <a:r>
              <a:rPr lang="hu-HU" sz="2800" dirty="0"/>
              <a:t> </a:t>
            </a:r>
            <a:r>
              <a:rPr lang="hu-HU" sz="2800" dirty="0">
                <a:sym typeface="Symbol" pitchFamily="18" charset="2"/>
              </a:rPr>
              <a:t>alapján</a:t>
            </a:r>
            <a:r>
              <a:rPr lang="hu-HU" sz="2800" dirty="0">
                <a:solidFill>
                  <a:srgbClr val="FF0000"/>
                </a:solidFill>
                <a:sym typeface="Symbol" pitchFamily="18" charset="2"/>
              </a:rPr>
              <a:t> adjuk meg</a:t>
            </a:r>
            <a:r>
              <a:rPr lang="hu-HU" sz="2800" dirty="0">
                <a:sym typeface="Symbol" pitchFamily="18" charset="2"/>
              </a:rPr>
              <a:t>, hogy </a:t>
            </a:r>
            <a:r>
              <a:rPr lang="hu-HU" sz="2800" dirty="0"/>
              <a:t>milyen madara</a:t>
            </a:r>
            <a:r>
              <a:rPr lang="hu-HU" sz="2800" dirty="0">
                <a:solidFill>
                  <a:srgbClr val="FF0000"/>
                </a:solidFill>
              </a:rPr>
              <a:t>k</a:t>
            </a:r>
            <a:r>
              <a:rPr lang="hu-HU" sz="2800" dirty="0"/>
              <a:t>at figyeltek meg!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>
                <a:solidFill>
                  <a:srgbClr val="FF0000"/>
                </a:solidFill>
                <a:sym typeface="Symbol" pitchFamily="18" charset="2"/>
              </a:rPr>
              <a:t>Két</a:t>
            </a:r>
            <a:r>
              <a:rPr lang="hu-HU" sz="2800" dirty="0"/>
              <a:t> ember szabad órái </a:t>
            </a:r>
            <a:r>
              <a:rPr lang="hu-HU" sz="2800" dirty="0">
                <a:sym typeface="Symbol" pitchFamily="18" charset="2"/>
              </a:rPr>
              <a:t>alapján</a:t>
            </a:r>
            <a:r>
              <a:rPr lang="hu-HU" sz="2800" dirty="0">
                <a:solidFill>
                  <a:srgbClr val="FF0000"/>
                </a:solidFill>
                <a:sym typeface="Symbol" pitchFamily="18" charset="2"/>
              </a:rPr>
              <a:t> mondjuk meg</a:t>
            </a:r>
            <a:r>
              <a:rPr lang="hu-HU" sz="2800" dirty="0"/>
              <a:t>, hogy mikor tudjuk elérni valamelyiket!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>
                <a:solidFill>
                  <a:srgbClr val="FF0000"/>
                </a:solidFill>
                <a:sym typeface="Symbol" pitchFamily="18" charset="2"/>
              </a:rPr>
              <a:t>Három</a:t>
            </a:r>
            <a:r>
              <a:rPr lang="hu-HU" sz="2800" dirty="0"/>
              <a:t> szakkör tanuló</a:t>
            </a:r>
            <a:r>
              <a:rPr lang="hu-HU" sz="2800" dirty="0">
                <a:solidFill>
                  <a:srgbClr val="FF0000"/>
                </a:solidFill>
              </a:rPr>
              <a:t>i</a:t>
            </a:r>
            <a:r>
              <a:rPr lang="hu-HU" sz="2800" dirty="0"/>
              <a:t> </a:t>
            </a:r>
            <a:r>
              <a:rPr lang="hu-HU" sz="2800" dirty="0">
                <a:sym typeface="Symbol" pitchFamily="18" charset="2"/>
              </a:rPr>
              <a:t>alapján</a:t>
            </a:r>
            <a:r>
              <a:rPr lang="hu-HU" sz="2800" dirty="0">
                <a:solidFill>
                  <a:srgbClr val="FF0000"/>
                </a:solidFill>
                <a:sym typeface="Symbol" pitchFamily="18" charset="2"/>
              </a:rPr>
              <a:t> soroljuk fel </a:t>
            </a:r>
            <a:r>
              <a:rPr lang="hu-HU" sz="2800" dirty="0"/>
              <a:t>a szakkörre járó</a:t>
            </a:r>
            <a:r>
              <a:rPr lang="hu-HU" sz="2800" dirty="0">
                <a:solidFill>
                  <a:srgbClr val="FF0000"/>
                </a:solidFill>
              </a:rPr>
              <a:t>k</a:t>
            </a:r>
            <a:r>
              <a:rPr lang="hu-HU" sz="2800" dirty="0"/>
              <a:t>at!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>
                <a:solidFill>
                  <a:srgbClr val="FF0000"/>
                </a:solidFill>
                <a:sym typeface="Symbol" pitchFamily="18" charset="2"/>
              </a:rPr>
              <a:t>Adjuk meg </a:t>
            </a:r>
            <a:r>
              <a:rPr lang="hu-HU" sz="2800" dirty="0"/>
              <a:t>azokat az állatfajo</a:t>
            </a:r>
            <a:r>
              <a:rPr lang="hu-HU" sz="2800" dirty="0">
                <a:solidFill>
                  <a:srgbClr val="FF0000"/>
                </a:solidFill>
              </a:rPr>
              <a:t>k</a:t>
            </a:r>
            <a:r>
              <a:rPr lang="hu-HU" sz="2800" dirty="0"/>
              <a:t>at, amelyeket a budapesti </a:t>
            </a:r>
            <a:r>
              <a:rPr lang="hu-HU" sz="2800" dirty="0">
                <a:solidFill>
                  <a:srgbClr val="FF0000"/>
                </a:solidFill>
                <a:sym typeface="Symbol" pitchFamily="18" charset="2"/>
              </a:rPr>
              <a:t>vagy</a:t>
            </a:r>
            <a:r>
              <a:rPr lang="hu-HU" sz="2800" dirty="0"/>
              <a:t> a veszprémi állatkertben megnézhetünk!</a:t>
            </a:r>
            <a:endParaRPr lang="hu-HU" sz="2800" b="1" dirty="0">
              <a:sym typeface="Symbol" pitchFamily="18" charset="2"/>
            </a:endParaRPr>
          </a:p>
        </p:txBody>
      </p:sp>
      <p:sp>
        <p:nvSpPr>
          <p:cNvPr id="2" name="Dátum helye 6">
            <a:extLst>
              <a:ext uri="{FF2B5EF4-FFF2-40B4-BE49-F238E27FC236}">
                <a16:creationId xmlns:a16="http://schemas.microsoft.com/office/drawing/2014/main" id="{FF6E50BD-7BED-D462-5A84-2A0996AF96F8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35496" y="6524625"/>
            <a:ext cx="1905000" cy="360363"/>
          </a:xfrm>
        </p:spPr>
        <p:txBody>
          <a:bodyPr/>
          <a:lstStyle/>
          <a:p>
            <a:pPr>
              <a:defRPr/>
            </a:pPr>
            <a:fld id="{305157BE-1CB5-4850-A06D-A0A5010FBEEF}" type="datetime8">
              <a:rPr lang="hu-HU" smtClean="0"/>
              <a:t>2022.11.15. 11:59</a:t>
            </a:fld>
            <a:endParaRPr lang="en-US"/>
          </a:p>
        </p:txBody>
      </p:sp>
      <p:sp>
        <p:nvSpPr>
          <p:cNvPr id="4" name="Élőláb helye 10">
            <a:extLst>
              <a:ext uri="{FF2B5EF4-FFF2-40B4-BE49-F238E27FC236}">
                <a16:creationId xmlns:a16="http://schemas.microsoft.com/office/drawing/2014/main" id="{80C34FA0-9E49-74FE-27A1-FAAC6590221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0496" y="6524625"/>
            <a:ext cx="4287688" cy="333375"/>
          </a:xfrm>
        </p:spPr>
        <p:txBody>
          <a:bodyPr/>
          <a:lstStyle/>
          <a:p>
            <a:pPr>
              <a:defRPr/>
            </a:pPr>
            <a:r>
              <a:rPr lang="hu-HU"/>
              <a:t>Horváth-Horváth-Szlávi-Zsakó: Programozás 10. előadás</a:t>
            </a:r>
            <a:endParaRPr lang="en-US" dirty="0"/>
          </a:p>
        </p:txBody>
      </p:sp>
      <p:sp>
        <p:nvSpPr>
          <p:cNvPr id="6" name="Dia számának helye 1">
            <a:extLst>
              <a:ext uri="{FF2B5EF4-FFF2-40B4-BE49-F238E27FC236}">
                <a16:creationId xmlns:a16="http://schemas.microsoft.com/office/drawing/2014/main" id="{75950443-A888-B1F6-6D07-5A6A722C7C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78352" y="6524625"/>
            <a:ext cx="1162000" cy="360363"/>
          </a:xfrm>
        </p:spPr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8</a:t>
            </a:fld>
            <a:r>
              <a:rPr lang="hu-HU" dirty="0"/>
              <a:t>/73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Unió</a:t>
            </a:r>
          </a:p>
        </p:txBody>
      </p:sp>
      <p:sp>
        <p:nvSpPr>
          <p:cNvPr id="31747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dirty="0"/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dirty="0"/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dirty="0"/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>
                <a:solidFill>
                  <a:srgbClr val="FF0000"/>
                </a:solidFill>
              </a:rPr>
              <a:t>Mi bennük a közös? 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dirty="0">
                <a:sym typeface="Symbol" pitchFamily="18" charset="2"/>
              </a:rPr>
              <a:t>	</a:t>
            </a:r>
            <a:r>
              <a:rPr lang="hu-HU" sz="2800" dirty="0">
                <a:sym typeface="Symbol" pitchFamily="18" charset="2"/>
              </a:rPr>
              <a:t>Ismerünk két halmazt (tetszőleges, de 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azonos típusú </a:t>
            </a:r>
            <a:r>
              <a:rPr lang="hu-HU" sz="2800" dirty="0">
                <a:sym typeface="Symbol" pitchFamily="18" charset="2"/>
              </a:rPr>
              <a:t>elemekkel), meg kell adnunk 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azokat az elemeket, amelyek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legalább az egyik halmazban </a:t>
            </a:r>
            <a:r>
              <a:rPr lang="hu-HU" sz="2800" dirty="0">
                <a:sym typeface="Symbol" pitchFamily="18" charset="2"/>
              </a:rPr>
              <a:t>szerepelnek!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800" dirty="0">
                <a:sym typeface="Symbol" pitchFamily="18" charset="2"/>
              </a:rPr>
              <a:t>   A több halmaz visszavezethető a két halmaz esetére.</a:t>
            </a:r>
          </a:p>
        </p:txBody>
      </p:sp>
      <p:pic>
        <p:nvPicPr>
          <p:cNvPr id="31752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352" y="1484784"/>
            <a:ext cx="2519363" cy="1847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átum helye 6">
            <a:extLst>
              <a:ext uri="{FF2B5EF4-FFF2-40B4-BE49-F238E27FC236}">
                <a16:creationId xmlns:a16="http://schemas.microsoft.com/office/drawing/2014/main" id="{1E48D36F-AF5A-0E5B-651F-15E306320343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35496" y="6524625"/>
            <a:ext cx="1905000" cy="360363"/>
          </a:xfrm>
        </p:spPr>
        <p:txBody>
          <a:bodyPr/>
          <a:lstStyle/>
          <a:p>
            <a:pPr>
              <a:defRPr/>
            </a:pPr>
            <a:fld id="{305157BE-1CB5-4850-A06D-A0A5010FBEEF}" type="datetime8">
              <a:rPr lang="hu-HU" smtClean="0"/>
              <a:t>2022.11.15. 11:59</a:t>
            </a:fld>
            <a:endParaRPr lang="en-US"/>
          </a:p>
        </p:txBody>
      </p:sp>
      <p:sp>
        <p:nvSpPr>
          <p:cNvPr id="5" name="Élőláb helye 10">
            <a:extLst>
              <a:ext uri="{FF2B5EF4-FFF2-40B4-BE49-F238E27FC236}">
                <a16:creationId xmlns:a16="http://schemas.microsoft.com/office/drawing/2014/main" id="{CA3AD4E9-2D1E-022F-3B5D-0D551877E3B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0496" y="6524625"/>
            <a:ext cx="4287688" cy="333375"/>
          </a:xfrm>
        </p:spPr>
        <p:txBody>
          <a:bodyPr/>
          <a:lstStyle/>
          <a:p>
            <a:pPr>
              <a:defRPr/>
            </a:pPr>
            <a:r>
              <a:rPr lang="hu-HU"/>
              <a:t>Horváth-Horváth-Szlávi-Zsakó: Programozás 10. előadás</a:t>
            </a:r>
            <a:endParaRPr lang="en-US" dirty="0"/>
          </a:p>
        </p:txBody>
      </p:sp>
      <p:sp>
        <p:nvSpPr>
          <p:cNvPr id="7" name="Dia számának helye 1">
            <a:extLst>
              <a:ext uri="{FF2B5EF4-FFF2-40B4-BE49-F238E27FC236}">
                <a16:creationId xmlns:a16="http://schemas.microsoft.com/office/drawing/2014/main" id="{E248A437-527E-5CC6-690A-679D44A651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78352" y="6524625"/>
            <a:ext cx="1162000" cy="360363"/>
          </a:xfrm>
        </p:spPr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9</a:t>
            </a:fld>
            <a:r>
              <a:rPr lang="hu-HU" dirty="0"/>
              <a:t>/73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4.24607E-6 L 0.06545 0.07284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17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51" y="3631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3175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theme/theme1.xml><?xml version="1.0" encoding="utf-8"?>
<a:theme xmlns:a="http://schemas.openxmlformats.org/drawingml/2006/main" name="1_Montázs">
  <a:themeElements>
    <a:clrScheme name="1_Montázs 8">
      <a:dk1>
        <a:srgbClr val="000000"/>
      </a:dk1>
      <a:lt1>
        <a:srgbClr val="FFFFFF"/>
      </a:lt1>
      <a:dk2>
        <a:srgbClr val="8C0039"/>
      </a:dk2>
      <a:lt2>
        <a:srgbClr val="660066"/>
      </a:lt2>
      <a:accent1>
        <a:srgbClr val="C58BF9"/>
      </a:accent1>
      <a:accent2>
        <a:srgbClr val="9966FF"/>
      </a:accent2>
      <a:accent3>
        <a:srgbClr val="FFFFFF"/>
      </a:accent3>
      <a:accent4>
        <a:srgbClr val="000000"/>
      </a:accent4>
      <a:accent5>
        <a:srgbClr val="DFC4FB"/>
      </a:accent5>
      <a:accent6>
        <a:srgbClr val="8A5CE7"/>
      </a:accent6>
      <a:hlink>
        <a:srgbClr val="E4005C"/>
      </a:hlink>
      <a:folHlink>
        <a:srgbClr val="C36C03"/>
      </a:folHlink>
    </a:clrScheme>
    <a:fontScheme name="1_Montázs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Montázs 1">
        <a:dk1>
          <a:srgbClr val="777777"/>
        </a:dk1>
        <a:lt1>
          <a:srgbClr val="FFFFFF"/>
        </a:lt1>
        <a:dk2>
          <a:srgbClr val="333333"/>
        </a:dk2>
        <a:lt2>
          <a:srgbClr val="FFF4C3"/>
        </a:lt2>
        <a:accent1>
          <a:srgbClr val="C892FA"/>
        </a:accent1>
        <a:accent2>
          <a:srgbClr val="9966FF"/>
        </a:accent2>
        <a:accent3>
          <a:srgbClr val="ADADAD"/>
        </a:accent3>
        <a:accent4>
          <a:srgbClr val="DADADA"/>
        </a:accent4>
        <a:accent5>
          <a:srgbClr val="E0C7FC"/>
        </a:accent5>
        <a:accent6>
          <a:srgbClr val="8A5CE7"/>
        </a:accent6>
        <a:hlink>
          <a:srgbClr val="E4005C"/>
        </a:hlink>
        <a:folHlink>
          <a:srgbClr val="DC7A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2">
        <a:dk1>
          <a:srgbClr val="1C1C1C"/>
        </a:dk1>
        <a:lt1>
          <a:srgbClr val="FFFFFF"/>
        </a:lt1>
        <a:dk2>
          <a:srgbClr val="5F5F5F"/>
        </a:dk2>
        <a:lt2>
          <a:srgbClr val="FFFFCC"/>
        </a:lt2>
        <a:accent1>
          <a:srgbClr val="4A5B64"/>
        </a:accent1>
        <a:accent2>
          <a:srgbClr val="AF9387"/>
        </a:accent2>
        <a:accent3>
          <a:srgbClr val="B6B6B6"/>
        </a:accent3>
        <a:accent4>
          <a:srgbClr val="DADADA"/>
        </a:accent4>
        <a:accent5>
          <a:srgbClr val="B1B5B8"/>
        </a:accent5>
        <a:accent6>
          <a:srgbClr val="9E857A"/>
        </a:accent6>
        <a:hlink>
          <a:srgbClr val="F3C43F"/>
        </a:hlink>
        <a:folHlink>
          <a:srgbClr val="66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3">
        <a:dk1>
          <a:srgbClr val="4D4D4D"/>
        </a:dk1>
        <a:lt1>
          <a:srgbClr val="FFFFFF"/>
        </a:lt1>
        <a:dk2>
          <a:srgbClr val="666699"/>
        </a:dk2>
        <a:lt2>
          <a:srgbClr val="FFFFCC"/>
        </a:lt2>
        <a:accent1>
          <a:srgbClr val="8D8DB3"/>
        </a:accent1>
        <a:accent2>
          <a:srgbClr val="7A25D7"/>
        </a:accent2>
        <a:accent3>
          <a:srgbClr val="B8B8CA"/>
        </a:accent3>
        <a:accent4>
          <a:srgbClr val="DADADA"/>
        </a:accent4>
        <a:accent5>
          <a:srgbClr val="C5C5D6"/>
        </a:accent5>
        <a:accent6>
          <a:srgbClr val="6E20C3"/>
        </a:accent6>
        <a:hlink>
          <a:srgbClr val="66CCFF"/>
        </a:hlink>
        <a:folHlink>
          <a:srgbClr val="3333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4">
        <a:dk1>
          <a:srgbClr val="10187C"/>
        </a:dk1>
        <a:lt1>
          <a:srgbClr val="F8F8F8"/>
        </a:lt1>
        <a:dk2>
          <a:srgbClr val="538DC7"/>
        </a:dk2>
        <a:lt2>
          <a:srgbClr val="CCECFF"/>
        </a:lt2>
        <a:accent1>
          <a:srgbClr val="879EC7"/>
        </a:accent1>
        <a:accent2>
          <a:srgbClr val="461B8B"/>
        </a:accent2>
        <a:accent3>
          <a:srgbClr val="B3C5E0"/>
        </a:accent3>
        <a:accent4>
          <a:srgbClr val="D4D4D4"/>
        </a:accent4>
        <a:accent5>
          <a:srgbClr val="C3CCE0"/>
        </a:accent5>
        <a:accent6>
          <a:srgbClr val="3F177D"/>
        </a:accent6>
        <a:hlink>
          <a:srgbClr val="0000FF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5">
        <a:dk1>
          <a:srgbClr val="002F2E"/>
        </a:dk1>
        <a:lt1>
          <a:srgbClr val="FFFFFF"/>
        </a:lt1>
        <a:dk2>
          <a:srgbClr val="008080"/>
        </a:dk2>
        <a:lt2>
          <a:srgbClr val="FFFFCC"/>
        </a:lt2>
        <a:accent1>
          <a:srgbClr val="0E6A52"/>
        </a:accent1>
        <a:accent2>
          <a:srgbClr val="3553A7"/>
        </a:accent2>
        <a:accent3>
          <a:srgbClr val="AAC0C0"/>
        </a:accent3>
        <a:accent4>
          <a:srgbClr val="DADADA"/>
        </a:accent4>
        <a:accent5>
          <a:srgbClr val="AAB9B3"/>
        </a:accent5>
        <a:accent6>
          <a:srgbClr val="2F4A97"/>
        </a:accent6>
        <a:hlink>
          <a:srgbClr val="1ACE9F"/>
        </a:hlink>
        <a:folHlink>
          <a:srgbClr val="B5B5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6">
        <a:dk1>
          <a:srgbClr val="000000"/>
        </a:dk1>
        <a:lt1>
          <a:srgbClr val="E3FFFF"/>
        </a:lt1>
        <a:dk2>
          <a:srgbClr val="4400A8"/>
        </a:dk2>
        <a:lt2>
          <a:srgbClr val="005452"/>
        </a:lt2>
        <a:accent1>
          <a:srgbClr val="92CAC9"/>
        </a:accent1>
        <a:accent2>
          <a:srgbClr val="009999"/>
        </a:accent2>
        <a:accent3>
          <a:srgbClr val="EFFFFF"/>
        </a:accent3>
        <a:accent4>
          <a:srgbClr val="000000"/>
        </a:accent4>
        <a:accent5>
          <a:srgbClr val="C7E1E1"/>
        </a:accent5>
        <a:accent6>
          <a:srgbClr val="008A8A"/>
        </a:accent6>
        <a:hlink>
          <a:srgbClr val="187C16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ntázs 7">
        <a:dk1>
          <a:srgbClr val="000000"/>
        </a:dk1>
        <a:lt1>
          <a:srgbClr val="CCFF99"/>
        </a:lt1>
        <a:dk2>
          <a:srgbClr val="CC99FF"/>
        </a:dk2>
        <a:lt2>
          <a:srgbClr val="1B3600"/>
        </a:lt2>
        <a:accent1>
          <a:srgbClr val="009900"/>
        </a:accent1>
        <a:accent2>
          <a:srgbClr val="B7CA02"/>
        </a:accent2>
        <a:accent3>
          <a:srgbClr val="E2FFCA"/>
        </a:accent3>
        <a:accent4>
          <a:srgbClr val="000000"/>
        </a:accent4>
        <a:accent5>
          <a:srgbClr val="AACAAA"/>
        </a:accent5>
        <a:accent6>
          <a:srgbClr val="A6B702"/>
        </a:accent6>
        <a:hlink>
          <a:srgbClr val="FFCC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ntázs 8">
        <a:dk1>
          <a:srgbClr val="000000"/>
        </a:dk1>
        <a:lt1>
          <a:srgbClr val="FFFFFF"/>
        </a:lt1>
        <a:dk2>
          <a:srgbClr val="8C0039"/>
        </a:dk2>
        <a:lt2>
          <a:srgbClr val="660066"/>
        </a:lt2>
        <a:accent1>
          <a:srgbClr val="C58BF9"/>
        </a:accent1>
        <a:accent2>
          <a:srgbClr val="9966FF"/>
        </a:accent2>
        <a:accent3>
          <a:srgbClr val="FFFFFF"/>
        </a:accent3>
        <a:accent4>
          <a:srgbClr val="000000"/>
        </a:accent4>
        <a:accent5>
          <a:srgbClr val="DFC4FB"/>
        </a:accent5>
        <a:accent6>
          <a:srgbClr val="8A5CE7"/>
        </a:accent6>
        <a:hlink>
          <a:srgbClr val="E4005C"/>
        </a:hlink>
        <a:folHlink>
          <a:srgbClr val="C36C0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Montázs">
  <a:themeElements>
    <a:clrScheme name="1_Montázs 8">
      <a:dk1>
        <a:srgbClr val="000000"/>
      </a:dk1>
      <a:lt1>
        <a:srgbClr val="FFFFFF"/>
      </a:lt1>
      <a:dk2>
        <a:srgbClr val="8C0039"/>
      </a:dk2>
      <a:lt2>
        <a:srgbClr val="660066"/>
      </a:lt2>
      <a:accent1>
        <a:srgbClr val="C58BF9"/>
      </a:accent1>
      <a:accent2>
        <a:srgbClr val="9966FF"/>
      </a:accent2>
      <a:accent3>
        <a:srgbClr val="FFFFFF"/>
      </a:accent3>
      <a:accent4>
        <a:srgbClr val="000000"/>
      </a:accent4>
      <a:accent5>
        <a:srgbClr val="DFC4FB"/>
      </a:accent5>
      <a:accent6>
        <a:srgbClr val="8A5CE7"/>
      </a:accent6>
      <a:hlink>
        <a:srgbClr val="E4005C"/>
      </a:hlink>
      <a:folHlink>
        <a:srgbClr val="C36C03"/>
      </a:folHlink>
    </a:clrScheme>
    <a:fontScheme name="1_Montázs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Montázs 1">
        <a:dk1>
          <a:srgbClr val="777777"/>
        </a:dk1>
        <a:lt1>
          <a:srgbClr val="FFFFFF"/>
        </a:lt1>
        <a:dk2>
          <a:srgbClr val="333333"/>
        </a:dk2>
        <a:lt2>
          <a:srgbClr val="FFF4C3"/>
        </a:lt2>
        <a:accent1>
          <a:srgbClr val="C892FA"/>
        </a:accent1>
        <a:accent2>
          <a:srgbClr val="9966FF"/>
        </a:accent2>
        <a:accent3>
          <a:srgbClr val="ADADAD"/>
        </a:accent3>
        <a:accent4>
          <a:srgbClr val="DADADA"/>
        </a:accent4>
        <a:accent5>
          <a:srgbClr val="E0C7FC"/>
        </a:accent5>
        <a:accent6>
          <a:srgbClr val="8A5CE7"/>
        </a:accent6>
        <a:hlink>
          <a:srgbClr val="E4005C"/>
        </a:hlink>
        <a:folHlink>
          <a:srgbClr val="DC7A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2">
        <a:dk1>
          <a:srgbClr val="1C1C1C"/>
        </a:dk1>
        <a:lt1>
          <a:srgbClr val="FFFFFF"/>
        </a:lt1>
        <a:dk2>
          <a:srgbClr val="5F5F5F"/>
        </a:dk2>
        <a:lt2>
          <a:srgbClr val="FFFFCC"/>
        </a:lt2>
        <a:accent1>
          <a:srgbClr val="4A5B64"/>
        </a:accent1>
        <a:accent2>
          <a:srgbClr val="AF9387"/>
        </a:accent2>
        <a:accent3>
          <a:srgbClr val="B6B6B6"/>
        </a:accent3>
        <a:accent4>
          <a:srgbClr val="DADADA"/>
        </a:accent4>
        <a:accent5>
          <a:srgbClr val="B1B5B8"/>
        </a:accent5>
        <a:accent6>
          <a:srgbClr val="9E857A"/>
        </a:accent6>
        <a:hlink>
          <a:srgbClr val="F3C43F"/>
        </a:hlink>
        <a:folHlink>
          <a:srgbClr val="66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3">
        <a:dk1>
          <a:srgbClr val="4D4D4D"/>
        </a:dk1>
        <a:lt1>
          <a:srgbClr val="FFFFFF"/>
        </a:lt1>
        <a:dk2>
          <a:srgbClr val="666699"/>
        </a:dk2>
        <a:lt2>
          <a:srgbClr val="FFFFCC"/>
        </a:lt2>
        <a:accent1>
          <a:srgbClr val="8D8DB3"/>
        </a:accent1>
        <a:accent2>
          <a:srgbClr val="7A25D7"/>
        </a:accent2>
        <a:accent3>
          <a:srgbClr val="B8B8CA"/>
        </a:accent3>
        <a:accent4>
          <a:srgbClr val="DADADA"/>
        </a:accent4>
        <a:accent5>
          <a:srgbClr val="C5C5D6"/>
        </a:accent5>
        <a:accent6>
          <a:srgbClr val="6E20C3"/>
        </a:accent6>
        <a:hlink>
          <a:srgbClr val="66CCFF"/>
        </a:hlink>
        <a:folHlink>
          <a:srgbClr val="3333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4">
        <a:dk1>
          <a:srgbClr val="10187C"/>
        </a:dk1>
        <a:lt1>
          <a:srgbClr val="F8F8F8"/>
        </a:lt1>
        <a:dk2>
          <a:srgbClr val="538DC7"/>
        </a:dk2>
        <a:lt2>
          <a:srgbClr val="CCECFF"/>
        </a:lt2>
        <a:accent1>
          <a:srgbClr val="879EC7"/>
        </a:accent1>
        <a:accent2>
          <a:srgbClr val="461B8B"/>
        </a:accent2>
        <a:accent3>
          <a:srgbClr val="B3C5E0"/>
        </a:accent3>
        <a:accent4>
          <a:srgbClr val="D4D4D4"/>
        </a:accent4>
        <a:accent5>
          <a:srgbClr val="C3CCE0"/>
        </a:accent5>
        <a:accent6>
          <a:srgbClr val="3F177D"/>
        </a:accent6>
        <a:hlink>
          <a:srgbClr val="0000FF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5">
        <a:dk1>
          <a:srgbClr val="002F2E"/>
        </a:dk1>
        <a:lt1>
          <a:srgbClr val="FFFFFF"/>
        </a:lt1>
        <a:dk2>
          <a:srgbClr val="008080"/>
        </a:dk2>
        <a:lt2>
          <a:srgbClr val="FFFFCC"/>
        </a:lt2>
        <a:accent1>
          <a:srgbClr val="0E6A52"/>
        </a:accent1>
        <a:accent2>
          <a:srgbClr val="3553A7"/>
        </a:accent2>
        <a:accent3>
          <a:srgbClr val="AAC0C0"/>
        </a:accent3>
        <a:accent4>
          <a:srgbClr val="DADADA"/>
        </a:accent4>
        <a:accent5>
          <a:srgbClr val="AAB9B3"/>
        </a:accent5>
        <a:accent6>
          <a:srgbClr val="2F4A97"/>
        </a:accent6>
        <a:hlink>
          <a:srgbClr val="1ACE9F"/>
        </a:hlink>
        <a:folHlink>
          <a:srgbClr val="B5B5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6">
        <a:dk1>
          <a:srgbClr val="000000"/>
        </a:dk1>
        <a:lt1>
          <a:srgbClr val="E3FFFF"/>
        </a:lt1>
        <a:dk2>
          <a:srgbClr val="4400A8"/>
        </a:dk2>
        <a:lt2>
          <a:srgbClr val="005452"/>
        </a:lt2>
        <a:accent1>
          <a:srgbClr val="92CAC9"/>
        </a:accent1>
        <a:accent2>
          <a:srgbClr val="009999"/>
        </a:accent2>
        <a:accent3>
          <a:srgbClr val="EFFFFF"/>
        </a:accent3>
        <a:accent4>
          <a:srgbClr val="000000"/>
        </a:accent4>
        <a:accent5>
          <a:srgbClr val="C7E1E1"/>
        </a:accent5>
        <a:accent6>
          <a:srgbClr val="008A8A"/>
        </a:accent6>
        <a:hlink>
          <a:srgbClr val="187C16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ntázs 7">
        <a:dk1>
          <a:srgbClr val="000000"/>
        </a:dk1>
        <a:lt1>
          <a:srgbClr val="CCFF99"/>
        </a:lt1>
        <a:dk2>
          <a:srgbClr val="CC99FF"/>
        </a:dk2>
        <a:lt2>
          <a:srgbClr val="1B3600"/>
        </a:lt2>
        <a:accent1>
          <a:srgbClr val="009900"/>
        </a:accent1>
        <a:accent2>
          <a:srgbClr val="B7CA02"/>
        </a:accent2>
        <a:accent3>
          <a:srgbClr val="E2FFCA"/>
        </a:accent3>
        <a:accent4>
          <a:srgbClr val="000000"/>
        </a:accent4>
        <a:accent5>
          <a:srgbClr val="AACAAA"/>
        </a:accent5>
        <a:accent6>
          <a:srgbClr val="A6B702"/>
        </a:accent6>
        <a:hlink>
          <a:srgbClr val="FFCC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ntázs 8">
        <a:dk1>
          <a:srgbClr val="000000"/>
        </a:dk1>
        <a:lt1>
          <a:srgbClr val="FFFFFF"/>
        </a:lt1>
        <a:dk2>
          <a:srgbClr val="8C0039"/>
        </a:dk2>
        <a:lt2>
          <a:srgbClr val="660066"/>
        </a:lt2>
        <a:accent1>
          <a:srgbClr val="C58BF9"/>
        </a:accent1>
        <a:accent2>
          <a:srgbClr val="9966FF"/>
        </a:accent2>
        <a:accent3>
          <a:srgbClr val="FFFFFF"/>
        </a:accent3>
        <a:accent4>
          <a:srgbClr val="000000"/>
        </a:accent4>
        <a:accent5>
          <a:srgbClr val="DFC4FB"/>
        </a:accent5>
        <a:accent6>
          <a:srgbClr val="8A5CE7"/>
        </a:accent6>
        <a:hlink>
          <a:srgbClr val="E4005C"/>
        </a:hlink>
        <a:folHlink>
          <a:srgbClr val="C36C0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17929</TotalTime>
  <Words>6481</Words>
  <Application>Microsoft Office PowerPoint</Application>
  <PresentationFormat>Diavetítés a képernyőre (4:3 oldalarány)</PresentationFormat>
  <Paragraphs>1441</Paragraphs>
  <Slides>73</Slides>
  <Notes>73</Notes>
  <HiddenSlides>0</HiddenSlides>
  <MMClips>0</MMClips>
  <ScaleCrop>false</ScaleCrop>
  <HeadingPairs>
    <vt:vector size="8" baseType="variant">
      <vt:variant>
        <vt:lpstr>Használt betűtípusok</vt:lpstr>
      </vt:variant>
      <vt:variant>
        <vt:i4>8</vt:i4>
      </vt:variant>
      <vt:variant>
        <vt:lpstr>Téma</vt:lpstr>
      </vt:variant>
      <vt:variant>
        <vt:i4>2</vt:i4>
      </vt:variant>
      <vt:variant>
        <vt:lpstr>Beágyazott OLE kiszolgálók</vt:lpstr>
      </vt:variant>
      <vt:variant>
        <vt:i4>1</vt:i4>
      </vt:variant>
      <vt:variant>
        <vt:lpstr>Diacímek</vt:lpstr>
      </vt:variant>
      <vt:variant>
        <vt:i4>73</vt:i4>
      </vt:variant>
    </vt:vector>
  </HeadingPairs>
  <TitlesOfParts>
    <vt:vector size="84" baseType="lpstr">
      <vt:lpstr>Arial</vt:lpstr>
      <vt:lpstr>Cambria Math</vt:lpstr>
      <vt:lpstr>Courier New</vt:lpstr>
      <vt:lpstr>Garamond</vt:lpstr>
      <vt:lpstr>Imprint MT Shadow</vt:lpstr>
      <vt:lpstr>Symbol</vt:lpstr>
      <vt:lpstr>Times New Roman</vt:lpstr>
      <vt:lpstr>Wingdings</vt:lpstr>
      <vt:lpstr>1_Montázs</vt:lpstr>
      <vt:lpstr>2_Montázs</vt:lpstr>
      <vt:lpstr>Equation</vt:lpstr>
      <vt:lpstr>Programozás 10. előadás</vt:lpstr>
      <vt:lpstr>Tartalom</vt:lpstr>
      <vt:lpstr>Metszet</vt:lpstr>
      <vt:lpstr>Metszet</vt:lpstr>
      <vt:lpstr>Metszet</vt:lpstr>
      <vt:lpstr>Metszet</vt:lpstr>
      <vt:lpstr>Metszet</vt:lpstr>
      <vt:lpstr>Unió</vt:lpstr>
      <vt:lpstr>Unió</vt:lpstr>
      <vt:lpstr>Unió</vt:lpstr>
      <vt:lpstr>Unió</vt:lpstr>
      <vt:lpstr>Unió</vt:lpstr>
      <vt:lpstr>Sorozat → halmaz transzformáció</vt:lpstr>
      <vt:lpstr>Sorozat → halmaz transzformáció</vt:lpstr>
      <vt:lpstr>Sorozat → halmaz transzformáció</vt:lpstr>
      <vt:lpstr>Halmaz típus</vt:lpstr>
      <vt:lpstr>Halmaz típus</vt:lpstr>
      <vt:lpstr>Halmaz típus</vt:lpstr>
      <vt:lpstr>Halmaz típus  ábrázolása1</vt:lpstr>
      <vt:lpstr>Halmaz típus</vt:lpstr>
      <vt:lpstr>Halmaz típus</vt:lpstr>
      <vt:lpstr>Halmaz típus</vt:lpstr>
      <vt:lpstr>Halmaz típus</vt:lpstr>
      <vt:lpstr>Halmaz típus</vt:lpstr>
      <vt:lpstr>Halmaz típus</vt:lpstr>
      <vt:lpstr>Halmaz típus</vt:lpstr>
      <vt:lpstr>Halmaz típus</vt:lpstr>
      <vt:lpstr>Halmaz típus</vt:lpstr>
      <vt:lpstr>Halmaz típus</vt:lpstr>
      <vt:lpstr>Halmaz típus ábrázolása2</vt:lpstr>
      <vt:lpstr>Halmaz típus</vt:lpstr>
      <vt:lpstr>Halmaz típus</vt:lpstr>
      <vt:lpstr>Halmaz típus</vt:lpstr>
      <vt:lpstr>Halmaz típus</vt:lpstr>
      <vt:lpstr>Halmaz típus</vt:lpstr>
      <vt:lpstr>Halmaz típus</vt:lpstr>
      <vt:lpstr>Halmaz típus</vt:lpstr>
      <vt:lpstr>Halmaz típus</vt:lpstr>
      <vt:lpstr>Halmaz típus</vt:lpstr>
      <vt:lpstr>Sorozat → multihalmaz transzformáció</vt:lpstr>
      <vt:lpstr>Sorozat → multihalmaz transzformáció</vt:lpstr>
      <vt:lpstr>Multihalmaz típus</vt:lpstr>
      <vt:lpstr>Multihalmaz típus</vt:lpstr>
      <vt:lpstr>Multihalmaz típus</vt:lpstr>
      <vt:lpstr>Multihalmaz típus</vt:lpstr>
      <vt:lpstr>Multihalmaz típus</vt:lpstr>
      <vt:lpstr>Multihalmaz típus ábrázolása1</vt:lpstr>
      <vt:lpstr>Multihalmaz típus</vt:lpstr>
      <vt:lpstr>Multihalmaz típus</vt:lpstr>
      <vt:lpstr>Multihalmaz típus</vt:lpstr>
      <vt:lpstr>Multihalmaz típus</vt:lpstr>
      <vt:lpstr>Multihalmaz típus</vt:lpstr>
      <vt:lpstr>Multihalmaz típus</vt:lpstr>
      <vt:lpstr>Multihalmaz típus</vt:lpstr>
      <vt:lpstr>Multihalmaz típus</vt:lpstr>
      <vt:lpstr>Multihalmaz típus</vt:lpstr>
      <vt:lpstr>Multihalmaz típus</vt:lpstr>
      <vt:lpstr>Multihalmaz típus</vt:lpstr>
      <vt:lpstr>Multihalmaz típus</vt:lpstr>
      <vt:lpstr>Multihalmaz típus ábrázolása2</vt:lpstr>
      <vt:lpstr>Multihalmaz típus</vt:lpstr>
      <vt:lpstr>Multihalmaz típus</vt:lpstr>
      <vt:lpstr>Multihalmaz típus</vt:lpstr>
      <vt:lpstr>Multihalmaz típus</vt:lpstr>
      <vt:lpstr>Multihalmaz típus</vt:lpstr>
      <vt:lpstr>Multihalmaz típus</vt:lpstr>
      <vt:lpstr>Multihalmaz típus</vt:lpstr>
      <vt:lpstr>Multihalmaz típus</vt:lpstr>
      <vt:lpstr>Multihalmaz típus</vt:lpstr>
      <vt:lpstr>Multihalmaz típus</vt:lpstr>
      <vt:lpstr>Multihalmaz típus</vt:lpstr>
      <vt:lpstr>Multihalmaz típus</vt:lpstr>
      <vt:lpstr>Visszatekintés</vt:lpstr>
    </vt:vector>
  </TitlesOfParts>
  <Company>ELTE IK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Programozási alapismeretek 10. előadás</dc:title>
  <dc:creator>Szlávi-Zsakó</dc:creator>
  <cp:lastModifiedBy>Szlávi Péter</cp:lastModifiedBy>
  <cp:revision>1145</cp:revision>
  <cp:lastPrinted>2017-09-20T07:01:57Z</cp:lastPrinted>
  <dcterms:created xsi:type="dcterms:W3CDTF">2005-10-16T14:08:29Z</dcterms:created>
  <dcterms:modified xsi:type="dcterms:W3CDTF">2022-11-15T11:10:07Z</dcterms:modified>
</cp:coreProperties>
</file>