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3833" r:id="rId2"/>
  </p:sldMasterIdLst>
  <p:notesMasterIdLst>
    <p:notesMasterId r:id="rId60"/>
  </p:notesMasterIdLst>
  <p:handoutMasterIdLst>
    <p:handoutMasterId r:id="rId61"/>
  </p:handoutMasterIdLst>
  <p:sldIdLst>
    <p:sldId id="368" r:id="rId3"/>
    <p:sldId id="366" r:id="rId4"/>
    <p:sldId id="367" r:id="rId5"/>
    <p:sldId id="338" r:id="rId6"/>
    <p:sldId id="339" r:id="rId7"/>
    <p:sldId id="340" r:id="rId8"/>
    <p:sldId id="370" r:id="rId9"/>
    <p:sldId id="369" r:id="rId10"/>
    <p:sldId id="382" r:id="rId11"/>
    <p:sldId id="371" r:id="rId12"/>
    <p:sldId id="384" r:id="rId13"/>
    <p:sldId id="385" r:id="rId14"/>
    <p:sldId id="341" r:id="rId15"/>
    <p:sldId id="342" r:id="rId16"/>
    <p:sldId id="343" r:id="rId17"/>
    <p:sldId id="344" r:id="rId18"/>
    <p:sldId id="346" r:id="rId19"/>
    <p:sldId id="373" r:id="rId20"/>
    <p:sldId id="345" r:id="rId21"/>
    <p:sldId id="348" r:id="rId22"/>
    <p:sldId id="386" r:id="rId23"/>
    <p:sldId id="387" r:id="rId24"/>
    <p:sldId id="396" r:id="rId25"/>
    <p:sldId id="479" r:id="rId26"/>
    <p:sldId id="398" r:id="rId27"/>
    <p:sldId id="397" r:id="rId28"/>
    <p:sldId id="349" r:id="rId29"/>
    <p:sldId id="350" r:id="rId30"/>
    <p:sldId id="351" r:id="rId31"/>
    <p:sldId id="374" r:id="rId32"/>
    <p:sldId id="352" r:id="rId33"/>
    <p:sldId id="355" r:id="rId34"/>
    <p:sldId id="376" r:id="rId35"/>
    <p:sldId id="383" r:id="rId36"/>
    <p:sldId id="399" r:id="rId37"/>
    <p:sldId id="400" r:id="rId38"/>
    <p:sldId id="388" r:id="rId39"/>
    <p:sldId id="389" r:id="rId40"/>
    <p:sldId id="390" r:id="rId41"/>
    <p:sldId id="391" r:id="rId42"/>
    <p:sldId id="392" r:id="rId43"/>
    <p:sldId id="393" r:id="rId44"/>
    <p:sldId id="394" r:id="rId45"/>
    <p:sldId id="347" r:id="rId46"/>
    <p:sldId id="401" r:id="rId47"/>
    <p:sldId id="402" r:id="rId48"/>
    <p:sldId id="403" r:id="rId49"/>
    <p:sldId id="404" r:id="rId50"/>
    <p:sldId id="405" r:id="rId51"/>
    <p:sldId id="406" r:id="rId52"/>
    <p:sldId id="407" r:id="rId53"/>
    <p:sldId id="408" r:id="rId54"/>
    <p:sldId id="409" r:id="rId55"/>
    <p:sldId id="410" r:id="rId56"/>
    <p:sldId id="411" r:id="rId57"/>
    <p:sldId id="412" r:id="rId58"/>
    <p:sldId id="413" r:id="rId59"/>
  </p:sldIdLst>
  <p:sldSz cx="9144000" cy="6858000" type="screen4x3"/>
  <p:notesSz cx="6797675" cy="9926638"/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00"/>
    <a:srgbClr val="FF3300"/>
    <a:srgbClr val="663300"/>
    <a:srgbClr val="006600"/>
    <a:srgbClr val="96969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9008" autoAdjust="0"/>
  </p:normalViewPr>
  <p:slideViewPr>
    <p:cSldViewPr showGuides="1">
      <p:cViewPr varScale="1">
        <p:scale>
          <a:sx n="62" d="100"/>
          <a:sy n="62" d="100"/>
        </p:scale>
        <p:origin x="116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866"/>
    </p:cViewPr>
  </p:sorterViewPr>
  <p:notesViewPr>
    <p:cSldViewPr showGuides="1">
      <p:cViewPr varScale="1">
        <p:scale>
          <a:sx n="56" d="100"/>
          <a:sy n="56" d="100"/>
        </p:scale>
        <p:origin x="-2508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>
                <a:latin typeface="Garamond" pitchFamily="18" charset="0"/>
              </a:rPr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 dirty="0">
                <a:latin typeface="Garamond" pitchFamily="18" charset="0"/>
              </a:rPr>
              <a:t>2012/2013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 dirty="0">
                <a:latin typeface="Garamond" pitchFamily="18" charset="0"/>
              </a:rPr>
              <a:t>Szlávi - </a:t>
            </a:r>
            <a:r>
              <a:rPr lang="hu-HU" dirty="0" err="1">
                <a:latin typeface="Garamond" pitchFamily="18" charset="0"/>
              </a:rPr>
              <a:t>Zsakó</a:t>
            </a:r>
            <a:endParaRPr lang="hu-HU" dirty="0">
              <a:latin typeface="Garamond" pitchFamily="18" charset="0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2CC26681-8401-4117-AE8F-2AECE5E86C5D}" type="slidenum">
              <a:rPr lang="hu-HU">
                <a:latin typeface="Garamond" pitchFamily="18" charset="0"/>
              </a:rPr>
              <a:pPr>
                <a:defRPr/>
              </a:pPr>
              <a:t>‹#›</a:t>
            </a:fld>
            <a:endParaRPr lang="hu-HU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512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2012/2013</a:t>
            </a:r>
            <a:endParaRPr lang="hu-HU" dirty="0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Szlaávi</a:t>
            </a:r>
            <a:r>
              <a:rPr lang="hu-HU" dirty="0"/>
              <a:t> - </a:t>
            </a:r>
            <a:r>
              <a:rPr lang="hu-HU" dirty="0" err="1"/>
              <a:t>Zsakó</a:t>
            </a:r>
            <a:endParaRPr lang="hu-HU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Garamond" pitchFamily="18" charset="0"/>
              </a:defRPr>
            </a:lvl1pPr>
          </a:lstStyle>
          <a:p>
            <a:pPr>
              <a:defRPr/>
            </a:pPr>
            <a:fld id="{06C22A2A-BCC1-4909-ADE6-A2834B85ED2E}" type="slidenum">
              <a:rPr lang="hu-HU" smtClean="0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81131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604838"/>
            <a:ext cx="5334000" cy="40005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1275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2013.04.07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84E0048-7520-4B6B-AB0E-3B5D173FE448}" type="slidenum">
              <a:rPr lang="hu-HU" sz="1200" b="1" smtClean="0"/>
              <a:pPr/>
              <a:t>1</a:t>
            </a:fld>
            <a:endParaRPr lang="hu-HU" sz="1200" b="1"/>
          </a:p>
        </p:txBody>
      </p:sp>
    </p:spTree>
    <p:extLst>
      <p:ext uri="{BB962C8B-B14F-4D97-AF65-F5344CB8AC3E}">
        <p14:creationId xmlns:p14="http://schemas.microsoft.com/office/powerpoint/2010/main" val="13768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583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837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83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D5BCC18-32C3-41B3-8361-22F4CD8E4DE6}" type="slidenum">
              <a:rPr lang="hu-HU" sz="1200" b="1" smtClean="0"/>
              <a:pPr/>
              <a:t>10</a:t>
            </a:fld>
            <a:endParaRPr lang="hu-HU" sz="1200" b="1"/>
          </a:p>
        </p:txBody>
      </p:sp>
      <p:sp>
        <p:nvSpPr>
          <p:cNvPr id="5837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89361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548312" cy="4162425"/>
          </a:xfrm>
          <a:ln/>
        </p:spPr>
      </p:sp>
      <p:sp>
        <p:nvSpPr>
          <p:cNvPr id="573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>
                <a:sym typeface="Symbol" pitchFamily="18" charset="2"/>
              </a:rPr>
              <a:t>Ez alapján az algoritmus valóban „mechanikusan” kapható meg!</a:t>
            </a:r>
            <a:endParaRPr lang="hu-HU" dirty="0"/>
          </a:p>
          <a:p>
            <a:endParaRPr lang="hu-HU" dirty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734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73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4C35EB0-83FD-426B-96AB-0B069AF9D980}" type="slidenum">
              <a:rPr lang="hu-HU" sz="1200" b="1" smtClean="0"/>
              <a:pPr/>
              <a:t>11</a:t>
            </a:fld>
            <a:endParaRPr lang="hu-HU" sz="1200" b="1"/>
          </a:p>
        </p:txBody>
      </p:sp>
      <p:sp>
        <p:nvSpPr>
          <p:cNvPr id="5735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707143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63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4168A2F-B0BF-4539-883A-1161A5E019E4}" type="slidenum">
              <a:rPr lang="hu-HU" sz="1200" b="1" smtClean="0"/>
              <a:pPr/>
              <a:t>12</a:t>
            </a:fld>
            <a:endParaRPr lang="hu-HU" sz="1200" b="1"/>
          </a:p>
        </p:txBody>
      </p:sp>
      <p:sp>
        <p:nvSpPr>
          <p:cNvPr id="5632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697391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593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939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939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7B5C43C-0D8C-4DC9-80E0-6FCAFFF9374E}" type="slidenum">
              <a:rPr lang="hu-HU" sz="1200" b="1" smtClean="0"/>
              <a:pPr/>
              <a:t>13</a:t>
            </a:fld>
            <a:endParaRPr lang="hu-HU" sz="1200" b="1"/>
          </a:p>
        </p:txBody>
      </p:sp>
      <p:sp>
        <p:nvSpPr>
          <p:cNvPr id="5939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2171522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614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144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14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6C0F01D-F4B5-4180-8C01-AC15D2085577}" type="slidenum">
              <a:rPr lang="hu-HU" sz="1200" b="1" smtClean="0"/>
              <a:pPr/>
              <a:t>14</a:t>
            </a:fld>
            <a:endParaRPr lang="hu-HU" sz="1200" b="1"/>
          </a:p>
        </p:txBody>
      </p:sp>
      <p:sp>
        <p:nvSpPr>
          <p:cNvPr id="6144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1847704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624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246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24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FAF8FF3-492B-4710-BA80-C4711820FC9E}" type="slidenum">
              <a:rPr lang="hu-HU" sz="1200" b="1" smtClean="0"/>
              <a:pPr/>
              <a:t>15</a:t>
            </a:fld>
            <a:endParaRPr lang="hu-HU" sz="1200" b="1"/>
          </a:p>
        </p:txBody>
      </p:sp>
      <p:sp>
        <p:nvSpPr>
          <p:cNvPr id="6247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163247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2775" y="515938"/>
            <a:ext cx="5500688" cy="4125912"/>
          </a:xfrm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Ezzel rögzítettük, hogy Y-ban az elemek az eredeti sorrendjükben lesznek (hiszen Y a növekvő indexek </a:t>
            </a:r>
            <a:r>
              <a:rPr lang="hu-HU" i="1"/>
              <a:t>részsorozata</a:t>
            </a:r>
            <a:r>
              <a:rPr lang="hu-HU"/>
              <a:t>).</a:t>
            </a: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349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34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A92DD58-F3D6-4F50-9E72-2225030B7C7E}" type="slidenum">
              <a:rPr lang="hu-HU" sz="1200" b="1" smtClean="0"/>
              <a:pPr/>
              <a:t>16</a:t>
            </a:fld>
            <a:endParaRPr lang="hu-HU" sz="1200" b="1"/>
          </a:p>
        </p:txBody>
      </p:sp>
      <p:sp>
        <p:nvSpPr>
          <p:cNvPr id="6349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2495926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X[Db]:=X[i] is lehetne, ekkor a kimenet persze az X maga. Azaz „helyben kiválogatás”.</a:t>
            </a: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451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45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922FB2-5028-4A15-8CAA-29A65DE7208A}" type="slidenum">
              <a:rPr lang="hu-HU" sz="1200" b="1" smtClean="0"/>
              <a:pPr/>
              <a:t>17</a:t>
            </a:fld>
            <a:endParaRPr lang="hu-HU" sz="1200" b="1"/>
          </a:p>
        </p:txBody>
      </p:sp>
      <p:sp>
        <p:nvSpPr>
          <p:cNvPr id="6451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487762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2775" y="515938"/>
            <a:ext cx="5500688" cy="4125912"/>
          </a:xfrm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554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55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4774C89-8325-4827-9110-189F01D7F68C}" type="slidenum">
              <a:rPr lang="hu-HU" sz="1200" b="1" smtClean="0"/>
              <a:pPr/>
              <a:t>18</a:t>
            </a:fld>
            <a:endParaRPr lang="hu-HU" sz="1200" b="1"/>
          </a:p>
        </p:txBody>
      </p:sp>
      <p:sp>
        <p:nvSpPr>
          <p:cNvPr id="65543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971697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A tulajdonság függvény törzsét kifejtve helyezzük be az</a:t>
            </a:r>
            <a:r>
              <a:rPr lang="hu-HU" baseline="0" dirty="0"/>
              <a:t> absztrakt algoritmus által rögzített helyre. (Ui. még nem ismerjük –hivatalosan– a saját függvények fogalmát.)</a:t>
            </a:r>
          </a:p>
          <a:p>
            <a:endParaRPr lang="hu-HU" dirty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758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75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F4E52B-652D-4493-844B-126AB0BA7F63}" type="slidenum">
              <a:rPr lang="hu-HU" sz="1200" b="1" smtClean="0"/>
              <a:pPr/>
              <a:t>19</a:t>
            </a:fld>
            <a:endParaRPr lang="hu-HU" sz="1200" b="1"/>
          </a:p>
        </p:txBody>
      </p:sp>
      <p:sp>
        <p:nvSpPr>
          <p:cNvPr id="6759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1094308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9463" y="604838"/>
            <a:ext cx="5238750" cy="3929062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1275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2013.04.07</a:t>
            </a: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27074D-686C-443E-9CB0-46B79681D03E}" type="slidenum">
              <a:rPr lang="hu-HU" sz="1200" b="1" smtClean="0"/>
              <a:pPr/>
              <a:t>2</a:t>
            </a:fld>
            <a:endParaRPr lang="hu-HU" sz="1200" b="1"/>
          </a:p>
        </p:txBody>
      </p:sp>
    </p:spTree>
    <p:extLst>
      <p:ext uri="{BB962C8B-B14F-4D97-AF65-F5344CB8AC3E}">
        <p14:creationId xmlns:p14="http://schemas.microsoft.com/office/powerpoint/2010/main" val="972082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686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86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37683BE-AD6B-411A-903F-9A9AADB4FDC7}" type="slidenum">
              <a:rPr lang="hu-HU" sz="1200" b="1" smtClean="0"/>
              <a:pPr/>
              <a:t>20</a:t>
            </a:fld>
            <a:endParaRPr lang="hu-HU" sz="1200" b="1"/>
          </a:p>
        </p:txBody>
      </p:sp>
      <p:sp>
        <p:nvSpPr>
          <p:cNvPr id="6861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2781037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6554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554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0D254F8-386A-47F6-859F-235373D24A93}" type="slidenum">
              <a:rPr lang="hu-HU" altLang="hu-HU" sz="1200" b="1" smtClean="0"/>
              <a:pPr/>
              <a:t>21</a:t>
            </a:fld>
            <a:endParaRPr lang="hu-HU" altLang="hu-HU" sz="1200" b="1"/>
          </a:p>
        </p:txBody>
      </p:sp>
      <p:sp>
        <p:nvSpPr>
          <p:cNvPr id="6554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554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27735239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65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656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656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447C462-804E-4600-87C9-99D7400E058E}" type="slidenum">
              <a:rPr lang="hu-HU" altLang="hu-HU" sz="1200" b="1" smtClean="0"/>
              <a:pPr/>
              <a:t>22</a:t>
            </a:fld>
            <a:endParaRPr lang="hu-HU" altLang="hu-HU" sz="1200" b="1"/>
          </a:p>
        </p:txBody>
      </p:sp>
      <p:sp>
        <p:nvSpPr>
          <p:cNvPr id="6656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656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459987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2775" y="515938"/>
            <a:ext cx="5500688" cy="4125912"/>
          </a:xfrm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349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34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A92DD58-F3D6-4F50-9E72-2225030B7C7E}" type="slidenum">
              <a:rPr lang="hu-HU" sz="1200" b="1" smtClean="0"/>
              <a:pPr/>
              <a:t>23</a:t>
            </a:fld>
            <a:endParaRPr lang="hu-HU" sz="1200" b="1"/>
          </a:p>
        </p:txBody>
      </p:sp>
      <p:sp>
        <p:nvSpPr>
          <p:cNvPr id="6349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2001206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2775" y="515938"/>
            <a:ext cx="5500688" cy="4125912"/>
          </a:xfrm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hu-H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System; //VS 2022-ben ezt kézzel kell beszúrni!!!</a:t>
            </a:r>
          </a:p>
          <a:p>
            <a:endParaRPr lang="hu-H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DinamikusTomb</a:t>
            </a:r>
            <a:endParaRPr lang="hu-H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hu-H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u-H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"Dinamikus tömb!"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List&lt;</a:t>
            </a:r>
            <a:r>
              <a:rPr lang="hu-H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DT = </a:t>
            </a:r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hu-H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u-H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"DT hossza:{0}"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DT.Count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hu-H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//0 db elemmel jön létre</a:t>
            </a:r>
            <a:endParaRPr lang="hu-H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u-H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"Kérem a int-sorozat elemeit soronként! Vége: üres sor."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tmp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</a:t>
            </a:r>
            <a:endParaRPr lang="hu-H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tmp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tmp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hu-H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DT.Add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(Convert.ToInt32(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tmp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hu-H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/*feltéve a szintaktikus és szemantikus helyességet*/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 </a:t>
            </a:r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tmp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hu-H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u-H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"DT hossza a beolvasás (bővítés) után:{0}\</a:t>
            </a:r>
            <a:r>
              <a:rPr lang="hu-HU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nElemei</a:t>
            </a:r>
            <a:r>
              <a:rPr lang="hu-H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:"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DT.Count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i=0;i&lt;DT.Count; i++)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u-HU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hu-HU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"{0}.:{1}"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,i+1,DT[i]);</a:t>
            </a:r>
          </a:p>
          <a:p>
            <a:endParaRPr lang="hu-H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hu-HU" dirty="0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349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34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A92DD58-F3D6-4F50-9E72-2225030B7C7E}" type="slidenum">
              <a:rPr lang="hu-HU" sz="1200" b="1" smtClean="0"/>
              <a:pPr/>
              <a:t>24</a:t>
            </a:fld>
            <a:endParaRPr lang="hu-HU" sz="1200" b="1"/>
          </a:p>
        </p:txBody>
      </p:sp>
      <p:sp>
        <p:nvSpPr>
          <p:cNvPr id="6349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1815610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2775" y="515938"/>
            <a:ext cx="5500688" cy="4125912"/>
          </a:xfrm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Ezzel rögzítettük, hogy Y-ban az elemek az eredeti sorrendjükben lesznek (hiszen Y a növekvő indexek </a:t>
            </a:r>
            <a:r>
              <a:rPr lang="hu-HU" i="1"/>
              <a:t>részsorozata</a:t>
            </a:r>
            <a:r>
              <a:rPr lang="hu-HU"/>
              <a:t>).</a:t>
            </a: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349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34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A92DD58-F3D6-4F50-9E72-2225030B7C7E}" type="slidenum">
              <a:rPr lang="hu-HU" sz="1200" b="1" smtClean="0"/>
              <a:pPr/>
              <a:t>25</a:t>
            </a:fld>
            <a:endParaRPr lang="hu-HU" sz="1200" b="1"/>
          </a:p>
        </p:txBody>
      </p:sp>
      <p:sp>
        <p:nvSpPr>
          <p:cNvPr id="6349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389183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451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45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1922FB2-5028-4A15-8CAA-29A65DE7208A}" type="slidenum">
              <a:rPr lang="hu-HU" sz="1200" b="1" smtClean="0"/>
              <a:pPr/>
              <a:t>26</a:t>
            </a:fld>
            <a:endParaRPr lang="hu-HU" sz="1200" b="1"/>
          </a:p>
        </p:txBody>
      </p:sp>
      <p:sp>
        <p:nvSpPr>
          <p:cNvPr id="6451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472239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696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6963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696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DC613B8-18DD-46A4-83C3-6F5C3E1D6C58}" type="slidenum">
              <a:rPr lang="hu-HU" sz="1200" b="1" smtClean="0"/>
              <a:pPr/>
              <a:t>27</a:t>
            </a:fld>
            <a:endParaRPr lang="hu-HU" sz="1200" b="1"/>
          </a:p>
        </p:txBody>
      </p:sp>
      <p:sp>
        <p:nvSpPr>
          <p:cNvPr id="6963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510646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706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066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066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7E6458E-D2D9-44C4-958D-9006B30667C8}" type="slidenum">
              <a:rPr lang="hu-HU" sz="1200" b="1" smtClean="0"/>
              <a:pPr/>
              <a:t>28</a:t>
            </a:fld>
            <a:endParaRPr lang="hu-HU" sz="1200" b="1"/>
          </a:p>
        </p:txBody>
      </p:sp>
      <p:sp>
        <p:nvSpPr>
          <p:cNvPr id="70663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2633984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716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Pirossal hívjuk föl a figyelmet arra, hogy indexeket (s nem értékeket) gyűjtünk össze.</a:t>
            </a: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168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16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BA35789-567B-4729-8DB4-56B1CE6A5ED3}" type="slidenum">
              <a:rPr lang="hu-HU" sz="1200" b="1" smtClean="0"/>
              <a:pPr/>
              <a:t>29</a:t>
            </a:fld>
            <a:endParaRPr lang="hu-HU" sz="1200" b="1"/>
          </a:p>
        </p:txBody>
      </p:sp>
      <p:sp>
        <p:nvSpPr>
          <p:cNvPr id="7168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556968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522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222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22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1E8D67F-B0E4-4980-8488-07685C4F0395}" type="slidenum">
              <a:rPr lang="hu-HU" sz="1200" b="1" smtClean="0"/>
              <a:pPr/>
              <a:t>3</a:t>
            </a:fld>
            <a:endParaRPr lang="hu-HU" sz="1200" b="1"/>
          </a:p>
        </p:txBody>
      </p:sp>
      <p:sp>
        <p:nvSpPr>
          <p:cNvPr id="5223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40060285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727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270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27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0D3A422-E139-4112-9836-9817D0CC8CA1}" type="slidenum">
              <a:rPr lang="hu-HU" sz="1200" b="1" smtClean="0"/>
              <a:pPr/>
              <a:t>30</a:t>
            </a:fld>
            <a:endParaRPr lang="hu-HU" sz="1200" b="1"/>
          </a:p>
        </p:txBody>
      </p:sp>
      <p:sp>
        <p:nvSpPr>
          <p:cNvPr id="7271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279774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548312" cy="4162425"/>
          </a:xfrm>
          <a:ln/>
        </p:spPr>
      </p:sp>
      <p:sp>
        <p:nvSpPr>
          <p:cNvPr id="737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373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37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8184468-8404-473C-BCF6-0196F47A5095}" type="slidenum">
              <a:rPr lang="hu-HU" sz="1200" b="1" smtClean="0"/>
              <a:pPr/>
              <a:t>31</a:t>
            </a:fld>
            <a:endParaRPr lang="hu-HU" sz="1200" b="1"/>
          </a:p>
        </p:txBody>
      </p:sp>
      <p:sp>
        <p:nvSpPr>
          <p:cNvPr id="7373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3231567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747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A permutációs feltétellel persze „gyengítjük” a korábbi szigorú (növekvő sorrendiség) feltételét, de ennek az algoritmus egyszerűsítése az oka.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475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47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5848853-B070-4FB5-A300-D4CD5ED45F12}" type="slidenum">
              <a:rPr lang="hu-HU" sz="1200" b="1" smtClean="0"/>
              <a:pPr/>
              <a:t>32</a:t>
            </a:fld>
            <a:endParaRPr lang="hu-HU" sz="1200" b="1"/>
          </a:p>
        </p:txBody>
      </p:sp>
      <p:sp>
        <p:nvSpPr>
          <p:cNvPr id="7475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2628369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578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57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E587719-0C4C-4817-8F36-35F1892989BA}" type="slidenum">
              <a:rPr lang="hu-HU" sz="1200" b="1" smtClean="0"/>
              <a:pPr/>
              <a:t>33</a:t>
            </a:fld>
            <a:endParaRPr lang="hu-HU" sz="1200" b="1"/>
          </a:p>
        </p:txBody>
      </p:sp>
      <p:sp>
        <p:nvSpPr>
          <p:cNvPr id="75783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29660227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2775" y="515938"/>
            <a:ext cx="5548313" cy="4160837"/>
          </a:xfrm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Itt Y-ban a nem T tulajdonságú elemek </a:t>
            </a:r>
            <a:r>
              <a:rPr lang="hu-HU" b="1" dirty="0"/>
              <a:t>fordított</a:t>
            </a:r>
            <a:r>
              <a:rPr lang="hu-HU" dirty="0"/>
              <a:t> </a:t>
            </a:r>
            <a:r>
              <a:rPr lang="hu-HU" b="1" dirty="0"/>
              <a:t>sorrendben</a:t>
            </a:r>
            <a:r>
              <a:rPr lang="hu-HU" dirty="0"/>
              <a:t> lesznek. (Íme a permutációs feltétel magyarázata.)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680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68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BFCF22C-AB0C-4385-87A9-F0212FD4E2A2}" type="slidenum">
              <a:rPr lang="hu-HU" sz="1200" b="1" smtClean="0"/>
              <a:pPr/>
              <a:t>34</a:t>
            </a:fld>
            <a:endParaRPr lang="hu-HU" sz="1200" b="1"/>
          </a:p>
        </p:txBody>
      </p:sp>
      <p:sp>
        <p:nvSpPr>
          <p:cNvPr id="7680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1775083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716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jobbról nyílt index-intervallummal hívjuk föl a figyelmet arra, hogy Y és Z 1-től indexelhető</a:t>
            </a:r>
            <a:r>
              <a:rPr lang="hu-HU" baseline="0" dirty="0"/>
              <a:t> sorozattípusok.</a:t>
            </a:r>
          </a:p>
          <a:p>
            <a:r>
              <a:rPr lang="hu-HU" baseline="0" dirty="0"/>
              <a:t>Ez a lezáratlanság és az </a:t>
            </a:r>
            <a:r>
              <a:rPr lang="hu-HU" sz="11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baseline="0" dirty="0"/>
              <a:t> iterálása utal arra, hogy előre nem meghatározott hosszúak a sorozatok.</a:t>
            </a:r>
            <a:endParaRPr lang="hu-HU" dirty="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168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168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BA35789-567B-4729-8DB4-56B1CE6A5ED3}" type="slidenum">
              <a:rPr lang="hu-HU" sz="1200" b="1" smtClean="0"/>
              <a:pPr/>
              <a:t>35</a:t>
            </a:fld>
            <a:endParaRPr lang="hu-HU" sz="1200" b="1"/>
          </a:p>
        </p:txBody>
      </p:sp>
      <p:sp>
        <p:nvSpPr>
          <p:cNvPr id="7168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4148047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548312" cy="4162425"/>
          </a:xfrm>
          <a:ln/>
        </p:spPr>
      </p:sp>
      <p:sp>
        <p:nvSpPr>
          <p:cNvPr id="737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373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373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8184468-8404-473C-BCF6-0196F47A5095}" type="slidenum">
              <a:rPr lang="hu-HU" sz="1200" b="1" smtClean="0"/>
              <a:pPr/>
              <a:t>36</a:t>
            </a:fld>
            <a:endParaRPr lang="hu-HU" sz="1200" b="1"/>
          </a:p>
        </p:txBody>
      </p:sp>
      <p:sp>
        <p:nvSpPr>
          <p:cNvPr id="7373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15494282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758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758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0498A3C-C434-4828-9711-6005B4392A37}" type="slidenum">
              <a:rPr lang="hu-HU" altLang="hu-HU" sz="1200" b="1" smtClean="0"/>
              <a:pPr/>
              <a:t>37</a:t>
            </a:fld>
            <a:endParaRPr lang="hu-HU" altLang="hu-HU" sz="1200" b="1"/>
          </a:p>
        </p:txBody>
      </p:sp>
      <p:sp>
        <p:nvSpPr>
          <p:cNvPr id="6759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759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17900066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86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8612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8613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B397B74-4EDB-4F50-A353-9FD9BB5D1DA8}" type="slidenum">
              <a:rPr lang="hu-HU" altLang="hu-HU" sz="1200" b="1" smtClean="0"/>
              <a:pPr/>
              <a:t>38</a:t>
            </a:fld>
            <a:endParaRPr lang="hu-HU" altLang="hu-HU" sz="1200" b="1"/>
          </a:p>
        </p:txBody>
      </p:sp>
      <p:sp>
        <p:nvSpPr>
          <p:cNvPr id="68614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8615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3651250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96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963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963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09C3966-1A3F-4676-9ACE-631993D32A87}" type="slidenum">
              <a:rPr lang="hu-HU" altLang="hu-HU" sz="1200" b="1" smtClean="0"/>
              <a:pPr/>
              <a:t>39</a:t>
            </a:fld>
            <a:endParaRPr lang="hu-HU" altLang="hu-HU" sz="1200" b="1"/>
          </a:p>
        </p:txBody>
      </p:sp>
      <p:sp>
        <p:nvSpPr>
          <p:cNvPr id="6963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963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1467169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532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32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BB3787A-1D27-461D-84E8-79D62B24ADFE}" type="slidenum">
              <a:rPr lang="hu-HU" sz="1200" b="1" smtClean="0"/>
              <a:pPr/>
              <a:t>4</a:t>
            </a:fld>
            <a:endParaRPr lang="hu-HU" sz="1200" b="1"/>
          </a:p>
        </p:txBody>
      </p:sp>
      <p:sp>
        <p:nvSpPr>
          <p:cNvPr id="5325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2715882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696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9636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69637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09C3966-1A3F-4676-9ACE-631993D32A87}" type="slidenum">
              <a:rPr lang="hu-HU" altLang="hu-HU" sz="1200" b="1" smtClean="0"/>
              <a:pPr/>
              <a:t>40</a:t>
            </a:fld>
            <a:endParaRPr lang="hu-HU" altLang="hu-HU" sz="1200" b="1"/>
          </a:p>
        </p:txBody>
      </p:sp>
      <p:sp>
        <p:nvSpPr>
          <p:cNvPr id="69638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69639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10393677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06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70660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70661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2E725EF-B001-46E8-9A40-589012E6D6D6}" type="slidenum">
              <a:rPr lang="hu-HU" altLang="hu-HU" sz="1200" b="1" smtClean="0"/>
              <a:pPr/>
              <a:t>41</a:t>
            </a:fld>
            <a:endParaRPr lang="hu-HU" altLang="hu-HU" sz="1200" b="1"/>
          </a:p>
        </p:txBody>
      </p:sp>
      <p:sp>
        <p:nvSpPr>
          <p:cNvPr id="70662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70663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9895247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16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Találja ki: mi a kapcsolat a ciklusinvariáns és az 1., 2. állítások között!</a:t>
            </a:r>
          </a:p>
        </p:txBody>
      </p:sp>
      <p:sp>
        <p:nvSpPr>
          <p:cNvPr id="71684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71685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7EC1A30-15EF-4EF0-90F7-227977D368F5}" type="slidenum">
              <a:rPr lang="hu-HU" altLang="hu-HU" sz="1200" b="1" smtClean="0"/>
              <a:pPr/>
              <a:t>42</a:t>
            </a:fld>
            <a:endParaRPr lang="hu-HU" altLang="hu-HU" sz="1200" b="1"/>
          </a:p>
        </p:txBody>
      </p:sp>
      <p:sp>
        <p:nvSpPr>
          <p:cNvPr id="71686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71687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3666983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41338" y="461963"/>
            <a:ext cx="5715000" cy="4286250"/>
          </a:xfrm>
          <a:ln/>
        </p:spPr>
      </p:sp>
      <p:sp>
        <p:nvSpPr>
          <p:cNvPr id="727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/>
              <a:t>Pirossal jelöltük a kimeneti paramétereket.</a:t>
            </a:r>
          </a:p>
        </p:txBody>
      </p:sp>
      <p:sp>
        <p:nvSpPr>
          <p:cNvPr id="72708" name="Dátum helye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2009/2010</a:t>
            </a:r>
          </a:p>
        </p:txBody>
      </p:sp>
      <p:sp>
        <p:nvSpPr>
          <p:cNvPr id="72709" name="Dia számának helye 8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CC7A2CB-FB04-4CC3-B27C-AA79E8D9238A}" type="slidenum">
              <a:rPr lang="hu-HU" altLang="hu-HU" sz="1200" b="1" smtClean="0"/>
              <a:pPr/>
              <a:t>43</a:t>
            </a:fld>
            <a:endParaRPr lang="hu-HU" altLang="hu-HU" sz="1200" b="1"/>
          </a:p>
        </p:txBody>
      </p:sp>
      <p:sp>
        <p:nvSpPr>
          <p:cNvPr id="72710" name="Élőláb helye 9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Szlávi - Zsakó</a:t>
            </a:r>
          </a:p>
        </p:txBody>
      </p:sp>
      <p:sp>
        <p:nvSpPr>
          <p:cNvPr id="72711" name="Élőfej helye 10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200" b="1"/>
              <a:t>Programozási alapismeretek 12.</a:t>
            </a:r>
          </a:p>
        </p:txBody>
      </p:sp>
    </p:spTree>
    <p:extLst>
      <p:ext uri="{BB962C8B-B14F-4D97-AF65-F5344CB8AC3E}">
        <p14:creationId xmlns:p14="http://schemas.microsoft.com/office/powerpoint/2010/main" val="36728647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921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9216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921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3A6831E-549E-4C05-84B5-8360F4FB0DDB}" type="slidenum">
              <a:rPr lang="hu-HU" sz="1200" b="1" smtClean="0"/>
              <a:pPr/>
              <a:t>44</a:t>
            </a:fld>
            <a:endParaRPr lang="hu-HU" sz="1200" b="1"/>
          </a:p>
        </p:txBody>
      </p:sp>
      <p:sp>
        <p:nvSpPr>
          <p:cNvPr id="9216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5811921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AEBD0-47DF-4133-85AE-0D2968D16ED2}" type="slidenum">
              <a:rPr lang="hu-HU" smtClean="0"/>
              <a:pPr/>
              <a:t>45</a:t>
            </a:fld>
            <a:endParaRPr lang="hu-HU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66660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47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892B2-5AB1-454A-B419-A4BD8C468D20}" type="slidenum">
              <a:rPr lang="hu-HU" smtClean="0"/>
              <a:pPr/>
              <a:t>46</a:t>
            </a:fld>
            <a:endParaRPr lang="hu-HU"/>
          </a:p>
        </p:txBody>
      </p:sp>
      <p:sp>
        <p:nvSpPr>
          <p:cNvPr id="7475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16347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F621B-FA39-48FF-AB26-CB1EA29ACD71}" type="slidenum">
              <a:rPr lang="hu-HU" smtClean="0"/>
              <a:pPr/>
              <a:t>47</a:t>
            </a:fld>
            <a:endParaRPr lang="hu-HU"/>
          </a:p>
        </p:txBody>
      </p:sp>
      <p:sp>
        <p:nvSpPr>
          <p:cNvPr id="7578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8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… vagy 4 darab másolás tétel!</a:t>
            </a:r>
          </a:p>
        </p:txBody>
      </p:sp>
    </p:spTree>
    <p:extLst>
      <p:ext uri="{BB962C8B-B14F-4D97-AF65-F5344CB8AC3E}">
        <p14:creationId xmlns:p14="http://schemas.microsoft.com/office/powerpoint/2010/main" val="13481643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68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EBA5CB-1DE3-4685-BCA0-99B4D9EE1792}" type="slidenum">
              <a:rPr lang="hu-HU" smtClean="0"/>
              <a:pPr/>
              <a:t>48</a:t>
            </a:fld>
            <a:endParaRPr lang="hu-HU"/>
          </a:p>
        </p:txBody>
      </p:sp>
      <p:sp>
        <p:nvSpPr>
          <p:cNvPr id="7680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16614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68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EBA5CB-1DE3-4685-BCA0-99B4D9EE1792}" type="slidenum">
              <a:rPr lang="hu-HU" smtClean="0"/>
              <a:pPr/>
              <a:t>49</a:t>
            </a:fld>
            <a:endParaRPr lang="hu-HU"/>
          </a:p>
        </p:txBody>
      </p:sp>
      <p:sp>
        <p:nvSpPr>
          <p:cNvPr id="7680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0102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08025" y="533400"/>
            <a:ext cx="5405438" cy="4056063"/>
          </a:xfrm>
          <a:ln/>
        </p:spPr>
      </p:sp>
      <p:sp>
        <p:nvSpPr>
          <p:cNvPr id="542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427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42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C148285-05D3-4167-8F68-AAA9638FD323}" type="slidenum">
              <a:rPr lang="hu-HU" sz="1200" b="1" smtClean="0"/>
              <a:pPr/>
              <a:t>5</a:t>
            </a:fld>
            <a:endParaRPr lang="hu-HU" sz="1200" b="1"/>
          </a:p>
        </p:txBody>
      </p:sp>
      <p:sp>
        <p:nvSpPr>
          <p:cNvPr id="5427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1873599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88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7D9104-4ABC-41DB-9E08-4F399A0A5ACD}" type="slidenum">
              <a:rPr lang="hu-HU" smtClean="0"/>
              <a:pPr/>
              <a:t>50</a:t>
            </a:fld>
            <a:endParaRPr lang="hu-HU"/>
          </a:p>
        </p:txBody>
      </p:sp>
      <p:sp>
        <p:nvSpPr>
          <p:cNvPr id="7885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88024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F5698E-3657-4895-9497-26016D5949C8}" type="slidenum">
              <a:rPr lang="hu-HU" smtClean="0"/>
              <a:pPr/>
              <a:t>51</a:t>
            </a:fld>
            <a:endParaRPr lang="hu-HU"/>
          </a:p>
        </p:txBody>
      </p:sp>
      <p:sp>
        <p:nvSpPr>
          <p:cNvPr id="7987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22492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808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B574F-A158-4E1F-84F7-C5AA5141B9BE}" type="slidenum">
              <a:rPr lang="hu-HU" smtClean="0"/>
              <a:pPr/>
              <a:t>52</a:t>
            </a:fld>
            <a:endParaRPr lang="hu-HU"/>
          </a:p>
        </p:txBody>
      </p:sp>
      <p:sp>
        <p:nvSpPr>
          <p:cNvPr id="809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90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16350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0BAF5-BAA0-4FC1-8968-E15C6CDEAB43}" type="slidenum">
              <a:rPr lang="hu-HU" smtClean="0"/>
              <a:pPr/>
              <a:t>53</a:t>
            </a:fld>
            <a:endParaRPr lang="hu-HU"/>
          </a:p>
        </p:txBody>
      </p:sp>
      <p:sp>
        <p:nvSpPr>
          <p:cNvPr id="8192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691500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829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6F2A9D-B444-4691-A00B-AFFD09ECBCDC}" type="slidenum">
              <a:rPr lang="hu-HU" smtClean="0"/>
              <a:pPr/>
              <a:t>54</a:t>
            </a:fld>
            <a:endParaRPr lang="hu-HU"/>
          </a:p>
        </p:txBody>
      </p:sp>
      <p:sp>
        <p:nvSpPr>
          <p:cNvPr id="8294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04794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 txBox="1">
            <a:spLocks noGrp="1" noChangeArrowheads="1"/>
          </p:cNvSpPr>
          <p:nvPr/>
        </p:nvSpPr>
        <p:spPr bwMode="auto">
          <a:xfrm>
            <a:off x="0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defTabSz="94615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Szlávi-Zsakó: Programozási alapismeretek 7. előadás</a:t>
            </a:r>
          </a:p>
        </p:txBody>
      </p:sp>
      <p:sp>
        <p:nvSpPr>
          <p:cNvPr id="83971" name="Rectangle 7"/>
          <p:cNvSpPr txBox="1">
            <a:spLocks noGrp="1" noChangeArrowheads="1"/>
          </p:cNvSpPr>
          <p:nvPr/>
        </p:nvSpPr>
        <p:spPr bwMode="auto">
          <a:xfrm>
            <a:off x="4014788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defTabSz="946150" eaLnBrk="1" hangingPunct="1">
              <a:spcBef>
                <a:spcPct val="0"/>
              </a:spcBef>
              <a:buClrTx/>
              <a:buSzTx/>
              <a:buFontTx/>
              <a:buNone/>
            </a:pPr>
            <a:fld id="{8F62B052-C631-4347-B786-5F0110FC7CAF}" type="slidenum">
              <a:rPr lang="hu-HU" sz="1000"/>
              <a:pPr algn="r" defTabSz="94615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hu-HU" sz="1000"/>
          </a:p>
        </p:txBody>
      </p:sp>
      <p:sp>
        <p:nvSpPr>
          <p:cNvPr id="8397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59373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/>
          <p:cNvSpPr txBox="1">
            <a:spLocks noGrp="1" noChangeArrowheads="1"/>
          </p:cNvSpPr>
          <p:nvPr/>
        </p:nvSpPr>
        <p:spPr bwMode="auto">
          <a:xfrm>
            <a:off x="0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defTabSz="94615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000"/>
              <a:t>Szlávi-Zsakó: Programozási alapismeretek 7. előadás</a:t>
            </a:r>
          </a:p>
        </p:txBody>
      </p:sp>
      <p:sp>
        <p:nvSpPr>
          <p:cNvPr id="84995" name="Rectangle 7"/>
          <p:cNvSpPr txBox="1">
            <a:spLocks noGrp="1" noChangeArrowheads="1"/>
          </p:cNvSpPr>
          <p:nvPr/>
        </p:nvSpPr>
        <p:spPr bwMode="auto">
          <a:xfrm>
            <a:off x="4014788" y="9805988"/>
            <a:ext cx="30702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700" tIns="47350" rIns="94700" bIns="47350" anchor="b"/>
          <a:lstStyle/>
          <a:p>
            <a:pPr algn="r" defTabSz="946150" eaLnBrk="1" hangingPunct="1">
              <a:spcBef>
                <a:spcPct val="0"/>
              </a:spcBef>
              <a:buClrTx/>
              <a:buSzTx/>
              <a:buFontTx/>
              <a:buNone/>
            </a:pPr>
            <a:fld id="{C0476CC0-5371-4D95-8910-26DED1E1BACD}" type="slidenum">
              <a:rPr lang="hu-HU" sz="1000"/>
              <a:pPr algn="r" defTabSz="94615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hu-HU" sz="1000"/>
          </a:p>
        </p:txBody>
      </p:sp>
      <p:sp>
        <p:nvSpPr>
          <p:cNvPr id="8499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1550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860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9C43E4-B023-4F62-8974-3940C396D890}" type="slidenum">
              <a:rPr lang="hu-HU" smtClean="0"/>
              <a:pPr/>
              <a:t>57</a:t>
            </a:fld>
            <a:endParaRPr lang="hu-HU"/>
          </a:p>
        </p:txBody>
      </p:sp>
      <p:sp>
        <p:nvSpPr>
          <p:cNvPr id="8602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999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552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530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53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A6285BDE-FE0B-4A6A-80B4-FC328A5183FD}" type="slidenum">
              <a:rPr lang="hu-HU" sz="1200" b="1" smtClean="0"/>
              <a:pPr/>
              <a:t>6</a:t>
            </a:fld>
            <a:endParaRPr lang="hu-HU" sz="1200" b="1"/>
          </a:p>
        </p:txBody>
      </p:sp>
      <p:sp>
        <p:nvSpPr>
          <p:cNvPr id="55303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4206951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56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1100" b="0" i="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Az f függvény </a:t>
            </a:r>
            <a:r>
              <a:rPr lang="hu-HU" sz="1100" b="1" i="0" kern="1200" dirty="0" err="1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injektív</a:t>
            </a:r>
            <a:r>
              <a:rPr lang="hu-HU" sz="1100" b="0" i="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, ha x</a:t>
            </a:r>
            <a:r>
              <a:rPr lang="hu-HU" sz="1100" b="0" i="0" kern="1200" baseline="-250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1</a:t>
            </a:r>
            <a:r>
              <a:rPr lang="hu-HU" sz="1100" b="0" i="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≠x</a:t>
            </a:r>
            <a:r>
              <a:rPr lang="hu-HU" sz="1100" b="0" i="0" kern="1200" baseline="-250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2</a:t>
            </a:r>
            <a:r>
              <a:rPr lang="hu-HU" sz="1100" b="0" i="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→f(x</a:t>
            </a:r>
            <a:r>
              <a:rPr lang="hu-HU" sz="1100" b="0" i="0" kern="1200" baseline="-250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1</a:t>
            </a:r>
            <a:r>
              <a:rPr lang="hu-HU" sz="1100" b="0" i="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)≠f(x</a:t>
            </a:r>
            <a:r>
              <a:rPr lang="hu-HU" sz="1100" b="0" i="0" kern="1200" baseline="-250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2</a:t>
            </a:r>
            <a:r>
              <a:rPr lang="hu-HU" sz="1100" b="0" i="0" kern="1200" dirty="0">
                <a:solidFill>
                  <a:schemeClr val="tx1"/>
                </a:solidFill>
                <a:effectLst/>
                <a:latin typeface="Garamond" pitchFamily="18" charset="0"/>
                <a:ea typeface="+mn-ea"/>
                <a:cs typeface="+mn-cs"/>
              </a:rPr>
              <a:t>).</a:t>
            </a:r>
            <a:endParaRPr lang="hu-HU" dirty="0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632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63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4168A2F-B0BF-4539-883A-1161A5E019E4}" type="slidenum">
              <a:rPr lang="hu-HU" sz="1200" b="1" smtClean="0"/>
              <a:pPr/>
              <a:t>7</a:t>
            </a:fld>
            <a:endParaRPr lang="hu-HU" sz="1200" b="1"/>
          </a:p>
        </p:txBody>
      </p:sp>
      <p:sp>
        <p:nvSpPr>
          <p:cNvPr id="5632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13744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548312" cy="4162425"/>
          </a:xfrm>
          <a:ln/>
        </p:spPr>
      </p:sp>
      <p:sp>
        <p:nvSpPr>
          <p:cNvPr id="573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Az f függvény sokszor feltételes függvény. </a:t>
            </a: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734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73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4C35EB0-83FD-426B-96AB-0B069AF9D980}" type="slidenum">
              <a:rPr lang="hu-HU" sz="1200" b="1" smtClean="0"/>
              <a:pPr/>
              <a:t>8</a:t>
            </a:fld>
            <a:endParaRPr lang="hu-HU" sz="1200" b="1"/>
          </a:p>
        </p:txBody>
      </p:sp>
      <p:sp>
        <p:nvSpPr>
          <p:cNvPr id="5735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2406200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548312" cy="4162425"/>
          </a:xfrm>
          <a:ln/>
        </p:spPr>
      </p:sp>
      <p:sp>
        <p:nvSpPr>
          <p:cNvPr id="573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>
                <a:sym typeface="Symbol" pitchFamily="18" charset="2"/>
              </a:rPr>
              <a:t>Ez alapján az algoritmus valóban „mechanikusan” kapható meg!</a:t>
            </a:r>
            <a:endParaRPr lang="hu-HU" dirty="0"/>
          </a:p>
          <a:p>
            <a:endParaRPr lang="hu-HU" dirty="0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5734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5735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4C35EB0-83FD-426B-96AB-0B069AF9D980}" type="slidenum">
              <a:rPr lang="hu-HU" sz="1200" b="1" smtClean="0"/>
              <a:pPr/>
              <a:t>9</a:t>
            </a:fld>
            <a:endParaRPr lang="hu-HU" sz="1200" b="1"/>
          </a:p>
        </p:txBody>
      </p:sp>
      <p:sp>
        <p:nvSpPr>
          <p:cNvPr id="5735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21077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slide" Target="../slides/slide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85875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0"/>
            <a:ext cx="1312863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781300" y="6524625"/>
            <a:ext cx="395094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pic>
        <p:nvPicPr>
          <p:cNvPr id="13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/57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2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FA0285FB-57C2-4F7C-BB1D-3907337C9937}" type="datetime8">
              <a:rPr lang="hu-HU" smtClean="0"/>
              <a:t>2022.10.04. 18:37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51448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25822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56D48605-6540-4778-B9BD-28D801D43968}" type="datetime8">
              <a:rPr lang="hu-HU" smtClean="0"/>
              <a:t>2022.10.04. 18:37</a:t>
            </a:fld>
            <a:r>
              <a:rPr lang="en-US"/>
              <a:t>200</a:t>
            </a:r>
            <a:r>
              <a:rPr lang="hu-HU"/>
              <a:t>7</a:t>
            </a:r>
            <a:r>
              <a:rPr lang="en-US"/>
              <a:t>.</a:t>
            </a:r>
            <a:r>
              <a:rPr lang="hu-HU"/>
              <a:t>09</a:t>
            </a:r>
            <a:r>
              <a:rPr lang="en-US"/>
              <a:t>.</a:t>
            </a:r>
            <a:r>
              <a:rPr lang="hu-HU"/>
              <a:t>28</a:t>
            </a:r>
            <a:r>
              <a:rPr lang="en-US"/>
              <a:t>.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Horváth-Horváth-Szlávi-Zsakó: Programozás 4. előadás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35D6476B-A7F7-48D2-BB2F-C58D9F340A3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pic>
        <p:nvPicPr>
          <p:cNvPr id="1033" name="Picture 7" descr="ELTE"/>
          <p:cNvPicPr>
            <a:picLocks noChangeAspect="1" noChangeArrowheads="1"/>
          </p:cNvPicPr>
          <p:nvPr userDrawn="1"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 descr="cimerr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 descr="EL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 descr="cimerr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El&#337;ad&#225;s5.ppt#-1,36,5. Megsz&#225;mol&#225;s" TargetMode="External"/><Relationship Id="rId3" Type="http://schemas.openxmlformats.org/officeDocument/2006/relationships/hyperlink" Target="El&#337;ad&#225;s4.ppt#-1,11,Sz&#246;veg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6.wmf"/><Relationship Id="rId4" Type="http://schemas.openxmlformats.org/officeDocument/2006/relationships/hyperlink" Target="El&#337;ad&#225;s6.ppt#-1,36,5. Megsz&#225;mol&#225;s" TargetMode="External"/><Relationship Id="rId9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El&#337;ad&#225;s5.ppt#-1,37,5. Megsz&#225;mol&#225;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hyperlink" Target="El&#337;ad&#225;s4.ppt#-1,11,Sz&#246;veg" TargetMode="External"/><Relationship Id="rId7" Type="http://schemas.openxmlformats.org/officeDocument/2006/relationships/hyperlink" Target="El&#337;ad&#225;s6.ppt#-1,36,5. Megsz&#225;mol&#225;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2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3" Type="http://schemas.openxmlformats.org/officeDocument/2006/relationships/slide" Target="slide3.xml"/><Relationship Id="rId7" Type="http://schemas.openxmlformats.org/officeDocument/2006/relationships/slide" Target="slide4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slide" Target="slide14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El&#337;ad&#225;s4.ppt#-1,11,Sz&#246;ve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l&#337;ad&#225;s4.pptx#-1,3,Programoz&#225;si t&#233;telek (PrT) l&#233;nye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66950" y="205105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4.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Másolás – </a:t>
            </a:r>
            <a:r>
              <a:rPr lang="hu-HU" sz="2800" dirty="0">
                <a:solidFill>
                  <a:srgbClr val="FF0000"/>
                </a:solidFill>
              </a:rPr>
              <a:t>függvényszámítás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None/>
            </a:pPr>
            <a:r>
              <a:rPr lang="hu-HU" b="1" dirty="0"/>
              <a:t>Algoritmus</a:t>
            </a:r>
            <a:r>
              <a:rPr lang="hu-HU" baseline="-25000" dirty="0"/>
              <a:t>1</a:t>
            </a:r>
            <a:r>
              <a:rPr lang="hu-HU" b="1" dirty="0"/>
              <a:t>:</a:t>
            </a:r>
          </a:p>
          <a:p>
            <a:pPr marL="254000">
              <a:buFont typeface="Wingdings" pitchFamily="2" charset="2"/>
              <a:buNone/>
            </a:pPr>
            <a:endParaRPr lang="hu-HU" b="1" dirty="0"/>
          </a:p>
          <a:p>
            <a:pPr marL="254000">
              <a:buFont typeface="Wingdings" pitchFamily="2" charset="2"/>
              <a:buNone/>
            </a:pPr>
            <a:endParaRPr lang="hu-HU" b="1" dirty="0"/>
          </a:p>
        </p:txBody>
      </p:sp>
      <p:pic>
        <p:nvPicPr>
          <p:cNvPr id="1331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058" y="4552057"/>
            <a:ext cx="3492500" cy="99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0" name="Cím 1"/>
          <p:cNvSpPr>
            <a:spLocks/>
          </p:cNvSpPr>
          <p:nvPr/>
        </p:nvSpPr>
        <p:spPr bwMode="auto">
          <a:xfrm>
            <a:off x="2555875" y="1588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br>
              <a:rPr lang="hu-HU" sz="3600" b="1">
                <a:solidFill>
                  <a:srgbClr val="663300"/>
                </a:solidFill>
                <a:latin typeface="Arial" charset="0"/>
              </a:rPr>
            </a:br>
            <a:endParaRPr lang="hu-HU" sz="2800" b="1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9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16584"/>
              </p:ext>
            </p:extLst>
          </p:nvPr>
        </p:nvGraphicFramePr>
        <p:xfrm>
          <a:off x="3563938" y="2018752"/>
          <a:ext cx="4249738" cy="1554264"/>
        </p:xfrm>
        <a:graphic>
          <a:graphicData uri="http://schemas.openxmlformats.org/drawingml/2006/table">
            <a:tbl>
              <a:tblPr/>
              <a:tblGrid>
                <a:gridCol w="42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6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9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0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marL="91442" marR="91442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42" marR="91442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marL="91442" marR="91442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42" marR="91442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Y[i]:=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g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42" marR="91442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Y[i]:=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42" marR="91442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3336" name="Csoportba foglalás 9"/>
          <p:cNvGrpSpPr>
            <a:grpSpLocks/>
          </p:cNvGrpSpPr>
          <p:nvPr/>
        </p:nvGrpSpPr>
        <p:grpSpPr bwMode="auto">
          <a:xfrm>
            <a:off x="3925888" y="2528194"/>
            <a:ext cx="3937000" cy="612774"/>
            <a:chOff x="5076056" y="5224464"/>
            <a:chExt cx="3937772" cy="612774"/>
          </a:xfrm>
        </p:grpSpPr>
        <p:cxnSp>
          <p:nvCxnSpPr>
            <p:cNvPr id="11" name="Egyenes összekötő 10"/>
            <p:cNvCxnSpPr/>
            <p:nvPr/>
          </p:nvCxnSpPr>
          <p:spPr bwMode="auto">
            <a:xfrm rot="16200000" flipH="1">
              <a:off x="5000686" y="5374460"/>
              <a:ext cx="528637" cy="2286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 bwMode="auto">
            <a:xfrm rot="5400000">
              <a:off x="8578661" y="5376047"/>
              <a:ext cx="528638" cy="2286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41" name="Text Box 32"/>
            <p:cNvSpPr txBox="1">
              <a:spLocks noChangeArrowheads="1"/>
            </p:cNvSpPr>
            <p:nvPr/>
          </p:nvSpPr>
          <p:spPr bwMode="auto">
            <a:xfrm>
              <a:off x="5076056" y="5500688"/>
              <a:ext cx="30470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hu-HU" sz="1600" b="1">
                  <a:latin typeface="Courier New" pitchFamily="49" charset="0"/>
                </a:rPr>
                <a:t>I</a:t>
              </a:r>
            </a:p>
          </p:txBody>
        </p:sp>
        <p:sp>
          <p:nvSpPr>
            <p:cNvPr id="13342" name="Text Box 32"/>
            <p:cNvSpPr txBox="1">
              <a:spLocks noChangeArrowheads="1"/>
            </p:cNvSpPr>
            <p:nvPr/>
          </p:nvSpPr>
          <p:spPr bwMode="auto">
            <a:xfrm>
              <a:off x="8709119" y="5500688"/>
              <a:ext cx="30470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Garamond" pitchFamily="18" charset="0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Garamond" pitchFamily="18" charset="0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Garamond" pitchFamily="18" charset="0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Garamond" pitchFamily="18" charset="0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Garamond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00"/>
                </a:buClr>
                <a:buSzPct val="70000"/>
                <a:buFont typeface="Wingdings" pitchFamily="2" charset="2"/>
                <a:defRPr sz="3200">
                  <a:solidFill>
                    <a:schemeClr val="tx1"/>
                  </a:solidFill>
                  <a:latin typeface="Garamond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hu-HU" sz="1600" b="1">
                  <a:latin typeface="Courier New" pitchFamily="49" charset="0"/>
                </a:rPr>
                <a:t>N</a:t>
              </a:r>
            </a:p>
          </p:txBody>
        </p:sp>
      </p:grpSp>
      <p:sp>
        <p:nvSpPr>
          <p:cNvPr id="13337" name="Szövegdoboz 15"/>
          <p:cNvSpPr txBox="1">
            <a:spLocks noChangeArrowheads="1"/>
          </p:cNvSpPr>
          <p:nvPr/>
        </p:nvSpPr>
        <p:spPr bwMode="auto">
          <a:xfrm>
            <a:off x="7813675" y="1701633"/>
            <a:ext cx="107950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dirty="0"/>
              <a:t>    i</a:t>
            </a:r>
            <a:r>
              <a:rPr lang="hu-HU" sz="1800" b="1" dirty="0"/>
              <a:t>:Egész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1D58FE8-D2F2-48DB-B909-BE657EA17317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 dirty="0"/>
              <a:t>/57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3E438A8-6F7A-4110-8EB0-928D75855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2" y="1998779"/>
            <a:ext cx="2867203" cy="2224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</a:t>
            </a:r>
            <a:r>
              <a:rPr lang="hu-HU" dirty="0">
                <a:solidFill>
                  <a:srgbClr val="FF0000"/>
                </a:solidFill>
              </a:rPr>
              <a:t>Másolás</a:t>
            </a:r>
            <a:r>
              <a:rPr lang="hu-HU" dirty="0"/>
              <a:t> – </a:t>
            </a:r>
            <a:r>
              <a:rPr lang="hu-HU" sz="2800" dirty="0"/>
              <a:t>függvényszámítás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/>
              <a:t>Specifikáció </a:t>
            </a:r>
            <a:r>
              <a:rPr lang="hu-HU" sz="2400" dirty="0"/>
              <a:t>(egy másik </a:t>
            </a:r>
            <a:r>
              <a:rPr lang="hu-HU" sz="2400" dirty="0">
                <a:solidFill>
                  <a:srgbClr val="FF0000"/>
                </a:solidFill>
              </a:rPr>
              <a:t>speciális eset</a:t>
            </a:r>
            <a:r>
              <a:rPr lang="hu-HU" sz="2400" dirty="0"/>
              <a:t>)</a:t>
            </a:r>
            <a:r>
              <a:rPr lang="hu-HU" sz="2400" baseline="-25000" dirty="0"/>
              <a:t>2</a:t>
            </a:r>
            <a:r>
              <a:rPr lang="hu-HU" b="1" dirty="0"/>
              <a:t>:</a:t>
            </a:r>
          </a:p>
          <a:p>
            <a:pPr marL="254000"/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br>
              <a:rPr lang="hu-HU" sz="2800" dirty="0"/>
            </a:br>
            <a:r>
              <a:rPr lang="hu-HU" sz="2800" dirty="0"/>
              <a:t>	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</a:p>
          <a:p>
            <a:pPr marL="254000"/>
            <a:r>
              <a:rPr lang="hu-HU" sz="2800" dirty="0"/>
              <a:t>Kimenet:	Y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/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/>
            <a:r>
              <a:rPr lang="hu-HU" sz="2800" dirty="0">
                <a:sym typeface="Symbol" pitchFamily="18" charset="2"/>
              </a:rPr>
              <a:t>Utófeltétel:	i(1≤i≤N): 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Y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=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 </a:t>
            </a:r>
          </a:p>
          <a:p>
            <a:pPr marL="0" indent="0">
              <a:buNone/>
            </a:pPr>
            <a:endParaRPr lang="hu-HU" sz="2800" dirty="0">
              <a:sym typeface="Symbol" pitchFamily="18" charset="2"/>
            </a:endParaRPr>
          </a:p>
          <a:p>
            <a:pPr marL="360363" indent="-360363">
              <a:buNone/>
            </a:pPr>
            <a:r>
              <a:rPr lang="hu-HU" sz="2800" b="1" dirty="0">
                <a:sym typeface="Symbol" pitchFamily="18" charset="2"/>
              </a:rPr>
              <a:t>Megjegyzés</a:t>
            </a:r>
            <a:r>
              <a:rPr lang="hu-HU" sz="2800" dirty="0">
                <a:sym typeface="Symbol" pitchFamily="18" charset="2"/>
              </a:rPr>
              <a:t>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nincs f függvény, helyesebben identikus (f(x):=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dirty="0">
                <a:sym typeface="Symbol" pitchFamily="18" charset="2"/>
              </a:rPr>
              <a:t>).</a:t>
            </a:r>
          </a:p>
        </p:txBody>
      </p:sp>
      <p:pic>
        <p:nvPicPr>
          <p:cNvPr id="1229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497225"/>
            <a:ext cx="3492500" cy="99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A645592-B8AF-4E9D-A270-8C816678167F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 dirty="0"/>
              <a:t>/57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3F88E655-331C-4685-8A17-C3B42D7DE6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05"/>
          <a:stretch/>
        </p:blipFill>
        <p:spPr>
          <a:xfrm>
            <a:off x="6811311" y="2589653"/>
            <a:ext cx="2160681" cy="1559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0080325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</a:t>
            </a:r>
            <a:r>
              <a:rPr lang="hu-HU" dirty="0">
                <a:solidFill>
                  <a:srgbClr val="FF0000"/>
                </a:solidFill>
              </a:rPr>
              <a:t>Másolás</a:t>
            </a:r>
            <a:r>
              <a:rPr lang="hu-HU" dirty="0"/>
              <a:t> – </a:t>
            </a:r>
            <a:r>
              <a:rPr lang="hu-HU" sz="2800" dirty="0"/>
              <a:t>függvényszámítás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spcBef>
                <a:spcPts val="2400"/>
              </a:spcBef>
              <a:buNone/>
              <a:defRPr/>
            </a:pPr>
            <a:r>
              <a:rPr lang="hu-HU" sz="2800" b="1" dirty="0">
                <a:sym typeface="Symbol" pitchFamily="18" charset="2"/>
              </a:rPr>
              <a:t>Algoritmus</a:t>
            </a:r>
            <a:r>
              <a:rPr lang="hu-HU" sz="2800" baseline="-25000" dirty="0"/>
              <a:t>2</a:t>
            </a:r>
            <a:r>
              <a:rPr lang="hu-HU" sz="2800" b="1" dirty="0">
                <a:sym typeface="Symbol" pitchFamily="18" charset="2"/>
              </a:rPr>
              <a:t>:</a:t>
            </a:r>
          </a:p>
          <a:p>
            <a:pPr marL="254000">
              <a:spcBef>
                <a:spcPts val="24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254000">
              <a:spcBef>
                <a:spcPts val="24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360363" indent="-360363">
              <a:spcBef>
                <a:spcPts val="2400"/>
              </a:spcBef>
              <a:buNone/>
              <a:defRPr/>
            </a:pPr>
            <a:r>
              <a:rPr lang="hu-HU" sz="2800" b="1" dirty="0">
                <a:sym typeface="Symbol" pitchFamily="18" charset="2"/>
              </a:rPr>
              <a:t>Megjegyzés</a:t>
            </a:r>
            <a:r>
              <a:rPr lang="hu-HU" sz="2800" dirty="0">
                <a:sym typeface="Symbol" pitchFamily="18" charset="2"/>
              </a:rPr>
              <a:t>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Az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Y:=X </a:t>
            </a:r>
            <a:r>
              <a:rPr lang="hu-HU" sz="2800" dirty="0">
                <a:sym typeface="Symbol" pitchFamily="18" charset="2"/>
              </a:rPr>
              <a:t>értékadással helyettesíthető, ha a két tömb azonos típusú. Ha az indexek különbözőek (</a:t>
            </a:r>
            <a:r>
              <a:rPr lang="hu-HU" sz="2400" dirty="0">
                <a:sym typeface="Symbol" pitchFamily="18" charset="2"/>
              </a:rPr>
              <a:t>p nem identikus</a:t>
            </a:r>
            <a:r>
              <a:rPr lang="hu-HU" sz="2800" dirty="0">
                <a:sym typeface="Symbol" pitchFamily="18" charset="2"/>
              </a:rPr>
              <a:t>), akkor:</a:t>
            </a:r>
          </a:p>
        </p:txBody>
      </p:sp>
      <p:graphicFrame>
        <p:nvGraphicFramePr>
          <p:cNvPr id="12" name="Group 18"/>
          <p:cNvGraphicFramePr>
            <a:graphicFrameLocks noGrp="1"/>
          </p:cNvGraphicFramePr>
          <p:nvPr/>
        </p:nvGraphicFramePr>
        <p:xfrm>
          <a:off x="3592513" y="2348880"/>
          <a:ext cx="3571875" cy="1036638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Y[i]:=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164388" y="1988840"/>
            <a:ext cx="1079500" cy="6270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dirty="0"/>
              <a:t>     i</a:t>
            </a:r>
            <a:r>
              <a:rPr lang="hu-HU" sz="1800" b="1" dirty="0"/>
              <a:t>:Egész</a:t>
            </a:r>
          </a:p>
        </p:txBody>
      </p:sp>
      <p:graphicFrame>
        <p:nvGraphicFramePr>
          <p:cNvPr id="11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23573"/>
              </p:ext>
            </p:extLst>
          </p:nvPr>
        </p:nvGraphicFramePr>
        <p:xfrm>
          <a:off x="3574905" y="5344690"/>
          <a:ext cx="3571875" cy="1036638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p(i)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Szövegdoboz 14">
            <a:extLst>
              <a:ext uri="{FF2B5EF4-FFF2-40B4-BE49-F238E27FC236}">
                <a16:creationId xmlns:a16="http://schemas.microsoft.com/office/drawing/2014/main" id="{A7F346B9-07CE-4DF4-82F7-427EC9E0F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254" y="5045202"/>
            <a:ext cx="1079500" cy="6270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dirty="0"/>
              <a:t>     i</a:t>
            </a:r>
            <a:r>
              <a:rPr lang="hu-HU" sz="1800" b="1" dirty="0"/>
              <a:t>:Egész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83F47D8-93C5-4081-B000-EEE5745A63C1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 dirty="0"/>
              <a:t>/57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F31EDF3-8975-4157-8F1A-FE24EE659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451"/>
          <a:stretch/>
        </p:blipFill>
        <p:spPr>
          <a:xfrm>
            <a:off x="251520" y="2028296"/>
            <a:ext cx="2016224" cy="1472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Másolás – </a:t>
            </a:r>
            <a:r>
              <a:rPr lang="hu-HU" sz="2800" dirty="0"/>
              <a:t>függvényszámítás</a:t>
            </a:r>
          </a:p>
        </p:txBody>
      </p:sp>
      <p:sp>
        <p:nvSpPr>
          <p:cNvPr id="1741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  <a:r>
              <a:rPr lang="hu-HU" dirty="0"/>
              <a:t> f(X[i]) → P[i]+Q[i]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br>
              <a:rPr lang="hu-HU" sz="2800" dirty="0"/>
            </a:br>
            <a:r>
              <a:rPr lang="hu-HU" sz="2800" dirty="0"/>
              <a:t>		P</a:t>
            </a:r>
            <a:r>
              <a:rPr lang="hu-HU" sz="2800" baseline="-25000" dirty="0"/>
              <a:t>1..N</a:t>
            </a:r>
            <a:r>
              <a:rPr lang="hu-HU" sz="2800" dirty="0"/>
              <a:t>,Q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baseline="30000" dirty="0"/>
              <a:t>N</a:t>
            </a:r>
            <a:br>
              <a:rPr lang="hu-HU" sz="2800" baseline="30000" dirty="0"/>
            </a:br>
            <a:r>
              <a:rPr lang="hu-HU" sz="2800" dirty="0"/>
              <a:t>		</a:t>
            </a:r>
            <a:r>
              <a:rPr lang="hu-H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hu-HU" sz="2800" dirty="0">
                <a:sym typeface="Symbol"/>
              </a:rPr>
              <a:t>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>
                <a:latin typeface="Imprint MT Shadow" pitchFamily="82" charset="0"/>
                <a:sym typeface="Symbol"/>
              </a:rPr>
              <a:t>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/>
              <a:t>→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/>
              <a:t>, </a:t>
            </a:r>
            <a:r>
              <a:rPr lang="hu-H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hu-HU" sz="2800" dirty="0"/>
              <a:t>(x,y)</a:t>
            </a:r>
            <a:r>
              <a:rPr lang="hu-HU" sz="2800" dirty="0">
                <a:sym typeface="Symbol"/>
              </a:rPr>
              <a:t>:=</a:t>
            </a:r>
            <a:r>
              <a:rPr lang="hu-HU" sz="2800" dirty="0">
                <a:solidFill>
                  <a:srgbClr val="0000FF"/>
                </a:solidFill>
              </a:rPr>
              <a:t>x</a:t>
            </a:r>
            <a:r>
              <a:rPr lang="hu-H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hu-HU" sz="2800" dirty="0">
                <a:solidFill>
                  <a:srgbClr val="0000FF"/>
                </a:solidFill>
              </a:rPr>
              <a:t>y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R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	i(1≤i≤N): </a:t>
            </a:r>
            <a:r>
              <a:rPr lang="hu-HU" sz="2800" dirty="0" err="1">
                <a:sym typeface="Symbol" pitchFamily="18" charset="2"/>
              </a:rPr>
              <a:t>R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hu-HU" sz="2800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+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endParaRPr lang="hu-HU" sz="2800" dirty="0">
              <a:solidFill>
                <a:srgbClr val="0000FF"/>
              </a:solidFill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</p:txBody>
      </p:sp>
      <p:graphicFrame>
        <p:nvGraphicFramePr>
          <p:cNvPr id="1742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522894"/>
              </p:ext>
            </p:extLst>
          </p:nvPr>
        </p:nvGraphicFramePr>
        <p:xfrm>
          <a:off x="3643313" y="5129213"/>
          <a:ext cx="3571875" cy="1036638"/>
        </p:xfrm>
        <a:graphic>
          <a:graphicData uri="http://schemas.openxmlformats.org/drawingml/2006/table">
            <a:tbl>
              <a:tblPr/>
              <a:tblGrid>
                <a:gridCol w="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R[i]:=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P[i]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  <a:sym typeface="Symbol" pitchFamily="18" charset="2"/>
                        </a:rPr>
                        <a:t>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Q[i]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353" name="Picture 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594" y="1482725"/>
            <a:ext cx="3409950" cy="285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31" name="Picture 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" y="5128989"/>
            <a:ext cx="2028825" cy="676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6588125" y="1916634"/>
            <a:ext cx="1872307" cy="576262"/>
          </a:xfrm>
          <a:prstGeom prst="wedgeRectCallout">
            <a:avLst>
              <a:gd name="adj1" fmla="val -270211"/>
              <a:gd name="adj2" fmla="val 30637"/>
            </a:avLst>
          </a:prstGeom>
          <a:solidFill>
            <a:srgbClr val="969696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(P,Q)</a:t>
            </a:r>
            <a:r>
              <a:rPr lang="hu-HU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/>
              </a:rPr>
              <a:t>(</a:t>
            </a:r>
            <a:r>
              <a:rPr lang="hu-HU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</a:t>
            </a:r>
            <a:r>
              <a:rPr lang="hu-HU" sz="2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Symbol" pitchFamily="18" charset="2"/>
              </a:rPr>
              <a:t>)</a:t>
            </a:r>
            <a:r>
              <a:rPr lang="hu-HU" sz="2200" b="1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sym typeface="Symbol" pitchFamily="18" charset="2"/>
              </a:rPr>
              <a:t>N</a:t>
            </a:r>
            <a:endParaRPr lang="hu-HU" sz="2200" b="1" baseline="30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" name="Szövegdoboz 14"/>
          <p:cNvSpPr txBox="1">
            <a:spLocks noChangeArrowheads="1"/>
          </p:cNvSpPr>
          <p:nvPr/>
        </p:nvSpPr>
        <p:spPr bwMode="auto">
          <a:xfrm>
            <a:off x="7207250" y="4818063"/>
            <a:ext cx="107950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 </a:t>
            </a:r>
            <a:br>
              <a:rPr lang="hu-HU" sz="1800"/>
            </a:br>
            <a:r>
              <a:rPr lang="hu-HU" sz="1800"/>
              <a:t>     i</a:t>
            </a:r>
            <a:r>
              <a:rPr lang="hu-HU" sz="1800" b="1"/>
              <a:t>:Egész</a:t>
            </a:r>
          </a:p>
        </p:txBody>
      </p:sp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0DBB0E8F-FFC9-41DC-B1D0-00C0469F6B3F}"/>
              </a:ext>
            </a:extLst>
          </p:cNvPr>
          <p:cNvCxnSpPr>
            <a:cxnSpLocks/>
          </p:cNvCxnSpPr>
          <p:nvPr/>
        </p:nvCxnSpPr>
        <p:spPr>
          <a:xfrm flipH="1">
            <a:off x="4499992" y="3068960"/>
            <a:ext cx="432048" cy="936104"/>
          </a:xfrm>
          <a:prstGeom prst="straightConnector1">
            <a:avLst/>
          </a:prstGeom>
          <a:ln w="31750">
            <a:solidFill>
              <a:srgbClr val="FF33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átum hely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D5C8D06-A72A-45CE-8A0E-1525447EF975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 dirty="0"/>
              <a:t>/57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E0A04E99-412B-4785-AFC4-F9A91D8A81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505"/>
          <a:stretch/>
        </p:blipFill>
        <p:spPr>
          <a:xfrm>
            <a:off x="6811311" y="2733668"/>
            <a:ext cx="2160681" cy="1559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BEE9CE39-D493-4269-BC5F-B0BD34103FAC}"/>
              </a:ext>
            </a:extLst>
          </p:cNvPr>
          <p:cNvCxnSpPr>
            <a:cxnSpLocks/>
          </p:cNvCxnSpPr>
          <p:nvPr/>
        </p:nvCxnSpPr>
        <p:spPr>
          <a:xfrm flipH="1">
            <a:off x="1150937" y="4225495"/>
            <a:ext cx="2893684" cy="1411468"/>
          </a:xfrm>
          <a:prstGeom prst="straightConnector1">
            <a:avLst/>
          </a:prstGeom>
          <a:ln w="31750">
            <a:solidFill>
              <a:srgbClr val="FF33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FA14068E-2C01-4C32-95EF-B8EB6A5EFD32}"/>
              </a:ext>
            </a:extLst>
          </p:cNvPr>
          <p:cNvCxnSpPr>
            <a:cxnSpLocks/>
          </p:cNvCxnSpPr>
          <p:nvPr/>
        </p:nvCxnSpPr>
        <p:spPr>
          <a:xfrm>
            <a:off x="2165350" y="5706814"/>
            <a:ext cx="1470584" cy="98450"/>
          </a:xfrm>
          <a:prstGeom prst="straightConnector1">
            <a:avLst/>
          </a:prstGeom>
          <a:ln w="31750">
            <a:solidFill>
              <a:srgbClr val="FF33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  <p:bldP spid="13" grpId="0" uiExpand="1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8. Kiválogatás</a:t>
            </a:r>
          </a:p>
        </p:txBody>
      </p:sp>
      <p:sp>
        <p:nvSpPr>
          <p:cNvPr id="1639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Feladatok: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</a:t>
            </a:r>
            <a:r>
              <a:rPr lang="hu-HU" sz="2800" dirty="0"/>
              <a:t> meg egy osztály kitűnő tanuló</a:t>
            </a:r>
            <a:r>
              <a:rPr lang="hu-HU" sz="2800" dirty="0">
                <a:solidFill>
                  <a:srgbClr val="FF0000"/>
                </a:solidFill>
              </a:rPr>
              <a:t>it</a:t>
            </a:r>
            <a:r>
              <a:rPr lang="hu-HU" sz="2800" dirty="0"/>
              <a:t>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</a:t>
            </a:r>
            <a:r>
              <a:rPr lang="hu-HU" sz="2800" dirty="0"/>
              <a:t> meg egy természetes szám </a:t>
            </a:r>
            <a:r>
              <a:rPr lang="hu-HU" sz="2800" dirty="0">
                <a:solidFill>
                  <a:srgbClr val="FF0000"/>
                </a:solidFill>
              </a:rPr>
              <a:t>összes</a:t>
            </a:r>
            <a:r>
              <a:rPr lang="hu-HU" sz="2800" dirty="0"/>
              <a:t> osztóját!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</a:t>
            </a:r>
            <a:r>
              <a:rPr lang="hu-HU" sz="2800" dirty="0"/>
              <a:t> meg egy mondat magas hangrendű szava</a:t>
            </a:r>
            <a:r>
              <a:rPr lang="hu-HU" sz="2800" dirty="0">
                <a:solidFill>
                  <a:srgbClr val="FF0000"/>
                </a:solidFill>
              </a:rPr>
              <a:t>it</a:t>
            </a:r>
            <a:r>
              <a:rPr lang="hu-HU" sz="2800" dirty="0"/>
              <a:t>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</a:t>
            </a:r>
            <a:r>
              <a:rPr lang="hu-HU" sz="2800" dirty="0"/>
              <a:t> meg embere</a:t>
            </a:r>
            <a:r>
              <a:rPr lang="hu-HU" sz="2800" dirty="0">
                <a:solidFill>
                  <a:srgbClr val="FF0000"/>
                </a:solidFill>
              </a:rPr>
              <a:t>k</a:t>
            </a:r>
            <a:r>
              <a:rPr lang="hu-HU" sz="2800" dirty="0"/>
              <a:t> egy halmazából a 180 cm felett</a:t>
            </a:r>
            <a:r>
              <a:rPr lang="hu-HU" sz="2800" dirty="0">
                <a:solidFill>
                  <a:srgbClr val="FF0000"/>
                </a:solidFill>
              </a:rPr>
              <a:t>ieket</a:t>
            </a:r>
            <a:r>
              <a:rPr lang="hu-HU" sz="2800" dirty="0"/>
              <a:t>!</a:t>
            </a:r>
            <a:endParaRPr lang="hu-HU" sz="2800" dirty="0">
              <a:latin typeface="Arial" charset="0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</a:t>
            </a:r>
            <a:r>
              <a:rPr lang="hu-HU" sz="2800" dirty="0"/>
              <a:t> meg egy év azon napja</a:t>
            </a:r>
            <a:r>
              <a:rPr lang="hu-HU" sz="2800" dirty="0">
                <a:solidFill>
                  <a:srgbClr val="FF0000"/>
                </a:solidFill>
              </a:rPr>
              <a:t>it</a:t>
            </a:r>
            <a:r>
              <a:rPr lang="hu-HU" sz="2800" dirty="0"/>
              <a:t>, amikor délben nem fagyott!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Soroljuk</a:t>
            </a:r>
            <a:r>
              <a:rPr lang="hu-HU" sz="2800" dirty="0"/>
              <a:t> föl egy szó magánhangzó</a:t>
            </a:r>
            <a:r>
              <a:rPr lang="hu-HU" sz="2800" dirty="0">
                <a:solidFill>
                  <a:srgbClr val="FF0000"/>
                </a:solidFill>
              </a:rPr>
              <a:t>it</a:t>
            </a:r>
            <a:r>
              <a:rPr lang="hu-HU" sz="2800" dirty="0"/>
              <a:t>!</a:t>
            </a:r>
            <a:endParaRPr lang="hu-HU" sz="2800" b="1" dirty="0">
              <a:sym typeface="Symbol" pitchFamily="18" charset="2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151C227-EFCE-416C-9E6C-80D8198FFA58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8. Kiválogatás</a:t>
            </a:r>
          </a:p>
        </p:txBody>
      </p:sp>
      <p:sp>
        <p:nvSpPr>
          <p:cNvPr id="1945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  <a:latin typeface="Arial" charset="0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254000">
              <a:buFont typeface="Wingdings" pitchFamily="2" charset="2"/>
              <a:buNone/>
            </a:pPr>
            <a:r>
              <a:rPr lang="hu-HU" b="1" dirty="0">
                <a:solidFill>
                  <a:srgbClr val="FF0000"/>
                </a:solidFill>
              </a:rPr>
              <a:t>Mi bennük a közös?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latin typeface="Arial" charset="0"/>
                <a:sym typeface="Symbol" pitchFamily="18" charset="2"/>
              </a:rPr>
              <a:t>	</a:t>
            </a:r>
            <a:r>
              <a:rPr lang="hu-HU" sz="2800" dirty="0">
                <a:sym typeface="Symbol" pitchFamily="18" charset="2"/>
              </a:rPr>
              <a:t>N darab „valami” közül kell megadni az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összes, adott T tulajdonsággal rendelkezőt!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05" y="1594119"/>
            <a:ext cx="2611494" cy="1984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7740DCA-ACC2-4CC7-A66B-60B7C2D73FFF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65587E-6 L 0.06198 0.0608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0" y="30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0240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8. Kiválogatás</a:t>
            </a:r>
          </a:p>
        </p:txBody>
      </p:sp>
      <p:sp>
        <p:nvSpPr>
          <p:cNvPr id="102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latin typeface="+mj-lt"/>
                <a:sym typeface="Symbol" pitchFamily="18" charset="2"/>
              </a:rPr>
              <a:t>,</a:t>
            </a:r>
            <a:r>
              <a:rPr lang="hu-HU" sz="2800" dirty="0"/>
              <a:t>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>
                <a:latin typeface="+mj-lt"/>
                <a:sym typeface="Symbol" pitchFamily="18" charset="2"/>
              </a:rPr>
              <a:t>,</a:t>
            </a:r>
            <a:br>
              <a:rPr lang="hu-HU" sz="2800" dirty="0"/>
            </a:br>
            <a:r>
              <a:rPr lang="hu-HU" sz="2800" dirty="0"/>
              <a:t>		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Db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latin typeface="+mj-lt"/>
                <a:sym typeface="Symbol" pitchFamily="18" charset="2"/>
              </a:rPr>
              <a:t>,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 </a:t>
            </a:r>
            <a:r>
              <a:rPr lang="hu-HU" sz="2800" dirty="0"/>
              <a:t>Y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solidFill>
                  <a:srgbClr val="FF0000"/>
                </a:solidFill>
              </a:rPr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spcBef>
                <a:spcPct val="25000"/>
              </a:spcBef>
            </a:pPr>
            <a:r>
              <a:rPr lang="hu-HU" sz="2800" dirty="0">
                <a:sym typeface="Symbol" pitchFamily="18" charset="2"/>
              </a:rPr>
              <a:t>Utófeltétel:	Db=            és</a:t>
            </a:r>
          </a:p>
          <a:p>
            <a:pPr marL="254000">
              <a:spcBef>
                <a:spcPct val="40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i(1≤i≤Db):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sz="2800" baseline="-40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Y</a:t>
            </a:r>
            <a:r>
              <a:rPr lang="hu-HU" sz="2800" dirty="0">
                <a:sym typeface="Symbol" pitchFamily="18" charset="2"/>
                <a:hlinkClick r:id="rId3" action="ppaction://hlinkpres?slideindex=11&amp;slidetitle=Szöveg"/>
              </a:rPr>
              <a:t>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(1,2,…,N)</a:t>
            </a:r>
          </a:p>
          <a:p>
            <a:pPr marL="254000">
              <a:spcBef>
                <a:spcPct val="40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Másképp:</a:t>
            </a:r>
          </a:p>
        </p:txBody>
      </p:sp>
      <p:graphicFrame>
        <p:nvGraphicFramePr>
          <p:cNvPr id="1026" name="Object 7">
            <a:hlinkClick r:id="rId4" action="ppaction://hlinkpres?slideindex=36&amp;slidetitle=5. Megszámolás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334052"/>
              </p:ext>
            </p:extLst>
          </p:nvPr>
        </p:nvGraphicFramePr>
        <p:xfrm>
          <a:off x="2699792" y="3349625"/>
          <a:ext cx="763587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4668" imgH="533169" progId="Equation.3">
                  <p:embed/>
                </p:oleObj>
              </mc:Choice>
              <mc:Fallback>
                <p:oleObj name="Equation" r:id="rId5" imgW="304668" imgH="533169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349625"/>
                        <a:ext cx="763587" cy="1336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0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160" y="1517712"/>
            <a:ext cx="3449637" cy="503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6671630" y="4220765"/>
            <a:ext cx="2305050" cy="360363"/>
          </a:xfrm>
          <a:prstGeom prst="wedgeRectCallout">
            <a:avLst>
              <a:gd name="adj1" fmla="val -188992"/>
              <a:gd name="adj2" fmla="val -156277"/>
            </a:avLst>
          </a:prstGeom>
          <a:solidFill>
            <a:srgbClr val="DDDDDD">
              <a:alpha val="70195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hu-HU" sz="1800"/>
              <a:t>L. </a:t>
            </a:r>
            <a:r>
              <a:rPr lang="hu-HU" sz="1800">
                <a:hlinkClick r:id="rId8" action="ppaction://hlinkpres?slideindex=36&amp;slidetitle=5. Megszámolás"/>
              </a:rPr>
              <a:t>Megszámolás tétel</a:t>
            </a:r>
            <a:r>
              <a:rPr lang="hu-HU" sz="1800"/>
              <a:t>t!</a:t>
            </a: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6588125" y="2852738"/>
            <a:ext cx="2555875" cy="576262"/>
          </a:xfrm>
          <a:prstGeom prst="wedgeRectCallout">
            <a:avLst>
              <a:gd name="adj1" fmla="val -138021"/>
              <a:gd name="adj2" fmla="val -51132"/>
            </a:avLst>
          </a:prstGeom>
          <a:solidFill>
            <a:srgbClr val="969696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Az első Db elemet használva</a:t>
            </a:r>
          </a:p>
        </p:txBody>
      </p:sp>
      <p:graphicFrame>
        <p:nvGraphicFramePr>
          <p:cNvPr id="2" name="Objektum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602987"/>
              </p:ext>
            </p:extLst>
          </p:nvPr>
        </p:nvGraphicFramePr>
        <p:xfrm>
          <a:off x="2051720" y="5518823"/>
          <a:ext cx="2776595" cy="987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20480" imgH="469800" progId="Equation.3">
                  <p:embed/>
                </p:oleObj>
              </mc:Choice>
              <mc:Fallback>
                <p:oleObj name="Equation" r:id="rId9" imgW="1320480" imgH="4698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518823"/>
                        <a:ext cx="2776595" cy="9870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átum hely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5A1BB21-98CA-4435-BAB8-D57710FD7F0D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uiExpand="1" build="p"/>
      <p:bldP spid="1035" grpId="0" animBg="1"/>
      <p:bldP spid="5129" grpId="0" uiExpan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8. Kiválogatás</a:t>
            </a:r>
          </a:p>
        </p:txBody>
      </p:sp>
      <p:sp>
        <p:nvSpPr>
          <p:cNvPr id="1946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hu-HU" sz="2800" b="1" dirty="0">
                <a:sym typeface="Symbol" pitchFamily="18" charset="2"/>
              </a:rPr>
              <a:t>Megjegyzés: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>
                <a:sym typeface="Symbol" pitchFamily="18" charset="2"/>
              </a:rPr>
              <a:t>	A sorszám általánosabb, mint az érték. Ha mégis érték kellene, akkor </a:t>
            </a:r>
            <a:r>
              <a:rPr lang="hu-HU" sz="2600" dirty="0">
                <a:solidFill>
                  <a:srgbClr val="7030A0"/>
                </a:solidFill>
                <a:sym typeface="Symbol" pitchFamily="18" charset="2"/>
              </a:rPr>
              <a:t>Y[Db]:=X[i] </a:t>
            </a:r>
            <a:r>
              <a:rPr lang="hu-HU" sz="2600" dirty="0">
                <a:sym typeface="Symbol" pitchFamily="18" charset="2"/>
              </a:rPr>
              <a:t>szerepelne. </a:t>
            </a:r>
            <a:r>
              <a:rPr lang="hu-HU" sz="2400" dirty="0">
                <a:sym typeface="Symbol" pitchFamily="18" charset="2"/>
              </a:rPr>
              <a:t>(Ekkor a specifikációt is módosítani kell! Lásd később!)</a:t>
            </a:r>
          </a:p>
        </p:txBody>
      </p:sp>
      <p:graphicFrame>
        <p:nvGraphicFramePr>
          <p:cNvPr id="8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99238"/>
              </p:ext>
            </p:extLst>
          </p:nvPr>
        </p:nvGraphicFramePr>
        <p:xfrm>
          <a:off x="3924300" y="1916113"/>
          <a:ext cx="3744913" cy="26670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Y[Db]:=i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Egyenes összekötő 9"/>
          <p:cNvCxnSpPr/>
          <p:nvPr/>
        </p:nvCxnSpPr>
        <p:spPr>
          <a:xfrm rot="16200000" flipH="1">
            <a:off x="4342606" y="3134519"/>
            <a:ext cx="528638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rot="5400000">
            <a:off x="7285831" y="3134519"/>
            <a:ext cx="528638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6" name="Text Box 32"/>
          <p:cNvSpPr txBox="1">
            <a:spLocks noChangeArrowheads="1"/>
          </p:cNvSpPr>
          <p:nvPr/>
        </p:nvSpPr>
        <p:spPr bwMode="auto">
          <a:xfrm>
            <a:off x="4427538" y="325596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9487" name="Text Box 33"/>
          <p:cNvSpPr txBox="1">
            <a:spLocks noChangeArrowheads="1"/>
          </p:cNvSpPr>
          <p:nvPr/>
        </p:nvSpPr>
        <p:spPr bwMode="auto">
          <a:xfrm>
            <a:off x="7437438" y="32591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0514" name="AutoShape 34"/>
          <p:cNvSpPr>
            <a:spLocks noChangeArrowheads="1"/>
          </p:cNvSpPr>
          <p:nvPr/>
        </p:nvSpPr>
        <p:spPr bwMode="auto">
          <a:xfrm>
            <a:off x="5460480" y="908720"/>
            <a:ext cx="2305050" cy="360362"/>
          </a:xfrm>
          <a:prstGeom prst="wedgeRectCallout">
            <a:avLst>
              <a:gd name="adj1" fmla="val -77180"/>
              <a:gd name="adj2" fmla="val 262723"/>
            </a:avLst>
          </a:prstGeom>
          <a:solidFill>
            <a:srgbClr val="DDDDDD">
              <a:alpha val="70195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hu-HU" sz="1800" dirty="0">
                <a:solidFill>
                  <a:srgbClr val="0000FF"/>
                </a:solidFill>
              </a:rPr>
              <a:t>L. </a:t>
            </a:r>
            <a:r>
              <a:rPr lang="hu-HU" sz="1800" dirty="0">
                <a:hlinkClick r:id="rId3" action="ppaction://hlinkpres?slideindex=37&amp;slidetitle=5. Megszámolás"/>
              </a:rPr>
              <a:t>Megszámolás tétel</a:t>
            </a:r>
            <a:r>
              <a:rPr lang="hu-HU" sz="1800" dirty="0">
                <a:solidFill>
                  <a:srgbClr val="0000FF"/>
                </a:solidFill>
              </a:rPr>
              <a:t>t!</a:t>
            </a:r>
          </a:p>
        </p:txBody>
      </p:sp>
      <p:sp>
        <p:nvSpPr>
          <p:cNvPr id="19489" name="Szövegdoboz 14"/>
          <p:cNvSpPr txBox="1">
            <a:spLocks noChangeArrowheads="1"/>
          </p:cNvSpPr>
          <p:nvPr/>
        </p:nvSpPr>
        <p:spPr bwMode="auto">
          <a:xfrm>
            <a:off x="7667625" y="1643063"/>
            <a:ext cx="107950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 </a:t>
            </a:r>
            <a:br>
              <a:rPr lang="hu-HU" sz="1800" b="1"/>
            </a:br>
            <a:r>
              <a:rPr lang="hu-HU" sz="1800"/>
              <a:t>     i</a:t>
            </a:r>
            <a:r>
              <a:rPr lang="hu-HU" sz="1800" b="1"/>
              <a:t>:Egész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C07AC8C-BB92-4EB2-B671-87AAA0658ECB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 dirty="0"/>
              <a:t>/57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7DFCA1B2-2586-40B2-899E-0F852FBFE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12" y="1916832"/>
            <a:ext cx="2469803" cy="2021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8. Kiválogatás</a:t>
            </a:r>
          </a:p>
        </p:txBody>
      </p:sp>
      <p:sp>
        <p:nvSpPr>
          <p:cNvPr id="102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b="1" dirty="0">
                <a:solidFill>
                  <a:srgbClr val="FF0000"/>
                </a:solidFill>
              </a:rPr>
              <a:t>Érték</a:t>
            </a:r>
            <a:r>
              <a:rPr lang="hu-HU" b="1" dirty="0"/>
              <a:t>ek kiválogatása</a:t>
            </a:r>
            <a:r>
              <a:rPr lang="hu-HU" dirty="0"/>
              <a:t> (tömören)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/>
              <a:t>Specifikáció</a:t>
            </a:r>
            <a:r>
              <a:rPr lang="hu-HU" baseline="-25000" dirty="0">
                <a:sym typeface="Symbol" pitchFamily="18" charset="2"/>
              </a:rPr>
              <a:t>2</a:t>
            </a:r>
            <a:r>
              <a:rPr lang="hu-HU" b="1" dirty="0"/>
              <a:t>:</a:t>
            </a:r>
          </a:p>
          <a:p>
            <a:pPr marL="254000">
              <a:spcBef>
                <a:spcPct val="25000"/>
              </a:spcBef>
              <a:defRPr/>
            </a:pPr>
            <a:r>
              <a:rPr lang="hu-HU" sz="2800" dirty="0">
                <a:sym typeface="Symbol" pitchFamily="18" charset="2"/>
              </a:rPr>
              <a:t>Kimenet:	Db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sym typeface="Symbol" pitchFamily="18" charset="2"/>
              </a:rPr>
              <a:t>, Y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endParaRPr lang="hu-HU" sz="2800" dirty="0">
              <a:sym typeface="Symbol" pitchFamily="18" charset="2"/>
            </a:endParaRPr>
          </a:p>
          <a:p>
            <a:pPr marL="254000">
              <a:spcBef>
                <a:spcPts val="1200"/>
              </a:spcBef>
              <a:defRPr/>
            </a:pPr>
            <a:r>
              <a:rPr lang="hu-HU" sz="2800" dirty="0">
                <a:sym typeface="Symbol" pitchFamily="18" charset="2"/>
              </a:rPr>
              <a:t>Utófeltétel:	                    és</a:t>
            </a:r>
          </a:p>
          <a:p>
            <a:pPr marL="0" indent="0">
              <a:spcBef>
                <a:spcPts val="6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		i(1≤i≤Db): T(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sz="2800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 és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Y</a:t>
            </a:r>
            <a:r>
              <a:rPr lang="hu-HU" sz="2800" dirty="0">
                <a:sym typeface="Symbol" pitchFamily="18" charset="2"/>
                <a:hlinkClick r:id="rId3" action="ppaction://hlinkpres?slideindex=11&amp;slidetitle=Szöveg"/>
              </a:rPr>
              <a:t>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X</a:t>
            </a:r>
          </a:p>
          <a:p>
            <a:pPr marL="0" indent="0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hu-HU" sz="2800" dirty="0">
                <a:sym typeface="Symbol" pitchFamily="18" charset="2"/>
              </a:rPr>
              <a:t>   Másképp:</a:t>
            </a:r>
          </a:p>
        </p:txBody>
      </p:sp>
      <p:pic>
        <p:nvPicPr>
          <p:cNvPr id="20487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466" y="1435972"/>
            <a:ext cx="3449637" cy="503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794640"/>
              </p:ext>
            </p:extLst>
          </p:nvPr>
        </p:nvGraphicFramePr>
        <p:xfrm>
          <a:off x="1979712" y="4956014"/>
          <a:ext cx="3024336" cy="963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5100" imgH="457200" progId="Equation.3">
                  <p:embed/>
                </p:oleObj>
              </mc:Choice>
              <mc:Fallback>
                <p:oleObj name="Equation" r:id="rId5" imgW="1435100" imgH="45720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956014"/>
                        <a:ext cx="3024336" cy="9634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5">
            <a:hlinkClick r:id="rId7" action="ppaction://hlinkpres?slideindex=36&amp;slidetitle=5. Megszámolás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45163"/>
              </p:ext>
            </p:extLst>
          </p:nvPr>
        </p:nvGraphicFramePr>
        <p:xfrm>
          <a:off x="1979712" y="2782888"/>
          <a:ext cx="1519237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113" imgH="533169" progId="Equation.3">
                  <p:embed/>
                </p:oleObj>
              </mc:Choice>
              <mc:Fallback>
                <p:oleObj name="Equation" r:id="rId8" imgW="660113" imgH="533169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782888"/>
                        <a:ext cx="1519237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3509A99-D19E-4C3E-9268-AA1788543096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 dirty="0"/>
              <a:t>/57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33688027-D944-4464-AF77-8A31835E8F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8352" y="2897274"/>
            <a:ext cx="2469803" cy="2021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8. Kiválogatás</a:t>
            </a:r>
          </a:p>
        </p:txBody>
      </p:sp>
      <p:sp>
        <p:nvSpPr>
          <p:cNvPr id="205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/>
              <a:t>Specifikáció: </a:t>
            </a:r>
            <a:r>
              <a:rPr lang="hu-HU" dirty="0"/>
              <a:t>T(</a:t>
            </a:r>
            <a:r>
              <a:rPr lang="hu-HU" dirty="0" err="1"/>
              <a:t>X</a:t>
            </a:r>
            <a:r>
              <a:rPr lang="hu-HU" baseline="-25000" dirty="0" err="1"/>
              <a:t>i</a:t>
            </a:r>
            <a:r>
              <a:rPr lang="hu-HU" dirty="0"/>
              <a:t>) → </a:t>
            </a:r>
            <a:r>
              <a:rPr lang="hu-HU" dirty="0" err="1"/>
              <a:t>H</a:t>
            </a:r>
            <a:r>
              <a:rPr lang="hu-HU" baseline="-25000" dirty="0" err="1"/>
              <a:t>i</a:t>
            </a:r>
            <a:r>
              <a:rPr lang="hu-HU" dirty="0"/>
              <a:t>&gt;0</a:t>
            </a:r>
            <a:endParaRPr lang="hu-HU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  <a:defRPr/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H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baseline="30000" dirty="0"/>
              <a:t>N</a:t>
            </a:r>
            <a:r>
              <a:rPr lang="hu-HU" sz="2800" dirty="0"/>
              <a:t>, 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 err="1"/>
              <a:t>Poz: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R</a:t>
            </a:r>
            <a:r>
              <a:rPr lang="hu-HU" sz="2800" dirty="0" err="1">
                <a:latin typeface="Imprint MT Shadow" pitchFamily="82" charset="0"/>
                <a:sym typeface="Symbol"/>
              </a:rPr>
              <a:t>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/>
              <a:t>, </a:t>
            </a:r>
            <a:r>
              <a:rPr lang="hu-HU" sz="2800" dirty="0" err="1"/>
              <a:t>Poz</a:t>
            </a:r>
            <a:r>
              <a:rPr lang="hu-HU" sz="2800" dirty="0"/>
              <a:t>(x):=x</a:t>
            </a:r>
            <a:r>
              <a:rPr lang="hu-HU" sz="2800" dirty="0">
                <a:solidFill>
                  <a:srgbClr val="FF0000"/>
                </a:solidFill>
              </a:rPr>
              <a:t>&gt;0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  <a:defRPr/>
            </a:pPr>
            <a:r>
              <a:rPr lang="hu-HU" sz="2800" dirty="0"/>
              <a:t>Kimenet:	Db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 </a:t>
            </a:r>
            <a:r>
              <a:rPr lang="hu-HU" sz="2800" dirty="0"/>
              <a:t>NF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  <a:defRPr/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30000"/>
              </a:spcBef>
              <a:tabLst>
                <a:tab pos="1968500" algn="l"/>
              </a:tabLst>
              <a:defRPr/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sz="2800" baseline="-25000" dirty="0">
                <a:sym typeface="Symbol" pitchFamily="18" charset="2"/>
              </a:rPr>
              <a:t>1</a:t>
            </a:r>
            <a:r>
              <a:rPr lang="hu-HU" sz="2800" dirty="0">
                <a:sym typeface="Symbol" pitchFamily="18" charset="2"/>
              </a:rPr>
              <a:t>:	Db=          és</a:t>
            </a:r>
          </a:p>
          <a:p>
            <a:pPr marL="254000">
              <a:lnSpc>
                <a:spcPct val="95000"/>
              </a:lnSpc>
              <a:spcBef>
                <a:spcPct val="35000"/>
              </a:spcBef>
              <a:buFont typeface="Wingdings" pitchFamily="2" charset="2"/>
              <a:buNone/>
              <a:tabLst>
                <a:tab pos="1968500" algn="l"/>
              </a:tabLst>
              <a:defRPr/>
            </a:pP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i(1≤i≤Db): 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NF</a:t>
            </a:r>
            <a:r>
              <a:rPr lang="hu-HU" sz="2800" baseline="-40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0000"/>
                </a:solidFill>
                <a:latin typeface="Arial" charset="0"/>
                <a:sym typeface="Symbol" pitchFamily="18" charset="2"/>
              </a:rPr>
              <a:t>&gt;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hu-HU" sz="2800" dirty="0">
                <a:sym typeface="Symbol" pitchFamily="18" charset="2"/>
              </a:rPr>
              <a:t> 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NF(1,2,…,N)</a:t>
            </a:r>
          </a:p>
          <a:p>
            <a:pPr marL="261938" indent="-261938">
              <a:lnSpc>
                <a:spcPct val="95000"/>
              </a:lnSpc>
              <a:spcBef>
                <a:spcPts val="1800"/>
              </a:spcBef>
              <a:defRPr/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sz="2800" baseline="-25000" dirty="0">
                <a:sym typeface="Symbol" pitchFamily="18" charset="2"/>
              </a:rPr>
              <a:t>2</a:t>
            </a:r>
            <a:r>
              <a:rPr lang="hu-HU" sz="2800" dirty="0">
                <a:sym typeface="Symbol" pitchFamily="18" charset="2"/>
              </a:rPr>
              <a:t>:</a:t>
            </a: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668817"/>
              </p:ext>
            </p:extLst>
          </p:nvPr>
        </p:nvGraphicFramePr>
        <p:xfrm>
          <a:off x="2699792" y="3333750"/>
          <a:ext cx="763588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668" imgH="533169" progId="Equation.3">
                  <p:embed/>
                </p:oleObj>
              </mc:Choice>
              <mc:Fallback>
                <p:oleObj name="Equation" r:id="rId3" imgW="304668" imgH="533169" progId="Equation.3">
                  <p:embed/>
                  <p:pic>
                    <p:nvPicPr>
                      <p:cNvPr id="0" name="Picture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333750"/>
                        <a:ext cx="763588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6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389" y="1605559"/>
            <a:ext cx="2447925" cy="323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467884"/>
              </p:ext>
            </p:extLst>
          </p:nvPr>
        </p:nvGraphicFramePr>
        <p:xfrm>
          <a:off x="2113789" y="5445225"/>
          <a:ext cx="3050275" cy="99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7000" imgH="457200" progId="Equation.3">
                  <p:embed/>
                </p:oleObj>
              </mc:Choice>
              <mc:Fallback>
                <p:oleObj name="Equation" r:id="rId6" imgW="1397000" imgH="457200" progId="Equation.3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789" y="5445225"/>
                        <a:ext cx="3050275" cy="996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2D51306-2292-4BFC-B03F-BA2FE5128400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 dirty="0"/>
              <a:t>/57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41C198D4-596E-4CCD-911E-E9F5F812B7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8352" y="2897274"/>
            <a:ext cx="2469803" cy="2021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sz="3200" dirty="0"/>
              <a:t>Programozási alapismeretek</a:t>
            </a:r>
            <a:br>
              <a:rPr lang="hu-HU" sz="3200" dirty="0"/>
            </a:br>
            <a:endParaRPr lang="hu-HU" sz="24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/>
            <a:r>
              <a:rPr lang="hu-HU" dirty="0">
                <a:hlinkClick r:id="rId3" action="ppaction://hlinksldjump"/>
              </a:rPr>
              <a:t>További programozási tételek</a:t>
            </a:r>
            <a:endParaRPr lang="hu-HU" dirty="0"/>
          </a:p>
          <a:p>
            <a:pPr marL="254000"/>
            <a:r>
              <a:rPr lang="hu-HU" dirty="0">
                <a:hlinkClick r:id="rId4" action="ppaction://hlinksldjump"/>
              </a:rPr>
              <a:t>Másolás</a:t>
            </a:r>
            <a:r>
              <a:rPr lang="hu-HU" dirty="0"/>
              <a:t> </a:t>
            </a:r>
            <a:r>
              <a:rPr lang="hu-HU" sz="2800" dirty="0"/>
              <a:t>–  függvényszámítás</a:t>
            </a:r>
          </a:p>
          <a:p>
            <a:pPr marL="254000"/>
            <a:r>
              <a:rPr lang="hu-HU" dirty="0">
                <a:hlinkClick r:id="rId5" action="ppaction://hlinksldjump"/>
              </a:rPr>
              <a:t>Kiválogatás</a:t>
            </a:r>
            <a:endParaRPr lang="hu-HU" dirty="0"/>
          </a:p>
          <a:p>
            <a:pPr marL="254000"/>
            <a:r>
              <a:rPr lang="hu-HU" dirty="0">
                <a:hlinkClick r:id="rId6" action="ppaction://hlinksldjump"/>
              </a:rPr>
              <a:t>Szétválogatás</a:t>
            </a:r>
            <a:endParaRPr lang="hu-HU" dirty="0"/>
          </a:p>
          <a:p>
            <a:pPr marL="254000"/>
            <a:r>
              <a:rPr lang="hu-HU" dirty="0">
                <a:hlinkClick r:id="rId7" action="ppaction://hlinksldjump"/>
              </a:rPr>
              <a:t>Programozási tételek</a:t>
            </a:r>
            <a:r>
              <a:rPr lang="hu-HU" dirty="0"/>
              <a:t> </a:t>
            </a:r>
            <a:r>
              <a:rPr lang="hu-HU" sz="2800" dirty="0"/>
              <a:t>– visszatekintés</a:t>
            </a:r>
          </a:p>
          <a:p>
            <a:pPr marL="254000"/>
            <a:r>
              <a:rPr lang="hu-HU" dirty="0">
                <a:hlinkClick r:id="rId8" action="ppaction://hlinksldjump"/>
              </a:rPr>
              <a:t>Mátrixok</a:t>
            </a:r>
            <a:endParaRPr lang="hu-HU" dirty="0"/>
          </a:p>
          <a:p>
            <a:pPr marL="254000">
              <a:buFont typeface="Wingdings" pitchFamily="2" charset="2"/>
              <a:buNone/>
            </a:pPr>
            <a:endParaRPr lang="hu-HU" sz="280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207C52B-0D36-4BBF-926B-9A9398111F83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8. Kiválogatás</a:t>
            </a:r>
          </a:p>
        </p:txBody>
      </p:sp>
      <p:sp>
        <p:nvSpPr>
          <p:cNvPr id="2355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None/>
            </a:pPr>
            <a:r>
              <a:rPr lang="hu-HU" b="1" dirty="0">
                <a:sym typeface="Symbol" pitchFamily="18" charset="2"/>
              </a:rPr>
              <a:t>Algoritmus: </a:t>
            </a:r>
            <a:r>
              <a:rPr lang="hu-HU" b="1" dirty="0"/>
              <a:t> </a:t>
            </a:r>
            <a:r>
              <a:rPr lang="hu-HU" dirty="0"/>
              <a:t>T(X[i]) → H[i]&gt;0</a:t>
            </a:r>
            <a:endParaRPr lang="hu-HU" b="1" dirty="0"/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</p:txBody>
      </p:sp>
      <p:graphicFrame>
        <p:nvGraphicFramePr>
          <p:cNvPr id="8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59481"/>
              </p:ext>
            </p:extLst>
          </p:nvPr>
        </p:nvGraphicFramePr>
        <p:xfrm>
          <a:off x="4294357" y="2274888"/>
          <a:ext cx="3744913" cy="26670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H[i]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&gt;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NF[Db]:=i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2555" name="Egyenes összekötő 8"/>
          <p:cNvCxnSpPr>
            <a:cxnSpLocks noChangeShapeType="1"/>
          </p:cNvCxnSpPr>
          <p:nvPr/>
        </p:nvCxnSpPr>
        <p:spPr bwMode="auto">
          <a:xfrm>
            <a:off x="4871804" y="3347811"/>
            <a:ext cx="215900" cy="528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Egyenes összekötő 9"/>
          <p:cNvCxnSpPr>
            <a:cxnSpLocks noChangeShapeType="1"/>
          </p:cNvCxnSpPr>
          <p:nvPr/>
        </p:nvCxnSpPr>
        <p:spPr bwMode="auto">
          <a:xfrm flipH="1">
            <a:off x="7804143" y="3347811"/>
            <a:ext cx="215900" cy="52863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7" name="Text Box 32"/>
          <p:cNvSpPr txBox="1">
            <a:spLocks noChangeArrowheads="1"/>
          </p:cNvSpPr>
          <p:nvPr/>
        </p:nvSpPr>
        <p:spPr bwMode="auto">
          <a:xfrm>
            <a:off x="4798910" y="3627211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2558" name="Text Box 33"/>
          <p:cNvSpPr txBox="1">
            <a:spLocks noChangeArrowheads="1"/>
          </p:cNvSpPr>
          <p:nvPr/>
        </p:nvSpPr>
        <p:spPr bwMode="auto">
          <a:xfrm>
            <a:off x="7810397" y="3630386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8029004" y="1956480"/>
            <a:ext cx="107950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 </a:t>
            </a:r>
            <a:br>
              <a:rPr lang="hu-HU" sz="1800" b="1"/>
            </a:br>
            <a:r>
              <a:rPr lang="hu-HU" sz="1800"/>
              <a:t>     i</a:t>
            </a:r>
            <a:r>
              <a:rPr lang="hu-HU" sz="1800" b="1"/>
              <a:t>:Egész</a:t>
            </a:r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115067"/>
            <a:ext cx="2427272" cy="1817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6DAA8E91-4EF8-4112-A245-C60F48ADE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6992"/>
            <a:ext cx="2469803" cy="2021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48" y="5252531"/>
            <a:ext cx="1905000" cy="1361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6B0F104-E5AC-43E4-B79B-87FA45352797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7" grpId="0"/>
      <p:bldP spid="22558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övegdoboz 11" descr=" 2"/>
          <p:cNvSpPr txBox="1"/>
          <p:nvPr/>
        </p:nvSpPr>
        <p:spPr>
          <a:xfrm>
            <a:off x="6516216" y="1196752"/>
            <a:ext cx="2405856" cy="1944000"/>
          </a:xfrm>
          <a:prstGeom prst="rect">
            <a:avLst/>
          </a:prstGeom>
          <a:solidFill>
            <a:schemeClr val="bg1"/>
          </a:solidFill>
          <a:effectLst>
            <a:outerShdw blurRad="254000" dist="127000" dir="2700000" sx="101000" sy="101000" algn="tl" rotWithShape="0">
              <a:prstClr val="black">
                <a:alpha val="50000"/>
              </a:prstClr>
            </a:outerShdw>
          </a:effectLst>
        </p:spPr>
        <p:txBody>
          <a:bodyPr wrap="square" lIns="72000" tIns="36000" rIns="0" bIns="36000">
            <a:sp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hu-HU" sz="1400" b="1" dirty="0"/>
              <a:t>Programparaméterek:</a:t>
            </a:r>
          </a:p>
          <a:p>
            <a:pPr>
              <a:lnSpc>
                <a:spcPts val="1800"/>
              </a:lnSpc>
              <a:spcBef>
                <a:spcPts val="0"/>
              </a:spcBef>
              <a:defRPr/>
            </a:pPr>
            <a:r>
              <a:rPr lang="hu-HU" sz="1400" b="1" dirty="0"/>
              <a:t>Konstans</a:t>
            </a:r>
            <a:br>
              <a:rPr lang="hu-HU" sz="1400" dirty="0"/>
            </a:br>
            <a:r>
              <a:rPr lang="hu-HU" sz="1400" dirty="0"/>
              <a:t>     </a:t>
            </a:r>
            <a:r>
              <a:rPr lang="hu-HU" sz="1400" dirty="0" err="1"/>
              <a:t>MaxN</a:t>
            </a:r>
            <a:r>
              <a:rPr lang="hu-HU" sz="1400" dirty="0"/>
              <a:t>:</a:t>
            </a:r>
            <a:r>
              <a:rPr lang="hu-HU" sz="1400" b="1" dirty="0"/>
              <a:t>Egész</a:t>
            </a:r>
            <a:r>
              <a:rPr lang="hu-HU" sz="1400" dirty="0"/>
              <a:t>(???)</a:t>
            </a:r>
            <a:endParaRPr lang="hu-HU" sz="1400" b="1" dirty="0"/>
          </a:p>
          <a:p>
            <a:pPr>
              <a:lnSpc>
                <a:spcPts val="1800"/>
              </a:lnSpc>
              <a:spcBef>
                <a:spcPts val="0"/>
              </a:spcBef>
              <a:defRPr/>
            </a:pPr>
            <a:r>
              <a:rPr lang="hu-HU" sz="1400" b="1" dirty="0"/>
              <a:t>Típus</a:t>
            </a:r>
            <a:br>
              <a:rPr lang="hu-HU" sz="1400" dirty="0"/>
            </a:br>
            <a:r>
              <a:rPr lang="hu-HU" sz="1400" dirty="0"/>
              <a:t>     </a:t>
            </a:r>
            <a:r>
              <a:rPr lang="hu-HU" sz="1400" dirty="0" err="1"/>
              <a:t>THk</a:t>
            </a:r>
            <a:r>
              <a:rPr lang="hu-HU" sz="1400" dirty="0">
                <a:sym typeface="Symbol" pitchFamily="18" charset="2"/>
              </a:rPr>
              <a:t>=</a:t>
            </a:r>
            <a:r>
              <a:rPr lang="hu-HU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</a:t>
            </a:r>
            <a:r>
              <a:rPr lang="hu-HU" sz="1400" dirty="0"/>
              <a:t>[1..MaxN:TH]</a:t>
            </a:r>
            <a:br>
              <a:rPr lang="hu-HU" sz="1400" dirty="0"/>
            </a:br>
            <a:r>
              <a:rPr lang="hu-HU" sz="1400" b="1" dirty="0"/>
              <a:t>Változó</a:t>
            </a:r>
            <a:br>
              <a:rPr lang="hu-HU" sz="1400" dirty="0"/>
            </a:br>
            <a:r>
              <a:rPr lang="hu-HU" sz="1400" dirty="0"/>
              <a:t>     N</a:t>
            </a:r>
            <a:r>
              <a:rPr lang="hu-HU" sz="1400" dirty="0">
                <a:sym typeface="Symbol" pitchFamily="18" charset="2"/>
              </a:rPr>
              <a:t>:</a:t>
            </a:r>
            <a:r>
              <a:rPr lang="hu-HU" sz="1400" b="1" dirty="0"/>
              <a:t>Egész</a:t>
            </a:r>
            <a:r>
              <a:rPr lang="hu-HU" sz="1400" dirty="0"/>
              <a:t>, X</a:t>
            </a:r>
            <a:r>
              <a:rPr lang="hu-HU" sz="1400" dirty="0">
                <a:sym typeface="Symbol" pitchFamily="18" charset="2"/>
              </a:rPr>
              <a:t>:</a:t>
            </a:r>
            <a:r>
              <a:rPr lang="hu-HU" sz="1400" dirty="0"/>
              <a:t>THk</a:t>
            </a:r>
            <a:br>
              <a:rPr lang="hu-HU" sz="1400" dirty="0"/>
            </a:br>
            <a:r>
              <a:rPr lang="hu-HU" sz="1400" dirty="0"/>
              <a:t>     …</a:t>
            </a:r>
            <a:endParaRPr lang="hu-HU" sz="1400" b="1" dirty="0"/>
          </a:p>
        </p:txBody>
      </p:sp>
      <p:sp>
        <p:nvSpPr>
          <p:cNvPr id="266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8. Kiválogatás </a:t>
            </a:r>
            <a:r>
              <a:rPr lang="hu-HU" altLang="hu-HU" dirty="0">
                <a:solidFill>
                  <a:srgbClr val="FF0000"/>
                </a:solidFill>
              </a:rPr>
              <a:t>helyben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3F8133B-0C74-4236-B6C3-4B25319F868F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 dirty="0"/>
              <a:t>/57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artalom helye 2">
                <a:extLst>
                  <a:ext uri="{FF2B5EF4-FFF2-40B4-BE49-F238E27FC236}">
                    <a16:creationId xmlns:a16="http://schemas.microsoft.com/office/drawing/2014/main" id="{EF760F75-96F9-4D26-A89F-149E2165FB1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496" y="1340768"/>
                <a:ext cx="9108504" cy="503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66700" indent="-2540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30263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23825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46238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70000"/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73050" indent="-273050">
                  <a:lnSpc>
                    <a:spcPct val="95000"/>
                  </a:lnSpc>
                  <a:spcBef>
                    <a:spcPct val="5000"/>
                  </a:spcBef>
                  <a:buFont typeface="Wingdings" pitchFamily="2" charset="2"/>
                  <a:buNone/>
                  <a:defRPr/>
                </a:pPr>
                <a:r>
                  <a:rPr lang="hu-HU" b="1" kern="0" dirty="0"/>
                  <a:t>Specifikáció:</a:t>
                </a:r>
              </a:p>
              <a:p>
                <a:pPr marL="273050" indent="-273050">
                  <a:lnSpc>
                    <a:spcPct val="95000"/>
                  </a:lnSpc>
                  <a:spcBef>
                    <a:spcPct val="5000"/>
                  </a:spcBef>
                  <a:tabLst>
                    <a:tab pos="1970088" algn="l"/>
                  </a:tabLst>
                  <a:defRPr/>
                </a:pPr>
                <a:r>
                  <a:rPr lang="hu-HU" sz="2800" kern="0" dirty="0"/>
                  <a:t>Bemenet:	N</a:t>
                </a:r>
                <a:r>
                  <a:rPr lang="hu-HU" sz="2800" kern="0" dirty="0">
                    <a:sym typeface="Symbol"/>
                  </a:rPr>
                  <a:t></a:t>
                </a:r>
                <a:r>
                  <a:rPr lang="hu-HU" sz="2800" kern="0" dirty="0">
                    <a:latin typeface="Imprint MT Shadow" pitchFamily="82" charset="0"/>
                    <a:sym typeface="Symbol" pitchFamily="18" charset="2"/>
                  </a:rPr>
                  <a:t>N</a:t>
                </a:r>
                <a:r>
                  <a:rPr lang="hu-HU" sz="2800" kern="0" dirty="0"/>
                  <a:t>,  X</a:t>
                </a:r>
                <a:r>
                  <a:rPr lang="hu-HU" sz="2800" kern="0" baseline="-25000" dirty="0"/>
                  <a:t>1..N</a:t>
                </a:r>
                <a:r>
                  <a:rPr lang="hu-HU" sz="2800" kern="0" dirty="0">
                    <a:sym typeface="Symbol"/>
                  </a:rPr>
                  <a:t></a:t>
                </a:r>
                <a:r>
                  <a:rPr lang="hu-HU" sz="2800" kern="0" dirty="0">
                    <a:latin typeface="Imprint MT Shadow" pitchFamily="82" charset="0"/>
                    <a:sym typeface="Symbol" pitchFamily="18" charset="2"/>
                  </a:rPr>
                  <a:t>H</a:t>
                </a:r>
                <a:r>
                  <a:rPr lang="hu-HU" sz="2800" kern="0" baseline="30000" dirty="0"/>
                  <a:t>N</a:t>
                </a:r>
                <a:endParaRPr lang="hu-HU" sz="2800" kern="0" dirty="0"/>
              </a:p>
              <a:p>
                <a:pPr marL="273050" indent="-273050">
                  <a:lnSpc>
                    <a:spcPct val="95000"/>
                  </a:lnSpc>
                  <a:spcBef>
                    <a:spcPts val="600"/>
                  </a:spcBef>
                  <a:tabLst>
                    <a:tab pos="1970088" algn="l"/>
                  </a:tabLst>
                  <a:defRPr/>
                </a:pPr>
                <a:r>
                  <a:rPr lang="hu-HU" sz="2800" kern="0" dirty="0"/>
                  <a:t>Kimenet:	Db</a:t>
                </a:r>
                <a:r>
                  <a:rPr lang="hu-HU" sz="2800" kern="0" dirty="0">
                    <a:sym typeface="Symbol" pitchFamily="18" charset="2"/>
                  </a:rPr>
                  <a:t></a:t>
                </a:r>
                <a:r>
                  <a:rPr lang="hu-HU" sz="2800" kern="0" dirty="0">
                    <a:latin typeface="Imprint MT Shadow" pitchFamily="82" charset="0"/>
                    <a:sym typeface="Symbol" pitchFamily="18" charset="2"/>
                  </a:rPr>
                  <a:t>N</a:t>
                </a:r>
                <a:r>
                  <a:rPr lang="hu-HU" sz="2800" kern="0" dirty="0"/>
                  <a:t>, </a:t>
                </a:r>
                <a:r>
                  <a:rPr lang="hu-HU" sz="2800" kern="0" dirty="0">
                    <a:solidFill>
                      <a:srgbClr val="FF0000"/>
                    </a:solidFill>
                  </a:rPr>
                  <a:t>Y</a:t>
                </a:r>
                <a:r>
                  <a:rPr lang="hu-HU" sz="2800" kern="0" baseline="-25000" dirty="0">
                    <a:solidFill>
                      <a:srgbClr val="FF0000"/>
                    </a:solidFill>
                  </a:rPr>
                  <a:t>1..N</a:t>
                </a:r>
                <a:r>
                  <a:rPr lang="hu-HU" sz="2800" kern="0" dirty="0">
                    <a:sym typeface="Symbol"/>
                  </a:rPr>
                  <a:t></a:t>
                </a:r>
                <a:r>
                  <a:rPr lang="hu-HU" sz="2800" kern="0" dirty="0">
                    <a:latin typeface="Imprint MT Shadow" pitchFamily="82" charset="0"/>
                    <a:sym typeface="Symbol" pitchFamily="18" charset="2"/>
                  </a:rPr>
                  <a:t>H</a:t>
                </a:r>
                <a:r>
                  <a:rPr lang="hu-HU" sz="2800" kern="0" baseline="30000" dirty="0"/>
                  <a:t>N</a:t>
                </a:r>
              </a:p>
              <a:p>
                <a:pPr marL="273050" indent="-273050">
                  <a:lnSpc>
                    <a:spcPct val="95000"/>
                  </a:lnSpc>
                  <a:spcBef>
                    <a:spcPts val="600"/>
                  </a:spcBef>
                  <a:tabLst>
                    <a:tab pos="1970088" algn="l"/>
                  </a:tabLst>
                  <a:defRPr/>
                </a:pPr>
                <a:r>
                  <a:rPr lang="hu-HU" sz="2800" kern="0" dirty="0"/>
                  <a:t>Előfeltétel:	–</a:t>
                </a:r>
                <a:endParaRPr lang="hu-HU" sz="2800" kern="0" dirty="0">
                  <a:sym typeface="Symbol" pitchFamily="18" charset="2"/>
                </a:endParaRPr>
              </a:p>
              <a:p>
                <a:pPr marL="273050" indent="-273050">
                  <a:lnSpc>
                    <a:spcPct val="110000"/>
                  </a:lnSpc>
                  <a:spcBef>
                    <a:spcPts val="600"/>
                  </a:spcBef>
                  <a:tabLst>
                    <a:tab pos="1970088" algn="l"/>
                  </a:tabLst>
                  <a:defRPr/>
                </a:pPr>
                <a:r>
                  <a:rPr lang="hu-HU" sz="2800" kern="0" dirty="0">
                    <a:sym typeface="Symbol" pitchFamily="18" charset="2"/>
                  </a:rPr>
                  <a:t>Utófeltétel:		           és  </a:t>
                </a:r>
                <a:r>
                  <a:rPr lang="hu-HU" sz="2800" kern="0" dirty="0">
                    <a:solidFill>
                      <a:srgbClr val="FF0000"/>
                    </a:solidFill>
                    <a:sym typeface="Symbol" pitchFamily="18" charset="2"/>
                  </a:rPr>
                  <a:t>Y</a:t>
                </a:r>
                <a:r>
                  <a:rPr lang="hu-HU" sz="2800" kern="0" baseline="-25000" dirty="0">
                    <a:solidFill>
                      <a:srgbClr val="FF0000"/>
                    </a:solidFill>
                    <a:sym typeface="Symbol" pitchFamily="18" charset="2"/>
                  </a:rPr>
                  <a:t>1..Db</a:t>
                </a:r>
                <a:r>
                  <a:rPr lang="hu-HU" sz="2800" kern="0" dirty="0">
                    <a:solidFill>
                      <a:srgbClr val="FF0000"/>
                    </a:solidFill>
                    <a:sym typeface="Symbol" pitchFamily="18" charset="2"/>
                  </a:rPr>
                  <a:t></a:t>
                </a:r>
                <a:r>
                  <a:rPr lang="hu-HU" sz="2800" kern="0" dirty="0">
                    <a:sym typeface="Symbol" pitchFamily="18" charset="2"/>
                  </a:rPr>
                  <a:t>X   és  i(1≤i≤Db): T(</a:t>
                </a:r>
                <a:r>
                  <a:rPr lang="hu-HU" sz="2800" kern="0" dirty="0" err="1">
                    <a:solidFill>
                      <a:srgbClr val="FF0000"/>
                    </a:solidFill>
                    <a:sym typeface="Symbol" pitchFamily="18" charset="2"/>
                  </a:rPr>
                  <a:t>Y</a:t>
                </a:r>
                <a:r>
                  <a:rPr lang="hu-HU" sz="2800" kern="0" baseline="-25000" dirty="0" err="1">
                    <a:solidFill>
                      <a:srgbClr val="FF0000"/>
                    </a:solidFill>
                    <a:sym typeface="Symbol" pitchFamily="18" charset="2"/>
                  </a:rPr>
                  <a:t>i</a:t>
                </a:r>
                <a:r>
                  <a:rPr lang="hu-HU" sz="2800" kern="0" dirty="0">
                    <a:sym typeface="Symbol" pitchFamily="18" charset="2"/>
                  </a:rPr>
                  <a:t>)</a:t>
                </a:r>
                <a:br>
                  <a:rPr lang="hu-HU" sz="2800" kern="0" dirty="0">
                    <a:sym typeface="Symbol" pitchFamily="18" charset="2"/>
                  </a:rPr>
                </a:br>
                <a:endParaRPr lang="hu-HU" sz="2800" kern="0" dirty="0">
                  <a:sym typeface="Symbol" pitchFamily="18" charset="2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600"/>
                  </a:spcBef>
                  <a:buNone/>
                  <a:tabLst>
                    <a:tab pos="1970088" algn="l"/>
                  </a:tabLst>
                  <a:defRPr/>
                </a:pPr>
                <a:r>
                  <a:rPr lang="hu-HU" sz="2800" kern="0" dirty="0">
                    <a:sym typeface="Symbol" pitchFamily="18" charset="2"/>
                  </a:rPr>
                  <a:t>Itt a bemenetben szereplő X és a kimenetben szereplő Y lehet a programban ugyanaz a változó. Jelöljük ezt is X-szel. Teljesülni kell rá a megálláskor (meghagyva a </a:t>
                </a:r>
                <a:r>
                  <a:rPr lang="hu-HU" sz="2800" kern="0" dirty="0" err="1">
                    <a:sym typeface="Symbol" pitchFamily="18" charset="2"/>
                  </a:rPr>
                  <a:t>specifikációbeli</a:t>
                </a:r>
                <a:r>
                  <a:rPr lang="hu-HU" sz="2800" kern="0" dirty="0">
                    <a:sym typeface="Symbol" pitchFamily="18" charset="2"/>
                  </a:rPr>
                  <a:t> műveleteket):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sz="27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hu-HU" sz="27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X</m:t>
                        </m:r>
                      </m:e>
                      <m:sub>
                        <m:r>
                          <a:rPr lang="hu-HU" sz="2700" b="0" i="0" baseline="-10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1..</m:t>
                        </m:r>
                        <m:r>
                          <m:rPr>
                            <m:sty m:val="p"/>
                          </m:rPr>
                          <a:rPr lang="hu-HU" sz="2700" b="0" i="0" baseline="-10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Db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hu-HU" sz="2700" baseline="10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kimeneti</m:t>
                        </m:r>
                      </m:sup>
                    </m:sSubSup>
                  </m:oMath>
                </a14:m>
                <a:r>
                  <a:rPr lang="hu-HU" sz="2800" kern="0" dirty="0">
                    <a:solidFill>
                      <a:srgbClr val="FF0000"/>
                    </a:solidFill>
                    <a:sym typeface="Symbol" pitchFamily="18" charset="2"/>
                  </a:rPr>
                  <a:t></a:t>
                </a:r>
                <a:r>
                  <a:rPr lang="hu-HU" sz="2700" dirty="0">
                    <a:solidFill>
                      <a:srgbClr val="FF0000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sz="27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hu-HU" sz="27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X</m:t>
                        </m:r>
                      </m:e>
                      <m:sub>
                        <m:r>
                          <a:rPr lang="hu-HU" sz="2700" b="0" i="0" baseline="-10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1..</m:t>
                        </m:r>
                        <m:r>
                          <m:rPr>
                            <m:sty m:val="p"/>
                          </m:rPr>
                          <a:rPr lang="hu-HU" sz="2700" b="0" i="0" baseline="-10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hu-HU" sz="2700" b="0" i="0" baseline="10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be</m:t>
                        </m:r>
                        <m:r>
                          <m:rPr>
                            <m:sty m:val="p"/>
                          </m:rPr>
                          <a:rPr lang="hu-HU" sz="2700" baseline="10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meneti</m:t>
                        </m:r>
                      </m:sup>
                    </m:sSubSup>
                  </m:oMath>
                </a14:m>
                <a:r>
                  <a:rPr lang="hu-HU" sz="2800" kern="0" dirty="0">
                    <a:solidFill>
                      <a:schemeClr val="tx1"/>
                    </a:solidFill>
                    <a:sym typeface="Symbol" pitchFamily="18" charset="2"/>
                  </a:rPr>
                  <a:t>  </a:t>
                </a:r>
                <a:r>
                  <a:rPr lang="hu-HU" sz="2800" kern="0" dirty="0">
                    <a:sym typeface="Symbol" pitchFamily="18" charset="2"/>
                  </a:rPr>
                  <a:t>és i(1≤i≤Db): T</a:t>
                </a:r>
                <a:r>
                  <a:rPr lang="hu-HU" sz="2800" kern="0" dirty="0">
                    <a:latin typeface="+mj-lt"/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sz="27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hu-HU" sz="27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u-HU" sz="2700" baseline="-10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hu-HU" sz="2700" baseline="10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kimeneti</m:t>
                        </m:r>
                      </m:sup>
                    </m:sSubSup>
                  </m:oMath>
                </a14:m>
                <a:r>
                  <a:rPr lang="hu-HU" sz="2800" kern="0" dirty="0">
                    <a:sym typeface="Symbol" pitchFamily="18" charset="2"/>
                  </a:rPr>
                  <a:t>)</a:t>
                </a:r>
                <a:br>
                  <a:rPr lang="hu-HU" sz="2800" kern="0" dirty="0">
                    <a:sym typeface="Symbol" pitchFamily="18" charset="2"/>
                  </a:rPr>
                </a:br>
                <a:endParaRPr lang="hu-HU" sz="2800" kern="0" dirty="0"/>
              </a:p>
            </p:txBody>
          </p:sp>
        </mc:Choice>
        <mc:Fallback xmlns="">
          <p:sp>
            <p:nvSpPr>
              <p:cNvPr id="14" name="Tartalom helye 2">
                <a:extLst>
                  <a:ext uri="{FF2B5EF4-FFF2-40B4-BE49-F238E27FC236}">
                    <a16:creationId xmlns:a16="http://schemas.microsoft.com/office/drawing/2014/main" id="{EF760F75-96F9-4D26-A89F-149E2165F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1340768"/>
                <a:ext cx="9108504" cy="5039890"/>
              </a:xfrm>
              <a:prstGeom prst="rect">
                <a:avLst/>
              </a:prstGeom>
              <a:blipFill>
                <a:blip r:embed="rId4"/>
                <a:stretch>
                  <a:fillRect l="-1740" t="-2056" r="-1406" b="-4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6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478993"/>
              </p:ext>
            </p:extLst>
          </p:nvPr>
        </p:nvGraphicFramePr>
        <p:xfrm>
          <a:off x="2051050" y="3017838"/>
          <a:ext cx="155257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83947" imgH="533169" progId="Equation.3">
                  <p:embed/>
                </p:oleObj>
              </mc:Choice>
              <mc:Fallback>
                <p:oleObj name="Equation" r:id="rId5" imgW="583947" imgH="533169" progId="Equation.3">
                  <p:embed/>
                  <p:pic>
                    <p:nvPicPr>
                      <p:cNvPr id="266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17838"/>
                        <a:ext cx="1552575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64500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8. Kiválogatás </a:t>
            </a:r>
            <a:r>
              <a:rPr lang="hu-HU" altLang="hu-HU" dirty="0">
                <a:solidFill>
                  <a:srgbClr val="FF0000"/>
                </a:solidFill>
              </a:rPr>
              <a:t>helyben</a:t>
            </a:r>
          </a:p>
        </p:txBody>
      </p:sp>
      <p:sp>
        <p:nvSpPr>
          <p:cNvPr id="2765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/>
              <a:t>Ötlet: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/>
              <a:t>	Itt olyan helyre tesszük a kiválogatott elemet, amelyre már nincs szükségünk.</a:t>
            </a:r>
          </a:p>
        </p:txBody>
      </p:sp>
      <p:graphicFrame>
        <p:nvGraphicFramePr>
          <p:cNvPr id="2359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150155"/>
              </p:ext>
            </p:extLst>
          </p:nvPr>
        </p:nvGraphicFramePr>
        <p:xfrm>
          <a:off x="3635375" y="3598316"/>
          <a:ext cx="3889375" cy="2566988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888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[Db]:=X[i]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672" name="Line 110"/>
          <p:cNvSpPr>
            <a:spLocks noChangeShapeType="1"/>
          </p:cNvSpPr>
          <p:nvPr/>
        </p:nvSpPr>
        <p:spPr bwMode="auto">
          <a:xfrm>
            <a:off x="4067175" y="4602362"/>
            <a:ext cx="21590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73" name="Line 111"/>
          <p:cNvSpPr>
            <a:spLocks noChangeShapeType="1"/>
          </p:cNvSpPr>
          <p:nvPr/>
        </p:nvSpPr>
        <p:spPr bwMode="auto">
          <a:xfrm flipH="1">
            <a:off x="7294563" y="4602362"/>
            <a:ext cx="21590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674" name="Text Box 42"/>
          <p:cNvSpPr txBox="1">
            <a:spLocks noChangeArrowheads="1"/>
          </p:cNvSpPr>
          <p:nvPr/>
        </p:nvSpPr>
        <p:spPr bwMode="auto">
          <a:xfrm>
            <a:off x="3995738" y="4872237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7675" name="Text Box 43"/>
          <p:cNvSpPr txBox="1">
            <a:spLocks noChangeArrowheads="1"/>
          </p:cNvSpPr>
          <p:nvPr/>
        </p:nvSpPr>
        <p:spPr bwMode="auto">
          <a:xfrm>
            <a:off x="7294563" y="4875412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7676" name="Text Box 45"/>
          <p:cNvSpPr txBox="1">
            <a:spLocks noChangeArrowheads="1"/>
          </p:cNvSpPr>
          <p:nvPr/>
        </p:nvSpPr>
        <p:spPr bwMode="auto">
          <a:xfrm>
            <a:off x="74613" y="2781747"/>
            <a:ext cx="6154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Algoritmus: </a:t>
            </a:r>
          </a:p>
        </p:txBody>
      </p:sp>
      <p:sp>
        <p:nvSpPr>
          <p:cNvPr id="27679" name="Szövegdoboz 18"/>
          <p:cNvSpPr txBox="1">
            <a:spLocks noChangeArrowheads="1"/>
          </p:cNvSpPr>
          <p:nvPr/>
        </p:nvSpPr>
        <p:spPr bwMode="auto">
          <a:xfrm>
            <a:off x="7524750" y="3284984"/>
            <a:ext cx="1223963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altLang="hu-HU" sz="1800" b="1"/>
              <a:t>Változó </a:t>
            </a:r>
            <a:br>
              <a:rPr lang="hu-HU" altLang="hu-HU" sz="1800" b="1"/>
            </a:br>
            <a:r>
              <a:rPr lang="hu-HU" altLang="hu-HU" sz="1800"/>
              <a:t>     i</a:t>
            </a:r>
            <a:r>
              <a:rPr lang="hu-HU" altLang="hu-HU" sz="1800" b="1"/>
              <a:t>:Egész </a:t>
            </a:r>
          </a:p>
        </p:txBody>
      </p:sp>
      <p:pic>
        <p:nvPicPr>
          <p:cNvPr id="27681" name="Picture 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2" y="3603848"/>
            <a:ext cx="25146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BE8F450-2291-4250-B0F2-CCE11E33E24E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3008510332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Speciális sorozat típus:</a:t>
            </a:r>
            <a:br>
              <a:rPr lang="hu-HU" dirty="0"/>
            </a:br>
            <a:r>
              <a:rPr lang="hu-HU" dirty="0">
                <a:solidFill>
                  <a:srgbClr val="FF0000"/>
                </a:solidFill>
              </a:rPr>
              <a:t>dinamikus</a:t>
            </a:r>
            <a:r>
              <a:rPr lang="hu-HU" dirty="0"/>
              <a:t> tömb</a:t>
            </a:r>
          </a:p>
        </p:txBody>
      </p:sp>
      <p:sp>
        <p:nvSpPr>
          <p:cNvPr id="102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A programozás a tömb típuson kívül sokféle sorozat típust ismer. Közülük az egyik egy olyan indexelhető típus, aminek az elemszáma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futás közben növelhető </a:t>
            </a:r>
            <a:r>
              <a:rPr lang="hu-HU" sz="2800" dirty="0"/>
              <a:t>(ebből a szempontból a szöveg típusra hasonlít).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/>
              <a:t>Műveletei:</a:t>
            </a: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Hossz</a:t>
            </a:r>
            <a:r>
              <a:rPr lang="hu-HU" sz="2800" dirty="0"/>
              <a:t>(S) – az S sorozat és a neki megfelelő tömb elemei száma</a:t>
            </a: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Végére</a:t>
            </a:r>
            <a:r>
              <a:rPr lang="hu-HU" sz="2800" dirty="0"/>
              <a:t>(</a:t>
            </a:r>
            <a:r>
              <a:rPr lang="hu-HU" sz="2800" dirty="0" err="1"/>
              <a:t>S,x</a:t>
            </a:r>
            <a:r>
              <a:rPr lang="hu-HU" sz="2800" dirty="0"/>
              <a:t>) – az S tömb végére egy új elemet, az x-</a:t>
            </a:r>
            <a:r>
              <a:rPr lang="hu-HU" sz="2800" dirty="0" err="1"/>
              <a:t>et</a:t>
            </a:r>
            <a:r>
              <a:rPr lang="hu-HU" sz="2800" dirty="0"/>
              <a:t> illeszti</a:t>
            </a:r>
          </a:p>
          <a:p>
            <a:pPr marL="457200" indent="-4572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S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[i] </a:t>
            </a:r>
            <a:r>
              <a:rPr lang="hu-HU" sz="2800" dirty="0"/>
              <a:t>– az S tömb i-</a:t>
            </a:r>
            <a:r>
              <a:rPr lang="hu-HU" sz="2800" dirty="0" err="1"/>
              <a:t>edik</a:t>
            </a:r>
            <a:r>
              <a:rPr lang="hu-HU" sz="2800" dirty="0"/>
              <a:t> eleme</a:t>
            </a: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További műveletek is lehetnek, most nem térünk ki rá.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Figyelem: e típus használata jelentősen megnövelheti </a:t>
            </a:r>
            <a:r>
              <a:rPr lang="hu-HU" sz="2800">
                <a:sym typeface="Symbol" pitchFamily="18" charset="2"/>
              </a:rPr>
              <a:t>a </a:t>
            </a:r>
            <a:br>
              <a:rPr lang="hu-HU" sz="2800">
                <a:sym typeface="Symbol" pitchFamily="18" charset="2"/>
              </a:rPr>
            </a:br>
            <a:r>
              <a:rPr lang="hu-HU" sz="2800">
                <a:sym typeface="Symbol" pitchFamily="18" charset="2"/>
              </a:rPr>
              <a:t>program </a:t>
            </a:r>
            <a:r>
              <a:rPr lang="hu-HU" sz="2800" dirty="0">
                <a:sym typeface="Symbol" pitchFamily="18" charset="2"/>
              </a:rPr>
              <a:t>futási idejét!</a:t>
            </a:r>
            <a:endParaRPr lang="hu-HU" sz="28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DE875B1-232B-433B-9300-480D2027ECDE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967681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Speciális sorozat típus:</a:t>
            </a:r>
            <a:br>
              <a:rPr lang="hu-HU" dirty="0"/>
            </a:br>
            <a:r>
              <a:rPr lang="hu-HU" dirty="0">
                <a:solidFill>
                  <a:srgbClr val="FF0000"/>
                </a:solidFill>
              </a:rPr>
              <a:t>dinamikus</a:t>
            </a:r>
            <a:r>
              <a:rPr lang="hu-HU" dirty="0"/>
              <a:t> tömb </a:t>
            </a:r>
            <a:r>
              <a:rPr lang="hu-HU" dirty="0">
                <a:solidFill>
                  <a:srgbClr val="FF0000"/>
                </a:solidFill>
              </a:rPr>
              <a:t>C#-ban</a:t>
            </a:r>
          </a:p>
        </p:txBody>
      </p:sp>
      <p:sp>
        <p:nvSpPr>
          <p:cNvPr id="1028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9108504" cy="4754562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/>
              <a:t>Deklaráció:</a:t>
            </a:r>
          </a:p>
          <a:p>
            <a:pPr marL="446088" indent="-446088">
              <a:lnSpc>
                <a:spcPct val="95000"/>
              </a:lnSpc>
              <a:spcBef>
                <a:spcPct val="5000"/>
              </a:spcBef>
              <a:buNone/>
              <a:tabLst>
                <a:tab pos="3224213" algn="l"/>
              </a:tabLst>
            </a:pPr>
            <a:r>
              <a:rPr lang="hu-HU" sz="2800" b="1" dirty="0"/>
              <a:t>	S:Tömb[</a:t>
            </a:r>
            <a:r>
              <a:rPr lang="hu-HU" sz="2800" dirty="0"/>
              <a:t>TElem</a:t>
            </a:r>
            <a:r>
              <a:rPr lang="hu-HU" sz="2800" b="1" dirty="0"/>
              <a:t>] </a:t>
            </a:r>
            <a:r>
              <a:rPr lang="hu-HU" dirty="0"/>
              <a:t>–	</a:t>
            </a:r>
            <a:r>
              <a:rPr lang="hu-H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hu-H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TElem</a:t>
            </a:r>
            <a:r>
              <a:rPr lang="hu-H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</a:t>
            </a:r>
          </a:p>
          <a:p>
            <a:pPr marL="446088" indent="-446088">
              <a:lnSpc>
                <a:spcPct val="95000"/>
              </a:lnSpc>
              <a:spcBef>
                <a:spcPct val="5000"/>
              </a:spcBef>
              <a:buNone/>
              <a:tabLst>
                <a:tab pos="3224213" algn="l"/>
              </a:tabLst>
            </a:pPr>
            <a:r>
              <a:rPr lang="hu-H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600" dirty="0">
                <a:latin typeface="+mj-lt"/>
                <a:cs typeface="Courier New" panose="02070309020205020404" pitchFamily="49" charset="0"/>
              </a:rPr>
              <a:t>… és az üres tömb létrehozása:</a:t>
            </a:r>
            <a:br>
              <a:rPr lang="hu-HU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hu-H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TElem</a:t>
            </a:r>
            <a:r>
              <a:rPr lang="hu-H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r>
              <a:rPr lang="hu-H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lang="hu-HU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600" dirty="0">
                <a:latin typeface="+mj-lt"/>
                <a:cs typeface="Courier New" panose="02070309020205020404" pitchFamily="49" charset="0"/>
              </a:rPr>
              <a:t>Deklaráció + létrehozás:</a:t>
            </a:r>
          </a:p>
          <a:p>
            <a:pPr marL="446088" indent="-446088">
              <a:lnSpc>
                <a:spcPct val="95000"/>
              </a:lnSpc>
              <a:spcBef>
                <a:spcPct val="5000"/>
              </a:spcBef>
              <a:buNone/>
              <a:tabLst>
                <a:tab pos="3224213" algn="l"/>
              </a:tabLst>
            </a:pPr>
            <a:r>
              <a:rPr lang="hu-H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hu-H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hu-H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TElem</a:t>
            </a:r>
            <a:r>
              <a:rPr lang="hu-H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S = </a:t>
            </a:r>
            <a:r>
              <a:rPr lang="hu-H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hu-H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TElem</a:t>
            </a:r>
            <a:r>
              <a:rPr lang="hu-H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</a:t>
            </a:r>
            <a:r>
              <a:rPr lang="hu-H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u-HU" sz="2600" b="1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/>
              <a:t>Műveletek:</a:t>
            </a:r>
          </a:p>
          <a:p>
            <a:pPr marL="457200" indent="-457200">
              <a:lnSpc>
                <a:spcPct val="95000"/>
              </a:lnSpc>
              <a:spcBef>
                <a:spcPct val="5000"/>
              </a:spcBef>
              <a:tabLst>
                <a:tab pos="2157413" algn="l"/>
              </a:tabLst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Hossz</a:t>
            </a:r>
            <a:r>
              <a:rPr lang="hu-HU" sz="2800" dirty="0"/>
              <a:t>(S) 	– </a:t>
            </a:r>
            <a:r>
              <a:rPr lang="hu-H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hu-H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.Count</a:t>
            </a:r>
            <a:endParaRPr lang="hu-HU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5000"/>
              </a:lnSpc>
              <a:spcBef>
                <a:spcPct val="5000"/>
              </a:spcBef>
              <a:tabLst>
                <a:tab pos="2157413" algn="l"/>
              </a:tabLst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Végére</a:t>
            </a:r>
            <a:r>
              <a:rPr lang="hu-HU" sz="2800" dirty="0"/>
              <a:t>(</a:t>
            </a:r>
            <a:r>
              <a:rPr lang="hu-HU" sz="2800" dirty="0" err="1"/>
              <a:t>S,x</a:t>
            </a:r>
            <a:r>
              <a:rPr lang="hu-HU" sz="2800" dirty="0"/>
              <a:t>)	– </a:t>
            </a:r>
            <a:r>
              <a:rPr lang="hu-HU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hu-HU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hu-H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hu-H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>
              <a:lnSpc>
                <a:spcPct val="95000"/>
              </a:lnSpc>
              <a:spcBef>
                <a:spcPct val="5000"/>
              </a:spcBef>
              <a:tabLst>
                <a:tab pos="2157413" algn="l"/>
              </a:tabLst>
            </a:pPr>
            <a:r>
              <a:rPr lang="hu-HU" sz="2800" dirty="0"/>
              <a:t>S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[i] 	</a:t>
            </a:r>
            <a:r>
              <a:rPr lang="hu-HU" sz="2800" dirty="0"/>
              <a:t>– </a:t>
            </a:r>
            <a:r>
              <a:rPr lang="hu-H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hu-H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hu-HU" sz="2600" b="1" dirty="0">
              <a:latin typeface="Courier New" panose="02070309020205020404" pitchFamily="49" charset="0"/>
              <a:cs typeface="Courier New" panose="02070309020205020404" pitchFamily="49" charset="0"/>
              <a:sym typeface="Symbol" pitchFamily="18" charset="2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F8A3BF1-3F35-487F-A62D-F9D53CA5BEDB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Horváth-Papné-Szlávi-Zsakó: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16559407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8. Kiválogatás </a:t>
            </a:r>
            <a:r>
              <a:rPr lang="hu-HU" dirty="0">
                <a:solidFill>
                  <a:srgbClr val="FF0000"/>
                </a:solidFill>
              </a:rPr>
              <a:t>dinamikus</a:t>
            </a:r>
            <a:r>
              <a:rPr lang="hu-HU" dirty="0"/>
              <a:t> tömbbe</a:t>
            </a:r>
          </a:p>
        </p:txBody>
      </p:sp>
      <p:sp>
        <p:nvSpPr>
          <p:cNvPr id="1028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9108504" cy="47545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sym typeface="Symbol" pitchFamily="18" charset="2"/>
              </a:rPr>
              <a:t>,</a:t>
            </a:r>
            <a:r>
              <a:rPr lang="hu-HU" sz="2800" dirty="0"/>
              <a:t> X</a:t>
            </a:r>
            <a:r>
              <a:rPr lang="hu-HU" sz="2800" baseline="-25000" dirty="0"/>
              <a:t>1..N</a:t>
            </a:r>
            <a:r>
              <a:rPr lang="hu-HU" sz="2800">
                <a:sym typeface="Symbol"/>
              </a:rPr>
              <a:t></a:t>
            </a:r>
            <a:r>
              <a:rPr lang="hu-HU" sz="280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/>
              <a:t>N</a:t>
            </a:r>
            <a:r>
              <a:rPr lang="hu-HU" sz="2800">
                <a:sym typeface="Symbol" pitchFamily="18" charset="2"/>
              </a:rPr>
              <a:t>,</a:t>
            </a:r>
            <a:r>
              <a:rPr lang="hu-HU" sz="2800"/>
              <a:t> </a:t>
            </a:r>
            <a:br>
              <a:rPr lang="hu-HU" sz="2800" dirty="0"/>
            </a:br>
            <a:r>
              <a:rPr lang="hu-HU" sz="2800" dirty="0"/>
              <a:t>	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</a:pPr>
            <a:r>
              <a:rPr lang="hu-HU" sz="2800" dirty="0"/>
              <a:t>Kimenet:	Y</a:t>
            </a:r>
            <a:r>
              <a:rPr lang="hu-HU" sz="2800" baseline="-25000" dirty="0">
                <a:solidFill>
                  <a:srgbClr val="FF0000"/>
                </a:solidFill>
              </a:rPr>
              <a:t>1..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solidFill>
                  <a:srgbClr val="FF0000"/>
                </a:solidFill>
              </a:rPr>
              <a:t>*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spcBef>
                <a:spcPct val="25000"/>
              </a:spcBef>
              <a:tabLst>
                <a:tab pos="1968500" algn="l"/>
              </a:tabLst>
            </a:pPr>
            <a:r>
              <a:rPr lang="hu-HU" sz="2800" dirty="0">
                <a:sym typeface="Symbol" pitchFamily="18" charset="2"/>
              </a:rPr>
              <a:t>Utófeltétel:	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Hossz(</a:t>
            </a:r>
            <a:r>
              <a:rPr lang="hu-HU" sz="2800" dirty="0">
                <a:sym typeface="Symbol" pitchFamily="18" charset="2"/>
              </a:rPr>
              <a:t>Y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hu-HU" sz="2800" dirty="0">
                <a:sym typeface="Symbol" pitchFamily="18" charset="2"/>
              </a:rPr>
              <a:t>=        és </a:t>
            </a:r>
          </a:p>
          <a:p>
            <a:pPr marL="0" indent="0">
              <a:spcBef>
                <a:spcPts val="1200"/>
              </a:spcBef>
              <a:buNone/>
              <a:tabLst>
                <a:tab pos="1968500" algn="l"/>
              </a:tabLst>
            </a:pP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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yY</a:t>
            </a:r>
            <a:r>
              <a:rPr lang="hu-HU" sz="2800" dirty="0">
                <a:sym typeface="Symbol" pitchFamily="18" charset="2"/>
              </a:rPr>
              <a:t>: T(X</a:t>
            </a:r>
            <a:r>
              <a:rPr lang="hu-HU" sz="2800" baseline="-25000" dirty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sz="2800" dirty="0">
                <a:sym typeface="Symbol" pitchFamily="18" charset="2"/>
              </a:rPr>
              <a:t>) és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 </a:t>
            </a:r>
            <a:br>
              <a:rPr lang="hu-HU" sz="2800" dirty="0">
                <a:solidFill>
                  <a:srgbClr val="FF0000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hu-HU" sz="2800" dirty="0">
                <a:sym typeface="Symbol" pitchFamily="18" charset="2"/>
              </a:rPr>
              <a:t>Y</a:t>
            </a:r>
            <a:r>
              <a:rPr lang="hu-HU" sz="2800" dirty="0">
                <a:sym typeface="Symbol" pitchFamily="18" charset="2"/>
                <a:hlinkClick r:id="rId3" action="ppaction://hlinkpres?slideindex=11&amp;slidetitle=Szöveg"/>
              </a:rPr>
              <a:t>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(1,2,…,N)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</a:t>
            </a:r>
            <a:endParaRPr lang="hu-HU" sz="2800" dirty="0">
              <a:solidFill>
                <a:srgbClr val="FF0000"/>
              </a:solidFill>
              <a:sym typeface="Symbol" pitchFamily="18" charset="2"/>
            </a:endParaRPr>
          </a:p>
        </p:txBody>
      </p:sp>
      <p:pic>
        <p:nvPicPr>
          <p:cNvPr id="18440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160" y="1517712"/>
            <a:ext cx="3449637" cy="503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6444208" y="2822921"/>
            <a:ext cx="2555875" cy="576262"/>
          </a:xfrm>
          <a:prstGeom prst="wedgeRectCallout">
            <a:avLst>
              <a:gd name="adj1" fmla="val -188346"/>
              <a:gd name="adj2" fmla="val -56019"/>
            </a:avLst>
          </a:prstGeom>
          <a:solidFill>
            <a:srgbClr val="969696">
              <a:alpha val="5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Annyi elemet használva, amennyit kell.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5B41291-6249-456A-BF4C-E257D3B3DE53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 dirty="0"/>
              <a:t>/57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7">
                <a:extLst>
                  <a:ext uri="{FF2B5EF4-FFF2-40B4-BE49-F238E27FC236}">
                    <a16:creationId xmlns:a16="http://schemas.microsoft.com/office/drawing/2014/main" id="{5FE1E7EC-5FB9-473D-AC7A-B8BC08EC780A}"/>
                  </a:ext>
                </a:extLst>
              </p:cNvPr>
              <p:cNvSpPr txBox="1"/>
              <p:nvPr/>
            </p:nvSpPr>
            <p:spPr bwMode="auto">
              <a:xfrm>
                <a:off x="3114865" y="3329949"/>
                <a:ext cx="1552575" cy="1419225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sub>
                        <m:sup>
                          <m:r>
                            <m:rPr>
                              <m:sty m:val="p"/>
                            </m:rP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10" name="Object 7">
                <a:extLst>
                  <a:ext uri="{FF2B5EF4-FFF2-40B4-BE49-F238E27FC236}">
                    <a16:creationId xmlns:a16="http://schemas.microsoft.com/office/drawing/2014/main" id="{5FE1E7EC-5FB9-473D-AC7A-B8BC08EC7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4865" y="3329949"/>
                <a:ext cx="1552575" cy="1419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Kép 12">
            <a:extLst>
              <a:ext uri="{FF2B5EF4-FFF2-40B4-BE49-F238E27FC236}">
                <a16:creationId xmlns:a16="http://schemas.microsoft.com/office/drawing/2014/main" id="{ACF6F126-4220-43BE-91DC-5CFFE316C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685" y="3501008"/>
            <a:ext cx="2469803" cy="2021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3756599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8. Kiválogatás dinamikus tömbbe</a:t>
            </a:r>
          </a:p>
        </p:txBody>
      </p:sp>
      <p:sp>
        <p:nvSpPr>
          <p:cNvPr id="1946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hu-HU" sz="2800" b="1" dirty="0">
                <a:sym typeface="Symbol" pitchFamily="18" charset="2"/>
              </a:rPr>
              <a:t>Megjegyzés: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600" dirty="0">
                <a:sym typeface="Symbol" pitchFamily="18" charset="2"/>
              </a:rPr>
              <a:t>	A sorszám általánosabb, mint az érték. Ha mégis </a:t>
            </a:r>
            <a:r>
              <a:rPr lang="hu-H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érték</a:t>
            </a:r>
            <a:r>
              <a:rPr lang="hu-HU" sz="2600" dirty="0">
                <a:sym typeface="Symbol" pitchFamily="18" charset="2"/>
              </a:rPr>
              <a:t> kellene, akkor </a:t>
            </a:r>
            <a:r>
              <a:rPr lang="hu-HU" sz="2400" dirty="0">
                <a:solidFill>
                  <a:srgbClr val="7030A0"/>
                </a:solidFill>
                <a:latin typeface="Garamond" pitchFamily="18" charset="0"/>
              </a:rPr>
              <a:t>Végére(Y,</a:t>
            </a:r>
            <a:r>
              <a:rPr lang="hu-HU" sz="2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X[i]</a:t>
            </a:r>
            <a:r>
              <a:rPr lang="hu-HU" sz="2600" dirty="0">
                <a:solidFill>
                  <a:srgbClr val="7030A0"/>
                </a:solidFill>
                <a:sym typeface="Symbol" pitchFamily="18" charset="2"/>
              </a:rPr>
              <a:t>) </a:t>
            </a:r>
            <a:r>
              <a:rPr lang="hu-HU" sz="2600" dirty="0">
                <a:sym typeface="Symbol" pitchFamily="18" charset="2"/>
              </a:rPr>
              <a:t>szerepelne. </a:t>
            </a:r>
            <a:r>
              <a:rPr lang="hu-HU" sz="2400" dirty="0">
                <a:sym typeface="Symbol" pitchFamily="18" charset="2"/>
              </a:rPr>
              <a:t>(Ekkor a specifikációt is módosítani kell!)</a:t>
            </a:r>
          </a:p>
        </p:txBody>
      </p:sp>
      <p:graphicFrame>
        <p:nvGraphicFramePr>
          <p:cNvPr id="8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989054"/>
              </p:ext>
            </p:extLst>
          </p:nvPr>
        </p:nvGraphicFramePr>
        <p:xfrm>
          <a:off x="3924300" y="1916113"/>
          <a:ext cx="3744913" cy="21336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Y:=(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6633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</a:rPr>
                        <a:t>T(X[i])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Végére(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Y,i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633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Egyenes összekötő 9"/>
          <p:cNvCxnSpPr/>
          <p:nvPr/>
        </p:nvCxnSpPr>
        <p:spPr>
          <a:xfrm rot="16200000" flipH="1">
            <a:off x="4342606" y="3134519"/>
            <a:ext cx="528638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rot="5400000">
            <a:off x="7285831" y="3134519"/>
            <a:ext cx="528638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6" name="Text Box 32"/>
          <p:cNvSpPr txBox="1">
            <a:spLocks noChangeArrowheads="1"/>
          </p:cNvSpPr>
          <p:nvPr/>
        </p:nvSpPr>
        <p:spPr bwMode="auto">
          <a:xfrm>
            <a:off x="4427538" y="325596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9487" name="Text Box 33"/>
          <p:cNvSpPr txBox="1">
            <a:spLocks noChangeArrowheads="1"/>
          </p:cNvSpPr>
          <p:nvPr/>
        </p:nvSpPr>
        <p:spPr bwMode="auto">
          <a:xfrm>
            <a:off x="7437438" y="32591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0514" name="AutoShape 34"/>
          <p:cNvSpPr>
            <a:spLocks noChangeArrowheads="1"/>
          </p:cNvSpPr>
          <p:nvPr/>
        </p:nvSpPr>
        <p:spPr bwMode="auto">
          <a:xfrm>
            <a:off x="5460480" y="908720"/>
            <a:ext cx="2305050" cy="360362"/>
          </a:xfrm>
          <a:prstGeom prst="wedgeRectCallout">
            <a:avLst>
              <a:gd name="adj1" fmla="val -77180"/>
              <a:gd name="adj2" fmla="val 262723"/>
            </a:avLst>
          </a:prstGeom>
          <a:solidFill>
            <a:srgbClr val="DDDDDD">
              <a:alpha val="70195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hu-HU" sz="1800" dirty="0">
                <a:solidFill>
                  <a:srgbClr val="0000FF"/>
                </a:solidFill>
              </a:rPr>
              <a:t>0-elemű tömb</a:t>
            </a:r>
          </a:p>
        </p:txBody>
      </p:sp>
      <p:sp>
        <p:nvSpPr>
          <p:cNvPr id="19489" name="Szövegdoboz 14"/>
          <p:cNvSpPr txBox="1">
            <a:spLocks noChangeArrowheads="1"/>
          </p:cNvSpPr>
          <p:nvPr/>
        </p:nvSpPr>
        <p:spPr bwMode="auto">
          <a:xfrm>
            <a:off x="7667625" y="1613567"/>
            <a:ext cx="107950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 </a:t>
            </a:r>
            <a:br>
              <a:rPr lang="hu-HU" sz="1800" b="1"/>
            </a:br>
            <a:r>
              <a:rPr lang="hu-HU" sz="1800"/>
              <a:t>     i</a:t>
            </a:r>
            <a:r>
              <a:rPr lang="hu-HU" sz="1800" b="1"/>
              <a:t>:Egész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0D0E188-FA7F-4D00-BBE4-C46791C8F596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 dirty="0"/>
              <a:t>/57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CEC74450-5AB0-4914-86C7-421BF5C31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72" y="1919267"/>
            <a:ext cx="2445963" cy="2179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6540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10. Szétválogatás</a:t>
            </a:r>
          </a:p>
        </p:txBody>
      </p:sp>
      <p:sp>
        <p:nvSpPr>
          <p:cNvPr id="2458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Feladatok: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 meg</a:t>
            </a:r>
            <a:r>
              <a:rPr lang="hu-HU" sz="2800" dirty="0"/>
              <a:t> egy számsorozatból a </a:t>
            </a:r>
            <a:r>
              <a:rPr lang="hu-HU" sz="2800" dirty="0">
                <a:solidFill>
                  <a:srgbClr val="008000"/>
                </a:solidFill>
              </a:rPr>
              <a:t>páros</a:t>
            </a:r>
            <a:r>
              <a:rPr lang="hu-HU" sz="2800" dirty="0"/>
              <a:t> </a:t>
            </a:r>
            <a:r>
              <a:rPr lang="hu-HU" sz="2800" dirty="0">
                <a:solidFill>
                  <a:srgbClr val="FF0000"/>
                </a:solidFill>
              </a:rPr>
              <a:t>és</a:t>
            </a:r>
            <a:r>
              <a:rPr lang="hu-HU" sz="2800" dirty="0"/>
              <a:t> a </a:t>
            </a:r>
            <a:r>
              <a:rPr lang="hu-HU" sz="2800" dirty="0">
                <a:solidFill>
                  <a:srgbClr val="0000FF"/>
                </a:solidFill>
              </a:rPr>
              <a:t>páratlan</a:t>
            </a:r>
            <a:r>
              <a:rPr lang="hu-HU" sz="2800" dirty="0"/>
              <a:t> számokat is!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 meg</a:t>
            </a:r>
            <a:r>
              <a:rPr lang="hu-HU" sz="2800" dirty="0"/>
              <a:t> egy év azon napjait, amikor délben </a:t>
            </a:r>
            <a:r>
              <a:rPr lang="hu-HU" sz="2800" dirty="0">
                <a:solidFill>
                  <a:srgbClr val="008000"/>
                </a:solidFill>
              </a:rPr>
              <a:t>fagyott</a:t>
            </a:r>
            <a:r>
              <a:rPr lang="hu-HU" sz="2800" dirty="0"/>
              <a:t> </a:t>
            </a:r>
            <a:r>
              <a:rPr lang="hu-HU" sz="2800" dirty="0">
                <a:solidFill>
                  <a:srgbClr val="FF0000"/>
                </a:solidFill>
              </a:rPr>
              <a:t>és</a:t>
            </a:r>
            <a:r>
              <a:rPr lang="hu-HU" sz="2800" dirty="0"/>
              <a:t> amikor </a:t>
            </a:r>
            <a:r>
              <a:rPr lang="hu-HU" sz="2800" dirty="0">
                <a:solidFill>
                  <a:srgbClr val="0000FF"/>
                </a:solidFill>
              </a:rPr>
              <a:t>nem fagyott</a:t>
            </a:r>
            <a:r>
              <a:rPr lang="hu-HU" sz="2800" dirty="0"/>
              <a:t>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 meg</a:t>
            </a:r>
            <a:r>
              <a:rPr lang="hu-HU" sz="2800" dirty="0"/>
              <a:t> egy angol szó </a:t>
            </a:r>
            <a:r>
              <a:rPr lang="hu-HU" sz="2800" dirty="0">
                <a:solidFill>
                  <a:srgbClr val="008000"/>
                </a:solidFill>
              </a:rPr>
              <a:t>magán-</a:t>
            </a:r>
            <a:r>
              <a:rPr lang="hu-HU" sz="2800" dirty="0"/>
              <a:t> </a:t>
            </a:r>
            <a:r>
              <a:rPr lang="hu-HU" sz="2800" dirty="0">
                <a:solidFill>
                  <a:srgbClr val="FF0000"/>
                </a:solidFill>
              </a:rPr>
              <a:t>és</a:t>
            </a:r>
            <a:r>
              <a:rPr lang="hu-HU" sz="2800" dirty="0"/>
              <a:t> </a:t>
            </a:r>
            <a:r>
              <a:rPr lang="hu-HU" sz="2800" dirty="0">
                <a:solidFill>
                  <a:srgbClr val="0000FF"/>
                </a:solidFill>
              </a:rPr>
              <a:t>mássalhangzóit</a:t>
            </a:r>
            <a:r>
              <a:rPr lang="hu-HU" sz="2800" dirty="0"/>
              <a:t>!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 meg</a:t>
            </a:r>
            <a:r>
              <a:rPr lang="hu-HU" sz="2800" dirty="0"/>
              <a:t> emberek egy halmazából a </a:t>
            </a:r>
            <a:r>
              <a:rPr lang="hu-HU" sz="2800" dirty="0">
                <a:solidFill>
                  <a:srgbClr val="008000"/>
                </a:solidFill>
              </a:rPr>
              <a:t>140 cm alattiakat</a:t>
            </a:r>
            <a:r>
              <a:rPr lang="hu-HU" sz="2800" dirty="0"/>
              <a:t>, a </a:t>
            </a:r>
            <a:r>
              <a:rPr lang="hu-HU" sz="2800" dirty="0">
                <a:solidFill>
                  <a:schemeClr val="accent1">
                    <a:lumMod val="50000"/>
                  </a:schemeClr>
                </a:solidFill>
              </a:rPr>
              <a:t>140 és 180 cm közöttieket </a:t>
            </a:r>
            <a:r>
              <a:rPr lang="hu-HU" sz="2800" dirty="0">
                <a:solidFill>
                  <a:srgbClr val="FF0000"/>
                </a:solidFill>
              </a:rPr>
              <a:t>és</a:t>
            </a:r>
            <a:r>
              <a:rPr lang="hu-HU" sz="2800" dirty="0"/>
              <a:t> a </a:t>
            </a:r>
            <a:r>
              <a:rPr lang="hu-HU" sz="2800" dirty="0">
                <a:solidFill>
                  <a:srgbClr val="0000FF"/>
                </a:solidFill>
              </a:rPr>
              <a:t>180 cm felettieket</a:t>
            </a:r>
            <a:r>
              <a:rPr lang="hu-HU" sz="2800" dirty="0"/>
              <a:t>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 meg</a:t>
            </a:r>
            <a:r>
              <a:rPr lang="hu-HU" sz="2800" dirty="0"/>
              <a:t> emberek egy halmazából a </a:t>
            </a:r>
            <a:r>
              <a:rPr lang="hu-HU" sz="2800" dirty="0">
                <a:solidFill>
                  <a:srgbClr val="0000FF"/>
                </a:solidFill>
              </a:rPr>
              <a:t>télen</a:t>
            </a:r>
            <a:r>
              <a:rPr lang="hu-HU" sz="2800" dirty="0"/>
              <a:t>, </a:t>
            </a:r>
            <a:r>
              <a:rPr lang="hu-HU" sz="2800" dirty="0">
                <a:solidFill>
                  <a:srgbClr val="008000"/>
                </a:solidFill>
              </a:rPr>
              <a:t>tavasszal</a:t>
            </a:r>
            <a:r>
              <a:rPr lang="hu-HU" sz="2800" dirty="0"/>
              <a:t>, </a:t>
            </a:r>
            <a:r>
              <a:rPr lang="hu-HU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nyáron</a:t>
            </a:r>
            <a:r>
              <a:rPr lang="hu-HU" sz="2800" dirty="0"/>
              <a:t>, illetve </a:t>
            </a:r>
            <a:r>
              <a:rPr lang="hu-HU" sz="2800" dirty="0">
                <a:solidFill>
                  <a:srgbClr val="C00000"/>
                </a:solidFill>
              </a:rPr>
              <a:t>ősszel</a:t>
            </a:r>
            <a:r>
              <a:rPr lang="hu-HU" sz="2800" dirty="0"/>
              <a:t> születetteket!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9CE0AAB-B4BB-4085-9A21-1E8EF0257786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10. Szétválogatás</a:t>
            </a:r>
          </a:p>
        </p:txBody>
      </p:sp>
      <p:sp>
        <p:nvSpPr>
          <p:cNvPr id="235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254000">
              <a:buFont typeface="Wingdings" pitchFamily="2" charset="2"/>
              <a:buNone/>
            </a:pPr>
            <a:r>
              <a:rPr lang="hu-HU" b="1" dirty="0">
                <a:solidFill>
                  <a:srgbClr val="FF0000"/>
                </a:solidFill>
              </a:rPr>
              <a:t>Mi bennük a közös?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>
                <a:sym typeface="Symbol" pitchFamily="18" charset="2"/>
              </a:rPr>
              <a:t>	</a:t>
            </a:r>
            <a:r>
              <a:rPr lang="hu-HU" sz="2800" dirty="0">
                <a:sym typeface="Symbol" pitchFamily="18" charset="2"/>
              </a:rPr>
              <a:t>N darab „valami” közül kell megadni az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összes, adott T tulajdonsággal rendelkezőt, illetve nem rendelkezőt! Azaz az összes bemeneti elemet „besoroljuk” a kimenet valamely sorozatába.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A többfelé szétválogatás visszavezethető a kétfelé </a:t>
            </a:r>
            <a:r>
              <a:rPr lang="hu-HU" sz="2800" dirty="0" err="1">
                <a:sym typeface="Symbol" pitchFamily="18" charset="2"/>
              </a:rPr>
              <a:t>szétválo-gatásra</a:t>
            </a:r>
            <a:r>
              <a:rPr lang="hu-HU" sz="2800" dirty="0">
                <a:sym typeface="Symbol" pitchFamily="18" charset="2"/>
              </a:rPr>
              <a:t>.</a:t>
            </a:r>
          </a:p>
        </p:txBody>
      </p:sp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988" y="1595367"/>
            <a:ext cx="2714625" cy="2118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61A4CA6-C16D-474B-AF7E-434C711C963F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0035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96296E-6 L 0.054 0.0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1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10. Szétválogatás</a:t>
            </a:r>
          </a:p>
        </p:txBody>
      </p:sp>
      <p:sp>
        <p:nvSpPr>
          <p:cNvPr id="307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/>
              <a:t>Kimenet: 	</a:t>
            </a:r>
            <a:r>
              <a:rPr lang="hu-HU" sz="2800" dirty="0" err="1"/>
              <a:t>Db</a:t>
            </a:r>
            <a:r>
              <a:rPr lang="hu-HU" sz="2800" dirty="0" err="1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Y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solidFill>
                  <a:srgbClr val="0000FF"/>
                </a:solidFill>
              </a:rPr>
              <a:t>N</a:t>
            </a:r>
            <a:r>
              <a:rPr lang="hu-HU" sz="2800" dirty="0"/>
              <a:t>, Z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solidFill>
                  <a:srgbClr val="0000FF"/>
                </a:solidFill>
              </a:rPr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>
                <a:sym typeface="Symbol" pitchFamily="18" charset="2"/>
              </a:rPr>
              <a:t>Utófeltétel:	Db=        és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1879600" algn="l"/>
              </a:tabLst>
            </a:pPr>
            <a:r>
              <a:rPr lang="hu-HU" sz="2800" dirty="0">
                <a:sym typeface="Symbol" pitchFamily="18" charset="2"/>
              </a:rPr>
              <a:t>	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i(1≤i≤Db):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sz="2800" baseline="-40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 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i(1≤i≤N</a:t>
            </a:r>
            <a:r>
              <a:rPr lang="hu-HU" dirty="0"/>
              <a:t>–</a:t>
            </a:r>
            <a:r>
              <a:rPr lang="hu-HU" sz="2800" dirty="0">
                <a:sym typeface="Symbol" pitchFamily="18" charset="2"/>
              </a:rPr>
              <a:t>Db): nem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hu-HU" sz="2800" baseline="-40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 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Y(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1,2,…,N</a:t>
            </a:r>
            <a:r>
              <a:rPr lang="hu-HU" sz="2800" dirty="0">
                <a:sym typeface="Symbol" pitchFamily="18" charset="2"/>
              </a:rPr>
              <a:t>) és Z(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1,2,…,N</a:t>
            </a:r>
            <a:r>
              <a:rPr lang="hu-HU" sz="2800" dirty="0">
                <a:sym typeface="Symbol" pitchFamily="18" charset="2"/>
              </a:rPr>
              <a:t>)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886952"/>
              </p:ext>
            </p:extLst>
          </p:nvPr>
        </p:nvGraphicFramePr>
        <p:xfrm>
          <a:off x="2642593" y="3351174"/>
          <a:ext cx="608013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668" imgH="533169" progId="Equation.3">
                  <p:embed/>
                </p:oleObj>
              </mc:Choice>
              <mc:Fallback>
                <p:oleObj name="Equation" r:id="rId3" imgW="304668" imgH="533169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593" y="3351174"/>
                        <a:ext cx="608013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2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761" y="1618946"/>
            <a:ext cx="3233737" cy="67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410029B-A4FD-40C1-926F-9F21BC07E8E8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/>
              <a:t>További programozási tételek</a:t>
            </a:r>
          </a:p>
        </p:txBody>
      </p:sp>
      <p:sp>
        <p:nvSpPr>
          <p:cNvPr id="717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dirty="0"/>
              <a:t>Mi az, hogy </a:t>
            </a:r>
            <a:r>
              <a:rPr lang="hu-HU" dirty="0">
                <a:hlinkClick r:id="rId3" action="ppaction://hlinkpres?slideindex=3&amp;slidetitle=Programozási tételek (PrT) lényege"/>
              </a:rPr>
              <a:t>programozási tétel</a:t>
            </a:r>
            <a:r>
              <a:rPr lang="hu-HU" dirty="0"/>
              <a:t>? </a:t>
            </a:r>
          </a:p>
          <a:p>
            <a:pPr marL="254000">
              <a:buFont typeface="Wingdings" pitchFamily="2" charset="2"/>
              <a:buNone/>
            </a:pPr>
            <a:r>
              <a:rPr lang="hu-HU" dirty="0">
                <a:solidFill>
                  <a:srgbClr val="FF0000"/>
                </a:solidFill>
              </a:rPr>
              <a:t>Típusfeladat általános megoldása.</a:t>
            </a:r>
          </a:p>
          <a:p>
            <a:pPr marL="254000"/>
            <a:r>
              <a:rPr lang="hu-HU" dirty="0"/>
              <a:t>Sorozat </a:t>
            </a:r>
            <a:r>
              <a:rPr lang="hu-HU" dirty="0">
                <a:sym typeface="Symbol" pitchFamily="18" charset="2"/>
              </a:rPr>
              <a:t> érték</a:t>
            </a:r>
          </a:p>
          <a:p>
            <a:pPr marL="254000"/>
            <a:r>
              <a:rPr lang="hu-HU" dirty="0"/>
              <a:t>Sorozat </a:t>
            </a:r>
            <a:r>
              <a:rPr lang="hu-HU" dirty="0">
                <a:sym typeface="Symbol" pitchFamily="18" charset="2"/>
              </a:rPr>
              <a:t> </a:t>
            </a:r>
            <a:r>
              <a:rPr lang="hu-HU" dirty="0" err="1">
                <a:sym typeface="Symbol" pitchFamily="18" charset="2"/>
              </a:rPr>
              <a:t>sorozat</a:t>
            </a:r>
            <a:endParaRPr lang="hu-HU" dirty="0">
              <a:sym typeface="Symbol" pitchFamily="18" charset="2"/>
            </a:endParaRPr>
          </a:p>
          <a:p>
            <a:pPr marL="254000"/>
            <a:r>
              <a:rPr lang="hu-HU" dirty="0"/>
              <a:t>Sorozat </a:t>
            </a:r>
            <a:r>
              <a:rPr lang="hu-HU" dirty="0">
                <a:sym typeface="Symbol" pitchFamily="18" charset="2"/>
              </a:rPr>
              <a:t> sorozatok</a:t>
            </a:r>
          </a:p>
          <a:p>
            <a:pPr marL="254000"/>
            <a:r>
              <a:rPr lang="hu-HU" dirty="0"/>
              <a:t>Sorozatok </a:t>
            </a:r>
            <a:r>
              <a:rPr lang="hu-HU" dirty="0">
                <a:sym typeface="Symbol" pitchFamily="18" charset="2"/>
              </a:rPr>
              <a:t> s</a:t>
            </a:r>
            <a:r>
              <a:rPr lang="hu-HU" dirty="0"/>
              <a:t>orozat</a:t>
            </a:r>
            <a:endParaRPr lang="hu-HU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dirty="0">
              <a:latin typeface="Arial" charset="0"/>
            </a:endParaRPr>
          </a:p>
        </p:txBody>
      </p:sp>
      <p:sp>
        <p:nvSpPr>
          <p:cNvPr id="72708" name="Tartalom helye 2"/>
          <p:cNvSpPr>
            <a:spLocks/>
          </p:cNvSpPr>
          <p:nvPr/>
        </p:nvSpPr>
        <p:spPr bwMode="auto">
          <a:xfrm>
            <a:off x="35496" y="3098777"/>
            <a:ext cx="6621463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buFont typeface="Wingdings" pitchFamily="2" charset="2"/>
              <a:buChar char="Ø"/>
            </a:pPr>
            <a:r>
              <a:rPr lang="hu-HU" dirty="0">
                <a:solidFill>
                  <a:srgbClr val="FF0000"/>
                </a:solidFill>
              </a:rPr>
              <a:t>Sorozat 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 sorozat</a:t>
            </a:r>
          </a:p>
          <a:p>
            <a:pPr marL="266700" indent="-254000">
              <a:buFont typeface="Wingdings" pitchFamily="2" charset="2"/>
              <a:buChar char="Ø"/>
            </a:pPr>
            <a:r>
              <a:rPr lang="hu-HU" dirty="0">
                <a:solidFill>
                  <a:srgbClr val="FF0000"/>
                </a:solidFill>
              </a:rPr>
              <a:t>Sorozat 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 sorozatok</a:t>
            </a:r>
          </a:p>
          <a:p>
            <a:pPr marL="266700" indent="-254000">
              <a:buFont typeface="Wingdings" pitchFamily="2" charset="2"/>
              <a:buChar char="Ø"/>
            </a:pPr>
            <a:r>
              <a:rPr lang="hu-HU" dirty="0">
                <a:solidFill>
                  <a:srgbClr val="FF0000"/>
                </a:solidFill>
              </a:rPr>
              <a:t>Sorozatok 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 sorozat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0AC0E66-B0C9-441D-9E39-A0B19EBEB4C1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10. Szétválogatás</a:t>
            </a:r>
          </a:p>
        </p:txBody>
      </p:sp>
      <p:sp>
        <p:nvSpPr>
          <p:cNvPr id="307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</a:t>
            </a:r>
            <a:r>
              <a:rPr lang="hu-HU" baseline="-25000" dirty="0">
                <a:sym typeface="Symbol" pitchFamily="18" charset="2"/>
              </a:rPr>
              <a:t>2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sz="2800" baseline="-25000" dirty="0">
                <a:sym typeface="Symbol" pitchFamily="18" charset="2"/>
              </a:rPr>
              <a:t>2</a:t>
            </a:r>
            <a:r>
              <a:rPr lang="hu-HU" sz="2800" dirty="0"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	Értékek</a:t>
            </a:r>
            <a:r>
              <a:rPr lang="hu-HU" sz="2800" dirty="0">
                <a:sym typeface="Symbol" pitchFamily="18" charset="2"/>
              </a:rPr>
              <a:t> szétválogatása esetén:</a:t>
            </a:r>
          </a:p>
        </p:txBody>
      </p:sp>
      <p:pic>
        <p:nvPicPr>
          <p:cNvPr id="27655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6" y="1484784"/>
            <a:ext cx="3233737" cy="67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5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519462"/>
              </p:ext>
            </p:extLst>
          </p:nvPr>
        </p:nvGraphicFramePr>
        <p:xfrm>
          <a:off x="2123728" y="1685999"/>
          <a:ext cx="32670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100" imgH="457200" progId="Equation.3">
                  <p:embed/>
                </p:oleObj>
              </mc:Choice>
              <mc:Fallback>
                <p:oleObj name="Equation" r:id="rId4" imgW="1562100" imgH="457200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685999"/>
                        <a:ext cx="326707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473625"/>
              </p:ext>
            </p:extLst>
          </p:nvPr>
        </p:nvGraphicFramePr>
        <p:xfrm>
          <a:off x="2123433" y="3118222"/>
          <a:ext cx="35163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400" imgH="457200" progId="Equation.3">
                  <p:embed/>
                </p:oleObj>
              </mc:Choice>
              <mc:Fallback>
                <p:oleObj name="Equation" r:id="rId6" imgW="1676400" imgH="45720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433" y="3118222"/>
                        <a:ext cx="3516313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A687314-960E-4F1F-8B46-F71BE7839901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10. Szétválogatás</a:t>
            </a:r>
          </a:p>
        </p:txBody>
      </p:sp>
      <p:sp>
        <p:nvSpPr>
          <p:cNvPr id="2867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hu-HU" sz="2800" b="1" dirty="0">
                <a:sym typeface="Symbol" pitchFamily="18" charset="2"/>
              </a:rPr>
              <a:t>Megjegyzés: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600" dirty="0">
                <a:sym typeface="Symbol" pitchFamily="18" charset="2"/>
              </a:rPr>
              <a:t>	Itt is szerepelhetne </a:t>
            </a:r>
            <a:r>
              <a:rPr lang="hu-HU" sz="2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:=i</a:t>
            </a:r>
            <a:r>
              <a:rPr lang="hu-HU" sz="2600" dirty="0">
                <a:sym typeface="Symbol" pitchFamily="18" charset="2"/>
              </a:rPr>
              <a:t> helyett </a:t>
            </a:r>
            <a:r>
              <a:rPr lang="hu-HU" sz="2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:=X[i]</a:t>
            </a:r>
            <a:r>
              <a:rPr lang="hu-HU" sz="2600" dirty="0">
                <a:sym typeface="Symbol" pitchFamily="18" charset="2"/>
              </a:rPr>
              <a:t>, ha csak az értékekre lenne szükségünk. </a:t>
            </a:r>
            <a:r>
              <a:rPr lang="hu-HU" sz="2400" dirty="0">
                <a:sym typeface="Symbol" pitchFamily="18" charset="2"/>
              </a:rPr>
              <a:t>(A specifikáció is módosítandó!)</a:t>
            </a:r>
          </a:p>
        </p:txBody>
      </p:sp>
      <p:graphicFrame>
        <p:nvGraphicFramePr>
          <p:cNvPr id="2461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64737"/>
              </p:ext>
            </p:extLst>
          </p:nvPr>
        </p:nvGraphicFramePr>
        <p:xfrm>
          <a:off x="3367088" y="1989138"/>
          <a:ext cx="4791075" cy="2438210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8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27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27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Z[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i-Db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]:=i</a:t>
                      </a: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Y[Db]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itchFamily="18" charset="0"/>
                        </a:rPr>
                        <a:t>:=i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Egyenes összekötő 8"/>
          <p:cNvCxnSpPr/>
          <p:nvPr/>
        </p:nvCxnSpPr>
        <p:spPr>
          <a:xfrm rot="16200000" flipH="1">
            <a:off x="3755880" y="3070451"/>
            <a:ext cx="493321" cy="269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rot="5400000">
            <a:off x="7779317" y="3097641"/>
            <a:ext cx="503237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5" name="Text Box 43"/>
          <p:cNvSpPr txBox="1">
            <a:spLocks noChangeArrowheads="1"/>
          </p:cNvSpPr>
          <p:nvPr/>
        </p:nvSpPr>
        <p:spPr bwMode="auto">
          <a:xfrm>
            <a:off x="3794125" y="3189754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8706" name="Text Box 44"/>
          <p:cNvSpPr txBox="1">
            <a:spLocks noChangeArrowheads="1"/>
          </p:cNvSpPr>
          <p:nvPr/>
        </p:nvSpPr>
        <p:spPr bwMode="auto">
          <a:xfrm>
            <a:off x="7926388" y="318477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8707" name="Szövegdoboz 13"/>
          <p:cNvSpPr txBox="1">
            <a:spLocks noChangeArrowheads="1"/>
          </p:cNvSpPr>
          <p:nvPr/>
        </p:nvSpPr>
        <p:spPr bwMode="auto">
          <a:xfrm>
            <a:off x="8158163" y="1700213"/>
            <a:ext cx="1079500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b="1" dirty="0"/>
              <a:t>   </a:t>
            </a:r>
            <a:r>
              <a:rPr lang="hu-HU" sz="1800" dirty="0"/>
              <a:t>i</a:t>
            </a:r>
            <a:r>
              <a:rPr lang="hu-HU" sz="1800" b="1" dirty="0"/>
              <a:t>:Egész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8787F1E-D41F-4DB9-B95D-A3509733688A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 dirty="0"/>
              <a:t>/57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6F79502C-CFF3-4908-B54B-F6318A3BE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0" y="2003717"/>
            <a:ext cx="2785740" cy="2269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10. Szétválogatás</a:t>
            </a:r>
          </a:p>
        </p:txBody>
      </p:sp>
      <p:sp>
        <p:nvSpPr>
          <p:cNvPr id="4100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8929117" cy="518318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Probléma:</a:t>
            </a:r>
          </a:p>
          <a:p>
            <a:pPr marL="25400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Y-ban és Z-ben együtt csak N darab elem van, azaz elég lenne </a:t>
            </a:r>
            <a:r>
              <a:rPr lang="hu-HU" sz="2800" dirty="0">
                <a:solidFill>
                  <a:srgbClr val="FF0000"/>
                </a:solidFill>
              </a:rPr>
              <a:t>egyetlen</a:t>
            </a:r>
            <a:r>
              <a:rPr lang="hu-HU" sz="2800" dirty="0"/>
              <a:t> N-elemű sorozat.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Megoldás: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 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Bookman Old Style" panose="02050604050505020204" pitchFamily="18" charset="0"/>
                <a:sym typeface="Symbol" pitchFamily="18" charset="2"/>
              </a:rPr>
              <a:t>→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/>
              <a:t>Kimenet:	Db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</a:t>
            </a:r>
            <a:r>
              <a:rPr lang="hu-HU" sz="2800" dirty="0">
                <a:solidFill>
                  <a:srgbClr val="FF0000"/>
                </a:solidFill>
              </a:rPr>
              <a:t>Y</a:t>
            </a:r>
            <a:r>
              <a:rPr lang="hu-HU" sz="2800" baseline="-25000" dirty="0">
                <a:solidFill>
                  <a:srgbClr val="FF0000"/>
                </a:solidFill>
              </a:rPr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solidFill>
                  <a:srgbClr val="FF0000"/>
                </a:solidFill>
              </a:rPr>
              <a:t>N</a:t>
            </a:r>
            <a:endParaRPr lang="hu-HU" sz="2800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>
                <a:sym typeface="Symbol" pitchFamily="18" charset="2"/>
              </a:rPr>
              <a:t>Utófeltétel:	Db=           és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1879600" algn="l"/>
              </a:tabLst>
            </a:pP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i(1≤i≤Db):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Y</a:t>
            </a:r>
            <a:r>
              <a:rPr lang="hu-HU" sz="2800" baseline="-40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i(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Db+1≤i≤N</a:t>
            </a:r>
            <a:r>
              <a:rPr lang="hu-HU" sz="2800" dirty="0">
                <a:sym typeface="Symbol" pitchFamily="18" charset="2"/>
              </a:rPr>
              <a:t>): nem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Y</a:t>
            </a:r>
            <a:r>
              <a:rPr lang="hu-HU" sz="2800" baseline="-40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YPermutáció(1,2,…,N)</a:t>
            </a: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336445"/>
              </p:ext>
            </p:extLst>
          </p:nvPr>
        </p:nvGraphicFramePr>
        <p:xfrm>
          <a:off x="2843808" y="4244975"/>
          <a:ext cx="608012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668" imgH="520474" progId="Equation.3">
                  <p:embed/>
                </p:oleObj>
              </mc:Choice>
              <mc:Fallback>
                <p:oleObj name="Equation" r:id="rId3" imgW="304668" imgH="520474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244975"/>
                        <a:ext cx="608012" cy="1039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2422F49-CD43-472E-BA51-910F7806ECDD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 dirty="0"/>
              <a:t>/57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92590AC1-331A-49A6-B35A-B5F3E5935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748" y="2671667"/>
            <a:ext cx="2785740" cy="2269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10. Szétválogatás</a:t>
            </a:r>
          </a:p>
        </p:txBody>
      </p:sp>
      <p:sp>
        <p:nvSpPr>
          <p:cNvPr id="410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</a:t>
            </a:r>
            <a:r>
              <a:rPr lang="hu-HU" baseline="-25000" dirty="0"/>
              <a:t>2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sz="2800" baseline="-25000" dirty="0"/>
              <a:t>2</a:t>
            </a:r>
            <a:r>
              <a:rPr lang="hu-HU" sz="2800" dirty="0"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	Értékek</a:t>
            </a:r>
            <a:r>
              <a:rPr lang="hu-HU" sz="2800" dirty="0">
                <a:sym typeface="Symbol" pitchFamily="18" charset="2"/>
              </a:rPr>
              <a:t> szétválogatása esetén:</a:t>
            </a:r>
          </a:p>
        </p:txBody>
      </p:sp>
      <p:graphicFrame>
        <p:nvGraphicFramePr>
          <p:cNvPr id="7680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98350"/>
              </p:ext>
            </p:extLst>
          </p:nvPr>
        </p:nvGraphicFramePr>
        <p:xfrm>
          <a:off x="2132732" y="1700808"/>
          <a:ext cx="2943324" cy="9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60500" imgH="457200" progId="Equation.3">
                  <p:embed/>
                </p:oleObj>
              </mc:Choice>
              <mc:Fallback>
                <p:oleObj name="Equation" r:id="rId3" imgW="1460500" imgH="4572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732" y="1700808"/>
                        <a:ext cx="2943324" cy="92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280227"/>
              </p:ext>
            </p:extLst>
          </p:nvPr>
        </p:nvGraphicFramePr>
        <p:xfrm>
          <a:off x="2138288" y="3138533"/>
          <a:ext cx="3225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87500" imgH="457200" progId="Equation.3">
                  <p:embed/>
                </p:oleObj>
              </mc:Choice>
              <mc:Fallback>
                <p:oleObj name="Equation" r:id="rId5" imgW="1587500" imgH="457200" progId="Equation.3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288" y="3138533"/>
                        <a:ext cx="32258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3B94409-4154-4EDD-8D74-0BC6177B5916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 dirty="0"/>
              <a:t>/57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67679658-01AB-4DF6-816B-C3E38E24E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76" y="1484784"/>
            <a:ext cx="3233737" cy="67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</a:t>
            </a:r>
          </a:p>
        </p:txBody>
      </p:sp>
      <p:sp>
        <p:nvSpPr>
          <p:cNvPr id="31750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967882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0" indent="0">
              <a:buNone/>
            </a:pPr>
            <a:r>
              <a:rPr lang="hu-HU" sz="2400" b="1" dirty="0">
                <a:sym typeface="Symbol" pitchFamily="18" charset="2"/>
              </a:rPr>
              <a:t>Megjegyzés:</a:t>
            </a:r>
            <a:r>
              <a:rPr lang="hu-HU" sz="2400" dirty="0">
                <a:sym typeface="Symbol" pitchFamily="18" charset="2"/>
              </a:rPr>
              <a:t> Itt célszerű egy segédváltozó arra, hogy hol tartunk Y-ban hátulról: </a:t>
            </a:r>
            <a:r>
              <a:rPr lang="hu-HU" sz="2400" dirty="0">
                <a:latin typeface="Garamond" pitchFamily="18" charset="0"/>
              </a:rPr>
              <a:t>ind</a:t>
            </a:r>
            <a:r>
              <a:rPr lang="hu-HU" sz="2400" dirty="0">
                <a:sym typeface="Symbol" pitchFamily="18" charset="2"/>
              </a:rPr>
              <a:t>2.</a:t>
            </a:r>
          </a:p>
          <a:p>
            <a:pPr marL="0" indent="0"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</p:txBody>
      </p:sp>
      <p:graphicFrame>
        <p:nvGraphicFramePr>
          <p:cNvPr id="8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85229"/>
              </p:ext>
            </p:extLst>
          </p:nvPr>
        </p:nvGraphicFramePr>
        <p:xfrm>
          <a:off x="3231543" y="1957388"/>
          <a:ext cx="4791075" cy="3200400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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elölről index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ind2:=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N+1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anose="05050102010706020507" pitchFamily="18" charset="2"/>
                        </a:rPr>
                        <a:t>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hátulról index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ind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ind</a:t>
                      </a:r>
                      <a:r>
                        <a:rPr lang="hu-HU" sz="2800" dirty="0" err="1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Y[Db]:=i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Y[ind</a:t>
                      </a:r>
                      <a:r>
                        <a:rPr lang="hu-HU" sz="2800" dirty="0">
                          <a:solidFill>
                            <a:srgbClr val="7030A0"/>
                          </a:solidFill>
                        </a:rPr>
                        <a:t>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Garamond" pitchFamily="18" charset="0"/>
                        </a:rPr>
                        <a:t>]:=i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1774" name="Egyenes összekötő 8"/>
          <p:cNvCxnSpPr>
            <a:cxnSpLocks noChangeShapeType="1"/>
          </p:cNvCxnSpPr>
          <p:nvPr/>
        </p:nvCxnSpPr>
        <p:spPr bwMode="auto">
          <a:xfrm>
            <a:off x="3731606" y="3548063"/>
            <a:ext cx="215900" cy="5286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5" name="Egyenes összekötő 9"/>
          <p:cNvCxnSpPr>
            <a:cxnSpLocks noChangeShapeType="1"/>
          </p:cNvCxnSpPr>
          <p:nvPr/>
        </p:nvCxnSpPr>
        <p:spPr bwMode="auto">
          <a:xfrm flipH="1">
            <a:off x="7789256" y="3548063"/>
            <a:ext cx="215900" cy="5286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6" name="Text Box 34"/>
          <p:cNvSpPr txBox="1">
            <a:spLocks noChangeArrowheads="1"/>
          </p:cNvSpPr>
          <p:nvPr/>
        </p:nvSpPr>
        <p:spPr bwMode="auto">
          <a:xfrm>
            <a:off x="3653818" y="38322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1777" name="Text Box 35"/>
          <p:cNvSpPr txBox="1">
            <a:spLocks noChangeArrowheads="1"/>
          </p:cNvSpPr>
          <p:nvPr/>
        </p:nvSpPr>
        <p:spPr bwMode="auto">
          <a:xfrm>
            <a:off x="7771793" y="38354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1778" name="Szövegdoboz 14"/>
          <p:cNvSpPr txBox="1">
            <a:spLocks noChangeArrowheads="1"/>
          </p:cNvSpPr>
          <p:nvPr/>
        </p:nvSpPr>
        <p:spPr bwMode="auto">
          <a:xfrm>
            <a:off x="8019443" y="1527175"/>
            <a:ext cx="1079500" cy="90328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b="1" dirty="0"/>
              <a:t>    </a:t>
            </a:r>
            <a:r>
              <a:rPr lang="hu-HU" sz="1800" dirty="0"/>
              <a:t>ind2,</a:t>
            </a:r>
            <a:br>
              <a:rPr lang="hu-HU" sz="1800" dirty="0"/>
            </a:br>
            <a:r>
              <a:rPr lang="hu-HU" sz="1800" dirty="0"/>
              <a:t>    i</a:t>
            </a:r>
            <a:r>
              <a:rPr lang="hu-HU" sz="1800" b="1" dirty="0"/>
              <a:t>:Egész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24022F7-0404-402C-BA21-103524E50C8C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 dirty="0"/>
              <a:t>/57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61D94BDA-842A-4773-989C-9787E6083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3" y="2322484"/>
            <a:ext cx="2498132" cy="1322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 </a:t>
            </a:r>
            <a:r>
              <a:rPr lang="hu-HU" dirty="0">
                <a:solidFill>
                  <a:srgbClr val="FF0000"/>
                </a:solidFill>
              </a:rPr>
              <a:t>dinamikus</a:t>
            </a:r>
            <a:r>
              <a:rPr lang="hu-HU" dirty="0"/>
              <a:t> tömbökbe</a:t>
            </a:r>
          </a:p>
        </p:txBody>
      </p:sp>
      <p:sp>
        <p:nvSpPr>
          <p:cNvPr id="3076" name="Tartalom helye 2"/>
          <p:cNvSpPr>
            <a:spLocks noGrp="1"/>
          </p:cNvSpPr>
          <p:nvPr>
            <p:ph idx="1"/>
          </p:nvPr>
        </p:nvSpPr>
        <p:spPr>
          <a:xfrm>
            <a:off x="35496" y="1251126"/>
            <a:ext cx="9108504" cy="5130202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A kiválogatáshoz hasonlóan itt is használhatunk az eredmények tárolásához bővíthető elemszámú sorozatokat.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 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/>
              <a:t>Kimenet: 	Y</a:t>
            </a:r>
            <a:r>
              <a:rPr lang="hu-HU" sz="2800" baseline="-25000" dirty="0">
                <a:solidFill>
                  <a:srgbClr val="FF0000"/>
                </a:solidFill>
              </a:rPr>
              <a:t>1..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solidFill>
                  <a:srgbClr val="FF0000"/>
                </a:solidFill>
              </a:rPr>
              <a:t>*</a:t>
            </a:r>
            <a:r>
              <a:rPr lang="hu-HU" sz="2800" dirty="0"/>
              <a:t>, Z</a:t>
            </a:r>
            <a:r>
              <a:rPr lang="hu-HU" sz="2800" baseline="-25000" dirty="0">
                <a:solidFill>
                  <a:srgbClr val="FF0000"/>
                </a:solidFill>
              </a:rPr>
              <a:t>1..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>
                <a:solidFill>
                  <a:srgbClr val="FF0000"/>
                </a:solidFill>
              </a:rPr>
              <a:t>*</a:t>
            </a:r>
            <a:endParaRPr lang="hu-HU" sz="2800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79600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ts val="0"/>
              </a:spcBef>
              <a:tabLst>
                <a:tab pos="1879600" algn="l"/>
              </a:tabLst>
            </a:pPr>
            <a:r>
              <a:rPr lang="hu-HU" sz="2800" dirty="0">
                <a:sym typeface="Symbol" pitchFamily="18" charset="2"/>
              </a:rPr>
              <a:t>Utófeltétel:	hossz(Y)=    1  és Y(1,2,…,N)  és</a:t>
            </a:r>
          </a:p>
          <a:p>
            <a:pPr marL="0" indent="0">
              <a:lnSpc>
                <a:spcPct val="95000"/>
              </a:lnSpc>
              <a:spcBef>
                <a:spcPts val="1800"/>
              </a:spcBef>
              <a:buNone/>
              <a:tabLst>
                <a:tab pos="1879600" algn="l"/>
              </a:tabLst>
            </a:pPr>
            <a:r>
              <a:rPr lang="hu-HU" sz="2800" dirty="0">
                <a:sym typeface="Symbol" pitchFamily="18" charset="2"/>
              </a:rPr>
              <a:t>					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yY</a:t>
            </a:r>
            <a:r>
              <a:rPr lang="hu-HU" sz="2800" dirty="0">
                <a:sym typeface="Symbol" pitchFamily="18" charset="2"/>
              </a:rPr>
              <a:t>: T(X</a:t>
            </a:r>
            <a:r>
              <a:rPr lang="hu-HU" sz="2800" baseline="-25000" dirty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sz="2800" dirty="0">
                <a:sym typeface="Symbol" pitchFamily="18" charset="2"/>
              </a:rPr>
              <a:t>)  és</a:t>
            </a:r>
          </a:p>
          <a:p>
            <a:pPr marL="0" indent="0">
              <a:spcBef>
                <a:spcPts val="2400"/>
              </a:spcBef>
              <a:buNone/>
              <a:tabLst>
                <a:tab pos="1879600" algn="l"/>
              </a:tabLst>
            </a:pPr>
            <a:r>
              <a:rPr lang="hu-HU" sz="2800" dirty="0">
                <a:sym typeface="Symbol" pitchFamily="18" charset="2"/>
              </a:rPr>
              <a:t>	hossz(Z)=    1  és Z(1,2,…,N)  és</a:t>
            </a:r>
          </a:p>
          <a:p>
            <a:pPr marL="0" indent="0">
              <a:spcBef>
                <a:spcPts val="4200"/>
              </a:spcBef>
              <a:buNone/>
              <a:tabLst>
                <a:tab pos="1879600" algn="l"/>
              </a:tabLst>
            </a:pPr>
            <a:r>
              <a:rPr lang="hu-HU" sz="2800" dirty="0">
                <a:sym typeface="Symbol" pitchFamily="18" charset="2"/>
              </a:rPr>
              <a:t>					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zZ</a:t>
            </a:r>
            <a:r>
              <a:rPr lang="hu-HU" sz="2800" dirty="0">
                <a:sym typeface="Symbol" pitchFamily="18" charset="2"/>
              </a:rPr>
              <a:t>: nem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hu-HU" sz="2800" dirty="0">
                <a:sym typeface="Symbol" pitchFamily="18" charset="2"/>
              </a:rPr>
              <a:t>)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</a:t>
            </a:r>
          </a:p>
        </p:txBody>
      </p:sp>
      <p:pic>
        <p:nvPicPr>
          <p:cNvPr id="2663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761" y="2204864"/>
            <a:ext cx="3233737" cy="67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345780D-14DE-49A7-9150-CCAB9AC5DFF6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 dirty="0"/>
              <a:t>/57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4E36B25F-033D-4B05-BA96-861FFDC51BE4}"/>
                  </a:ext>
                </a:extLst>
              </p:cNvPr>
              <p:cNvSpPr txBox="1"/>
              <p:nvPr/>
            </p:nvSpPr>
            <p:spPr bwMode="auto">
              <a:xfrm>
                <a:off x="2982756" y="3533260"/>
                <a:ext cx="1552575" cy="1419225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sub>
                        <m:sup>
                          <m:r>
                            <m:rPr>
                              <m:sty m:val="p"/>
                            </m:rP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/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4E36B25F-033D-4B05-BA96-861FFDC51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2756" y="3533260"/>
                <a:ext cx="1552575" cy="1419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ED1CB28F-CB7E-4A3C-8ACE-238F5E33DBBA}"/>
                  </a:ext>
                </a:extLst>
              </p:cNvPr>
              <p:cNvSpPr txBox="1"/>
              <p:nvPr/>
            </p:nvSpPr>
            <p:spPr bwMode="auto">
              <a:xfrm>
                <a:off x="2937478" y="4929851"/>
                <a:ext cx="1552575" cy="14192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hu-H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hu-HU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nem</m:t>
                                </m:r>
                                <m:r>
                                  <a:rPr lang="hu-HU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hu-HU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hu-H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sz="2400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hu-HU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sub>
                        <m:sup>
                          <m:r>
                            <m:rPr>
                              <m:sty m:val="p"/>
                            </m:rPr>
                            <a:rPr lang="hu-HU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/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ED1CB28F-CB7E-4A3C-8ACE-238F5E33D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37478" y="4929851"/>
                <a:ext cx="1552575" cy="14192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3396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uiExpand="1" build="p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 dinamikus tömbökbe</a:t>
            </a:r>
          </a:p>
        </p:txBody>
      </p:sp>
      <p:sp>
        <p:nvSpPr>
          <p:cNvPr id="2867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</p:txBody>
      </p:sp>
      <p:graphicFrame>
        <p:nvGraphicFramePr>
          <p:cNvPr id="2461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05329"/>
              </p:ext>
            </p:extLst>
          </p:nvPr>
        </p:nvGraphicFramePr>
        <p:xfrm>
          <a:off x="3316232" y="1982488"/>
          <a:ext cx="4791075" cy="1950568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821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:=( );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Z:=( )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821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21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9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Végére(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Y,i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Végére(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Z,i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marT="45701" marB="457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Egyenes összekötő 8"/>
          <p:cNvCxnSpPr/>
          <p:nvPr/>
        </p:nvCxnSpPr>
        <p:spPr>
          <a:xfrm rot="16200000" flipH="1">
            <a:off x="3705024" y="3070451"/>
            <a:ext cx="493321" cy="269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rot="5400000">
            <a:off x="7728461" y="3097641"/>
            <a:ext cx="503237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5" name="Text Box 43"/>
          <p:cNvSpPr txBox="1">
            <a:spLocks noChangeArrowheads="1"/>
          </p:cNvSpPr>
          <p:nvPr/>
        </p:nvSpPr>
        <p:spPr bwMode="auto">
          <a:xfrm>
            <a:off x="3743269" y="3189754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8706" name="Text Box 44"/>
          <p:cNvSpPr txBox="1">
            <a:spLocks noChangeArrowheads="1"/>
          </p:cNvSpPr>
          <p:nvPr/>
        </p:nvSpPr>
        <p:spPr bwMode="auto">
          <a:xfrm>
            <a:off x="7875532" y="318477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8707" name="Szövegdoboz 13"/>
          <p:cNvSpPr txBox="1">
            <a:spLocks noChangeArrowheads="1"/>
          </p:cNvSpPr>
          <p:nvPr/>
        </p:nvSpPr>
        <p:spPr bwMode="auto">
          <a:xfrm>
            <a:off x="8101012" y="1700213"/>
            <a:ext cx="100749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b="1" dirty="0"/>
              <a:t>   </a:t>
            </a:r>
            <a:r>
              <a:rPr lang="hu-HU" sz="1800" dirty="0"/>
              <a:t>i</a:t>
            </a:r>
            <a:r>
              <a:rPr lang="hu-HU" sz="1800" b="1" dirty="0"/>
              <a:t>:Egész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74B92C3-878B-494E-9E28-274C22E47C88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 dirty="0"/>
              <a:t>/57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B519104-CC96-44DB-BA83-11DB725A2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83" y="1993685"/>
            <a:ext cx="2769469" cy="1537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0158401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 </a:t>
            </a:r>
            <a:r>
              <a:rPr lang="hu-HU" dirty="0">
                <a:solidFill>
                  <a:srgbClr val="FF0000"/>
                </a:solidFill>
              </a:rPr>
              <a:t>helyben</a:t>
            </a:r>
            <a:endParaRPr lang="hu-HU" altLang="hu-HU" dirty="0">
              <a:solidFill>
                <a:srgbClr val="FF0000"/>
              </a:solidFill>
            </a:endParaRPr>
          </a:p>
        </p:txBody>
      </p:sp>
      <p:sp>
        <p:nvSpPr>
          <p:cNvPr id="2867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967882"/>
          </a:xfrm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/>
              <a:t>Specifikáció: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altLang="hu-HU" sz="2800" dirty="0"/>
              <a:t>Bemenet:	N</a:t>
            </a:r>
            <a:r>
              <a:rPr lang="hu-HU" altLang="hu-HU" sz="2800" dirty="0"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dirty="0"/>
              <a:t>,  X</a:t>
            </a:r>
            <a:r>
              <a:rPr lang="hu-HU" sz="2800" baseline="-25000" dirty="0"/>
              <a:t>1..N</a:t>
            </a:r>
            <a:r>
              <a:rPr lang="hu-HU" altLang="hu-HU" sz="2800" dirty="0"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altLang="hu-HU" sz="2800" baseline="30000" dirty="0"/>
              <a:t>N</a:t>
            </a:r>
            <a:endParaRPr lang="hu-HU" altLang="hu-HU" sz="2800" dirty="0"/>
          </a:p>
          <a:p>
            <a:pPr marL="273050" indent="-273050">
              <a:lnSpc>
                <a:spcPct val="95000"/>
              </a:lnSpc>
              <a:spcBef>
                <a:spcPts val="600"/>
              </a:spcBef>
              <a:tabLst>
                <a:tab pos="1882775" algn="l"/>
              </a:tabLst>
            </a:pPr>
            <a:r>
              <a:rPr lang="hu-HU" altLang="hu-HU" sz="2800" dirty="0"/>
              <a:t>Kimenet:	Db</a:t>
            </a:r>
            <a:r>
              <a:rPr lang="hu-HU" altLang="hu-HU" sz="2800" dirty="0"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dirty="0"/>
              <a:t>, </a:t>
            </a:r>
            <a:r>
              <a:rPr lang="hu-HU" altLang="hu-HU" sz="2800" dirty="0">
                <a:solidFill>
                  <a:srgbClr val="FF0000"/>
                </a:solidFill>
              </a:rPr>
              <a:t>Y</a:t>
            </a:r>
            <a:r>
              <a:rPr lang="hu-HU" sz="2800" baseline="-25000" dirty="0">
                <a:solidFill>
                  <a:srgbClr val="FF0000"/>
                </a:solidFill>
              </a:rPr>
              <a:t>1..N</a:t>
            </a:r>
            <a:r>
              <a:rPr lang="hu-HU" altLang="hu-HU" sz="2800" dirty="0"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altLang="hu-HU" sz="2800" baseline="30000" dirty="0"/>
              <a:t>N</a:t>
            </a:r>
          </a:p>
          <a:p>
            <a:pPr marL="273050" indent="-273050">
              <a:lnSpc>
                <a:spcPct val="95000"/>
              </a:lnSpc>
              <a:spcBef>
                <a:spcPts val="600"/>
              </a:spcBef>
              <a:tabLst>
                <a:tab pos="1882775" algn="l"/>
              </a:tabLst>
            </a:pPr>
            <a:r>
              <a:rPr lang="hu-HU" altLang="hu-HU" sz="2800" dirty="0"/>
              <a:t>Előfeltétel:	–</a:t>
            </a:r>
            <a:endParaRPr lang="hu-HU" altLang="hu-HU" sz="2800" dirty="0">
              <a:sym typeface="Symbol" pitchFamily="18" charset="2"/>
            </a:endParaRPr>
          </a:p>
          <a:p>
            <a:pPr marL="273050" indent="-273050">
              <a:lnSpc>
                <a:spcPct val="90000"/>
              </a:lnSpc>
              <a:spcBef>
                <a:spcPts val="600"/>
              </a:spcBef>
              <a:tabLst>
                <a:tab pos="1882775" algn="l"/>
              </a:tabLst>
            </a:pPr>
            <a:r>
              <a:rPr lang="hu-HU" altLang="hu-HU" sz="2800" dirty="0">
                <a:sym typeface="Symbol" pitchFamily="18" charset="2"/>
              </a:rPr>
              <a:t>Utófeltétel:	Db=	        és </a:t>
            </a:r>
            <a:r>
              <a:rPr lang="hu-HU" altLang="hu-HU" sz="2800" dirty="0" err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altLang="hu-HU" sz="2800" dirty="0" err="1">
                <a:sym typeface="Symbol" pitchFamily="18" charset="2"/>
              </a:rPr>
              <a:t></a:t>
            </a:r>
            <a:r>
              <a:rPr lang="hu-HU" altLang="hu-HU" sz="2800" dirty="0" err="1">
                <a:solidFill>
                  <a:srgbClr val="FF0000"/>
                </a:solidFill>
                <a:sym typeface="Symbol" pitchFamily="18" charset="2"/>
              </a:rPr>
              <a:t>Permutáció</a:t>
            </a:r>
            <a:r>
              <a:rPr lang="hu-HU" altLang="hu-HU" sz="2800" dirty="0">
                <a:sym typeface="Symbol" pitchFamily="18" charset="2"/>
              </a:rPr>
              <a:t>(X)  és</a:t>
            </a:r>
            <a:br>
              <a:rPr lang="hu-HU" altLang="hu-HU" sz="2800" dirty="0">
                <a:sym typeface="Symbol" pitchFamily="18" charset="2"/>
              </a:rPr>
            </a:br>
            <a:br>
              <a:rPr lang="hu-HU" altLang="hu-HU" sz="2800" dirty="0">
                <a:sym typeface="Symbol" pitchFamily="18" charset="2"/>
              </a:rPr>
            </a:br>
            <a:br>
              <a:rPr lang="hu-HU" altLang="hu-HU" sz="2800" dirty="0">
                <a:sym typeface="Symbol" pitchFamily="18" charset="2"/>
              </a:rPr>
            </a:br>
            <a:r>
              <a:rPr lang="hu-HU" altLang="hu-HU" sz="2800" dirty="0">
                <a:sym typeface="Symbol" pitchFamily="18" charset="2"/>
              </a:rPr>
              <a:t>           	i(1≤i≤Db): T(</a:t>
            </a:r>
            <a:r>
              <a:rPr lang="hu-HU" altLang="hu-HU" sz="2800" dirty="0" err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altLang="hu-HU" sz="2800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altLang="hu-HU" sz="2800" dirty="0">
                <a:sym typeface="Symbol" pitchFamily="18" charset="2"/>
              </a:rPr>
              <a:t>)  és</a:t>
            </a:r>
            <a:br>
              <a:rPr lang="hu-HU" altLang="hu-HU" sz="2800" dirty="0">
                <a:sym typeface="Symbol" pitchFamily="18" charset="2"/>
              </a:rPr>
            </a:br>
            <a:r>
              <a:rPr lang="hu-HU" altLang="hu-HU" sz="2800" dirty="0">
                <a:sym typeface="Symbol" pitchFamily="18" charset="2"/>
              </a:rPr>
              <a:t>	i(Db+1≤i≤N): nem T(</a:t>
            </a:r>
            <a:r>
              <a:rPr lang="hu-HU" altLang="hu-HU" sz="2800" dirty="0" err="1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hu-HU" altLang="hu-HU" sz="2800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altLang="hu-HU" sz="2800" dirty="0">
                <a:sym typeface="Symbol" pitchFamily="18" charset="2"/>
              </a:rPr>
              <a:t>)</a:t>
            </a:r>
          </a:p>
          <a:p>
            <a:pPr marL="0" indent="0">
              <a:lnSpc>
                <a:spcPct val="85000"/>
              </a:lnSpc>
              <a:spcBef>
                <a:spcPts val="1800"/>
              </a:spcBef>
              <a:buNone/>
            </a:pPr>
            <a:r>
              <a:rPr lang="hu-HU" sz="2800" b="1" dirty="0">
                <a:sym typeface="Symbol" pitchFamily="18" charset="2"/>
              </a:rPr>
              <a:t>Megjegyzés: </a:t>
            </a:r>
            <a:r>
              <a:rPr lang="hu-HU" sz="2800" dirty="0">
                <a:sym typeface="Symbol" pitchFamily="18" charset="2"/>
              </a:rPr>
              <a:t>bemenetben szereplő X és a kimenetben szerep-lő Y legyen a programban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ugyanaz</a:t>
            </a:r>
            <a:r>
              <a:rPr lang="hu-HU" sz="2800" dirty="0">
                <a:sym typeface="Symbol" pitchFamily="18" charset="2"/>
              </a:rPr>
              <a:t> 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X változó</a:t>
            </a:r>
            <a:r>
              <a:rPr lang="hu-HU" sz="2800" dirty="0">
                <a:sym typeface="Symbol" pitchFamily="18" charset="2"/>
              </a:rPr>
              <a:t>!</a:t>
            </a:r>
            <a:br>
              <a:rPr lang="hu-HU" altLang="hu-HU" sz="2800" dirty="0">
                <a:sym typeface="Symbol" pitchFamily="18" charset="2"/>
              </a:rPr>
            </a:br>
            <a:endParaRPr lang="hu-HU" altLang="hu-HU" sz="2700" dirty="0">
              <a:solidFill>
                <a:srgbClr val="FF0000"/>
              </a:solidFill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9" name="Objektum 1"/>
              <p:cNvSpPr txBox="1"/>
              <p:nvPr/>
            </p:nvSpPr>
            <p:spPr bwMode="auto">
              <a:xfrm>
                <a:off x="2485777" y="2898775"/>
                <a:ext cx="1654175" cy="1512888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hu-H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hu-HU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hu-H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hu-HU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hu-H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sub>
                        <m:sup>
                          <m:r>
                            <m:rPr>
                              <m:sty m:val="p"/>
                            </m:rP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a:rPr lang="hu-HU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nary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8679" name="Objektum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5777" y="2898775"/>
                <a:ext cx="1654175" cy="1512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zövegdoboz 8" descr=" 2"/>
          <p:cNvSpPr txBox="1"/>
          <p:nvPr/>
        </p:nvSpPr>
        <p:spPr>
          <a:xfrm>
            <a:off x="6588224" y="1196752"/>
            <a:ext cx="2405856" cy="2073251"/>
          </a:xfrm>
          <a:prstGeom prst="rect">
            <a:avLst/>
          </a:prstGeom>
          <a:solidFill>
            <a:schemeClr val="bg1"/>
          </a:solidFill>
          <a:effectLst>
            <a:outerShdw blurRad="254000" dist="127000" dir="2700000" sx="101000" sy="101000" algn="tl" rotWithShape="0">
              <a:prstClr val="black">
                <a:alpha val="50000"/>
              </a:prstClr>
            </a:outerShdw>
          </a:effectLst>
        </p:spPr>
        <p:txBody>
          <a:bodyPr wrap="square" lIns="72000" tIns="36000" rIns="0" bIns="36000">
            <a:spAutoFit/>
          </a:bodyPr>
          <a:lstStyle/>
          <a:p>
            <a:pPr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hu-HU" sz="1400" b="1" dirty="0"/>
              <a:t>Programparaméterek:</a:t>
            </a:r>
          </a:p>
          <a:p>
            <a:pPr>
              <a:lnSpc>
                <a:spcPts val="1800"/>
              </a:lnSpc>
              <a:spcBef>
                <a:spcPts val="0"/>
              </a:spcBef>
              <a:defRPr/>
            </a:pPr>
            <a:r>
              <a:rPr lang="hu-HU" sz="1400" b="1" dirty="0"/>
              <a:t>Konstans</a:t>
            </a:r>
            <a:br>
              <a:rPr lang="hu-HU" sz="1400" dirty="0"/>
            </a:br>
            <a:r>
              <a:rPr lang="hu-HU" sz="1400" dirty="0"/>
              <a:t>     </a:t>
            </a:r>
            <a:r>
              <a:rPr lang="hu-HU" sz="1400" dirty="0" err="1"/>
              <a:t>MaxN</a:t>
            </a:r>
            <a:r>
              <a:rPr lang="hu-HU" sz="1400" dirty="0"/>
              <a:t>:</a:t>
            </a:r>
            <a:r>
              <a:rPr lang="hu-HU" sz="1400" b="1" dirty="0"/>
              <a:t>Egész</a:t>
            </a:r>
            <a:r>
              <a:rPr lang="hu-HU" sz="1400" dirty="0"/>
              <a:t>(???)</a:t>
            </a:r>
            <a:endParaRPr lang="hu-HU" sz="1400" b="1" dirty="0"/>
          </a:p>
          <a:p>
            <a:pPr>
              <a:lnSpc>
                <a:spcPts val="1800"/>
              </a:lnSpc>
              <a:spcBef>
                <a:spcPts val="0"/>
              </a:spcBef>
              <a:defRPr/>
            </a:pPr>
            <a:r>
              <a:rPr lang="hu-HU" sz="1400" b="1" dirty="0"/>
              <a:t>Típus</a:t>
            </a:r>
            <a:br>
              <a:rPr lang="hu-HU" sz="1400" dirty="0"/>
            </a:br>
            <a:r>
              <a:rPr lang="hu-HU" sz="1400" dirty="0"/>
              <a:t>     </a:t>
            </a:r>
            <a:r>
              <a:rPr lang="hu-HU" sz="1400" dirty="0" err="1"/>
              <a:t>THk</a:t>
            </a:r>
            <a:r>
              <a:rPr lang="hu-HU" sz="1400" dirty="0">
                <a:sym typeface="Symbol" pitchFamily="18" charset="2"/>
              </a:rPr>
              <a:t>=</a:t>
            </a:r>
            <a:r>
              <a:rPr lang="hu-HU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</a:t>
            </a:r>
            <a:r>
              <a:rPr lang="hu-HU" sz="1400" dirty="0"/>
              <a:t>[1..MaxN:TH]</a:t>
            </a:r>
            <a:br>
              <a:rPr lang="hu-HU" sz="1400" dirty="0"/>
            </a:br>
            <a:r>
              <a:rPr lang="hu-HU" sz="1400" b="1" dirty="0"/>
              <a:t>Változó</a:t>
            </a:r>
            <a:br>
              <a:rPr lang="hu-HU" sz="1400" dirty="0"/>
            </a:br>
            <a:r>
              <a:rPr lang="hu-HU" sz="1400" dirty="0"/>
              <a:t>     N</a:t>
            </a:r>
            <a:r>
              <a:rPr lang="hu-HU" sz="1400" dirty="0">
                <a:sym typeface="Symbol" pitchFamily="18" charset="2"/>
              </a:rPr>
              <a:t>:</a:t>
            </a:r>
            <a:r>
              <a:rPr lang="hu-HU" sz="1400" b="1" dirty="0"/>
              <a:t>Egész</a:t>
            </a:r>
            <a:r>
              <a:rPr lang="hu-HU" sz="1400" dirty="0"/>
              <a:t>, X</a:t>
            </a:r>
            <a:r>
              <a:rPr lang="hu-HU" sz="1400" dirty="0">
                <a:sym typeface="Symbol" pitchFamily="18" charset="2"/>
              </a:rPr>
              <a:t>:</a:t>
            </a:r>
            <a:r>
              <a:rPr lang="hu-HU" sz="1400" dirty="0"/>
              <a:t>THk</a:t>
            </a:r>
            <a:br>
              <a:rPr lang="hu-HU" sz="1400" dirty="0"/>
            </a:br>
            <a:r>
              <a:rPr lang="hu-HU" sz="1400" dirty="0"/>
              <a:t>     …</a:t>
            </a:r>
            <a:endParaRPr lang="hu-HU" sz="1400" b="1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D221526-2604-411A-8686-EB9BFF71D477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15079162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 </a:t>
            </a:r>
            <a:r>
              <a:rPr lang="hu-HU" dirty="0">
                <a:solidFill>
                  <a:srgbClr val="FF0000"/>
                </a:solidFill>
              </a:rPr>
              <a:t>helyben</a:t>
            </a:r>
            <a:endParaRPr lang="hu-HU" altLang="hu-HU" dirty="0">
              <a:solidFill>
                <a:srgbClr val="FF0000"/>
              </a:solidFill>
            </a:endParaRPr>
          </a:p>
        </p:txBody>
      </p:sp>
      <p:sp>
        <p:nvSpPr>
          <p:cNvPr id="2969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/>
              <a:t>Algoritmikus ötlet: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altLang="hu-HU" sz="2800" dirty="0"/>
              <a:t>Vegyük ki (</a:t>
            </a:r>
            <a:r>
              <a:rPr lang="hu-HU" altLang="hu-HU" sz="2400" dirty="0"/>
              <a:t>másoljuk le</a:t>
            </a:r>
            <a:r>
              <a:rPr lang="hu-HU" altLang="hu-HU" sz="2800" dirty="0"/>
              <a:t>) a sorozat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</a:t>
            </a:r>
            <a:r>
              <a:rPr lang="hu-HU" altLang="hu-HU" sz="2800" dirty="0"/>
              <a:t> elemét: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/>
              <a:t>   		O x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endParaRPr lang="hu-HU" altLang="hu-HU" sz="2800" dirty="0"/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 startAt="2"/>
            </a:pPr>
            <a:r>
              <a:rPr lang="hu-HU" altLang="hu-HU" sz="2800" dirty="0"/>
              <a:t>Keresünk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hátulról</a:t>
            </a:r>
            <a:r>
              <a:rPr lang="hu-HU" altLang="hu-HU" sz="2800" dirty="0"/>
              <a:t> egy elemet, aminek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elől</a:t>
            </a:r>
            <a:r>
              <a:rPr lang="hu-HU" altLang="hu-HU" sz="2800" dirty="0"/>
              <a:t> a helye (</a:t>
            </a:r>
            <a:r>
              <a:rPr lang="hu-HU" altLang="hu-HU" sz="2400" dirty="0"/>
              <a:t>mert T tulajdonságú, nem odavaló</a:t>
            </a:r>
            <a:r>
              <a:rPr lang="hu-HU" altLang="hu-HU" sz="2800" dirty="0"/>
              <a:t>):</a:t>
            </a:r>
          </a:p>
          <a:p>
            <a:pPr marL="355600" indent="-355600">
              <a:lnSpc>
                <a:spcPct val="115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altLang="hu-HU" sz="2800" dirty="0"/>
              <a:t> 		O x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b="1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endParaRPr lang="hu-HU" altLang="hu-HU" sz="2800" dirty="0"/>
          </a:p>
          <a:p>
            <a:pPr marL="355600" indent="-355600">
              <a:spcBef>
                <a:spcPct val="50000"/>
              </a:spcBef>
              <a:buFont typeface="Wingdings" pitchFamily="2" charset="2"/>
              <a:buAutoNum type="arabicPeriod" startAt="3"/>
            </a:pPr>
            <a:r>
              <a:rPr lang="hu-HU" altLang="hu-HU" sz="2800" dirty="0"/>
              <a:t>A megtalált elemet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tegyük</a:t>
            </a:r>
            <a:r>
              <a:rPr lang="hu-HU" altLang="hu-HU" sz="2800" dirty="0"/>
              <a:t> az előbb keletkezett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lyukba</a:t>
            </a:r>
            <a:r>
              <a:rPr lang="hu-HU" altLang="hu-HU" sz="2800" dirty="0"/>
              <a:t>:</a:t>
            </a:r>
          </a:p>
          <a:p>
            <a:pPr marL="355600" indent="-355600">
              <a:spcBef>
                <a:spcPts val="600"/>
              </a:spcBef>
              <a:buFont typeface="Wingdings" pitchFamily="2" charset="2"/>
              <a:buNone/>
            </a:pPr>
            <a:r>
              <a:rPr lang="hu-HU" altLang="hu-HU" sz="2800" dirty="0"/>
              <a:t>           </a:t>
            </a:r>
            <a:r>
              <a:rPr lang="hu-HU" altLang="hu-HU" sz="2800" dirty="0">
                <a:solidFill>
                  <a:srgbClr val="FF0000"/>
                </a:solidFill>
                <a:sym typeface="Symbol" pitchFamily="18" charset="2"/>
              </a:rPr>
              <a:t></a:t>
            </a:r>
            <a:r>
              <a:rPr lang="hu-HU" altLang="hu-HU" sz="2800" dirty="0"/>
              <a:t> x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O </a:t>
            </a:r>
            <a:r>
              <a:rPr lang="hu-HU" altLang="hu-HU" sz="2800" dirty="0">
                <a:solidFill>
                  <a:srgbClr val="FF0000"/>
                </a:solidFill>
              </a:rPr>
              <a:t>x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endParaRPr lang="hu-HU" altLang="hu-HU" sz="2800" dirty="0">
              <a:solidFill>
                <a:srgbClr val="FF0000"/>
              </a:solidFill>
            </a:endParaRPr>
          </a:p>
          <a:p>
            <a:pPr marL="273050" indent="-273050">
              <a:spcBef>
                <a:spcPts val="600"/>
              </a:spcBef>
              <a:buFont typeface="Wingdings" pitchFamily="2" charset="2"/>
              <a:buNone/>
            </a:pPr>
            <a:r>
              <a:rPr lang="hu-HU" altLang="hu-HU" sz="2800" dirty="0">
                <a:solidFill>
                  <a:srgbClr val="FF0000"/>
                </a:solidFill>
              </a:rPr>
              <a:t>	A lyuk mögött és az 1. elemmel már rendben vagyunk. </a:t>
            </a:r>
            <a:endParaRPr lang="hu-HU" altLang="hu-HU" sz="2800" dirty="0"/>
          </a:p>
        </p:txBody>
      </p:sp>
      <p:sp>
        <p:nvSpPr>
          <p:cNvPr id="40" name="Kanyar felfelé 39"/>
          <p:cNvSpPr>
            <a:spLocks noChangeArrowheads="1"/>
          </p:cNvSpPr>
          <p:nvPr/>
        </p:nvSpPr>
        <p:spPr bwMode="auto">
          <a:xfrm rot="10800000">
            <a:off x="2987824" y="3484116"/>
            <a:ext cx="1402432" cy="214313"/>
          </a:xfrm>
          <a:custGeom>
            <a:avLst/>
            <a:gdLst>
              <a:gd name="T0" fmla="*/ 1160860 w 1214438"/>
              <a:gd name="T1" fmla="*/ 0 h 214312"/>
              <a:gd name="T2" fmla="*/ 1107282 w 1214438"/>
              <a:gd name="T3" fmla="*/ 53578 h 214312"/>
              <a:gd name="T4" fmla="*/ 0 w 1214438"/>
              <a:gd name="T5" fmla="*/ 187523 h 214312"/>
              <a:gd name="T6" fmla="*/ 593825 w 1214438"/>
              <a:gd name="T7" fmla="*/ 214312 h 214312"/>
              <a:gd name="T8" fmla="*/ 1187649 w 1214438"/>
              <a:gd name="T9" fmla="*/ 133945 h 214312"/>
              <a:gd name="T10" fmla="*/ 1214438 w 1214438"/>
              <a:gd name="T11" fmla="*/ 53578 h 214312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1214438"/>
              <a:gd name="T19" fmla="*/ 160734 h 214312"/>
              <a:gd name="T20" fmla="*/ 1187649 w 1214438"/>
              <a:gd name="T21" fmla="*/ 214312 h 2143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14438" h="214312">
                <a:moveTo>
                  <a:pt x="0" y="160734"/>
                </a:moveTo>
                <a:lnTo>
                  <a:pt x="1134071" y="160734"/>
                </a:lnTo>
                <a:lnTo>
                  <a:pt x="1134071" y="53578"/>
                </a:lnTo>
                <a:lnTo>
                  <a:pt x="1107282" y="53578"/>
                </a:lnTo>
                <a:lnTo>
                  <a:pt x="1160860" y="0"/>
                </a:lnTo>
                <a:lnTo>
                  <a:pt x="1214438" y="53578"/>
                </a:lnTo>
                <a:lnTo>
                  <a:pt x="1187649" y="53578"/>
                </a:lnTo>
                <a:lnTo>
                  <a:pt x="1187649" y="214312"/>
                </a:lnTo>
                <a:lnTo>
                  <a:pt x="0" y="214312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hu-HU">
              <a:solidFill>
                <a:schemeClr val="lt1"/>
              </a:solidFill>
              <a:latin typeface="+mn-lt"/>
            </a:endParaRPr>
          </a:p>
        </p:txBody>
      </p:sp>
      <p:sp>
        <p:nvSpPr>
          <p:cNvPr id="47" name="Visszakanyarodó nyíl 46"/>
          <p:cNvSpPr>
            <a:spLocks noChangeArrowheads="1"/>
          </p:cNvSpPr>
          <p:nvPr/>
        </p:nvSpPr>
        <p:spPr bwMode="auto">
          <a:xfrm rot="10800000">
            <a:off x="1115617" y="3884167"/>
            <a:ext cx="1928812" cy="285750"/>
          </a:xfrm>
          <a:custGeom>
            <a:avLst/>
            <a:gdLst>
              <a:gd name="T0" fmla="*/ 1785938 w 1928813"/>
              <a:gd name="T1" fmla="*/ 142875 h 285750"/>
              <a:gd name="T2" fmla="*/ 1857376 w 1928813"/>
              <a:gd name="T3" fmla="*/ 214313 h 285750"/>
              <a:gd name="T4" fmla="*/ 1928813 w 1928813"/>
              <a:gd name="T5" fmla="*/ 142875 h 285750"/>
              <a:gd name="T6" fmla="*/ 946547 w 1928813"/>
              <a:gd name="T7" fmla="*/ 0 h 285750"/>
              <a:gd name="T8" fmla="*/ 35719 w 1928813"/>
              <a:gd name="T9" fmla="*/ 285750 h 285750"/>
              <a:gd name="T10" fmla="*/ 5898240 60000 65536"/>
              <a:gd name="T11" fmla="*/ 5898240 60000 65536"/>
              <a:gd name="T12" fmla="*/ 0 60000 65536"/>
              <a:gd name="T13" fmla="*/ 17694720 60000 65536"/>
              <a:gd name="T14" fmla="*/ 5898240 60000 65536"/>
              <a:gd name="T15" fmla="*/ 0 w 1928813"/>
              <a:gd name="T16" fmla="*/ 0 h 285750"/>
              <a:gd name="T17" fmla="*/ 1928813 w 1928813"/>
              <a:gd name="T18" fmla="*/ 285750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8813" h="285750">
                <a:moveTo>
                  <a:pt x="0" y="285750"/>
                </a:moveTo>
                <a:lnTo>
                  <a:pt x="0" y="125016"/>
                </a:lnTo>
                <a:cubicBezTo>
                  <a:pt x="0" y="55971"/>
                  <a:pt x="55971" y="0"/>
                  <a:pt x="125015" y="0"/>
                </a:cubicBezTo>
                <a:lnTo>
                  <a:pt x="1768079" y="0"/>
                </a:lnTo>
                <a:lnTo>
                  <a:pt x="1768078" y="0"/>
                </a:lnTo>
                <a:cubicBezTo>
                  <a:pt x="1837123" y="0"/>
                  <a:pt x="1893095" y="55971"/>
                  <a:pt x="1893095" y="125016"/>
                </a:cubicBezTo>
                <a:lnTo>
                  <a:pt x="1893094" y="142875"/>
                </a:lnTo>
                <a:lnTo>
                  <a:pt x="1928813" y="142875"/>
                </a:lnTo>
                <a:lnTo>
                  <a:pt x="1857376" y="214313"/>
                </a:lnTo>
                <a:lnTo>
                  <a:pt x="1785938" y="142875"/>
                </a:lnTo>
                <a:lnTo>
                  <a:pt x="1821657" y="142875"/>
                </a:lnTo>
                <a:lnTo>
                  <a:pt x="1821657" y="125016"/>
                </a:lnTo>
                <a:cubicBezTo>
                  <a:pt x="1821657" y="95425"/>
                  <a:pt x="1797669" y="71438"/>
                  <a:pt x="1768079" y="71438"/>
                </a:cubicBezTo>
                <a:lnTo>
                  <a:pt x="125016" y="71438"/>
                </a:lnTo>
                <a:lnTo>
                  <a:pt x="125015" y="71438"/>
                </a:lnTo>
                <a:cubicBezTo>
                  <a:pt x="95425" y="71438"/>
                  <a:pt x="71438" y="95425"/>
                  <a:pt x="71438" y="125015"/>
                </a:cubicBezTo>
                <a:lnTo>
                  <a:pt x="71438" y="285750"/>
                </a:lnTo>
                <a:close/>
              </a:path>
            </a:pathLst>
          </a:custGeom>
          <a:solidFill>
            <a:srgbClr val="D9D9D9"/>
          </a:solidFill>
          <a:ln w="9525" algn="ctr">
            <a:solidFill>
              <a:srgbClr val="9065B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hu-HU">
              <a:latin typeface="+mn-lt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D371ACE-F4B8-4762-A8CB-6ED4B02884F9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3720560924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 </a:t>
            </a:r>
            <a:r>
              <a:rPr lang="hu-HU" dirty="0">
                <a:solidFill>
                  <a:srgbClr val="FF0000"/>
                </a:solidFill>
              </a:rPr>
              <a:t>helyben</a:t>
            </a:r>
            <a:endParaRPr lang="hu-HU" altLang="hu-HU" dirty="0">
              <a:solidFill>
                <a:srgbClr val="FF0000"/>
              </a:solidFill>
            </a:endParaRPr>
          </a:p>
        </p:txBody>
      </p:sp>
      <p:sp>
        <p:nvSpPr>
          <p:cNvPr id="3072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 startAt="4"/>
            </a:pPr>
            <a:r>
              <a:rPr lang="hu-HU" altLang="hu-HU" sz="2800" dirty="0"/>
              <a:t>Most keletkezett egy lyuk hátul. Az előbb betöltött lyuktól indulva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elölről</a:t>
            </a:r>
            <a:r>
              <a:rPr lang="hu-HU" altLang="hu-HU" sz="2800" dirty="0"/>
              <a:t> keressünk hátra teendő (</a:t>
            </a:r>
            <a:r>
              <a:rPr lang="hu-HU" altLang="hu-HU" sz="2400" dirty="0"/>
              <a:t>nem odavaló: nem T-tulajdonságú</a:t>
            </a:r>
            <a:r>
              <a:rPr lang="hu-HU" altLang="hu-HU" sz="2800" dirty="0"/>
              <a:t>) elemet:</a:t>
            </a:r>
          </a:p>
          <a:p>
            <a:pPr marL="355600" indent="-355600">
              <a:spcBef>
                <a:spcPts val="700"/>
              </a:spcBef>
              <a:buFont typeface="Wingdings" pitchFamily="2" charset="2"/>
              <a:buNone/>
            </a:pPr>
            <a:r>
              <a:rPr lang="hu-HU" altLang="hu-HU" dirty="0">
                <a:sym typeface="Symbol" pitchFamily="18" charset="2"/>
              </a:rPr>
              <a:t>			</a:t>
            </a:r>
            <a:r>
              <a:rPr lang="hu-HU" altLang="hu-HU" sz="2800" dirty="0">
                <a:solidFill>
                  <a:srgbClr val="FF0000"/>
                </a:solidFill>
                <a:sym typeface="Symbol" pitchFamily="18" charset="2"/>
              </a:rPr>
              <a:t></a:t>
            </a:r>
            <a:r>
              <a:rPr lang="hu-HU" altLang="hu-HU" sz="2800" dirty="0">
                <a:solidFill>
                  <a:srgbClr val="FF0000"/>
                </a:solidFill>
              </a:rPr>
              <a:t> x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O </a:t>
            </a:r>
            <a:r>
              <a:rPr lang="hu-HU" altLang="hu-HU" sz="2800" dirty="0">
                <a:solidFill>
                  <a:srgbClr val="FF0000"/>
                </a:solidFill>
              </a:rPr>
              <a:t>x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endParaRPr lang="hu-HU" altLang="hu-HU" sz="2800" dirty="0">
              <a:solidFill>
                <a:srgbClr val="FF0000"/>
              </a:solidFill>
            </a:endParaRP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sz="2000" dirty="0"/>
          </a:p>
          <a:p>
            <a:pPr marL="355600" indent="-355600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 startAt="5"/>
            </a:pPr>
            <a:r>
              <a:rPr lang="hu-HU" altLang="hu-HU" sz="2800" dirty="0"/>
              <a:t>A megtalált elemet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tegyük</a:t>
            </a:r>
            <a:r>
              <a:rPr lang="hu-HU" altLang="hu-HU" sz="2800" dirty="0"/>
              <a:t> a hátul levő lyukba, majd újra hátulról kereshetünk!</a:t>
            </a: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altLang="hu-HU" sz="2800" dirty="0"/>
              <a:t>		</a:t>
            </a:r>
            <a:r>
              <a:rPr lang="hu-HU" altLang="hu-HU" sz="2800" dirty="0">
                <a:solidFill>
                  <a:srgbClr val="FF0000"/>
                </a:solidFill>
                <a:sym typeface="Symbol" pitchFamily="18" charset="2"/>
              </a:rPr>
              <a:t></a:t>
            </a:r>
            <a:r>
              <a:rPr lang="hu-HU" altLang="hu-HU" sz="2800" dirty="0"/>
              <a:t> </a:t>
            </a:r>
            <a:r>
              <a:rPr lang="hu-HU" altLang="hu-HU" sz="2800" dirty="0">
                <a:solidFill>
                  <a:srgbClr val="FF0000"/>
                </a:solidFill>
              </a:rPr>
              <a:t>x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/>
              <a:t>O x </a:t>
            </a:r>
            <a:r>
              <a:rPr lang="hu-HU" altLang="hu-HU" sz="2800" dirty="0" err="1"/>
              <a:t>x</a:t>
            </a:r>
            <a:r>
              <a:rPr lang="hu-HU" altLang="hu-HU" sz="2800" dirty="0"/>
              <a:t> </a:t>
            </a:r>
            <a:r>
              <a:rPr lang="hu-HU" altLang="hu-HU" sz="2800" dirty="0">
                <a:solidFill>
                  <a:srgbClr val="FF0000"/>
                </a:solidFill>
                <a:sym typeface="Symbol" pitchFamily="18" charset="2"/>
              </a:rPr>
              <a:t>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r>
              <a:rPr lang="hu-HU" altLang="hu-HU" sz="2800" dirty="0">
                <a:solidFill>
                  <a:srgbClr val="FF0000"/>
                </a:solidFill>
              </a:rPr>
              <a:t> </a:t>
            </a:r>
            <a:r>
              <a:rPr lang="hu-HU" altLang="hu-HU" sz="2800" dirty="0" err="1">
                <a:solidFill>
                  <a:srgbClr val="FF0000"/>
                </a:solidFill>
              </a:rPr>
              <a:t>x</a:t>
            </a:r>
            <a:endParaRPr lang="hu-HU" altLang="hu-HU" sz="2800" dirty="0">
              <a:solidFill>
                <a:srgbClr val="FF0000"/>
              </a:solidFill>
            </a:endParaRPr>
          </a:p>
          <a:p>
            <a:pPr indent="-26670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altLang="hu-HU" sz="2800" dirty="0">
                <a:solidFill>
                  <a:srgbClr val="FF0000"/>
                </a:solidFill>
              </a:rPr>
              <a:t>	Az elől keletkezett lyuk előttiek és a hátrébb mozgatott elemmel kezdve rendben vagyunk.</a:t>
            </a:r>
          </a:p>
          <a:p>
            <a:pPr indent="-266700">
              <a:lnSpc>
                <a:spcPct val="95000"/>
              </a:lnSpc>
              <a:spcBef>
                <a:spcPts val="600"/>
              </a:spcBef>
              <a:buNone/>
            </a:pPr>
            <a:endParaRPr lang="hu-HU" altLang="hu-HU" sz="2800" dirty="0">
              <a:solidFill>
                <a:srgbClr val="FF0000"/>
              </a:solidFill>
            </a:endParaRPr>
          </a:p>
        </p:txBody>
      </p:sp>
      <p:sp>
        <p:nvSpPr>
          <p:cNvPr id="40" name="Kanyar felfelé 39"/>
          <p:cNvSpPr>
            <a:spLocks noChangeArrowheads="1"/>
          </p:cNvSpPr>
          <p:nvPr/>
        </p:nvSpPr>
        <p:spPr bwMode="auto">
          <a:xfrm rot="10800000" flipH="1">
            <a:off x="2267824" y="2544763"/>
            <a:ext cx="720000" cy="285750"/>
          </a:xfrm>
          <a:custGeom>
            <a:avLst/>
            <a:gdLst>
              <a:gd name="T0" fmla="*/ 642938 w 714375"/>
              <a:gd name="T1" fmla="*/ 0 h 285750"/>
              <a:gd name="T2" fmla="*/ 571500 w 714375"/>
              <a:gd name="T3" fmla="*/ 71438 h 285750"/>
              <a:gd name="T4" fmla="*/ 0 w 714375"/>
              <a:gd name="T5" fmla="*/ 250031 h 285750"/>
              <a:gd name="T6" fmla="*/ 339328 w 714375"/>
              <a:gd name="T7" fmla="*/ 285750 h 285750"/>
              <a:gd name="T8" fmla="*/ 678656 w 714375"/>
              <a:gd name="T9" fmla="*/ 178594 h 285750"/>
              <a:gd name="T10" fmla="*/ 714375 w 714375"/>
              <a:gd name="T11" fmla="*/ 71438 h 28575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714375"/>
              <a:gd name="T19" fmla="*/ 214313 h 285750"/>
              <a:gd name="T20" fmla="*/ 678656 w 714375"/>
              <a:gd name="T21" fmla="*/ 285750 h 28575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14375" h="285750">
                <a:moveTo>
                  <a:pt x="0" y="214313"/>
                </a:moveTo>
                <a:lnTo>
                  <a:pt x="607219" y="214313"/>
                </a:lnTo>
                <a:lnTo>
                  <a:pt x="607219" y="71438"/>
                </a:lnTo>
                <a:lnTo>
                  <a:pt x="571500" y="71438"/>
                </a:lnTo>
                <a:lnTo>
                  <a:pt x="642938" y="0"/>
                </a:lnTo>
                <a:lnTo>
                  <a:pt x="714375" y="71438"/>
                </a:lnTo>
                <a:lnTo>
                  <a:pt x="678656" y="71438"/>
                </a:lnTo>
                <a:lnTo>
                  <a:pt x="678656" y="285750"/>
                </a:lnTo>
                <a:lnTo>
                  <a:pt x="0" y="285750"/>
                </a:lnTo>
                <a:close/>
              </a:path>
            </a:pathLst>
          </a:cu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hu-HU">
              <a:solidFill>
                <a:schemeClr val="lt1"/>
              </a:solidFill>
              <a:latin typeface="+mn-lt"/>
            </a:endParaRPr>
          </a:p>
        </p:txBody>
      </p:sp>
      <p:sp>
        <p:nvSpPr>
          <p:cNvPr id="47" name="Visszakanyarodó nyíl 46"/>
          <p:cNvSpPr>
            <a:spLocks noChangeArrowheads="1"/>
          </p:cNvSpPr>
          <p:nvPr/>
        </p:nvSpPr>
        <p:spPr bwMode="auto">
          <a:xfrm rot="10800000" flipH="1">
            <a:off x="2879912" y="3044825"/>
            <a:ext cx="900000" cy="285750"/>
          </a:xfrm>
          <a:custGeom>
            <a:avLst/>
            <a:gdLst>
              <a:gd name="T0" fmla="*/ 857250 w 1000125"/>
              <a:gd name="T1" fmla="*/ 142875 h 285750"/>
              <a:gd name="T2" fmla="*/ 928688 w 1000125"/>
              <a:gd name="T3" fmla="*/ 214313 h 285750"/>
              <a:gd name="T4" fmla="*/ 1000125 w 1000125"/>
              <a:gd name="T5" fmla="*/ 142875 h 285750"/>
              <a:gd name="T6" fmla="*/ 482203 w 1000125"/>
              <a:gd name="T7" fmla="*/ 0 h 285750"/>
              <a:gd name="T8" fmla="*/ 35719 w 1000125"/>
              <a:gd name="T9" fmla="*/ 285750 h 285750"/>
              <a:gd name="T10" fmla="*/ 5898240 60000 65536"/>
              <a:gd name="T11" fmla="*/ 5898240 60000 65536"/>
              <a:gd name="T12" fmla="*/ 0 60000 65536"/>
              <a:gd name="T13" fmla="*/ 17694720 60000 65536"/>
              <a:gd name="T14" fmla="*/ 5898240 60000 65536"/>
              <a:gd name="T15" fmla="*/ 0 w 1000125"/>
              <a:gd name="T16" fmla="*/ 0 h 285750"/>
              <a:gd name="T17" fmla="*/ 1000125 w 1000125"/>
              <a:gd name="T18" fmla="*/ 285750 h 2857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0125" h="285750">
                <a:moveTo>
                  <a:pt x="0" y="285750"/>
                </a:moveTo>
                <a:lnTo>
                  <a:pt x="0" y="125016"/>
                </a:lnTo>
                <a:cubicBezTo>
                  <a:pt x="0" y="55971"/>
                  <a:pt x="55971" y="0"/>
                  <a:pt x="125015" y="0"/>
                </a:cubicBezTo>
                <a:lnTo>
                  <a:pt x="839391" y="0"/>
                </a:lnTo>
                <a:lnTo>
                  <a:pt x="839390" y="0"/>
                </a:lnTo>
                <a:cubicBezTo>
                  <a:pt x="908435" y="0"/>
                  <a:pt x="964407" y="55971"/>
                  <a:pt x="964407" y="125016"/>
                </a:cubicBezTo>
                <a:lnTo>
                  <a:pt x="964406" y="142875"/>
                </a:lnTo>
                <a:lnTo>
                  <a:pt x="1000125" y="142875"/>
                </a:lnTo>
                <a:lnTo>
                  <a:pt x="928688" y="214313"/>
                </a:lnTo>
                <a:lnTo>
                  <a:pt x="857250" y="142875"/>
                </a:lnTo>
                <a:lnTo>
                  <a:pt x="892969" y="142875"/>
                </a:lnTo>
                <a:lnTo>
                  <a:pt x="892969" y="125016"/>
                </a:lnTo>
                <a:cubicBezTo>
                  <a:pt x="892969" y="95425"/>
                  <a:pt x="868981" y="71438"/>
                  <a:pt x="839391" y="71438"/>
                </a:cubicBezTo>
                <a:lnTo>
                  <a:pt x="125016" y="71438"/>
                </a:lnTo>
                <a:lnTo>
                  <a:pt x="125015" y="71438"/>
                </a:lnTo>
                <a:cubicBezTo>
                  <a:pt x="95425" y="71438"/>
                  <a:pt x="71438" y="95425"/>
                  <a:pt x="71438" y="125015"/>
                </a:cubicBezTo>
                <a:lnTo>
                  <a:pt x="71438" y="285750"/>
                </a:lnTo>
                <a:close/>
              </a:path>
            </a:pathLst>
          </a:custGeom>
          <a:solidFill>
            <a:srgbClr val="D9D9D9"/>
          </a:solidFill>
          <a:ln w="9525" algn="ctr">
            <a:solidFill>
              <a:srgbClr val="9065B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hu-HU">
              <a:latin typeface="+mn-lt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50B1E35-564E-4FFE-8D53-E1B5465A94B2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332346498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7. Másolás –  </a:t>
            </a:r>
            <a:r>
              <a:rPr lang="hu-HU" sz="2800"/>
              <a:t>függvényszámítás</a:t>
            </a:r>
          </a:p>
        </p:txBody>
      </p:sp>
      <p:sp>
        <p:nvSpPr>
          <p:cNvPr id="819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b="1" dirty="0"/>
              <a:t>Feladatok:</a:t>
            </a:r>
          </a:p>
          <a:p>
            <a:pPr marL="254000">
              <a:lnSpc>
                <a:spcPct val="95000"/>
              </a:lnSpc>
              <a:spcBef>
                <a:spcPct val="15000"/>
              </a:spcBef>
            </a:pPr>
            <a:r>
              <a:rPr lang="hu-HU" sz="2800" dirty="0"/>
              <a:t>Egy </a:t>
            </a:r>
            <a:r>
              <a:rPr lang="hu-HU" sz="2800" dirty="0">
                <a:solidFill>
                  <a:srgbClr val="FF0000"/>
                </a:solidFill>
              </a:rPr>
              <a:t>számsorozat tagjai</a:t>
            </a:r>
            <a:r>
              <a:rPr lang="hu-HU" sz="2800" dirty="0"/>
              <a:t>nak adjuk meg az abszolút értékét!</a:t>
            </a:r>
          </a:p>
          <a:p>
            <a:pPr marL="254000">
              <a:lnSpc>
                <a:spcPct val="95000"/>
              </a:lnSpc>
              <a:spcBef>
                <a:spcPct val="15000"/>
              </a:spcBef>
            </a:pPr>
            <a:r>
              <a:rPr lang="hu-HU" sz="2800" dirty="0"/>
              <a:t>Egy </a:t>
            </a:r>
            <a:r>
              <a:rPr lang="hu-HU" sz="2800" dirty="0">
                <a:solidFill>
                  <a:srgbClr val="FF0000"/>
                </a:solidFill>
              </a:rPr>
              <a:t>szöveget alakítsunk át</a:t>
            </a:r>
            <a:r>
              <a:rPr lang="hu-HU" sz="2800" dirty="0"/>
              <a:t> </a:t>
            </a:r>
            <a:r>
              <a:rPr lang="hu-HU" sz="2800" dirty="0">
                <a:solidFill>
                  <a:srgbClr val="FF0000"/>
                </a:solidFill>
              </a:rPr>
              <a:t>csupa</a:t>
            </a:r>
            <a:r>
              <a:rPr lang="hu-HU" sz="2800" dirty="0"/>
              <a:t> kisbetűssé!</a:t>
            </a:r>
          </a:p>
          <a:p>
            <a:pPr marL="254000">
              <a:lnSpc>
                <a:spcPct val="95000"/>
              </a:lnSpc>
              <a:spcBef>
                <a:spcPct val="15000"/>
              </a:spcBef>
            </a:pPr>
            <a:r>
              <a:rPr lang="hu-HU" sz="2800" dirty="0">
                <a:solidFill>
                  <a:srgbClr val="FF0000"/>
                </a:solidFill>
              </a:rPr>
              <a:t>Számoljuk ki</a:t>
            </a:r>
            <a:r>
              <a:rPr lang="hu-HU" sz="2800" dirty="0"/>
              <a:t> két vektor összegét!</a:t>
            </a:r>
          </a:p>
          <a:p>
            <a:pPr marL="254000">
              <a:lnSpc>
                <a:spcPct val="95000"/>
              </a:lnSpc>
              <a:spcBef>
                <a:spcPct val="15000"/>
              </a:spcBef>
            </a:pPr>
            <a:r>
              <a:rPr lang="hu-HU" sz="2800" dirty="0">
                <a:solidFill>
                  <a:srgbClr val="FF0000"/>
                </a:solidFill>
              </a:rPr>
              <a:t>Készítsünk</a:t>
            </a:r>
            <a:r>
              <a:rPr lang="hu-HU" sz="2800" dirty="0"/>
              <a:t> függvény</a:t>
            </a:r>
            <a:r>
              <a:rPr lang="hu-HU" sz="2800" dirty="0">
                <a:solidFill>
                  <a:srgbClr val="FF0000"/>
                </a:solidFill>
              </a:rPr>
              <a:t>táblázat</a:t>
            </a:r>
            <a:r>
              <a:rPr lang="hu-HU" sz="2800" dirty="0"/>
              <a:t>ot a sin(x) függvényről!</a:t>
            </a:r>
          </a:p>
          <a:p>
            <a:pPr marL="254000">
              <a:lnSpc>
                <a:spcPct val="95000"/>
              </a:lnSpc>
              <a:spcBef>
                <a:spcPct val="15000"/>
              </a:spcBef>
            </a:pPr>
            <a:r>
              <a:rPr lang="hu-HU" sz="2800" dirty="0">
                <a:solidFill>
                  <a:srgbClr val="FF0000"/>
                </a:solidFill>
              </a:rPr>
              <a:t>Ismerünk N</a:t>
            </a:r>
            <a:r>
              <a:rPr lang="hu-HU" sz="2800" dirty="0"/>
              <a:t> dátumot ’</a:t>
            </a:r>
            <a:r>
              <a:rPr lang="hu-HU" sz="2800" dirty="0" err="1"/>
              <a:t>éé.hh.nn</a:t>
            </a:r>
            <a:r>
              <a:rPr lang="hu-HU" sz="2800" dirty="0"/>
              <a:t>’ alakban, adjuk meg </a:t>
            </a:r>
            <a:br>
              <a:rPr lang="hu-HU" sz="2800" dirty="0"/>
            </a:br>
            <a:r>
              <a:rPr lang="hu-HU" sz="2800" dirty="0">
                <a:solidFill>
                  <a:srgbClr val="FF0000"/>
                </a:solidFill>
              </a:rPr>
              <a:t>őket</a:t>
            </a:r>
            <a:r>
              <a:rPr lang="hu-HU" sz="2800" dirty="0"/>
              <a:t> ’</a:t>
            </a:r>
            <a:r>
              <a:rPr lang="hu-HU" sz="2800" dirty="0" err="1"/>
              <a:t>éé</a:t>
            </a:r>
            <a:r>
              <a:rPr lang="hu-HU" sz="2800" dirty="0"/>
              <a:t>. hónapnév </a:t>
            </a:r>
            <a:r>
              <a:rPr lang="hu-HU" sz="2800" dirty="0" err="1"/>
              <a:t>nn</a:t>
            </a:r>
            <a:r>
              <a:rPr lang="hu-HU" sz="2800" dirty="0"/>
              <a:t>.’ alakban!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4C59167-EA0D-4C3F-A1D3-6F28CCD5B620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 </a:t>
            </a:r>
            <a:r>
              <a:rPr lang="hu-HU" dirty="0">
                <a:solidFill>
                  <a:srgbClr val="FF0000"/>
                </a:solidFill>
              </a:rPr>
              <a:t>helyben</a:t>
            </a:r>
            <a:endParaRPr lang="hu-HU" altLang="hu-H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5600" indent="-355600">
                  <a:lnSpc>
                    <a:spcPct val="95000"/>
                  </a:lnSpc>
                  <a:spcBef>
                    <a:spcPct val="0"/>
                  </a:spcBef>
                  <a:buFont typeface="+mj-lt"/>
                  <a:buAutoNum type="arabicPeriod" startAt="6"/>
                </a:pPr>
                <a:r>
                  <a:rPr lang="hu-HU" altLang="hu-HU" sz="2800" dirty="0"/>
                  <a:t>… és így tovább …</a:t>
                </a:r>
              </a:p>
              <a:p>
                <a:pPr marL="355600" indent="-355600">
                  <a:lnSpc>
                    <a:spcPct val="95000"/>
                  </a:lnSpc>
                  <a:spcBef>
                    <a:spcPct val="0"/>
                  </a:spcBef>
                  <a:buFont typeface="+mj-lt"/>
                  <a:buAutoNum type="arabicPeriod" startAt="6"/>
                </a:pPr>
                <a:endParaRPr lang="hu-HU" altLang="hu-HU" sz="2800" dirty="0"/>
              </a:p>
              <a:p>
                <a:pPr marL="355600" indent="-355600">
                  <a:lnSpc>
                    <a:spcPct val="95000"/>
                  </a:lnSpc>
                  <a:spcBef>
                    <a:spcPct val="0"/>
                  </a:spcBef>
                  <a:buFont typeface="+mj-lt"/>
                  <a:buAutoNum type="arabicPeriod" startAt="7"/>
                </a:pPr>
                <a:r>
                  <a:rPr lang="hu-HU" altLang="hu-HU" sz="2800" dirty="0"/>
                  <a:t>Befejezzük a keresést, ha valahonnan elértük a lyukat.</a:t>
                </a:r>
                <a:br>
                  <a:rPr lang="hu-HU" altLang="hu-HU" sz="2800" dirty="0"/>
                </a:br>
                <a:r>
                  <a:rPr lang="hu-HU" altLang="hu-HU" sz="2800" dirty="0"/>
                  <a:t>		x </a:t>
                </a:r>
                <a:r>
                  <a:rPr lang="hu-HU" altLang="hu-HU" sz="2800" dirty="0" err="1"/>
                  <a:t>x</a:t>
                </a:r>
                <a:r>
                  <a:rPr lang="hu-HU" altLang="hu-HU" sz="2800" dirty="0"/>
                  <a:t> </a:t>
                </a:r>
                <a:r>
                  <a:rPr lang="hu-HU" altLang="hu-HU" sz="2800" dirty="0" err="1"/>
                  <a:t>x</a:t>
                </a:r>
                <a:r>
                  <a:rPr lang="hu-HU" altLang="hu-HU" sz="2800" dirty="0"/>
                  <a:t> </a:t>
                </a:r>
                <a:r>
                  <a:rPr lang="hu-HU" altLang="hu-HU" sz="2800" dirty="0" err="1"/>
                  <a:t>x</a:t>
                </a:r>
                <a:r>
                  <a:rPr lang="hu-HU" altLang="hu-HU" sz="2800" dirty="0"/>
                  <a:t> O x </a:t>
                </a:r>
                <a:r>
                  <a:rPr lang="hu-HU" altLang="hu-HU" sz="2800" dirty="0" err="1"/>
                  <a:t>x</a:t>
                </a:r>
                <a:r>
                  <a:rPr lang="hu-HU" altLang="hu-HU" sz="2800" dirty="0"/>
                  <a:t> </a:t>
                </a:r>
                <a:r>
                  <a:rPr lang="hu-HU" altLang="hu-HU" sz="2800" dirty="0" err="1"/>
                  <a:t>x</a:t>
                </a:r>
                <a:r>
                  <a:rPr lang="hu-HU" altLang="hu-HU" sz="2800" dirty="0"/>
                  <a:t> </a:t>
                </a:r>
                <a:r>
                  <a:rPr lang="hu-HU" altLang="hu-HU" sz="2800" dirty="0" err="1"/>
                  <a:t>x</a:t>
                </a:r>
                <a:r>
                  <a:rPr lang="hu-HU" altLang="hu-HU" sz="2800" dirty="0"/>
                  <a:t> </a:t>
                </a:r>
                <a:r>
                  <a:rPr lang="hu-HU" altLang="hu-HU" sz="2800" dirty="0" err="1"/>
                  <a:t>x</a:t>
                </a:r>
                <a:r>
                  <a:rPr lang="hu-HU" altLang="hu-HU" sz="2800" dirty="0"/>
                  <a:t> </a:t>
                </a:r>
                <a:r>
                  <a:rPr lang="hu-HU" altLang="hu-HU" sz="2800" dirty="0" err="1"/>
                  <a:t>x</a:t>
                </a:r>
                <a:r>
                  <a:rPr lang="hu-HU" altLang="hu-HU" sz="2800" dirty="0"/>
                  <a:t> </a:t>
                </a:r>
                <a:r>
                  <a:rPr lang="hu-HU" altLang="hu-HU" sz="2800" dirty="0" err="1"/>
                  <a:t>x</a:t>
                </a:r>
                <a:r>
                  <a:rPr lang="hu-HU" altLang="hu-HU" sz="2800" dirty="0"/>
                  <a:t> </a:t>
                </a:r>
                <a:r>
                  <a:rPr lang="hu-HU" altLang="hu-HU" sz="2800" dirty="0" err="1"/>
                  <a:t>x</a:t>
                </a:r>
                <a:endParaRPr lang="hu-HU" altLang="hu-HU" sz="2800" dirty="0"/>
              </a:p>
              <a:p>
                <a:pPr marL="355600" indent="-355600">
                  <a:lnSpc>
                    <a:spcPct val="95000"/>
                  </a:lnSpc>
                  <a:spcBef>
                    <a:spcPct val="0"/>
                  </a:spcBef>
                  <a:buFont typeface="+mj-lt"/>
                  <a:buAutoNum type="arabicPeriod" startAt="7"/>
                </a:pPr>
                <a:r>
                  <a:rPr lang="hu-HU" altLang="hu-HU" sz="2800" dirty="0"/>
                  <a:t>Erre a helyre az </a:t>
                </a:r>
                <a:r>
                  <a:rPr lang="hu-HU" altLang="hu-HU" sz="2000" dirty="0"/>
                  <a:t>1</a:t>
                </a:r>
                <a:r>
                  <a:rPr lang="hu-HU" altLang="hu-HU" sz="2800" dirty="0"/>
                  <a:t>. lépésben kivettet </a:t>
                </a:r>
                <a:r>
                  <a:rPr lang="hu-HU" altLang="hu-HU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visszatesszük</a:t>
                </a:r>
                <a:r>
                  <a:rPr lang="hu-HU" altLang="hu-HU" sz="2800" dirty="0"/>
                  <a:t>.</a:t>
                </a:r>
              </a:p>
              <a:p>
                <a:pPr marL="0" indent="0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hu-HU" altLang="hu-HU" sz="2800" dirty="0"/>
                  <a:t>	</a:t>
                </a:r>
              </a:p>
              <a:p>
                <a:pPr marL="0" indent="0">
                  <a:lnSpc>
                    <a:spcPct val="95000"/>
                  </a:lnSpc>
                  <a:spcBef>
                    <a:spcPct val="0"/>
                  </a:spcBef>
                  <a:buNone/>
                </a:pPr>
                <a:r>
                  <a:rPr lang="hu-HU" sz="2800" dirty="0">
                    <a:sym typeface="Symbol" pitchFamily="18" charset="2"/>
                  </a:rPr>
                  <a:t>Utófeltétel pontosítása: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hu-HU" sz="2800" dirty="0">
                    <a:sym typeface="Symbol" pitchFamily="18" charset="2"/>
                  </a:rPr>
                  <a:t>Teljesülni kell az X vektorra a megálláskor (</a:t>
                </a:r>
                <a:r>
                  <a:rPr lang="hu-HU" sz="2400" dirty="0">
                    <a:sym typeface="Symbol" pitchFamily="18" charset="2"/>
                  </a:rPr>
                  <a:t>meghagyva a </a:t>
                </a:r>
                <a:r>
                  <a:rPr lang="hu-HU" sz="2400" dirty="0" err="1">
                    <a:sym typeface="Symbol" pitchFamily="18" charset="2"/>
                  </a:rPr>
                  <a:t>specifiká-cióbeli</a:t>
                </a:r>
                <a:r>
                  <a:rPr lang="hu-HU" sz="2400" dirty="0">
                    <a:sym typeface="Symbol" pitchFamily="18" charset="2"/>
                  </a:rPr>
                  <a:t> műveleteket</a:t>
                </a:r>
                <a:r>
                  <a:rPr lang="hu-HU" sz="2800" dirty="0">
                    <a:sym typeface="Symbol" pitchFamily="18" charset="2"/>
                  </a:rPr>
                  <a:t>): </a:t>
                </a:r>
                <a:br>
                  <a:rPr lang="hu-HU" sz="2800" dirty="0">
                    <a:sym typeface="Symbol" pitchFamily="18" charset="2"/>
                  </a:rPr>
                </a:br>
                <a:r>
                  <a:rPr lang="hu-HU" sz="2800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sz="27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hu-HU" sz="27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X</m:t>
                        </m:r>
                      </m:e>
                      <m:sub>
                        <m:r>
                          <a:rPr lang="hu-HU" sz="2700" baseline="-10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1..</m:t>
                        </m:r>
                        <m:r>
                          <m:rPr>
                            <m:sty m:val="p"/>
                          </m:rPr>
                          <a:rPr lang="hu-HU" sz="2700" b="0" i="0" baseline="-10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hu-HU" sz="2700" baseline="10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kimeneti</m:t>
                        </m:r>
                      </m:sup>
                    </m:sSubSup>
                  </m:oMath>
                </a14:m>
                <a:r>
                  <a:rPr lang="hu-HU" sz="2800" dirty="0">
                    <a:sym typeface="Symbol" pitchFamily="18" charset="2"/>
                  </a:rPr>
                  <a:t>=permutáció(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sz="27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hu-HU" sz="27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X</m:t>
                        </m:r>
                      </m:e>
                      <m:sub>
                        <m:r>
                          <a:rPr lang="hu-HU" sz="2700" baseline="-10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1..</m:t>
                        </m:r>
                        <m:r>
                          <m:rPr>
                            <m:sty m:val="p"/>
                          </m:rPr>
                          <a:rPr lang="hu-HU" sz="2700" baseline="-10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hu-HU" sz="2700" b="0" i="0" baseline="10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be</m:t>
                        </m:r>
                        <m:r>
                          <m:rPr>
                            <m:sty m:val="p"/>
                          </m:rPr>
                          <a:rPr lang="hu-HU" sz="2700" baseline="10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meneti</m:t>
                        </m:r>
                      </m:sup>
                    </m:sSubSup>
                    <m:r>
                      <a:rPr lang="hu-HU" sz="2700" i="1" baseline="-25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hu-HU" sz="2800" dirty="0">
                    <a:sym typeface="Symbol" pitchFamily="18" charset="2"/>
                  </a:rPr>
                  <a:t>)  és</a:t>
                </a:r>
                <a:br>
                  <a:rPr lang="hu-HU" sz="2800" dirty="0">
                    <a:sym typeface="Symbol" pitchFamily="18" charset="2"/>
                  </a:rPr>
                </a:br>
                <a:r>
                  <a:rPr lang="hu-HU" sz="2800" dirty="0">
                    <a:sym typeface="Symbol" pitchFamily="18" charset="2"/>
                  </a:rPr>
                  <a:t>  i(1≤i≤Db): T(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sz="27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hu-HU" sz="27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u-HU" sz="2700" b="0" i="0" baseline="-10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hu-HU" sz="2700" baseline="10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kimeneti</m:t>
                        </m:r>
                      </m:sup>
                    </m:sSubSup>
                    <m:r>
                      <a:rPr lang="hu-HU" sz="14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hu-HU" sz="2800" dirty="0">
                    <a:sym typeface="Symbol" pitchFamily="18" charset="2"/>
                  </a:rPr>
                  <a:t>) és i(Db+1≤i≤N): nem T(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sz="27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hu-HU" sz="27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hu-HU" sz="2700" baseline="-10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hu-HU" sz="2700" baseline="10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kimeneti</m:t>
                        </m:r>
                      </m:sup>
                    </m:sSubSup>
                    <m:r>
                      <a:rPr lang="hu-HU" sz="27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hu-HU" sz="2800" dirty="0">
                    <a:sym typeface="Symbol" pitchFamily="18" charset="2"/>
                  </a:rPr>
                  <a:t>)</a:t>
                </a:r>
                <a:br>
                  <a:rPr lang="hu-HU" sz="2800" dirty="0">
                    <a:sym typeface="Symbol" pitchFamily="18" charset="2"/>
                  </a:rPr>
                </a:br>
                <a:br>
                  <a:rPr lang="hu-HU" sz="2800" dirty="0">
                    <a:sym typeface="Symbol" pitchFamily="18" charset="2"/>
                  </a:rPr>
                </a:br>
                <a:endParaRPr lang="hu-HU" altLang="hu-HU" sz="2800" dirty="0"/>
              </a:p>
            </p:txBody>
          </p:sp>
        </mc:Choice>
        <mc:Fallback xmlns="">
          <p:sp>
            <p:nvSpPr>
              <p:cNvPr id="3072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33" t="-1795" r="-410" b="-115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852A6F3-F3CB-45A7-9903-59A63AAF2114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876424858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 </a:t>
            </a:r>
            <a:r>
              <a:rPr lang="hu-HU" dirty="0">
                <a:solidFill>
                  <a:srgbClr val="FF0000"/>
                </a:solidFill>
              </a:rPr>
              <a:t>helyben</a:t>
            </a:r>
            <a:endParaRPr lang="hu-HU" altLang="hu-HU" dirty="0">
              <a:solidFill>
                <a:srgbClr val="FF0000"/>
              </a:solidFill>
            </a:endParaRPr>
          </a:p>
        </p:txBody>
      </p:sp>
      <p:graphicFrame>
        <p:nvGraphicFramePr>
          <p:cNvPr id="2668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66685"/>
              </p:ext>
            </p:extLst>
          </p:nvPr>
        </p:nvGraphicFramePr>
        <p:xfrm>
          <a:off x="2762524" y="1797028"/>
          <a:ext cx="4921251" cy="4829263"/>
        </p:xfrm>
        <a:graphic>
          <a:graphicData uri="http://schemas.openxmlformats.org/drawingml/2006/table">
            <a:tbl>
              <a:tblPr/>
              <a:tblGrid>
                <a:gridCol w="43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35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e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 	[a szétválogatandók elsője]</a:t>
                      </a: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u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:=N	[a szétválogatandók utolsója]</a:t>
                      </a: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 gridSpan="4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y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:=X[e]</a:t>
                      </a: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e&lt;u</a:t>
                      </a: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HátulrólKeres(e,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u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X[e]:=X[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u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e:=e+1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ElölrőlKeres(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,u,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X[u]:=X[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</a:t>
                      </a: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u:=u–1</a:t>
                      </a:r>
                    </a:p>
                  </a:txBody>
                  <a:tcPr marL="91448" marR="91448"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7350">
                <a:tc gridSpan="4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L="91448" marR="91448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1790" name="Line 46"/>
          <p:cNvSpPr>
            <a:spLocks noChangeShapeType="1"/>
          </p:cNvSpPr>
          <p:nvPr/>
        </p:nvSpPr>
        <p:spPr bwMode="auto">
          <a:xfrm>
            <a:off x="3192737" y="3647027"/>
            <a:ext cx="215900" cy="375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1" name="Line 48"/>
          <p:cNvSpPr>
            <a:spLocks noChangeShapeType="1"/>
          </p:cNvSpPr>
          <p:nvPr/>
        </p:nvSpPr>
        <p:spPr bwMode="auto">
          <a:xfrm flipH="1">
            <a:off x="7452471" y="3656080"/>
            <a:ext cx="215900" cy="37544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 flipH="1">
            <a:off x="5599287" y="5103706"/>
            <a:ext cx="195262" cy="36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3" name="Line 46"/>
          <p:cNvSpPr>
            <a:spLocks noChangeShapeType="1"/>
          </p:cNvSpPr>
          <p:nvPr/>
        </p:nvSpPr>
        <p:spPr bwMode="auto">
          <a:xfrm>
            <a:off x="3195812" y="5106881"/>
            <a:ext cx="214312" cy="36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4" name="Line 59"/>
          <p:cNvSpPr>
            <a:spLocks noChangeShapeType="1"/>
          </p:cNvSpPr>
          <p:nvPr/>
        </p:nvSpPr>
        <p:spPr bwMode="auto">
          <a:xfrm>
            <a:off x="2483768" y="6237141"/>
            <a:ext cx="5564187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95" name="Text Box 60"/>
          <p:cNvSpPr txBox="1">
            <a:spLocks noChangeArrowheads="1"/>
          </p:cNvSpPr>
          <p:nvPr/>
        </p:nvSpPr>
        <p:spPr bwMode="auto">
          <a:xfrm>
            <a:off x="3113834" y="3762517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31796" name="Text Box 61"/>
          <p:cNvSpPr txBox="1">
            <a:spLocks noChangeArrowheads="1"/>
          </p:cNvSpPr>
          <p:nvPr/>
        </p:nvSpPr>
        <p:spPr bwMode="auto">
          <a:xfrm>
            <a:off x="7458349" y="3765692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1797" name="Text Box 62"/>
          <p:cNvSpPr txBox="1">
            <a:spLocks noChangeArrowheads="1"/>
          </p:cNvSpPr>
          <p:nvPr/>
        </p:nvSpPr>
        <p:spPr bwMode="auto">
          <a:xfrm>
            <a:off x="5596112" y="5215921"/>
            <a:ext cx="263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1798" name="Text Box 63"/>
          <p:cNvSpPr txBox="1">
            <a:spLocks noChangeArrowheads="1"/>
          </p:cNvSpPr>
          <p:nvPr/>
        </p:nvSpPr>
        <p:spPr bwMode="auto">
          <a:xfrm>
            <a:off x="3113262" y="5217798"/>
            <a:ext cx="288925" cy="37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31799" name="Text Box 64"/>
          <p:cNvSpPr txBox="1">
            <a:spLocks noChangeArrowheads="1"/>
          </p:cNvSpPr>
          <p:nvPr/>
        </p:nvSpPr>
        <p:spPr bwMode="auto">
          <a:xfrm>
            <a:off x="179513" y="1222375"/>
            <a:ext cx="6049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Algoritmus: </a:t>
            </a:r>
          </a:p>
        </p:txBody>
      </p:sp>
      <p:sp>
        <p:nvSpPr>
          <p:cNvPr id="31802" name="Szövegdoboz 18"/>
          <p:cNvSpPr txBox="1">
            <a:spLocks noChangeArrowheads="1"/>
          </p:cNvSpPr>
          <p:nvPr/>
        </p:nvSpPr>
        <p:spPr bwMode="auto">
          <a:xfrm>
            <a:off x="7683774" y="1341438"/>
            <a:ext cx="1439737" cy="95499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700"/>
              </a:lnSpc>
            </a:pPr>
            <a:r>
              <a:rPr lang="hu-HU" altLang="hu-HU" sz="1800" b="1" dirty="0"/>
              <a:t>Változó </a:t>
            </a:r>
            <a:br>
              <a:rPr lang="hu-HU" altLang="hu-HU" sz="1800" b="1" dirty="0"/>
            </a:br>
            <a:r>
              <a:rPr lang="hu-HU" altLang="hu-HU" sz="1800" dirty="0"/>
              <a:t>   </a:t>
            </a:r>
            <a:r>
              <a:rPr lang="hu-HU" altLang="hu-HU" sz="1800" dirty="0" err="1"/>
              <a:t>e,u</a:t>
            </a:r>
            <a:r>
              <a:rPr lang="hu-HU" altLang="hu-HU" sz="1800" b="1" dirty="0" err="1"/>
              <a:t>:Egész</a:t>
            </a:r>
            <a:br>
              <a:rPr lang="hu-HU" altLang="hu-HU" sz="1800" b="1" dirty="0"/>
            </a:br>
            <a:r>
              <a:rPr lang="hu-HU" altLang="hu-HU" sz="1800" dirty="0"/>
              <a:t>   y</a:t>
            </a:r>
            <a:r>
              <a:rPr lang="hu-HU" altLang="hu-HU" sz="1800" b="1" dirty="0"/>
              <a:t>:</a:t>
            </a:r>
            <a:r>
              <a:rPr lang="hu-HU" altLang="hu-HU" sz="1800" dirty="0"/>
              <a:t>TH</a:t>
            </a:r>
            <a:br>
              <a:rPr lang="hu-HU" altLang="hu-HU" sz="1800" dirty="0"/>
            </a:br>
            <a:r>
              <a:rPr lang="hu-HU" altLang="hu-HU" sz="1800" dirty="0"/>
              <a:t>   </a:t>
            </a:r>
            <a:r>
              <a:rPr lang="hu-HU" altLang="hu-HU" sz="1800" dirty="0" err="1"/>
              <a:t>Van</a:t>
            </a:r>
            <a:r>
              <a:rPr lang="hu-HU" altLang="hu-HU" sz="1800" b="1" dirty="0" err="1"/>
              <a:t>:Logikai</a:t>
            </a:r>
            <a:endParaRPr lang="hu-HU" altLang="hu-HU" sz="1800" b="1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A6CD0CC-4111-4FF3-A1D8-5CB9519E1B48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 dirty="0"/>
              <a:t>/57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FC5BF19-5152-4E2D-B3FC-754947860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" y="1998779"/>
            <a:ext cx="2533650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9556841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 </a:t>
            </a:r>
            <a:r>
              <a:rPr lang="hu-HU" dirty="0">
                <a:solidFill>
                  <a:srgbClr val="FF0000"/>
                </a:solidFill>
              </a:rPr>
              <a:t>helyben</a:t>
            </a:r>
            <a:endParaRPr lang="hu-HU" altLang="hu-HU" dirty="0">
              <a:solidFill>
                <a:srgbClr val="FF0000"/>
              </a:solidFill>
            </a:endParaRPr>
          </a:p>
        </p:txBody>
      </p:sp>
      <p:graphicFrame>
        <p:nvGraphicFramePr>
          <p:cNvPr id="72775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82606"/>
              </p:ext>
            </p:extLst>
          </p:nvPr>
        </p:nvGraphicFramePr>
        <p:xfrm>
          <a:off x="2771775" y="1988840"/>
          <a:ext cx="4752975" cy="1441452"/>
        </p:xfrm>
        <a:graphic>
          <a:graphicData uri="http://schemas.openxmlformats.org/drawingml/2006/table">
            <a:tbl>
              <a:tblPr/>
              <a:tblGrid>
                <a:gridCol w="2232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…</a:t>
                      </a:r>
                    </a:p>
                  </a:txBody>
                  <a:tcPr marL="91448" marR="9144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X[e]:=y</a:t>
                      </a:r>
                    </a:p>
                  </a:txBody>
                  <a:tcPr marL="91448" marR="9144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T(y)</a:t>
                      </a:r>
                    </a:p>
                  </a:txBody>
                  <a:tcPr marL="91448" marR="9144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Db:=e</a:t>
                      </a:r>
                    </a:p>
                  </a:txBody>
                  <a:tcPr marL="91448" marR="9144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Db:=e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91448" marR="9144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785" name="Line 46"/>
          <p:cNvSpPr>
            <a:spLocks noChangeShapeType="1"/>
          </p:cNvSpPr>
          <p:nvPr/>
        </p:nvSpPr>
        <p:spPr bwMode="auto">
          <a:xfrm>
            <a:off x="2771775" y="2691213"/>
            <a:ext cx="288924" cy="3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86" name="Line 48"/>
          <p:cNvSpPr>
            <a:spLocks noChangeShapeType="1"/>
          </p:cNvSpPr>
          <p:nvPr/>
        </p:nvSpPr>
        <p:spPr bwMode="auto">
          <a:xfrm flipH="1">
            <a:off x="7232652" y="2700838"/>
            <a:ext cx="292098" cy="37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788" name="Text Box 73"/>
          <p:cNvSpPr txBox="1">
            <a:spLocks noChangeArrowheads="1"/>
          </p:cNvSpPr>
          <p:nvPr/>
        </p:nvSpPr>
        <p:spPr bwMode="auto">
          <a:xfrm>
            <a:off x="7304088" y="277941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2789" name="Text Box 74"/>
          <p:cNvSpPr txBox="1">
            <a:spLocks noChangeArrowheads="1"/>
          </p:cNvSpPr>
          <p:nvPr/>
        </p:nvSpPr>
        <p:spPr bwMode="auto">
          <a:xfrm>
            <a:off x="2700338" y="277941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EB8CF5B-EAEE-47B5-A5D7-2D85C915E4FB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 dirty="0"/>
              <a:t>/57</a:t>
            </a:r>
          </a:p>
        </p:txBody>
      </p:sp>
      <p:sp>
        <p:nvSpPr>
          <p:cNvPr id="13" name="Text Box 64"/>
          <p:cNvSpPr txBox="1">
            <a:spLocks noChangeArrowheads="1"/>
          </p:cNvSpPr>
          <p:nvPr/>
        </p:nvSpPr>
        <p:spPr bwMode="auto">
          <a:xfrm>
            <a:off x="35496" y="1124744"/>
            <a:ext cx="9000999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54000"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altLang="hu-HU" b="1" dirty="0"/>
              <a:t>Algoritmus: </a:t>
            </a:r>
          </a:p>
          <a:p>
            <a:pPr>
              <a:spcBef>
                <a:spcPct val="50000"/>
              </a:spcBef>
            </a:pPr>
            <a:endParaRPr lang="hu-HU" altLang="hu-HU" b="1" dirty="0"/>
          </a:p>
          <a:p>
            <a:pPr>
              <a:spcBef>
                <a:spcPct val="50000"/>
              </a:spcBef>
            </a:pPr>
            <a:endParaRPr lang="hu-HU" altLang="hu-HU" b="1" dirty="0"/>
          </a:p>
          <a:p>
            <a:pPr>
              <a:spcBef>
                <a:spcPts val="0"/>
              </a:spcBef>
            </a:pPr>
            <a:endParaRPr lang="hu-HU" altLang="hu-HU" sz="2800" dirty="0"/>
          </a:p>
          <a:p>
            <a:pPr marL="0" indent="0">
              <a:spcBef>
                <a:spcPts val="0"/>
              </a:spcBef>
            </a:pPr>
            <a:r>
              <a:rPr lang="hu-HU" altLang="hu-HU" sz="2800" b="1" dirty="0"/>
              <a:t>Megjegyzés</a:t>
            </a:r>
            <a:r>
              <a:rPr lang="hu-HU" altLang="hu-HU" sz="2800" dirty="0"/>
              <a:t>: Az X változóról az algoritmus végrehajtása közben különböző állításokat mondhatunk: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kezdetben</a:t>
            </a:r>
            <a:r>
              <a:rPr lang="hu-HU" altLang="hu-HU" sz="2800" dirty="0"/>
              <a:t> a </a:t>
            </a:r>
            <a:r>
              <a:rPr lang="hu-HU" altLang="hu-HU" sz="2800" dirty="0" err="1"/>
              <a:t>bemenetbeli</a:t>
            </a:r>
            <a:r>
              <a:rPr lang="hu-HU" altLang="hu-HU" sz="2800" dirty="0"/>
              <a:t> sorozat;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futás végén</a:t>
            </a:r>
            <a:r>
              <a:rPr lang="hu-HU" altLang="hu-HU" sz="2800" dirty="0"/>
              <a:t> a bemeneti X permutációja a szétválogatás utófeltétele szerint;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közben</a:t>
            </a:r>
            <a:r>
              <a:rPr lang="hu-HU" altLang="hu-HU" sz="2800" dirty="0"/>
              <a:t> e-</a:t>
            </a:r>
            <a:r>
              <a:rPr lang="hu-HU" altLang="hu-HU" sz="2800" dirty="0" err="1"/>
              <a:t>ig</a:t>
            </a:r>
            <a:r>
              <a:rPr lang="hu-HU" altLang="hu-HU" sz="2800" dirty="0"/>
              <a:t> T tulajdonságú elemek, u-</a:t>
            </a:r>
            <a:r>
              <a:rPr lang="hu-HU" altLang="hu-HU" sz="2800" dirty="0" err="1"/>
              <a:t>tól</a:t>
            </a:r>
            <a:r>
              <a:rPr lang="hu-HU" altLang="hu-HU" sz="2800" dirty="0"/>
              <a:t> nem T tulajdonságú elemek, köztük nem vizsgált elemek.</a:t>
            </a:r>
          </a:p>
        </p:txBody>
      </p:sp>
      <p:sp>
        <p:nvSpPr>
          <p:cNvPr id="14" name="AutoShape 34">
            <a:extLst>
              <a:ext uri="{FF2B5EF4-FFF2-40B4-BE49-F238E27FC236}">
                <a16:creationId xmlns:a16="http://schemas.microsoft.com/office/drawing/2014/main" id="{78C3A5D3-C36A-49A1-90E9-64DE4771C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5300886"/>
            <a:ext cx="2305050" cy="360362"/>
          </a:xfrm>
          <a:prstGeom prst="wedgeRectCallout">
            <a:avLst>
              <a:gd name="adj1" fmla="val -267335"/>
              <a:gd name="adj2" fmla="val 113786"/>
            </a:avLst>
          </a:prstGeom>
          <a:solidFill>
            <a:srgbClr val="DDDDDD">
              <a:alpha val="70195"/>
            </a:srgbClr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hu-HU" sz="1800" dirty="0">
                <a:solidFill>
                  <a:srgbClr val="0000FF"/>
                </a:solidFill>
              </a:rPr>
              <a:t>Ún. </a:t>
            </a:r>
            <a:r>
              <a:rPr lang="hu-HU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ciklusinvariáns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91D1FFD2-E332-4E2C-9A35-F587ED8FF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" y="1998779"/>
            <a:ext cx="2533650" cy="1466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787" name="Line 72"/>
          <p:cNvSpPr>
            <a:spLocks noChangeShapeType="1"/>
          </p:cNvSpPr>
          <p:nvPr/>
        </p:nvSpPr>
        <p:spPr bwMode="auto">
          <a:xfrm flipV="1">
            <a:off x="2374900" y="2337005"/>
            <a:ext cx="5581476" cy="8198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4472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10. Szétválogatás </a:t>
            </a:r>
            <a:r>
              <a:rPr lang="hu-HU" dirty="0">
                <a:solidFill>
                  <a:srgbClr val="FF0000"/>
                </a:solidFill>
              </a:rPr>
              <a:t>helyben</a:t>
            </a:r>
            <a:endParaRPr lang="hu-HU" altLang="hu-HU" dirty="0">
              <a:solidFill>
                <a:srgbClr val="FF0000"/>
              </a:solidFill>
            </a:endParaRPr>
          </a:p>
        </p:txBody>
      </p:sp>
      <p:graphicFrame>
        <p:nvGraphicFramePr>
          <p:cNvPr id="2771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54794"/>
              </p:ext>
            </p:extLst>
          </p:nvPr>
        </p:nvGraphicFramePr>
        <p:xfrm>
          <a:off x="2082776" y="1509713"/>
          <a:ext cx="5400675" cy="2159861"/>
        </p:xfrm>
        <a:graphic>
          <a:graphicData uri="http://schemas.openxmlformats.org/drawingml/2006/table">
            <a:tbl>
              <a:tblPr/>
              <a:tblGrid>
                <a:gridCol w="617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0852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ElölrőlKeres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,u: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Egész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L="90000" marR="90000" marT="46783" marB="467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69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4" marB="45704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8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e&lt;u és T(X[e])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18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e:=e+1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8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Van:=e&lt;u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811" name="Oval 63"/>
          <p:cNvSpPr>
            <a:spLocks noChangeArrowheads="1"/>
          </p:cNvSpPr>
          <p:nvPr/>
        </p:nvSpPr>
        <p:spPr bwMode="auto">
          <a:xfrm>
            <a:off x="1795438" y="1576388"/>
            <a:ext cx="5976938" cy="615950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hu-HU" altLang="hu-HU" sz="2600"/>
          </a:p>
        </p:txBody>
      </p:sp>
      <p:graphicFrame>
        <p:nvGraphicFramePr>
          <p:cNvPr id="27717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542391"/>
              </p:ext>
            </p:extLst>
          </p:nvPr>
        </p:nvGraphicFramePr>
        <p:xfrm>
          <a:off x="2082776" y="3856038"/>
          <a:ext cx="5400675" cy="2213837"/>
        </p:xfrm>
        <a:graphic>
          <a:graphicData uri="http://schemas.openxmlformats.org/drawingml/2006/table">
            <a:tbl>
              <a:tblPr/>
              <a:tblGrid>
                <a:gridCol w="545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6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9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0857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14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HátulrólKeres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(e,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u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Egész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,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Van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L="90000" marR="90000" marT="46785" marB="4678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34"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5" marB="4570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90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e&lt;u és nem T(X[u])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190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u:=u–1</a:t>
                      </a:r>
                    </a:p>
                  </a:txBody>
                  <a:tcPr marT="45705" marB="457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190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6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Van:=e&lt;u</a:t>
                      </a:r>
                    </a:p>
                  </a:txBody>
                  <a:tcPr marT="45705" marB="4570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828" name="Oval 63"/>
          <p:cNvSpPr>
            <a:spLocks noChangeArrowheads="1"/>
          </p:cNvSpPr>
          <p:nvPr/>
        </p:nvSpPr>
        <p:spPr bwMode="auto">
          <a:xfrm>
            <a:off x="1763688" y="3890963"/>
            <a:ext cx="6048375" cy="658812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endParaRPr lang="hu-HU" alt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0F5846A-C37C-4802-9760-060ABECBD130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1225155107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Programozási tételek</a:t>
            </a:r>
          </a:p>
        </p:txBody>
      </p:sp>
      <p:sp>
        <p:nvSpPr>
          <p:cNvPr id="4711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/>
            <a:r>
              <a:rPr lang="hu-HU" b="1" dirty="0">
                <a:solidFill>
                  <a:srgbClr val="FF0000"/>
                </a:solidFill>
              </a:rPr>
              <a:t>Sorozat </a:t>
            </a:r>
            <a:r>
              <a:rPr lang="hu-HU" b="1" dirty="0">
                <a:solidFill>
                  <a:srgbClr val="FF0000"/>
                </a:solidFill>
                <a:sym typeface="Symbol" pitchFamily="18" charset="2"/>
              </a:rPr>
              <a:t> </a:t>
            </a:r>
            <a:r>
              <a:rPr lang="hu-HU" b="1" dirty="0" err="1">
                <a:solidFill>
                  <a:srgbClr val="FF0000"/>
                </a:solidFill>
                <a:sym typeface="Symbol" pitchFamily="18" charset="2"/>
              </a:rPr>
              <a:t>sorozat</a:t>
            </a:r>
            <a:endParaRPr lang="hu-HU" b="1" dirty="0">
              <a:solidFill>
                <a:srgbClr val="FF0000"/>
              </a:solidFill>
              <a:sym typeface="Symbol" pitchFamily="18" charset="2"/>
            </a:endParaRPr>
          </a:p>
          <a:p>
            <a:pPr marL="355600" indent="-355600">
              <a:spcBef>
                <a:spcPts val="300"/>
              </a:spcBef>
              <a:buFont typeface="Garamond" pitchFamily="18" charset="0"/>
              <a:buAutoNum type="arabicPeriod" startAt="7"/>
            </a:pPr>
            <a:r>
              <a:rPr lang="hu-HU" dirty="0">
                <a:sym typeface="Symbol" pitchFamily="18" charset="2"/>
              </a:rPr>
              <a:t>Másolás – </a:t>
            </a:r>
            <a:r>
              <a:rPr lang="hu-HU" sz="2800" dirty="0">
                <a:sym typeface="Symbol" pitchFamily="18" charset="2"/>
              </a:rPr>
              <a:t>függvényszámítás</a:t>
            </a:r>
          </a:p>
          <a:p>
            <a:pPr marL="355600" indent="-355600">
              <a:spcBef>
                <a:spcPts val="300"/>
              </a:spcBef>
              <a:buFont typeface="Garamond" pitchFamily="18" charset="0"/>
              <a:buAutoNum type="arabicPeriod" startAt="7"/>
            </a:pPr>
            <a:r>
              <a:rPr lang="hu-HU" dirty="0">
                <a:sym typeface="Symbol" pitchFamily="18" charset="2"/>
              </a:rPr>
              <a:t>Kiválogatás</a:t>
            </a:r>
          </a:p>
          <a:p>
            <a:pPr marL="355600" indent="-355600">
              <a:spcBef>
                <a:spcPts val="300"/>
              </a:spcBef>
              <a:buFont typeface="Garamond" pitchFamily="18" charset="0"/>
              <a:buAutoNum type="arabicPeriod" startAt="7"/>
            </a:pPr>
            <a:r>
              <a:rPr lang="hu-HU" dirty="0">
                <a:solidFill>
                  <a:srgbClr val="A6A6A6"/>
                </a:solidFill>
                <a:sym typeface="Symbol" pitchFamily="18" charset="2"/>
              </a:rPr>
              <a:t>Rendezés (később lesz)</a:t>
            </a:r>
          </a:p>
          <a:p>
            <a:pPr marL="355600" indent="-355600"/>
            <a:r>
              <a:rPr lang="hu-HU" b="1" dirty="0">
                <a:solidFill>
                  <a:srgbClr val="FF0000"/>
                </a:solidFill>
              </a:rPr>
              <a:t>Sorozat </a:t>
            </a:r>
            <a:r>
              <a:rPr lang="hu-HU" b="1" dirty="0">
                <a:solidFill>
                  <a:srgbClr val="FF0000"/>
                </a:solidFill>
                <a:sym typeface="Symbol" pitchFamily="18" charset="2"/>
              </a:rPr>
              <a:t> sorozatok</a:t>
            </a:r>
          </a:p>
          <a:p>
            <a:pPr marL="355600" indent="-355600">
              <a:spcBef>
                <a:spcPts val="300"/>
              </a:spcBef>
              <a:buFont typeface="Garamond" pitchFamily="18" charset="0"/>
              <a:buAutoNum type="arabicPeriod" startAt="10"/>
            </a:pPr>
            <a:r>
              <a:rPr lang="hu-HU" dirty="0">
                <a:sym typeface="Symbol" pitchFamily="18" charset="2"/>
              </a:rPr>
              <a:t>Szétválogatás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D34AA35-B754-49D7-8A26-34E2F6FBB68A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Mátrixok</a:t>
            </a:r>
          </a:p>
        </p:txBody>
      </p:sp>
      <p:sp>
        <p:nvSpPr>
          <p:cNvPr id="1639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dirty="0"/>
              <a:t>	</a:t>
            </a:r>
            <a:r>
              <a:rPr lang="hu-HU" sz="2800" dirty="0"/>
              <a:t>Egy N</a:t>
            </a:r>
            <a:r>
              <a:rPr lang="hu-HU" altLang="hu-HU" sz="2800" dirty="0">
                <a:solidFill>
                  <a:schemeClr val="bg2"/>
                </a:solidFill>
                <a:latin typeface="Garamond" pitchFamily="18" charset="0"/>
                <a:sym typeface="Symbol"/>
              </a:rPr>
              <a:t></a:t>
            </a:r>
            <a:r>
              <a:rPr lang="hu-HU" sz="2800" dirty="0"/>
              <a:t>M-es raszterképet nagyítsunk a kétszeresére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pontsokszorozás</a:t>
            </a:r>
            <a:r>
              <a:rPr lang="hu-HU" sz="2800" dirty="0"/>
              <a:t>sal: minden régi pont helyébe 2</a:t>
            </a:r>
            <a:r>
              <a:rPr lang="hu-HU" altLang="hu-HU" sz="2800" dirty="0">
                <a:solidFill>
                  <a:schemeClr val="bg2"/>
                </a:solidFill>
                <a:latin typeface="Garamond" pitchFamily="18" charset="0"/>
                <a:sym typeface="Symbol"/>
              </a:rPr>
              <a:t></a:t>
            </a:r>
            <a:r>
              <a:rPr lang="hu-HU" sz="2800" dirty="0"/>
              <a:t>2 azonos színű pontot rajzolunk a nagyított képen.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                           </a:t>
            </a:r>
            <a:r>
              <a:rPr lang="hu-HU" dirty="0">
                <a:sym typeface="Symbol" pitchFamily="18" charset="2"/>
              </a:rPr>
              <a:t></a:t>
            </a:r>
          </a:p>
        </p:txBody>
      </p:sp>
      <p:pic>
        <p:nvPicPr>
          <p:cNvPr id="16391" name="Picture 7" descr="࡛"/>
          <p:cNvPicPr>
            <a:picLocks noChangeAspect="1" noChangeArrowheads="1"/>
          </p:cNvPicPr>
          <p:nvPr/>
        </p:nvPicPr>
        <p:blipFill>
          <a:blip r:embed="rId3" cstate="print"/>
          <a:srcRect r="1852"/>
          <a:stretch>
            <a:fillRect/>
          </a:stretch>
        </p:blipFill>
        <p:spPr bwMode="auto">
          <a:xfrm>
            <a:off x="1259632" y="4076700"/>
            <a:ext cx="952500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392" name="Picture 8" descr="գ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121" y="4076700"/>
            <a:ext cx="1876425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átum helye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18F5326-6DCA-4A46-8292-FFC5FC1274F0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2454436163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1741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Problémák/</a:t>
            </a:r>
            <a:r>
              <a:rPr lang="hu-HU" b="1" dirty="0">
                <a:solidFill>
                  <a:srgbClr val="0000FF"/>
                </a:solidFill>
              </a:rPr>
              <a:t>válaszok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Hogyan ábrázoljunk egy képet?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olidFill>
                  <a:srgbClr val="0000FF"/>
                </a:solidFill>
              </a:rPr>
              <a:t>	A kép rendezett pontokból áll, azaz biztosan valamilyen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sorozat</a:t>
            </a:r>
            <a:r>
              <a:rPr lang="hu-HU" sz="2800" dirty="0">
                <a:solidFill>
                  <a:srgbClr val="0000FF"/>
                </a:solidFill>
              </a:rPr>
              <a:t>ként adható meg.</a:t>
            </a:r>
            <a:r>
              <a:rPr lang="hu-HU" sz="2800" dirty="0"/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Nehézkes lenne azonban a pontokra egy sorszámozást adni.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  <a:r>
              <a:rPr lang="hu-HU" sz="2800" dirty="0">
                <a:solidFill>
                  <a:srgbClr val="0000FF"/>
                </a:solidFill>
              </a:rPr>
              <a:t>Kézenfekvőbb azt megmondani, hogy egy képpont a kép hányadik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</a:t>
            </a:r>
            <a:r>
              <a:rPr lang="hu-HU" sz="2800" dirty="0">
                <a:solidFill>
                  <a:srgbClr val="0000FF"/>
                </a:solidFill>
              </a:rPr>
              <a:t>ában, illetve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oszlop</a:t>
            </a:r>
            <a:r>
              <a:rPr lang="hu-HU" sz="2800" dirty="0">
                <a:solidFill>
                  <a:srgbClr val="0000FF"/>
                </a:solidFill>
              </a:rPr>
              <a:t>ában található, azaz alkalmazzunk </a:t>
            </a:r>
            <a:r>
              <a:rPr lang="hu-H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dupla indexelés</a:t>
            </a:r>
            <a:r>
              <a:rPr lang="hu-HU" sz="2800" dirty="0">
                <a:solidFill>
                  <a:srgbClr val="0000FF"/>
                </a:solidFill>
              </a:rPr>
              <a:t>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  <a:r>
              <a:rPr lang="hu-HU" sz="2800" dirty="0">
                <a:solidFill>
                  <a:srgbClr val="0000FF"/>
                </a:solidFill>
              </a:rPr>
              <a:t>A kétindexes tömböket hívjuk </a:t>
            </a:r>
            <a:r>
              <a:rPr lang="hu-HU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mátrix</a:t>
            </a:r>
            <a:r>
              <a:rPr lang="hu-HU" sz="2800" dirty="0">
                <a:solidFill>
                  <a:srgbClr val="0000FF"/>
                </a:solidFill>
              </a:rPr>
              <a:t>nak.</a:t>
            </a:r>
          </a:p>
        </p:txBody>
      </p:sp>
      <p:pic>
        <p:nvPicPr>
          <p:cNvPr id="17415" name="Picture 7" descr="࡛"/>
          <p:cNvPicPr>
            <a:picLocks noChangeAspect="1" noChangeArrowheads="1"/>
          </p:cNvPicPr>
          <p:nvPr/>
        </p:nvPicPr>
        <p:blipFill>
          <a:blip r:embed="rId3" cstate="print"/>
          <a:srcRect r="3705"/>
          <a:stretch>
            <a:fillRect/>
          </a:stretch>
        </p:blipFill>
        <p:spPr bwMode="auto">
          <a:xfrm>
            <a:off x="8201025" y="1384300"/>
            <a:ext cx="796925" cy="827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átum helye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47C6B0C-DC42-4616-BDA8-425A19ED601D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462664155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Mátrixok</a:t>
            </a:r>
          </a:p>
        </p:txBody>
      </p:sp>
      <p:sp>
        <p:nvSpPr>
          <p:cNvPr id="1843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N,M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K</a:t>
            </a:r>
            <a:r>
              <a:rPr lang="hu-HU" sz="2800" baseline="-25000" dirty="0"/>
              <a:t>1..N,1..M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baseline="30000" dirty="0">
                <a:latin typeface="Garamond" pitchFamily="18" charset="0"/>
              </a:rPr>
              <a:t>N</a:t>
            </a:r>
            <a:r>
              <a:rPr lang="hu-HU" altLang="hu-HU" sz="2800" baseline="30000" dirty="0">
                <a:solidFill>
                  <a:srgbClr val="FF0000"/>
                </a:solidFill>
                <a:latin typeface="Garamond" pitchFamily="18" charset="0"/>
                <a:sym typeface="Symbol"/>
              </a:rPr>
              <a:t></a:t>
            </a:r>
            <a:r>
              <a:rPr lang="hu-HU" altLang="hu-HU" sz="2800" baseline="30000" dirty="0">
                <a:latin typeface="Garamond" pitchFamily="18" charset="0"/>
                <a:sym typeface="Symbol"/>
              </a:rPr>
              <a:t>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NK</a:t>
            </a:r>
            <a:r>
              <a:rPr lang="hu-HU" sz="2800" baseline="-25000" dirty="0"/>
              <a:t>1..2*N,1..2*M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baseline="30000" dirty="0">
                <a:latin typeface="Garamond" pitchFamily="18" charset="0"/>
              </a:rPr>
              <a:t>2</a:t>
            </a:r>
            <a:r>
              <a:rPr lang="hu-HU" sz="2800" baseline="30000" dirty="0">
                <a:sym typeface="Symbol"/>
              </a:rPr>
              <a:t>*</a:t>
            </a:r>
            <a:r>
              <a:rPr lang="hu-HU" altLang="hu-HU" sz="2800" baseline="30000" dirty="0">
                <a:latin typeface="Garamond" pitchFamily="18" charset="0"/>
              </a:rPr>
              <a:t>N</a:t>
            </a:r>
            <a:r>
              <a:rPr lang="hu-HU" altLang="hu-HU" sz="2800" baseline="30000" dirty="0">
                <a:solidFill>
                  <a:srgbClr val="FF0000"/>
                </a:solidFill>
                <a:latin typeface="Garamond" pitchFamily="18" charset="0"/>
                <a:sym typeface="Symbol"/>
              </a:rPr>
              <a:t></a:t>
            </a:r>
            <a:r>
              <a:rPr lang="hu-HU" altLang="hu-HU" sz="2800" baseline="30000" dirty="0">
                <a:latin typeface="Garamond" pitchFamily="18" charset="0"/>
                <a:sym typeface="Symbol"/>
              </a:rPr>
              <a:t>2</a:t>
            </a:r>
            <a:r>
              <a:rPr lang="hu-HU" sz="2800" baseline="30000" dirty="0">
                <a:sym typeface="Symbol"/>
              </a:rPr>
              <a:t>*</a:t>
            </a:r>
            <a:r>
              <a:rPr lang="hu-HU" altLang="hu-HU" sz="2800" baseline="30000" dirty="0">
                <a:latin typeface="Garamond" pitchFamily="18" charset="0"/>
                <a:sym typeface="Symbol"/>
              </a:rPr>
              <a:t>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	i(1iN): j(1jM):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NK</a:t>
            </a:r>
            <a:r>
              <a:rPr lang="hu-HU" sz="2800" baseline="-25000" dirty="0">
                <a:sym typeface="Symbol" pitchFamily="18" charset="2"/>
              </a:rPr>
              <a:t>2</a:t>
            </a:r>
            <a:r>
              <a:rPr lang="hu-HU" sz="2800" baseline="-25000" dirty="0">
                <a:sym typeface="Symbol"/>
              </a:rPr>
              <a:t>*</a:t>
            </a:r>
            <a:r>
              <a:rPr lang="hu-HU" sz="2800" baseline="-25000" dirty="0">
                <a:sym typeface="Symbol" pitchFamily="18" charset="2"/>
              </a:rPr>
              <a:t>i,2</a:t>
            </a:r>
            <a:r>
              <a:rPr lang="hu-HU" sz="2800" baseline="-25000" dirty="0">
                <a:sym typeface="Symbol"/>
              </a:rPr>
              <a:t>*</a:t>
            </a:r>
            <a:r>
              <a:rPr lang="hu-HU" sz="2800" baseline="-25000" dirty="0">
                <a:sym typeface="Symbol" pitchFamily="18" charset="2"/>
              </a:rPr>
              <a:t>j</a:t>
            </a:r>
            <a:r>
              <a:rPr lang="hu-HU" sz="2800" dirty="0">
                <a:sym typeface="Symbol" pitchFamily="18" charset="2"/>
              </a:rPr>
              <a:t>=K</a:t>
            </a:r>
            <a:r>
              <a:rPr lang="hu-HU" sz="2800" baseline="-25000" dirty="0">
                <a:sym typeface="Symbol" pitchFamily="18" charset="2"/>
              </a:rPr>
              <a:t>i,j</a:t>
            </a:r>
            <a:r>
              <a:rPr lang="hu-HU" sz="2800" dirty="0">
                <a:sym typeface="Symbol" pitchFamily="18" charset="2"/>
              </a:rPr>
              <a:t>   </a:t>
            </a:r>
            <a:r>
              <a:rPr lang="hu-HU" sz="2800" baseline="-25000" dirty="0"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NK</a:t>
            </a:r>
            <a:r>
              <a:rPr lang="hu-HU" sz="2800" baseline="-25000" dirty="0">
                <a:sym typeface="Symbol" pitchFamily="18" charset="2"/>
              </a:rPr>
              <a:t>2</a:t>
            </a:r>
            <a:r>
              <a:rPr lang="hu-HU" sz="2800" baseline="-25000" dirty="0">
                <a:sym typeface="Symbol"/>
              </a:rPr>
              <a:t>*</a:t>
            </a:r>
            <a:r>
              <a:rPr lang="hu-HU" sz="2800" baseline="-25000" dirty="0">
                <a:sym typeface="Symbol" pitchFamily="18" charset="2"/>
              </a:rPr>
              <a:t>i–1,2</a:t>
            </a:r>
            <a:r>
              <a:rPr lang="hu-HU" sz="2800" baseline="-25000" dirty="0">
                <a:sym typeface="Symbol"/>
              </a:rPr>
              <a:t>*</a:t>
            </a:r>
            <a:r>
              <a:rPr lang="hu-HU" sz="2800" baseline="-25000" dirty="0">
                <a:sym typeface="Symbol" pitchFamily="18" charset="2"/>
              </a:rPr>
              <a:t>j</a:t>
            </a:r>
            <a:r>
              <a:rPr lang="hu-HU" sz="2800" dirty="0">
                <a:sym typeface="Symbol" pitchFamily="18" charset="2"/>
              </a:rPr>
              <a:t>=K</a:t>
            </a:r>
            <a:r>
              <a:rPr lang="hu-HU" sz="2800" baseline="-25000" dirty="0">
                <a:sym typeface="Symbol" pitchFamily="18" charset="2"/>
              </a:rPr>
              <a:t>i,j</a:t>
            </a:r>
            <a:r>
              <a:rPr lang="hu-HU" sz="2800" dirty="0">
                <a:sym typeface="Symbol" pitchFamily="18" charset="2"/>
              </a:rPr>
              <a:t>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NK</a:t>
            </a:r>
            <a:r>
              <a:rPr lang="hu-HU" sz="2800" baseline="-25000" dirty="0">
                <a:sym typeface="Symbol" pitchFamily="18" charset="2"/>
              </a:rPr>
              <a:t>2</a:t>
            </a:r>
            <a:r>
              <a:rPr lang="hu-HU" sz="2800" baseline="-25000" dirty="0">
                <a:sym typeface="Symbol"/>
              </a:rPr>
              <a:t>*</a:t>
            </a:r>
            <a:r>
              <a:rPr lang="hu-HU" sz="2800" baseline="-25000" dirty="0">
                <a:sym typeface="Symbol" pitchFamily="18" charset="2"/>
              </a:rPr>
              <a:t>i,2</a:t>
            </a:r>
            <a:r>
              <a:rPr lang="hu-HU" sz="2800" baseline="-25000" dirty="0">
                <a:sym typeface="Symbol"/>
              </a:rPr>
              <a:t>*</a:t>
            </a:r>
            <a:r>
              <a:rPr lang="hu-HU" sz="2800" baseline="-25000" dirty="0">
                <a:sym typeface="Symbol" pitchFamily="18" charset="2"/>
              </a:rPr>
              <a:t>j–1</a:t>
            </a:r>
            <a:r>
              <a:rPr lang="hu-HU" sz="2800" dirty="0">
                <a:sym typeface="Symbol" pitchFamily="18" charset="2"/>
              </a:rPr>
              <a:t>=K</a:t>
            </a:r>
            <a:r>
              <a:rPr lang="hu-HU" sz="2800" baseline="-25000" dirty="0">
                <a:sym typeface="Symbol" pitchFamily="18" charset="2"/>
              </a:rPr>
              <a:t>i,j</a:t>
            </a:r>
            <a:r>
              <a:rPr lang="hu-HU" sz="2800" dirty="0">
                <a:sym typeface="Symbol" pitchFamily="18" charset="2"/>
              </a:rPr>
              <a:t>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NK</a:t>
            </a:r>
            <a:r>
              <a:rPr lang="hu-HU" sz="2800" baseline="-25000" dirty="0">
                <a:sym typeface="Symbol" pitchFamily="18" charset="2"/>
              </a:rPr>
              <a:t>2</a:t>
            </a:r>
            <a:r>
              <a:rPr lang="hu-HU" sz="2800" baseline="-25000" dirty="0">
                <a:sym typeface="Symbol"/>
              </a:rPr>
              <a:t>*</a:t>
            </a:r>
            <a:r>
              <a:rPr lang="hu-HU" sz="2800" baseline="-25000" dirty="0">
                <a:sym typeface="Symbol" pitchFamily="18" charset="2"/>
              </a:rPr>
              <a:t>i–1,2</a:t>
            </a:r>
            <a:r>
              <a:rPr lang="hu-HU" sz="2800" baseline="-25000" dirty="0">
                <a:sym typeface="Symbol"/>
              </a:rPr>
              <a:t>*</a:t>
            </a:r>
            <a:r>
              <a:rPr lang="hu-HU" sz="2800" baseline="-25000" dirty="0">
                <a:sym typeface="Symbol" pitchFamily="18" charset="2"/>
              </a:rPr>
              <a:t>j–1</a:t>
            </a:r>
            <a:r>
              <a:rPr lang="hu-HU" sz="2800" dirty="0">
                <a:sym typeface="Symbol" pitchFamily="18" charset="2"/>
              </a:rPr>
              <a:t>=K</a:t>
            </a:r>
            <a:r>
              <a:rPr lang="hu-HU" sz="2800" baseline="-25000" dirty="0">
                <a:sym typeface="Symbol" pitchFamily="18" charset="2"/>
              </a:rPr>
              <a:t>i,j</a:t>
            </a: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sz="2800" dirty="0">
                <a:sym typeface="Symbol" pitchFamily="18" charset="2"/>
              </a:rPr>
              <a:t>Ez a </a:t>
            </a:r>
            <a:r>
              <a:rPr lang="hu-HU" sz="2800" b="1" dirty="0">
                <a:sym typeface="Symbol" pitchFamily="18" charset="2"/>
              </a:rPr>
              <a:t>másolás</a:t>
            </a:r>
            <a:r>
              <a:rPr lang="hu-HU" sz="2800" dirty="0">
                <a:sym typeface="Symbol" pitchFamily="18" charset="2"/>
              </a:rPr>
              <a:t> tétel egy variációja, csak egy elemből négy elem keletkezik.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516216" y="2420888"/>
            <a:ext cx="2664296" cy="936104"/>
          </a:xfrm>
          <a:prstGeom prst="wedgeRectCallout">
            <a:avLst>
              <a:gd name="adj1" fmla="val -87711"/>
              <a:gd name="adj2" fmla="val -81499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altLang="hu-HU" sz="2000" dirty="0">
                <a:latin typeface="Imprint MT Shadow" pitchFamily="82" charset="0"/>
                <a:sym typeface="Symbol" pitchFamily="18" charset="2"/>
              </a:rPr>
              <a:t>:=</a:t>
            </a:r>
            <a:r>
              <a:rPr lang="hu-HU" altLang="hu-HU" sz="2000" dirty="0">
                <a:latin typeface="+mj-lt"/>
                <a:sym typeface="Symbol" pitchFamily="18" charset="2"/>
              </a:rPr>
              <a:t>(</a:t>
            </a:r>
            <a:r>
              <a:rPr lang="hu-HU" altLang="hu-HU" sz="20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000" baseline="30000" dirty="0"/>
              <a:t>M</a:t>
            </a:r>
            <a:r>
              <a:rPr lang="hu-HU" altLang="hu-HU" sz="2000" dirty="0">
                <a:latin typeface="+mj-lt"/>
                <a:sym typeface="Symbol" pitchFamily="18" charset="2"/>
              </a:rPr>
              <a:t>)</a:t>
            </a:r>
            <a:r>
              <a:rPr lang="hu-HU" altLang="hu-HU" sz="2000" baseline="30000" dirty="0">
                <a:sym typeface="Symbol"/>
              </a:rPr>
              <a:t>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/>
              </a:rPr>
              <a:t>N – a sorok, </a:t>
            </a:r>
            <a:br>
              <a:rPr lang="hu-H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/>
              </a:rPr>
            </a:br>
            <a:r>
              <a:rPr lang="hu-H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sym typeface="Symbol"/>
              </a:rPr>
              <a:t>M – az oszlopok száma</a:t>
            </a:r>
            <a:endParaRPr lang="hu-HU" sz="20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sym typeface="Symbol" pitchFamily="18" charset="2"/>
            </a:endParaRPr>
          </a:p>
        </p:txBody>
      </p:sp>
      <p:pic>
        <p:nvPicPr>
          <p:cNvPr id="1658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000" y="1341438"/>
            <a:ext cx="2880000" cy="966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átum helye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2AF6D76-4318-440C-89AA-7C51F6904CA4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2038129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uiExpand="1" build="p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19462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9095800" cy="5156199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Algoritmus </a:t>
            </a:r>
            <a:r>
              <a:rPr lang="hu-HU" b="1" dirty="0">
                <a:sym typeface="Symbol" panose="05050102010706020507" pitchFamily="18" charset="2"/>
              </a:rPr>
              <a:t></a:t>
            </a:r>
            <a:r>
              <a:rPr lang="hu-HU" b="1" dirty="0"/>
              <a:t> adatleírás: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692400" algn="l"/>
              </a:tabLst>
            </a:pPr>
            <a:r>
              <a:rPr lang="hu-HU" sz="2800" dirty="0"/>
              <a:t>	</a:t>
            </a:r>
            <a:r>
              <a:rPr lang="hu-HU" sz="2800" b="1" dirty="0"/>
              <a:t>Konstans</a:t>
            </a:r>
            <a:br>
              <a:rPr lang="hu-HU" sz="2800" dirty="0"/>
            </a:br>
            <a:r>
              <a:rPr lang="hu-HU" sz="2800" dirty="0"/>
              <a:t>   </a:t>
            </a:r>
            <a:r>
              <a:rPr lang="hu-HU" sz="2800" dirty="0" err="1"/>
              <a:t>MaxN:</a:t>
            </a:r>
            <a:r>
              <a:rPr lang="hu-HU" sz="2800" b="1" dirty="0" err="1"/>
              <a:t>Egész</a:t>
            </a:r>
            <a:r>
              <a:rPr lang="hu-HU" sz="2800" dirty="0"/>
              <a:t>(???)</a:t>
            </a:r>
            <a:br>
              <a:rPr lang="hu-HU" sz="2800" dirty="0"/>
            </a:br>
            <a:r>
              <a:rPr lang="hu-HU" sz="2800" dirty="0"/>
              <a:t>   </a:t>
            </a:r>
            <a:r>
              <a:rPr lang="hu-HU" sz="2800" dirty="0" err="1"/>
              <a:t>MaxM:</a:t>
            </a:r>
            <a:r>
              <a:rPr lang="hu-HU" sz="2800" b="1" dirty="0" err="1"/>
              <a:t>Egész</a:t>
            </a:r>
            <a:r>
              <a:rPr lang="hu-HU" sz="2800" dirty="0"/>
              <a:t>(???)</a:t>
            </a:r>
            <a:br>
              <a:rPr lang="hu-HU" sz="2800" dirty="0"/>
            </a:br>
            <a:r>
              <a:rPr lang="hu-HU" sz="2800" b="1" dirty="0"/>
              <a:t>Típus</a:t>
            </a:r>
            <a:r>
              <a:rPr lang="hu-HU" sz="2800" dirty="0"/>
              <a:t> </a:t>
            </a:r>
            <a:br>
              <a:rPr lang="hu-HU" sz="2800" dirty="0"/>
            </a:br>
            <a:r>
              <a:rPr lang="hu-HU" sz="2800" dirty="0"/>
              <a:t>   </a:t>
            </a:r>
            <a:r>
              <a:rPr lang="hu-HU" sz="2800" dirty="0" err="1">
                <a:solidFill>
                  <a:srgbClr val="0000FF"/>
                </a:solidFill>
              </a:rPr>
              <a:t>TMátrix</a:t>
            </a:r>
            <a:r>
              <a:rPr lang="hu-HU" sz="2800" dirty="0"/>
              <a:t>=</a:t>
            </a:r>
            <a:r>
              <a:rPr lang="hu-HU" sz="2800" b="1" dirty="0"/>
              <a:t>Tömb</a:t>
            </a:r>
            <a:r>
              <a:rPr lang="hu-HU" sz="2800" dirty="0"/>
              <a:t>[1..MaxN,1..MaxM:</a:t>
            </a:r>
            <a:r>
              <a:rPr lang="hu-HU" sz="2800" b="1" dirty="0"/>
              <a:t>Egész</a:t>
            </a:r>
            <a:r>
              <a:rPr lang="hu-HU" sz="2800" dirty="0"/>
              <a:t>]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  <a:r>
              <a:rPr lang="hu-HU" sz="2800" b="1" dirty="0"/>
              <a:t>Változó</a:t>
            </a:r>
            <a:br>
              <a:rPr lang="hu-HU" sz="2800" dirty="0"/>
            </a:br>
            <a:r>
              <a:rPr lang="hu-HU" sz="2800" dirty="0"/>
              <a:t>   </a:t>
            </a:r>
            <a:r>
              <a:rPr lang="hu-HU" sz="2800" dirty="0" err="1"/>
              <a:t>N,M:</a:t>
            </a:r>
            <a:r>
              <a:rPr lang="hu-HU" sz="2800" b="1" dirty="0" err="1"/>
              <a:t>Egész</a:t>
            </a:r>
            <a:br>
              <a:rPr lang="hu-HU" sz="2800" dirty="0"/>
            </a:br>
            <a:r>
              <a:rPr lang="hu-HU" sz="2800" dirty="0"/>
              <a:t>   </a:t>
            </a:r>
            <a:r>
              <a:rPr lang="hu-HU" sz="2800" dirty="0" err="1"/>
              <a:t>K,NK:</a:t>
            </a:r>
            <a:r>
              <a:rPr lang="hu-HU" sz="2800" dirty="0" err="1">
                <a:solidFill>
                  <a:srgbClr val="0000FF"/>
                </a:solidFill>
              </a:rPr>
              <a:t>TMátrix</a:t>
            </a:r>
            <a:endParaRPr lang="hu-HU" sz="2800" dirty="0">
              <a:solidFill>
                <a:srgbClr val="0000FF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  <a:endParaRPr lang="hu-HU" sz="2800" dirty="0">
              <a:sym typeface="Symbol" pitchFamily="18" charset="2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97A77B9F-9857-4A03-BDBD-FE9ABB3B2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459384"/>
            <a:ext cx="2715542" cy="1897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39EF6DE-00DE-423B-86A5-E1D8C308CEE9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3324792998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1946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  <a:endParaRPr lang="hu-HU" sz="2800" dirty="0">
              <a:sym typeface="Symbol" pitchFamily="18" charset="2"/>
            </a:endParaRPr>
          </a:p>
        </p:txBody>
      </p:sp>
      <p:graphicFrame>
        <p:nvGraphicFramePr>
          <p:cNvPr id="19491" name="Group 35"/>
          <p:cNvGraphicFramePr>
            <a:graphicFrameLocks noGrp="1"/>
          </p:cNvGraphicFramePr>
          <p:nvPr/>
        </p:nvGraphicFramePr>
        <p:xfrm>
          <a:off x="3205163" y="1844675"/>
          <a:ext cx="4823221" cy="3111502"/>
        </p:xfrm>
        <a:graphic>
          <a:graphicData uri="http://schemas.openxmlformats.org/drawingml/2006/table">
            <a:tbl>
              <a:tblPr/>
              <a:tblGrid>
                <a:gridCol w="52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5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NK[2*i,2*j]:=K[i,j]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NK[2*i</a:t>
                      </a: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1,2*j]:=K[i,j]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NK[2*i,2*j</a:t>
                      </a:r>
                      <a:r>
                        <a:rPr kumimoji="0" lang="hu-HU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1]:=K[i,j]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NK[2*i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1,2*j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1]:=K[i,j]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Szövegdoboz 13"/>
          <p:cNvSpPr txBox="1">
            <a:spLocks noChangeArrowheads="1"/>
          </p:cNvSpPr>
          <p:nvPr/>
        </p:nvSpPr>
        <p:spPr bwMode="auto">
          <a:xfrm>
            <a:off x="8017445" y="1520223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97A77B9F-9857-4A03-BDBD-FE9ABB3B2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2" y="1916832"/>
            <a:ext cx="2715542" cy="1897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88035AB-2A4E-48EE-B9C7-17DA5C304A64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49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150042890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7. Másolás – </a:t>
            </a:r>
            <a:r>
              <a:rPr lang="hu-HU" sz="2800"/>
              <a:t>függvényszámítás</a:t>
            </a:r>
          </a:p>
        </p:txBody>
      </p:sp>
      <p:sp>
        <p:nvSpPr>
          <p:cNvPr id="1536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b="1" dirty="0">
                <a:solidFill>
                  <a:srgbClr val="FF0000"/>
                </a:solidFill>
              </a:rPr>
              <a:t>Mi bennük a közös?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N darab „valamihez” kell hozzárendelni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másik N darab „valamit”, ami akár az előbbitől különböző típusú is lehet. A darabszám, a sorrend is marad. Az elemeken operáló függvény ugyanaz.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52" y="1484784"/>
            <a:ext cx="2621561" cy="1695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1871136-6FD8-4F3A-B056-DD5D2A3ED699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4792E-6 L 0.06441 0.054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27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013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2151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dirty="0"/>
              <a:t>	</a:t>
            </a:r>
            <a:r>
              <a:rPr lang="hu-HU" sz="2800" dirty="0"/>
              <a:t>Egy N</a:t>
            </a:r>
            <a:r>
              <a:rPr lang="hu-HU" altLang="hu-HU" sz="2800" dirty="0">
                <a:solidFill>
                  <a:schemeClr val="bg2"/>
                </a:solidFill>
                <a:latin typeface="Garamond" pitchFamily="18" charset="0"/>
                <a:sym typeface="Symbol"/>
              </a:rPr>
              <a:t></a:t>
            </a:r>
            <a:r>
              <a:rPr lang="hu-HU" sz="2800" dirty="0"/>
              <a:t>M-es raszterképet kicsinyítsünk a felére (N/2</a:t>
            </a:r>
            <a:r>
              <a:rPr lang="hu-HU" altLang="hu-HU" sz="2800" dirty="0">
                <a:solidFill>
                  <a:schemeClr val="bg2"/>
                </a:solidFill>
                <a:latin typeface="Garamond" pitchFamily="18" charset="0"/>
                <a:sym typeface="Symbol"/>
              </a:rPr>
              <a:t></a:t>
            </a:r>
            <a:r>
              <a:rPr lang="hu-HU" sz="2800" dirty="0"/>
              <a:t>M/2 méretűre)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pontátlagolás</a:t>
            </a:r>
            <a:r>
              <a:rPr lang="hu-HU" sz="2800" dirty="0"/>
              <a:t>sal: a kicsinyített kép minden pontja az eredeti kép 2</a:t>
            </a:r>
            <a:r>
              <a:rPr lang="hu-HU" altLang="hu-HU" sz="2800" dirty="0">
                <a:solidFill>
                  <a:schemeClr val="bg2"/>
                </a:solidFill>
                <a:latin typeface="Garamond" pitchFamily="18" charset="0"/>
                <a:sym typeface="Symbol"/>
              </a:rPr>
              <a:t></a:t>
            </a:r>
            <a:r>
              <a:rPr lang="hu-HU" sz="2800" dirty="0"/>
              <a:t>2 pontjának „átlaga” legyen!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dirty="0"/>
              <a:t>                  	       </a:t>
            </a:r>
            <a:r>
              <a:rPr lang="hu-HU" dirty="0">
                <a:sym typeface="Symbol" pitchFamily="18" charset="2"/>
              </a:rPr>
              <a:t>		</a:t>
            </a:r>
          </a:p>
        </p:txBody>
      </p:sp>
      <p:pic>
        <p:nvPicPr>
          <p:cNvPr id="21511" name="Picture 7" descr="࡛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4005263"/>
            <a:ext cx="1943100" cy="194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12" name="Picture 9" descr="գ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34633" y="4096667"/>
            <a:ext cx="2009775" cy="1852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513" name="Picture 9" descr="գ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5011068"/>
            <a:ext cx="1017587" cy="938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514" name="AutoShape 11"/>
          <p:cNvSpPr>
            <a:spLocks noChangeArrowheads="1"/>
          </p:cNvSpPr>
          <p:nvPr/>
        </p:nvSpPr>
        <p:spPr bwMode="auto">
          <a:xfrm>
            <a:off x="323850" y="3356992"/>
            <a:ext cx="1800225" cy="539750"/>
          </a:xfrm>
          <a:prstGeom prst="wedgeRectCallout">
            <a:avLst>
              <a:gd name="adj1" fmla="val 213237"/>
              <a:gd name="adj2" fmla="val -115541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66700" indent="-254000" algn="ctr"/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„átlag”: színkódok átlaga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16F6D08-C94E-4A74-B32F-5F9ABC6D5331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50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1097013680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22534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9057880" cy="475456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 </a:t>
            </a:r>
            <a:r>
              <a:rPr lang="hu-HU" sz="2800" b="1" dirty="0"/>
              <a:t>(másolás)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N,M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K</a:t>
            </a:r>
            <a:r>
              <a:rPr lang="hu-HU" sz="2800" baseline="-25000" dirty="0"/>
              <a:t>1..N,1..M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</a:t>
            </a:r>
            <a:r>
              <a:rPr lang="hu-HU" sz="2800" baseline="30000" dirty="0">
                <a:sym typeface="Symbol"/>
              </a:rPr>
              <a:t>M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KK</a:t>
            </a:r>
            <a:r>
              <a:rPr lang="hu-HU" sz="2800" baseline="-25000" dirty="0"/>
              <a:t>1..N/2,1..M/2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N/2</a:t>
            </a:r>
            <a:r>
              <a:rPr lang="hu-HU" sz="2800" baseline="30000" dirty="0">
                <a:sym typeface="Symbol"/>
              </a:rPr>
              <a:t>M/2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</a:t>
            </a:r>
            <a:r>
              <a:rPr lang="hu-HU" sz="2600" dirty="0" err="1">
                <a:sym typeface="Symbol" pitchFamily="18" charset="2"/>
              </a:rPr>
              <a:t>PárosE</a:t>
            </a:r>
            <a:r>
              <a:rPr lang="hu-HU" sz="2600" dirty="0">
                <a:sym typeface="Symbol" pitchFamily="18" charset="2"/>
              </a:rPr>
              <a:t>(N) és </a:t>
            </a:r>
            <a:r>
              <a:rPr lang="hu-HU" sz="2600" dirty="0" err="1">
                <a:sym typeface="Symbol" pitchFamily="18" charset="2"/>
              </a:rPr>
              <a:t>PárosE</a:t>
            </a:r>
            <a:r>
              <a:rPr lang="hu-HU" sz="2600" dirty="0">
                <a:sym typeface="Symbol" pitchFamily="18" charset="2"/>
              </a:rPr>
              <a:t>(M)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	i(1iN/2): j(1jM/2):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 </a:t>
            </a:r>
            <a:r>
              <a:rPr lang="hu-HU" sz="2800" dirty="0" err="1">
                <a:sym typeface="Symbol" pitchFamily="18" charset="2"/>
              </a:rPr>
              <a:t>KK</a:t>
            </a:r>
            <a:r>
              <a:rPr lang="hu-HU" sz="2800" baseline="-25000" dirty="0" err="1">
                <a:sym typeface="Symbol" pitchFamily="18" charset="2"/>
              </a:rPr>
              <a:t>i,j</a:t>
            </a:r>
            <a:r>
              <a:rPr lang="hu-HU" sz="2800" dirty="0">
                <a:sym typeface="Symbol" pitchFamily="18" charset="2"/>
              </a:rPr>
              <a:t>=(K</a:t>
            </a:r>
            <a:r>
              <a:rPr lang="hu-HU" sz="2800" baseline="-25000" dirty="0">
                <a:sym typeface="Symbol" pitchFamily="18" charset="2"/>
              </a:rPr>
              <a:t>2*i,2*j</a:t>
            </a:r>
            <a:r>
              <a:rPr lang="hu-HU" sz="2800" dirty="0">
                <a:sym typeface="Symbol" pitchFamily="18" charset="2"/>
              </a:rPr>
              <a:t>+K</a:t>
            </a:r>
            <a:r>
              <a:rPr lang="hu-HU" sz="2800" baseline="-25000" dirty="0">
                <a:sym typeface="Symbol" pitchFamily="18" charset="2"/>
              </a:rPr>
              <a:t>2*i-1,2*j</a:t>
            </a:r>
            <a:r>
              <a:rPr lang="hu-HU" sz="2800" dirty="0">
                <a:sym typeface="Symbol" pitchFamily="18" charset="2"/>
              </a:rPr>
              <a:t>+K</a:t>
            </a:r>
            <a:r>
              <a:rPr lang="hu-HU" sz="2800" baseline="-25000" dirty="0">
                <a:sym typeface="Symbol" pitchFamily="18" charset="2"/>
              </a:rPr>
              <a:t>2*i,2*j-1</a:t>
            </a:r>
            <a:r>
              <a:rPr lang="hu-HU" sz="2800" dirty="0">
                <a:sym typeface="Symbol" pitchFamily="18" charset="2"/>
              </a:rPr>
              <a:t>+K</a:t>
            </a:r>
            <a:r>
              <a:rPr lang="hu-HU" sz="2800" baseline="-25000" dirty="0">
                <a:sym typeface="Symbol" pitchFamily="18" charset="2"/>
              </a:rPr>
              <a:t>2*i-1,2*j-1</a:t>
            </a:r>
            <a:r>
              <a:rPr lang="hu-HU" sz="2800" dirty="0">
                <a:sym typeface="Symbol" pitchFamily="18" charset="2"/>
              </a:rPr>
              <a:t>) </a:t>
            </a:r>
            <a:r>
              <a:rPr lang="hu-HU" sz="2800" dirty="0" err="1">
                <a:sym typeface="Symbol" pitchFamily="18" charset="2"/>
              </a:rPr>
              <a:t>Div</a:t>
            </a:r>
            <a:r>
              <a:rPr lang="hu-HU" sz="2800" dirty="0">
                <a:sym typeface="Symbol" pitchFamily="18" charset="2"/>
              </a:rPr>
              <a:t> 4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Definíció:	</a:t>
            </a:r>
            <a:r>
              <a:rPr lang="hu-HU" sz="2800" dirty="0" err="1">
                <a:sym typeface="Symbol" pitchFamily="18" charset="2"/>
              </a:rPr>
              <a:t>PárosE: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 err="1">
                <a:sym typeface="Symbol"/>
              </a:rPr>
              <a:t>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</a:t>
            </a:r>
            <a:r>
              <a:rPr lang="hu-HU" sz="2800" dirty="0" err="1">
                <a:sym typeface="Symbol" pitchFamily="18" charset="2"/>
              </a:rPr>
              <a:t>PárosE</a:t>
            </a:r>
            <a:r>
              <a:rPr lang="hu-HU" sz="2800" dirty="0">
                <a:sym typeface="Symbol" pitchFamily="18" charset="2"/>
              </a:rPr>
              <a:t>(x):=(x </a:t>
            </a:r>
            <a:r>
              <a:rPr lang="hu-HU" sz="2800" dirty="0" err="1">
                <a:sym typeface="Symbol" pitchFamily="18" charset="2"/>
              </a:rPr>
              <a:t>Mod</a:t>
            </a:r>
            <a:r>
              <a:rPr lang="hu-HU" sz="2800" dirty="0">
                <a:sym typeface="Symbol" pitchFamily="18" charset="2"/>
              </a:rPr>
              <a:t> 2)=0</a:t>
            </a:r>
            <a:endParaRPr lang="hu-HU" sz="2800" dirty="0">
              <a:sym typeface="Symbol"/>
            </a:endParaRPr>
          </a:p>
        </p:txBody>
      </p:sp>
      <p:pic>
        <p:nvPicPr>
          <p:cNvPr id="1669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76" y="1484784"/>
            <a:ext cx="2880000" cy="952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átum helye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B440141-5373-4390-A194-575E01F0101E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51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3973689567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23558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8929117" cy="5156199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b="1" dirty="0"/>
              <a:t>Megjegyzés: </a:t>
            </a:r>
          </a:p>
          <a:p>
            <a:pPr marL="365125" indent="-365125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1) a színes képeknél az átlagolással baj lehet!</a:t>
            </a:r>
            <a:r>
              <a:rPr lang="hu-HU" sz="2800" dirty="0">
                <a:sym typeface="Symbol" pitchFamily="18" charset="2"/>
              </a:rPr>
              <a:t> Milyen szín egy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piros</a:t>
            </a:r>
            <a:r>
              <a:rPr lang="hu-HU" sz="2800" dirty="0">
                <a:sym typeface="Symbol" pitchFamily="18" charset="2"/>
              </a:rPr>
              <a:t> és egy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kék</a:t>
            </a:r>
            <a:r>
              <a:rPr lang="hu-HU" sz="2800" dirty="0">
                <a:sym typeface="Symbol" pitchFamily="18" charset="2"/>
              </a:rPr>
              <a:t> színű pont </a:t>
            </a:r>
            <a:r>
              <a:rPr lang="hu-HU" sz="2800" dirty="0">
                <a:solidFill>
                  <a:srgbClr val="8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átlaga</a:t>
            </a:r>
            <a:r>
              <a:rPr lang="hu-HU" sz="2800" dirty="0">
                <a:sym typeface="Symbol" pitchFamily="18" charset="2"/>
              </a:rPr>
              <a:t>? (hamis színek)</a:t>
            </a:r>
          </a:p>
          <a:p>
            <a:pPr marL="365125" indent="-365125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2) </a:t>
            </a:r>
            <a:r>
              <a:rPr lang="hu-HU" sz="2800" b="1" dirty="0">
                <a:sym typeface="Symbol" pitchFamily="18" charset="2"/>
              </a:rPr>
              <a:t>RGB</a:t>
            </a:r>
            <a:r>
              <a:rPr lang="hu-HU" sz="2800" dirty="0">
                <a:sym typeface="Symbol" pitchFamily="18" charset="2"/>
              </a:rPr>
              <a:t> esetén a szín: </a:t>
            </a: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Rekord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(piros,zöld,kék:</a:t>
            </a: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Egész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)</a:t>
            </a:r>
            <a:r>
              <a:rPr lang="hu-HU" sz="2800" dirty="0">
                <a:sym typeface="Symbol" pitchFamily="18" charset="2"/>
              </a:rPr>
              <a:t>; és az átlag? (</a:t>
            </a:r>
            <a:r>
              <a:rPr lang="hu-HU" sz="2800" dirty="0" err="1">
                <a:sym typeface="Symbol" pitchFamily="18" charset="2"/>
              </a:rPr>
              <a:t>komponensenkénti</a:t>
            </a:r>
            <a:r>
              <a:rPr lang="hu-HU" sz="2800" dirty="0">
                <a:sym typeface="Symbol" pitchFamily="18" charset="2"/>
              </a:rPr>
              <a:t> átlag)</a:t>
            </a:r>
            <a:endParaRPr lang="hu-HU" sz="2800" dirty="0"/>
          </a:p>
        </p:txBody>
      </p:sp>
      <p:graphicFrame>
        <p:nvGraphicFramePr>
          <p:cNvPr id="22554" name="Group 26"/>
          <p:cNvGraphicFramePr>
            <a:graphicFrameLocks noGrp="1"/>
          </p:cNvGraphicFramePr>
          <p:nvPr/>
        </p:nvGraphicFramePr>
        <p:xfrm>
          <a:off x="1809408" y="2492896"/>
          <a:ext cx="6149255" cy="1931542"/>
        </p:xfrm>
        <a:graphic>
          <a:graphicData uri="http://schemas.openxmlformats.org/drawingml/2006/table">
            <a:tbl>
              <a:tblPr/>
              <a:tblGrid>
                <a:gridCol w="440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534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i=1..N/2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j=1..M/2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56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KK[i,j]:=(K[2*i,2*j]+K[2*i–1,2*j]+</a:t>
                      </a:r>
                      <a:b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  K[2*i,2*j–1]+K[2*i–1,2*j–1]) 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Div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Szövegdoboz 13"/>
          <p:cNvSpPr txBox="1">
            <a:spLocks noChangeArrowheads="1"/>
          </p:cNvSpPr>
          <p:nvPr/>
        </p:nvSpPr>
        <p:spPr bwMode="auto">
          <a:xfrm>
            <a:off x="7956376" y="2079751"/>
            <a:ext cx="1123552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i,j:</a:t>
            </a:r>
            <a:r>
              <a:rPr lang="hu-HU" sz="1800" b="1" dirty="0"/>
              <a:t>Egész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41249A67-A47B-48DB-A0DE-977FF80CE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556792"/>
            <a:ext cx="5117315" cy="487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FBD76BB-7096-4634-9C60-6E5D0D66238E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52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27428450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2458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A Rák-köd képére alkalmazzunk egyféle </a:t>
            </a: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-szűrő</a:t>
            </a:r>
            <a:r>
              <a:rPr lang="hu-HU" sz="2800" dirty="0"/>
              <a:t>t!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Minden pontot helyettesítsünk magának és a 8 szomszédjának maximumával!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                      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				  </a:t>
            </a:r>
            <a:r>
              <a:rPr lang="hu-HU" dirty="0">
                <a:sym typeface="Symbol" pitchFamily="18" charset="2"/>
              </a:rPr>
              <a:t></a:t>
            </a:r>
          </a:p>
        </p:txBody>
      </p:sp>
      <p:sp>
        <p:nvSpPr>
          <p:cNvPr id="24583" name="Rectangle 10"/>
          <p:cNvSpPr>
            <a:spLocks noChangeArrowheads="1"/>
          </p:cNvSpPr>
          <p:nvPr/>
        </p:nvSpPr>
        <p:spPr bwMode="auto">
          <a:xfrm>
            <a:off x="0" y="26003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sp>
        <p:nvSpPr>
          <p:cNvPr id="24585" name="Rectangle 12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hu-HU"/>
          </a:p>
        </p:txBody>
      </p:sp>
      <p:pic>
        <p:nvPicPr>
          <p:cNvPr id="24672" name="Picture 9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266700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74" name="Picture 9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327" y="3413580"/>
            <a:ext cx="2686050" cy="167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átum helye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C0E6B94-F9A2-43C8-832B-CEACC896095C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53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2456066316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2560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 </a:t>
            </a:r>
            <a:r>
              <a:rPr lang="hu-HU" sz="2800" b="1" dirty="0"/>
              <a:t>(</a:t>
            </a:r>
            <a:r>
              <a:rPr lang="hu-HU" sz="2800" b="1" dirty="0" err="1"/>
              <a:t>másolás+maximum-kiválasztás</a:t>
            </a:r>
            <a:r>
              <a:rPr lang="hu-HU" sz="2800" b="1" dirty="0"/>
              <a:t>)</a:t>
            </a:r>
            <a:endParaRPr lang="hu-HU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N,M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 K</a:t>
            </a:r>
            <a:r>
              <a:rPr lang="hu-HU" sz="2800" baseline="-25000" dirty="0"/>
              <a:t>1..N,1..M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</a:t>
            </a:r>
            <a:r>
              <a:rPr lang="hu-HU" sz="2800" baseline="30000" dirty="0">
                <a:sym typeface="Symbol"/>
              </a:rPr>
              <a:t>M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RK</a:t>
            </a:r>
            <a:r>
              <a:rPr lang="hu-HU" sz="2800" baseline="-25000" dirty="0"/>
              <a:t>1..N,1..M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</a:t>
            </a:r>
            <a:r>
              <a:rPr lang="hu-HU" sz="2800" baseline="30000" dirty="0">
                <a:sym typeface="Symbol"/>
              </a:rPr>
              <a:t>M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	i(1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hu-HU" sz="2800" dirty="0">
                <a:sym typeface="Symbol" pitchFamily="18" charset="2"/>
              </a:rPr>
              <a:t>i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hu-HU" sz="2800" dirty="0">
                <a:sym typeface="Symbol" pitchFamily="18" charset="2"/>
              </a:rPr>
              <a:t>N): j(1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hu-HU" sz="2800" dirty="0">
                <a:sym typeface="Symbol" pitchFamily="18" charset="2"/>
              </a:rPr>
              <a:t>j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hu-HU" sz="2800" dirty="0">
                <a:sym typeface="Symbol" pitchFamily="18" charset="2"/>
              </a:rPr>
              <a:t>M):</a:t>
            </a:r>
          </a:p>
          <a:p>
            <a:pPr marL="0" indent="0">
              <a:lnSpc>
                <a:spcPct val="90000"/>
              </a:lnSpc>
              <a:spcBef>
                <a:spcPts val="1800"/>
              </a:spcBef>
              <a:buNone/>
            </a:pPr>
            <a:r>
              <a:rPr lang="hu-HU" sz="2800" dirty="0">
                <a:sym typeface="Symbol" pitchFamily="18" charset="2"/>
              </a:rPr>
              <a:t>		     </a:t>
            </a:r>
            <a:r>
              <a:rPr lang="hu-HU" sz="2800" dirty="0" err="1">
                <a:sym typeface="Symbol" pitchFamily="18" charset="2"/>
              </a:rPr>
              <a:t>RK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baseline="-25000" dirty="0">
                <a:sym typeface="Symbol" pitchFamily="18" charset="2"/>
              </a:rPr>
              <a:t>,j</a:t>
            </a:r>
            <a:r>
              <a:rPr lang="hu-HU" sz="2800" dirty="0">
                <a:sym typeface="Symbol" pitchFamily="18" charset="2"/>
              </a:rPr>
              <a:t>=                        és</a:t>
            </a:r>
          </a:p>
          <a:p>
            <a:pPr marL="254000">
              <a:lnSpc>
                <a:spcPct val="95000"/>
              </a:lnSpc>
              <a:spcBef>
                <a:spcPct val="30000"/>
              </a:spcBef>
              <a:buNone/>
            </a:pPr>
            <a:r>
              <a:rPr lang="hu-HU" sz="2800" dirty="0">
                <a:sym typeface="Symbol" pitchFamily="18" charset="2"/>
              </a:rPr>
              <a:t>			j(1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dirty="0">
                <a:sym typeface="Symbol" pitchFamily="18" charset="2"/>
              </a:rPr>
              <a:t>j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dirty="0">
                <a:sym typeface="Symbol" pitchFamily="18" charset="2"/>
              </a:rPr>
              <a:t>M): RK</a:t>
            </a:r>
            <a:r>
              <a:rPr lang="hu-HU" sz="2800" baseline="-25000" dirty="0">
                <a:sym typeface="Symbol" pitchFamily="18" charset="2"/>
              </a:rPr>
              <a:t>1,j</a:t>
            </a:r>
            <a:r>
              <a:rPr lang="hu-HU" sz="2800" dirty="0">
                <a:sym typeface="Symbol" pitchFamily="18" charset="2"/>
              </a:rPr>
              <a:t>=K</a:t>
            </a:r>
            <a:r>
              <a:rPr lang="hu-HU" sz="2800" baseline="-25000" dirty="0">
                <a:sym typeface="Symbol" pitchFamily="18" charset="2"/>
              </a:rPr>
              <a:t>1,j</a:t>
            </a:r>
            <a:r>
              <a:rPr lang="hu-HU" sz="2800" dirty="0">
                <a:sym typeface="Symbol" pitchFamily="18" charset="2"/>
              </a:rPr>
              <a:t>   és   RK</a:t>
            </a:r>
            <a:r>
              <a:rPr lang="hu-HU" sz="2800" baseline="-25000" dirty="0">
                <a:sym typeface="Symbol" pitchFamily="18" charset="2"/>
              </a:rPr>
              <a:t>N,j</a:t>
            </a:r>
            <a:r>
              <a:rPr lang="hu-HU" sz="2800" dirty="0">
                <a:sym typeface="Symbol" pitchFamily="18" charset="2"/>
              </a:rPr>
              <a:t>=K</a:t>
            </a:r>
            <a:r>
              <a:rPr lang="hu-HU" sz="2800" baseline="-25000" dirty="0">
                <a:sym typeface="Symbol" pitchFamily="18" charset="2"/>
              </a:rPr>
              <a:t>N,j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30000"/>
              </a:spcBef>
              <a:buNone/>
            </a:pPr>
            <a:r>
              <a:rPr lang="hu-HU" sz="2800" dirty="0">
                <a:sym typeface="Symbol" pitchFamily="18" charset="2"/>
              </a:rPr>
              <a:t>			i(1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dirty="0">
                <a:sym typeface="Symbol" pitchFamily="18" charset="2"/>
              </a:rPr>
              <a:t>i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dirty="0">
                <a:sym typeface="Symbol" pitchFamily="18" charset="2"/>
              </a:rPr>
              <a:t>N): RK</a:t>
            </a:r>
            <a:r>
              <a:rPr lang="hu-HU" sz="2800" baseline="-25000" dirty="0">
                <a:sym typeface="Symbol" pitchFamily="18" charset="2"/>
              </a:rPr>
              <a:t>i,1</a:t>
            </a:r>
            <a:r>
              <a:rPr lang="hu-HU" sz="2800" dirty="0">
                <a:sym typeface="Symbol" pitchFamily="18" charset="2"/>
              </a:rPr>
              <a:t>=K</a:t>
            </a:r>
            <a:r>
              <a:rPr lang="hu-HU" sz="2800" baseline="-25000" dirty="0">
                <a:sym typeface="Symbol" pitchFamily="18" charset="2"/>
              </a:rPr>
              <a:t>i,1</a:t>
            </a:r>
            <a:r>
              <a:rPr lang="hu-HU" sz="2800" dirty="0">
                <a:sym typeface="Symbol" pitchFamily="18" charset="2"/>
              </a:rPr>
              <a:t>   és   </a:t>
            </a:r>
            <a:r>
              <a:rPr lang="hu-HU" sz="2800" dirty="0" err="1">
                <a:sym typeface="Symbol" pitchFamily="18" charset="2"/>
              </a:rPr>
              <a:t>RK</a:t>
            </a:r>
            <a:r>
              <a:rPr lang="hu-HU" sz="2800" baseline="-25000" dirty="0" err="1">
                <a:sym typeface="Symbol" pitchFamily="18" charset="2"/>
              </a:rPr>
              <a:t>i,M</a:t>
            </a:r>
            <a:r>
              <a:rPr lang="hu-HU" sz="2800" dirty="0">
                <a:sym typeface="Symbol" pitchFamily="18" charset="2"/>
              </a:rPr>
              <a:t>=K</a:t>
            </a:r>
            <a:r>
              <a:rPr lang="hu-HU" sz="2800" baseline="-25000" dirty="0">
                <a:sym typeface="Symbol" pitchFamily="18" charset="2"/>
              </a:rPr>
              <a:t>i,M</a:t>
            </a:r>
            <a:endParaRPr lang="hu-HU" sz="2800" dirty="0">
              <a:sym typeface="Symbol" pitchFamily="18" charset="2"/>
            </a:endParaRP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3347864" y="3501008"/>
          <a:ext cx="1971822" cy="75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29810" imgH="431613" progId="Equation.3">
                  <p:embed/>
                </p:oleObj>
              </mc:Choice>
              <mc:Fallback>
                <p:oleObj name="Equation" r:id="rId3" imgW="1129810" imgH="431613" progId="Equation.3">
                  <p:embed/>
                  <p:pic>
                    <p:nvPicPr>
                      <p:cNvPr id="25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501008"/>
                        <a:ext cx="1971822" cy="7534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66" name="Picture 6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36" y="2101900"/>
            <a:ext cx="2880000" cy="940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átum helye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A06E0A2-DFDF-4F9A-9F3C-5BA7D84835DC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54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1504859829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2662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/>
              <a:t>Algoritmus:</a:t>
            </a:r>
            <a:endParaRPr lang="hu-HU" b="1">
              <a:sym typeface="Symbol" pitchFamily="18" charset="2"/>
            </a:endParaRPr>
          </a:p>
        </p:txBody>
      </p:sp>
      <p:graphicFrame>
        <p:nvGraphicFramePr>
          <p:cNvPr id="116826" name="Group 90"/>
          <p:cNvGraphicFramePr>
            <a:graphicFrameLocks noGrp="1"/>
          </p:cNvGraphicFramePr>
          <p:nvPr/>
        </p:nvGraphicFramePr>
        <p:xfrm>
          <a:off x="3132138" y="1871663"/>
          <a:ext cx="4940211" cy="4668841"/>
        </p:xfrm>
        <a:graphic>
          <a:graphicData uri="http://schemas.openxmlformats.org/drawingml/2006/table">
            <a:tbl>
              <a:tblPr/>
              <a:tblGrid>
                <a:gridCol w="466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3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7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9113">
                <a:tc gridSpan="6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2..N–1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2..M–1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i–1..i+1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q=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j–1..j+1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K[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p,q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]&gt;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K[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p,q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RK[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i,j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]:=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113">
                <a:tc gridSpan="6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676" name="Line 103"/>
          <p:cNvSpPr>
            <a:spLocks noChangeShapeType="1"/>
          </p:cNvSpPr>
          <p:nvPr/>
        </p:nvSpPr>
        <p:spPr bwMode="auto">
          <a:xfrm>
            <a:off x="4807274" y="4465638"/>
            <a:ext cx="21590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6677" name="Line 104"/>
          <p:cNvSpPr>
            <a:spLocks noChangeShapeType="1"/>
          </p:cNvSpPr>
          <p:nvPr/>
        </p:nvSpPr>
        <p:spPr bwMode="auto">
          <a:xfrm flipH="1">
            <a:off x="7840715" y="4465638"/>
            <a:ext cx="21590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6678" name="Text Box 55"/>
          <p:cNvSpPr txBox="1">
            <a:spLocks noChangeArrowheads="1"/>
          </p:cNvSpPr>
          <p:nvPr/>
        </p:nvSpPr>
        <p:spPr bwMode="auto">
          <a:xfrm>
            <a:off x="4725641" y="473075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6679" name="Text Box 56"/>
          <p:cNvSpPr txBox="1">
            <a:spLocks noChangeArrowheads="1"/>
          </p:cNvSpPr>
          <p:nvPr/>
        </p:nvSpPr>
        <p:spPr bwMode="auto">
          <a:xfrm>
            <a:off x="7826428" y="47339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6" name="Szövegdoboz 13"/>
          <p:cNvSpPr txBox="1">
            <a:spLocks noChangeArrowheads="1"/>
          </p:cNvSpPr>
          <p:nvPr/>
        </p:nvSpPr>
        <p:spPr bwMode="auto">
          <a:xfrm>
            <a:off x="8072349" y="1438176"/>
            <a:ext cx="1222375" cy="84278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br>
              <a:rPr lang="hu-HU" sz="1800" b="1" dirty="0"/>
            </a:br>
            <a:r>
              <a:rPr lang="hu-HU" sz="1800" dirty="0"/>
              <a:t>  </a:t>
            </a:r>
            <a:r>
              <a:rPr lang="hu-HU" sz="1800" dirty="0" err="1"/>
              <a:t>max</a:t>
            </a:r>
            <a:r>
              <a:rPr lang="hu-HU" sz="1800" dirty="0"/>
              <a:t>,  </a:t>
            </a:r>
            <a:br>
              <a:rPr lang="hu-HU" sz="1800" dirty="0"/>
            </a:br>
            <a:r>
              <a:rPr lang="hu-HU" sz="1800" dirty="0"/>
              <a:t>  </a:t>
            </a:r>
            <a:r>
              <a:rPr lang="hu-HU" sz="1800" dirty="0" err="1"/>
              <a:t>i,j:</a:t>
            </a:r>
            <a:r>
              <a:rPr lang="hu-HU" sz="1800" b="1" dirty="0" err="1"/>
              <a:t>Egész</a:t>
            </a:r>
            <a:endParaRPr lang="hu-HU" sz="1800" b="1" dirty="0"/>
          </a:p>
        </p:txBody>
      </p:sp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035747"/>
            <a:ext cx="2627313" cy="1033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Csoportba foglalás 2"/>
          <p:cNvGrpSpPr/>
          <p:nvPr/>
        </p:nvGrpSpPr>
        <p:grpSpPr>
          <a:xfrm>
            <a:off x="34925" y="2269133"/>
            <a:ext cx="2627313" cy="871835"/>
            <a:chOff x="34925" y="2052340"/>
            <a:chExt cx="2627313" cy="871835"/>
          </a:xfrm>
        </p:grpSpPr>
        <p:sp>
          <p:nvSpPr>
            <p:cNvPr id="2" name="Téglalap 1"/>
            <p:cNvSpPr/>
            <p:nvPr/>
          </p:nvSpPr>
          <p:spPr>
            <a:xfrm>
              <a:off x="1399456" y="2052340"/>
              <a:ext cx="1224000" cy="29654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/>
            <p:cNvSpPr/>
            <p:nvPr/>
          </p:nvSpPr>
          <p:spPr>
            <a:xfrm>
              <a:off x="34925" y="2348880"/>
              <a:ext cx="2627313" cy="575295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8" name="Rectangle 62">
            <a:extLst>
              <a:ext uri="{FF2B5EF4-FFF2-40B4-BE49-F238E27FC236}">
                <a16:creationId xmlns:a16="http://schemas.microsoft.com/office/drawing/2014/main" id="{E0044237-D58A-4F7C-95D3-ED2BEA321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124" y="2979260"/>
            <a:ext cx="4050000" cy="2521049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2800" dirty="0" err="1">
                <a:solidFill>
                  <a:srgbClr val="FF0000"/>
                </a:solidFill>
              </a:rPr>
              <a:t>max</a:t>
            </a:r>
            <a:r>
              <a:rPr lang="hu-HU" sz="2800" dirty="0">
                <a:solidFill>
                  <a:srgbClr val="FF0000"/>
                </a:solidFill>
              </a:rPr>
              <a:t>:=</a:t>
            </a:r>
            <a:r>
              <a:rPr lang="hu-HU" sz="2400" dirty="0">
                <a:solidFill>
                  <a:srgbClr val="FF0000"/>
                </a:solidFill>
              </a:rPr>
              <a:t>…(</a:t>
            </a:r>
            <a:r>
              <a:rPr lang="hu-HU" sz="2400" dirty="0" err="1">
                <a:solidFill>
                  <a:srgbClr val="FF0000"/>
                </a:solidFill>
              </a:rPr>
              <a:t>i,j</a:t>
            </a:r>
            <a:r>
              <a:rPr lang="hu-HU" sz="2400" dirty="0">
                <a:solidFill>
                  <a:srgbClr val="FF0000"/>
                </a:solidFill>
              </a:rPr>
              <a:t>) körüli 3</a:t>
            </a:r>
            <a:r>
              <a:rPr lang="hu-HU" sz="2400" dirty="0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hu-HU" sz="2400" dirty="0">
                <a:solidFill>
                  <a:srgbClr val="FF0000"/>
                </a:solidFill>
              </a:rPr>
              <a:t>3-as</a:t>
            </a:r>
            <a:br>
              <a:rPr lang="hu-HU" sz="2400" dirty="0">
                <a:solidFill>
                  <a:srgbClr val="FF0000"/>
                </a:solidFill>
              </a:rPr>
            </a:br>
            <a:r>
              <a:rPr lang="hu-HU" sz="2400" dirty="0">
                <a:solidFill>
                  <a:srgbClr val="FF0000"/>
                </a:solidFill>
              </a:rPr>
              <a:t>             részmátrix maximuma…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9DFC02F-52E6-4C04-81C1-9530E4EF1C5C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55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4796373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2765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/>
              <a:t>Algoritmus:</a:t>
            </a:r>
            <a:endParaRPr lang="hu-HU" b="1">
              <a:sym typeface="Symbol" pitchFamily="18" charset="2"/>
            </a:endParaRPr>
          </a:p>
        </p:txBody>
      </p:sp>
      <p:graphicFrame>
        <p:nvGraphicFramePr>
          <p:cNvPr id="116826" name="Group 90"/>
          <p:cNvGraphicFramePr>
            <a:graphicFrameLocks noGrp="1"/>
          </p:cNvGraphicFramePr>
          <p:nvPr/>
        </p:nvGraphicFramePr>
        <p:xfrm>
          <a:off x="3132138" y="1871663"/>
          <a:ext cx="4968347" cy="4668841"/>
        </p:xfrm>
        <a:graphic>
          <a:graphicData uri="http://schemas.openxmlformats.org/drawingml/2006/table">
            <a:tbl>
              <a:tblPr/>
              <a:tblGrid>
                <a:gridCol w="46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48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4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9113">
                <a:tc gridSpan="6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2..N–1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2..M–1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max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p=</a:t>
                      </a: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i–1..i+1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q=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j–1..j+1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K[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p,q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]&gt;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K[p,q]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RK[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i,j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]:=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113">
                <a:tc gridSpan="6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7701" name="Line 103"/>
          <p:cNvSpPr>
            <a:spLocks noChangeShapeType="1"/>
          </p:cNvSpPr>
          <p:nvPr/>
        </p:nvSpPr>
        <p:spPr bwMode="auto">
          <a:xfrm>
            <a:off x="4807789" y="4465638"/>
            <a:ext cx="21590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702" name="Line 104"/>
          <p:cNvSpPr>
            <a:spLocks noChangeShapeType="1"/>
          </p:cNvSpPr>
          <p:nvPr/>
        </p:nvSpPr>
        <p:spPr bwMode="auto">
          <a:xfrm flipH="1">
            <a:off x="7878367" y="4452938"/>
            <a:ext cx="21590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703" name="Text Box 55"/>
          <p:cNvSpPr txBox="1">
            <a:spLocks noChangeArrowheads="1"/>
          </p:cNvSpPr>
          <p:nvPr/>
        </p:nvSpPr>
        <p:spPr bwMode="auto">
          <a:xfrm>
            <a:off x="4745038" y="473075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7704" name="Text Box 56"/>
          <p:cNvSpPr txBox="1">
            <a:spLocks noChangeArrowheads="1"/>
          </p:cNvSpPr>
          <p:nvPr/>
        </p:nvSpPr>
        <p:spPr bwMode="auto">
          <a:xfrm>
            <a:off x="7853806" y="47212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20CC435-DF5D-46D1-B061-1D978B744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470499"/>
            <a:ext cx="1752600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" y="3103612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66771" y="5945026"/>
            <a:ext cx="2117725" cy="604838"/>
          </a:xfrm>
          <a:prstGeom prst="wedgeRectCallout">
            <a:avLst>
              <a:gd name="adj1" fmla="val -13343"/>
              <a:gd name="adj2" fmla="val -308387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66700" indent="-254000" algn="ctr"/>
            <a:r>
              <a:rPr lang="hu-H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Maximumérték-kiválasztás tétel.</a:t>
            </a:r>
          </a:p>
        </p:txBody>
      </p:sp>
      <p:sp>
        <p:nvSpPr>
          <p:cNvPr id="27708" name="Rectangle 61"/>
          <p:cNvSpPr>
            <a:spLocks noChangeArrowheads="1"/>
          </p:cNvSpPr>
          <p:nvPr/>
        </p:nvSpPr>
        <p:spPr bwMode="auto">
          <a:xfrm>
            <a:off x="3132138" y="1889125"/>
            <a:ext cx="4954281" cy="963613"/>
          </a:xfrm>
          <a:prstGeom prst="rect">
            <a:avLst/>
          </a:prstGeom>
          <a:solidFill>
            <a:schemeClr val="bg1">
              <a:alpha val="5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7709" name="Rectangle 62"/>
          <p:cNvSpPr>
            <a:spLocks noChangeArrowheads="1"/>
          </p:cNvSpPr>
          <p:nvPr/>
        </p:nvSpPr>
        <p:spPr bwMode="auto">
          <a:xfrm>
            <a:off x="3132138" y="2852738"/>
            <a:ext cx="846000" cy="3167062"/>
          </a:xfrm>
          <a:prstGeom prst="rect">
            <a:avLst/>
          </a:prstGeom>
          <a:solidFill>
            <a:schemeClr val="bg1">
              <a:alpha val="5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7710" name="Rectangle 63"/>
          <p:cNvSpPr>
            <a:spLocks noChangeArrowheads="1"/>
          </p:cNvSpPr>
          <p:nvPr/>
        </p:nvSpPr>
        <p:spPr bwMode="auto">
          <a:xfrm>
            <a:off x="3121200" y="6050756"/>
            <a:ext cx="4932000" cy="481807"/>
          </a:xfrm>
          <a:prstGeom prst="rect">
            <a:avLst/>
          </a:prstGeom>
          <a:solidFill>
            <a:schemeClr val="bg1">
              <a:alpha val="5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870224"/>
            <a:ext cx="2627313" cy="1033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712" name="Rectangle 65"/>
          <p:cNvSpPr>
            <a:spLocks noChangeArrowheads="1"/>
          </p:cNvSpPr>
          <p:nvPr/>
        </p:nvSpPr>
        <p:spPr bwMode="auto">
          <a:xfrm>
            <a:off x="835025" y="1857648"/>
            <a:ext cx="1655763" cy="2159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3" name="Rectangle 65"/>
          <p:cNvSpPr>
            <a:spLocks noChangeArrowheads="1"/>
          </p:cNvSpPr>
          <p:nvPr/>
        </p:nvSpPr>
        <p:spPr bwMode="auto">
          <a:xfrm>
            <a:off x="827584" y="2376000"/>
            <a:ext cx="1834654" cy="5040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4" name="Rectangle 61">
            <a:extLst>
              <a:ext uri="{FF2B5EF4-FFF2-40B4-BE49-F238E27FC236}">
                <a16:creationId xmlns:a16="http://schemas.microsoft.com/office/drawing/2014/main" id="{7AF60881-06BA-433A-BACB-91A9D712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5518629"/>
            <a:ext cx="4023249" cy="504000"/>
          </a:xfrm>
          <a:prstGeom prst="rect">
            <a:avLst/>
          </a:prstGeom>
          <a:solidFill>
            <a:schemeClr val="bg1">
              <a:alpha val="59999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32" name="Szövegdoboz 13">
            <a:extLst>
              <a:ext uri="{FF2B5EF4-FFF2-40B4-BE49-F238E27FC236}">
                <a16:creationId xmlns:a16="http://schemas.microsoft.com/office/drawing/2014/main" id="{8CEC617A-4C7F-4DFE-B864-0019E41AE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749" y="1438176"/>
            <a:ext cx="1222375" cy="84278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</a:t>
            </a:r>
            <a:r>
              <a:rPr lang="hu-HU" sz="1800" dirty="0" err="1"/>
              <a:t>max</a:t>
            </a:r>
            <a:r>
              <a:rPr lang="hu-HU" sz="1800" dirty="0"/>
              <a:t>,  </a:t>
            </a:r>
            <a:br>
              <a:rPr lang="hu-HU" sz="1800" dirty="0"/>
            </a:br>
            <a:r>
              <a:rPr lang="hu-HU" sz="1800" dirty="0"/>
              <a:t>  </a:t>
            </a:r>
            <a:r>
              <a:rPr lang="hu-HU" sz="1800" dirty="0" err="1"/>
              <a:t>i,j:</a:t>
            </a:r>
            <a:r>
              <a:rPr lang="hu-HU" sz="1800" b="1" dirty="0" err="1"/>
              <a:t>Egész</a:t>
            </a:r>
            <a:endParaRPr lang="hu-HU" sz="1800" b="1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9DB5599-4F50-46CE-AA1B-1DCF1D258BA7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56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31577908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animBg="1"/>
      <p:bldP spid="3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Mátrixok</a:t>
            </a:r>
          </a:p>
        </p:txBody>
      </p:sp>
      <p:sp>
        <p:nvSpPr>
          <p:cNvPr id="2867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/>
              <a:t>Algoritmus </a:t>
            </a:r>
            <a:r>
              <a:rPr lang="hu-HU" sz="2000" b="1"/>
              <a:t>(folytatás)</a:t>
            </a:r>
            <a:r>
              <a:rPr lang="hu-HU" b="1"/>
              <a:t>:</a:t>
            </a:r>
            <a:endParaRPr lang="hu-HU" b="1">
              <a:sym typeface="Symbol" pitchFamily="18" charset="2"/>
            </a:endParaRPr>
          </a:p>
        </p:txBody>
      </p:sp>
      <p:graphicFrame>
        <p:nvGraphicFramePr>
          <p:cNvPr id="26690" name="Group 66"/>
          <p:cNvGraphicFramePr>
            <a:graphicFrameLocks noGrp="1"/>
          </p:cNvGraphicFramePr>
          <p:nvPr/>
        </p:nvGraphicFramePr>
        <p:xfrm>
          <a:off x="3132138" y="3929063"/>
          <a:ext cx="4536206" cy="1557336"/>
        </p:xfrm>
        <a:graphic>
          <a:graphicData uri="http://schemas.openxmlformats.org/drawingml/2006/table">
            <a:tbl>
              <a:tblPr/>
              <a:tblGrid>
                <a:gridCol w="428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RK[i,1]:=K[i,1]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RK[i,M]:=K[i,M]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710" name="Group 86"/>
          <p:cNvGraphicFramePr>
            <a:graphicFrameLocks noGrp="1"/>
          </p:cNvGraphicFramePr>
          <p:nvPr/>
        </p:nvGraphicFramePr>
        <p:xfrm>
          <a:off x="3132138" y="1858963"/>
          <a:ext cx="4536206" cy="2076452"/>
        </p:xfrm>
        <a:graphic>
          <a:graphicData uri="http://schemas.openxmlformats.org/drawingml/2006/table">
            <a:tbl>
              <a:tblPr/>
              <a:tblGrid>
                <a:gridCol w="428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1..M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RK[1,j]:=K[1,j]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RK[N,j]:=K[N,j]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Szövegdoboz 13"/>
          <p:cNvSpPr txBox="1">
            <a:spLocks noChangeArrowheads="1"/>
          </p:cNvSpPr>
          <p:nvPr/>
        </p:nvSpPr>
        <p:spPr bwMode="auto">
          <a:xfrm>
            <a:off x="7668344" y="1534291"/>
            <a:ext cx="1222375" cy="5863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51540"/>
          <a:stretch/>
        </p:blipFill>
        <p:spPr bwMode="auto">
          <a:xfrm>
            <a:off x="34925" y="1857824"/>
            <a:ext cx="2627313" cy="500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18"/>
          <a:stretch/>
        </p:blipFill>
        <p:spPr bwMode="auto">
          <a:xfrm>
            <a:off x="36000" y="2358505"/>
            <a:ext cx="2628000" cy="781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65"/>
          <p:cNvSpPr>
            <a:spLocks noChangeArrowheads="1"/>
          </p:cNvSpPr>
          <p:nvPr/>
        </p:nvSpPr>
        <p:spPr bwMode="auto">
          <a:xfrm>
            <a:off x="827584" y="1889274"/>
            <a:ext cx="1834654" cy="5040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4" name="Rectangle 65"/>
          <p:cNvSpPr>
            <a:spLocks noChangeArrowheads="1"/>
          </p:cNvSpPr>
          <p:nvPr/>
        </p:nvSpPr>
        <p:spPr bwMode="auto">
          <a:xfrm>
            <a:off x="35496" y="2022624"/>
            <a:ext cx="917327" cy="360000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737C91D-60DC-44C8-87D2-C6DDFC3796F8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57</a:t>
            </a:fld>
            <a:r>
              <a:rPr lang="hu-HU" dirty="0"/>
              <a:t>/57</a:t>
            </a:r>
          </a:p>
        </p:txBody>
      </p:sp>
    </p:spTree>
    <p:extLst>
      <p:ext uri="{BB962C8B-B14F-4D97-AF65-F5344CB8AC3E}">
        <p14:creationId xmlns:p14="http://schemas.microsoft.com/office/powerpoint/2010/main" val="134577488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7. Másolás – </a:t>
            </a:r>
            <a:r>
              <a:rPr lang="hu-HU" sz="2800"/>
              <a:t>függvényszámítás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  <a:defRPr/>
            </a:pPr>
            <a:r>
              <a:rPr lang="hu-HU" b="1" dirty="0"/>
              <a:t>Specifikáció:</a:t>
            </a:r>
          </a:p>
          <a:p>
            <a:pPr marL="254000">
              <a:defRPr/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br>
              <a:rPr lang="hu-HU" sz="2800" dirty="0"/>
            </a:br>
            <a:r>
              <a:rPr lang="hu-HU" sz="2800" dirty="0"/>
              <a:t>	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br>
              <a:rPr lang="hu-HU" sz="2800" dirty="0"/>
            </a:br>
            <a:r>
              <a:rPr lang="hu-HU" sz="2800" dirty="0"/>
              <a:t>		f</a:t>
            </a:r>
            <a:r>
              <a:rPr lang="hu-HU" sz="2800" dirty="0">
                <a:sym typeface="Symbol"/>
              </a:rPr>
              <a:t>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hu-HU" sz="2800" dirty="0"/>
              <a:t>→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u-HU" sz="2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54000">
              <a:defRPr/>
            </a:pPr>
            <a:r>
              <a:rPr lang="hu-HU" sz="2800" dirty="0"/>
              <a:t>Kimenet:	Y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hu-HU" sz="2800" dirty="0"/>
          </a:p>
          <a:p>
            <a:pPr marL="254000">
              <a:defRPr/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>
              <a:defRPr/>
            </a:pPr>
            <a:r>
              <a:rPr lang="hu-HU" sz="2800" dirty="0">
                <a:sym typeface="Symbol" pitchFamily="18" charset="2"/>
              </a:rPr>
              <a:t>Utófeltétel:	i(1≤i≤N): </a:t>
            </a:r>
            <a:r>
              <a:rPr lang="hu-HU" sz="2800" dirty="0" err="1">
                <a:sym typeface="Symbol" pitchFamily="18" charset="2"/>
              </a:rPr>
              <a:t>Y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=f(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 marL="254000">
              <a:buNone/>
              <a:defRPr/>
            </a:pPr>
            <a:r>
              <a:rPr lang="hu-HU" sz="2800" dirty="0">
                <a:sym typeface="Symbol" pitchFamily="18" charset="2"/>
              </a:rPr>
              <a:t>   Másként:	Y</a:t>
            </a:r>
            <a:r>
              <a:rPr lang="hu-HU" sz="2800" baseline="-25000" dirty="0">
                <a:sym typeface="Symbol" pitchFamily="18" charset="2"/>
              </a:rPr>
              <a:t>1..N</a:t>
            </a:r>
            <a:r>
              <a:rPr lang="hu-HU" sz="2800" dirty="0">
                <a:sym typeface="Symbol" pitchFamily="18" charset="2"/>
              </a:rPr>
              <a:t>=f(X</a:t>
            </a:r>
            <a:r>
              <a:rPr lang="hu-HU" sz="2800" baseline="-25000" dirty="0">
                <a:sym typeface="Symbol" pitchFamily="18" charset="2"/>
              </a:rPr>
              <a:t>1..N</a:t>
            </a:r>
            <a:r>
              <a:rPr lang="hu-HU" sz="2800" dirty="0">
                <a:sym typeface="Symbol" pitchFamily="18" charset="2"/>
              </a:rPr>
              <a:t>)</a:t>
            </a:r>
          </a:p>
        </p:txBody>
      </p:sp>
      <p:pic>
        <p:nvPicPr>
          <p:cNvPr id="10257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996" y="1495946"/>
            <a:ext cx="3492500" cy="99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3174352" y="2366896"/>
            <a:ext cx="180000" cy="252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u-HU" sz="1800" dirty="0"/>
              <a:t>N</a:t>
            </a:r>
            <a:endParaRPr lang="en-GB" sz="1800" dirty="0"/>
          </a:p>
        </p:txBody>
      </p:sp>
      <p:sp>
        <p:nvSpPr>
          <p:cNvPr id="11" name="Szövegdoboz 10"/>
          <p:cNvSpPr txBox="1"/>
          <p:nvPr/>
        </p:nvSpPr>
        <p:spPr>
          <a:xfrm>
            <a:off x="3138368" y="3284984"/>
            <a:ext cx="180000" cy="252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hu-HU" sz="1800" dirty="0"/>
              <a:t>N</a:t>
            </a:r>
            <a:endParaRPr lang="en-GB" sz="180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AB86F3A-2442-427D-9215-45E58E3E658D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 dirty="0"/>
              <a:t>/57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7. Másolás – </a:t>
            </a:r>
            <a:r>
              <a:rPr lang="hu-HU" sz="2800"/>
              <a:t>függvényszámítás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5111898"/>
          </a:xfrm>
        </p:spPr>
        <p:txBody>
          <a:bodyPr/>
          <a:lstStyle/>
          <a:p>
            <a:pPr marL="254000">
              <a:spcBef>
                <a:spcPts val="2400"/>
              </a:spcBef>
              <a:buNone/>
              <a:defRPr/>
            </a:pPr>
            <a:r>
              <a:rPr lang="hu-HU" sz="2800" b="1" dirty="0">
                <a:sym typeface="Symbol" pitchFamily="18" charset="2"/>
              </a:rPr>
              <a:t>Algoritmus:</a:t>
            </a:r>
          </a:p>
          <a:p>
            <a:pPr marL="254000">
              <a:spcBef>
                <a:spcPts val="24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0" indent="0">
              <a:spcBef>
                <a:spcPts val="24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			Megjegyzés: nem feltétlenül kell ugyanaz az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	i index a két tömbhöz, pl.:</a:t>
            </a: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Utófeltétel:	i(1≤i≤N): </a:t>
            </a:r>
            <a:r>
              <a:rPr lang="hu-HU" sz="2800" dirty="0" err="1">
                <a:sym typeface="Symbol" pitchFamily="18" charset="2"/>
              </a:rPr>
              <a:t>Y</a:t>
            </a:r>
            <a:r>
              <a:rPr lang="hu-HU" sz="2800" baseline="-25000" dirty="0" err="1">
                <a:sym typeface="Symbol" pitchFamily="18" charset="2"/>
              </a:rPr>
              <a:t>p</a:t>
            </a:r>
            <a:r>
              <a:rPr lang="hu-HU" sz="2800" baseline="-25000" dirty="0">
                <a:sym typeface="Symbol" pitchFamily="18" charset="2"/>
              </a:rPr>
              <a:t>(i)</a:t>
            </a:r>
            <a:r>
              <a:rPr lang="hu-HU" sz="2800" dirty="0">
                <a:sym typeface="Symbol" pitchFamily="18" charset="2"/>
              </a:rPr>
              <a:t>=f(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 marL="0" indent="0">
              <a:spcBef>
                <a:spcPts val="12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0" indent="0">
              <a:spcBef>
                <a:spcPts val="12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p(i) lehet pl. 2*i, Ni+1, … (</a:t>
            </a:r>
            <a:r>
              <a:rPr lang="hu-HU" sz="2400" dirty="0">
                <a:sym typeface="Symbol" pitchFamily="18" charset="2"/>
              </a:rPr>
              <a:t>megfelelő Y tömb mérettel, ill. indexintervallummal definiálva; Y 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részsorozata</a:t>
            </a:r>
            <a:r>
              <a:rPr lang="hu-HU" sz="2400" dirty="0">
                <a:sym typeface="Symbol" pitchFamily="18" charset="2"/>
              </a:rPr>
              <a:t> a kimenet; p </a:t>
            </a:r>
            <a:r>
              <a:rPr lang="hu-HU" sz="2400" dirty="0" err="1">
                <a:solidFill>
                  <a:srgbClr val="FF0000"/>
                </a:solidFill>
                <a:sym typeface="Symbol" pitchFamily="18" charset="2"/>
              </a:rPr>
              <a:t>injektív</a:t>
            </a:r>
            <a:r>
              <a:rPr lang="hu-HU" sz="2800" dirty="0">
                <a:sym typeface="Symbol" pitchFamily="18" charset="2"/>
              </a:rPr>
              <a:t>)</a:t>
            </a:r>
          </a:p>
        </p:txBody>
      </p:sp>
      <p:graphicFrame>
        <p:nvGraphicFramePr>
          <p:cNvPr id="12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32304"/>
              </p:ext>
            </p:extLst>
          </p:nvPr>
        </p:nvGraphicFramePr>
        <p:xfrm>
          <a:off x="3592513" y="1825160"/>
          <a:ext cx="3571875" cy="1036638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Y[i]:=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164388" y="1504448"/>
            <a:ext cx="1079500" cy="6270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dirty="0"/>
              <a:t>     i</a:t>
            </a:r>
            <a:r>
              <a:rPr lang="hu-HU" sz="1800" b="1" dirty="0"/>
              <a:t>:Egész</a:t>
            </a:r>
          </a:p>
        </p:txBody>
      </p:sp>
      <p:graphicFrame>
        <p:nvGraphicFramePr>
          <p:cNvPr id="15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79112"/>
              </p:ext>
            </p:extLst>
          </p:nvPr>
        </p:nvGraphicFramePr>
        <p:xfrm>
          <a:off x="3563888" y="4532729"/>
          <a:ext cx="3571875" cy="1036638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1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3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Y[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p(i)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]:=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X[i]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Szövegdoboz 15">
            <a:extLst>
              <a:ext uri="{FF2B5EF4-FFF2-40B4-BE49-F238E27FC236}">
                <a16:creationId xmlns:a16="http://schemas.microsoft.com/office/drawing/2014/main" id="{5670168B-1DD7-4B3C-8769-45946AD94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857" y="4212620"/>
            <a:ext cx="1079500" cy="6270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 </a:t>
            </a:r>
            <a:br>
              <a:rPr lang="hu-HU" sz="1800" b="1" dirty="0"/>
            </a:br>
            <a:r>
              <a:rPr lang="hu-HU" sz="1800" dirty="0"/>
              <a:t>     i</a:t>
            </a:r>
            <a:r>
              <a:rPr lang="hu-HU" sz="1800" b="1" dirty="0"/>
              <a:t>:Egész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A954493-4DDD-4190-B944-995790FE90F1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 dirty="0"/>
              <a:t>/57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A8AAE914-AB8B-4472-9BA2-1C53CC8A0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01"/>
          <a:stretch/>
        </p:blipFill>
        <p:spPr>
          <a:xfrm>
            <a:off x="255983" y="1896954"/>
            <a:ext cx="2160681" cy="1604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Másolás – </a:t>
            </a:r>
            <a:r>
              <a:rPr lang="hu-HU" sz="2800" dirty="0">
                <a:solidFill>
                  <a:srgbClr val="FF0000"/>
                </a:solidFill>
              </a:rPr>
              <a:t>függvényszámítás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54000">
                  <a:buNone/>
                </a:pPr>
                <a:r>
                  <a:rPr lang="hu-HU" b="1" dirty="0"/>
                  <a:t>Specifikáció </a:t>
                </a:r>
                <a:r>
                  <a:rPr lang="hu-HU" sz="2400" dirty="0"/>
                  <a:t>(egy gyakori </a:t>
                </a:r>
                <a:r>
                  <a:rPr lang="hu-HU" sz="2400" dirty="0">
                    <a:solidFill>
                      <a:srgbClr val="FF0000"/>
                    </a:solidFill>
                  </a:rPr>
                  <a:t>speciális eset</a:t>
                </a:r>
                <a:r>
                  <a:rPr lang="hu-HU" sz="2400" dirty="0"/>
                  <a:t>)</a:t>
                </a:r>
                <a:r>
                  <a:rPr lang="hu-HU" baseline="-25000" dirty="0"/>
                  <a:t>1</a:t>
                </a:r>
                <a:r>
                  <a:rPr lang="hu-HU" b="1" dirty="0"/>
                  <a:t>:</a:t>
                </a:r>
              </a:p>
              <a:p>
                <a:pPr marL="254000"/>
                <a:r>
                  <a:rPr lang="hu-HU" sz="2800" dirty="0"/>
                  <a:t>Bemenet:	N</a:t>
                </a:r>
                <a:r>
                  <a:rPr lang="hu-HU" sz="2800" dirty="0">
                    <a:sym typeface="Symbol"/>
                  </a:rPr>
                  <a:t></a:t>
                </a:r>
                <a:r>
                  <a:rPr lang="hu-HU" sz="2800" dirty="0">
                    <a:latin typeface="Imprint MT Shadow" pitchFamily="82" charset="0"/>
                    <a:sym typeface="Symbol" pitchFamily="18" charset="2"/>
                  </a:rPr>
                  <a:t>N</a:t>
                </a:r>
                <a:br>
                  <a:rPr lang="hu-HU" sz="2800" dirty="0"/>
                </a:br>
                <a:r>
                  <a:rPr lang="hu-HU" sz="2800" dirty="0"/>
                  <a:t>		X</a:t>
                </a:r>
                <a:r>
                  <a:rPr lang="hu-HU" sz="2800" baseline="-25000" dirty="0"/>
                  <a:t>1..N</a:t>
                </a:r>
                <a:r>
                  <a:rPr lang="hu-HU" sz="2800" dirty="0">
                    <a:sym typeface="Symbol"/>
                  </a:rPr>
                  <a:t></a:t>
                </a:r>
                <a:r>
                  <a:rPr lang="hu-HU" sz="2800" dirty="0">
                    <a:latin typeface="Imprint MT Shadow" pitchFamily="82" charset="0"/>
                    <a:sym typeface="Symbol" pitchFamily="18" charset="2"/>
                  </a:rPr>
                  <a:t>H</a:t>
                </a:r>
                <a:r>
                  <a:rPr lang="hu-HU" sz="2800" baseline="30000" dirty="0"/>
                  <a:t>N</a:t>
                </a:r>
                <a:br>
                  <a:rPr lang="hu-HU" sz="2800" dirty="0"/>
                </a:br>
                <a:r>
                  <a:rPr lang="hu-HU" sz="2800" dirty="0"/>
                  <a:t>		</a:t>
                </a:r>
                <a:r>
                  <a:rPr lang="hu-HU" sz="2800" dirty="0">
                    <a:solidFill>
                      <a:srgbClr val="FF0000"/>
                    </a:solidFill>
                  </a:rPr>
                  <a:t>g:</a:t>
                </a:r>
                <a:r>
                  <a:rPr lang="hu-HU" sz="2800" dirty="0">
                    <a:solidFill>
                      <a:srgbClr val="FF0000"/>
                    </a:solidFill>
                    <a:latin typeface="Imprint MT Shadow" pitchFamily="82" charset="0"/>
                    <a:sym typeface="Symbol" pitchFamily="18" charset="2"/>
                  </a:rPr>
                  <a:t>H</a:t>
                </a:r>
                <a:r>
                  <a:rPr lang="hu-HU" sz="2800" dirty="0">
                    <a:solidFill>
                      <a:srgbClr val="FF0000"/>
                    </a:solidFill>
                  </a:rPr>
                  <a:t>→</a:t>
                </a:r>
                <a:r>
                  <a:rPr lang="hu-HU" sz="2800" dirty="0">
                    <a:solidFill>
                      <a:srgbClr val="FF0000"/>
                    </a:solidFill>
                    <a:latin typeface="Imprint MT Shadow" pitchFamily="82" charset="0"/>
                    <a:sym typeface="Symbol" pitchFamily="18" charset="2"/>
                  </a:rPr>
                  <a:t>H</a:t>
                </a:r>
                <a:br>
                  <a:rPr lang="hu-HU" sz="2800" dirty="0">
                    <a:solidFill>
                      <a:srgbClr val="FF0000"/>
                    </a:solidFill>
                  </a:rPr>
                </a:br>
                <a:r>
                  <a:rPr lang="hu-HU" sz="2800" dirty="0">
                    <a:solidFill>
                      <a:srgbClr val="FF0000"/>
                    </a:solidFill>
                  </a:rPr>
                  <a:t>		T:</a:t>
                </a:r>
                <a:r>
                  <a:rPr lang="hu-HU" sz="2800" dirty="0">
                    <a:solidFill>
                      <a:srgbClr val="FF0000"/>
                    </a:solidFill>
                    <a:latin typeface="Imprint MT Shadow" pitchFamily="82" charset="0"/>
                    <a:sym typeface="Symbol" pitchFamily="18" charset="2"/>
                  </a:rPr>
                  <a:t>H</a:t>
                </a:r>
                <a:r>
                  <a:rPr lang="hu-HU" sz="2800" dirty="0">
                    <a:solidFill>
                      <a:srgbClr val="FF0000"/>
                    </a:solidFill>
                  </a:rPr>
                  <a:t>→</a:t>
                </a:r>
                <a:r>
                  <a:rPr lang="hu-HU" sz="2800" dirty="0">
                    <a:solidFill>
                      <a:srgbClr val="FF0000"/>
                    </a:solidFill>
                    <a:latin typeface="Imprint MT Shadow" pitchFamily="82" charset="0"/>
                    <a:sym typeface="Symbol" pitchFamily="18" charset="2"/>
                  </a:rPr>
                  <a:t>L</a:t>
                </a:r>
                <a:endParaRPr lang="hu-HU" sz="2800" b="1" dirty="0">
                  <a:solidFill>
                    <a:srgbClr val="FF0000"/>
                  </a:solidFill>
                </a:endParaRPr>
              </a:p>
              <a:p>
                <a:pPr marL="254000"/>
                <a:r>
                  <a:rPr lang="hu-HU" sz="2800" dirty="0"/>
                  <a:t>Kimenet:	Y</a:t>
                </a:r>
                <a:r>
                  <a:rPr lang="hu-HU" sz="2800" baseline="-25000" dirty="0"/>
                  <a:t>1..N</a:t>
                </a:r>
                <a:r>
                  <a:rPr lang="hu-HU" sz="2800" dirty="0">
                    <a:sym typeface="Symbol"/>
                  </a:rPr>
                  <a:t></a:t>
                </a:r>
                <a:r>
                  <a:rPr lang="hu-HU" sz="2800" dirty="0">
                    <a:latin typeface="Imprint MT Shadow" pitchFamily="82" charset="0"/>
                    <a:sym typeface="Symbol" pitchFamily="18" charset="2"/>
                  </a:rPr>
                  <a:t>H</a:t>
                </a:r>
                <a:r>
                  <a:rPr lang="hu-HU" sz="2800" baseline="30000" dirty="0"/>
                  <a:t>N</a:t>
                </a:r>
                <a:endParaRPr lang="hu-HU" sz="2800" dirty="0"/>
              </a:p>
              <a:p>
                <a:pPr marL="254000"/>
                <a:r>
                  <a:rPr lang="hu-HU" sz="2800" dirty="0"/>
                  <a:t>Előfeltétel:	–</a:t>
                </a:r>
                <a:endParaRPr lang="hu-HU" sz="2800" dirty="0">
                  <a:sym typeface="Symbol" pitchFamily="18" charset="2"/>
                </a:endParaRPr>
              </a:p>
              <a:p>
                <a:pPr marL="254000"/>
                <a:r>
                  <a:rPr lang="hu-HU" sz="2800" dirty="0">
                    <a:sym typeface="Symbol" pitchFamily="18" charset="2"/>
                  </a:rPr>
                  <a:t>Utófeltétel:	i(1≤i≤N): </a:t>
                </a:r>
                <a:r>
                  <a:rPr lang="hu-HU" sz="2800" dirty="0" err="1">
                    <a:sym typeface="Symbol" pitchFamily="18" charset="2"/>
                  </a:rPr>
                  <a:t>Y</a:t>
                </a:r>
                <a:r>
                  <a:rPr lang="hu-HU" sz="2800" baseline="-25000" dirty="0" err="1">
                    <a:sym typeface="Symbol" pitchFamily="18" charset="2"/>
                  </a:rPr>
                  <a:t>i</a:t>
                </a:r>
                <a:r>
                  <a:rPr lang="hu-HU" sz="2800" dirty="0">
                    <a:sym typeface="Symbol" pitchFamily="18" charset="2"/>
                  </a:rPr>
                  <a:t>=f(</a:t>
                </a:r>
                <a:r>
                  <a:rPr lang="hu-HU" sz="2800" dirty="0" err="1">
                    <a:sym typeface="Symbol" pitchFamily="18" charset="2"/>
                  </a:rPr>
                  <a:t>X</a:t>
                </a:r>
                <a:r>
                  <a:rPr lang="hu-HU" sz="2800" baseline="-25000" dirty="0" err="1">
                    <a:sym typeface="Symbol" pitchFamily="18" charset="2"/>
                  </a:rPr>
                  <a:t>i</a:t>
                </a:r>
                <a:r>
                  <a:rPr lang="hu-HU" sz="2800" dirty="0">
                    <a:sym typeface="Symbol" pitchFamily="18" charset="2"/>
                  </a:rPr>
                  <a:t>)</a:t>
                </a:r>
              </a:p>
              <a:p>
                <a:pPr marL="254000">
                  <a:spcBef>
                    <a:spcPts val="1800"/>
                  </a:spcBef>
                </a:pPr>
                <a:r>
                  <a:rPr lang="hu-HU" sz="2800" dirty="0">
                    <a:sym typeface="Symbol" pitchFamily="18" charset="2"/>
                  </a:rPr>
                  <a:t>Definíció: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6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f</m:t>
                    </m:r>
                    <m:d>
                      <m:dPr>
                        <m:ctrlPr>
                          <a:rPr lang="hu-HU" sz="26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hu-HU" sz="26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x</m:t>
                        </m:r>
                      </m:e>
                    </m:d>
                    <m:r>
                      <a:rPr lang="hu-HU" sz="26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hu-HU" sz="26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260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hu-HU" sz="2600" i="1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hu-HU" sz="2600" b="0" i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ha</m:t>
                            </m:r>
                            <m: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T</m:t>
                            </m:r>
                            <m: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x</m:t>
                            </m:r>
                            <m: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)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x</m:t>
                            </m:r>
                            <m: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,  </m:t>
                            </m:r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egy</m:t>
                            </m:r>
                            <m: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bk</m:t>
                            </m:r>
                            <m: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é</m:t>
                            </m:r>
                            <m:r>
                              <m:rPr>
                                <m:sty m:val="p"/>
                              </m:rPr>
                              <a:rPr lang="hu-HU" sz="2600" b="0" i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nt</m:t>
                            </m:r>
                          </m:e>
                        </m:eqArr>
                      </m:e>
                    </m:d>
                  </m:oMath>
                </a14:m>
                <a:endParaRPr lang="hu-HU" sz="26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387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75" t="-1667" b="-461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5" name="Picture 2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62" y="1497225"/>
            <a:ext cx="3492500" cy="99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7572117" y="5084861"/>
            <a:ext cx="1474539" cy="360363"/>
          </a:xfrm>
          <a:prstGeom prst="wedgeRectCallout">
            <a:avLst>
              <a:gd name="adj1" fmla="val -218618"/>
              <a:gd name="adj2" fmla="val 187357"/>
            </a:avLst>
          </a:prstGeom>
          <a:solidFill>
            <a:srgbClr val="969696">
              <a:alpha val="3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endParaRPr lang="hu-HU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églalap 2"/>
          <p:cNvSpPr/>
          <p:nvPr/>
        </p:nvSpPr>
        <p:spPr>
          <a:xfrm>
            <a:off x="1835696" y="5301208"/>
            <a:ext cx="3221722" cy="1109663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7572890" y="5084861"/>
            <a:ext cx="1474539" cy="360363"/>
          </a:xfrm>
          <a:prstGeom prst="wedgeRectCallout">
            <a:avLst>
              <a:gd name="adj1" fmla="val -338001"/>
              <a:gd name="adj2" fmla="val -543420"/>
            </a:avLst>
          </a:prstGeom>
          <a:solidFill>
            <a:srgbClr val="969696">
              <a:alpha val="34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hu-HU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:</a:t>
            </a:r>
            <a:r>
              <a:rPr lang="hu-HU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</a:t>
            </a:r>
            <a:r>
              <a:rPr lang="hu-HU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itchFamily="82" charset="0"/>
                <a:sym typeface="Symbol" pitchFamily="18" charset="2"/>
              </a:rPr>
              <a:t>H</a:t>
            </a:r>
            <a:endParaRPr lang="hu-HU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1763688" y="2852937"/>
            <a:ext cx="1451883" cy="792088"/>
          </a:xfrm>
          <a:prstGeom prst="rect">
            <a:avLst/>
          </a:prstGeom>
          <a:solidFill>
            <a:schemeClr val="bg1">
              <a:lumMod val="85000"/>
              <a:alpha val="34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EE2BECF-747F-438D-9A65-4A5097714C5D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 dirty="0"/>
              <a:t>/57</a:t>
            </a: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1A6333DA-F604-47D4-8DB5-E39CC6C20B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505"/>
          <a:stretch/>
        </p:blipFill>
        <p:spPr>
          <a:xfrm>
            <a:off x="6811311" y="2589653"/>
            <a:ext cx="2160681" cy="1559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EBFFDBAE-F4CE-4FF5-A252-11B7CB8FA98F}"/>
              </a:ext>
            </a:extLst>
          </p:cNvPr>
          <p:cNvSpPr/>
          <p:nvPr/>
        </p:nvSpPr>
        <p:spPr>
          <a:xfrm>
            <a:off x="2425358" y="5556779"/>
            <a:ext cx="274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Másolás – </a:t>
            </a:r>
            <a:r>
              <a:rPr lang="hu-HU" sz="2800" dirty="0">
                <a:solidFill>
                  <a:srgbClr val="FF0000"/>
                </a:solidFill>
              </a:rPr>
              <a:t>függvényszámítás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None/>
            </a:pPr>
            <a:r>
              <a:rPr lang="hu-HU" b="1" dirty="0"/>
              <a:t>Specifikáció </a:t>
            </a:r>
            <a:r>
              <a:rPr lang="hu-HU" sz="2400" dirty="0"/>
              <a:t>(egy gyakori </a:t>
            </a:r>
            <a:r>
              <a:rPr lang="hu-HU" sz="2400" dirty="0">
                <a:solidFill>
                  <a:srgbClr val="FF0000"/>
                </a:solidFill>
              </a:rPr>
              <a:t>speciális eset</a:t>
            </a:r>
            <a:r>
              <a:rPr lang="hu-HU" sz="2400" dirty="0"/>
              <a:t>)</a:t>
            </a:r>
            <a:r>
              <a:rPr lang="hu-HU" baseline="-25000" dirty="0"/>
              <a:t>1</a:t>
            </a:r>
            <a:r>
              <a:rPr lang="hu-HU" b="1" dirty="0"/>
              <a:t>:</a:t>
            </a:r>
          </a:p>
          <a:p>
            <a:pPr marL="254000"/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br>
              <a:rPr lang="hu-HU" sz="2800" dirty="0"/>
            </a:br>
            <a:r>
              <a:rPr lang="hu-HU" sz="2800" dirty="0"/>
              <a:t>	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br>
              <a:rPr lang="hu-HU" sz="2800" dirty="0"/>
            </a:br>
            <a:r>
              <a:rPr lang="hu-HU" sz="2800" dirty="0">
                <a:solidFill>
                  <a:srgbClr val="FF0000"/>
                </a:solidFill>
              </a:rPr>
              <a:t>		g</a:t>
            </a:r>
            <a:r>
              <a:rPr lang="hu-HU" sz="2800" dirty="0"/>
              <a:t>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/>
              <a:t>→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br>
              <a:rPr lang="hu-HU" sz="2800" dirty="0"/>
            </a:br>
            <a:r>
              <a:rPr lang="hu-HU" sz="2800" dirty="0"/>
              <a:t>		</a:t>
            </a:r>
            <a:r>
              <a:rPr lang="hu-HU" sz="2800" dirty="0">
                <a:solidFill>
                  <a:srgbClr val="FF0000"/>
                </a:solidFill>
              </a:rPr>
              <a:t>T</a:t>
            </a:r>
            <a:r>
              <a:rPr lang="hu-HU" sz="2800" dirty="0"/>
              <a:t>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/>
              <a:t>→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/>
            <a:r>
              <a:rPr lang="hu-HU" sz="2800" dirty="0"/>
              <a:t>Kimenet:	Y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/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/>
            <a:r>
              <a:rPr lang="hu-HU" sz="2800" dirty="0">
                <a:sym typeface="Symbol" pitchFamily="18" charset="2"/>
              </a:rPr>
              <a:t>Utófeltétel:	i(1≤i≤N):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 	( T(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) → 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Y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=g(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)   és  </a:t>
            </a:r>
            <a:br>
              <a:rPr lang="hu-HU" sz="2800" dirty="0">
                <a:solidFill>
                  <a:srgbClr val="FF3300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		     nem T(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) → 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Y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=</a:t>
            </a:r>
            <a:r>
              <a:rPr lang="hu-HU" sz="2800" dirty="0" err="1">
                <a:solidFill>
                  <a:srgbClr val="FF3300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33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 )</a:t>
            </a:r>
          </a:p>
        </p:txBody>
      </p:sp>
      <p:pic>
        <p:nvPicPr>
          <p:cNvPr id="12295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497225"/>
            <a:ext cx="3492500" cy="99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2134189-26AA-498C-9584-C7D245524378}" type="datetime8">
              <a:rPr lang="hu-HU" smtClean="0"/>
              <a:t>2022.10.04. 18:37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4.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 dirty="0"/>
              <a:t>/57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4F88A1E4-2534-4992-B436-59A59C4A8B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05"/>
          <a:stretch/>
        </p:blipFill>
        <p:spPr>
          <a:xfrm>
            <a:off x="6811311" y="2589653"/>
            <a:ext cx="2160681" cy="1559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008032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Montázs">
  <a:themeElements>
    <a:clrScheme name="2. egyéni séma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5D0CFF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12166</TotalTime>
  <Words>5663</Words>
  <Application>Microsoft Office PowerPoint</Application>
  <PresentationFormat>Diavetítés a képernyőre (4:3 oldalarány)</PresentationFormat>
  <Paragraphs>986</Paragraphs>
  <Slides>57</Slides>
  <Notes>57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57</vt:i4>
      </vt:variant>
    </vt:vector>
  </HeadingPairs>
  <TitlesOfParts>
    <vt:vector size="68" baseType="lpstr">
      <vt:lpstr>Arial</vt:lpstr>
      <vt:lpstr>Bookman Old Style</vt:lpstr>
      <vt:lpstr>Cambria Math</vt:lpstr>
      <vt:lpstr>Cascadia Mono</vt:lpstr>
      <vt:lpstr>Courier New</vt:lpstr>
      <vt:lpstr>Garamond</vt:lpstr>
      <vt:lpstr>Imprint MT Shadow</vt:lpstr>
      <vt:lpstr>Wingdings</vt:lpstr>
      <vt:lpstr>1_Montázs</vt:lpstr>
      <vt:lpstr>2_Montázs</vt:lpstr>
      <vt:lpstr>Equation</vt:lpstr>
      <vt:lpstr>Programozás 4. előadás</vt:lpstr>
      <vt:lpstr>Programozási alapismeretek </vt:lpstr>
      <vt:lpstr>További programozási tételek</vt:lpstr>
      <vt:lpstr>7. Másolás –  függvényszámítás</vt:lpstr>
      <vt:lpstr>7. Másolás – függvényszámítás</vt:lpstr>
      <vt:lpstr>7. Másolás – függvényszámítás</vt:lpstr>
      <vt:lpstr>7. Másolás – függvényszámítás</vt:lpstr>
      <vt:lpstr>7. Másolás – függvényszámítás</vt:lpstr>
      <vt:lpstr>7. Másolás – függvényszámítás</vt:lpstr>
      <vt:lpstr>7. Másolás – függvényszámítás</vt:lpstr>
      <vt:lpstr>7. Másolás – függvényszámítás</vt:lpstr>
      <vt:lpstr>7. Másolás – függvényszámítás</vt:lpstr>
      <vt:lpstr>7. Másolás – függvényszámítás</vt:lpstr>
      <vt:lpstr>8. Kiválogatás</vt:lpstr>
      <vt:lpstr>8. Kiválogatás</vt:lpstr>
      <vt:lpstr>8. Kiválogatás</vt:lpstr>
      <vt:lpstr>8. Kiválogatás</vt:lpstr>
      <vt:lpstr>8. Kiválogatás</vt:lpstr>
      <vt:lpstr>8. Kiválogatás</vt:lpstr>
      <vt:lpstr>8. Kiválogatás</vt:lpstr>
      <vt:lpstr>8. Kiválogatás helyben</vt:lpstr>
      <vt:lpstr>8. Kiválogatás helyben</vt:lpstr>
      <vt:lpstr>Speciális sorozat típus: dinamikus tömb</vt:lpstr>
      <vt:lpstr>Speciális sorozat típus: dinamikus tömb C#-ban</vt:lpstr>
      <vt:lpstr>8. Kiválogatás dinamikus tömbbe</vt:lpstr>
      <vt:lpstr>8. Kiválogatás dinamikus tömbbe</vt:lpstr>
      <vt:lpstr>10. Szétválogatás</vt:lpstr>
      <vt:lpstr>10. Szétválogatás</vt:lpstr>
      <vt:lpstr>10. Szétválogatás</vt:lpstr>
      <vt:lpstr>10. Szétválogatás</vt:lpstr>
      <vt:lpstr>10. Szétválogatás</vt:lpstr>
      <vt:lpstr>10. Szétválogatás</vt:lpstr>
      <vt:lpstr>10. Szétválogatás</vt:lpstr>
      <vt:lpstr>10. Szétválogatás</vt:lpstr>
      <vt:lpstr>10. Szétválogatás dinamikus tömbökbe</vt:lpstr>
      <vt:lpstr>10. Szétválogatás dinamikus tömbökbe</vt:lpstr>
      <vt:lpstr>10. Szétválogatás helyben</vt:lpstr>
      <vt:lpstr>10. Szétválogatás helyben</vt:lpstr>
      <vt:lpstr>10. Szétválogatás helyben</vt:lpstr>
      <vt:lpstr>10. Szétválogatás helyben</vt:lpstr>
      <vt:lpstr>10. Szétválogatás helyben</vt:lpstr>
      <vt:lpstr>10. Szétválogatás helyben</vt:lpstr>
      <vt:lpstr>10. Szétválogatás helyben</vt:lpstr>
      <vt:lpstr>Programozási tételek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Mátrixok</vt:lpstr>
      <vt:lpstr>Mátrixok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9. előadás</dc:title>
  <dc:creator>Szlávi-Zsakó</dc:creator>
  <cp:lastModifiedBy>Szlávi Péter</cp:lastModifiedBy>
  <cp:revision>695</cp:revision>
  <dcterms:created xsi:type="dcterms:W3CDTF">2005-10-16T14:08:29Z</dcterms:created>
  <dcterms:modified xsi:type="dcterms:W3CDTF">2022-10-04T16:41:47Z</dcterms:modified>
</cp:coreProperties>
</file>