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7010400" cy="9296400"/>
  <p:embeddedFontLst>
    <p:embeddedFont>
      <p:font typeface="Comfortaa Medium"/>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0" roundtripDataSignature="AMtx7mg2wo6YAdK1OwNbUfTMdg2LHlpU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C2E4D3E-4B4F-43CC-B760-1878318F8975}">
  <a:tblStyle styleId="{4C2E4D3E-4B4F-43CC-B760-1878318F897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ComfortaaMedium-bold.fntdata"/><Relationship Id="rId6" Type="http://schemas.openxmlformats.org/officeDocument/2006/relationships/notesMaster" Target="notesMasters/notesMaster1.xml"/><Relationship Id="rId18" Type="http://schemas.openxmlformats.org/officeDocument/2006/relationships/font" Target="fonts/ComfortaaMedium-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7" name="Google Shape;77;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 name="Google Shape;96;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6" name="Google Shape;11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f61f72c8f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6f61f72c8f_0_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6f61f72c8f_0_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7" name="Google Shape;137;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f61f72c8f_0_2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6f61f72c8f_0_2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6f61f72c8f_0_2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1" name="Google Shape;161;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p:nvPr>
            <p:ph idx="2" type="pic"/>
          </p:nvPr>
        </p:nvSpPr>
        <p:spPr>
          <a:xfrm>
            <a:off x="5183188" y="987425"/>
            <a:ext cx="6172200" cy="4873625"/>
          </a:xfrm>
          <a:prstGeom prst="rect">
            <a:avLst/>
          </a:prstGeom>
          <a:noFill/>
          <a:ln>
            <a:noFill/>
          </a:ln>
        </p:spPr>
      </p:sp>
      <p:sp>
        <p:nvSpPr>
          <p:cNvPr id="71" name="Google Shape;71;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grpSp>
        <p:nvGrpSpPr>
          <p:cNvPr id="15" name="Google Shape;15;p11"/>
          <p:cNvGrpSpPr/>
          <p:nvPr/>
        </p:nvGrpSpPr>
        <p:grpSpPr>
          <a:xfrm>
            <a:off x="10962132" y="226826"/>
            <a:ext cx="783335" cy="276600"/>
            <a:chOff x="8283500" y="77358"/>
            <a:chExt cx="783335" cy="276600"/>
          </a:xfrm>
        </p:grpSpPr>
        <p:pic>
          <p:nvPicPr>
            <p:cNvPr id="16" name="Google Shape;16;p11"/>
            <p:cNvPicPr preferRelativeResize="0"/>
            <p:nvPr/>
          </p:nvPicPr>
          <p:blipFill rotWithShape="1">
            <a:blip r:embed="rId1">
              <a:alphaModFix/>
            </a:blip>
            <a:srcRect b="0" l="0" r="0" t="0"/>
            <a:stretch/>
          </p:blipFill>
          <p:spPr>
            <a:xfrm>
              <a:off x="8335643" y="101458"/>
              <a:ext cx="731192" cy="228259"/>
            </a:xfrm>
            <a:prstGeom prst="rect">
              <a:avLst/>
            </a:prstGeom>
            <a:noFill/>
            <a:ln>
              <a:noFill/>
            </a:ln>
          </p:spPr>
        </p:pic>
        <p:cxnSp>
          <p:nvCxnSpPr>
            <p:cNvPr id="17" name="Google Shape;17;p11"/>
            <p:cNvCxnSpPr/>
            <p:nvPr/>
          </p:nvCxnSpPr>
          <p:spPr>
            <a:xfrm>
              <a:off x="8283500" y="77358"/>
              <a:ext cx="0" cy="276600"/>
            </a:xfrm>
            <a:prstGeom prst="straightConnector1">
              <a:avLst/>
            </a:prstGeom>
            <a:noFill/>
            <a:ln cap="flat" cmpd="sng" w="9525">
              <a:solidFill>
                <a:srgbClr val="B7B7B7"/>
              </a:solidFill>
              <a:prstDash val="solid"/>
              <a:round/>
              <a:headEnd len="sm" w="sm" type="none"/>
              <a:tailEnd len="sm" w="sm" type="none"/>
            </a:ln>
          </p:spPr>
        </p:cxn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p:nvPr/>
        </p:nvSpPr>
        <p:spPr>
          <a:xfrm>
            <a:off x="1676400" y="533400"/>
            <a:ext cx="8610600" cy="954107"/>
          </a:xfrm>
          <a:prstGeom prst="rect">
            <a:avLst/>
          </a:prstGeom>
          <a:noFill/>
          <a:ln>
            <a:noFill/>
          </a:ln>
        </p:spPr>
        <p:txBody>
          <a:bodyPr anchorCtr="0" anchor="t" bIns="45700" lIns="91425" spcFirstLastPara="1" rIns="91425" wrap="square" tIns="45700">
            <a:spAutoFit/>
          </a:bodyPr>
          <a:lstStyle/>
          <a:p>
            <a:pPr indent="-342891" lvl="0" marL="342891" marR="0" rtl="0" algn="ct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UE22AM241B – Mathematics for Machine Learning </a:t>
            </a:r>
            <a:endParaRPr/>
          </a:p>
          <a:p>
            <a:pPr indent="-342891" lvl="0" marL="342891" marR="0" rtl="0" algn="ctr">
              <a:spcBef>
                <a:spcPts val="0"/>
              </a:spcBef>
              <a:spcAft>
                <a:spcPts val="0"/>
              </a:spcAft>
              <a:buNone/>
            </a:pPr>
            <a:r>
              <a:rPr b="1" i="0" lang="en-IN" sz="2800" u="none" cap="none" strike="noStrike">
                <a:solidFill>
                  <a:srgbClr val="FF0000"/>
                </a:solidFill>
                <a:latin typeface="Trebuchet MS"/>
                <a:ea typeface="Trebuchet MS"/>
                <a:cs typeface="Trebuchet MS"/>
                <a:sym typeface="Trebuchet MS"/>
              </a:rPr>
              <a:t>Course Project </a:t>
            </a:r>
            <a:endParaRPr b="1" i="0" sz="2800" u="none" cap="none" strike="noStrike">
              <a:solidFill>
                <a:srgbClr val="FF0000"/>
              </a:solidFill>
              <a:latin typeface="Trebuchet MS"/>
              <a:ea typeface="Trebuchet MS"/>
              <a:cs typeface="Trebuchet MS"/>
              <a:sym typeface="Trebuchet MS"/>
            </a:endParaRPr>
          </a:p>
        </p:txBody>
      </p:sp>
      <p:sp>
        <p:nvSpPr>
          <p:cNvPr id="80" name="Google Shape;80;p1"/>
          <p:cNvSpPr txBox="1"/>
          <p:nvPr/>
        </p:nvSpPr>
        <p:spPr>
          <a:xfrm>
            <a:off x="762000" y="2057401"/>
            <a:ext cx="10820400" cy="34852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400" u="none" cap="none" strike="noStrike">
                <a:solidFill>
                  <a:srgbClr val="0033CC"/>
                </a:solidFill>
                <a:latin typeface="Trebuchet MS"/>
                <a:ea typeface="Trebuchet MS"/>
                <a:cs typeface="Trebuchet MS"/>
                <a:sym typeface="Trebuchet MS"/>
              </a:rPr>
              <a:t>Project Title   :  Accident Prediction Using EDA and Machine Learning</a:t>
            </a:r>
            <a:r>
              <a:rPr b="1" lang="en-IN" sz="2400">
                <a:solidFill>
                  <a:srgbClr val="0033CC"/>
                </a:solidFill>
                <a:latin typeface="Trebuchet MS"/>
                <a:ea typeface="Trebuchet MS"/>
                <a:cs typeface="Trebuchet MS"/>
                <a:sym typeface="Trebuchet MS"/>
              </a:rPr>
              <a:t>  </a:t>
            </a:r>
            <a:r>
              <a:rPr b="1" i="0" lang="en-IN" sz="2400" u="none" cap="none" strike="noStrike">
                <a:solidFill>
                  <a:srgbClr val="0033CC"/>
                </a:solidFill>
                <a:latin typeface="Trebuchet MS"/>
                <a:ea typeface="Trebuchet MS"/>
                <a:cs typeface="Trebuchet MS"/>
                <a:sym typeface="Trebuchet MS"/>
              </a:rPr>
              <a:t>Algorithms</a:t>
            </a:r>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1 SRN and name:  PES1UG22AM138 </a:t>
            </a:r>
            <a:r>
              <a:rPr lang="en-IN" sz="2000">
                <a:solidFill>
                  <a:srgbClr val="0033CC"/>
                </a:solidFill>
                <a:latin typeface="Trebuchet MS"/>
                <a:ea typeface="Trebuchet MS"/>
                <a:cs typeface="Trebuchet MS"/>
                <a:sym typeface="Trebuchet MS"/>
              </a:rPr>
              <a:t>&amp;</a:t>
            </a:r>
            <a:r>
              <a:rPr b="0" i="0" lang="en-IN" sz="2000" u="none" cap="none" strike="noStrike">
                <a:solidFill>
                  <a:srgbClr val="0033CC"/>
                </a:solidFill>
                <a:latin typeface="Trebuchet MS"/>
                <a:ea typeface="Trebuchet MS"/>
                <a:cs typeface="Trebuchet MS"/>
                <a:sym typeface="Trebuchet MS"/>
              </a:rPr>
              <a:t> S SaiKiran</a:t>
            </a:r>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2 SRN and name:  PES1UG22AM185 </a:t>
            </a:r>
            <a:r>
              <a:rPr lang="en-IN" sz="2000">
                <a:solidFill>
                  <a:srgbClr val="0033CC"/>
                </a:solidFill>
                <a:latin typeface="Trebuchet MS"/>
                <a:ea typeface="Trebuchet MS"/>
                <a:cs typeface="Trebuchet MS"/>
                <a:sym typeface="Trebuchet MS"/>
              </a:rPr>
              <a:t>&amp;</a:t>
            </a:r>
            <a:r>
              <a:rPr b="0" i="0" lang="en-IN" sz="2000" u="none" cap="none" strike="noStrike">
                <a:solidFill>
                  <a:srgbClr val="0033CC"/>
                </a:solidFill>
                <a:latin typeface="Trebuchet MS"/>
                <a:ea typeface="Trebuchet MS"/>
                <a:cs typeface="Trebuchet MS"/>
                <a:sym typeface="Trebuchet MS"/>
              </a:rPr>
              <a:t> Varun Chincholy</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rPr b="0" i="0" lang="en-IN" sz="2000" u="none" cap="none" strike="noStrike">
                <a:solidFill>
                  <a:srgbClr val="0033CC"/>
                </a:solidFill>
                <a:latin typeface="Trebuchet MS"/>
                <a:ea typeface="Trebuchet MS"/>
                <a:cs typeface="Trebuchet MS"/>
                <a:sym typeface="Trebuchet MS"/>
              </a:rPr>
              <a:t>Team  member 3 SRN and name:  PES1UG22AM191 </a:t>
            </a:r>
            <a:r>
              <a:rPr lang="en-IN" sz="2000">
                <a:solidFill>
                  <a:srgbClr val="0033CC"/>
                </a:solidFill>
                <a:latin typeface="Trebuchet MS"/>
                <a:ea typeface="Trebuchet MS"/>
                <a:cs typeface="Trebuchet MS"/>
                <a:sym typeface="Trebuchet MS"/>
              </a:rPr>
              <a:t>&amp; Vinayak Sanjumane</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18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
        <p:nvSpPr>
          <p:cNvPr id="81" name="Google Shape;81;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
        <p:nvSpPr>
          <p:cNvPr id="82" name="Google Shape;8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IN" sz="2400">
                <a:solidFill>
                  <a:srgbClr val="FF0000"/>
                </a:solidFill>
                <a:latin typeface="Trebuchet MS"/>
                <a:ea typeface="Trebuchet MS"/>
                <a:cs typeface="Trebuchet MS"/>
                <a:sym typeface="Trebuchet MS"/>
              </a:rPr>
              <a:t>Quantity and quality  of work </a:t>
            </a:r>
            <a:endParaRPr sz="2400">
              <a:solidFill>
                <a:srgbClr val="FF0000"/>
              </a:solidFill>
              <a:latin typeface="Trebuchet MS"/>
              <a:ea typeface="Trebuchet MS"/>
              <a:cs typeface="Trebuchet MS"/>
              <a:sym typeface="Trebuchet MS"/>
            </a:endParaRPr>
          </a:p>
        </p:txBody>
      </p:sp>
      <p:graphicFrame>
        <p:nvGraphicFramePr>
          <p:cNvPr id="174" name="Google Shape;174;p8"/>
          <p:cNvGraphicFramePr/>
          <p:nvPr/>
        </p:nvGraphicFramePr>
        <p:xfrm>
          <a:off x="304800" y="1828800"/>
          <a:ext cx="3000000" cy="3000000"/>
        </p:xfrm>
        <a:graphic>
          <a:graphicData uri="http://schemas.openxmlformats.org/drawingml/2006/table">
            <a:tbl>
              <a:tblPr bandRow="1" firstRow="1">
                <a:noFill/>
                <a:tableStyleId>{4C2E4D3E-4B4F-43CC-B760-1878318F8975}</a:tableStyleId>
              </a:tblPr>
              <a:tblGrid>
                <a:gridCol w="609600"/>
                <a:gridCol w="3663025"/>
                <a:gridCol w="1631850"/>
                <a:gridCol w="1631850"/>
                <a:gridCol w="3844850"/>
              </a:tblGrid>
              <a:tr h="370850">
                <a:tc>
                  <a:txBody>
                    <a:bodyPr/>
                    <a:lstStyle/>
                    <a:p>
                      <a:pPr indent="0" lvl="0" marL="0" marR="0" rtl="0" algn="l">
                        <a:spcBef>
                          <a:spcPts val="0"/>
                        </a:spcBef>
                        <a:spcAft>
                          <a:spcPts val="0"/>
                        </a:spcAft>
                        <a:buNone/>
                      </a:pPr>
                      <a:r>
                        <a:rPr lang="en-IN" sz="1800"/>
                        <a:t>no </a:t>
                      </a:r>
                      <a:endParaRPr sz="1800"/>
                    </a:p>
                  </a:txBody>
                  <a:tcPr marT="45725" marB="45725" marR="91450" marL="91450"/>
                </a:tc>
                <a:tc>
                  <a:txBody>
                    <a:bodyPr/>
                    <a:lstStyle/>
                    <a:p>
                      <a:pPr indent="0" lvl="0" marL="0" marR="0" rtl="0" algn="l">
                        <a:spcBef>
                          <a:spcPts val="0"/>
                        </a:spcBef>
                        <a:spcAft>
                          <a:spcPts val="0"/>
                        </a:spcAft>
                        <a:buNone/>
                      </a:pPr>
                      <a:r>
                        <a:rPr lang="en-IN" sz="1800"/>
                        <a:t>Code functionality</a:t>
                      </a:r>
                      <a:endParaRPr sz="1800"/>
                    </a:p>
                  </a:txBody>
                  <a:tcPr marT="45725" marB="45725" marR="91450" marL="91450"/>
                </a:tc>
                <a:tc>
                  <a:txBody>
                    <a:bodyPr/>
                    <a:lstStyle/>
                    <a:p>
                      <a:pPr indent="0" lvl="0" marL="0" marR="0" rtl="0" algn="l">
                        <a:spcBef>
                          <a:spcPts val="0"/>
                        </a:spcBef>
                        <a:spcAft>
                          <a:spcPts val="0"/>
                        </a:spcAft>
                        <a:buNone/>
                      </a:pPr>
                      <a:r>
                        <a:rPr lang="en-IN" sz="1800"/>
                        <a:t>% Complete</a:t>
                      </a:r>
                      <a:endParaRPr/>
                    </a:p>
                  </a:txBody>
                  <a:tcPr marT="45725" marB="45725" marR="91450" marL="91450"/>
                </a:tc>
                <a:tc>
                  <a:txBody>
                    <a:bodyPr/>
                    <a:lstStyle/>
                    <a:p>
                      <a:pPr indent="0" lvl="0" marL="0" marR="0" rtl="0" algn="l">
                        <a:spcBef>
                          <a:spcPts val="0"/>
                        </a:spcBef>
                        <a:spcAft>
                          <a:spcPts val="0"/>
                        </a:spcAft>
                        <a:buNone/>
                      </a:pPr>
                      <a:r>
                        <a:rPr lang="en-IN" sz="1800"/>
                        <a:t>Runs without problem  (Y/N)  </a:t>
                      </a:r>
                      <a:endParaRPr sz="1800"/>
                    </a:p>
                  </a:txBody>
                  <a:tcPr marT="45725" marB="45725" marR="91450" marL="91450"/>
                </a:tc>
                <a:tc>
                  <a:txBody>
                    <a:bodyPr/>
                    <a:lstStyle/>
                    <a:p>
                      <a:pPr indent="0" lvl="0" marL="0" marR="0" rtl="0" algn="l">
                        <a:spcBef>
                          <a:spcPts val="0"/>
                        </a:spcBef>
                        <a:spcAft>
                          <a:spcPts val="0"/>
                        </a:spcAft>
                        <a:buNone/>
                      </a:pPr>
                      <a:r>
                        <a:rPr lang="en-IN" sz="1800"/>
                        <a:t>If there are minor issues, indicate</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Loading The Datasets</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2</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Checking For Missing/Duplicate Values</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3</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EDA and Data Visualisation</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4</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Training and Testing Models</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5 </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Calculating Multinomial NB</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6</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Decision Tree</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7</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Linear Regression </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8</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Calculating SVM and Testing</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9</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Evaluating The Model</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100</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1800">
                          <a:latin typeface="Comfortaa Medium"/>
                          <a:ea typeface="Comfortaa Medium"/>
                          <a:cs typeface="Comfortaa Medium"/>
                          <a:sym typeface="Comfortaa Medium"/>
                        </a:rPr>
                        <a:t>Y</a:t>
                      </a:r>
                      <a:endParaRPr sz="18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75" name="Google Shape;17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76" name="Google Shape;17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 few learning  </a:t>
            </a:r>
            <a:endParaRPr/>
          </a:p>
        </p:txBody>
      </p:sp>
      <p:graphicFrame>
        <p:nvGraphicFramePr>
          <p:cNvPr id="183" name="Google Shape;183;p9"/>
          <p:cNvGraphicFramePr/>
          <p:nvPr/>
        </p:nvGraphicFramePr>
        <p:xfrm>
          <a:off x="301876" y="1899250"/>
          <a:ext cx="3000000" cy="3000000"/>
        </p:xfrm>
        <a:graphic>
          <a:graphicData uri="http://schemas.openxmlformats.org/drawingml/2006/table">
            <a:tbl>
              <a:tblPr bandRow="1" firstRow="1">
                <a:noFill/>
                <a:tableStyleId>{4C2E4D3E-4B4F-43CC-B760-1878318F8975}</a:tableStyleId>
              </a:tblPr>
              <a:tblGrid>
                <a:gridCol w="974325"/>
                <a:gridCol w="10415725"/>
              </a:tblGrid>
              <a:tr h="370850">
                <a:tc>
                  <a:txBody>
                    <a:bodyPr/>
                    <a:lstStyle/>
                    <a:p>
                      <a:pPr indent="0" lvl="0" marL="0" marR="0" rtl="0" algn="l">
                        <a:spcBef>
                          <a:spcPts val="0"/>
                        </a:spcBef>
                        <a:spcAft>
                          <a:spcPts val="0"/>
                        </a:spcAft>
                        <a:buNone/>
                      </a:pPr>
                      <a:r>
                        <a:rPr lang="en-IN" sz="1800"/>
                        <a:t>Serial </a:t>
                      </a:r>
                      <a:endParaRPr/>
                    </a:p>
                    <a:p>
                      <a:pPr indent="0" lvl="0" marL="0" marR="0" rtl="0" algn="l">
                        <a:spcBef>
                          <a:spcPts val="0"/>
                        </a:spcBef>
                        <a:spcAft>
                          <a:spcPts val="0"/>
                        </a:spcAft>
                        <a:buNone/>
                      </a:pPr>
                      <a:r>
                        <a:rPr lang="en-IN" sz="1800"/>
                        <a:t>No </a:t>
                      </a:r>
                      <a:endParaRPr/>
                    </a:p>
                  </a:txBody>
                  <a:tcPr marT="45725" marB="45725" marR="91450" marL="91450"/>
                </a:tc>
                <a:tc>
                  <a:txBody>
                    <a:bodyPr/>
                    <a:lstStyle/>
                    <a:p>
                      <a:pPr indent="0" lvl="0" marL="0" marR="0" rtl="0" algn="l">
                        <a:spcBef>
                          <a:spcPts val="0"/>
                        </a:spcBef>
                        <a:spcAft>
                          <a:spcPts val="0"/>
                        </a:spcAft>
                        <a:buNone/>
                      </a:pPr>
                      <a:r>
                        <a:rPr lang="en-IN" sz="1800"/>
                        <a:t>Top learning in this project </a:t>
                      </a:r>
                      <a:endParaRPr/>
                    </a:p>
                  </a:txBody>
                  <a:tcPr marT="45725" marB="45725" marR="91450" marL="91450"/>
                </a:tc>
              </a:tr>
              <a:tr h="370850">
                <a:tc>
                  <a:txBody>
                    <a:bodyPr/>
                    <a:lstStyle/>
                    <a:p>
                      <a:pPr indent="0" lvl="0" marL="0" marR="0" rtl="0" algn="l">
                        <a:spcBef>
                          <a:spcPts val="0"/>
                        </a:spcBef>
                        <a:spcAft>
                          <a:spcPts val="0"/>
                        </a:spcAft>
                        <a:buNone/>
                      </a:pPr>
                      <a:r>
                        <a:rPr lang="en-IN" sz="1800"/>
                        <a:t>1</a:t>
                      </a:r>
                      <a:endParaRPr/>
                    </a:p>
                  </a:txBody>
                  <a:tcPr marT="45725" marB="45725" marR="91450" marL="91450">
                    <a:solidFill>
                      <a:schemeClr val="lt1"/>
                    </a:solidFill>
                  </a:tcPr>
                </a:tc>
                <a:tc>
                  <a:txBody>
                    <a:bodyPr/>
                    <a:lstStyle/>
                    <a:p>
                      <a:pPr indent="0" lvl="0" marL="0" rtl="0" algn="l">
                        <a:spcBef>
                          <a:spcPts val="0"/>
                        </a:spcBef>
                        <a:spcAft>
                          <a:spcPts val="0"/>
                        </a:spcAft>
                        <a:buNone/>
                      </a:pPr>
                      <a:r>
                        <a:rPr lang="en-IN" sz="1800">
                          <a:solidFill>
                            <a:srgbClr val="0D0D0D"/>
                          </a:solidFill>
                          <a:highlight>
                            <a:srgbClr val="FFFFFF"/>
                          </a:highlight>
                          <a:latin typeface="Comfortaa Medium"/>
                          <a:ea typeface="Comfortaa Medium"/>
                          <a:cs typeface="Comfortaa Medium"/>
                          <a:sym typeface="Comfortaa Medium"/>
                        </a:rPr>
                        <a:t>Through exploratory data analysis (EDA), we can identify the most significant factors contributing to accidents. This can include variables such as weather conditions, road types, time of day, and vehicle characteristics</a:t>
                      </a:r>
                      <a:endParaRPr sz="1800">
                        <a:latin typeface="Comfortaa Medium"/>
                        <a:ea typeface="Comfortaa Medium"/>
                        <a:cs typeface="Comfortaa Medium"/>
                        <a:sym typeface="Comfortaa Medium"/>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n-IN" sz="1800"/>
                        <a:t>2</a:t>
                      </a:r>
                      <a:endParaRPr/>
                    </a:p>
                  </a:txBody>
                  <a:tcPr marT="45725" marB="45725" marR="91450" marL="91450">
                    <a:solidFill>
                      <a:schemeClr val="lt1"/>
                    </a:solidFill>
                  </a:tcPr>
                </a:tc>
                <a:tc>
                  <a:txBody>
                    <a:bodyPr/>
                    <a:lstStyle/>
                    <a:p>
                      <a:pPr indent="0" lvl="0" marL="0" rtl="0" algn="l">
                        <a:spcBef>
                          <a:spcPts val="0"/>
                        </a:spcBef>
                        <a:spcAft>
                          <a:spcPts val="0"/>
                        </a:spcAft>
                        <a:buNone/>
                      </a:pPr>
                      <a:r>
                        <a:rPr lang="en-IN" sz="1800">
                          <a:solidFill>
                            <a:srgbClr val="0D0D0D"/>
                          </a:solidFill>
                          <a:highlight>
                            <a:srgbClr val="FFFFFF"/>
                          </a:highlight>
                          <a:latin typeface="Comfortaa Medium"/>
                          <a:ea typeface="Comfortaa Medium"/>
                          <a:cs typeface="Comfortaa Medium"/>
                          <a:sym typeface="Comfortaa Medium"/>
                        </a:rPr>
                        <a:t>Through machine learning algorithms, we can develop predictive models to forecast accident likelihood. Evaluating the performance of these models using metrics such as accuracy, precision, recall, and F1-score provides insights into their effectiveness. </a:t>
                      </a:r>
                      <a:endParaRPr sz="1800">
                        <a:latin typeface="Comfortaa Medium"/>
                        <a:ea typeface="Comfortaa Medium"/>
                        <a:cs typeface="Comfortaa Medium"/>
                        <a:sym typeface="Comfortaa Medium"/>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n-IN" sz="1800"/>
                        <a:t>3</a:t>
                      </a:r>
                      <a:endParaRPr/>
                    </a:p>
                  </a:txBody>
                  <a:tcPr marT="45725" marB="45725" marR="91450" marL="91450">
                    <a:solidFill>
                      <a:schemeClr val="lt1"/>
                    </a:solidFill>
                  </a:tcPr>
                </a:tc>
                <a:tc>
                  <a:txBody>
                    <a:bodyPr/>
                    <a:lstStyle/>
                    <a:p>
                      <a:pPr indent="0" lvl="0" marL="0" rtl="0" algn="l">
                        <a:spcBef>
                          <a:spcPts val="0"/>
                        </a:spcBef>
                        <a:spcAft>
                          <a:spcPts val="0"/>
                        </a:spcAft>
                        <a:buNone/>
                      </a:pPr>
                      <a:r>
                        <a:rPr lang="en-IN" sz="1800">
                          <a:solidFill>
                            <a:srgbClr val="0D0D0D"/>
                          </a:solidFill>
                          <a:highlight>
                            <a:srgbClr val="FFFFFF"/>
                          </a:highlight>
                          <a:latin typeface="Comfortaa Medium"/>
                          <a:ea typeface="Comfortaa Medium"/>
                          <a:cs typeface="Comfortaa Medium"/>
                          <a:sym typeface="Comfortaa Medium"/>
                        </a:rPr>
                        <a:t>By accurately predicting the likelihood of accidents, authorities can implement proactive interventions to prevent accidents or minimize their impact</a:t>
                      </a:r>
                      <a:endParaRPr sz="1800">
                        <a:latin typeface="Comfortaa Medium"/>
                        <a:ea typeface="Comfortaa Medium"/>
                        <a:cs typeface="Comfortaa Medium"/>
                        <a:sym typeface="Comfortaa Medium"/>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n-IN" sz="1800"/>
                        <a:t>4</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rPr lang="en-IN" sz="1800">
                          <a:solidFill>
                            <a:srgbClr val="0D0D0D"/>
                          </a:solidFill>
                          <a:highlight>
                            <a:srgbClr val="FFFFFF"/>
                          </a:highlight>
                          <a:latin typeface="Comfortaa Medium"/>
                          <a:ea typeface="Comfortaa Medium"/>
                          <a:cs typeface="Comfortaa Medium"/>
                          <a:sym typeface="Comfortaa Medium"/>
                        </a:rPr>
                        <a:t>The predictive models developed through this project can be scaled and adapted to different geographical regions and contexts. This scalability enhances the applicability of the models, allowing them to be used in diverse settings to improve road safety.</a:t>
                      </a:r>
                      <a:endParaRPr sz="1800">
                        <a:latin typeface="Comfortaa Medium"/>
                        <a:ea typeface="Comfortaa Medium"/>
                        <a:cs typeface="Comfortaa Medium"/>
                        <a:sym typeface="Comfortaa Medium"/>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t/>
                      </a:r>
                      <a:endParaRPr sz="1800"/>
                    </a:p>
                  </a:txBody>
                  <a:tcPr marT="45725" marB="45725" marR="91450" marL="91450">
                    <a:solidFill>
                      <a:schemeClr val="lt1"/>
                    </a:solidFill>
                  </a:tcPr>
                </a:tc>
                <a:tc>
                  <a:txBody>
                    <a:bodyPr/>
                    <a:lstStyle/>
                    <a:p>
                      <a:pPr indent="0" lvl="0" marL="0" marR="0" rtl="0" algn="l">
                        <a:spcBef>
                          <a:spcPts val="0"/>
                        </a:spcBef>
                        <a:spcAft>
                          <a:spcPts val="0"/>
                        </a:spcAft>
                        <a:buNone/>
                      </a:pPr>
                      <a:r>
                        <a:t/>
                      </a:r>
                      <a:endParaRPr sz="1800">
                        <a:latin typeface="Comfortaa Medium"/>
                        <a:ea typeface="Comfortaa Medium"/>
                        <a:cs typeface="Comfortaa Medium"/>
                        <a:sym typeface="Comfortaa Medium"/>
                      </a:endParaRPr>
                    </a:p>
                  </a:txBody>
                  <a:tcPr marT="45725" marB="45725" marR="91450" marL="91450">
                    <a:solidFill>
                      <a:schemeClr val="lt1"/>
                    </a:solidFill>
                  </a:tcPr>
                </a:tc>
              </a:tr>
            </a:tbl>
          </a:graphicData>
        </a:graphic>
      </p:graphicFrame>
      <p:sp>
        <p:nvSpPr>
          <p:cNvPr id="184" name="Google Shape;18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85" name="Google Shape;18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2"/>
          <p:cNvSpPr txBox="1"/>
          <p:nvPr/>
        </p:nvSpPr>
        <p:spPr>
          <a:xfrm>
            <a:off x="1143000" y="1905000"/>
            <a:ext cx="9753600" cy="4191000"/>
          </a:xfrm>
          <a:prstGeom prst="rect">
            <a:avLst/>
          </a:prstGeom>
          <a:noFill/>
          <a:ln>
            <a:noFill/>
          </a:ln>
        </p:spPr>
        <p:txBody>
          <a:bodyPr anchorCtr="0" anchor="t" bIns="45700" lIns="91425" spcFirstLastPara="1" rIns="91425" wrap="square" tIns="45700">
            <a:noAutofit/>
          </a:bodyPr>
          <a:lstStyle/>
          <a:p>
            <a:pPr indent="-304800" lvl="0" marL="685791" marR="0" rtl="0" algn="just">
              <a:spcBef>
                <a:spcPts val="0"/>
              </a:spcBef>
              <a:spcAft>
                <a:spcPts val="0"/>
              </a:spcAft>
              <a:buClr>
                <a:srgbClr val="0033CC"/>
              </a:buClr>
              <a:buSzPts val="1800"/>
              <a:buFont typeface="Comfortaa Medium"/>
              <a:buChar char="•"/>
            </a:pPr>
            <a:r>
              <a:rPr lang="en-IN" sz="1800">
                <a:solidFill>
                  <a:srgbClr val="0D0D0D"/>
                </a:solidFill>
                <a:highlight>
                  <a:srgbClr val="FFFFFF"/>
                </a:highlight>
                <a:latin typeface="Comfortaa Medium"/>
                <a:ea typeface="Comfortaa Medium"/>
                <a:cs typeface="Comfortaa Medium"/>
                <a:sym typeface="Comfortaa Medium"/>
              </a:rPr>
              <a:t>Accident Prediction Using EDA and Machine Learning Algorithms aims to develop a predictive model that can forecast the likelihood of accidents based on various contributing factors. </a:t>
            </a:r>
            <a:endParaRPr sz="1800">
              <a:solidFill>
                <a:srgbClr val="0D0D0D"/>
              </a:solidFill>
              <a:highlight>
                <a:srgbClr val="FFFFFF"/>
              </a:highlight>
              <a:latin typeface="Comfortaa Medium"/>
              <a:ea typeface="Comfortaa Medium"/>
              <a:cs typeface="Comfortaa Medium"/>
              <a:sym typeface="Comfortaa Medium"/>
            </a:endParaRPr>
          </a:p>
          <a:p>
            <a:pPr indent="0" lvl="0" marL="457200" marR="0" rtl="0" algn="just">
              <a:spcBef>
                <a:spcPts val="0"/>
              </a:spcBef>
              <a:spcAft>
                <a:spcPts val="0"/>
              </a:spcAft>
              <a:buNone/>
            </a:pPr>
            <a:r>
              <a:t/>
            </a:r>
            <a:endParaRPr sz="1800">
              <a:solidFill>
                <a:srgbClr val="0D0D0D"/>
              </a:solidFill>
              <a:highlight>
                <a:srgbClr val="FFFFFF"/>
              </a:highlight>
              <a:latin typeface="Comfortaa Medium"/>
              <a:ea typeface="Comfortaa Medium"/>
              <a:cs typeface="Comfortaa Medium"/>
              <a:sym typeface="Comfortaa Medium"/>
            </a:endParaRPr>
          </a:p>
          <a:p>
            <a:pPr indent="-304800" lvl="0" marL="685791" marR="0" rtl="0" algn="just">
              <a:spcBef>
                <a:spcPts val="0"/>
              </a:spcBef>
              <a:spcAft>
                <a:spcPts val="0"/>
              </a:spcAft>
              <a:buClr>
                <a:srgbClr val="0033CC"/>
              </a:buClr>
              <a:buSzPts val="1800"/>
              <a:buFont typeface="Comfortaa Medium"/>
              <a:buChar char="•"/>
            </a:pPr>
            <a:r>
              <a:rPr lang="en-IN" sz="1800">
                <a:solidFill>
                  <a:srgbClr val="0D0D0D"/>
                </a:solidFill>
                <a:highlight>
                  <a:srgbClr val="FFFFFF"/>
                </a:highlight>
                <a:latin typeface="Comfortaa Medium"/>
                <a:ea typeface="Comfortaa Medium"/>
                <a:cs typeface="Comfortaa Medium"/>
                <a:sym typeface="Comfortaa Medium"/>
              </a:rPr>
              <a:t>By leveraging Exploratory data analysis (EDA) techniques and machine learning algorithms, the goal is to identify patterns, correlations, and key features within accident data to enable proactive measures for improving road safety. </a:t>
            </a:r>
            <a:endParaRPr sz="1800">
              <a:solidFill>
                <a:srgbClr val="0D0D0D"/>
              </a:solidFill>
              <a:highlight>
                <a:srgbClr val="FFFFFF"/>
              </a:highlight>
              <a:latin typeface="Comfortaa Medium"/>
              <a:ea typeface="Comfortaa Medium"/>
              <a:cs typeface="Comfortaa Medium"/>
              <a:sym typeface="Comfortaa Medium"/>
            </a:endParaRPr>
          </a:p>
          <a:p>
            <a:pPr indent="0" lvl="0" marL="457200" marR="0" rtl="0" algn="just">
              <a:spcBef>
                <a:spcPts val="0"/>
              </a:spcBef>
              <a:spcAft>
                <a:spcPts val="0"/>
              </a:spcAft>
              <a:buNone/>
            </a:pPr>
            <a:r>
              <a:t/>
            </a:r>
            <a:endParaRPr sz="1800">
              <a:solidFill>
                <a:srgbClr val="0D0D0D"/>
              </a:solidFill>
              <a:highlight>
                <a:srgbClr val="FFFFFF"/>
              </a:highlight>
              <a:latin typeface="Comfortaa Medium"/>
              <a:ea typeface="Comfortaa Medium"/>
              <a:cs typeface="Comfortaa Medium"/>
              <a:sym typeface="Comfortaa Medium"/>
            </a:endParaRPr>
          </a:p>
          <a:p>
            <a:pPr indent="-304800" lvl="0" marL="685791" marR="0" rtl="0" algn="just">
              <a:spcBef>
                <a:spcPts val="0"/>
              </a:spcBef>
              <a:spcAft>
                <a:spcPts val="0"/>
              </a:spcAft>
              <a:buClr>
                <a:srgbClr val="0033CC"/>
              </a:buClr>
              <a:buSzPts val="1800"/>
              <a:buFont typeface="Comfortaa Medium"/>
              <a:buChar char="•"/>
            </a:pPr>
            <a:r>
              <a:rPr lang="en-IN" sz="1800">
                <a:solidFill>
                  <a:srgbClr val="0D0D0D"/>
                </a:solidFill>
                <a:highlight>
                  <a:srgbClr val="FFFFFF"/>
                </a:highlight>
                <a:latin typeface="Comfortaa Medium"/>
                <a:ea typeface="Comfortaa Medium"/>
                <a:cs typeface="Comfortaa Medium"/>
                <a:sym typeface="Comfortaa Medium"/>
              </a:rPr>
              <a:t>The Problem statement entails collecting relevant data, performing thorough analysis, selecting appropriate features, and building predictive models to aid in accident prevention and mitigation efforts.</a:t>
            </a:r>
            <a:endParaRPr sz="1800">
              <a:latin typeface="Comfortaa Medium"/>
              <a:ea typeface="Comfortaa Medium"/>
              <a:cs typeface="Comfortaa Medium"/>
              <a:sym typeface="Comfortaa Medium"/>
            </a:endParaRPr>
          </a:p>
        </p:txBody>
      </p:sp>
      <p:sp>
        <p:nvSpPr>
          <p:cNvPr id="90" name="Google Shape;90;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Topic</a:t>
            </a:r>
            <a:endParaRPr sz="2400">
              <a:solidFill>
                <a:srgbClr val="FF0000"/>
              </a:solidFill>
              <a:latin typeface="Trebuchet MS"/>
              <a:ea typeface="Trebuchet MS"/>
              <a:cs typeface="Trebuchet MS"/>
              <a:sym typeface="Trebuchet MS"/>
            </a:endParaRPr>
          </a:p>
        </p:txBody>
      </p:sp>
      <p:sp>
        <p:nvSpPr>
          <p:cNvPr id="91" name="Google Shape;9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92" name="Google Shape;92;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3"/>
          <p:cNvSpPr txBox="1"/>
          <p:nvPr/>
        </p:nvSpPr>
        <p:spPr>
          <a:xfrm>
            <a:off x="780400" y="1950975"/>
            <a:ext cx="10719300" cy="4854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IN">
                <a:solidFill>
                  <a:srgbClr val="0D0D0D"/>
                </a:solidFill>
                <a:highlight>
                  <a:srgbClr val="FFFFFF"/>
                </a:highlight>
                <a:latin typeface="Comfortaa Medium"/>
                <a:ea typeface="Comfortaa Medium"/>
                <a:cs typeface="Comfortaa Medium"/>
                <a:sym typeface="Comfortaa Medium"/>
              </a:rPr>
              <a:t>Accident Prediction Using EDA and Machine Learning Algorithms presents a unique and compelling opportunity due to several reasons:</a:t>
            </a:r>
            <a:endParaRPr>
              <a:solidFill>
                <a:srgbClr val="0D0D0D"/>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1500"/>
              </a:spcBef>
              <a:spcAft>
                <a:spcPts val="0"/>
              </a:spcAft>
              <a:buClr>
                <a:srgbClr val="0D0D0D"/>
              </a:buClr>
              <a:buSzPts val="1400"/>
              <a:buFont typeface="Comfortaa Medium"/>
              <a:buAutoNum type="arabicPeriod"/>
            </a:pPr>
            <a:r>
              <a:rPr lang="en-IN">
                <a:solidFill>
                  <a:srgbClr val="0D0D0D"/>
                </a:solidFill>
                <a:highlight>
                  <a:srgbClr val="FFFFFF"/>
                </a:highlight>
                <a:latin typeface="Comfortaa Medium"/>
                <a:ea typeface="Comfortaa Medium"/>
                <a:cs typeface="Comfortaa Medium"/>
                <a:sym typeface="Comfortaa Medium"/>
              </a:rPr>
              <a:t>Potential to Save Lives: By accurately predicting the likelihood of accidents, this project has the potential to save lives and reduce injuries on the roads. Implementing proactive measures based on predictive models can prevent accidents from occurring or minimize their severity.</a:t>
            </a:r>
            <a:endParaRPr>
              <a:solidFill>
                <a:srgbClr val="0D0D0D"/>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0"/>
              </a:spcBef>
              <a:spcAft>
                <a:spcPts val="0"/>
              </a:spcAft>
              <a:buClr>
                <a:srgbClr val="0D0D0D"/>
              </a:buClr>
              <a:buSzPts val="1400"/>
              <a:buFont typeface="Comfortaa Medium"/>
              <a:buAutoNum type="arabicPeriod"/>
            </a:pPr>
            <a:r>
              <a:rPr lang="en-IN">
                <a:solidFill>
                  <a:srgbClr val="0D0D0D"/>
                </a:solidFill>
                <a:highlight>
                  <a:srgbClr val="FFFFFF"/>
                </a:highlight>
                <a:latin typeface="Comfortaa Medium"/>
                <a:ea typeface="Comfortaa Medium"/>
                <a:cs typeface="Comfortaa Medium"/>
                <a:sym typeface="Comfortaa Medium"/>
              </a:rPr>
              <a:t>Multifaceted Data Analysis: This project involves exploring a diverse range of factors that contribute to accidents, including weather conditions, road types, vehicle characteristics, and human behavior. Analyzing such multifaceted data through EDA provides insights into complex interactions and correlations, making the project intellectually stimulating.</a:t>
            </a:r>
            <a:endParaRPr>
              <a:solidFill>
                <a:srgbClr val="0D0D0D"/>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0"/>
              </a:spcBef>
              <a:spcAft>
                <a:spcPts val="0"/>
              </a:spcAft>
              <a:buClr>
                <a:srgbClr val="0D0D0D"/>
              </a:buClr>
              <a:buSzPts val="1400"/>
              <a:buFont typeface="Comfortaa Medium"/>
              <a:buAutoNum type="arabicPeriod"/>
            </a:pPr>
            <a:r>
              <a:rPr lang="en-IN">
                <a:solidFill>
                  <a:srgbClr val="0D0D0D"/>
                </a:solidFill>
                <a:highlight>
                  <a:srgbClr val="FFFFFF"/>
                </a:highlight>
                <a:latin typeface="Comfortaa Medium"/>
                <a:ea typeface="Comfortaa Medium"/>
                <a:cs typeface="Comfortaa Medium"/>
                <a:sym typeface="Comfortaa Medium"/>
              </a:rPr>
              <a:t>Real-world Impact: The outcomes of this project directly impact public safety and have real-world applications. Predictive models developed through this project can inform policymakers, urban planners, and transportation authorities in implementing targeted interventions to improve road safety and reduce accident rates.</a:t>
            </a:r>
            <a:endParaRPr>
              <a:solidFill>
                <a:srgbClr val="0D0D0D"/>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0"/>
              </a:spcBef>
              <a:spcAft>
                <a:spcPts val="0"/>
              </a:spcAft>
              <a:buClr>
                <a:srgbClr val="0D0D0D"/>
              </a:buClr>
              <a:buSzPts val="1400"/>
              <a:buFont typeface="Comfortaa Medium"/>
              <a:buAutoNum type="arabicPeriod"/>
            </a:pPr>
            <a:r>
              <a:rPr lang="en-IN">
                <a:solidFill>
                  <a:srgbClr val="0D0D0D"/>
                </a:solidFill>
                <a:highlight>
                  <a:srgbClr val="FFFFFF"/>
                </a:highlight>
                <a:latin typeface="Comfortaa Medium"/>
                <a:ea typeface="Comfortaa Medium"/>
                <a:cs typeface="Comfortaa Medium"/>
                <a:sym typeface="Comfortaa Medium"/>
              </a:rPr>
              <a:t>Technological Innovation: Leveraging machine learning algorithms for accident prediction represents a novel application of technology in the field of road safety. This project fosters innovation by pushing the boundaries of data-driven approaches to address societal challenges.</a:t>
            </a:r>
            <a:endParaRPr>
              <a:solidFill>
                <a:srgbClr val="0D0D0D"/>
              </a:solidFill>
              <a:highlight>
                <a:srgbClr val="FFFFFF"/>
              </a:highlight>
              <a:latin typeface="Comfortaa Medium"/>
              <a:ea typeface="Comfortaa Medium"/>
              <a:cs typeface="Comfortaa Medium"/>
              <a:sym typeface="Comfortaa Medium"/>
            </a:endParaRPr>
          </a:p>
          <a:p>
            <a:pPr indent="-279400" lvl="0" marL="685791" marR="0" rtl="0" algn="just">
              <a:spcBef>
                <a:spcPts val="0"/>
              </a:spcBef>
              <a:spcAft>
                <a:spcPts val="0"/>
              </a:spcAft>
              <a:buClr>
                <a:srgbClr val="0066FF"/>
              </a:buClr>
              <a:buSzPts val="1400"/>
              <a:buFont typeface="Comfortaa Medium"/>
              <a:buChar char="•"/>
            </a:pPr>
            <a:r>
              <a:t/>
            </a:r>
            <a:endParaRPr>
              <a:solidFill>
                <a:srgbClr val="0066FF"/>
              </a:solidFill>
              <a:latin typeface="Comfortaa Medium"/>
              <a:ea typeface="Comfortaa Medium"/>
              <a:cs typeface="Comfortaa Medium"/>
              <a:sym typeface="Comfortaa Medium"/>
            </a:endParaRPr>
          </a:p>
          <a:p>
            <a:pPr indent="0" lvl="0" marL="342891" marR="0" rtl="0" algn="just">
              <a:spcBef>
                <a:spcPts val="0"/>
              </a:spcBef>
              <a:spcAft>
                <a:spcPts val="0"/>
              </a:spcAft>
              <a:buNone/>
            </a:pPr>
            <a:r>
              <a:rPr lang="en-IN">
                <a:solidFill>
                  <a:srgbClr val="0033CC"/>
                </a:solidFill>
                <a:latin typeface="Comfortaa Medium"/>
                <a:ea typeface="Comfortaa Medium"/>
                <a:cs typeface="Comfortaa Medium"/>
                <a:sym typeface="Comfortaa Medium"/>
              </a:rPr>
              <a:t> </a:t>
            </a:r>
            <a:endParaRPr>
              <a:solidFill>
                <a:srgbClr val="0033CC"/>
              </a:solidFill>
              <a:latin typeface="Comfortaa Medium"/>
              <a:ea typeface="Comfortaa Medium"/>
              <a:cs typeface="Comfortaa Medium"/>
              <a:sym typeface="Comfortaa Medium"/>
            </a:endParaRPr>
          </a:p>
        </p:txBody>
      </p:sp>
      <p:sp>
        <p:nvSpPr>
          <p:cNvPr id="100" name="Google Shape;100;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Uniqueness </a:t>
            </a:r>
            <a:endParaRPr sz="2400">
              <a:solidFill>
                <a:srgbClr val="FF0000"/>
              </a:solidFill>
              <a:latin typeface="Trebuchet MS"/>
              <a:ea typeface="Trebuchet MS"/>
              <a:cs typeface="Trebuchet MS"/>
              <a:sym typeface="Trebuchet MS"/>
            </a:endParaRPr>
          </a:p>
        </p:txBody>
      </p:sp>
      <p:sp>
        <p:nvSpPr>
          <p:cNvPr id="101" name="Google Shape;10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02" name="Google Shape;10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4"/>
          <p:cNvSpPr txBox="1"/>
          <p:nvPr/>
        </p:nvSpPr>
        <p:spPr>
          <a:xfrm>
            <a:off x="1219200" y="1828800"/>
            <a:ext cx="9525000" cy="42120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Arial"/>
              <a:buChar char="•"/>
            </a:pPr>
            <a:r>
              <a:rPr lang="en-IN" sz="2400">
                <a:solidFill>
                  <a:srgbClr val="0033CC"/>
                </a:solidFill>
                <a:latin typeface="Trebuchet MS"/>
                <a:ea typeface="Trebuchet MS"/>
                <a:cs typeface="Trebuchet MS"/>
                <a:sym typeface="Trebuchet MS"/>
              </a:rPr>
              <a:t>Size, attributes, source etc. </a:t>
            </a:r>
            <a:endParaRPr sz="2400">
              <a:solidFill>
                <a:srgbClr val="0033CC"/>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rPr lang="en-IN" sz="2400">
                <a:solidFill>
                  <a:schemeClr val="dk1"/>
                </a:solidFill>
                <a:latin typeface="Comfortaa Medium"/>
                <a:ea typeface="Comfortaa Medium"/>
                <a:cs typeface="Comfortaa Medium"/>
                <a:sym typeface="Comfortaa Medium"/>
              </a:rPr>
              <a:t>Size of Dataset = (10000,12) //10000 Rows and 12 Columns</a:t>
            </a:r>
            <a:endParaRPr sz="2400">
              <a:solidFill>
                <a:schemeClr val="dk1"/>
              </a:solidFill>
              <a:latin typeface="Comfortaa Medium"/>
              <a:ea typeface="Comfortaa Medium"/>
              <a:cs typeface="Comfortaa Medium"/>
              <a:sym typeface="Comfortaa Medium"/>
            </a:endParaRPr>
          </a:p>
          <a:p>
            <a:pPr indent="-190500" lvl="0" marL="685791" marR="0" rtl="0" algn="just">
              <a:spcBef>
                <a:spcPts val="480"/>
              </a:spcBef>
              <a:spcAft>
                <a:spcPts val="0"/>
              </a:spcAft>
              <a:buClr>
                <a:schemeClr val="dk1"/>
              </a:buClr>
              <a:buSzPts val="2400"/>
              <a:buFont typeface="Arial"/>
              <a:buNone/>
            </a:pPr>
            <a:r>
              <a:t/>
            </a:r>
            <a:endParaRPr sz="2400">
              <a:solidFill>
                <a:schemeClr val="dk1"/>
              </a:solidFill>
              <a:latin typeface="Comfortaa Medium"/>
              <a:ea typeface="Comfortaa Medium"/>
              <a:cs typeface="Comfortaa Medium"/>
              <a:sym typeface="Comfortaa Medium"/>
            </a:endParaRPr>
          </a:p>
          <a:p>
            <a:pPr indent="-190500" lvl="0" marL="685791" marR="0" rtl="0" algn="just">
              <a:spcBef>
                <a:spcPts val="480"/>
              </a:spcBef>
              <a:spcAft>
                <a:spcPts val="0"/>
              </a:spcAft>
              <a:buClr>
                <a:schemeClr val="dk1"/>
              </a:buClr>
              <a:buSzPts val="2400"/>
              <a:buFont typeface="Arial"/>
              <a:buNone/>
            </a:pPr>
            <a:r>
              <a:rPr lang="en-IN" sz="2400">
                <a:solidFill>
                  <a:schemeClr val="dk1"/>
                </a:solidFill>
                <a:latin typeface="Comfortaa Medium"/>
                <a:ea typeface="Comfortaa Medium"/>
                <a:cs typeface="Comfortaa Medium"/>
                <a:sym typeface="Comfortaa Medium"/>
              </a:rPr>
              <a:t>Attributes = Deals with Details Recorded During  Accident. Ex : Severity , Accident_Id etc.</a:t>
            </a:r>
            <a:endParaRPr sz="2400">
              <a:solidFill>
                <a:schemeClr val="dk1"/>
              </a:solidFill>
              <a:latin typeface="Comfortaa Medium"/>
              <a:ea typeface="Comfortaa Medium"/>
              <a:cs typeface="Comfortaa Medium"/>
              <a:sym typeface="Comfortaa Medium"/>
            </a:endParaRPr>
          </a:p>
          <a:p>
            <a:pPr indent="-190500" lvl="0" marL="685791" marR="0" rtl="0" algn="just">
              <a:spcBef>
                <a:spcPts val="480"/>
              </a:spcBef>
              <a:spcAft>
                <a:spcPts val="0"/>
              </a:spcAft>
              <a:buClr>
                <a:schemeClr val="dk1"/>
              </a:buClr>
              <a:buSzPts val="2400"/>
              <a:buFont typeface="Arial"/>
              <a:buNone/>
            </a:pPr>
            <a:r>
              <a:t/>
            </a:r>
            <a:endParaRPr sz="2400">
              <a:solidFill>
                <a:schemeClr val="dk1"/>
              </a:solidFill>
              <a:latin typeface="Comfortaa Medium"/>
              <a:ea typeface="Comfortaa Medium"/>
              <a:cs typeface="Comfortaa Medium"/>
              <a:sym typeface="Comfortaa Medium"/>
            </a:endParaRPr>
          </a:p>
          <a:p>
            <a:pPr indent="-190500" lvl="0" marL="685791" marR="0" rtl="0" algn="just">
              <a:spcBef>
                <a:spcPts val="480"/>
              </a:spcBef>
              <a:spcAft>
                <a:spcPts val="0"/>
              </a:spcAft>
              <a:buClr>
                <a:schemeClr val="dk1"/>
              </a:buClr>
              <a:buSzPts val="2400"/>
              <a:buFont typeface="Arial"/>
              <a:buNone/>
            </a:pPr>
            <a:r>
              <a:rPr lang="en-IN" sz="2400">
                <a:solidFill>
                  <a:schemeClr val="dk1"/>
                </a:solidFill>
                <a:latin typeface="Comfortaa Medium"/>
                <a:ea typeface="Comfortaa Medium"/>
                <a:cs typeface="Comfortaa Medium"/>
                <a:sym typeface="Comfortaa Medium"/>
              </a:rPr>
              <a:t>Source - Internet</a:t>
            </a:r>
            <a:endParaRPr sz="2400">
              <a:solidFill>
                <a:schemeClr val="dk1"/>
              </a:solidFill>
              <a:latin typeface="Comfortaa Medium"/>
              <a:ea typeface="Comfortaa Medium"/>
              <a:cs typeface="Comfortaa Medium"/>
              <a:sym typeface="Comfortaa Medium"/>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10" name="Google Shape;110;p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Dataset </a:t>
            </a:r>
            <a:endParaRPr sz="2400">
              <a:solidFill>
                <a:srgbClr val="FF0000"/>
              </a:solidFill>
              <a:latin typeface="Trebuchet MS"/>
              <a:ea typeface="Trebuchet MS"/>
              <a:cs typeface="Trebuchet MS"/>
              <a:sym typeface="Trebuchet MS"/>
            </a:endParaRPr>
          </a:p>
        </p:txBody>
      </p:sp>
      <p:sp>
        <p:nvSpPr>
          <p:cNvPr id="111" name="Google Shape;11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12" name="Google Shape;11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5"/>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Overall design or approach in a free hand diagram  </a:t>
            </a:r>
            <a:endParaRPr sz="2400">
              <a:solidFill>
                <a:srgbClr val="FF0000"/>
              </a:solidFill>
              <a:latin typeface="Trebuchet MS"/>
              <a:ea typeface="Trebuchet MS"/>
              <a:cs typeface="Trebuchet MS"/>
              <a:sym typeface="Trebuchet MS"/>
            </a:endParaRPr>
          </a:p>
        </p:txBody>
      </p:sp>
      <p:sp>
        <p:nvSpPr>
          <p:cNvPr id="120" name="Google Shape;1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21" name="Google Shape;121;p5"/>
          <p:cNvSpPr txBox="1"/>
          <p:nvPr/>
        </p:nvSpPr>
        <p:spPr>
          <a:xfrm>
            <a:off x="1219200" y="1828800"/>
            <a:ext cx="9829800" cy="4211931"/>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p:txBody>
      </p:sp>
      <p:sp>
        <p:nvSpPr>
          <p:cNvPr id="122" name="Google Shape;12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pic>
        <p:nvPicPr>
          <p:cNvPr id="123" name="Google Shape;123;p5"/>
          <p:cNvPicPr preferRelativeResize="0"/>
          <p:nvPr/>
        </p:nvPicPr>
        <p:blipFill>
          <a:blip r:embed="rId3">
            <a:alphaModFix/>
          </a:blip>
          <a:stretch>
            <a:fillRect/>
          </a:stretch>
        </p:blipFill>
        <p:spPr>
          <a:xfrm>
            <a:off x="1832750" y="1828800"/>
            <a:ext cx="8383299" cy="44261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6f61f72c8f_0_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g26f61f72c8f_0_7"/>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Overall design or approach in a free hand diagram  </a:t>
            </a:r>
            <a:endParaRPr sz="2400">
              <a:solidFill>
                <a:srgbClr val="FF0000"/>
              </a:solidFill>
              <a:latin typeface="Trebuchet MS"/>
              <a:ea typeface="Trebuchet MS"/>
              <a:cs typeface="Trebuchet MS"/>
              <a:sym typeface="Trebuchet MS"/>
            </a:endParaRPr>
          </a:p>
        </p:txBody>
      </p:sp>
      <p:sp>
        <p:nvSpPr>
          <p:cNvPr id="131" name="Google Shape;131;g26f61f72c8f_0_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32" name="Google Shape;132;g26f61f72c8f_0_7"/>
          <p:cNvSpPr txBox="1"/>
          <p:nvPr/>
        </p:nvSpPr>
        <p:spPr>
          <a:xfrm>
            <a:off x="1219200" y="1828800"/>
            <a:ext cx="9829800" cy="42120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300"/>
              </a:spcBef>
              <a:spcAft>
                <a:spcPts val="0"/>
              </a:spcAft>
              <a:buClr>
                <a:srgbClr val="1F1F1F"/>
              </a:buClr>
              <a:buSzPts val="1400"/>
              <a:buFont typeface="Comfortaa Medium"/>
              <a:buChar char="●"/>
            </a:pPr>
            <a:r>
              <a:rPr lang="en-IN">
                <a:solidFill>
                  <a:srgbClr val="1F1F1F"/>
                </a:solidFill>
                <a:highlight>
                  <a:srgbClr val="FFFFFF"/>
                </a:highlight>
                <a:latin typeface="Comfortaa Medium"/>
                <a:ea typeface="Comfortaa Medium"/>
                <a:cs typeface="Comfortaa Medium"/>
                <a:sym typeface="Comfortaa Medium"/>
              </a:rPr>
              <a:t>Data Preprocessing:</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Char char="○"/>
            </a:pPr>
            <a:r>
              <a:rPr lang="en-IN">
                <a:solidFill>
                  <a:srgbClr val="1F1F1F"/>
                </a:solidFill>
                <a:highlight>
                  <a:srgbClr val="FFFFFF"/>
                </a:highlight>
                <a:latin typeface="Comfortaa Medium"/>
                <a:ea typeface="Comfortaa Medium"/>
                <a:cs typeface="Comfortaa Medium"/>
                <a:sym typeface="Comfortaa Medium"/>
              </a:rPr>
              <a:t>Data Cleaning: This can include handling missing values, outliers, and inconsistencies.</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Char char="○"/>
            </a:pPr>
            <a:r>
              <a:rPr lang="en-IN">
                <a:solidFill>
                  <a:srgbClr val="1F1F1F"/>
                </a:solidFill>
                <a:highlight>
                  <a:srgbClr val="FFFFFF"/>
                </a:highlight>
                <a:latin typeface="Comfortaa Medium"/>
                <a:ea typeface="Comfortaa Medium"/>
                <a:cs typeface="Comfortaa Medium"/>
                <a:sym typeface="Comfortaa Medium"/>
              </a:rPr>
              <a:t>Feature Engineering: This might involve creating new features from existing ones or encoding categorical variables.</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Char char="○"/>
            </a:pPr>
            <a:r>
              <a:rPr lang="en-IN">
                <a:solidFill>
                  <a:srgbClr val="1F1F1F"/>
                </a:solidFill>
                <a:highlight>
                  <a:srgbClr val="FFFFFF"/>
                </a:highlight>
                <a:latin typeface="Comfortaa Medium"/>
                <a:ea typeface="Comfortaa Medium"/>
                <a:cs typeface="Comfortaa Medium"/>
                <a:sym typeface="Comfortaa Medium"/>
              </a:rPr>
              <a:t>Data Transformation: This could involve scaling numerical features or normalizing data.</a:t>
            </a:r>
            <a:endParaRPr>
              <a:solidFill>
                <a:srgbClr val="1F1F1F"/>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0"/>
              </a:spcBef>
              <a:spcAft>
                <a:spcPts val="0"/>
              </a:spcAft>
              <a:buClr>
                <a:srgbClr val="1F1F1F"/>
              </a:buClr>
              <a:buSzPts val="1400"/>
              <a:buChar char="●"/>
            </a:pPr>
            <a:r>
              <a:rPr lang="en-IN">
                <a:solidFill>
                  <a:srgbClr val="1F1F1F"/>
                </a:solidFill>
                <a:highlight>
                  <a:srgbClr val="FFFFFF"/>
                </a:highlight>
                <a:latin typeface="Comfortaa Medium"/>
                <a:ea typeface="Comfortaa Medium"/>
                <a:cs typeface="Comfortaa Medium"/>
                <a:sym typeface="Comfortaa Medium"/>
              </a:rPr>
              <a:t>Exploratory Data Analysis (EDA): This box can mention techniques like visualizations (scatter plots, heatmaps) and statistical analysis (correlation) to understand data patterns and relationships between features and accidents.</a:t>
            </a:r>
            <a:endParaRPr>
              <a:solidFill>
                <a:srgbClr val="1F1F1F"/>
              </a:solidFill>
              <a:highlight>
                <a:srgbClr val="FFFFFF"/>
              </a:highlight>
              <a:latin typeface="Comfortaa Medium"/>
              <a:ea typeface="Comfortaa Medium"/>
              <a:cs typeface="Comfortaa Medium"/>
              <a:sym typeface="Comfortaa Medium"/>
            </a:endParaRPr>
          </a:p>
          <a:p>
            <a:pPr indent="-317500" lvl="0" marL="457200" rtl="0" algn="l">
              <a:lnSpc>
                <a:spcPct val="115000"/>
              </a:lnSpc>
              <a:spcBef>
                <a:spcPts val="0"/>
              </a:spcBef>
              <a:spcAft>
                <a:spcPts val="0"/>
              </a:spcAft>
              <a:buClr>
                <a:srgbClr val="1F1F1F"/>
              </a:buClr>
              <a:buSzPts val="1400"/>
              <a:buChar char="●"/>
            </a:pPr>
            <a:r>
              <a:rPr lang="en-IN">
                <a:solidFill>
                  <a:srgbClr val="1F1F1F"/>
                </a:solidFill>
                <a:highlight>
                  <a:srgbClr val="FFFFFF"/>
                </a:highlight>
                <a:latin typeface="Comfortaa Medium"/>
                <a:ea typeface="Comfortaa Medium"/>
                <a:cs typeface="Comfortaa Medium"/>
                <a:sym typeface="Comfortaa Medium"/>
              </a:rPr>
              <a:t>Model Building: Here, three specific machine learning algorithms are chosen for accident prediction:</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Font typeface="Comfortaa Medium"/>
              <a:buChar char="○"/>
            </a:pPr>
            <a:r>
              <a:rPr lang="en-IN">
                <a:solidFill>
                  <a:srgbClr val="1F1F1F"/>
                </a:solidFill>
                <a:highlight>
                  <a:srgbClr val="FFFFFF"/>
                </a:highlight>
                <a:latin typeface="Comfortaa Medium"/>
                <a:ea typeface="Comfortaa Medium"/>
                <a:cs typeface="Comfortaa Medium"/>
                <a:sym typeface="Comfortaa Medium"/>
              </a:rPr>
              <a:t>Multinomial Naive Bayes: This is suitable for multicategory classification problems and works well with text data.</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Font typeface="Comfortaa Medium"/>
              <a:buChar char="○"/>
            </a:pPr>
            <a:r>
              <a:rPr lang="en-IN">
                <a:solidFill>
                  <a:srgbClr val="1F1F1F"/>
                </a:solidFill>
                <a:highlight>
                  <a:srgbClr val="FFFFFF"/>
                </a:highlight>
                <a:latin typeface="Comfortaa Medium"/>
                <a:ea typeface="Comfortaa Medium"/>
                <a:cs typeface="Comfortaa Medium"/>
                <a:sym typeface="Comfortaa Medium"/>
              </a:rPr>
              <a:t>Decision Tree: This is a tree-like structure that learns by splitting the data based on features. It is interpretable and can handle various data types.</a:t>
            </a:r>
            <a:endParaRPr>
              <a:solidFill>
                <a:srgbClr val="1F1F1F"/>
              </a:solidFill>
              <a:highlight>
                <a:srgbClr val="FFFFFF"/>
              </a:highlight>
              <a:latin typeface="Comfortaa Medium"/>
              <a:ea typeface="Comfortaa Medium"/>
              <a:cs typeface="Comfortaa Medium"/>
              <a:sym typeface="Comfortaa Medium"/>
            </a:endParaRPr>
          </a:p>
          <a:p>
            <a:pPr indent="-317500" lvl="1" marL="914400" rtl="0" algn="l">
              <a:lnSpc>
                <a:spcPct val="115000"/>
              </a:lnSpc>
              <a:spcBef>
                <a:spcPts val="0"/>
              </a:spcBef>
              <a:spcAft>
                <a:spcPts val="0"/>
              </a:spcAft>
              <a:buClr>
                <a:srgbClr val="1F1F1F"/>
              </a:buClr>
              <a:buSzPts val="1400"/>
              <a:buFont typeface="Comfortaa Medium"/>
              <a:buChar char="○"/>
            </a:pPr>
            <a:r>
              <a:rPr lang="en-IN">
                <a:solidFill>
                  <a:srgbClr val="1F1F1F"/>
                </a:solidFill>
                <a:highlight>
                  <a:srgbClr val="FFFFFF"/>
                </a:highlight>
                <a:latin typeface="Comfortaa Medium"/>
                <a:ea typeface="Comfortaa Medium"/>
                <a:cs typeface="Comfortaa Medium"/>
                <a:sym typeface="Comfortaa Medium"/>
              </a:rPr>
              <a:t>Logistic Regression: This is a popular algorithm for binary classification problems (accident/no accident) and estimates the probability of an event occurring.</a:t>
            </a:r>
            <a:endParaRPr>
              <a:solidFill>
                <a:srgbClr val="1F1F1F"/>
              </a:solidFill>
              <a:highlight>
                <a:srgbClr val="FFFFFF"/>
              </a:highlight>
              <a:latin typeface="Comfortaa Medium"/>
              <a:ea typeface="Comfortaa Medium"/>
              <a:cs typeface="Comfortaa Medium"/>
              <a:sym typeface="Comfortaa Medium"/>
            </a:endParaRPr>
          </a:p>
          <a:p>
            <a:pPr indent="0" lvl="0" marL="457200" marR="0" rtl="0" algn="just">
              <a:spcBef>
                <a:spcPts val="600"/>
              </a:spcBef>
              <a:spcAft>
                <a:spcPts val="0"/>
              </a:spcAft>
              <a:buNone/>
            </a:pPr>
            <a:r>
              <a:t/>
            </a:r>
            <a:endParaRPr>
              <a:solidFill>
                <a:srgbClr val="0000FF"/>
              </a:solidFill>
              <a:latin typeface="Comfortaa Medium"/>
              <a:ea typeface="Comfortaa Medium"/>
              <a:cs typeface="Comfortaa Medium"/>
              <a:sym typeface="Comfortaa Medium"/>
            </a:endParaRPr>
          </a:p>
        </p:txBody>
      </p:sp>
      <p:sp>
        <p:nvSpPr>
          <p:cNvPr id="133" name="Google Shape;133;g26f61f72c8f_0_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41" name="Google Shape;1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42" name="Google Shape;142;p6"/>
          <p:cNvSpPr txBox="1"/>
          <p:nvPr/>
        </p:nvSpPr>
        <p:spPr>
          <a:xfrm>
            <a:off x="838200" y="1798313"/>
            <a:ext cx="9829800" cy="421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43" name="Google Shape;1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pic>
        <p:nvPicPr>
          <p:cNvPr id="144" name="Google Shape;144;p6"/>
          <p:cNvPicPr preferRelativeResize="0"/>
          <p:nvPr/>
        </p:nvPicPr>
        <p:blipFill>
          <a:blip r:embed="rId3">
            <a:alphaModFix/>
          </a:blip>
          <a:stretch>
            <a:fillRect/>
          </a:stretch>
        </p:blipFill>
        <p:spPr>
          <a:xfrm>
            <a:off x="555725" y="2000625"/>
            <a:ext cx="5994824" cy="3840500"/>
          </a:xfrm>
          <a:prstGeom prst="rect">
            <a:avLst/>
          </a:prstGeom>
          <a:noFill/>
          <a:ln>
            <a:noFill/>
          </a:ln>
        </p:spPr>
      </p:pic>
      <p:pic>
        <p:nvPicPr>
          <p:cNvPr id="145" name="Google Shape;145;p6"/>
          <p:cNvPicPr preferRelativeResize="0"/>
          <p:nvPr/>
        </p:nvPicPr>
        <p:blipFill>
          <a:blip r:embed="rId4">
            <a:alphaModFix/>
          </a:blip>
          <a:stretch>
            <a:fillRect/>
          </a:stretch>
        </p:blipFill>
        <p:spPr>
          <a:xfrm>
            <a:off x="7059025" y="2000625"/>
            <a:ext cx="4505000" cy="3779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6f61f72c8f_0_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g26f61f72c8f_0_20"/>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Final results  so far  </a:t>
            </a:r>
            <a:endParaRPr sz="2400">
              <a:solidFill>
                <a:srgbClr val="FF0000"/>
              </a:solidFill>
              <a:latin typeface="Trebuchet MS"/>
              <a:ea typeface="Trebuchet MS"/>
              <a:cs typeface="Trebuchet MS"/>
              <a:sym typeface="Trebuchet MS"/>
            </a:endParaRPr>
          </a:p>
        </p:txBody>
      </p:sp>
      <p:sp>
        <p:nvSpPr>
          <p:cNvPr id="153" name="Google Shape;153;g26f61f72c8f_0_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154" name="Google Shape;154;g26f61f72c8f_0_20"/>
          <p:cNvSpPr txBox="1"/>
          <p:nvPr/>
        </p:nvSpPr>
        <p:spPr>
          <a:xfrm>
            <a:off x="838200" y="1798313"/>
            <a:ext cx="9829800" cy="4212000"/>
          </a:xfrm>
          <a:prstGeom prst="rect">
            <a:avLst/>
          </a:prstGeom>
          <a:noFill/>
          <a:ln>
            <a:noFill/>
          </a:ln>
        </p:spPr>
        <p:txBody>
          <a:bodyPr anchorCtr="0" anchor="t" bIns="45700" lIns="91425" spcFirstLastPara="1" rIns="91425" wrap="square" tIns="45700">
            <a:noAutofit/>
          </a:bodyPr>
          <a:lstStyle/>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55" name="Google Shape;155;g26f61f72c8f_0_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pic>
        <p:nvPicPr>
          <p:cNvPr id="156" name="Google Shape;156;g26f61f72c8f_0_20"/>
          <p:cNvPicPr preferRelativeResize="0"/>
          <p:nvPr/>
        </p:nvPicPr>
        <p:blipFill>
          <a:blip r:embed="rId3">
            <a:alphaModFix/>
          </a:blip>
          <a:stretch>
            <a:fillRect/>
          </a:stretch>
        </p:blipFill>
        <p:spPr>
          <a:xfrm>
            <a:off x="674000" y="2010125"/>
            <a:ext cx="5510052" cy="4126626"/>
          </a:xfrm>
          <a:prstGeom prst="rect">
            <a:avLst/>
          </a:prstGeom>
          <a:noFill/>
          <a:ln>
            <a:noFill/>
          </a:ln>
        </p:spPr>
      </p:pic>
      <p:pic>
        <p:nvPicPr>
          <p:cNvPr id="157" name="Google Shape;157;g26f61f72c8f_0_20"/>
          <p:cNvPicPr preferRelativeResize="0"/>
          <p:nvPr/>
        </p:nvPicPr>
        <p:blipFill>
          <a:blip r:embed="rId4">
            <a:alphaModFix/>
          </a:blip>
          <a:stretch>
            <a:fillRect/>
          </a:stretch>
        </p:blipFill>
        <p:spPr>
          <a:xfrm>
            <a:off x="6302275" y="1961875"/>
            <a:ext cx="5619098" cy="40503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IN" sz="2400">
                <a:solidFill>
                  <a:srgbClr val="FF0000"/>
                </a:solidFill>
                <a:latin typeface="Trebuchet MS"/>
                <a:ea typeface="Trebuchet MS"/>
                <a:cs typeface="Trebuchet MS"/>
                <a:sym typeface="Trebuchet MS"/>
              </a:rPr>
              <a:t>Done vs Remaining to be done ?  </a:t>
            </a:r>
            <a:endParaRPr sz="2400">
              <a:solidFill>
                <a:srgbClr val="FF0000"/>
              </a:solidFill>
              <a:latin typeface="Trebuchet MS"/>
              <a:ea typeface="Trebuchet MS"/>
              <a:cs typeface="Trebuchet MS"/>
              <a:sym typeface="Trebuchet MS"/>
            </a:endParaRPr>
          </a:p>
        </p:txBody>
      </p:sp>
      <p:sp>
        <p:nvSpPr>
          <p:cNvPr id="165" name="Google Shape;16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graphicFrame>
        <p:nvGraphicFramePr>
          <p:cNvPr id="166" name="Google Shape;166;p7"/>
          <p:cNvGraphicFramePr/>
          <p:nvPr/>
        </p:nvGraphicFramePr>
        <p:xfrm>
          <a:off x="520700" y="2133599"/>
          <a:ext cx="3000000" cy="3000000"/>
        </p:xfrm>
        <a:graphic>
          <a:graphicData uri="http://schemas.openxmlformats.org/drawingml/2006/table">
            <a:tbl>
              <a:tblPr bandRow="1" firstRow="1">
                <a:noFill/>
                <a:tableStyleId>{4C2E4D3E-4B4F-43CC-B760-1878318F8975}</a:tableStyleId>
              </a:tblPr>
              <a:tblGrid>
                <a:gridCol w="927100"/>
                <a:gridCol w="8686800"/>
                <a:gridCol w="1752600"/>
              </a:tblGrid>
              <a:tr h="528825">
                <a:tc>
                  <a:txBody>
                    <a:bodyPr/>
                    <a:lstStyle/>
                    <a:p>
                      <a:pPr indent="0" lvl="0" marL="0" marR="0" rtl="0" algn="l">
                        <a:spcBef>
                          <a:spcPts val="0"/>
                        </a:spcBef>
                        <a:spcAft>
                          <a:spcPts val="0"/>
                        </a:spcAft>
                        <a:buNone/>
                      </a:pPr>
                      <a:r>
                        <a:rPr lang="en-IN" sz="1800" u="none" cap="none" strike="noStrike"/>
                        <a:t>No</a:t>
                      </a:r>
                      <a:endParaRPr/>
                    </a:p>
                  </a:txBody>
                  <a:tcPr marT="45725" marB="45725" marR="91450" marL="91450"/>
                </a:tc>
                <a:tc>
                  <a:txBody>
                    <a:bodyPr/>
                    <a:lstStyle/>
                    <a:p>
                      <a:pPr indent="0" lvl="0" marL="0" marR="0" rtl="0" algn="l">
                        <a:spcBef>
                          <a:spcPts val="0"/>
                        </a:spcBef>
                        <a:spcAft>
                          <a:spcPts val="0"/>
                        </a:spcAft>
                        <a:buNone/>
                      </a:pPr>
                      <a:r>
                        <a:rPr lang="en-IN" sz="1800"/>
                        <a:t>Description </a:t>
                      </a:r>
                      <a:endParaRPr/>
                    </a:p>
                  </a:txBody>
                  <a:tcPr marT="45725" marB="45725" marR="91450" marL="91450"/>
                </a:tc>
                <a:tc>
                  <a:txBody>
                    <a:bodyPr/>
                    <a:lstStyle/>
                    <a:p>
                      <a:pPr indent="0" lvl="0" marL="0" marR="0" rtl="0" algn="l">
                        <a:spcBef>
                          <a:spcPts val="0"/>
                        </a:spcBef>
                        <a:spcAft>
                          <a:spcPts val="0"/>
                        </a:spcAft>
                        <a:buNone/>
                      </a:pPr>
                      <a:r>
                        <a:rPr lang="en-IN" sz="1800"/>
                        <a:t>Done or </a:t>
                      </a:r>
                      <a:endParaRPr/>
                    </a:p>
                    <a:p>
                      <a:pPr indent="0" lvl="0" marL="0" marR="0" rtl="0" algn="l">
                        <a:spcBef>
                          <a:spcPts val="0"/>
                        </a:spcBef>
                        <a:spcAft>
                          <a:spcPts val="0"/>
                        </a:spcAft>
                        <a:buNone/>
                      </a:pPr>
                      <a:r>
                        <a:rPr lang="en-IN" sz="1800"/>
                        <a:t>To be done </a:t>
                      </a:r>
                      <a:endParaRPr/>
                    </a:p>
                  </a:txBody>
                  <a:tcPr marT="45725" marB="45725" marR="91450" marL="91450"/>
                </a:tc>
              </a:tr>
              <a:tr h="528825">
                <a:tc>
                  <a:txBody>
                    <a:bodyPr/>
                    <a:lstStyle/>
                    <a:p>
                      <a:pPr indent="0" lvl="0" marL="0" marR="0" rtl="0" algn="l">
                        <a:spcBef>
                          <a:spcPts val="0"/>
                        </a:spcBef>
                        <a:spcAft>
                          <a:spcPts val="0"/>
                        </a:spcAft>
                        <a:buNone/>
                      </a:pPr>
                      <a:r>
                        <a:rPr lang="en-IN" sz="1800"/>
                        <a:t>1</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Data Acquisition</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2</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Data Pre-Processing</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3</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Data Cleaning &amp; EDA</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4</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Building Model</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5</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Model Training</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6</a:t>
                      </a:r>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Result Analysis</a:t>
                      </a:r>
                      <a:endParaRPr sz="2400">
                        <a:latin typeface="Comfortaa Medium"/>
                        <a:ea typeface="Comfortaa Medium"/>
                        <a:cs typeface="Comfortaa Medium"/>
                        <a:sym typeface="Comfortaa Medium"/>
                      </a:endParaRPr>
                    </a:p>
                  </a:txBody>
                  <a:tcPr marT="45725" marB="45725" marR="91450" marL="91450"/>
                </a:tc>
                <a:tc>
                  <a:txBody>
                    <a:bodyPr/>
                    <a:lstStyle/>
                    <a:p>
                      <a:pPr indent="0" lvl="0" marL="0" marR="0" rtl="0" algn="l">
                        <a:spcBef>
                          <a:spcPts val="0"/>
                        </a:spcBef>
                        <a:spcAft>
                          <a:spcPts val="0"/>
                        </a:spcAft>
                        <a:buNone/>
                      </a:pPr>
                      <a:r>
                        <a:rPr lang="en-IN" sz="2400">
                          <a:latin typeface="Comfortaa Medium"/>
                          <a:ea typeface="Comfortaa Medium"/>
                          <a:cs typeface="Comfortaa Medium"/>
                          <a:sym typeface="Comfortaa Medium"/>
                        </a:rPr>
                        <a:t>Done</a:t>
                      </a:r>
                      <a:endParaRPr sz="2400">
                        <a:latin typeface="Comfortaa Medium"/>
                        <a:ea typeface="Comfortaa Medium"/>
                        <a:cs typeface="Comfortaa Medium"/>
                        <a:sym typeface="Comfortaa Medium"/>
                      </a:endParaRPr>
                    </a:p>
                  </a:txBody>
                  <a:tcPr marT="45725" marB="45725" marR="91450" marL="91450"/>
                </a:tc>
              </a:tr>
              <a:tr h="528825">
                <a:tc>
                  <a:txBody>
                    <a:bodyPr/>
                    <a:lstStyle/>
                    <a:p>
                      <a:pPr indent="0" lvl="0" marL="0" marR="0" rtl="0" algn="l">
                        <a:spcBef>
                          <a:spcPts val="0"/>
                        </a:spcBef>
                        <a:spcAft>
                          <a:spcPts val="0"/>
                        </a:spcAft>
                        <a:buNone/>
                      </a:pPr>
                      <a:r>
                        <a:rPr lang="en-IN" sz="1800"/>
                        <a:t>7</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67" name="Google Shape;16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22AM241B  Course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