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0" r:id="rId2"/>
    <p:sldId id="259" r:id="rId3"/>
    <p:sldId id="256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5FB72-A64E-453D-A20E-EF283734D63D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2D91C-3A7A-42AD-B4F8-6DF28DA2B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4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F94EF0-68D6-4204-A930-F619617EA82E}"/>
              </a:ext>
            </a:extLst>
          </p:cNvPr>
          <p:cNvSpPr txBox="1"/>
          <p:nvPr/>
        </p:nvSpPr>
        <p:spPr>
          <a:xfrm>
            <a:off x="1728470" y="2976880"/>
            <a:ext cx="9955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FOR THOSE ABOUT TO ROCK, WE SALUTE YOU</a:t>
            </a:r>
          </a:p>
        </p:txBody>
      </p:sp>
    </p:spTree>
    <p:extLst>
      <p:ext uri="{BB962C8B-B14F-4D97-AF65-F5344CB8AC3E}">
        <p14:creationId xmlns:p14="http://schemas.microsoft.com/office/powerpoint/2010/main" val="278396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083563-B2CF-4147-909A-55AD9294F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259" y="2458719"/>
            <a:ext cx="5465722" cy="40284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E56972-25B3-4DAB-83BB-91387CA78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58" y="4153818"/>
            <a:ext cx="1442221" cy="1453230"/>
          </a:xfrm>
          <a:prstGeom prst="rect">
            <a:avLst/>
          </a:prstGeom>
        </p:spPr>
      </p:pic>
      <p:sp>
        <p:nvSpPr>
          <p:cNvPr id="8" name="Пузырек для мыслей: облако 7">
            <a:extLst>
              <a:ext uri="{FF2B5EF4-FFF2-40B4-BE49-F238E27FC236}">
                <a16:creationId xmlns:a16="http://schemas.microsoft.com/office/drawing/2014/main" id="{D67BB790-E1FB-4610-AA18-4B74ABA2BBFB}"/>
              </a:ext>
            </a:extLst>
          </p:cNvPr>
          <p:cNvSpPr/>
          <p:nvPr/>
        </p:nvSpPr>
        <p:spPr>
          <a:xfrm>
            <a:off x="944880" y="246731"/>
            <a:ext cx="5151120" cy="307050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imagine there's no heaven</a:t>
            </a:r>
          </a:p>
          <a:p>
            <a:pPr algn="ctr"/>
            <a:r>
              <a:rPr lang="en-US" dirty="0"/>
              <a:t>It's easy if you try</a:t>
            </a:r>
          </a:p>
          <a:p>
            <a:pPr algn="ctr"/>
            <a:r>
              <a:rPr lang="en-US" dirty="0"/>
              <a:t>No hell below us</a:t>
            </a:r>
          </a:p>
          <a:p>
            <a:pPr algn="ctr"/>
            <a:r>
              <a:rPr lang="en-US" dirty="0"/>
              <a:t>Above us, only sky</a:t>
            </a:r>
          </a:p>
          <a:p>
            <a:pPr algn="ctr"/>
            <a:r>
              <a:rPr lang="en-US" dirty="0"/>
              <a:t>Imagine all </a:t>
            </a:r>
            <a:r>
              <a:rPr lang="en-US"/>
              <a:t>the people</a:t>
            </a:r>
            <a:endParaRPr lang="en-US" dirty="0"/>
          </a:p>
          <a:p>
            <a:pPr algn="ctr"/>
            <a:r>
              <a:rPr lang="en-US" dirty="0"/>
              <a:t>Living for today</a:t>
            </a:r>
          </a:p>
          <a:p>
            <a:pPr algn="ctr"/>
            <a:r>
              <a:rPr lang="en-US" dirty="0"/>
              <a:t>and programmers too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0F8EB9-EC9C-42D3-8E87-E2F5AA6E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574" y="3145472"/>
            <a:ext cx="661564" cy="567055"/>
          </a:xfrm>
          <a:prstGeom prst="rect">
            <a:avLst/>
          </a:prstGeom>
        </p:spPr>
      </p:pic>
      <p:sp>
        <p:nvSpPr>
          <p:cNvPr id="4" name="Облако 3">
            <a:extLst>
              <a:ext uri="{FF2B5EF4-FFF2-40B4-BE49-F238E27FC236}">
                <a16:creationId xmlns:a16="http://schemas.microsoft.com/office/drawing/2014/main" id="{6A87D514-A8C5-4498-9BFE-3BDE289563A5}"/>
              </a:ext>
            </a:extLst>
          </p:cNvPr>
          <p:cNvSpPr/>
          <p:nvPr/>
        </p:nvSpPr>
        <p:spPr>
          <a:xfrm>
            <a:off x="4998749" y="223011"/>
            <a:ext cx="2740430" cy="1468630"/>
          </a:xfrm>
          <a:prstGeom prst="cloud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AC4FC8-3415-4CA9-88B4-3D0490EEA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7996"/>
            <a:ext cx="719106" cy="10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2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A9F160-B75E-4E84-BCD7-BCA301AB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0" y="668450"/>
            <a:ext cx="2476500" cy="5638800"/>
          </a:xfrm>
          <a:prstGeom prst="rect">
            <a:avLst/>
          </a:prstGeom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B85427D-6B0F-4F64-9480-60FF8DB94269}"/>
              </a:ext>
            </a:extLst>
          </p:cNvPr>
          <p:cNvCxnSpPr>
            <a:cxnSpLocks/>
          </p:cNvCxnSpPr>
          <p:nvPr/>
        </p:nvCxnSpPr>
        <p:spPr>
          <a:xfrm rot="-10800000">
            <a:off x="4511197" y="5838874"/>
            <a:ext cx="1441938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93F92E-C49F-45AF-B247-24F39FBB5C40}"/>
              </a:ext>
            </a:extLst>
          </p:cNvPr>
          <p:cNvSpPr txBox="1"/>
          <p:nvPr/>
        </p:nvSpPr>
        <p:spPr>
          <a:xfrm>
            <a:off x="3196590" y="5669596"/>
            <a:ext cx="967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 data 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AADB894A-E249-4F1D-9BF9-7597FB427529}"/>
              </a:ext>
            </a:extLst>
          </p:cNvPr>
          <p:cNvCxnSpPr>
            <a:cxnSpLocks/>
          </p:cNvCxnSpPr>
          <p:nvPr/>
        </p:nvCxnSpPr>
        <p:spPr>
          <a:xfrm flipH="1">
            <a:off x="4511197" y="4684045"/>
            <a:ext cx="1825469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9E267A-AD59-4479-94A1-011FDE078B0F}"/>
              </a:ext>
            </a:extLst>
          </p:cNvPr>
          <p:cNvSpPr txBox="1"/>
          <p:nvPr/>
        </p:nvSpPr>
        <p:spPr>
          <a:xfrm>
            <a:off x="2661189" y="4199140"/>
            <a:ext cx="4247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created users ids extracted from </a:t>
            </a:r>
          </a:p>
          <a:p>
            <a:r>
              <a:rPr lang="en-US" sz="1600" dirty="0"/>
              <a:t>server response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71F90DC-0F42-4623-A35D-0305F3B43EBC}"/>
              </a:ext>
            </a:extLst>
          </p:cNvPr>
          <p:cNvCxnSpPr>
            <a:cxnSpLocks/>
          </p:cNvCxnSpPr>
          <p:nvPr/>
        </p:nvCxnSpPr>
        <p:spPr>
          <a:xfrm flipH="1">
            <a:off x="4511197" y="5069081"/>
            <a:ext cx="1833724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03EDDC-D694-470A-86C8-3306FB568D1B}"/>
              </a:ext>
            </a:extLst>
          </p:cNvPr>
          <p:cNvSpPr txBox="1"/>
          <p:nvPr/>
        </p:nvSpPr>
        <p:spPr>
          <a:xfrm>
            <a:off x="2186463" y="4883784"/>
            <a:ext cx="259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mock data to be </a:t>
            </a:r>
            <a:r>
              <a:rPr lang="en-US" sz="1600" dirty="0" err="1"/>
              <a:t>POSTed</a:t>
            </a:r>
            <a:r>
              <a:rPr lang="en-US" sz="1600" dirty="0"/>
              <a:t> 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5923EF8-BC73-4661-BA22-CA7FE246915C}"/>
              </a:ext>
            </a:extLst>
          </p:cNvPr>
          <p:cNvCxnSpPr>
            <a:cxnSpLocks/>
          </p:cNvCxnSpPr>
          <p:nvPr/>
        </p:nvCxnSpPr>
        <p:spPr>
          <a:xfrm flipV="1">
            <a:off x="7457253" y="5232707"/>
            <a:ext cx="1019586" cy="2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013BA0F-6CA7-4BBB-B3E9-DA3BB99505A0}"/>
              </a:ext>
            </a:extLst>
          </p:cNvPr>
          <p:cNvCxnSpPr>
            <a:cxnSpLocks/>
          </p:cNvCxnSpPr>
          <p:nvPr/>
        </p:nvCxnSpPr>
        <p:spPr>
          <a:xfrm>
            <a:off x="7446439" y="4883784"/>
            <a:ext cx="1030400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виток: вертикальный 27">
            <a:extLst>
              <a:ext uri="{FF2B5EF4-FFF2-40B4-BE49-F238E27FC236}">
                <a16:creationId xmlns:a16="http://schemas.microsoft.com/office/drawing/2014/main" id="{64C0FE25-5719-4F3A-AF49-52B9FF363B6F}"/>
              </a:ext>
            </a:extLst>
          </p:cNvPr>
          <p:cNvSpPr/>
          <p:nvPr/>
        </p:nvSpPr>
        <p:spPr>
          <a:xfrm>
            <a:off x="8652510" y="4443482"/>
            <a:ext cx="3383280" cy="186376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65D58D-4FF9-4095-AC20-AA3A77D39AE9}"/>
              </a:ext>
            </a:extLst>
          </p:cNvPr>
          <p:cNvSpPr txBox="1"/>
          <p:nvPr/>
        </p:nvSpPr>
        <p:spPr>
          <a:xfrm>
            <a:off x="9097869" y="4824337"/>
            <a:ext cx="2606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functions to create json &amp; xml data, delete mock data, fetch mock data to the tests,</a:t>
            </a:r>
          </a:p>
          <a:p>
            <a:r>
              <a:rPr lang="en-US" sz="1600" dirty="0"/>
              <a:t>extract ids, get json schemas </a:t>
            </a:r>
          </a:p>
          <a:p>
            <a:r>
              <a:rPr lang="en-US" sz="1600" dirty="0"/>
              <a:t>…</a:t>
            </a:r>
          </a:p>
          <a:p>
            <a:endParaRPr lang="en-US" sz="16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A984ECC0-158B-4B2B-9279-F7493A6C5FF5}"/>
              </a:ext>
            </a:extLst>
          </p:cNvPr>
          <p:cNvCxnSpPr>
            <a:cxnSpLocks/>
          </p:cNvCxnSpPr>
          <p:nvPr/>
        </p:nvCxnSpPr>
        <p:spPr>
          <a:xfrm>
            <a:off x="7171035" y="3527160"/>
            <a:ext cx="1305804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AB45F3-C7F6-4AFC-B8F5-C9DC8ECF477C}"/>
              </a:ext>
            </a:extLst>
          </p:cNvPr>
          <p:cNvSpPr txBox="1"/>
          <p:nvPr/>
        </p:nvSpPr>
        <p:spPr>
          <a:xfrm>
            <a:off x="8783955" y="3375892"/>
            <a:ext cx="2373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traceback + custom logs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50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CBC3E-8211-4558-997B-9B7F3A95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9137B2-3FBB-41BF-8431-0F26D359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773" y="2259647"/>
            <a:ext cx="7138988" cy="3541714"/>
          </a:xfrm>
        </p:spPr>
        <p:txBody>
          <a:bodyPr/>
          <a:lstStyle/>
          <a:p>
            <a:r>
              <a:rPr lang="en-US" dirty="0" err="1"/>
              <a:t>BaseApi</a:t>
            </a:r>
            <a:r>
              <a:rPr lang="en-US" dirty="0"/>
              <a:t> on top of Requests HTTP lib</a:t>
            </a:r>
          </a:p>
          <a:p>
            <a:r>
              <a:rPr lang="en-US" dirty="0"/>
              <a:t>Posts and Users descendants of </a:t>
            </a:r>
            <a:r>
              <a:rPr lang="en-US" dirty="0" err="1"/>
              <a:t>BaseApi</a:t>
            </a:r>
            <a:endParaRPr lang="en-US" dirty="0"/>
          </a:p>
          <a:p>
            <a:r>
              <a:rPr lang="en-US" dirty="0"/>
              <a:t>Test classes with immediate</a:t>
            </a:r>
            <a:r>
              <a:rPr lang="ru-RU" dirty="0"/>
              <a:t> </a:t>
            </a:r>
            <a:r>
              <a:rPr lang="en-US" dirty="0"/>
              <a:t>test logic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8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775D97-23B1-44F9-B441-9516E3B6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SPECIAL THANKS TO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4AC640A-C4BD-48B6-B96C-1DC829C41F67}"/>
              </a:ext>
            </a:extLst>
          </p:cNvPr>
          <p:cNvSpPr txBox="1">
            <a:spLocks/>
          </p:cNvSpPr>
          <p:nvPr/>
        </p:nvSpPr>
        <p:spPr>
          <a:xfrm>
            <a:off x="1996598" y="2249488"/>
            <a:ext cx="8500427" cy="4065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>
              <a:solidFill>
                <a:srgbClr val="000000"/>
              </a:solidFill>
              <a:effectLst/>
              <a:latin typeface="JetBrains Mono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E5219E5-88B6-4BE5-B453-7CDF94CA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6372" y="2314576"/>
            <a:ext cx="8500427" cy="2657793"/>
          </a:xfrm>
        </p:spPr>
        <p:txBody>
          <a:bodyPr/>
          <a:lstStyle/>
          <a:p>
            <a:r>
              <a:rPr lang="en-US" dirty="0" err="1"/>
              <a:t>pytest</a:t>
            </a:r>
            <a:r>
              <a:rPr lang="en-US" dirty="0"/>
              <a:t>-html for bringing some colors into out life</a:t>
            </a:r>
          </a:p>
          <a:p>
            <a:r>
              <a:rPr lang="en-US" dirty="0" err="1"/>
              <a:t>xml.etree.ElemetTree</a:t>
            </a:r>
            <a:r>
              <a:rPr lang="en-US" dirty="0"/>
              <a:t> aka ET &amp; </a:t>
            </a:r>
            <a:r>
              <a:rPr lang="en-US" dirty="0" err="1"/>
              <a:t>jsonschema</a:t>
            </a:r>
            <a:r>
              <a:rPr lang="en-US" dirty="0"/>
              <a:t> for taking care of us 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94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01D8EA6-1B29-45EE-94B6-D810276C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222278"/>
            <a:ext cx="9905998" cy="996922"/>
          </a:xfrm>
        </p:spPr>
        <p:txBody>
          <a:bodyPr/>
          <a:lstStyle/>
          <a:p>
            <a:pPr algn="ctr"/>
            <a:r>
              <a:rPr lang="en-US" dirty="0"/>
              <a:t>Code SNIPPETS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90A2B-5DF3-40CB-8B88-D5865A1C4315}"/>
              </a:ext>
            </a:extLst>
          </p:cNvPr>
          <p:cNvSpPr txBox="1"/>
          <p:nvPr/>
        </p:nvSpPr>
        <p:spPr>
          <a:xfrm>
            <a:off x="1544320" y="1300480"/>
            <a:ext cx="102006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delete_mock_data(app_config):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"""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Attempts to delete user records by ids found in the file.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(These ids are stored at the time mock data is </a:t>
            </a:r>
            <a:r>
              <a:rPr lang="en-US" sz="1800" i="1" dirty="0" err="1">
                <a:solidFill>
                  <a:srgbClr val="808080"/>
                </a:solidFill>
                <a:effectLst/>
                <a:latin typeface="JetBrains Mono"/>
              </a:rPr>
              <a:t>POSTed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to the server that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provides id for each record on his own.)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"""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url =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"https://gorest.co.in/public/v2/users"</a:t>
            </a:r>
            <a:b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with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'../utils/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JetBrains Mono"/>
              </a:rPr>
              <a:t>jsonmodels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JetBrains Mono"/>
              </a:rPr>
              <a:t>mock_users_ids.json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'r'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file: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file_contents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file.read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file_contents: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json_data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json.loads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(file_contents)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user_ids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json_data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JetBrains Mono"/>
              </a:rPr>
              <a:t>user_ids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user_id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user_ids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lang="en-US" sz="1800" dirty="0">
                <a:solidFill>
                  <a:srgbClr val="808080"/>
                </a:solidFill>
                <a:effectLst/>
                <a:latin typeface="JetBrains Mono"/>
              </a:rPr>
              <a:t>response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= requests.delete(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f"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url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user_id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}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660099"/>
                </a:solidFill>
                <a:effectLst/>
                <a:latin typeface="JetBrains Mono"/>
              </a:rPr>
              <a:t>headers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=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app_config.token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with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'../utils/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JetBrains Mono"/>
              </a:rPr>
              <a:t>jsonmodels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/</a:t>
            </a:r>
            <a:r>
              <a:rPr lang="en-US" sz="1800" b="1" dirty="0" err="1">
                <a:solidFill>
                  <a:srgbClr val="008000"/>
                </a:solidFill>
                <a:effectLst/>
                <a:latin typeface="JetBrains Mono"/>
              </a:rPr>
              <a:t>mock_users_ids.json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'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'w'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as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file: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file.truncate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17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0A235E-58F0-44F6-8C83-F818567D1128}"/>
              </a:ext>
            </a:extLst>
          </p:cNvPr>
          <p:cNvSpPr txBox="1"/>
          <p:nvPr/>
        </p:nvSpPr>
        <p:spPr>
          <a:xfrm>
            <a:off x="1328420" y="474345"/>
            <a:ext cx="1116838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UsersTests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(Users):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schema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mock_data.get_user_json_schema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() 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# get schema of a correct user record returned by server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test_create_user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app_config):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"""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This particular public API functions in a way that introduces some unexpected bugs.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In order to mitigate the pain :)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! Each test-run first deletes mock data if any present,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POSTs it to the server again.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! Third parties are allowed to change and repost our data that sometimes lead to failures.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"""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mock_data.delete_mock_data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(app_config)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user_data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mock_data.create_users_data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() 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# get mock data from a file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user_data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user_json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json.dumps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(user)  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# replaces single quotes with double ones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user_json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json.loads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user_json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  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# probably no longer relevant. Recheck, delete if so.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response =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.create_user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app_config.base_url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user_json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</a:rPr>
              <a:t>201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app_config.token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mock_data.store_response_ids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(response) </a:t>
            </a: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# writes users' records ids from response to the file</a:t>
            </a: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b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</a:br>
            <a:r>
              <a:rPr lang="en-US" sz="1800" i="1" dirty="0"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assert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jsonschema.validate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response.json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(),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.schema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is None</a:t>
            </a:r>
            <a:endParaRPr lang="en-US" sz="1800" dirty="0">
              <a:solidFill>
                <a:srgbClr val="00000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51615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155378-6A90-4334-8907-F1D76AA83687}"/>
              </a:ext>
            </a:extLst>
          </p:cNvPr>
          <p:cNvSpPr txBox="1"/>
          <p:nvPr/>
        </p:nvSpPr>
        <p:spPr>
          <a:xfrm>
            <a:off x="1485900" y="241221"/>
            <a:ext cx="99542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class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Posts(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BaseApi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get_posts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url,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expected_status_code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response =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.get_request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(url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get_posts_endpoint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headers)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.check_status_code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(response,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expected_status_code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get_post_user_id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url,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expected_status_code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response =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.get_request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(url +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get_posts_endpoint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headers)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.check_status_code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(response,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expected_status_code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user_id_list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.get_json_value_by_key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(response,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"$.[user_id]"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return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user_id_list</a:t>
            </a:r>
            <a:endParaRPr lang="en-US" sz="1800" dirty="0">
              <a:solidFill>
                <a:srgbClr val="000000"/>
              </a:solidFill>
              <a:effectLst/>
              <a:latin typeface="JetBrains Mon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2A7CA-2E4D-4C38-889F-6A9EFC6D8789}"/>
              </a:ext>
            </a:extLst>
          </p:cNvPr>
          <p:cNvSpPr txBox="1"/>
          <p:nvPr/>
        </p:nvSpPr>
        <p:spPr>
          <a:xfrm>
            <a:off x="1689100" y="3754457"/>
            <a:ext cx="99542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def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test_delete_user_post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(app_config):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user_id =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"941127"</a:t>
            </a:r>
            <a:b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</a:b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json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posts_json.create_post_json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(user_id),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"New project"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"New post"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posts.create_post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app_config.base_url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</a:rPr>
              <a:t>201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json)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response_body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posts.get_post_data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app_config.base_url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</a:rPr>
              <a:t>200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user_id)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assert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response_body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'user_id'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] ==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(user_id)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post_id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response_body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][</a:t>
            </a:r>
            <a:r>
              <a:rPr lang="en-US" sz="1800" b="1" dirty="0">
                <a:solidFill>
                  <a:srgbClr val="008000"/>
                </a:solidFill>
                <a:effectLst/>
                <a:latin typeface="JetBrains Mono"/>
              </a:rPr>
              <a:t>'id'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posts.delete_user_post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app_config.base_url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</a:rPr>
              <a:t>204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post_id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new_user_id_list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posts.get_post_user_id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app_config.base_url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lang="en-US" sz="1800" dirty="0">
                <a:solidFill>
                  <a:srgbClr val="0000FF"/>
                </a:solidFill>
                <a:effectLst/>
                <a:latin typeface="JetBrains Mono"/>
              </a:rPr>
              <a:t>200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assert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post_id</a:t>
            </a:r>
            <a:r>
              <a:rPr lang="en-US" sz="1800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JetBrains Mono"/>
              </a:rPr>
              <a:t>not 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new_user_id_list</a:t>
            </a:r>
            <a:endParaRPr lang="en-US" sz="1800" dirty="0">
              <a:solidFill>
                <a:srgbClr val="00000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48616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4DF33-76FF-4C42-B821-206FD9BF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23744B9-B781-4013-BD08-6A288D7A1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772" y="201580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3600" b="0" i="0" dirty="0">
                <a:effectLst/>
                <a:latin typeface="Tw Cen MT (Основной текст)"/>
              </a:rPr>
              <a:t>Live as if you were to die tomorrow. </a:t>
            </a:r>
          </a:p>
          <a:p>
            <a:pPr marL="0" indent="0">
              <a:buNone/>
            </a:pPr>
            <a:r>
              <a:rPr lang="en-US" sz="3600" b="0" i="0" dirty="0">
                <a:effectLst/>
                <a:latin typeface="Tw Cen MT (Основной текст)"/>
              </a:rPr>
              <a:t>Learn as if you were to live forever.</a:t>
            </a:r>
            <a:br>
              <a:rPr lang="en-US" sz="2400" b="0" i="0" dirty="0">
                <a:effectLst/>
                <a:latin typeface="Tw Cen MT (Основной текст)"/>
              </a:rPr>
            </a:br>
            <a:endParaRPr lang="en-US" sz="2400" b="0" i="0" dirty="0">
              <a:effectLst/>
              <a:latin typeface="Tw Cen MT (Основной текст)"/>
            </a:endParaRPr>
          </a:p>
          <a:p>
            <a:pPr marL="0" indent="0" algn="ctr">
              <a:buNone/>
            </a:pPr>
            <a:r>
              <a:rPr lang="en-US" b="1" i="0" u="none" strike="noStrike" dirty="0">
                <a:effectLst/>
                <a:latin typeface="Tw Cen MT (Основной текст)"/>
              </a:rPr>
              <a:t>Mahatma Gandhi</a:t>
            </a:r>
          </a:p>
          <a:p>
            <a:endParaRPr lang="en-US" dirty="0">
              <a:latin typeface="Tw Cen MT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908053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100</TotalTime>
  <Words>1006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JetBrains Mono</vt:lpstr>
      <vt:lpstr>Tw Cen MT</vt:lpstr>
      <vt:lpstr>Tw Cen MT (Основной текст)</vt:lpstr>
      <vt:lpstr>Контур</vt:lpstr>
      <vt:lpstr>Презентация PowerPoint</vt:lpstr>
      <vt:lpstr>Презентация PowerPoint</vt:lpstr>
      <vt:lpstr>Презентация PowerPoint</vt:lpstr>
      <vt:lpstr>Classes</vt:lpstr>
      <vt:lpstr>SPECIAL THANKS TO</vt:lpstr>
      <vt:lpstr>Code SNIPPETS</vt:lpstr>
      <vt:lpstr>Презентация PowerPoint</vt:lpstr>
      <vt:lpstr>Презентация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David Akopyan</dc:creator>
  <cp:lastModifiedBy>David Akopyan</cp:lastModifiedBy>
  <cp:revision>12</cp:revision>
  <dcterms:created xsi:type="dcterms:W3CDTF">2023-04-17T13:45:33Z</dcterms:created>
  <dcterms:modified xsi:type="dcterms:W3CDTF">2023-04-17T16:28:02Z</dcterms:modified>
</cp:coreProperties>
</file>