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4f91a48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4f91a48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4f91a489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4f91a48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4f91a489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4f91a489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4f91a489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4f91a489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4f91a489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4f91a489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50569448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50569448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507325" y="1321950"/>
            <a:ext cx="57279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ТЕПЛОПРОВОДНОСТЬ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6314800" y="109025"/>
            <a:ext cx="26994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Vardan Petrosyan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928500" cy="43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Задание 3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Исследовать влияние мощности </a:t>
            </a:r>
            <a:br>
              <a:rPr lang="en" sz="1900">
                <a:latin typeface="Roboto"/>
                <a:ea typeface="Roboto"/>
                <a:cs typeface="Roboto"/>
                <a:sym typeface="Roboto"/>
              </a:rPr>
            </a:br>
            <a:r>
              <a:rPr lang="en" sz="1900">
                <a:latin typeface="Roboto"/>
                <a:ea typeface="Roboto"/>
                <a:cs typeface="Roboto"/>
                <a:sym typeface="Roboto"/>
              </a:rPr>
              <a:t>A = 5 </a:t>
            </a:r>
            <a:br>
              <a:rPr lang="en" sz="1900">
                <a:latin typeface="Roboto"/>
                <a:ea typeface="Roboto"/>
                <a:cs typeface="Roboto"/>
                <a:sym typeface="Roboto"/>
              </a:rPr>
            </a:br>
            <a:r>
              <a:rPr lang="en" sz="1900">
                <a:latin typeface="Roboto"/>
                <a:ea typeface="Roboto"/>
                <a:cs typeface="Roboto"/>
                <a:sym typeface="Roboto"/>
              </a:rPr>
              <a:t>и его сосредоточенности </a:t>
            </a:r>
            <a:br>
              <a:rPr lang="en" sz="1900">
                <a:latin typeface="Roboto"/>
                <a:ea typeface="Roboto"/>
                <a:cs typeface="Roboto"/>
                <a:sym typeface="Roboto"/>
              </a:rPr>
            </a:br>
            <a:r>
              <a:rPr lang="en" sz="1900">
                <a:latin typeface="Roboto"/>
                <a:ea typeface="Roboto"/>
                <a:cs typeface="Roboto"/>
                <a:sym typeface="Roboto"/>
              </a:rPr>
              <a:t>b = 0.3 </a:t>
            </a:r>
            <a:br>
              <a:rPr lang="en" sz="1900">
                <a:latin typeface="Roboto"/>
                <a:ea typeface="Roboto"/>
                <a:cs typeface="Roboto"/>
                <a:sym typeface="Roboto"/>
              </a:rPr>
            </a:br>
            <a:r>
              <a:rPr lang="en" sz="1900">
                <a:latin typeface="Roboto"/>
                <a:ea typeface="Roboto"/>
                <a:cs typeface="Roboto"/>
                <a:sym typeface="Roboto"/>
              </a:rPr>
              <a:t>на динамику температурного поля.</a:t>
            </a:r>
            <a:r>
              <a:rPr lang="en" sz="2200">
                <a:latin typeface="Roboto"/>
                <a:ea typeface="Roboto"/>
                <a:cs typeface="Roboto"/>
                <a:sym typeface="Roboto"/>
              </a:rPr>
              <a:t>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494887" y="1731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Решить задачу при условиях: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</a:t>
            </a:r>
            <a:r>
              <a:rPr baseline="-25000" lang="en" sz="1100"/>
              <a:t>x</a:t>
            </a:r>
            <a:r>
              <a:rPr lang="en" sz="1100"/>
              <a:t> = l</a:t>
            </a:r>
            <a:r>
              <a:rPr baseline="-25000" lang="en" sz="1100"/>
              <a:t>y</a:t>
            </a:r>
            <a:r>
              <a:rPr lang="en" sz="1100"/>
              <a:t> = 1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</a:t>
            </a:r>
            <a:r>
              <a:rPr baseline="-25000" lang="en" sz="1100"/>
              <a:t>0</a:t>
            </a:r>
            <a:r>
              <a:rPr lang="en" sz="1100"/>
              <a:t> = 0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</a:t>
            </a:r>
            <a:r>
              <a:rPr baseline="-25000" lang="en" sz="1100"/>
              <a:t>Г</a:t>
            </a:r>
            <a:r>
              <a:rPr lang="en" sz="1100"/>
              <a:t> = 0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Источник нагрева задать формулой: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 ( x , y ) = A exp ( - b r</a:t>
            </a:r>
            <a:r>
              <a:rPr baseline="30000" lang="en" sz="1100"/>
              <a:t>2</a:t>
            </a:r>
            <a:r>
              <a:rPr lang="en" sz="1100"/>
              <a:t> )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Где: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</a:t>
            </a:r>
            <a:r>
              <a:rPr baseline="30000" lang="en" sz="1100"/>
              <a:t>2</a:t>
            </a:r>
            <a:r>
              <a:rPr lang="en" sz="1100"/>
              <a:t> = ( x - 0.5 )</a:t>
            </a:r>
            <a:r>
              <a:rPr baseline="30000" lang="en" sz="1100"/>
              <a:t>2</a:t>
            </a:r>
            <a:r>
              <a:rPr lang="en" sz="1100"/>
              <a:t> + ( y - 0.5 )</a:t>
            </a:r>
            <a:r>
              <a:rPr baseline="30000" lang="en" sz="1100"/>
              <a:t>2</a:t>
            </a:r>
            <a:endParaRPr baseline="30000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Указание. Использовать явную разностную схему, соблюдать условие устойчивости: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 </a:t>
            </a:r>
            <a:r>
              <a:rPr lang="en" sz="1100" u="sng"/>
              <a:t>&lt;</a:t>
            </a:r>
            <a:r>
              <a:rPr lang="en" sz="1100"/>
              <a:t> 0.25 h</a:t>
            </a:r>
            <a:r>
              <a:rPr baseline="30000" lang="en" sz="1100"/>
              <a:t>2</a:t>
            </a:r>
            <a:endParaRPr baseline="30000"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aseline="300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428975"/>
            <a:ext cx="4317449" cy="16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Простейшие двумерные сетки.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44"/>
              <a:t>Сетки в прямоугольных областях.</a:t>
            </a:r>
            <a:endParaRPr sz="2144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Пусть область с границей - прямоугольник </a:t>
            </a:r>
            <a:br>
              <a:rPr lang="en"/>
            </a:br>
            <a:r>
              <a:rPr lang="en"/>
              <a:t>D = [ 0 , l</a:t>
            </a:r>
            <a:r>
              <a:rPr baseline="-25000" lang="en"/>
              <a:t>x </a:t>
            </a:r>
            <a:r>
              <a:rPr lang="en"/>
              <a:t>] x [ 0 , l</a:t>
            </a:r>
            <a:r>
              <a:rPr baseline="-25000" lang="en"/>
              <a:t>y </a:t>
            </a:r>
            <a:r>
              <a:rPr lang="en"/>
              <a:t>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Если считать индексы начиная с единицы: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</a:t>
            </a:r>
            <a:r>
              <a:rPr baseline="-25000" lang="en"/>
              <a:t>x</a:t>
            </a:r>
            <a:r>
              <a:rPr lang="en"/>
              <a:t> = l</a:t>
            </a:r>
            <a:r>
              <a:rPr baseline="-25000" lang="en"/>
              <a:t>x</a:t>
            </a:r>
            <a:r>
              <a:rPr lang="en"/>
              <a:t> / ( N</a:t>
            </a:r>
            <a:r>
              <a:rPr baseline="-25000" lang="en"/>
              <a:t>x </a:t>
            </a:r>
            <a:r>
              <a:rPr lang="en"/>
              <a:t>- 1 ), x</a:t>
            </a:r>
            <a:r>
              <a:rPr baseline="-25000" lang="en"/>
              <a:t>i</a:t>
            </a:r>
            <a:r>
              <a:rPr lang="en"/>
              <a:t> = ( i - 1 ) h</a:t>
            </a:r>
            <a:r>
              <a:rPr baseline="-25000" lang="en"/>
              <a:t>x</a:t>
            </a:r>
            <a:r>
              <a:rPr lang="en"/>
              <a:t>, i = 1 .. 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</a:t>
            </a:r>
            <a:r>
              <a:rPr baseline="-25000" lang="en"/>
              <a:t>y</a:t>
            </a:r>
            <a:r>
              <a:rPr lang="en"/>
              <a:t> = l</a:t>
            </a:r>
            <a:r>
              <a:rPr baseline="-25000" lang="en"/>
              <a:t>y</a:t>
            </a:r>
            <a:r>
              <a:rPr lang="en"/>
              <a:t> / ( N</a:t>
            </a:r>
            <a:r>
              <a:rPr baseline="-25000" lang="en"/>
              <a:t>y </a:t>
            </a:r>
            <a:r>
              <a:rPr lang="en"/>
              <a:t>- 1 ), y</a:t>
            </a:r>
            <a:r>
              <a:rPr baseline="-25000" lang="en"/>
              <a:t>i</a:t>
            </a:r>
            <a:r>
              <a:rPr lang="en"/>
              <a:t> = ( i - 1 ) h</a:t>
            </a:r>
            <a:r>
              <a:rPr baseline="-25000" lang="en"/>
              <a:t>y</a:t>
            </a:r>
            <a:r>
              <a:rPr lang="en"/>
              <a:t>, i = 1 .. 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Любая сеточная функция f в узле (i , j) имеет значение с двумя индексами f</a:t>
            </a:r>
            <a:r>
              <a:rPr baseline="-25000" lang="en"/>
              <a:t>i , j 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188" y="3881050"/>
            <a:ext cx="4681375" cy="115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Для иллюстрации применения двумерных сеток и сеточных функций при решении задач ВГ рассмотрим следующее упражнение.</a:t>
            </a:r>
            <a:endParaRPr sz="182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Краевая задача Дирихле для безразмерного уравнения теплопроводности в двумерном случае имеет вид: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du/dt = </a:t>
            </a: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Δu + f, t&gt;0, 0 &lt; x &lt; l</a:t>
            </a:r>
            <a:r>
              <a:rPr baseline="-25000"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0 &lt; y &lt; l</a:t>
            </a:r>
            <a:r>
              <a:rPr baseline="-25000"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endParaRPr baseline="-25000" sz="14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 = 0 : u(x,y,0) = u</a:t>
            </a:r>
            <a:r>
              <a:rPr baseline="-25000"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 </a:t>
            </a: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 x , y )</a:t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 , y </a:t>
            </a: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∈ Г : u = u</a:t>
            </a:r>
            <a:r>
              <a:rPr baseline="-25000" lang="en" sz="145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Г</a:t>
            </a: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(x , y )</a:t>
            </a:r>
            <a:endParaRPr sz="145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Здесь </a:t>
            </a: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Δu = d</a:t>
            </a:r>
            <a:r>
              <a:rPr baseline="30000"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 / dx</a:t>
            </a:r>
            <a:r>
              <a:rPr baseline="30000"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d</a:t>
            </a:r>
            <a:r>
              <a:rPr baseline="30000"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 / dy</a:t>
            </a:r>
            <a:r>
              <a:rPr baseline="30000"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br>
              <a:rPr baseline="30000"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aseline="30000"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Граничные условия</a:t>
            </a:r>
            <a:endParaRPr baseline="30000" sz="145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100" y="3092825"/>
            <a:ext cx="4639249" cy="19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39978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Явная разностная схема для уравнения во внутренних узлах сетки имеет вид:</a:t>
            </a:r>
            <a:endParaRPr sz="250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309525" y="500925"/>
            <a:ext cx="46872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u^</a:t>
            </a:r>
            <a:r>
              <a:rPr baseline="-25000" lang="en"/>
              <a:t>i , j</a:t>
            </a:r>
            <a:r>
              <a:rPr lang="en"/>
              <a:t> - u</a:t>
            </a:r>
            <a:r>
              <a:rPr baseline="-25000" lang="en"/>
              <a:t>i , j</a:t>
            </a:r>
            <a:r>
              <a:rPr lang="en"/>
              <a:t> / r = u</a:t>
            </a:r>
            <a:r>
              <a:rPr baseline="-25000" lang="en"/>
              <a:t>i+1,j</a:t>
            </a:r>
            <a:r>
              <a:rPr lang="en"/>
              <a:t> - 2u</a:t>
            </a:r>
            <a:r>
              <a:rPr baseline="-25000" lang="en"/>
              <a:t>i,j</a:t>
            </a:r>
            <a:r>
              <a:rPr lang="en"/>
              <a:t> + u</a:t>
            </a:r>
            <a:r>
              <a:rPr baseline="-25000" lang="en"/>
              <a:t>i-1,j</a:t>
            </a:r>
            <a:r>
              <a:rPr lang="en"/>
              <a:t> /h</a:t>
            </a:r>
            <a:r>
              <a:rPr baseline="-25000" lang="en"/>
              <a:t>x</a:t>
            </a:r>
            <a:r>
              <a:rPr baseline="30000" lang="en"/>
              <a:t>2</a:t>
            </a:r>
            <a:r>
              <a:rPr lang="en"/>
              <a:t> + u</a:t>
            </a:r>
            <a:r>
              <a:rPr baseline="-25000" lang="en"/>
              <a:t>i,j</a:t>
            </a:r>
            <a:r>
              <a:rPr lang="en"/>
              <a:t>+1 - 2u</a:t>
            </a:r>
            <a:r>
              <a:rPr baseline="-25000" lang="en"/>
              <a:t>i,j</a:t>
            </a:r>
            <a:r>
              <a:rPr lang="en"/>
              <a:t> + u</a:t>
            </a:r>
            <a:r>
              <a:rPr baseline="-25000" lang="en"/>
              <a:t>i,j</a:t>
            </a:r>
            <a:r>
              <a:rPr lang="en"/>
              <a:t>-1/h</a:t>
            </a:r>
            <a:r>
              <a:rPr baseline="-25000" lang="en"/>
              <a:t>y</a:t>
            </a:r>
            <a:r>
              <a:rPr baseline="30000" lang="en"/>
              <a:t>2</a:t>
            </a:r>
            <a:r>
              <a:rPr lang="en"/>
              <a:t> + f</a:t>
            </a:r>
            <a:r>
              <a:rPr baseline="-25000" lang="en"/>
              <a:t>i</a:t>
            </a:r>
            <a:r>
              <a:rPr baseline="30000" lang="en"/>
              <a:t>j</a:t>
            </a:r>
            <a:endParaRPr baseline="30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= 2 .. N</a:t>
            </a:r>
            <a:r>
              <a:rPr baseline="-25000" lang="en"/>
              <a:t>x</a:t>
            </a:r>
            <a:r>
              <a:rPr lang="en"/>
              <a:t> -1 , j = 2 ..N</a:t>
            </a:r>
            <a:r>
              <a:rPr baseline="-25000" lang="en"/>
              <a:t>y</a:t>
            </a:r>
            <a:r>
              <a:rPr lang="en"/>
              <a:t> - 1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Начальные и граничные условия Дирихле на сетке в соответствии с постановкой задачи задаются следующими формулами: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 = 0: u </a:t>
            </a:r>
            <a:r>
              <a:rPr baseline="-25000" lang="en"/>
              <a:t>i , j</a:t>
            </a:r>
            <a:r>
              <a:rPr lang="en"/>
              <a:t> = u </a:t>
            </a:r>
            <a:r>
              <a:rPr baseline="-25000" lang="en"/>
              <a:t>0 </a:t>
            </a:r>
            <a:r>
              <a:rPr lang="en"/>
              <a:t>( x </a:t>
            </a:r>
            <a:r>
              <a:rPr baseline="-25000" lang="en"/>
              <a:t>i </a:t>
            </a:r>
            <a:r>
              <a:rPr lang="en"/>
              <a:t>, y </a:t>
            </a:r>
            <a:r>
              <a:rPr baseline="-25000" lang="en"/>
              <a:t>j </a:t>
            </a:r>
            <a:r>
              <a:rPr lang="en"/>
              <a:t>) , x </a:t>
            </a:r>
            <a:r>
              <a:rPr baseline="-25000" lang="en"/>
              <a:t>i</a:t>
            </a:r>
            <a:r>
              <a:rPr lang="en"/>
              <a:t> = ( i - 1 ) h </a:t>
            </a:r>
            <a:r>
              <a:rPr baseline="-25000" lang="en"/>
              <a:t>x </a:t>
            </a:r>
            <a:r>
              <a:rPr lang="en"/>
              <a:t>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 </a:t>
            </a:r>
            <a:r>
              <a:rPr baseline="-25000" lang="en"/>
              <a:t>j</a:t>
            </a:r>
            <a:r>
              <a:rPr lang="en"/>
              <a:t> = ( j - 1 ) h </a:t>
            </a:r>
            <a:r>
              <a:rPr baseline="-25000" lang="en"/>
              <a:t>y </a:t>
            </a:r>
            <a:r>
              <a:rPr lang="en"/>
              <a:t>, i = 1 .. N </a:t>
            </a:r>
            <a:r>
              <a:rPr baseline="-25000" lang="en"/>
              <a:t>x </a:t>
            </a:r>
            <a:r>
              <a:rPr lang="en"/>
              <a:t>, j = 1 .. N </a:t>
            </a:r>
            <a:r>
              <a:rPr baseline="-25000" lang="en"/>
              <a:t>y</a:t>
            </a:r>
            <a:r>
              <a:rPr lang="en"/>
              <a:t>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baseline="-25000" lang="en"/>
              <a:t> i , j</a:t>
            </a:r>
            <a:r>
              <a:rPr lang="en"/>
              <a:t> = u </a:t>
            </a:r>
            <a:r>
              <a:rPr baseline="-25000" lang="en"/>
              <a:t>Г</a:t>
            </a:r>
            <a:r>
              <a:rPr lang="en"/>
              <a:t> ( x</a:t>
            </a:r>
            <a:r>
              <a:rPr baseline="-25000" lang="en"/>
              <a:t> i</a:t>
            </a:r>
            <a:r>
              <a:rPr lang="en"/>
              <a:t> , y</a:t>
            </a:r>
            <a:r>
              <a:rPr baseline="-25000" lang="en"/>
              <a:t> j</a:t>
            </a:r>
            <a:r>
              <a:rPr lang="en"/>
              <a:t> ), i = 1, i = N </a:t>
            </a:r>
            <a:r>
              <a:rPr baseline="-25000" lang="en"/>
              <a:t>x</a:t>
            </a:r>
            <a:r>
              <a:rPr lang="en"/>
              <a:t>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 = 1, j = N</a:t>
            </a:r>
            <a:r>
              <a:rPr baseline="-25000" lang="en"/>
              <a:t> y</a:t>
            </a:r>
            <a:r>
              <a:rPr lang="en"/>
              <a:t>, i = 1 .. N </a:t>
            </a:r>
            <a:r>
              <a:rPr baseline="-25000" lang="en"/>
              <a:t>x</a:t>
            </a:r>
            <a:endParaRPr baseline="-25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aseline="-25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Решение уравнения </a:t>
            </a:r>
            <a:endParaRPr sz="23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функция  uˆ</a:t>
            </a:r>
            <a:r>
              <a:rPr baseline="-25000" lang="en" sz="1820"/>
              <a:t>i j</a:t>
            </a:r>
            <a:r>
              <a:rPr lang="en" sz="1820"/>
              <a:t>  на верхнем слое – вычисляется по формуле</a:t>
            </a:r>
            <a:endParaRPr sz="182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^u</a:t>
            </a:r>
            <a:r>
              <a:rPr baseline="-25000" lang="en"/>
              <a:t>i</a:t>
            </a:r>
            <a:r>
              <a:rPr baseline="30000" lang="en"/>
              <a:t>j</a:t>
            </a:r>
            <a:r>
              <a:rPr lang="en"/>
              <a:t> = (1 - 2</a:t>
            </a:r>
            <a:r>
              <a:rPr lang="en" sz="14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γ</a:t>
            </a:r>
            <a:r>
              <a:rPr baseline="-25000" lang="en"/>
              <a:t>x</a:t>
            </a:r>
            <a:r>
              <a:rPr lang="en"/>
              <a:t> - 2</a:t>
            </a:r>
            <a:r>
              <a:rPr lang="en" sz="14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γ</a:t>
            </a:r>
            <a:r>
              <a:rPr baseline="-25000" lang="en"/>
              <a:t>y</a:t>
            </a:r>
            <a:r>
              <a:rPr lang="en"/>
              <a:t>) u</a:t>
            </a:r>
            <a:r>
              <a:rPr baseline="-25000" lang="en"/>
              <a:t>i</a:t>
            </a:r>
            <a:r>
              <a:rPr baseline="30000" lang="en"/>
              <a:t>j </a:t>
            </a:r>
            <a:r>
              <a:rPr lang="en"/>
              <a:t>+ </a:t>
            </a:r>
            <a:r>
              <a:rPr lang="en" sz="14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γ</a:t>
            </a:r>
            <a:r>
              <a:rPr baseline="-25000" lang="en"/>
              <a:t>x</a:t>
            </a:r>
            <a:r>
              <a:rPr lang="en"/>
              <a:t> (u</a:t>
            </a:r>
            <a:r>
              <a:rPr baseline="-25000" lang="en"/>
              <a:t>i+1</a:t>
            </a:r>
            <a:r>
              <a:rPr baseline="30000" lang="en"/>
              <a:t>j</a:t>
            </a:r>
            <a:r>
              <a:rPr lang="en"/>
              <a:t>+u</a:t>
            </a:r>
            <a:r>
              <a:rPr baseline="-25000" lang="en"/>
              <a:t>i-1</a:t>
            </a:r>
            <a:r>
              <a:rPr baseline="30000" lang="en"/>
              <a:t>j</a:t>
            </a:r>
            <a:r>
              <a:rPr lang="en"/>
              <a:t>) + </a:t>
            </a:r>
            <a:r>
              <a:rPr lang="en" sz="14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γ</a:t>
            </a:r>
            <a:r>
              <a:rPr baseline="-25000" lang="en"/>
              <a:t>y</a:t>
            </a:r>
            <a:r>
              <a:rPr lang="en"/>
              <a:t>(u</a:t>
            </a:r>
            <a:r>
              <a:rPr baseline="-25000" lang="en"/>
              <a:t>i</a:t>
            </a:r>
            <a:r>
              <a:rPr baseline="30000" lang="en"/>
              <a:t>j+1</a:t>
            </a:r>
            <a:r>
              <a:rPr lang="en"/>
              <a:t>+u</a:t>
            </a:r>
            <a:r>
              <a:rPr baseline="-25000" lang="en"/>
              <a:t>i</a:t>
            </a:r>
            <a:r>
              <a:rPr baseline="30000" lang="en"/>
              <a:t>j-1</a:t>
            </a:r>
            <a:r>
              <a:rPr lang="en"/>
              <a:t>)+</a:t>
            </a:r>
            <a:r>
              <a:rPr b="1" lang="en" sz="105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Τ</a:t>
            </a:r>
            <a:r>
              <a:rPr lang="en"/>
              <a:t>f</a:t>
            </a:r>
            <a:r>
              <a:rPr baseline="-25000" lang="en"/>
              <a:t>i</a:t>
            </a:r>
            <a:r>
              <a:rPr baseline="30000" lang="en"/>
              <a:t>j</a:t>
            </a:r>
            <a:endParaRPr baseline="30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γ</a:t>
            </a:r>
            <a:r>
              <a:rPr baseline="-25000" lang="en"/>
              <a:t>x</a:t>
            </a:r>
            <a:r>
              <a:rPr lang="en"/>
              <a:t> = </a:t>
            </a:r>
            <a:r>
              <a:rPr b="1" lang="en" sz="105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Τ</a:t>
            </a:r>
            <a:r>
              <a:rPr lang="en"/>
              <a:t> / h</a:t>
            </a:r>
            <a:r>
              <a:rPr baseline="30000" lang="en"/>
              <a:t>2</a:t>
            </a:r>
            <a:r>
              <a:rPr lang="en"/>
              <a:t> , </a:t>
            </a:r>
            <a:r>
              <a:rPr lang="en" sz="14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γ</a:t>
            </a:r>
            <a:r>
              <a:rPr baseline="-25000" lang="en"/>
              <a:t>y</a:t>
            </a:r>
            <a:r>
              <a:rPr lang="en"/>
              <a:t> = </a:t>
            </a:r>
            <a:r>
              <a:rPr b="1" lang="en" sz="105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Τ</a:t>
            </a:r>
            <a:r>
              <a:rPr lang="en"/>
              <a:t> / h</a:t>
            </a:r>
            <a:r>
              <a:rPr baseline="30000" lang="en"/>
              <a:t>2</a:t>
            </a:r>
            <a:r>
              <a:rPr baseline="-25000" lang="en"/>
              <a:t>y</a:t>
            </a:r>
            <a:r>
              <a:rPr lang="en"/>
              <a:t> 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= 2 .. N</a:t>
            </a:r>
            <a:r>
              <a:rPr baseline="-25000" lang="en"/>
              <a:t>x</a:t>
            </a:r>
            <a:r>
              <a:rPr lang="en"/>
              <a:t> - 1,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 = 2 .. N</a:t>
            </a:r>
            <a:r>
              <a:rPr baseline="-25000" lang="en"/>
              <a:t>y</a:t>
            </a:r>
            <a:r>
              <a:rPr lang="en"/>
              <a:t> - 1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" y="3092825"/>
            <a:ext cx="9001098" cy="156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274650" y="2877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Результат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Отобразив все это в графике получим похожий результат, где отображается каждое состояние пространства в каждом промежутке времени.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Вывод,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При нагреве, температурное поле быстрее всего нагревается в центре, нежели в краях, и мы успешно </a:t>
            </a:r>
            <a:r>
              <a:rPr lang="en"/>
              <a:t>посчитали</a:t>
            </a:r>
            <a:r>
              <a:rPr lang="en"/>
              <a:t> скорость и ускорение данного явления.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325" y="1241875"/>
            <a:ext cx="4324752" cy="335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