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Roboto"/>
      <p:regular r:id="rId39"/>
      <p:bold r:id="rId40"/>
      <p:italic r:id="rId41"/>
      <p:boldItalic r:id="rId42"/>
    </p:embeddedFont>
    <p:embeddedFont>
      <p:font typeface="Helvetica Neue"/>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2BCC3DA-9C37-4575-87CA-61345B10B695}">
  <a:tblStyle styleId="{72BCC3DA-9C37-4575-87CA-61345B10B69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4.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6.xml"/><Relationship Id="rId44" Type="http://schemas.openxmlformats.org/officeDocument/2006/relationships/font" Target="fonts/HelveticaNeue-bold.fntdata"/><Relationship Id="rId21" Type="http://schemas.openxmlformats.org/officeDocument/2006/relationships/slide" Target="slides/slide15.xml"/><Relationship Id="rId43" Type="http://schemas.openxmlformats.org/officeDocument/2006/relationships/font" Target="fonts/HelveticaNeue-regular.fntdata"/><Relationship Id="rId24" Type="http://schemas.openxmlformats.org/officeDocument/2006/relationships/slide" Target="slides/slide18.xml"/><Relationship Id="rId46" Type="http://schemas.openxmlformats.org/officeDocument/2006/relationships/font" Target="fonts/HelveticaNeue-boldItalic.fntdata"/><Relationship Id="rId23" Type="http://schemas.openxmlformats.org/officeDocument/2006/relationships/slide" Target="slides/slide17.xml"/><Relationship Id="rId45"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09165b7a9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09165b7a9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09165b7a9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09165b7a9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09165b7a9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09165b7a9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09165b7a9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09165b7a9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ccb7b92b2a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ccb7b92b2a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09165b7a9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09165b7a9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09165b7a9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09165b7a9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0e59f904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0e59f904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0c569941c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0c569941c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0c569941c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0c569941c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ccb7b92b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ccb7b92b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0c89d1abe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0c89d1abe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0c569941c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0c569941c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0c569941c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0c569941c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0c569941c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0c569941c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0c569941c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0c569941c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0c569941c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0c569941c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0c70a5f7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0c70a5f7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0c70a5f7d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0c70a5f7d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0c70a5f7d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0c70a5f7d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0c70a5f7d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0c70a5f7d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ccb7b92b2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ccb7b92b2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dd13ba37b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dd13ba37b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dd13ba37b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dd13ba37b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cce3ba2a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cce3ba2a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ccb7b92b2a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ccb7b92b2a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ccb7b92b2a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ccb7b92b2a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dd13ba37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dd13ba37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0c89d1abe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0c89d1abe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09165b7a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09165b7a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09165b7a9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09165b7a9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w3schools.com/html/tryit.asp?filename=tryhtml_form_radio"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w3schools.com/tags/tag_select.asp"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w3schools.com/tags/tryit.asp?filename=tryhtml_textarea"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browserstack.com/guide/html5-browser-compatibility-tes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codecademy.com/resources/docs/html/videos?page_ref=catalog" TargetMode="External"/><Relationship Id="rId4" Type="http://schemas.openxmlformats.org/officeDocument/2006/relationships/hyperlink" Target="https://www.codecademy.com/courses/learn-html/lessons/intro-to-html/exercises/videos-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w3schools.com/html/html5_video.asp" TargetMode="Externa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w3schools.com/html/html5_canvas.asp#:~:text=The%20HTML%20element%20is%20used%20to%20draw%20graphics%2C,%2C%20text%2C%20and%20adding%20image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w3schools.com/html/html5_draganddrop.asp"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w3schools.com/html/html5_geolocation.asp" TargetMode="External"/><Relationship Id="rId4" Type="http://schemas.openxmlformats.org/officeDocument/2006/relationships/hyperlink" Target="https://www.geeksforgeeks.org/html-geoloc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w3schools.com/html/html_formatting.asp" TargetMode="External"/><Relationship Id="rId4" Type="http://schemas.openxmlformats.org/officeDocument/2006/relationships/hyperlink" Target="https://www.codecademy.com/courses/learn-html/lessons/intro-to-html/exercises/text-style-tag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w3schools.com/html/html5_webstorage.asp"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www.w3schools.com/tags/att_form_method.asp"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www.geeksforgeeks.org/how-to-validate-input-field-in-the-html-form/" TargetMode="External"/><Relationship Id="rId4" Type="http://schemas.openxmlformats.org/officeDocument/2006/relationships/hyperlink" Target="https://www.geeksforgeeks.org/html-input-required-attribute/"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w3schools.com/html/html_lists.asp"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www.youtube.com/watch?v=UB1O30fR-EE" TargetMode="External"/><Relationship Id="rId4" Type="http://schemas.openxmlformats.org/officeDocument/2006/relationships/hyperlink" Target="https://www.youtube.com/watch?v=qz0aGYrrlhU" TargetMode="External"/><Relationship Id="rId5" Type="http://schemas.openxmlformats.org/officeDocument/2006/relationships/hyperlink" Target="https://www.codecademy.com/learn/learn-html" TargetMode="External"/><Relationship Id="rId6" Type="http://schemas.openxmlformats.org/officeDocument/2006/relationships/hyperlink" Target="https://www.freecodecamp.org/learn/2022/responsive-web-desig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w3schools.com/html/html_lists_ordered.asp" TargetMode="External"/><Relationship Id="rId4" Type="http://schemas.openxmlformats.org/officeDocument/2006/relationships/hyperlink" Target="https://www.codecademy.com/courses/learn-html/lessons/intro-to-html/exercises/unordered-lists-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codecademy.com/courses/learn-html/lessons/intro-to-html/exercises/img-src-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w3schools.com/html/html5_semantic_elements.asp#:~:text=What%20are%20Semantic%20Elements%3F,%3E%20%2D%20Clearly%20defines%20its%20content"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w3schools.com/html/html_forms.as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HTML Part II</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For Beginners Part II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of Radio button</a:t>
            </a:r>
            <a:endParaRPr/>
          </a:p>
        </p:txBody>
      </p:sp>
      <p:sp>
        <p:nvSpPr>
          <p:cNvPr id="143" name="Google Shape;143;p22"/>
          <p:cNvSpPr txBox="1"/>
          <p:nvPr>
            <p:ph idx="1" type="body"/>
          </p:nvPr>
        </p:nvSpPr>
        <p:spPr>
          <a:xfrm>
            <a:off x="311700" y="932125"/>
            <a:ext cx="8520600" cy="4054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u="sng">
                <a:solidFill>
                  <a:schemeClr val="hlink"/>
                </a:solidFill>
                <a:hlinkClick r:id="rId3"/>
              </a:rPr>
              <a:t>https://www.w3schools.com/html/tryit.asp?filename=tryhtml_form_radio</a:t>
            </a:r>
            <a:endParaRPr/>
          </a:p>
          <a:p>
            <a:pPr indent="0" lvl="0" marL="0" rtl="0" algn="l">
              <a:spcBef>
                <a:spcPts val="1200"/>
              </a:spcBef>
              <a:spcAft>
                <a:spcPts val="0"/>
              </a:spcAft>
              <a:buNone/>
            </a:pPr>
            <a:r>
              <a:rPr lang="en"/>
              <a:t>&lt;form&gt;</a:t>
            </a:r>
            <a:endParaRPr/>
          </a:p>
          <a:p>
            <a:pPr indent="0" lvl="0" marL="0" rtl="0" algn="l">
              <a:spcBef>
                <a:spcPts val="1200"/>
              </a:spcBef>
              <a:spcAft>
                <a:spcPts val="0"/>
              </a:spcAft>
              <a:buNone/>
            </a:pPr>
            <a:r>
              <a:rPr lang="en"/>
              <a:t>  &lt;input type="radio" id="html" name="fav_language" value="HTML"&gt;</a:t>
            </a:r>
            <a:endParaRPr/>
          </a:p>
          <a:p>
            <a:pPr indent="0" lvl="0" marL="0" rtl="0" algn="l">
              <a:spcBef>
                <a:spcPts val="1200"/>
              </a:spcBef>
              <a:spcAft>
                <a:spcPts val="0"/>
              </a:spcAft>
              <a:buNone/>
            </a:pPr>
            <a:r>
              <a:rPr lang="en"/>
              <a:t>  &lt;label for="html"&gt;HTML&lt;/label&gt;&lt;br&gt;</a:t>
            </a:r>
            <a:endParaRPr/>
          </a:p>
          <a:p>
            <a:pPr indent="0" lvl="0" marL="0" rtl="0" algn="l">
              <a:spcBef>
                <a:spcPts val="1200"/>
              </a:spcBef>
              <a:spcAft>
                <a:spcPts val="0"/>
              </a:spcAft>
              <a:buNone/>
            </a:pPr>
            <a:r>
              <a:rPr lang="en"/>
              <a:t>  &lt;input type="radio" id="css" name="fav_language" value="CSS"&gt;</a:t>
            </a:r>
            <a:endParaRPr/>
          </a:p>
          <a:p>
            <a:pPr indent="0" lvl="0" marL="0" rtl="0" algn="l">
              <a:spcBef>
                <a:spcPts val="1200"/>
              </a:spcBef>
              <a:spcAft>
                <a:spcPts val="0"/>
              </a:spcAft>
              <a:buNone/>
            </a:pPr>
            <a:r>
              <a:rPr lang="en"/>
              <a:t>  &lt;label for="css"&gt;CSS&lt;/label&gt;&lt;br&gt;</a:t>
            </a:r>
            <a:endParaRPr/>
          </a:p>
          <a:p>
            <a:pPr indent="0" lvl="0" marL="0" rtl="0" algn="l">
              <a:spcBef>
                <a:spcPts val="1200"/>
              </a:spcBef>
              <a:spcAft>
                <a:spcPts val="0"/>
              </a:spcAft>
              <a:buNone/>
            </a:pPr>
            <a:r>
              <a:rPr lang="en"/>
              <a:t>  &lt;input type="radio" id="javascript" name="fav_language" value="JavaScript"&gt;</a:t>
            </a:r>
            <a:endParaRPr/>
          </a:p>
          <a:p>
            <a:pPr indent="0" lvl="0" marL="0" rtl="0" algn="l">
              <a:spcBef>
                <a:spcPts val="1200"/>
              </a:spcBef>
              <a:spcAft>
                <a:spcPts val="0"/>
              </a:spcAft>
              <a:buNone/>
            </a:pPr>
            <a:r>
              <a:rPr lang="en"/>
              <a:t>  &lt;label for="javascript"&gt;JavaScript&lt;/label&gt;</a:t>
            </a:r>
            <a:endParaRPr/>
          </a:p>
          <a:p>
            <a:pPr indent="0" lvl="0" marL="0" rtl="0" algn="l">
              <a:spcBef>
                <a:spcPts val="1200"/>
              </a:spcBef>
              <a:spcAft>
                <a:spcPts val="0"/>
              </a:spcAft>
              <a:buNone/>
            </a:pPr>
            <a:r>
              <a:rPr lang="en"/>
              <a:t>&lt;/form&gt;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Dropdown example:</a:t>
            </a:r>
            <a:endParaRPr/>
          </a:p>
        </p:txBody>
      </p:sp>
      <p:sp>
        <p:nvSpPr>
          <p:cNvPr id="149" name="Google Shape;149;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2316" u="sng">
                <a:solidFill>
                  <a:schemeClr val="hlink"/>
                </a:solidFill>
                <a:hlinkClick r:id="rId3"/>
              </a:rPr>
              <a:t>https://www.w3schools.com/tags/tag_select.asp</a:t>
            </a:r>
            <a:endParaRPr sz="2316"/>
          </a:p>
          <a:p>
            <a:pPr indent="0" lvl="0" marL="0" rtl="0" algn="l">
              <a:spcBef>
                <a:spcPts val="1200"/>
              </a:spcBef>
              <a:spcAft>
                <a:spcPts val="0"/>
              </a:spcAft>
              <a:buNone/>
            </a:pPr>
            <a:r>
              <a:rPr lang="en" sz="1793">
                <a:solidFill>
                  <a:srgbClr val="0000CD"/>
                </a:solidFill>
                <a:latin typeface="Courier New"/>
                <a:ea typeface="Courier New"/>
                <a:cs typeface="Courier New"/>
                <a:sym typeface="Courier New"/>
              </a:rPr>
              <a:t>&lt;</a:t>
            </a:r>
            <a:r>
              <a:rPr lang="en" sz="1793">
                <a:solidFill>
                  <a:srgbClr val="A52A2A"/>
                </a:solidFill>
                <a:latin typeface="Courier New"/>
                <a:ea typeface="Courier New"/>
                <a:cs typeface="Courier New"/>
                <a:sym typeface="Courier New"/>
              </a:rPr>
              <a:t>label</a:t>
            </a:r>
            <a:r>
              <a:rPr lang="en" sz="1793">
                <a:solidFill>
                  <a:srgbClr val="FF0000"/>
                </a:solidFill>
                <a:latin typeface="Courier New"/>
                <a:ea typeface="Courier New"/>
                <a:cs typeface="Courier New"/>
                <a:sym typeface="Courier New"/>
              </a:rPr>
              <a:t> for</a:t>
            </a:r>
            <a:r>
              <a:rPr lang="en" sz="1793">
                <a:solidFill>
                  <a:srgbClr val="0000CD"/>
                </a:solidFill>
                <a:latin typeface="Courier New"/>
                <a:ea typeface="Courier New"/>
                <a:cs typeface="Courier New"/>
                <a:sym typeface="Courier New"/>
              </a:rPr>
              <a:t>="cars"&gt;</a:t>
            </a:r>
            <a:r>
              <a:rPr lang="en" sz="1793">
                <a:solidFill>
                  <a:srgbClr val="000000"/>
                </a:solidFill>
                <a:highlight>
                  <a:srgbClr val="FFFFFF"/>
                </a:highlight>
                <a:latin typeface="Courier New"/>
                <a:ea typeface="Courier New"/>
                <a:cs typeface="Courier New"/>
                <a:sym typeface="Courier New"/>
              </a:rPr>
              <a:t>Choose a car:</a:t>
            </a:r>
            <a:r>
              <a:rPr lang="en" sz="1793">
                <a:solidFill>
                  <a:srgbClr val="0000CD"/>
                </a:solidFill>
                <a:latin typeface="Courier New"/>
                <a:ea typeface="Courier New"/>
                <a:cs typeface="Courier New"/>
                <a:sym typeface="Courier New"/>
              </a:rPr>
              <a:t>&lt;</a:t>
            </a:r>
            <a:r>
              <a:rPr lang="en" sz="1793">
                <a:solidFill>
                  <a:srgbClr val="A52A2A"/>
                </a:solidFill>
                <a:latin typeface="Courier New"/>
                <a:ea typeface="Courier New"/>
                <a:cs typeface="Courier New"/>
                <a:sym typeface="Courier New"/>
              </a:rPr>
              <a:t>/label</a:t>
            </a:r>
            <a:r>
              <a:rPr lang="en" sz="1793">
                <a:solidFill>
                  <a:srgbClr val="0000CD"/>
                </a:solidFill>
                <a:latin typeface="Courier New"/>
                <a:ea typeface="Courier New"/>
                <a:cs typeface="Courier New"/>
                <a:sym typeface="Courier New"/>
              </a:rPr>
              <a:t>&gt;</a:t>
            </a:r>
            <a:endParaRPr sz="1743">
              <a:solidFill>
                <a:srgbClr val="000000"/>
              </a:solidFill>
              <a:latin typeface="Arial"/>
              <a:ea typeface="Arial"/>
              <a:cs typeface="Arial"/>
              <a:sym typeface="Arial"/>
            </a:endParaRPr>
          </a:p>
          <a:p>
            <a:pPr indent="0" lvl="0" marL="0" rtl="0" algn="l">
              <a:spcBef>
                <a:spcPts val="1200"/>
              </a:spcBef>
              <a:spcAft>
                <a:spcPts val="0"/>
              </a:spcAft>
              <a:buNone/>
            </a:pPr>
            <a:r>
              <a:rPr lang="en" sz="1793">
                <a:solidFill>
                  <a:srgbClr val="0000CD"/>
                </a:solidFill>
                <a:latin typeface="Courier New"/>
                <a:ea typeface="Courier New"/>
                <a:cs typeface="Courier New"/>
                <a:sym typeface="Courier New"/>
              </a:rPr>
              <a:t>&lt;</a:t>
            </a:r>
            <a:r>
              <a:rPr lang="en" sz="1793">
                <a:solidFill>
                  <a:srgbClr val="A52A2A"/>
                </a:solidFill>
                <a:latin typeface="Courier New"/>
                <a:ea typeface="Courier New"/>
                <a:cs typeface="Courier New"/>
                <a:sym typeface="Courier New"/>
              </a:rPr>
              <a:t>select</a:t>
            </a:r>
            <a:r>
              <a:rPr lang="en" sz="1793">
                <a:solidFill>
                  <a:srgbClr val="FF0000"/>
                </a:solidFill>
                <a:latin typeface="Courier New"/>
                <a:ea typeface="Courier New"/>
                <a:cs typeface="Courier New"/>
                <a:sym typeface="Courier New"/>
              </a:rPr>
              <a:t> name</a:t>
            </a:r>
            <a:r>
              <a:rPr lang="en" sz="1793">
                <a:solidFill>
                  <a:srgbClr val="0000CD"/>
                </a:solidFill>
                <a:latin typeface="Courier New"/>
                <a:ea typeface="Courier New"/>
                <a:cs typeface="Courier New"/>
                <a:sym typeface="Courier New"/>
              </a:rPr>
              <a:t>="cars"</a:t>
            </a:r>
            <a:r>
              <a:rPr lang="en" sz="1793">
                <a:solidFill>
                  <a:srgbClr val="FF0000"/>
                </a:solidFill>
                <a:latin typeface="Courier New"/>
                <a:ea typeface="Courier New"/>
                <a:cs typeface="Courier New"/>
                <a:sym typeface="Courier New"/>
              </a:rPr>
              <a:t> id</a:t>
            </a:r>
            <a:r>
              <a:rPr lang="en" sz="1793">
                <a:solidFill>
                  <a:srgbClr val="0000CD"/>
                </a:solidFill>
                <a:latin typeface="Courier New"/>
                <a:ea typeface="Courier New"/>
                <a:cs typeface="Courier New"/>
                <a:sym typeface="Courier New"/>
              </a:rPr>
              <a:t>="cars"&gt;</a:t>
            </a:r>
            <a:endParaRPr sz="1793">
              <a:solidFill>
                <a:srgbClr val="0000CD"/>
              </a:solidFill>
              <a:latin typeface="Courier New"/>
              <a:ea typeface="Courier New"/>
              <a:cs typeface="Courier New"/>
              <a:sym typeface="Courier New"/>
            </a:endParaRPr>
          </a:p>
          <a:p>
            <a:pPr indent="0" lvl="0" marL="0" rtl="0" algn="l">
              <a:spcBef>
                <a:spcPts val="1200"/>
              </a:spcBef>
              <a:spcAft>
                <a:spcPts val="0"/>
              </a:spcAft>
              <a:buNone/>
            </a:pPr>
            <a:r>
              <a:rPr lang="en" sz="1793">
                <a:solidFill>
                  <a:srgbClr val="000000"/>
                </a:solidFill>
                <a:highlight>
                  <a:srgbClr val="FFFFFF"/>
                </a:highlight>
                <a:latin typeface="Courier New"/>
                <a:ea typeface="Courier New"/>
                <a:cs typeface="Courier New"/>
                <a:sym typeface="Courier New"/>
              </a:rPr>
              <a:t>  </a:t>
            </a:r>
            <a:r>
              <a:rPr lang="en" sz="1793">
                <a:solidFill>
                  <a:srgbClr val="0000CD"/>
                </a:solidFill>
                <a:latin typeface="Courier New"/>
                <a:ea typeface="Courier New"/>
                <a:cs typeface="Courier New"/>
                <a:sym typeface="Courier New"/>
              </a:rPr>
              <a:t>&lt;</a:t>
            </a:r>
            <a:r>
              <a:rPr lang="en" sz="1793">
                <a:solidFill>
                  <a:srgbClr val="A52A2A"/>
                </a:solidFill>
                <a:latin typeface="Courier New"/>
                <a:ea typeface="Courier New"/>
                <a:cs typeface="Courier New"/>
                <a:sym typeface="Courier New"/>
              </a:rPr>
              <a:t>option</a:t>
            </a:r>
            <a:r>
              <a:rPr lang="en" sz="1793">
                <a:solidFill>
                  <a:srgbClr val="FF0000"/>
                </a:solidFill>
                <a:latin typeface="Courier New"/>
                <a:ea typeface="Courier New"/>
                <a:cs typeface="Courier New"/>
                <a:sym typeface="Courier New"/>
              </a:rPr>
              <a:t> value</a:t>
            </a:r>
            <a:r>
              <a:rPr lang="en" sz="1793">
                <a:solidFill>
                  <a:srgbClr val="0000CD"/>
                </a:solidFill>
                <a:latin typeface="Courier New"/>
                <a:ea typeface="Courier New"/>
                <a:cs typeface="Courier New"/>
                <a:sym typeface="Courier New"/>
              </a:rPr>
              <a:t>="volvo"&gt;</a:t>
            </a:r>
            <a:r>
              <a:rPr lang="en" sz="1793">
                <a:solidFill>
                  <a:srgbClr val="000000"/>
                </a:solidFill>
                <a:highlight>
                  <a:srgbClr val="FFFFFF"/>
                </a:highlight>
                <a:latin typeface="Courier New"/>
                <a:ea typeface="Courier New"/>
                <a:cs typeface="Courier New"/>
                <a:sym typeface="Courier New"/>
              </a:rPr>
              <a:t>Volvo</a:t>
            </a:r>
            <a:r>
              <a:rPr lang="en" sz="1793">
                <a:solidFill>
                  <a:srgbClr val="0000CD"/>
                </a:solidFill>
                <a:latin typeface="Courier New"/>
                <a:ea typeface="Courier New"/>
                <a:cs typeface="Courier New"/>
                <a:sym typeface="Courier New"/>
              </a:rPr>
              <a:t>&lt;</a:t>
            </a:r>
            <a:r>
              <a:rPr lang="en" sz="1793">
                <a:solidFill>
                  <a:srgbClr val="A52A2A"/>
                </a:solidFill>
                <a:latin typeface="Courier New"/>
                <a:ea typeface="Courier New"/>
                <a:cs typeface="Courier New"/>
                <a:sym typeface="Courier New"/>
              </a:rPr>
              <a:t>/option</a:t>
            </a:r>
            <a:r>
              <a:rPr lang="en" sz="1793">
                <a:solidFill>
                  <a:srgbClr val="0000CD"/>
                </a:solidFill>
                <a:latin typeface="Courier New"/>
                <a:ea typeface="Courier New"/>
                <a:cs typeface="Courier New"/>
                <a:sym typeface="Courier New"/>
              </a:rPr>
              <a:t>&gt;</a:t>
            </a:r>
            <a:endParaRPr sz="1793">
              <a:solidFill>
                <a:srgbClr val="0000CD"/>
              </a:solidFill>
              <a:latin typeface="Courier New"/>
              <a:ea typeface="Courier New"/>
              <a:cs typeface="Courier New"/>
              <a:sym typeface="Courier New"/>
            </a:endParaRPr>
          </a:p>
          <a:p>
            <a:pPr indent="0" lvl="0" marL="0" rtl="0" algn="l">
              <a:spcBef>
                <a:spcPts val="1200"/>
              </a:spcBef>
              <a:spcAft>
                <a:spcPts val="0"/>
              </a:spcAft>
              <a:buNone/>
            </a:pPr>
            <a:r>
              <a:rPr lang="en" sz="1793">
                <a:solidFill>
                  <a:srgbClr val="000000"/>
                </a:solidFill>
                <a:highlight>
                  <a:srgbClr val="FFFFFF"/>
                </a:highlight>
                <a:latin typeface="Courier New"/>
                <a:ea typeface="Courier New"/>
                <a:cs typeface="Courier New"/>
                <a:sym typeface="Courier New"/>
              </a:rPr>
              <a:t>  </a:t>
            </a:r>
            <a:r>
              <a:rPr lang="en" sz="1793">
                <a:solidFill>
                  <a:srgbClr val="0000CD"/>
                </a:solidFill>
                <a:latin typeface="Courier New"/>
                <a:ea typeface="Courier New"/>
                <a:cs typeface="Courier New"/>
                <a:sym typeface="Courier New"/>
              </a:rPr>
              <a:t>&lt;</a:t>
            </a:r>
            <a:r>
              <a:rPr lang="en" sz="1793">
                <a:solidFill>
                  <a:srgbClr val="A52A2A"/>
                </a:solidFill>
                <a:latin typeface="Courier New"/>
                <a:ea typeface="Courier New"/>
                <a:cs typeface="Courier New"/>
                <a:sym typeface="Courier New"/>
              </a:rPr>
              <a:t>option</a:t>
            </a:r>
            <a:r>
              <a:rPr lang="en" sz="1793">
                <a:solidFill>
                  <a:srgbClr val="FF0000"/>
                </a:solidFill>
                <a:latin typeface="Courier New"/>
                <a:ea typeface="Courier New"/>
                <a:cs typeface="Courier New"/>
                <a:sym typeface="Courier New"/>
              </a:rPr>
              <a:t> value</a:t>
            </a:r>
            <a:r>
              <a:rPr lang="en" sz="1793">
                <a:solidFill>
                  <a:srgbClr val="0000CD"/>
                </a:solidFill>
                <a:latin typeface="Courier New"/>
                <a:ea typeface="Courier New"/>
                <a:cs typeface="Courier New"/>
                <a:sym typeface="Courier New"/>
              </a:rPr>
              <a:t>="saab"&gt;</a:t>
            </a:r>
            <a:r>
              <a:rPr lang="en" sz="1793">
                <a:solidFill>
                  <a:srgbClr val="000000"/>
                </a:solidFill>
                <a:highlight>
                  <a:srgbClr val="FFFFFF"/>
                </a:highlight>
                <a:latin typeface="Courier New"/>
                <a:ea typeface="Courier New"/>
                <a:cs typeface="Courier New"/>
                <a:sym typeface="Courier New"/>
              </a:rPr>
              <a:t>Saab</a:t>
            </a:r>
            <a:r>
              <a:rPr lang="en" sz="1793">
                <a:solidFill>
                  <a:srgbClr val="0000CD"/>
                </a:solidFill>
                <a:latin typeface="Courier New"/>
                <a:ea typeface="Courier New"/>
                <a:cs typeface="Courier New"/>
                <a:sym typeface="Courier New"/>
              </a:rPr>
              <a:t>&lt;</a:t>
            </a:r>
            <a:r>
              <a:rPr lang="en" sz="1793">
                <a:solidFill>
                  <a:srgbClr val="A52A2A"/>
                </a:solidFill>
                <a:latin typeface="Courier New"/>
                <a:ea typeface="Courier New"/>
                <a:cs typeface="Courier New"/>
                <a:sym typeface="Courier New"/>
              </a:rPr>
              <a:t>/option</a:t>
            </a:r>
            <a:r>
              <a:rPr lang="en" sz="1793">
                <a:solidFill>
                  <a:srgbClr val="0000CD"/>
                </a:solidFill>
                <a:latin typeface="Courier New"/>
                <a:ea typeface="Courier New"/>
                <a:cs typeface="Courier New"/>
                <a:sym typeface="Courier New"/>
              </a:rPr>
              <a:t>&gt;</a:t>
            </a:r>
            <a:endParaRPr sz="1793">
              <a:solidFill>
                <a:srgbClr val="0000CD"/>
              </a:solidFill>
              <a:latin typeface="Courier New"/>
              <a:ea typeface="Courier New"/>
              <a:cs typeface="Courier New"/>
              <a:sym typeface="Courier New"/>
            </a:endParaRPr>
          </a:p>
          <a:p>
            <a:pPr indent="0" lvl="0" marL="0" rtl="0" algn="l">
              <a:spcBef>
                <a:spcPts val="1200"/>
              </a:spcBef>
              <a:spcAft>
                <a:spcPts val="0"/>
              </a:spcAft>
              <a:buNone/>
            </a:pPr>
            <a:r>
              <a:rPr lang="en" sz="1793">
                <a:solidFill>
                  <a:srgbClr val="000000"/>
                </a:solidFill>
                <a:highlight>
                  <a:srgbClr val="FFFFFF"/>
                </a:highlight>
                <a:latin typeface="Courier New"/>
                <a:ea typeface="Courier New"/>
                <a:cs typeface="Courier New"/>
                <a:sym typeface="Courier New"/>
              </a:rPr>
              <a:t>  </a:t>
            </a:r>
            <a:r>
              <a:rPr lang="en" sz="1793">
                <a:solidFill>
                  <a:srgbClr val="0000CD"/>
                </a:solidFill>
                <a:latin typeface="Courier New"/>
                <a:ea typeface="Courier New"/>
                <a:cs typeface="Courier New"/>
                <a:sym typeface="Courier New"/>
              </a:rPr>
              <a:t>&lt;</a:t>
            </a:r>
            <a:r>
              <a:rPr lang="en" sz="1793">
                <a:solidFill>
                  <a:srgbClr val="A52A2A"/>
                </a:solidFill>
                <a:latin typeface="Courier New"/>
                <a:ea typeface="Courier New"/>
                <a:cs typeface="Courier New"/>
                <a:sym typeface="Courier New"/>
              </a:rPr>
              <a:t>option</a:t>
            </a:r>
            <a:r>
              <a:rPr lang="en" sz="1793">
                <a:solidFill>
                  <a:srgbClr val="FF0000"/>
                </a:solidFill>
                <a:latin typeface="Courier New"/>
                <a:ea typeface="Courier New"/>
                <a:cs typeface="Courier New"/>
                <a:sym typeface="Courier New"/>
              </a:rPr>
              <a:t> value</a:t>
            </a:r>
            <a:r>
              <a:rPr lang="en" sz="1793">
                <a:solidFill>
                  <a:srgbClr val="0000CD"/>
                </a:solidFill>
                <a:latin typeface="Courier New"/>
                <a:ea typeface="Courier New"/>
                <a:cs typeface="Courier New"/>
                <a:sym typeface="Courier New"/>
              </a:rPr>
              <a:t>="mercedes"&gt;</a:t>
            </a:r>
            <a:r>
              <a:rPr lang="en" sz="1793">
                <a:solidFill>
                  <a:srgbClr val="000000"/>
                </a:solidFill>
                <a:highlight>
                  <a:srgbClr val="FFFFFF"/>
                </a:highlight>
                <a:latin typeface="Courier New"/>
                <a:ea typeface="Courier New"/>
                <a:cs typeface="Courier New"/>
                <a:sym typeface="Courier New"/>
              </a:rPr>
              <a:t>Mercedes</a:t>
            </a:r>
            <a:r>
              <a:rPr lang="en" sz="1793">
                <a:solidFill>
                  <a:srgbClr val="0000CD"/>
                </a:solidFill>
                <a:latin typeface="Courier New"/>
                <a:ea typeface="Courier New"/>
                <a:cs typeface="Courier New"/>
                <a:sym typeface="Courier New"/>
              </a:rPr>
              <a:t>&lt;</a:t>
            </a:r>
            <a:r>
              <a:rPr lang="en" sz="1793">
                <a:solidFill>
                  <a:srgbClr val="A52A2A"/>
                </a:solidFill>
                <a:latin typeface="Courier New"/>
                <a:ea typeface="Courier New"/>
                <a:cs typeface="Courier New"/>
                <a:sym typeface="Courier New"/>
              </a:rPr>
              <a:t>/option</a:t>
            </a:r>
            <a:r>
              <a:rPr lang="en" sz="1793">
                <a:solidFill>
                  <a:srgbClr val="0000CD"/>
                </a:solidFill>
                <a:latin typeface="Courier New"/>
                <a:ea typeface="Courier New"/>
                <a:cs typeface="Courier New"/>
                <a:sym typeface="Courier New"/>
              </a:rPr>
              <a:t>&gt;</a:t>
            </a:r>
            <a:endParaRPr sz="1793">
              <a:solidFill>
                <a:srgbClr val="0000CD"/>
              </a:solidFill>
              <a:latin typeface="Courier New"/>
              <a:ea typeface="Courier New"/>
              <a:cs typeface="Courier New"/>
              <a:sym typeface="Courier New"/>
            </a:endParaRPr>
          </a:p>
          <a:p>
            <a:pPr indent="0" lvl="0" marL="0" rtl="0" algn="l">
              <a:spcBef>
                <a:spcPts val="1200"/>
              </a:spcBef>
              <a:spcAft>
                <a:spcPts val="0"/>
              </a:spcAft>
              <a:buNone/>
            </a:pPr>
            <a:r>
              <a:rPr lang="en" sz="1793">
                <a:solidFill>
                  <a:srgbClr val="000000"/>
                </a:solidFill>
                <a:highlight>
                  <a:srgbClr val="FFFFFF"/>
                </a:highlight>
                <a:latin typeface="Courier New"/>
                <a:ea typeface="Courier New"/>
                <a:cs typeface="Courier New"/>
                <a:sym typeface="Courier New"/>
              </a:rPr>
              <a:t>  </a:t>
            </a:r>
            <a:r>
              <a:rPr lang="en" sz="1793">
                <a:solidFill>
                  <a:srgbClr val="0000CD"/>
                </a:solidFill>
                <a:latin typeface="Courier New"/>
                <a:ea typeface="Courier New"/>
                <a:cs typeface="Courier New"/>
                <a:sym typeface="Courier New"/>
              </a:rPr>
              <a:t>&lt;</a:t>
            </a:r>
            <a:r>
              <a:rPr lang="en" sz="1793">
                <a:solidFill>
                  <a:srgbClr val="A52A2A"/>
                </a:solidFill>
                <a:latin typeface="Courier New"/>
                <a:ea typeface="Courier New"/>
                <a:cs typeface="Courier New"/>
                <a:sym typeface="Courier New"/>
              </a:rPr>
              <a:t>option</a:t>
            </a:r>
            <a:r>
              <a:rPr lang="en" sz="1793">
                <a:solidFill>
                  <a:srgbClr val="FF0000"/>
                </a:solidFill>
                <a:latin typeface="Courier New"/>
                <a:ea typeface="Courier New"/>
                <a:cs typeface="Courier New"/>
                <a:sym typeface="Courier New"/>
              </a:rPr>
              <a:t> value</a:t>
            </a:r>
            <a:r>
              <a:rPr lang="en" sz="1793">
                <a:solidFill>
                  <a:srgbClr val="0000CD"/>
                </a:solidFill>
                <a:latin typeface="Courier New"/>
                <a:ea typeface="Courier New"/>
                <a:cs typeface="Courier New"/>
                <a:sym typeface="Courier New"/>
              </a:rPr>
              <a:t>="audi"&gt;</a:t>
            </a:r>
            <a:r>
              <a:rPr lang="en" sz="1793">
                <a:solidFill>
                  <a:srgbClr val="000000"/>
                </a:solidFill>
                <a:highlight>
                  <a:srgbClr val="FFFFFF"/>
                </a:highlight>
                <a:latin typeface="Courier New"/>
                <a:ea typeface="Courier New"/>
                <a:cs typeface="Courier New"/>
                <a:sym typeface="Courier New"/>
              </a:rPr>
              <a:t>Audi</a:t>
            </a:r>
            <a:r>
              <a:rPr lang="en" sz="1793">
                <a:solidFill>
                  <a:srgbClr val="0000CD"/>
                </a:solidFill>
                <a:latin typeface="Courier New"/>
                <a:ea typeface="Courier New"/>
                <a:cs typeface="Courier New"/>
                <a:sym typeface="Courier New"/>
              </a:rPr>
              <a:t>&lt;</a:t>
            </a:r>
            <a:r>
              <a:rPr lang="en" sz="1793">
                <a:solidFill>
                  <a:srgbClr val="A52A2A"/>
                </a:solidFill>
                <a:latin typeface="Courier New"/>
                <a:ea typeface="Courier New"/>
                <a:cs typeface="Courier New"/>
                <a:sym typeface="Courier New"/>
              </a:rPr>
              <a:t>/option</a:t>
            </a:r>
            <a:r>
              <a:rPr lang="en" sz="1793">
                <a:solidFill>
                  <a:srgbClr val="0000CD"/>
                </a:solidFill>
                <a:latin typeface="Courier New"/>
                <a:ea typeface="Courier New"/>
                <a:cs typeface="Courier New"/>
                <a:sym typeface="Courier New"/>
              </a:rPr>
              <a:t>&gt;</a:t>
            </a:r>
            <a:endParaRPr sz="1793">
              <a:solidFill>
                <a:srgbClr val="0000CD"/>
              </a:solidFill>
              <a:latin typeface="Courier New"/>
              <a:ea typeface="Courier New"/>
              <a:cs typeface="Courier New"/>
              <a:sym typeface="Courier New"/>
            </a:endParaRPr>
          </a:p>
          <a:p>
            <a:pPr indent="0" lvl="0" marL="0" rtl="0" algn="l">
              <a:spcBef>
                <a:spcPts val="1200"/>
              </a:spcBef>
              <a:spcAft>
                <a:spcPts val="0"/>
              </a:spcAft>
              <a:buNone/>
            </a:pPr>
            <a:r>
              <a:rPr lang="en" sz="1793">
                <a:solidFill>
                  <a:srgbClr val="0000CD"/>
                </a:solidFill>
                <a:latin typeface="Courier New"/>
                <a:ea typeface="Courier New"/>
                <a:cs typeface="Courier New"/>
                <a:sym typeface="Courier New"/>
              </a:rPr>
              <a:t>&lt;</a:t>
            </a:r>
            <a:r>
              <a:rPr lang="en" sz="1793">
                <a:solidFill>
                  <a:srgbClr val="A52A2A"/>
                </a:solidFill>
                <a:latin typeface="Courier New"/>
                <a:ea typeface="Courier New"/>
                <a:cs typeface="Courier New"/>
                <a:sym typeface="Courier New"/>
              </a:rPr>
              <a:t>/select</a:t>
            </a:r>
            <a:r>
              <a:rPr lang="en" sz="1793">
                <a:solidFill>
                  <a:srgbClr val="0000CD"/>
                </a:solidFill>
                <a:latin typeface="Courier New"/>
                <a:ea typeface="Courier New"/>
                <a:cs typeface="Courier New"/>
                <a:sym typeface="Courier New"/>
              </a:rPr>
              <a:t>&gt;</a:t>
            </a:r>
            <a:endParaRPr sz="2443"/>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11700" y="410000"/>
            <a:ext cx="8520600" cy="1341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Text area example: </a:t>
            </a:r>
            <a:r>
              <a:rPr lang="en" u="sng">
                <a:solidFill>
                  <a:schemeClr val="hlink"/>
                </a:solidFill>
                <a:hlinkClick r:id="rId3"/>
              </a:rPr>
              <a:t>https://www.w3schools.com/tags/tryit.asp?filename=tryhtml_textarea</a:t>
            </a:r>
            <a:endParaRPr/>
          </a:p>
          <a:p>
            <a:pPr indent="0" lvl="0" marL="0" rtl="0" algn="l">
              <a:spcBef>
                <a:spcPts val="0"/>
              </a:spcBef>
              <a:spcAft>
                <a:spcPts val="0"/>
              </a:spcAft>
              <a:buNone/>
            </a:pPr>
            <a:r>
              <a:t/>
            </a:r>
            <a:endParaRPr/>
          </a:p>
        </p:txBody>
      </p:sp>
      <p:sp>
        <p:nvSpPr>
          <p:cNvPr id="155" name="Google Shape;155;p24"/>
          <p:cNvSpPr txBox="1"/>
          <p:nvPr>
            <p:ph idx="1" type="body"/>
          </p:nvPr>
        </p:nvSpPr>
        <p:spPr>
          <a:xfrm>
            <a:off x="255550" y="1982300"/>
            <a:ext cx="8520600" cy="33390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sz="2837"/>
              <a:t>&lt;h1&gt;The textarea element&lt;/h1&gt;</a:t>
            </a:r>
            <a:endParaRPr sz="2837"/>
          </a:p>
          <a:p>
            <a:pPr indent="0" lvl="0" marL="0" rtl="0" algn="l">
              <a:spcBef>
                <a:spcPts val="1200"/>
              </a:spcBef>
              <a:spcAft>
                <a:spcPts val="0"/>
              </a:spcAft>
              <a:buNone/>
            </a:pPr>
            <a:r>
              <a:rPr lang="en" sz="2837"/>
              <a:t>&lt;form action="/action_page.php"&gt;</a:t>
            </a:r>
            <a:endParaRPr sz="2837"/>
          </a:p>
          <a:p>
            <a:pPr indent="0" lvl="0" marL="0" rtl="0" algn="l">
              <a:spcBef>
                <a:spcPts val="1200"/>
              </a:spcBef>
              <a:spcAft>
                <a:spcPts val="0"/>
              </a:spcAft>
              <a:buNone/>
            </a:pPr>
            <a:r>
              <a:rPr lang="en" sz="2837"/>
              <a:t>  &lt;p&gt;&lt;label for="w3review"&gt;Review of W3Schools:&lt;/label&gt;&lt;/p&gt;</a:t>
            </a:r>
            <a:endParaRPr sz="2837"/>
          </a:p>
          <a:p>
            <a:pPr indent="0" lvl="0" marL="0" rtl="0" algn="l">
              <a:spcBef>
                <a:spcPts val="1200"/>
              </a:spcBef>
              <a:spcAft>
                <a:spcPts val="0"/>
              </a:spcAft>
              <a:buNone/>
            </a:pPr>
            <a:r>
              <a:rPr lang="en" sz="2837"/>
              <a:t>  &lt;textarea id="w3review" name="w3review" rows="4" cols="50"&gt;At w3schools.com you will learn how to make a website. They offer free tutorials in all web development technologies.&lt;/textarea&gt;</a:t>
            </a:r>
            <a:endParaRPr sz="2837"/>
          </a:p>
          <a:p>
            <a:pPr indent="0" lvl="0" marL="0" rtl="0" algn="l">
              <a:spcBef>
                <a:spcPts val="1200"/>
              </a:spcBef>
              <a:spcAft>
                <a:spcPts val="0"/>
              </a:spcAft>
              <a:buNone/>
            </a:pPr>
            <a:r>
              <a:rPr lang="en" sz="2837"/>
              <a:t>  &lt;br&gt;</a:t>
            </a:r>
            <a:endParaRPr sz="2837"/>
          </a:p>
          <a:p>
            <a:pPr indent="0" lvl="0" marL="0" rtl="0" algn="l">
              <a:spcBef>
                <a:spcPts val="1200"/>
              </a:spcBef>
              <a:spcAft>
                <a:spcPts val="0"/>
              </a:spcAft>
              <a:buNone/>
            </a:pPr>
            <a:r>
              <a:rPr lang="en" sz="2837"/>
              <a:t>  &lt;input type="submit" value="Submit"&gt;</a:t>
            </a:r>
            <a:endParaRPr sz="2837"/>
          </a:p>
          <a:p>
            <a:pPr indent="0" lvl="0" marL="0" rtl="0" algn="l">
              <a:spcBef>
                <a:spcPts val="1200"/>
              </a:spcBef>
              <a:spcAft>
                <a:spcPts val="0"/>
              </a:spcAft>
              <a:buNone/>
            </a:pPr>
            <a:r>
              <a:rPr lang="en" sz="2837"/>
              <a:t>&lt;/form&gt;</a:t>
            </a:r>
            <a:endParaRPr sz="2837"/>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 of Browser support HTML5 </a:t>
            </a:r>
            <a:endParaRPr/>
          </a:p>
        </p:txBody>
      </p:sp>
      <p:sp>
        <p:nvSpPr>
          <p:cNvPr id="161" name="Google Shape;161;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lnSpc>
                <a:spcPct val="125000"/>
              </a:lnSpc>
              <a:spcBef>
                <a:spcPts val="2000"/>
              </a:spcBef>
              <a:spcAft>
                <a:spcPts val="0"/>
              </a:spcAft>
              <a:buNone/>
            </a:pPr>
            <a:r>
              <a:rPr lang="en" sz="2400">
                <a:solidFill>
                  <a:srgbClr val="333333"/>
                </a:solidFill>
                <a:highlight>
                  <a:srgbClr val="FFFFFF"/>
                </a:highlight>
                <a:latin typeface="Arial"/>
                <a:ea typeface="Arial"/>
                <a:cs typeface="Arial"/>
                <a:sym typeface="Arial"/>
              </a:rPr>
              <a:t>Handling cross browser compatibility in HTML5</a:t>
            </a:r>
            <a:endParaRPr sz="2400">
              <a:solidFill>
                <a:srgbClr val="333333"/>
              </a:solidFill>
              <a:highlight>
                <a:srgbClr val="FFFFFF"/>
              </a:highlight>
              <a:latin typeface="Arial"/>
              <a:ea typeface="Arial"/>
              <a:cs typeface="Arial"/>
              <a:sym typeface="Arial"/>
            </a:endParaRPr>
          </a:p>
          <a:p>
            <a:pPr indent="0" lvl="0" marL="0" rtl="0" algn="l">
              <a:lnSpc>
                <a:spcPct val="150000"/>
              </a:lnSpc>
              <a:spcBef>
                <a:spcPts val="0"/>
              </a:spcBef>
              <a:spcAft>
                <a:spcPts val="0"/>
              </a:spcAft>
              <a:buNone/>
            </a:pPr>
            <a:r>
              <a:rPr lang="en" sz="1200">
                <a:solidFill>
                  <a:srgbClr val="333333"/>
                </a:solidFill>
                <a:highlight>
                  <a:srgbClr val="FFFFFF"/>
                </a:highlight>
                <a:latin typeface="Arial"/>
                <a:ea typeface="Arial"/>
                <a:cs typeface="Arial"/>
                <a:sym typeface="Arial"/>
              </a:rPr>
              <a:t>There is a large range of browsers available in the market while a majority of the chunk is taken by</a:t>
            </a:r>
            <a:endParaRPr sz="1200">
              <a:solidFill>
                <a:srgbClr val="333333"/>
              </a:solidFill>
              <a:highlight>
                <a:srgbClr val="FFFFFF"/>
              </a:highlight>
              <a:latin typeface="Arial"/>
              <a:ea typeface="Arial"/>
              <a:cs typeface="Arial"/>
              <a:sym typeface="Arial"/>
            </a:endParaRPr>
          </a:p>
          <a:p>
            <a:pPr indent="-304800" lvl="0" marL="457200" rtl="0" algn="l">
              <a:lnSpc>
                <a:spcPct val="150000"/>
              </a:lnSpc>
              <a:spcBef>
                <a:spcPts val="0"/>
              </a:spcBef>
              <a:spcAft>
                <a:spcPts val="0"/>
              </a:spcAft>
              <a:buClr>
                <a:srgbClr val="333333"/>
              </a:buClr>
              <a:buSzPts val="1200"/>
              <a:buFont typeface="Arial"/>
              <a:buAutoNum type="arabicPeriod"/>
            </a:pPr>
            <a:r>
              <a:rPr lang="en" sz="1200">
                <a:solidFill>
                  <a:srgbClr val="333333"/>
                </a:solidFill>
                <a:highlight>
                  <a:srgbClr val="FFFFFF"/>
                </a:highlight>
                <a:latin typeface="Arial"/>
                <a:ea typeface="Arial"/>
                <a:cs typeface="Arial"/>
                <a:sym typeface="Arial"/>
              </a:rPr>
              <a:t>Google Chrome</a:t>
            </a:r>
            <a:endParaRPr sz="1200">
              <a:solidFill>
                <a:srgbClr val="333333"/>
              </a:solidFill>
              <a:highlight>
                <a:srgbClr val="FFFFFF"/>
              </a:highlight>
              <a:latin typeface="Arial"/>
              <a:ea typeface="Arial"/>
              <a:cs typeface="Arial"/>
              <a:sym typeface="Arial"/>
            </a:endParaRPr>
          </a:p>
          <a:p>
            <a:pPr indent="-304800" lvl="0" marL="457200" rtl="0" algn="l">
              <a:lnSpc>
                <a:spcPct val="150000"/>
              </a:lnSpc>
              <a:spcBef>
                <a:spcPts val="0"/>
              </a:spcBef>
              <a:spcAft>
                <a:spcPts val="0"/>
              </a:spcAft>
              <a:buClr>
                <a:srgbClr val="333333"/>
              </a:buClr>
              <a:buSzPts val="1200"/>
              <a:buFont typeface="Arial"/>
              <a:buAutoNum type="arabicPeriod"/>
            </a:pPr>
            <a:r>
              <a:rPr lang="en" sz="1200">
                <a:solidFill>
                  <a:srgbClr val="333333"/>
                </a:solidFill>
                <a:highlight>
                  <a:srgbClr val="FFFFFF"/>
                </a:highlight>
                <a:latin typeface="Arial"/>
                <a:ea typeface="Arial"/>
                <a:cs typeface="Arial"/>
                <a:sym typeface="Arial"/>
              </a:rPr>
              <a:t>Mozilla Firefox</a:t>
            </a:r>
            <a:endParaRPr sz="1200">
              <a:solidFill>
                <a:srgbClr val="333333"/>
              </a:solidFill>
              <a:highlight>
                <a:srgbClr val="FFFFFF"/>
              </a:highlight>
              <a:latin typeface="Arial"/>
              <a:ea typeface="Arial"/>
              <a:cs typeface="Arial"/>
              <a:sym typeface="Arial"/>
            </a:endParaRPr>
          </a:p>
          <a:p>
            <a:pPr indent="-304800" lvl="0" marL="457200" rtl="0" algn="l">
              <a:lnSpc>
                <a:spcPct val="150000"/>
              </a:lnSpc>
              <a:spcBef>
                <a:spcPts val="0"/>
              </a:spcBef>
              <a:spcAft>
                <a:spcPts val="0"/>
              </a:spcAft>
              <a:buClr>
                <a:srgbClr val="333333"/>
              </a:buClr>
              <a:buSzPts val="1200"/>
              <a:buFont typeface="Arial"/>
              <a:buAutoNum type="arabicPeriod"/>
            </a:pPr>
            <a:r>
              <a:rPr lang="en" sz="1200">
                <a:solidFill>
                  <a:srgbClr val="333333"/>
                </a:solidFill>
                <a:highlight>
                  <a:srgbClr val="FFFFFF"/>
                </a:highlight>
                <a:latin typeface="Arial"/>
                <a:ea typeface="Arial"/>
                <a:cs typeface="Arial"/>
                <a:sym typeface="Arial"/>
              </a:rPr>
              <a:t>Safari</a:t>
            </a:r>
            <a:endParaRPr sz="1200">
              <a:solidFill>
                <a:srgbClr val="333333"/>
              </a:solidFill>
              <a:highlight>
                <a:srgbClr val="FFFFFF"/>
              </a:highlight>
              <a:latin typeface="Arial"/>
              <a:ea typeface="Arial"/>
              <a:cs typeface="Arial"/>
              <a:sym typeface="Arial"/>
            </a:endParaRPr>
          </a:p>
          <a:p>
            <a:pPr indent="-304800" lvl="0" marL="457200" rtl="0" algn="l">
              <a:lnSpc>
                <a:spcPct val="150000"/>
              </a:lnSpc>
              <a:spcBef>
                <a:spcPts val="0"/>
              </a:spcBef>
              <a:spcAft>
                <a:spcPts val="0"/>
              </a:spcAft>
              <a:buClr>
                <a:srgbClr val="333333"/>
              </a:buClr>
              <a:buSzPts val="1200"/>
              <a:buFont typeface="Arial"/>
              <a:buAutoNum type="arabicPeriod"/>
            </a:pPr>
            <a:r>
              <a:rPr lang="en" sz="1200">
                <a:solidFill>
                  <a:srgbClr val="333333"/>
                </a:solidFill>
                <a:highlight>
                  <a:srgbClr val="FFFFFF"/>
                </a:highlight>
                <a:latin typeface="Arial"/>
                <a:ea typeface="Arial"/>
                <a:cs typeface="Arial"/>
                <a:sym typeface="Arial"/>
              </a:rPr>
              <a:t>Opera</a:t>
            </a:r>
            <a:endParaRPr sz="1200">
              <a:solidFill>
                <a:srgbClr val="333333"/>
              </a:solidFill>
              <a:highlight>
                <a:srgbClr val="FFFFFF"/>
              </a:highlight>
              <a:latin typeface="Arial"/>
              <a:ea typeface="Arial"/>
              <a:cs typeface="Arial"/>
              <a:sym typeface="Arial"/>
            </a:endParaRPr>
          </a:p>
          <a:p>
            <a:pPr indent="-304800" lvl="0" marL="457200" rtl="0" algn="l">
              <a:lnSpc>
                <a:spcPct val="150000"/>
              </a:lnSpc>
              <a:spcBef>
                <a:spcPts val="0"/>
              </a:spcBef>
              <a:spcAft>
                <a:spcPts val="0"/>
              </a:spcAft>
              <a:buClr>
                <a:srgbClr val="333333"/>
              </a:buClr>
              <a:buSzPts val="1200"/>
              <a:buFont typeface="Arial"/>
              <a:buAutoNum type="arabicPeriod"/>
            </a:pPr>
            <a:r>
              <a:rPr lang="en" sz="1200">
                <a:solidFill>
                  <a:srgbClr val="333333"/>
                </a:solidFill>
                <a:highlight>
                  <a:srgbClr val="FFFFFF"/>
                </a:highlight>
                <a:latin typeface="Arial"/>
                <a:ea typeface="Arial"/>
                <a:cs typeface="Arial"/>
                <a:sym typeface="Arial"/>
              </a:rPr>
              <a:t>Microsoft Edge</a:t>
            </a:r>
            <a:endParaRPr sz="12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0"/>
              </a:spcAft>
              <a:buNone/>
            </a:pPr>
            <a:r>
              <a:rPr lang="en" u="sng">
                <a:solidFill>
                  <a:schemeClr val="hlink"/>
                </a:solidFill>
                <a:hlinkClick r:id="rId3"/>
              </a:rPr>
              <a:t>https://www.browserstack.com/guide/html5-browser-compatibility-test</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11700" y="410000"/>
            <a:ext cx="8520600" cy="297600"/>
          </a:xfrm>
          <a:prstGeom prst="rect">
            <a:avLst/>
          </a:prstGeom>
        </p:spPr>
        <p:txBody>
          <a:bodyPr anchorCtr="0" anchor="t" bIns="91425" lIns="91425" spcFirstLastPara="1" rIns="91425" wrap="square" tIns="91425">
            <a:noAutofit/>
          </a:bodyPr>
          <a:lstStyle/>
          <a:p>
            <a:pPr indent="0" lvl="0" marL="11188" rtl="0" algn="l">
              <a:spcBef>
                <a:spcPts val="0"/>
              </a:spcBef>
              <a:spcAft>
                <a:spcPts val="0"/>
              </a:spcAft>
              <a:buSzPts val="990"/>
              <a:buNone/>
            </a:pPr>
            <a:r>
              <a:rPr lang="en" sz="2416">
                <a:solidFill>
                  <a:srgbClr val="000000"/>
                </a:solidFill>
                <a:latin typeface="Helvetica Neue"/>
                <a:ea typeface="Helvetica Neue"/>
                <a:cs typeface="Helvetica Neue"/>
                <a:sym typeface="Helvetica Neue"/>
              </a:rPr>
              <a:t>Media tags (audio and video tags) </a:t>
            </a:r>
            <a:endParaRPr sz="4100"/>
          </a:p>
        </p:txBody>
      </p:sp>
      <p:sp>
        <p:nvSpPr>
          <p:cNvPr id="167" name="Google Shape;167;p26"/>
          <p:cNvSpPr txBox="1"/>
          <p:nvPr>
            <p:ph idx="1" type="body"/>
          </p:nvPr>
        </p:nvSpPr>
        <p:spPr>
          <a:xfrm>
            <a:off x="222000" y="907675"/>
            <a:ext cx="8700000" cy="391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100">
              <a:solidFill>
                <a:srgbClr val="000000"/>
              </a:solidFill>
              <a:highlight>
                <a:srgbClr val="FFFFFF"/>
              </a:highlight>
            </a:endParaRPr>
          </a:p>
          <a:p>
            <a:pPr indent="0" lvl="0" marL="0" rtl="0" algn="l">
              <a:lnSpc>
                <a:spcPct val="160000"/>
              </a:lnSpc>
              <a:spcBef>
                <a:spcPts val="1200"/>
              </a:spcBef>
              <a:spcAft>
                <a:spcPts val="0"/>
              </a:spcAft>
              <a:buNone/>
            </a:pPr>
            <a:r>
              <a:rPr lang="en" sz="1100">
                <a:solidFill>
                  <a:srgbClr val="10162F"/>
                </a:solidFill>
                <a:highlight>
                  <a:srgbClr val="FFFFFF"/>
                </a:highlight>
              </a:rPr>
              <a:t>In addition to images, HTML also supports displaying </a:t>
            </a:r>
            <a:r>
              <a:rPr lang="en" sz="1100" u="sng">
                <a:solidFill>
                  <a:schemeClr val="hlink"/>
                </a:solidFill>
                <a:highlight>
                  <a:srgbClr val="FFFFFF"/>
                </a:highlight>
                <a:hlinkClick r:id="rId3"/>
              </a:rPr>
              <a:t>videos</a:t>
            </a:r>
            <a:r>
              <a:rPr lang="en" sz="1100">
                <a:solidFill>
                  <a:srgbClr val="10162F"/>
                </a:solidFill>
                <a:highlight>
                  <a:srgbClr val="FFFFFF"/>
                </a:highlight>
              </a:rPr>
              <a:t>. Like the </a:t>
            </a:r>
            <a:r>
              <a:rPr lang="en" sz="900">
                <a:solidFill>
                  <a:srgbClr val="15141F"/>
                </a:solidFill>
                <a:highlight>
                  <a:srgbClr val="EAE9ED"/>
                </a:highlight>
                <a:latin typeface="Courier New"/>
                <a:ea typeface="Courier New"/>
                <a:cs typeface="Courier New"/>
                <a:sym typeface="Courier New"/>
              </a:rPr>
              <a:t>&lt;img&gt;</a:t>
            </a:r>
            <a:r>
              <a:rPr lang="en" sz="1100">
                <a:solidFill>
                  <a:srgbClr val="10162F"/>
                </a:solidFill>
                <a:highlight>
                  <a:srgbClr val="FFFFFF"/>
                </a:highlight>
              </a:rPr>
              <a:t> element, the </a:t>
            </a:r>
            <a:r>
              <a:rPr lang="en" sz="900">
                <a:solidFill>
                  <a:srgbClr val="15141F"/>
                </a:solidFill>
                <a:highlight>
                  <a:srgbClr val="EAE9ED"/>
                </a:highlight>
                <a:latin typeface="Courier New"/>
                <a:ea typeface="Courier New"/>
                <a:cs typeface="Courier New"/>
                <a:sym typeface="Courier New"/>
              </a:rPr>
              <a:t>&lt;video&gt;</a:t>
            </a:r>
            <a:r>
              <a:rPr lang="en" sz="1100">
                <a:solidFill>
                  <a:srgbClr val="10162F"/>
                </a:solidFill>
                <a:highlight>
                  <a:srgbClr val="FFFFFF"/>
                </a:highlight>
              </a:rPr>
              <a:t> element requires a </a:t>
            </a:r>
            <a:r>
              <a:rPr lang="en" sz="900">
                <a:solidFill>
                  <a:srgbClr val="15141F"/>
                </a:solidFill>
                <a:highlight>
                  <a:srgbClr val="EAE9ED"/>
                </a:highlight>
                <a:latin typeface="Courier New"/>
                <a:ea typeface="Courier New"/>
                <a:cs typeface="Courier New"/>
                <a:sym typeface="Courier New"/>
              </a:rPr>
              <a:t>src</a:t>
            </a:r>
            <a:r>
              <a:rPr lang="en" sz="1100">
                <a:solidFill>
                  <a:srgbClr val="10162F"/>
                </a:solidFill>
                <a:highlight>
                  <a:srgbClr val="FFFFFF"/>
                </a:highlight>
              </a:rPr>
              <a:t> attribute with a link to the video source. Unlike the </a:t>
            </a:r>
            <a:r>
              <a:rPr lang="en" sz="900">
                <a:solidFill>
                  <a:srgbClr val="15141F"/>
                </a:solidFill>
                <a:highlight>
                  <a:srgbClr val="EAE9ED"/>
                </a:highlight>
                <a:latin typeface="Courier New"/>
                <a:ea typeface="Courier New"/>
                <a:cs typeface="Courier New"/>
                <a:sym typeface="Courier New"/>
              </a:rPr>
              <a:t>&lt;img&gt;</a:t>
            </a:r>
            <a:r>
              <a:rPr lang="en" sz="1100">
                <a:solidFill>
                  <a:srgbClr val="10162F"/>
                </a:solidFill>
                <a:highlight>
                  <a:srgbClr val="FFFFFF"/>
                </a:highlight>
              </a:rPr>
              <a:t> element however, the </a:t>
            </a:r>
            <a:r>
              <a:rPr lang="en" sz="900">
                <a:solidFill>
                  <a:srgbClr val="15141F"/>
                </a:solidFill>
                <a:highlight>
                  <a:srgbClr val="EAE9ED"/>
                </a:highlight>
                <a:latin typeface="Courier New"/>
                <a:ea typeface="Courier New"/>
                <a:cs typeface="Courier New"/>
                <a:sym typeface="Courier New"/>
              </a:rPr>
              <a:t>&lt;video&gt;</a:t>
            </a:r>
            <a:r>
              <a:rPr lang="en" sz="1100">
                <a:solidFill>
                  <a:srgbClr val="10162F"/>
                </a:solidFill>
                <a:highlight>
                  <a:srgbClr val="FFFFFF"/>
                </a:highlight>
              </a:rPr>
              <a:t> element requires an opening and a closing tag.</a:t>
            </a:r>
            <a:endParaRPr sz="1100">
              <a:solidFill>
                <a:srgbClr val="10162F"/>
              </a:solidFill>
              <a:highlight>
                <a:srgbClr val="FFFFFF"/>
              </a:highlight>
            </a:endParaRPr>
          </a:p>
          <a:p>
            <a:pPr indent="0" lvl="0" marL="0" rtl="0" algn="l">
              <a:spcBef>
                <a:spcPts val="1200"/>
              </a:spcBef>
              <a:spcAft>
                <a:spcPts val="0"/>
              </a:spcAft>
              <a:buNone/>
            </a:pPr>
            <a:r>
              <a:rPr lang="en" sz="1100">
                <a:solidFill>
                  <a:srgbClr val="EA6C8B"/>
                </a:solidFill>
                <a:highlight>
                  <a:srgbClr val="211E2F"/>
                </a:highlight>
                <a:latin typeface="Courier New"/>
                <a:ea typeface="Courier New"/>
                <a:cs typeface="Courier New"/>
                <a:sym typeface="Courier New"/>
              </a:rPr>
              <a:t>&lt;video</a:t>
            </a:r>
            <a:r>
              <a:rPr lang="en" sz="1100">
                <a:solidFill>
                  <a:srgbClr val="FFFFFF"/>
                </a:solidFill>
                <a:highlight>
                  <a:srgbClr val="211E2F"/>
                </a:highlight>
                <a:latin typeface="Courier New"/>
                <a:ea typeface="Courier New"/>
                <a:cs typeface="Courier New"/>
                <a:sym typeface="Courier New"/>
              </a:rPr>
              <a:t> </a:t>
            </a:r>
            <a:r>
              <a:rPr lang="en" sz="1100">
                <a:solidFill>
                  <a:srgbClr val="B4D353"/>
                </a:solidFill>
                <a:highlight>
                  <a:srgbClr val="211E2F"/>
                </a:highlight>
                <a:latin typeface="Courier New"/>
                <a:ea typeface="Courier New"/>
                <a:cs typeface="Courier New"/>
                <a:sym typeface="Courier New"/>
              </a:rPr>
              <a:t>src</a:t>
            </a:r>
            <a:r>
              <a:rPr lang="en" sz="1100">
                <a:solidFill>
                  <a:srgbClr val="FFFFFF"/>
                </a:solidFill>
                <a:highlight>
                  <a:srgbClr val="211E2F"/>
                </a:highlight>
                <a:latin typeface="Courier New"/>
                <a:ea typeface="Courier New"/>
                <a:cs typeface="Courier New"/>
                <a:sym typeface="Courier New"/>
              </a:rPr>
              <a:t>=</a:t>
            </a:r>
            <a:r>
              <a:rPr lang="en" sz="1100">
                <a:solidFill>
                  <a:srgbClr val="FFE083"/>
                </a:solidFill>
                <a:highlight>
                  <a:srgbClr val="211E2F"/>
                </a:highlight>
                <a:latin typeface="Courier New"/>
                <a:ea typeface="Courier New"/>
                <a:cs typeface="Courier New"/>
                <a:sym typeface="Courier New"/>
              </a:rPr>
              <a:t>"myVideo.mp4"</a:t>
            </a:r>
            <a:r>
              <a:rPr lang="en" sz="1100">
                <a:solidFill>
                  <a:srgbClr val="FFFFFF"/>
                </a:solidFill>
                <a:highlight>
                  <a:srgbClr val="211E2F"/>
                </a:highlight>
                <a:latin typeface="Courier New"/>
                <a:ea typeface="Courier New"/>
                <a:cs typeface="Courier New"/>
                <a:sym typeface="Courier New"/>
              </a:rPr>
              <a:t> </a:t>
            </a:r>
            <a:r>
              <a:rPr lang="en" sz="1100">
                <a:solidFill>
                  <a:srgbClr val="B4D353"/>
                </a:solidFill>
                <a:highlight>
                  <a:srgbClr val="211E2F"/>
                </a:highlight>
                <a:latin typeface="Courier New"/>
                <a:ea typeface="Courier New"/>
                <a:cs typeface="Courier New"/>
                <a:sym typeface="Courier New"/>
              </a:rPr>
              <a:t>width</a:t>
            </a:r>
            <a:r>
              <a:rPr lang="en" sz="1100">
                <a:solidFill>
                  <a:srgbClr val="FFFFFF"/>
                </a:solidFill>
                <a:highlight>
                  <a:srgbClr val="211E2F"/>
                </a:highlight>
                <a:latin typeface="Courier New"/>
                <a:ea typeface="Courier New"/>
                <a:cs typeface="Courier New"/>
                <a:sym typeface="Courier New"/>
              </a:rPr>
              <a:t>=</a:t>
            </a:r>
            <a:r>
              <a:rPr lang="en" sz="1100">
                <a:solidFill>
                  <a:srgbClr val="FFE083"/>
                </a:solidFill>
                <a:highlight>
                  <a:srgbClr val="211E2F"/>
                </a:highlight>
                <a:latin typeface="Courier New"/>
                <a:ea typeface="Courier New"/>
                <a:cs typeface="Courier New"/>
                <a:sym typeface="Courier New"/>
              </a:rPr>
              <a:t>"320"</a:t>
            </a:r>
            <a:r>
              <a:rPr lang="en" sz="1100">
                <a:solidFill>
                  <a:srgbClr val="FFFFFF"/>
                </a:solidFill>
                <a:highlight>
                  <a:srgbClr val="211E2F"/>
                </a:highlight>
                <a:latin typeface="Courier New"/>
                <a:ea typeface="Courier New"/>
                <a:cs typeface="Courier New"/>
                <a:sym typeface="Courier New"/>
              </a:rPr>
              <a:t> </a:t>
            </a:r>
            <a:r>
              <a:rPr lang="en" sz="1100">
                <a:solidFill>
                  <a:srgbClr val="B4D353"/>
                </a:solidFill>
                <a:highlight>
                  <a:srgbClr val="211E2F"/>
                </a:highlight>
                <a:latin typeface="Courier New"/>
                <a:ea typeface="Courier New"/>
                <a:cs typeface="Courier New"/>
                <a:sym typeface="Courier New"/>
              </a:rPr>
              <a:t>height</a:t>
            </a:r>
            <a:r>
              <a:rPr lang="en" sz="1100">
                <a:solidFill>
                  <a:srgbClr val="FFFFFF"/>
                </a:solidFill>
                <a:highlight>
                  <a:srgbClr val="211E2F"/>
                </a:highlight>
                <a:latin typeface="Courier New"/>
                <a:ea typeface="Courier New"/>
                <a:cs typeface="Courier New"/>
                <a:sym typeface="Courier New"/>
              </a:rPr>
              <a:t>=</a:t>
            </a:r>
            <a:r>
              <a:rPr lang="en" sz="1100">
                <a:solidFill>
                  <a:srgbClr val="FFE083"/>
                </a:solidFill>
                <a:highlight>
                  <a:srgbClr val="211E2F"/>
                </a:highlight>
                <a:latin typeface="Courier New"/>
                <a:ea typeface="Courier New"/>
                <a:cs typeface="Courier New"/>
                <a:sym typeface="Courier New"/>
              </a:rPr>
              <a:t>"240"</a:t>
            </a:r>
            <a:r>
              <a:rPr lang="en" sz="1100">
                <a:solidFill>
                  <a:srgbClr val="FFFFFF"/>
                </a:solidFill>
                <a:highlight>
                  <a:srgbClr val="211E2F"/>
                </a:highlight>
                <a:latin typeface="Courier New"/>
                <a:ea typeface="Courier New"/>
                <a:cs typeface="Courier New"/>
                <a:sym typeface="Courier New"/>
              </a:rPr>
              <a:t> </a:t>
            </a:r>
            <a:r>
              <a:rPr lang="en" sz="1100">
                <a:solidFill>
                  <a:srgbClr val="B4D353"/>
                </a:solidFill>
                <a:highlight>
                  <a:srgbClr val="211E2F"/>
                </a:highlight>
                <a:latin typeface="Courier New"/>
                <a:ea typeface="Courier New"/>
                <a:cs typeface="Courier New"/>
                <a:sym typeface="Courier New"/>
              </a:rPr>
              <a:t>controls</a:t>
            </a:r>
            <a:r>
              <a:rPr lang="en" sz="1100">
                <a:solidFill>
                  <a:srgbClr val="EA6C8B"/>
                </a:solidFill>
                <a:highlight>
                  <a:srgbClr val="211E2F"/>
                </a:highlight>
                <a:latin typeface="Courier New"/>
                <a:ea typeface="Courier New"/>
                <a:cs typeface="Courier New"/>
                <a:sym typeface="Courier New"/>
              </a:rPr>
              <a:t>&gt;</a:t>
            </a:r>
            <a:endParaRPr sz="1100">
              <a:solidFill>
                <a:srgbClr val="EA6C8B"/>
              </a:solidFill>
              <a:highlight>
                <a:srgbClr val="211E2F"/>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FFFFFF"/>
                </a:solidFill>
                <a:highlight>
                  <a:srgbClr val="211E2F"/>
                </a:highlight>
                <a:latin typeface="Courier New"/>
                <a:ea typeface="Courier New"/>
                <a:cs typeface="Courier New"/>
                <a:sym typeface="Courier New"/>
              </a:rPr>
              <a:t>  Video not supported</a:t>
            </a:r>
            <a:endParaRPr sz="1100">
              <a:solidFill>
                <a:srgbClr val="FFFFFF"/>
              </a:solidFill>
              <a:highlight>
                <a:srgbClr val="211E2F"/>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EA6C8B"/>
                </a:solidFill>
                <a:highlight>
                  <a:srgbClr val="211E2F"/>
                </a:highlight>
                <a:latin typeface="Courier New"/>
                <a:ea typeface="Courier New"/>
                <a:cs typeface="Courier New"/>
                <a:sym typeface="Courier New"/>
              </a:rPr>
              <a:t>&lt;/video&gt;</a:t>
            </a:r>
            <a:endParaRPr sz="1100">
              <a:solidFill>
                <a:srgbClr val="EA6C8B"/>
              </a:solidFill>
              <a:highlight>
                <a:srgbClr val="211E2F"/>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EA6C8B"/>
              </a:solidFill>
              <a:highlight>
                <a:srgbClr val="211E2F"/>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0000CD"/>
                </a:solidFill>
                <a:latin typeface="Courier New"/>
                <a:ea typeface="Courier New"/>
                <a:cs typeface="Courier New"/>
                <a:sym typeface="Courier New"/>
              </a:rPr>
              <a:t>Or </a:t>
            </a:r>
            <a:endParaRPr sz="1150">
              <a:solidFill>
                <a:srgbClr val="0000CD"/>
              </a:solidFill>
              <a:latin typeface="Courier New"/>
              <a:ea typeface="Courier New"/>
              <a:cs typeface="Courier New"/>
              <a:sym typeface="Courier New"/>
            </a:endParaRPr>
          </a:p>
          <a:p>
            <a:pPr indent="0" lvl="0" marL="0" rtl="0" algn="l">
              <a:spcBef>
                <a:spcPts val="1200"/>
              </a:spcBef>
              <a:spcAft>
                <a:spcPts val="0"/>
              </a:spcAft>
              <a:buNone/>
            </a:pPr>
            <a:r>
              <a:rPr lang="en" sz="1150">
                <a:solidFill>
                  <a:srgbClr val="0000CD"/>
                </a:solidFill>
                <a:latin typeface="Courier New"/>
                <a:ea typeface="Courier New"/>
                <a:cs typeface="Courier New"/>
                <a:sym typeface="Courier New"/>
              </a:rPr>
              <a:t>&lt;</a:t>
            </a:r>
            <a:r>
              <a:rPr lang="en" sz="1150">
                <a:solidFill>
                  <a:srgbClr val="A52A2A"/>
                </a:solidFill>
                <a:latin typeface="Courier New"/>
                <a:ea typeface="Courier New"/>
                <a:cs typeface="Courier New"/>
                <a:sym typeface="Courier New"/>
              </a:rPr>
              <a:t>video</a:t>
            </a:r>
            <a:r>
              <a:rPr lang="en" sz="1150">
                <a:solidFill>
                  <a:srgbClr val="FF0000"/>
                </a:solidFill>
                <a:latin typeface="Courier New"/>
                <a:ea typeface="Courier New"/>
                <a:cs typeface="Courier New"/>
                <a:sym typeface="Courier New"/>
              </a:rPr>
              <a:t> width</a:t>
            </a:r>
            <a:r>
              <a:rPr lang="en" sz="1150">
                <a:solidFill>
                  <a:srgbClr val="0000CD"/>
                </a:solidFill>
                <a:latin typeface="Courier New"/>
                <a:ea typeface="Courier New"/>
                <a:cs typeface="Courier New"/>
                <a:sym typeface="Courier New"/>
              </a:rPr>
              <a:t>="320"</a:t>
            </a:r>
            <a:r>
              <a:rPr lang="en" sz="1150">
                <a:solidFill>
                  <a:srgbClr val="FF0000"/>
                </a:solidFill>
                <a:latin typeface="Courier New"/>
                <a:ea typeface="Courier New"/>
                <a:cs typeface="Courier New"/>
                <a:sym typeface="Courier New"/>
              </a:rPr>
              <a:t> height</a:t>
            </a:r>
            <a:r>
              <a:rPr lang="en" sz="1150">
                <a:solidFill>
                  <a:srgbClr val="0000CD"/>
                </a:solidFill>
                <a:latin typeface="Courier New"/>
                <a:ea typeface="Courier New"/>
                <a:cs typeface="Courier New"/>
                <a:sym typeface="Courier New"/>
              </a:rPr>
              <a:t>="240"</a:t>
            </a:r>
            <a:r>
              <a:rPr lang="en" sz="1150">
                <a:solidFill>
                  <a:srgbClr val="FF0000"/>
                </a:solidFill>
                <a:latin typeface="Courier New"/>
                <a:ea typeface="Courier New"/>
                <a:cs typeface="Courier New"/>
                <a:sym typeface="Courier New"/>
              </a:rPr>
              <a:t> controls</a:t>
            </a:r>
            <a:r>
              <a:rPr lang="en" sz="1150">
                <a:solidFill>
                  <a:srgbClr val="0000CD"/>
                </a:solidFill>
                <a:latin typeface="Courier New"/>
                <a:ea typeface="Courier New"/>
                <a:cs typeface="Courier New"/>
                <a:sym typeface="Courier New"/>
              </a:rPr>
              <a:t>&gt;</a:t>
            </a:r>
            <a:endParaRPr sz="1150">
              <a:solidFill>
                <a:srgbClr val="0000CD"/>
              </a:solidFill>
              <a:latin typeface="Courier New"/>
              <a:ea typeface="Courier New"/>
              <a:cs typeface="Courier New"/>
              <a:sym typeface="Courier New"/>
            </a:endParaRPr>
          </a:p>
          <a:p>
            <a:pPr indent="0" lvl="0" marL="0" rtl="0" algn="l">
              <a:spcBef>
                <a:spcPts val="1200"/>
              </a:spcBef>
              <a:spcAft>
                <a:spcPts val="0"/>
              </a:spcAft>
              <a:buNone/>
            </a:pPr>
            <a:r>
              <a:rPr lang="en" sz="1150">
                <a:solidFill>
                  <a:srgbClr val="000000"/>
                </a:solidFill>
                <a:highlight>
                  <a:srgbClr val="FFFFFF"/>
                </a:highlight>
                <a:latin typeface="Courier New"/>
                <a:ea typeface="Courier New"/>
                <a:cs typeface="Courier New"/>
                <a:sym typeface="Courier New"/>
              </a:rPr>
              <a:t>  </a:t>
            </a:r>
            <a:r>
              <a:rPr lang="en" sz="1150">
                <a:solidFill>
                  <a:srgbClr val="0000CD"/>
                </a:solidFill>
                <a:latin typeface="Courier New"/>
                <a:ea typeface="Courier New"/>
                <a:cs typeface="Courier New"/>
                <a:sym typeface="Courier New"/>
              </a:rPr>
              <a:t>&lt;</a:t>
            </a:r>
            <a:r>
              <a:rPr lang="en" sz="1150">
                <a:solidFill>
                  <a:srgbClr val="A52A2A"/>
                </a:solidFill>
                <a:latin typeface="Courier New"/>
                <a:ea typeface="Courier New"/>
                <a:cs typeface="Courier New"/>
                <a:sym typeface="Courier New"/>
              </a:rPr>
              <a:t>source</a:t>
            </a:r>
            <a:r>
              <a:rPr lang="en" sz="1150">
                <a:solidFill>
                  <a:srgbClr val="FF0000"/>
                </a:solidFill>
                <a:latin typeface="Courier New"/>
                <a:ea typeface="Courier New"/>
                <a:cs typeface="Courier New"/>
                <a:sym typeface="Courier New"/>
              </a:rPr>
              <a:t> src</a:t>
            </a:r>
            <a:r>
              <a:rPr lang="en" sz="1150">
                <a:solidFill>
                  <a:srgbClr val="0000CD"/>
                </a:solidFill>
                <a:latin typeface="Courier New"/>
                <a:ea typeface="Courier New"/>
                <a:cs typeface="Courier New"/>
                <a:sym typeface="Courier New"/>
              </a:rPr>
              <a:t>="movie.mp4"</a:t>
            </a:r>
            <a:r>
              <a:rPr lang="en" sz="1150">
                <a:solidFill>
                  <a:srgbClr val="FF0000"/>
                </a:solidFill>
                <a:latin typeface="Courier New"/>
                <a:ea typeface="Courier New"/>
                <a:cs typeface="Courier New"/>
                <a:sym typeface="Courier New"/>
              </a:rPr>
              <a:t> type</a:t>
            </a:r>
            <a:r>
              <a:rPr lang="en" sz="1150">
                <a:solidFill>
                  <a:srgbClr val="0000CD"/>
                </a:solidFill>
                <a:latin typeface="Courier New"/>
                <a:ea typeface="Courier New"/>
                <a:cs typeface="Courier New"/>
                <a:sym typeface="Courier New"/>
              </a:rPr>
              <a:t>="video/mp4"&gt;</a:t>
            </a:r>
            <a:endParaRPr sz="1150">
              <a:solidFill>
                <a:srgbClr val="0000CD"/>
              </a:solidFill>
              <a:latin typeface="Courier New"/>
              <a:ea typeface="Courier New"/>
              <a:cs typeface="Courier New"/>
              <a:sym typeface="Courier New"/>
            </a:endParaRPr>
          </a:p>
          <a:p>
            <a:pPr indent="0" lvl="0" marL="0" rtl="0" algn="l">
              <a:spcBef>
                <a:spcPts val="1200"/>
              </a:spcBef>
              <a:spcAft>
                <a:spcPts val="0"/>
              </a:spcAft>
              <a:buNone/>
            </a:pPr>
            <a:r>
              <a:rPr lang="en" sz="1150">
                <a:solidFill>
                  <a:srgbClr val="000000"/>
                </a:solidFill>
                <a:highlight>
                  <a:srgbClr val="FFFFFF"/>
                </a:highlight>
                <a:latin typeface="Courier New"/>
                <a:ea typeface="Courier New"/>
                <a:cs typeface="Courier New"/>
                <a:sym typeface="Courier New"/>
              </a:rPr>
              <a:t>  </a:t>
            </a:r>
            <a:r>
              <a:rPr lang="en" sz="1150">
                <a:solidFill>
                  <a:srgbClr val="0000CD"/>
                </a:solidFill>
                <a:latin typeface="Courier New"/>
                <a:ea typeface="Courier New"/>
                <a:cs typeface="Courier New"/>
                <a:sym typeface="Courier New"/>
              </a:rPr>
              <a:t>&lt;</a:t>
            </a:r>
            <a:r>
              <a:rPr lang="en" sz="1150">
                <a:solidFill>
                  <a:srgbClr val="A52A2A"/>
                </a:solidFill>
                <a:latin typeface="Courier New"/>
                <a:ea typeface="Courier New"/>
                <a:cs typeface="Courier New"/>
                <a:sym typeface="Courier New"/>
              </a:rPr>
              <a:t>source</a:t>
            </a:r>
            <a:r>
              <a:rPr lang="en" sz="1150">
                <a:solidFill>
                  <a:srgbClr val="FF0000"/>
                </a:solidFill>
                <a:latin typeface="Courier New"/>
                <a:ea typeface="Courier New"/>
                <a:cs typeface="Courier New"/>
                <a:sym typeface="Courier New"/>
              </a:rPr>
              <a:t> src</a:t>
            </a:r>
            <a:r>
              <a:rPr lang="en" sz="1150">
                <a:solidFill>
                  <a:srgbClr val="0000CD"/>
                </a:solidFill>
                <a:latin typeface="Courier New"/>
                <a:ea typeface="Courier New"/>
                <a:cs typeface="Courier New"/>
                <a:sym typeface="Courier New"/>
              </a:rPr>
              <a:t>="movie.ogg"</a:t>
            </a:r>
            <a:r>
              <a:rPr lang="en" sz="1150">
                <a:solidFill>
                  <a:srgbClr val="FF0000"/>
                </a:solidFill>
                <a:latin typeface="Courier New"/>
                <a:ea typeface="Courier New"/>
                <a:cs typeface="Courier New"/>
                <a:sym typeface="Courier New"/>
              </a:rPr>
              <a:t> type</a:t>
            </a:r>
            <a:r>
              <a:rPr lang="en" sz="1150">
                <a:solidFill>
                  <a:srgbClr val="0000CD"/>
                </a:solidFill>
                <a:latin typeface="Courier New"/>
                <a:ea typeface="Courier New"/>
                <a:cs typeface="Courier New"/>
                <a:sym typeface="Courier New"/>
              </a:rPr>
              <a:t>="video/ogg"&gt;</a:t>
            </a:r>
            <a:endParaRPr sz="1150">
              <a:solidFill>
                <a:srgbClr val="0000CD"/>
              </a:solidFill>
              <a:latin typeface="Courier New"/>
              <a:ea typeface="Courier New"/>
              <a:cs typeface="Courier New"/>
              <a:sym typeface="Courier New"/>
            </a:endParaRPr>
          </a:p>
          <a:p>
            <a:pPr indent="0" lvl="0" marL="0" rtl="0" algn="l">
              <a:spcBef>
                <a:spcPts val="1200"/>
              </a:spcBef>
              <a:spcAft>
                <a:spcPts val="0"/>
              </a:spcAft>
              <a:buNone/>
            </a:pPr>
            <a:r>
              <a:rPr lang="en" sz="1150">
                <a:solidFill>
                  <a:srgbClr val="000000"/>
                </a:solidFill>
                <a:highlight>
                  <a:srgbClr val="FFFFFF"/>
                </a:highlight>
                <a:latin typeface="Courier New"/>
                <a:ea typeface="Courier New"/>
                <a:cs typeface="Courier New"/>
                <a:sym typeface="Courier New"/>
              </a:rPr>
              <a:t>Your browser does not support the video tag.</a:t>
            </a:r>
            <a:endParaRPr sz="1150">
              <a:solidFill>
                <a:srgbClr val="000000"/>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150">
                <a:solidFill>
                  <a:srgbClr val="0000CD"/>
                </a:solidFill>
                <a:latin typeface="Courier New"/>
                <a:ea typeface="Courier New"/>
                <a:cs typeface="Courier New"/>
                <a:sym typeface="Courier New"/>
              </a:rPr>
              <a:t>&lt;</a:t>
            </a:r>
            <a:r>
              <a:rPr lang="en" sz="1150">
                <a:solidFill>
                  <a:srgbClr val="A52A2A"/>
                </a:solidFill>
                <a:latin typeface="Courier New"/>
                <a:ea typeface="Courier New"/>
                <a:cs typeface="Courier New"/>
                <a:sym typeface="Courier New"/>
              </a:rPr>
              <a:t>/video</a:t>
            </a:r>
            <a:r>
              <a:rPr lang="en" sz="1150">
                <a:solidFill>
                  <a:srgbClr val="0000CD"/>
                </a:solidFill>
                <a:latin typeface="Courier New"/>
                <a:ea typeface="Courier New"/>
                <a:cs typeface="Courier New"/>
                <a:sym typeface="Courier New"/>
              </a:rPr>
              <a:t>&gt;</a:t>
            </a:r>
            <a:endParaRPr sz="1400">
              <a:solidFill>
                <a:srgbClr val="800000"/>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400" u="sng">
                <a:solidFill>
                  <a:schemeClr val="hlink"/>
                </a:solidFill>
                <a:highlight>
                  <a:srgbClr val="FFFFFF"/>
                </a:highlight>
                <a:latin typeface="Courier New"/>
                <a:ea typeface="Courier New"/>
                <a:cs typeface="Courier New"/>
                <a:sym typeface="Courier New"/>
                <a:hlinkClick r:id="rId4"/>
              </a:rPr>
              <a:t>https://www.codecademy.com/courses/learn-html/lessons/intro-to-html/exercises/videos-html</a:t>
            </a:r>
            <a:endParaRPr sz="1400">
              <a:solidFill>
                <a:srgbClr val="800000"/>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400">
              <a:solidFill>
                <a:srgbClr val="800000"/>
              </a:solidFill>
              <a:highlight>
                <a:srgbClr val="FFFFFF"/>
              </a:highlight>
              <a:latin typeface="Courier New"/>
              <a:ea typeface="Courier New"/>
              <a:cs typeface="Courier New"/>
              <a:sym typeface="Courier New"/>
            </a:endParaRPr>
          </a:p>
          <a:p>
            <a:pPr indent="0" lvl="0" marL="0" rtl="0" algn="l">
              <a:spcBef>
                <a:spcPts val="1200"/>
              </a:spcBef>
              <a:spcAft>
                <a:spcPts val="1200"/>
              </a:spcAft>
              <a:buNone/>
            </a:pPr>
            <a:r>
              <a:t/>
            </a:r>
            <a:endParaRPr sz="1400">
              <a:solidFill>
                <a:srgbClr val="800000"/>
              </a:solidFill>
              <a:highlight>
                <a:srgbClr val="FFFFFF"/>
              </a:highlight>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800"/>
              </a:spcBef>
              <a:spcAft>
                <a:spcPts val="800"/>
              </a:spcAft>
              <a:buNone/>
            </a:pPr>
            <a:r>
              <a:rPr lang="en" sz="2400">
                <a:solidFill>
                  <a:srgbClr val="000000"/>
                </a:solidFill>
                <a:highlight>
                  <a:srgbClr val="FFFFFF"/>
                </a:highlight>
                <a:latin typeface="Arial"/>
                <a:ea typeface="Arial"/>
                <a:cs typeface="Arial"/>
                <a:sym typeface="Arial"/>
              </a:rPr>
              <a:t>HTML Video Formats</a:t>
            </a:r>
            <a:endParaRPr/>
          </a:p>
        </p:txBody>
      </p:sp>
      <p:sp>
        <p:nvSpPr>
          <p:cNvPr id="173" name="Google Shape;173;p27"/>
          <p:cNvSpPr txBox="1"/>
          <p:nvPr>
            <p:ph idx="1" type="body"/>
          </p:nvPr>
        </p:nvSpPr>
        <p:spPr>
          <a:xfrm>
            <a:off x="311700" y="169030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https://www.w3schools.com/html/html5_video.asp</a:t>
            </a:r>
            <a:endParaRPr/>
          </a:p>
          <a:p>
            <a:pPr indent="0" lvl="0" marL="0" rtl="0" algn="l">
              <a:spcBef>
                <a:spcPts val="1200"/>
              </a:spcBef>
              <a:spcAft>
                <a:spcPts val="1200"/>
              </a:spcAft>
              <a:buNone/>
            </a:pPr>
            <a:r>
              <a:t/>
            </a:r>
            <a:endParaRPr/>
          </a:p>
        </p:txBody>
      </p:sp>
      <p:pic>
        <p:nvPicPr>
          <p:cNvPr id="174" name="Google Shape;174;p27"/>
          <p:cNvPicPr preferRelativeResize="0"/>
          <p:nvPr/>
        </p:nvPicPr>
        <p:blipFill>
          <a:blip r:embed="rId4">
            <a:alphaModFix/>
          </a:blip>
          <a:stretch>
            <a:fillRect/>
          </a:stretch>
        </p:blipFill>
        <p:spPr>
          <a:xfrm>
            <a:off x="599700" y="2339738"/>
            <a:ext cx="7200900" cy="2238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11188" rtl="0" algn="l">
              <a:spcBef>
                <a:spcPts val="0"/>
              </a:spcBef>
              <a:spcAft>
                <a:spcPts val="0"/>
              </a:spcAft>
              <a:buNone/>
            </a:pPr>
            <a:r>
              <a:rPr lang="en" sz="2629">
                <a:solidFill>
                  <a:srgbClr val="000000"/>
                </a:solidFill>
                <a:latin typeface="Helvetica Neue"/>
                <a:ea typeface="Helvetica Neue"/>
                <a:cs typeface="Helvetica Neue"/>
                <a:sym typeface="Helvetica Neue"/>
              </a:rPr>
              <a:t>Graphics using Canvas tag </a:t>
            </a:r>
            <a:endParaRPr sz="3029"/>
          </a:p>
        </p:txBody>
      </p:sp>
      <p:sp>
        <p:nvSpPr>
          <p:cNvPr id="180" name="Google Shape;180;p28"/>
          <p:cNvSpPr txBox="1"/>
          <p:nvPr>
            <p:ph idx="1" type="body"/>
          </p:nvPr>
        </p:nvSpPr>
        <p:spPr>
          <a:xfrm>
            <a:off x="311700" y="1229875"/>
            <a:ext cx="8520600" cy="336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https://www.w3schools.com/html/html5_canvas.asp#:~:text=The%20HTML%20element%20is%20used%20to%20draw%20graphics%2C,%2C%20text%2C%20and%20adding%20images</a:t>
            </a:r>
            <a:endParaRPr/>
          </a:p>
          <a:p>
            <a:pPr indent="0" lvl="0" marL="0" rtl="0" algn="l">
              <a:spcBef>
                <a:spcPts val="1200"/>
              </a:spcBef>
              <a:spcAft>
                <a:spcPts val="0"/>
              </a:spcAft>
              <a:buNone/>
            </a:pPr>
            <a:r>
              <a:rPr lang="en" sz="2400">
                <a:solidFill>
                  <a:srgbClr val="000000"/>
                </a:solidFill>
                <a:highlight>
                  <a:srgbClr val="FFFFFF"/>
                </a:highlight>
                <a:latin typeface="Arial"/>
                <a:ea typeface="Arial"/>
                <a:cs typeface="Arial"/>
                <a:sym typeface="Arial"/>
              </a:rPr>
              <a:t>What is HTML Canvas?</a:t>
            </a:r>
            <a:endParaRPr sz="2400">
              <a:solidFill>
                <a:srgbClr val="000000"/>
              </a:solidFill>
              <a:highlight>
                <a:srgbClr val="FFFFFF"/>
              </a:highlight>
              <a:latin typeface="Arial"/>
              <a:ea typeface="Arial"/>
              <a:cs typeface="Arial"/>
              <a:sym typeface="Arial"/>
            </a:endParaRPr>
          </a:p>
          <a:p>
            <a:pPr indent="0" lvl="0" marL="0" rtl="0" algn="l">
              <a:spcBef>
                <a:spcPts val="1400"/>
              </a:spcBef>
              <a:spcAft>
                <a:spcPts val="0"/>
              </a:spcAft>
              <a:buNone/>
            </a:pPr>
            <a:r>
              <a:rPr lang="en" sz="1150">
                <a:solidFill>
                  <a:srgbClr val="000000"/>
                </a:solidFill>
                <a:highlight>
                  <a:srgbClr val="FFFFFF"/>
                </a:highlight>
                <a:latin typeface="Verdana"/>
                <a:ea typeface="Verdana"/>
                <a:cs typeface="Verdana"/>
                <a:sym typeface="Verdana"/>
              </a:rPr>
              <a:t>The HTML </a:t>
            </a:r>
            <a:r>
              <a:rPr lang="en" sz="1200">
                <a:solidFill>
                  <a:srgbClr val="DC143C"/>
                </a:solidFill>
                <a:highlight>
                  <a:srgbClr val="FFFFFF"/>
                </a:highlight>
                <a:latin typeface="Courier New"/>
                <a:ea typeface="Courier New"/>
                <a:cs typeface="Courier New"/>
                <a:sym typeface="Courier New"/>
              </a:rPr>
              <a:t>&lt;canvas&gt;</a:t>
            </a:r>
            <a:r>
              <a:rPr lang="en" sz="1150">
                <a:solidFill>
                  <a:srgbClr val="000000"/>
                </a:solidFill>
                <a:highlight>
                  <a:srgbClr val="FFFFFF"/>
                </a:highlight>
                <a:latin typeface="Verdana"/>
                <a:ea typeface="Verdana"/>
                <a:cs typeface="Verdana"/>
                <a:sym typeface="Verdana"/>
              </a:rPr>
              <a:t> element is used to draw graphics, on the fly, via JavaScript.</a:t>
            </a:r>
            <a:endParaRPr sz="1150">
              <a:solidFill>
                <a:srgbClr val="000000"/>
              </a:solidFill>
              <a:highlight>
                <a:srgbClr val="FFFFFF"/>
              </a:highlight>
              <a:latin typeface="Verdana"/>
              <a:ea typeface="Verdana"/>
              <a:cs typeface="Verdana"/>
              <a:sym typeface="Verdana"/>
            </a:endParaRPr>
          </a:p>
          <a:p>
            <a:pPr indent="0" lvl="0" marL="0" rtl="0" algn="l">
              <a:spcBef>
                <a:spcPts val="1400"/>
              </a:spcBef>
              <a:spcAft>
                <a:spcPts val="0"/>
              </a:spcAft>
              <a:buNone/>
            </a:pPr>
            <a:r>
              <a:rPr lang="en" sz="1150">
                <a:solidFill>
                  <a:srgbClr val="000000"/>
                </a:solidFill>
                <a:highlight>
                  <a:srgbClr val="FFFFFF"/>
                </a:highlight>
                <a:latin typeface="Verdana"/>
                <a:ea typeface="Verdana"/>
                <a:cs typeface="Verdana"/>
                <a:sym typeface="Verdana"/>
              </a:rPr>
              <a:t>The </a:t>
            </a:r>
            <a:r>
              <a:rPr lang="en" sz="1200">
                <a:solidFill>
                  <a:srgbClr val="DC143C"/>
                </a:solidFill>
                <a:highlight>
                  <a:srgbClr val="FFFFFF"/>
                </a:highlight>
                <a:latin typeface="Courier New"/>
                <a:ea typeface="Courier New"/>
                <a:cs typeface="Courier New"/>
                <a:sym typeface="Courier New"/>
              </a:rPr>
              <a:t>&lt;canvas&gt;</a:t>
            </a:r>
            <a:r>
              <a:rPr lang="en" sz="1150">
                <a:solidFill>
                  <a:srgbClr val="000000"/>
                </a:solidFill>
                <a:highlight>
                  <a:srgbClr val="FFFFFF"/>
                </a:highlight>
                <a:latin typeface="Verdana"/>
                <a:ea typeface="Verdana"/>
                <a:cs typeface="Verdana"/>
                <a:sym typeface="Verdana"/>
              </a:rPr>
              <a:t> element is only a container for graphics. You must use JavaScript to actually draw the graphics.</a:t>
            </a:r>
            <a:endParaRPr sz="1150">
              <a:solidFill>
                <a:srgbClr val="000000"/>
              </a:solidFill>
              <a:highlight>
                <a:srgbClr val="FFFFFF"/>
              </a:highlight>
              <a:latin typeface="Verdana"/>
              <a:ea typeface="Verdana"/>
              <a:cs typeface="Verdana"/>
              <a:sym typeface="Verdana"/>
            </a:endParaRPr>
          </a:p>
          <a:p>
            <a:pPr indent="0" lvl="0" marL="0" rtl="0" algn="l">
              <a:spcBef>
                <a:spcPts val="1400"/>
              </a:spcBef>
              <a:spcAft>
                <a:spcPts val="0"/>
              </a:spcAft>
              <a:buNone/>
            </a:pPr>
            <a:r>
              <a:rPr lang="en" sz="1150">
                <a:solidFill>
                  <a:srgbClr val="000000"/>
                </a:solidFill>
                <a:highlight>
                  <a:srgbClr val="FFFFFF"/>
                </a:highlight>
                <a:latin typeface="Verdana"/>
                <a:ea typeface="Verdana"/>
                <a:cs typeface="Verdana"/>
                <a:sym typeface="Verdana"/>
              </a:rPr>
              <a:t>Canvas has several methods for drawing paths, boxes, circles, text, and adding images.</a:t>
            </a:r>
            <a:endParaRPr sz="1150">
              <a:solidFill>
                <a:srgbClr val="000000"/>
              </a:solidFill>
              <a:highlight>
                <a:srgbClr val="FFFFFF"/>
              </a:highlight>
              <a:latin typeface="Verdana"/>
              <a:ea typeface="Verdana"/>
              <a:cs typeface="Verdana"/>
              <a:sym typeface="Verdana"/>
            </a:endParaRPr>
          </a:p>
          <a:p>
            <a:pPr indent="0" lvl="0" marL="0" rtl="0" algn="l">
              <a:spcBef>
                <a:spcPts val="14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a:t>
            </a:r>
            <a:r>
              <a:rPr lang="en"/>
              <a:t>difference</a:t>
            </a:r>
            <a:r>
              <a:rPr lang="en"/>
              <a:t> between SVG and Canvas?</a:t>
            </a:r>
            <a:endParaRPr/>
          </a:p>
        </p:txBody>
      </p:sp>
      <p:sp>
        <p:nvSpPr>
          <p:cNvPr id="186" name="Google Shape;186;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87" name="Google Shape;187;p29"/>
          <p:cNvGraphicFramePr/>
          <p:nvPr/>
        </p:nvGraphicFramePr>
        <p:xfrm>
          <a:off x="311700" y="1292675"/>
          <a:ext cx="3000000" cy="3000000"/>
        </p:xfrm>
        <a:graphic>
          <a:graphicData uri="http://schemas.openxmlformats.org/drawingml/2006/table">
            <a:tbl>
              <a:tblPr>
                <a:noFill/>
                <a:tableStyleId>{72BCC3DA-9C37-4575-87CA-61345B10B695}</a:tableStyleId>
              </a:tblPr>
              <a:tblGrid>
                <a:gridCol w="3619500"/>
                <a:gridCol w="3619500"/>
              </a:tblGrid>
              <a:tr h="381000">
                <a:tc>
                  <a:txBody>
                    <a:bodyPr/>
                    <a:lstStyle/>
                    <a:p>
                      <a:pPr indent="0" lvl="0" marL="0" rtl="0" algn="l">
                        <a:lnSpc>
                          <a:spcPct val="150000"/>
                        </a:lnSpc>
                        <a:spcBef>
                          <a:spcPts val="0"/>
                        </a:spcBef>
                        <a:spcAft>
                          <a:spcPts val="0"/>
                        </a:spcAft>
                        <a:buNone/>
                      </a:pPr>
                      <a:r>
                        <a:rPr b="1" lang="en" sz="1200">
                          <a:solidFill>
                            <a:srgbClr val="515151"/>
                          </a:solidFill>
                          <a:latin typeface="Roboto"/>
                          <a:ea typeface="Roboto"/>
                          <a:cs typeface="Roboto"/>
                          <a:sym typeface="Roboto"/>
                        </a:rPr>
                        <a:t>SVG</a:t>
                      </a:r>
                      <a:endParaRPr sz="1200">
                        <a:solidFill>
                          <a:srgbClr val="515151"/>
                        </a:solidFill>
                        <a:latin typeface="Roboto"/>
                        <a:ea typeface="Roboto"/>
                        <a:cs typeface="Roboto"/>
                        <a:sym typeface="Roboto"/>
                      </a:endParaRPr>
                    </a:p>
                  </a:txBody>
                  <a:tcPr marT="63500" marB="63500" marR="63500" marL="63500" anchor="ctr">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CDD5E4"/>
                    </a:solidFill>
                  </a:tcPr>
                </a:tc>
                <a:tc>
                  <a:txBody>
                    <a:bodyPr/>
                    <a:lstStyle/>
                    <a:p>
                      <a:pPr indent="0" lvl="0" marL="0" rtl="0" algn="l">
                        <a:lnSpc>
                          <a:spcPct val="150000"/>
                        </a:lnSpc>
                        <a:spcBef>
                          <a:spcPts val="0"/>
                        </a:spcBef>
                        <a:spcAft>
                          <a:spcPts val="0"/>
                        </a:spcAft>
                        <a:buNone/>
                      </a:pPr>
                      <a:r>
                        <a:rPr b="1" lang="en" sz="1200">
                          <a:solidFill>
                            <a:srgbClr val="515151"/>
                          </a:solidFill>
                          <a:latin typeface="Roboto"/>
                          <a:ea typeface="Roboto"/>
                          <a:cs typeface="Roboto"/>
                          <a:sym typeface="Roboto"/>
                        </a:rPr>
                        <a:t>Canvas</a:t>
                      </a:r>
                      <a:endParaRPr sz="1200">
                        <a:solidFill>
                          <a:srgbClr val="515151"/>
                        </a:solidFill>
                        <a:latin typeface="Roboto"/>
                        <a:ea typeface="Roboto"/>
                        <a:cs typeface="Roboto"/>
                        <a:sym typeface="Roboto"/>
                      </a:endParaRPr>
                    </a:p>
                  </a:txBody>
                  <a:tcPr marT="63500" marB="63500" marR="63500" marL="63500" anchor="ctr">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CDD5E4"/>
                    </a:solidFill>
                  </a:tcPr>
                </a:tc>
              </a:tr>
              <a:tr h="381000">
                <a:tc>
                  <a:txBody>
                    <a:bodyPr/>
                    <a:lstStyle/>
                    <a:p>
                      <a:pPr indent="0" lvl="0" marL="0" rtl="0" algn="l">
                        <a:lnSpc>
                          <a:spcPct val="150000"/>
                        </a:lnSpc>
                        <a:spcBef>
                          <a:spcPts val="0"/>
                        </a:spcBef>
                        <a:spcAft>
                          <a:spcPts val="0"/>
                        </a:spcAft>
                        <a:buNone/>
                      </a:pPr>
                      <a:r>
                        <a:rPr lang="en" sz="1200">
                          <a:solidFill>
                            <a:srgbClr val="515151"/>
                          </a:solidFill>
                          <a:latin typeface="Roboto"/>
                          <a:ea typeface="Roboto"/>
                          <a:cs typeface="Roboto"/>
                          <a:sym typeface="Roboto"/>
                        </a:rPr>
                        <a:t>SVG is a vector based i.e., composed of shapes. </a:t>
                      </a:r>
                      <a:endParaRPr sz="1200">
                        <a:solidFill>
                          <a:srgbClr val="515151"/>
                        </a:solidFill>
                        <a:latin typeface="Roboto"/>
                        <a:ea typeface="Roboto"/>
                        <a:cs typeface="Roboto"/>
                        <a:sym typeface="Roboto"/>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200">
                          <a:solidFill>
                            <a:srgbClr val="515151"/>
                          </a:solidFill>
                          <a:latin typeface="Roboto"/>
                          <a:ea typeface="Roboto"/>
                          <a:cs typeface="Roboto"/>
                          <a:sym typeface="Roboto"/>
                        </a:rPr>
                        <a:t>It is Raster based i.e., composed of pixels.</a:t>
                      </a:r>
                      <a:endParaRPr sz="1200">
                        <a:solidFill>
                          <a:srgbClr val="515151"/>
                        </a:solidFill>
                        <a:latin typeface="Roboto"/>
                        <a:ea typeface="Roboto"/>
                        <a:cs typeface="Roboto"/>
                        <a:sym typeface="Roboto"/>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381000">
                <a:tc>
                  <a:txBody>
                    <a:bodyPr/>
                    <a:lstStyle/>
                    <a:p>
                      <a:pPr indent="0" lvl="0" marL="0" rtl="0" algn="l">
                        <a:lnSpc>
                          <a:spcPct val="150000"/>
                        </a:lnSpc>
                        <a:spcBef>
                          <a:spcPts val="0"/>
                        </a:spcBef>
                        <a:spcAft>
                          <a:spcPts val="0"/>
                        </a:spcAft>
                        <a:buNone/>
                      </a:pPr>
                      <a:r>
                        <a:rPr lang="en" sz="1200">
                          <a:solidFill>
                            <a:srgbClr val="515151"/>
                          </a:solidFill>
                          <a:latin typeface="Roboto"/>
                          <a:ea typeface="Roboto"/>
                          <a:cs typeface="Roboto"/>
                          <a:sym typeface="Roboto"/>
                        </a:rPr>
                        <a:t>SVG works better with a larger surface.</a:t>
                      </a:r>
                      <a:endParaRPr sz="1200">
                        <a:solidFill>
                          <a:srgbClr val="515151"/>
                        </a:solidFill>
                        <a:latin typeface="Roboto"/>
                        <a:ea typeface="Roboto"/>
                        <a:cs typeface="Roboto"/>
                        <a:sym typeface="Roboto"/>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200">
                          <a:solidFill>
                            <a:srgbClr val="515151"/>
                          </a:solidFill>
                          <a:latin typeface="Roboto"/>
                          <a:ea typeface="Roboto"/>
                          <a:cs typeface="Roboto"/>
                          <a:sym typeface="Roboto"/>
                        </a:rPr>
                        <a:t>Canvas works better with a smaller surface.</a:t>
                      </a:r>
                      <a:endParaRPr sz="1200">
                        <a:solidFill>
                          <a:srgbClr val="515151"/>
                        </a:solidFill>
                        <a:latin typeface="Roboto"/>
                        <a:ea typeface="Roboto"/>
                        <a:cs typeface="Roboto"/>
                        <a:sym typeface="Roboto"/>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381000">
                <a:tc>
                  <a:txBody>
                    <a:bodyPr/>
                    <a:lstStyle/>
                    <a:p>
                      <a:pPr indent="0" lvl="0" marL="0" rtl="0" algn="l">
                        <a:lnSpc>
                          <a:spcPct val="150000"/>
                        </a:lnSpc>
                        <a:spcBef>
                          <a:spcPts val="0"/>
                        </a:spcBef>
                        <a:spcAft>
                          <a:spcPts val="0"/>
                        </a:spcAft>
                        <a:buNone/>
                      </a:pPr>
                      <a:r>
                        <a:rPr lang="en" sz="1200">
                          <a:solidFill>
                            <a:srgbClr val="515151"/>
                          </a:solidFill>
                          <a:latin typeface="Roboto"/>
                          <a:ea typeface="Roboto"/>
                          <a:cs typeface="Roboto"/>
                          <a:sym typeface="Roboto"/>
                        </a:rPr>
                        <a:t>SVG can be modified using CSS and scripts.</a:t>
                      </a:r>
                      <a:endParaRPr sz="1200">
                        <a:solidFill>
                          <a:srgbClr val="515151"/>
                        </a:solidFill>
                        <a:latin typeface="Roboto"/>
                        <a:ea typeface="Roboto"/>
                        <a:cs typeface="Roboto"/>
                        <a:sym typeface="Roboto"/>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200">
                          <a:solidFill>
                            <a:srgbClr val="515151"/>
                          </a:solidFill>
                          <a:latin typeface="Roboto"/>
                          <a:ea typeface="Roboto"/>
                          <a:cs typeface="Roboto"/>
                          <a:sym typeface="Roboto"/>
                        </a:rPr>
                        <a:t>Canvas can only be modified using scripts.</a:t>
                      </a:r>
                      <a:endParaRPr sz="1200">
                        <a:solidFill>
                          <a:srgbClr val="515151"/>
                        </a:solidFill>
                        <a:latin typeface="Roboto"/>
                        <a:ea typeface="Roboto"/>
                        <a:cs typeface="Roboto"/>
                        <a:sym typeface="Roboto"/>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381000">
                <a:tc>
                  <a:txBody>
                    <a:bodyPr/>
                    <a:lstStyle/>
                    <a:p>
                      <a:pPr indent="0" lvl="0" marL="0" rtl="0" algn="l">
                        <a:lnSpc>
                          <a:spcPct val="150000"/>
                        </a:lnSpc>
                        <a:spcBef>
                          <a:spcPts val="0"/>
                        </a:spcBef>
                        <a:spcAft>
                          <a:spcPts val="0"/>
                        </a:spcAft>
                        <a:buNone/>
                      </a:pPr>
                      <a:r>
                        <a:rPr lang="en" sz="1200">
                          <a:solidFill>
                            <a:srgbClr val="515151"/>
                          </a:solidFill>
                          <a:latin typeface="Roboto"/>
                          <a:ea typeface="Roboto"/>
                          <a:cs typeface="Roboto"/>
                          <a:sym typeface="Roboto"/>
                        </a:rPr>
                        <a:t>SVG is highly scalable. So we can print at high quality with high resolution.</a:t>
                      </a:r>
                      <a:endParaRPr sz="1200">
                        <a:solidFill>
                          <a:srgbClr val="515151"/>
                        </a:solidFill>
                        <a:latin typeface="Roboto"/>
                        <a:ea typeface="Roboto"/>
                        <a:cs typeface="Roboto"/>
                        <a:sym typeface="Roboto"/>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200">
                          <a:solidFill>
                            <a:srgbClr val="515151"/>
                          </a:solidFill>
                          <a:latin typeface="Roboto"/>
                          <a:ea typeface="Roboto"/>
                          <a:cs typeface="Roboto"/>
                          <a:sym typeface="Roboto"/>
                        </a:rPr>
                        <a:t>It is less scalable.</a:t>
                      </a:r>
                      <a:endParaRPr sz="1200">
                        <a:solidFill>
                          <a:srgbClr val="515151"/>
                        </a:solidFill>
                        <a:latin typeface="Roboto"/>
                        <a:ea typeface="Roboto"/>
                        <a:cs typeface="Roboto"/>
                        <a:sym typeface="Roboto"/>
                      </a:endParaRPr>
                    </a:p>
                  </a:txBody>
                  <a:tcPr marT="63500" marB="63500" marR="63500" marL="635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lang="en" sz="2780">
                <a:solidFill>
                  <a:srgbClr val="6D7680"/>
                </a:solidFill>
                <a:highlight>
                  <a:srgbClr val="FFFFFF"/>
                </a:highlight>
                <a:latin typeface="Arial"/>
                <a:ea typeface="Arial"/>
                <a:cs typeface="Arial"/>
                <a:sym typeface="Arial"/>
              </a:rPr>
              <a:t>Drag and Drop features </a:t>
            </a:r>
            <a:endParaRPr sz="2780">
              <a:solidFill>
                <a:srgbClr val="6D7680"/>
              </a:solidFill>
              <a:highlight>
                <a:srgbClr val="FFFFFF"/>
              </a:highlight>
              <a:latin typeface="Arial"/>
              <a:ea typeface="Arial"/>
              <a:cs typeface="Arial"/>
              <a:sym typeface="Arial"/>
            </a:endParaRPr>
          </a:p>
          <a:p>
            <a:pPr indent="0" lvl="0" marL="0" rtl="0" algn="l">
              <a:spcBef>
                <a:spcPts val="3000"/>
              </a:spcBef>
              <a:spcAft>
                <a:spcPts val="0"/>
              </a:spcAft>
              <a:buSzPts val="990"/>
              <a:buNone/>
            </a:pPr>
            <a:r>
              <a:t/>
            </a:r>
            <a:endParaRPr sz="2700"/>
          </a:p>
        </p:txBody>
      </p:sp>
      <p:sp>
        <p:nvSpPr>
          <p:cNvPr id="193" name="Google Shape;193;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https://www.w3schools.com/html/html5_draganddrop.asp</a:t>
            </a:r>
            <a:endParaRPr/>
          </a:p>
          <a:p>
            <a:pPr indent="0" lvl="0" marL="0" rtl="0" algn="l">
              <a:spcBef>
                <a:spcPts val="1400"/>
              </a:spcBef>
              <a:spcAft>
                <a:spcPts val="0"/>
              </a:spcAft>
              <a:buNone/>
            </a:pPr>
            <a:r>
              <a:rPr lang="en" sz="1200">
                <a:solidFill>
                  <a:srgbClr val="000000"/>
                </a:solidFill>
                <a:highlight>
                  <a:srgbClr val="FFFFFF"/>
                </a:highlight>
                <a:latin typeface="Verdana"/>
                <a:ea typeface="Verdana"/>
                <a:cs typeface="Verdana"/>
                <a:sym typeface="Verdana"/>
              </a:rPr>
              <a:t>In HTML, any element can be dragged and dropped.</a:t>
            </a:r>
            <a:endParaRPr sz="1200">
              <a:solidFill>
                <a:srgbClr val="000000"/>
              </a:solidFill>
              <a:highlight>
                <a:srgbClr val="FFFFFF"/>
              </a:highlight>
              <a:latin typeface="Verdana"/>
              <a:ea typeface="Verdana"/>
              <a:cs typeface="Verdana"/>
              <a:sym typeface="Verdana"/>
            </a:endParaRPr>
          </a:p>
          <a:p>
            <a:pPr indent="0" lvl="0" marL="0" rtl="0" algn="l">
              <a:spcBef>
                <a:spcPts val="1400"/>
              </a:spcBef>
              <a:spcAft>
                <a:spcPts val="0"/>
              </a:spcAft>
              <a:buNone/>
            </a:pPr>
            <a:r>
              <a:rPr lang="en" sz="1150">
                <a:solidFill>
                  <a:srgbClr val="000000"/>
                </a:solidFill>
                <a:highlight>
                  <a:srgbClr val="FFFFFF"/>
                </a:highlight>
                <a:latin typeface="Verdana"/>
                <a:ea typeface="Verdana"/>
                <a:cs typeface="Verdana"/>
                <a:sym typeface="Verdana"/>
              </a:rPr>
              <a:t>Drag and drop is a very common feature. It is when you "grab" an object and drag it to a different location.</a:t>
            </a:r>
            <a:endParaRPr sz="1200">
              <a:solidFill>
                <a:srgbClr val="000000"/>
              </a:solidFill>
              <a:highlight>
                <a:srgbClr val="FFFFFF"/>
              </a:highlight>
              <a:latin typeface="Verdana"/>
              <a:ea typeface="Verdana"/>
              <a:cs typeface="Verdana"/>
              <a:sym typeface="Verdana"/>
            </a:endParaRPr>
          </a:p>
          <a:p>
            <a:pPr indent="0" lvl="0" marL="0" rtl="0" algn="l">
              <a:spcBef>
                <a:spcPts val="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Working on locations lat and long using Geolocation</a:t>
            </a:r>
            <a:endParaRPr/>
          </a:p>
        </p:txBody>
      </p:sp>
      <p:sp>
        <p:nvSpPr>
          <p:cNvPr id="199" name="Google Shape;199;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https://www.w3schools.com/html/html5_geolocation.asp</a:t>
            </a:r>
            <a:endParaRPr sz="2400">
              <a:solidFill>
                <a:srgbClr val="000000"/>
              </a:solidFill>
              <a:highlight>
                <a:srgbClr val="FFFFFF"/>
              </a:highlight>
              <a:latin typeface="Arial"/>
              <a:ea typeface="Arial"/>
              <a:cs typeface="Arial"/>
              <a:sym typeface="Arial"/>
            </a:endParaRPr>
          </a:p>
          <a:p>
            <a:pPr indent="0" lvl="0" marL="0" rtl="0" algn="l">
              <a:spcBef>
                <a:spcPts val="1400"/>
              </a:spcBef>
              <a:spcAft>
                <a:spcPts val="0"/>
              </a:spcAft>
              <a:buNone/>
            </a:pPr>
            <a:r>
              <a:rPr lang="en" sz="1150">
                <a:solidFill>
                  <a:srgbClr val="000000"/>
                </a:solidFill>
                <a:highlight>
                  <a:srgbClr val="FFFFFF"/>
                </a:highlight>
                <a:latin typeface="Verdana"/>
                <a:ea typeface="Verdana"/>
                <a:cs typeface="Verdana"/>
                <a:sym typeface="Verdana"/>
              </a:rPr>
              <a:t>The HTML Geolocation API is used to get the geographical position of a user.</a:t>
            </a:r>
            <a:endParaRPr sz="1150">
              <a:solidFill>
                <a:srgbClr val="000000"/>
              </a:solidFill>
              <a:highlight>
                <a:srgbClr val="FFFFFF"/>
              </a:highlight>
              <a:latin typeface="Verdana"/>
              <a:ea typeface="Verdana"/>
              <a:cs typeface="Verdana"/>
              <a:sym typeface="Verdana"/>
            </a:endParaRPr>
          </a:p>
          <a:p>
            <a:pPr indent="0" lvl="0" marL="0" rtl="0" algn="l">
              <a:spcBef>
                <a:spcPts val="1400"/>
              </a:spcBef>
              <a:spcAft>
                <a:spcPts val="0"/>
              </a:spcAft>
              <a:buNone/>
            </a:pPr>
            <a:r>
              <a:rPr lang="en" sz="1150">
                <a:solidFill>
                  <a:srgbClr val="000000"/>
                </a:solidFill>
                <a:highlight>
                  <a:srgbClr val="FFFFFF"/>
                </a:highlight>
                <a:latin typeface="Verdana"/>
                <a:ea typeface="Verdana"/>
                <a:cs typeface="Verdana"/>
                <a:sym typeface="Verdana"/>
              </a:rPr>
              <a:t>Since this can compromise privacy, the position is not available unless the user approves it.</a:t>
            </a:r>
            <a:endParaRPr sz="1150">
              <a:solidFill>
                <a:srgbClr val="000000"/>
              </a:solidFill>
              <a:highlight>
                <a:srgbClr val="FFFFFF"/>
              </a:highlight>
              <a:latin typeface="Verdana"/>
              <a:ea typeface="Verdana"/>
              <a:cs typeface="Verdana"/>
              <a:sym typeface="Verdana"/>
            </a:endParaRPr>
          </a:p>
          <a:p>
            <a:pPr indent="0" lvl="0" marL="0" rtl="0" algn="l">
              <a:spcBef>
                <a:spcPts val="1400"/>
              </a:spcBef>
              <a:spcAft>
                <a:spcPts val="0"/>
              </a:spcAft>
              <a:buNone/>
            </a:pPr>
            <a:r>
              <a:rPr lang="en" u="sng">
                <a:solidFill>
                  <a:schemeClr val="hlink"/>
                </a:solidFill>
                <a:hlinkClick r:id="rId4"/>
              </a:rPr>
              <a:t>https://www.geeksforgeeks.org/html-geolocation/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 sz="1100">
                <a:solidFill>
                  <a:srgbClr val="000000"/>
                </a:solidFill>
                <a:highlight>
                  <a:srgbClr val="FFFFFF"/>
                </a:highlight>
              </a:rPr>
              <a:t>INTRODUCTION TO HTML</a:t>
            </a:r>
            <a:endParaRPr b="1" sz="1100">
              <a:solidFill>
                <a:srgbClr val="000000"/>
              </a:solidFill>
              <a:highlight>
                <a:srgbClr val="FFFFFF"/>
              </a:highlight>
            </a:endParaRPr>
          </a:p>
          <a:p>
            <a:pPr indent="0" lvl="0" marL="0" rtl="0" algn="l">
              <a:spcBef>
                <a:spcPts val="0"/>
              </a:spcBef>
              <a:spcAft>
                <a:spcPts val="0"/>
              </a:spcAft>
              <a:buNone/>
            </a:pPr>
            <a:r>
              <a:rPr b="1" lang="en" sz="1100">
                <a:solidFill>
                  <a:srgbClr val="000000"/>
                </a:solidFill>
                <a:highlight>
                  <a:srgbClr val="FFFFFF"/>
                </a:highlight>
              </a:rPr>
              <a:t>Styling Text</a:t>
            </a:r>
            <a:endParaRPr/>
          </a:p>
        </p:txBody>
      </p:sp>
      <p:sp>
        <p:nvSpPr>
          <p:cNvPr id="92" name="Google Shape;92;p14"/>
          <p:cNvSpPr txBox="1"/>
          <p:nvPr>
            <p:ph idx="1" type="body"/>
          </p:nvPr>
        </p:nvSpPr>
        <p:spPr>
          <a:xfrm>
            <a:off x="311700" y="943550"/>
            <a:ext cx="8686500" cy="3625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800" u="sng">
                <a:solidFill>
                  <a:schemeClr val="hlink"/>
                </a:solidFill>
                <a:hlinkClick r:id="rId3"/>
              </a:rPr>
              <a:t>HTML Text Formatting</a:t>
            </a:r>
            <a:endParaRPr sz="5800"/>
          </a:p>
          <a:p>
            <a:pPr indent="0" lvl="0" marL="0" rtl="0" algn="l">
              <a:spcBef>
                <a:spcPts val="1200"/>
              </a:spcBef>
              <a:spcAft>
                <a:spcPts val="0"/>
              </a:spcAft>
              <a:buNone/>
            </a:pPr>
            <a:r>
              <a:rPr lang="en" sz="5800" u="sng">
                <a:solidFill>
                  <a:schemeClr val="hlink"/>
                </a:solidFill>
                <a:hlinkClick r:id="rId4"/>
              </a:rPr>
              <a:t>https://www.codecademy.com/courses/learn-html/lessons/intro-to-html/exercises/text-style-tags</a:t>
            </a:r>
            <a:endParaRPr sz="5800"/>
          </a:p>
          <a:p>
            <a:pPr indent="0" lvl="0" marL="0" rtl="0" algn="l">
              <a:spcBef>
                <a:spcPts val="1400"/>
              </a:spcBef>
              <a:spcAft>
                <a:spcPts val="0"/>
              </a:spcAft>
              <a:buNone/>
            </a:pPr>
            <a:r>
              <a:rPr lang="en" sz="4477">
                <a:solidFill>
                  <a:srgbClr val="000000"/>
                </a:solidFill>
                <a:highlight>
                  <a:srgbClr val="FFFFFF"/>
                </a:highlight>
                <a:latin typeface="Verdana"/>
                <a:ea typeface="Verdana"/>
                <a:cs typeface="Verdana"/>
                <a:sym typeface="Verdana"/>
              </a:rPr>
              <a:t>Formatting elements were designed to display special types of text:</a:t>
            </a:r>
            <a:endParaRPr sz="4477">
              <a:solidFill>
                <a:srgbClr val="000000"/>
              </a:solidFill>
              <a:highlight>
                <a:srgbClr val="FFFFFF"/>
              </a:highlight>
              <a:latin typeface="Verdana"/>
              <a:ea typeface="Verdana"/>
              <a:cs typeface="Verdana"/>
              <a:sym typeface="Verdana"/>
            </a:endParaRPr>
          </a:p>
          <a:p>
            <a:pPr indent="-246856" lvl="0" marL="457200" rtl="0" algn="l">
              <a:spcBef>
                <a:spcPts val="1400"/>
              </a:spcBef>
              <a:spcAft>
                <a:spcPts val="0"/>
              </a:spcAft>
              <a:buClr>
                <a:srgbClr val="000000"/>
              </a:buClr>
              <a:buSzPct val="25398"/>
              <a:buFont typeface="Verdana"/>
              <a:buChar char="●"/>
            </a:pPr>
            <a:r>
              <a:rPr lang="en" sz="4527">
                <a:solidFill>
                  <a:srgbClr val="DC143C"/>
                </a:solidFill>
                <a:highlight>
                  <a:srgbClr val="FFFFFF"/>
                </a:highlight>
                <a:latin typeface="Courier New"/>
                <a:ea typeface="Courier New"/>
                <a:cs typeface="Courier New"/>
                <a:sym typeface="Courier New"/>
              </a:rPr>
              <a:t>&lt;b&gt;</a:t>
            </a:r>
            <a:r>
              <a:rPr lang="en" sz="4477">
                <a:solidFill>
                  <a:srgbClr val="000000"/>
                </a:solidFill>
                <a:highlight>
                  <a:srgbClr val="FFFFFF"/>
                </a:highlight>
                <a:latin typeface="Verdana"/>
                <a:ea typeface="Verdana"/>
                <a:cs typeface="Verdana"/>
                <a:sym typeface="Verdana"/>
              </a:rPr>
              <a:t> - Bold text</a:t>
            </a:r>
            <a:endParaRPr sz="4477">
              <a:solidFill>
                <a:srgbClr val="000000"/>
              </a:solidFill>
              <a:highlight>
                <a:srgbClr val="FFFFFF"/>
              </a:highlight>
              <a:latin typeface="Verdana"/>
              <a:ea typeface="Verdana"/>
              <a:cs typeface="Verdana"/>
              <a:sym typeface="Verdana"/>
            </a:endParaRPr>
          </a:p>
          <a:p>
            <a:pPr indent="-246856" lvl="0" marL="457200" rtl="0" algn="l">
              <a:spcBef>
                <a:spcPts val="0"/>
              </a:spcBef>
              <a:spcAft>
                <a:spcPts val="0"/>
              </a:spcAft>
              <a:buClr>
                <a:srgbClr val="000000"/>
              </a:buClr>
              <a:buSzPct val="25398"/>
              <a:buFont typeface="Verdana"/>
              <a:buChar char="●"/>
            </a:pPr>
            <a:r>
              <a:rPr lang="en" sz="4527">
                <a:solidFill>
                  <a:srgbClr val="DC143C"/>
                </a:solidFill>
                <a:highlight>
                  <a:srgbClr val="FFFFFF"/>
                </a:highlight>
                <a:latin typeface="Courier New"/>
                <a:ea typeface="Courier New"/>
                <a:cs typeface="Courier New"/>
                <a:sym typeface="Courier New"/>
              </a:rPr>
              <a:t>&lt;strong&gt;</a:t>
            </a:r>
            <a:r>
              <a:rPr lang="en" sz="4477">
                <a:solidFill>
                  <a:srgbClr val="000000"/>
                </a:solidFill>
                <a:highlight>
                  <a:srgbClr val="FFFFFF"/>
                </a:highlight>
                <a:latin typeface="Verdana"/>
                <a:ea typeface="Verdana"/>
                <a:cs typeface="Verdana"/>
                <a:sym typeface="Verdana"/>
              </a:rPr>
              <a:t> - Important text</a:t>
            </a:r>
            <a:endParaRPr sz="4477">
              <a:solidFill>
                <a:srgbClr val="000000"/>
              </a:solidFill>
              <a:highlight>
                <a:srgbClr val="FFFFFF"/>
              </a:highlight>
              <a:latin typeface="Verdana"/>
              <a:ea typeface="Verdana"/>
              <a:cs typeface="Verdana"/>
              <a:sym typeface="Verdana"/>
            </a:endParaRPr>
          </a:p>
          <a:p>
            <a:pPr indent="-246856" lvl="0" marL="457200" rtl="0" algn="l">
              <a:spcBef>
                <a:spcPts val="0"/>
              </a:spcBef>
              <a:spcAft>
                <a:spcPts val="0"/>
              </a:spcAft>
              <a:buClr>
                <a:srgbClr val="000000"/>
              </a:buClr>
              <a:buSzPct val="25398"/>
              <a:buFont typeface="Verdana"/>
              <a:buChar char="●"/>
            </a:pPr>
            <a:r>
              <a:rPr lang="en" sz="4527">
                <a:solidFill>
                  <a:srgbClr val="DC143C"/>
                </a:solidFill>
                <a:highlight>
                  <a:srgbClr val="FFFFFF"/>
                </a:highlight>
                <a:latin typeface="Courier New"/>
                <a:ea typeface="Courier New"/>
                <a:cs typeface="Courier New"/>
                <a:sym typeface="Courier New"/>
              </a:rPr>
              <a:t>&lt;i&gt;</a:t>
            </a:r>
            <a:r>
              <a:rPr lang="en" sz="4477">
                <a:solidFill>
                  <a:srgbClr val="000000"/>
                </a:solidFill>
                <a:highlight>
                  <a:srgbClr val="FFFFFF"/>
                </a:highlight>
                <a:latin typeface="Verdana"/>
                <a:ea typeface="Verdana"/>
                <a:cs typeface="Verdana"/>
                <a:sym typeface="Verdana"/>
              </a:rPr>
              <a:t> - Italic text</a:t>
            </a:r>
            <a:endParaRPr sz="4477">
              <a:solidFill>
                <a:srgbClr val="000000"/>
              </a:solidFill>
              <a:highlight>
                <a:srgbClr val="FFFFFF"/>
              </a:highlight>
              <a:latin typeface="Verdana"/>
              <a:ea typeface="Verdana"/>
              <a:cs typeface="Verdana"/>
              <a:sym typeface="Verdana"/>
            </a:endParaRPr>
          </a:p>
          <a:p>
            <a:pPr indent="-246856" lvl="0" marL="457200" rtl="0" algn="l">
              <a:spcBef>
                <a:spcPts val="0"/>
              </a:spcBef>
              <a:spcAft>
                <a:spcPts val="0"/>
              </a:spcAft>
              <a:buClr>
                <a:srgbClr val="000000"/>
              </a:buClr>
              <a:buSzPct val="25398"/>
              <a:buFont typeface="Verdana"/>
              <a:buChar char="●"/>
            </a:pPr>
            <a:r>
              <a:rPr lang="en" sz="4527">
                <a:solidFill>
                  <a:srgbClr val="DC143C"/>
                </a:solidFill>
                <a:highlight>
                  <a:srgbClr val="FFFFFF"/>
                </a:highlight>
                <a:latin typeface="Courier New"/>
                <a:ea typeface="Courier New"/>
                <a:cs typeface="Courier New"/>
                <a:sym typeface="Courier New"/>
              </a:rPr>
              <a:t>&lt;em&gt;</a:t>
            </a:r>
            <a:r>
              <a:rPr lang="en" sz="4477">
                <a:solidFill>
                  <a:srgbClr val="000000"/>
                </a:solidFill>
                <a:highlight>
                  <a:srgbClr val="FFFFFF"/>
                </a:highlight>
                <a:latin typeface="Verdana"/>
                <a:ea typeface="Verdana"/>
                <a:cs typeface="Verdana"/>
                <a:sym typeface="Verdana"/>
              </a:rPr>
              <a:t> - Emphasized text</a:t>
            </a:r>
            <a:endParaRPr sz="4477">
              <a:solidFill>
                <a:srgbClr val="000000"/>
              </a:solidFill>
              <a:highlight>
                <a:srgbClr val="FFFFFF"/>
              </a:highlight>
              <a:latin typeface="Verdana"/>
              <a:ea typeface="Verdana"/>
              <a:cs typeface="Verdana"/>
              <a:sym typeface="Verdana"/>
            </a:endParaRPr>
          </a:p>
          <a:p>
            <a:pPr indent="-246856" lvl="0" marL="457200" rtl="0" algn="l">
              <a:spcBef>
                <a:spcPts val="0"/>
              </a:spcBef>
              <a:spcAft>
                <a:spcPts val="0"/>
              </a:spcAft>
              <a:buClr>
                <a:srgbClr val="000000"/>
              </a:buClr>
              <a:buSzPct val="25398"/>
              <a:buFont typeface="Verdana"/>
              <a:buChar char="●"/>
            </a:pPr>
            <a:r>
              <a:rPr lang="en" sz="4527">
                <a:solidFill>
                  <a:srgbClr val="DC143C"/>
                </a:solidFill>
                <a:highlight>
                  <a:srgbClr val="FFFFFF"/>
                </a:highlight>
                <a:latin typeface="Courier New"/>
                <a:ea typeface="Courier New"/>
                <a:cs typeface="Courier New"/>
                <a:sym typeface="Courier New"/>
              </a:rPr>
              <a:t>&lt;mark&gt;</a:t>
            </a:r>
            <a:r>
              <a:rPr lang="en" sz="4477">
                <a:solidFill>
                  <a:srgbClr val="000000"/>
                </a:solidFill>
                <a:highlight>
                  <a:srgbClr val="FFFFFF"/>
                </a:highlight>
                <a:latin typeface="Verdana"/>
                <a:ea typeface="Verdana"/>
                <a:cs typeface="Verdana"/>
                <a:sym typeface="Verdana"/>
              </a:rPr>
              <a:t> - Marked text</a:t>
            </a:r>
            <a:endParaRPr sz="4477">
              <a:solidFill>
                <a:srgbClr val="000000"/>
              </a:solidFill>
              <a:highlight>
                <a:srgbClr val="FFFFFF"/>
              </a:highlight>
              <a:latin typeface="Verdana"/>
              <a:ea typeface="Verdana"/>
              <a:cs typeface="Verdana"/>
              <a:sym typeface="Verdana"/>
            </a:endParaRPr>
          </a:p>
          <a:p>
            <a:pPr indent="-246856" lvl="0" marL="457200" rtl="0" algn="l">
              <a:spcBef>
                <a:spcPts val="0"/>
              </a:spcBef>
              <a:spcAft>
                <a:spcPts val="0"/>
              </a:spcAft>
              <a:buClr>
                <a:srgbClr val="000000"/>
              </a:buClr>
              <a:buSzPct val="25398"/>
              <a:buFont typeface="Verdana"/>
              <a:buChar char="●"/>
            </a:pPr>
            <a:r>
              <a:rPr lang="en" sz="4527">
                <a:solidFill>
                  <a:srgbClr val="DC143C"/>
                </a:solidFill>
                <a:highlight>
                  <a:srgbClr val="FFFFFF"/>
                </a:highlight>
                <a:latin typeface="Courier New"/>
                <a:ea typeface="Courier New"/>
                <a:cs typeface="Courier New"/>
                <a:sym typeface="Courier New"/>
              </a:rPr>
              <a:t>&lt;small&gt;</a:t>
            </a:r>
            <a:r>
              <a:rPr lang="en" sz="4477">
                <a:solidFill>
                  <a:srgbClr val="000000"/>
                </a:solidFill>
                <a:highlight>
                  <a:srgbClr val="FFFFFF"/>
                </a:highlight>
                <a:latin typeface="Verdana"/>
                <a:ea typeface="Verdana"/>
                <a:cs typeface="Verdana"/>
                <a:sym typeface="Verdana"/>
              </a:rPr>
              <a:t> - Smaller text</a:t>
            </a:r>
            <a:endParaRPr sz="4477">
              <a:solidFill>
                <a:srgbClr val="000000"/>
              </a:solidFill>
              <a:highlight>
                <a:srgbClr val="FFFFFF"/>
              </a:highlight>
              <a:latin typeface="Verdana"/>
              <a:ea typeface="Verdana"/>
              <a:cs typeface="Verdana"/>
              <a:sym typeface="Verdana"/>
            </a:endParaRPr>
          </a:p>
          <a:p>
            <a:pPr indent="-246856" lvl="0" marL="457200" rtl="0" algn="l">
              <a:spcBef>
                <a:spcPts val="0"/>
              </a:spcBef>
              <a:spcAft>
                <a:spcPts val="0"/>
              </a:spcAft>
              <a:buClr>
                <a:srgbClr val="000000"/>
              </a:buClr>
              <a:buSzPct val="25398"/>
              <a:buFont typeface="Verdana"/>
              <a:buChar char="●"/>
            </a:pPr>
            <a:r>
              <a:rPr lang="en" sz="4527">
                <a:solidFill>
                  <a:srgbClr val="DC143C"/>
                </a:solidFill>
                <a:highlight>
                  <a:srgbClr val="FFFFFF"/>
                </a:highlight>
                <a:latin typeface="Courier New"/>
                <a:ea typeface="Courier New"/>
                <a:cs typeface="Courier New"/>
                <a:sym typeface="Courier New"/>
              </a:rPr>
              <a:t>&lt;del&gt;</a:t>
            </a:r>
            <a:r>
              <a:rPr lang="en" sz="4477">
                <a:solidFill>
                  <a:srgbClr val="000000"/>
                </a:solidFill>
                <a:highlight>
                  <a:srgbClr val="FFFFFF"/>
                </a:highlight>
                <a:latin typeface="Verdana"/>
                <a:ea typeface="Verdana"/>
                <a:cs typeface="Verdana"/>
                <a:sym typeface="Verdana"/>
              </a:rPr>
              <a:t> - Deleted text</a:t>
            </a:r>
            <a:endParaRPr sz="4477">
              <a:solidFill>
                <a:srgbClr val="000000"/>
              </a:solidFill>
              <a:highlight>
                <a:srgbClr val="FFFFFF"/>
              </a:highlight>
              <a:latin typeface="Verdana"/>
              <a:ea typeface="Verdana"/>
              <a:cs typeface="Verdana"/>
              <a:sym typeface="Verdana"/>
            </a:endParaRPr>
          </a:p>
          <a:p>
            <a:pPr indent="-246856" lvl="0" marL="457200" rtl="0" algn="l">
              <a:spcBef>
                <a:spcPts val="0"/>
              </a:spcBef>
              <a:spcAft>
                <a:spcPts val="0"/>
              </a:spcAft>
              <a:buClr>
                <a:srgbClr val="000000"/>
              </a:buClr>
              <a:buSzPct val="25398"/>
              <a:buFont typeface="Verdana"/>
              <a:buChar char="●"/>
            </a:pPr>
            <a:r>
              <a:rPr lang="en" sz="4527">
                <a:solidFill>
                  <a:srgbClr val="DC143C"/>
                </a:solidFill>
                <a:highlight>
                  <a:srgbClr val="FFFFFF"/>
                </a:highlight>
                <a:latin typeface="Courier New"/>
                <a:ea typeface="Courier New"/>
                <a:cs typeface="Courier New"/>
                <a:sym typeface="Courier New"/>
              </a:rPr>
              <a:t>&lt;ins&gt;</a:t>
            </a:r>
            <a:r>
              <a:rPr lang="en" sz="4477">
                <a:solidFill>
                  <a:srgbClr val="000000"/>
                </a:solidFill>
                <a:highlight>
                  <a:srgbClr val="FFFFFF"/>
                </a:highlight>
                <a:latin typeface="Verdana"/>
                <a:ea typeface="Verdana"/>
                <a:cs typeface="Verdana"/>
                <a:sym typeface="Verdana"/>
              </a:rPr>
              <a:t> - Inserted text</a:t>
            </a:r>
            <a:endParaRPr sz="4477">
              <a:solidFill>
                <a:srgbClr val="000000"/>
              </a:solidFill>
              <a:highlight>
                <a:srgbClr val="FFFFFF"/>
              </a:highlight>
              <a:latin typeface="Verdana"/>
              <a:ea typeface="Verdana"/>
              <a:cs typeface="Verdana"/>
              <a:sym typeface="Verdana"/>
            </a:endParaRPr>
          </a:p>
          <a:p>
            <a:pPr indent="-246856" lvl="0" marL="457200" rtl="0" algn="l">
              <a:spcBef>
                <a:spcPts val="0"/>
              </a:spcBef>
              <a:spcAft>
                <a:spcPts val="0"/>
              </a:spcAft>
              <a:buClr>
                <a:srgbClr val="000000"/>
              </a:buClr>
              <a:buSzPct val="25398"/>
              <a:buFont typeface="Verdana"/>
              <a:buChar char="●"/>
            </a:pPr>
            <a:r>
              <a:rPr lang="en" sz="4527">
                <a:solidFill>
                  <a:srgbClr val="DC143C"/>
                </a:solidFill>
                <a:highlight>
                  <a:srgbClr val="FFFFFF"/>
                </a:highlight>
                <a:latin typeface="Courier New"/>
                <a:ea typeface="Courier New"/>
                <a:cs typeface="Courier New"/>
                <a:sym typeface="Courier New"/>
              </a:rPr>
              <a:t>&lt;sub&gt;</a:t>
            </a:r>
            <a:r>
              <a:rPr lang="en" sz="4477">
                <a:solidFill>
                  <a:srgbClr val="000000"/>
                </a:solidFill>
                <a:highlight>
                  <a:srgbClr val="FFFFFF"/>
                </a:highlight>
                <a:latin typeface="Verdana"/>
                <a:ea typeface="Verdana"/>
                <a:cs typeface="Verdana"/>
                <a:sym typeface="Verdana"/>
              </a:rPr>
              <a:t> - Subscript text</a:t>
            </a:r>
            <a:endParaRPr sz="4477">
              <a:solidFill>
                <a:srgbClr val="000000"/>
              </a:solidFill>
              <a:highlight>
                <a:srgbClr val="FFFFFF"/>
              </a:highlight>
              <a:latin typeface="Verdana"/>
              <a:ea typeface="Verdana"/>
              <a:cs typeface="Verdana"/>
              <a:sym typeface="Verdana"/>
            </a:endParaRPr>
          </a:p>
          <a:p>
            <a:pPr indent="-246856" lvl="0" marL="457200" rtl="0" algn="l">
              <a:spcBef>
                <a:spcPts val="0"/>
              </a:spcBef>
              <a:spcAft>
                <a:spcPts val="0"/>
              </a:spcAft>
              <a:buClr>
                <a:srgbClr val="000000"/>
              </a:buClr>
              <a:buSzPct val="25398"/>
              <a:buFont typeface="Verdana"/>
              <a:buChar char="●"/>
            </a:pPr>
            <a:r>
              <a:rPr lang="en" sz="4527">
                <a:solidFill>
                  <a:srgbClr val="DC143C"/>
                </a:solidFill>
                <a:highlight>
                  <a:srgbClr val="FFFFFF"/>
                </a:highlight>
                <a:latin typeface="Courier New"/>
                <a:ea typeface="Courier New"/>
                <a:cs typeface="Courier New"/>
                <a:sym typeface="Courier New"/>
              </a:rPr>
              <a:t>&lt;sup&gt;</a:t>
            </a:r>
            <a:r>
              <a:rPr lang="en" sz="4477">
                <a:solidFill>
                  <a:srgbClr val="000000"/>
                </a:solidFill>
                <a:highlight>
                  <a:srgbClr val="FFFFFF"/>
                </a:highlight>
                <a:latin typeface="Verdana"/>
                <a:ea typeface="Verdana"/>
                <a:cs typeface="Verdana"/>
                <a:sym typeface="Verdana"/>
              </a:rPr>
              <a:t> - Superscript text</a:t>
            </a:r>
            <a:endParaRPr sz="4477">
              <a:solidFill>
                <a:srgbClr val="000000"/>
              </a:solidFill>
              <a:highlight>
                <a:srgbClr val="FFFFFF"/>
              </a:highlight>
              <a:latin typeface="Verdana"/>
              <a:ea typeface="Verdana"/>
              <a:cs typeface="Verdana"/>
              <a:sym typeface="Verdana"/>
            </a:endParaRPr>
          </a:p>
          <a:p>
            <a:pPr indent="0" lvl="0" marL="0" rtl="0" algn="l">
              <a:spcBef>
                <a:spcPts val="11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Geolocation: </a:t>
            </a:r>
            <a:endParaRPr/>
          </a:p>
        </p:txBody>
      </p:sp>
      <p:sp>
        <p:nvSpPr>
          <p:cNvPr id="205" name="Google Shape;205;p32"/>
          <p:cNvSpPr txBox="1"/>
          <p:nvPr>
            <p:ph idx="1" type="body"/>
          </p:nvPr>
        </p:nvSpPr>
        <p:spPr>
          <a:xfrm>
            <a:off x="311700" y="948800"/>
            <a:ext cx="8520600" cy="3620100"/>
          </a:xfrm>
          <a:prstGeom prst="rect">
            <a:avLst/>
          </a:prstGeom>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None/>
            </a:pPr>
            <a:r>
              <a:rPr lang="en" sz="900">
                <a:solidFill>
                  <a:srgbClr val="800000"/>
                </a:solidFill>
                <a:highlight>
                  <a:srgbClr val="FFFFFF"/>
                </a:highlight>
                <a:latin typeface="Courier New"/>
                <a:ea typeface="Courier New"/>
                <a:cs typeface="Courier New"/>
                <a:sym typeface="Courier New"/>
              </a:rPr>
              <a:t>&lt;</a:t>
            </a:r>
            <a:r>
              <a:rPr lang="en" sz="5700">
                <a:solidFill>
                  <a:srgbClr val="800000"/>
                </a:solidFill>
                <a:highlight>
                  <a:srgbClr val="FFFFFF"/>
                </a:highlight>
                <a:latin typeface="Courier New"/>
                <a:ea typeface="Courier New"/>
                <a:cs typeface="Courier New"/>
                <a:sym typeface="Courier New"/>
              </a:rPr>
              <a:t>body&gt;</a:t>
            </a:r>
            <a:endParaRPr sz="57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5700">
                <a:solidFill>
                  <a:srgbClr val="000000"/>
                </a:solidFill>
                <a:highlight>
                  <a:srgbClr val="FFFFFF"/>
                </a:highlight>
                <a:latin typeface="Courier New"/>
                <a:ea typeface="Courier New"/>
                <a:cs typeface="Courier New"/>
                <a:sym typeface="Courier New"/>
              </a:rPr>
              <a:t> </a:t>
            </a:r>
            <a:r>
              <a:rPr lang="en" sz="5700">
                <a:solidFill>
                  <a:srgbClr val="800000"/>
                </a:solidFill>
                <a:highlight>
                  <a:srgbClr val="FFFFFF"/>
                </a:highlight>
                <a:latin typeface="Courier New"/>
                <a:ea typeface="Courier New"/>
                <a:cs typeface="Courier New"/>
                <a:sym typeface="Courier New"/>
              </a:rPr>
              <a:t>&lt;div</a:t>
            </a:r>
            <a:r>
              <a:rPr lang="en" sz="5700">
                <a:solidFill>
                  <a:srgbClr val="000000"/>
                </a:solidFill>
                <a:highlight>
                  <a:srgbClr val="FFFFFF"/>
                </a:highlight>
                <a:latin typeface="Courier New"/>
                <a:ea typeface="Courier New"/>
                <a:cs typeface="Courier New"/>
                <a:sym typeface="Courier New"/>
              </a:rPr>
              <a:t> </a:t>
            </a:r>
            <a:r>
              <a:rPr lang="en" sz="5700">
                <a:solidFill>
                  <a:srgbClr val="E50000"/>
                </a:solidFill>
                <a:highlight>
                  <a:srgbClr val="FFFFFF"/>
                </a:highlight>
                <a:latin typeface="Courier New"/>
                <a:ea typeface="Courier New"/>
                <a:cs typeface="Courier New"/>
                <a:sym typeface="Courier New"/>
              </a:rPr>
              <a:t>class</a:t>
            </a:r>
            <a:r>
              <a:rPr lang="en" sz="5700">
                <a:solidFill>
                  <a:srgbClr val="000000"/>
                </a:solidFill>
                <a:highlight>
                  <a:srgbClr val="FFFFFF"/>
                </a:highlight>
                <a:latin typeface="Courier New"/>
                <a:ea typeface="Courier New"/>
                <a:cs typeface="Courier New"/>
                <a:sym typeface="Courier New"/>
              </a:rPr>
              <a:t>=</a:t>
            </a:r>
            <a:r>
              <a:rPr lang="en" sz="5700">
                <a:solidFill>
                  <a:srgbClr val="0000FF"/>
                </a:solidFill>
                <a:highlight>
                  <a:srgbClr val="FFFFFF"/>
                </a:highlight>
                <a:latin typeface="Courier New"/>
                <a:ea typeface="Courier New"/>
                <a:cs typeface="Courier New"/>
                <a:sym typeface="Courier New"/>
              </a:rPr>
              <a:t>"gfg"</a:t>
            </a:r>
            <a:r>
              <a:rPr lang="en" sz="5700">
                <a:solidFill>
                  <a:srgbClr val="800000"/>
                </a:solidFill>
                <a:highlight>
                  <a:srgbClr val="FFFFFF"/>
                </a:highlight>
                <a:latin typeface="Courier New"/>
                <a:ea typeface="Courier New"/>
                <a:cs typeface="Courier New"/>
                <a:sym typeface="Courier New"/>
              </a:rPr>
              <a:t>&gt;</a:t>
            </a:r>
            <a:r>
              <a:rPr lang="en" sz="5700">
                <a:solidFill>
                  <a:srgbClr val="000000"/>
                </a:solidFill>
                <a:highlight>
                  <a:srgbClr val="FFFFFF"/>
                </a:highlight>
                <a:latin typeface="Courier New"/>
                <a:ea typeface="Courier New"/>
                <a:cs typeface="Courier New"/>
                <a:sym typeface="Courier New"/>
              </a:rPr>
              <a:t>GeeksforGeeks</a:t>
            </a:r>
            <a:r>
              <a:rPr lang="en" sz="5700">
                <a:solidFill>
                  <a:srgbClr val="800000"/>
                </a:solidFill>
                <a:highlight>
                  <a:srgbClr val="FFFFFF"/>
                </a:highlight>
                <a:latin typeface="Courier New"/>
                <a:ea typeface="Courier New"/>
                <a:cs typeface="Courier New"/>
                <a:sym typeface="Courier New"/>
              </a:rPr>
              <a:t>&lt;/div&gt;</a:t>
            </a:r>
            <a:endParaRPr sz="57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5700">
                <a:solidFill>
                  <a:srgbClr val="800000"/>
                </a:solidFill>
                <a:highlight>
                  <a:srgbClr val="FFFFFF"/>
                </a:highlight>
                <a:latin typeface="Courier New"/>
                <a:ea typeface="Courier New"/>
                <a:cs typeface="Courier New"/>
                <a:sym typeface="Courier New"/>
              </a:rPr>
              <a:t>&lt;p&gt;</a:t>
            </a:r>
            <a:r>
              <a:rPr lang="en" sz="5700">
                <a:solidFill>
                  <a:srgbClr val="000000"/>
                </a:solidFill>
                <a:highlight>
                  <a:srgbClr val="FFFFFF"/>
                </a:highlight>
                <a:latin typeface="Courier New"/>
                <a:ea typeface="Courier New"/>
                <a:cs typeface="Courier New"/>
                <a:sym typeface="Courier New"/>
              </a:rPr>
              <a:t>Display location in map</a:t>
            </a:r>
            <a:r>
              <a:rPr lang="en" sz="5700">
                <a:solidFill>
                  <a:srgbClr val="800000"/>
                </a:solidFill>
                <a:highlight>
                  <a:srgbClr val="FFFFFF"/>
                </a:highlight>
                <a:latin typeface="Courier New"/>
                <a:ea typeface="Courier New"/>
                <a:cs typeface="Courier New"/>
                <a:sym typeface="Courier New"/>
              </a:rPr>
              <a:t>&lt;/p&gt;</a:t>
            </a:r>
            <a:endParaRPr sz="57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5700">
                <a:solidFill>
                  <a:srgbClr val="000000"/>
                </a:solidFill>
                <a:highlight>
                  <a:srgbClr val="FFFFFF"/>
                </a:highlight>
                <a:latin typeface="Courier New"/>
                <a:ea typeface="Courier New"/>
                <a:cs typeface="Courier New"/>
                <a:sym typeface="Courier New"/>
              </a:rPr>
              <a:t> </a:t>
            </a:r>
            <a:r>
              <a:rPr lang="en" sz="5700">
                <a:solidFill>
                  <a:srgbClr val="800000"/>
                </a:solidFill>
                <a:highlight>
                  <a:srgbClr val="FFFFFF"/>
                </a:highlight>
                <a:latin typeface="Courier New"/>
                <a:ea typeface="Courier New"/>
                <a:cs typeface="Courier New"/>
                <a:sym typeface="Courier New"/>
              </a:rPr>
              <a:t>&lt;button</a:t>
            </a:r>
            <a:r>
              <a:rPr lang="en" sz="5700">
                <a:solidFill>
                  <a:srgbClr val="000000"/>
                </a:solidFill>
                <a:highlight>
                  <a:srgbClr val="FFFFFF"/>
                </a:highlight>
                <a:latin typeface="Courier New"/>
                <a:ea typeface="Courier New"/>
                <a:cs typeface="Courier New"/>
                <a:sym typeface="Courier New"/>
              </a:rPr>
              <a:t> </a:t>
            </a:r>
            <a:r>
              <a:rPr lang="en" sz="5700">
                <a:solidFill>
                  <a:srgbClr val="E50000"/>
                </a:solidFill>
                <a:highlight>
                  <a:srgbClr val="FFFFFF"/>
                </a:highlight>
                <a:latin typeface="Courier New"/>
                <a:ea typeface="Courier New"/>
                <a:cs typeface="Courier New"/>
                <a:sym typeface="Courier New"/>
              </a:rPr>
              <a:t>class</a:t>
            </a:r>
            <a:r>
              <a:rPr lang="en" sz="5700">
                <a:solidFill>
                  <a:srgbClr val="000000"/>
                </a:solidFill>
                <a:highlight>
                  <a:srgbClr val="FFFFFF"/>
                </a:highlight>
                <a:latin typeface="Courier New"/>
                <a:ea typeface="Courier New"/>
                <a:cs typeface="Courier New"/>
                <a:sym typeface="Courier New"/>
              </a:rPr>
              <a:t>=</a:t>
            </a:r>
            <a:r>
              <a:rPr lang="en" sz="5700">
                <a:solidFill>
                  <a:srgbClr val="0000FF"/>
                </a:solidFill>
                <a:highlight>
                  <a:srgbClr val="FFFFFF"/>
                </a:highlight>
                <a:latin typeface="Courier New"/>
                <a:ea typeface="Courier New"/>
                <a:cs typeface="Courier New"/>
                <a:sym typeface="Courier New"/>
              </a:rPr>
              <a:t>"geeks"</a:t>
            </a:r>
            <a:r>
              <a:rPr lang="en" sz="5700">
                <a:solidFill>
                  <a:srgbClr val="000000"/>
                </a:solidFill>
                <a:highlight>
                  <a:srgbClr val="FFFFFF"/>
                </a:highlight>
                <a:latin typeface="Courier New"/>
                <a:ea typeface="Courier New"/>
                <a:cs typeface="Courier New"/>
                <a:sym typeface="Courier New"/>
              </a:rPr>
              <a:t> </a:t>
            </a:r>
            <a:r>
              <a:rPr lang="en" sz="5700">
                <a:solidFill>
                  <a:srgbClr val="E50000"/>
                </a:solidFill>
                <a:highlight>
                  <a:srgbClr val="FFFFFF"/>
                </a:highlight>
                <a:latin typeface="Courier New"/>
                <a:ea typeface="Courier New"/>
                <a:cs typeface="Courier New"/>
                <a:sym typeface="Courier New"/>
              </a:rPr>
              <a:t>type</a:t>
            </a:r>
            <a:r>
              <a:rPr lang="en" sz="5700">
                <a:solidFill>
                  <a:srgbClr val="000000"/>
                </a:solidFill>
                <a:highlight>
                  <a:srgbClr val="FFFFFF"/>
                </a:highlight>
                <a:latin typeface="Courier New"/>
                <a:ea typeface="Courier New"/>
                <a:cs typeface="Courier New"/>
                <a:sym typeface="Courier New"/>
              </a:rPr>
              <a:t>=</a:t>
            </a:r>
            <a:r>
              <a:rPr lang="en" sz="5700">
                <a:solidFill>
                  <a:srgbClr val="0000FF"/>
                </a:solidFill>
                <a:highlight>
                  <a:srgbClr val="FFFFFF"/>
                </a:highlight>
                <a:latin typeface="Courier New"/>
                <a:ea typeface="Courier New"/>
                <a:cs typeface="Courier New"/>
                <a:sym typeface="Courier New"/>
              </a:rPr>
              <a:t>"button"</a:t>
            </a:r>
            <a:r>
              <a:rPr lang="en" sz="5700">
                <a:solidFill>
                  <a:srgbClr val="000000"/>
                </a:solidFill>
                <a:highlight>
                  <a:srgbClr val="FFFFFF"/>
                </a:highlight>
                <a:latin typeface="Courier New"/>
                <a:ea typeface="Courier New"/>
                <a:cs typeface="Courier New"/>
                <a:sym typeface="Courier New"/>
              </a:rPr>
              <a:t> </a:t>
            </a:r>
            <a:r>
              <a:rPr lang="en" sz="5700">
                <a:solidFill>
                  <a:srgbClr val="E50000"/>
                </a:solidFill>
                <a:highlight>
                  <a:srgbClr val="FFFFFF"/>
                </a:highlight>
                <a:latin typeface="Courier New"/>
                <a:ea typeface="Courier New"/>
                <a:cs typeface="Courier New"/>
                <a:sym typeface="Courier New"/>
              </a:rPr>
              <a:t>onclick</a:t>
            </a:r>
            <a:r>
              <a:rPr lang="en" sz="5700">
                <a:solidFill>
                  <a:srgbClr val="000000"/>
                </a:solidFill>
                <a:highlight>
                  <a:srgbClr val="FFFFFF"/>
                </a:highlight>
                <a:latin typeface="Courier New"/>
                <a:ea typeface="Courier New"/>
                <a:cs typeface="Courier New"/>
                <a:sym typeface="Courier New"/>
              </a:rPr>
              <a:t>=</a:t>
            </a:r>
            <a:r>
              <a:rPr lang="en" sz="5700">
                <a:solidFill>
                  <a:srgbClr val="0000FF"/>
                </a:solidFill>
                <a:highlight>
                  <a:srgbClr val="FFFFFF"/>
                </a:highlight>
                <a:latin typeface="Courier New"/>
                <a:ea typeface="Courier New"/>
                <a:cs typeface="Courier New"/>
                <a:sym typeface="Courier New"/>
              </a:rPr>
              <a:t>"</a:t>
            </a:r>
            <a:r>
              <a:rPr lang="en" sz="5700">
                <a:solidFill>
                  <a:srgbClr val="795E26"/>
                </a:solidFill>
                <a:highlight>
                  <a:srgbClr val="FFFFFF"/>
                </a:highlight>
                <a:latin typeface="Courier New"/>
                <a:ea typeface="Courier New"/>
                <a:cs typeface="Courier New"/>
                <a:sym typeface="Courier New"/>
              </a:rPr>
              <a:t>getlocation</a:t>
            </a:r>
            <a:r>
              <a:rPr lang="en" sz="5700">
                <a:solidFill>
                  <a:srgbClr val="0000FF"/>
                </a:solidFill>
                <a:highlight>
                  <a:srgbClr val="FFFFFF"/>
                </a:highlight>
                <a:latin typeface="Courier New"/>
                <a:ea typeface="Courier New"/>
                <a:cs typeface="Courier New"/>
                <a:sym typeface="Courier New"/>
              </a:rPr>
              <a:t>();"</a:t>
            </a:r>
            <a:r>
              <a:rPr lang="en" sz="5700">
                <a:solidFill>
                  <a:srgbClr val="800000"/>
                </a:solidFill>
                <a:highlight>
                  <a:srgbClr val="FFFFFF"/>
                </a:highlight>
                <a:latin typeface="Courier New"/>
                <a:ea typeface="Courier New"/>
                <a:cs typeface="Courier New"/>
                <a:sym typeface="Courier New"/>
              </a:rPr>
              <a:t>&gt;</a:t>
            </a:r>
            <a:endParaRPr sz="57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5700">
                <a:solidFill>
                  <a:srgbClr val="000000"/>
                </a:solidFill>
                <a:highlight>
                  <a:srgbClr val="FFFFFF"/>
                </a:highlight>
                <a:latin typeface="Courier New"/>
                <a:ea typeface="Courier New"/>
                <a:cs typeface="Courier New"/>
                <a:sym typeface="Courier New"/>
              </a:rPr>
              <a:t>   Current Position</a:t>
            </a:r>
            <a:endParaRPr sz="57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5700">
                <a:solidFill>
                  <a:srgbClr val="000000"/>
                </a:solidFill>
                <a:highlight>
                  <a:srgbClr val="FFFFFF"/>
                </a:highlight>
                <a:latin typeface="Courier New"/>
                <a:ea typeface="Courier New"/>
                <a:cs typeface="Courier New"/>
                <a:sym typeface="Courier New"/>
              </a:rPr>
              <a:t> </a:t>
            </a:r>
            <a:r>
              <a:rPr lang="en" sz="5700">
                <a:solidFill>
                  <a:srgbClr val="800000"/>
                </a:solidFill>
                <a:highlight>
                  <a:srgbClr val="FFFFFF"/>
                </a:highlight>
                <a:latin typeface="Courier New"/>
                <a:ea typeface="Courier New"/>
                <a:cs typeface="Courier New"/>
                <a:sym typeface="Courier New"/>
              </a:rPr>
              <a:t>&lt;/button&gt;</a:t>
            </a:r>
            <a:endParaRPr sz="57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5700">
                <a:solidFill>
                  <a:srgbClr val="000000"/>
                </a:solidFill>
                <a:highlight>
                  <a:srgbClr val="FFFFFF"/>
                </a:highlight>
                <a:latin typeface="Courier New"/>
                <a:ea typeface="Courier New"/>
                <a:cs typeface="Courier New"/>
                <a:sym typeface="Courier New"/>
              </a:rPr>
              <a:t> </a:t>
            </a:r>
            <a:r>
              <a:rPr lang="en" sz="5700">
                <a:solidFill>
                  <a:srgbClr val="800000"/>
                </a:solidFill>
                <a:highlight>
                  <a:srgbClr val="FFFFFF"/>
                </a:highlight>
                <a:latin typeface="Courier New"/>
                <a:ea typeface="Courier New"/>
                <a:cs typeface="Courier New"/>
                <a:sym typeface="Courier New"/>
              </a:rPr>
              <a:t>&lt;div</a:t>
            </a:r>
            <a:r>
              <a:rPr lang="en" sz="5700">
                <a:solidFill>
                  <a:srgbClr val="000000"/>
                </a:solidFill>
                <a:highlight>
                  <a:srgbClr val="FFFFFF"/>
                </a:highlight>
                <a:latin typeface="Courier New"/>
                <a:ea typeface="Courier New"/>
                <a:cs typeface="Courier New"/>
                <a:sym typeface="Courier New"/>
              </a:rPr>
              <a:t> </a:t>
            </a:r>
            <a:r>
              <a:rPr lang="en" sz="5700">
                <a:solidFill>
                  <a:srgbClr val="E50000"/>
                </a:solidFill>
                <a:highlight>
                  <a:srgbClr val="FFFFFF"/>
                </a:highlight>
                <a:latin typeface="Courier New"/>
                <a:ea typeface="Courier New"/>
                <a:cs typeface="Courier New"/>
                <a:sym typeface="Courier New"/>
              </a:rPr>
              <a:t>id</a:t>
            </a:r>
            <a:r>
              <a:rPr lang="en" sz="5700">
                <a:solidFill>
                  <a:srgbClr val="000000"/>
                </a:solidFill>
                <a:highlight>
                  <a:srgbClr val="FFFFFF"/>
                </a:highlight>
                <a:latin typeface="Courier New"/>
                <a:ea typeface="Courier New"/>
                <a:cs typeface="Courier New"/>
                <a:sym typeface="Courier New"/>
              </a:rPr>
              <a:t>=</a:t>
            </a:r>
            <a:r>
              <a:rPr lang="en" sz="5700">
                <a:solidFill>
                  <a:srgbClr val="0000FF"/>
                </a:solidFill>
                <a:highlight>
                  <a:srgbClr val="FFFFFF"/>
                </a:highlight>
                <a:latin typeface="Courier New"/>
                <a:ea typeface="Courier New"/>
                <a:cs typeface="Courier New"/>
                <a:sym typeface="Courier New"/>
              </a:rPr>
              <a:t>"demo2"</a:t>
            </a:r>
            <a:endParaRPr sz="5700">
              <a:solidFill>
                <a:srgbClr val="0000FF"/>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5700">
                <a:solidFill>
                  <a:srgbClr val="000000"/>
                </a:solidFill>
                <a:highlight>
                  <a:srgbClr val="FFFFFF"/>
                </a:highlight>
                <a:latin typeface="Courier New"/>
                <a:ea typeface="Courier New"/>
                <a:cs typeface="Courier New"/>
                <a:sym typeface="Courier New"/>
              </a:rPr>
              <a:t>      </a:t>
            </a:r>
            <a:r>
              <a:rPr lang="en" sz="5700">
                <a:solidFill>
                  <a:srgbClr val="E50000"/>
                </a:solidFill>
                <a:highlight>
                  <a:srgbClr val="FFFFFF"/>
                </a:highlight>
                <a:latin typeface="Courier New"/>
                <a:ea typeface="Courier New"/>
                <a:cs typeface="Courier New"/>
                <a:sym typeface="Courier New"/>
              </a:rPr>
              <a:t>style</a:t>
            </a:r>
            <a:r>
              <a:rPr lang="en" sz="5700">
                <a:solidFill>
                  <a:srgbClr val="000000"/>
                </a:solidFill>
                <a:highlight>
                  <a:srgbClr val="FFFFFF"/>
                </a:highlight>
                <a:latin typeface="Courier New"/>
                <a:ea typeface="Courier New"/>
                <a:cs typeface="Courier New"/>
                <a:sym typeface="Courier New"/>
              </a:rPr>
              <a:t>=</a:t>
            </a:r>
            <a:r>
              <a:rPr lang="en" sz="5700">
                <a:solidFill>
                  <a:srgbClr val="0000FF"/>
                </a:solidFill>
                <a:highlight>
                  <a:srgbClr val="FFFFFF"/>
                </a:highlight>
                <a:latin typeface="Courier New"/>
                <a:ea typeface="Courier New"/>
                <a:cs typeface="Courier New"/>
                <a:sym typeface="Courier New"/>
              </a:rPr>
              <a:t>"width: 500px; height: 500px"</a:t>
            </a:r>
            <a:r>
              <a:rPr lang="en" sz="5700">
                <a:solidFill>
                  <a:srgbClr val="800000"/>
                </a:solidFill>
                <a:highlight>
                  <a:srgbClr val="FFFFFF"/>
                </a:highlight>
                <a:latin typeface="Courier New"/>
                <a:ea typeface="Courier New"/>
                <a:cs typeface="Courier New"/>
                <a:sym typeface="Courier New"/>
              </a:rPr>
              <a:t>&gt;&lt;/div&gt;</a:t>
            </a:r>
            <a:endParaRPr sz="57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5700">
                <a:solidFill>
                  <a:srgbClr val="000000"/>
                </a:solidFill>
                <a:highlight>
                  <a:srgbClr val="FFFFFF"/>
                </a:highlight>
                <a:latin typeface="Courier New"/>
                <a:ea typeface="Courier New"/>
                <a:cs typeface="Courier New"/>
                <a:sym typeface="Courier New"/>
              </a:rPr>
              <a:t> </a:t>
            </a:r>
            <a:r>
              <a:rPr lang="en" sz="5700">
                <a:solidFill>
                  <a:srgbClr val="800000"/>
                </a:solidFill>
                <a:highlight>
                  <a:srgbClr val="FFFFFF"/>
                </a:highlight>
                <a:latin typeface="Courier New"/>
                <a:ea typeface="Courier New"/>
                <a:cs typeface="Courier New"/>
                <a:sym typeface="Courier New"/>
              </a:rPr>
              <a:t>&lt;script</a:t>
            </a:r>
            <a:r>
              <a:rPr lang="en" sz="5700">
                <a:solidFill>
                  <a:srgbClr val="000000"/>
                </a:solidFill>
                <a:highlight>
                  <a:srgbClr val="FFFFFF"/>
                </a:highlight>
                <a:latin typeface="Courier New"/>
                <a:ea typeface="Courier New"/>
                <a:cs typeface="Courier New"/>
                <a:sym typeface="Courier New"/>
              </a:rPr>
              <a:t> </a:t>
            </a:r>
            <a:r>
              <a:rPr lang="en" sz="5700">
                <a:solidFill>
                  <a:srgbClr val="E50000"/>
                </a:solidFill>
                <a:highlight>
                  <a:srgbClr val="FFFFFF"/>
                </a:highlight>
                <a:latin typeface="Courier New"/>
                <a:ea typeface="Courier New"/>
                <a:cs typeface="Courier New"/>
                <a:sym typeface="Courier New"/>
              </a:rPr>
              <a:t>src</a:t>
            </a:r>
            <a:r>
              <a:rPr lang="en" sz="5700">
                <a:solidFill>
                  <a:srgbClr val="000000"/>
                </a:solidFill>
                <a:highlight>
                  <a:srgbClr val="FFFFFF"/>
                </a:highlight>
                <a:latin typeface="Courier New"/>
                <a:ea typeface="Courier New"/>
                <a:cs typeface="Courier New"/>
                <a:sym typeface="Courier New"/>
              </a:rPr>
              <a:t>=</a:t>
            </a:r>
            <a:r>
              <a:rPr lang="en" sz="5700">
                <a:solidFill>
                  <a:srgbClr val="0000FF"/>
                </a:solidFill>
                <a:highlight>
                  <a:srgbClr val="FFFFFF"/>
                </a:highlight>
                <a:latin typeface="Courier New"/>
                <a:ea typeface="Courier New"/>
                <a:cs typeface="Courier New"/>
                <a:sym typeface="Courier New"/>
              </a:rPr>
              <a:t>"https://maps.google.com/maps/api/js?sensor=false"</a:t>
            </a:r>
            <a:r>
              <a:rPr lang="en" sz="5700">
                <a:solidFill>
                  <a:srgbClr val="800000"/>
                </a:solidFill>
                <a:highlight>
                  <a:srgbClr val="FFFFFF"/>
                </a:highlight>
                <a:latin typeface="Courier New"/>
                <a:ea typeface="Courier New"/>
                <a:cs typeface="Courier New"/>
                <a:sym typeface="Courier New"/>
              </a:rPr>
              <a:t>&gt;</a:t>
            </a:r>
            <a:endParaRPr sz="57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5700">
                <a:solidFill>
                  <a:srgbClr val="000000"/>
                </a:solidFill>
                <a:highlight>
                  <a:srgbClr val="FFFFFF"/>
                </a:highlight>
                <a:latin typeface="Courier New"/>
                <a:ea typeface="Courier New"/>
                <a:cs typeface="Courier New"/>
                <a:sym typeface="Courier New"/>
              </a:rPr>
              <a:t> </a:t>
            </a:r>
            <a:r>
              <a:rPr lang="en" sz="5700">
                <a:solidFill>
                  <a:srgbClr val="800000"/>
                </a:solidFill>
                <a:highlight>
                  <a:srgbClr val="FFFFFF"/>
                </a:highlight>
                <a:latin typeface="Courier New"/>
                <a:ea typeface="Courier New"/>
                <a:cs typeface="Courier New"/>
                <a:sym typeface="Courier New"/>
              </a:rPr>
              <a:t>&lt;/script&gt;</a:t>
            </a:r>
            <a:endParaRPr sz="57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5700">
                <a:solidFill>
                  <a:srgbClr val="000000"/>
                </a:solidFill>
                <a:highlight>
                  <a:srgbClr val="FFFFFF"/>
                </a:highlight>
                <a:latin typeface="Courier New"/>
                <a:ea typeface="Courier New"/>
                <a:cs typeface="Courier New"/>
                <a:sym typeface="Courier New"/>
              </a:rPr>
              <a:t> </a:t>
            </a:r>
            <a:r>
              <a:rPr lang="en" sz="5700">
                <a:solidFill>
                  <a:srgbClr val="800000"/>
                </a:solidFill>
                <a:highlight>
                  <a:srgbClr val="FFFFFF"/>
                </a:highlight>
                <a:latin typeface="Courier New"/>
                <a:ea typeface="Courier New"/>
                <a:cs typeface="Courier New"/>
                <a:sym typeface="Courier New"/>
              </a:rPr>
              <a:t>&lt;script</a:t>
            </a:r>
            <a:r>
              <a:rPr lang="en" sz="5700">
                <a:solidFill>
                  <a:srgbClr val="000000"/>
                </a:solidFill>
                <a:highlight>
                  <a:srgbClr val="FFFFFF"/>
                </a:highlight>
                <a:latin typeface="Courier New"/>
                <a:ea typeface="Courier New"/>
                <a:cs typeface="Courier New"/>
                <a:sym typeface="Courier New"/>
              </a:rPr>
              <a:t> </a:t>
            </a:r>
            <a:r>
              <a:rPr lang="en" sz="5700">
                <a:solidFill>
                  <a:srgbClr val="E50000"/>
                </a:solidFill>
                <a:highlight>
                  <a:srgbClr val="FFFFFF"/>
                </a:highlight>
                <a:latin typeface="Courier New"/>
                <a:ea typeface="Courier New"/>
                <a:cs typeface="Courier New"/>
                <a:sym typeface="Courier New"/>
              </a:rPr>
              <a:t>type</a:t>
            </a:r>
            <a:r>
              <a:rPr lang="en" sz="5700">
                <a:solidFill>
                  <a:srgbClr val="000000"/>
                </a:solidFill>
                <a:highlight>
                  <a:srgbClr val="FFFFFF"/>
                </a:highlight>
                <a:latin typeface="Courier New"/>
                <a:ea typeface="Courier New"/>
                <a:cs typeface="Courier New"/>
                <a:sym typeface="Courier New"/>
              </a:rPr>
              <a:t>=</a:t>
            </a:r>
            <a:r>
              <a:rPr lang="en" sz="5700">
                <a:solidFill>
                  <a:srgbClr val="0000FF"/>
                </a:solidFill>
                <a:highlight>
                  <a:srgbClr val="FFFFFF"/>
                </a:highlight>
                <a:latin typeface="Courier New"/>
                <a:ea typeface="Courier New"/>
                <a:cs typeface="Courier New"/>
                <a:sym typeface="Courier New"/>
              </a:rPr>
              <a:t>"text/javascript"</a:t>
            </a:r>
            <a:r>
              <a:rPr lang="en" sz="5700">
                <a:solidFill>
                  <a:srgbClr val="800000"/>
                </a:solidFill>
                <a:highlight>
                  <a:srgbClr val="FFFFFF"/>
                </a:highlight>
                <a:latin typeface="Courier New"/>
                <a:ea typeface="Courier New"/>
                <a:cs typeface="Courier New"/>
                <a:sym typeface="Courier New"/>
              </a:rPr>
              <a:t>&gt;</a:t>
            </a:r>
            <a:endParaRPr sz="57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5700">
                <a:solidFill>
                  <a:srgbClr val="000000"/>
                </a:solidFill>
                <a:highlight>
                  <a:srgbClr val="FFFFFF"/>
                </a:highlight>
                <a:latin typeface="Courier New"/>
                <a:ea typeface="Courier New"/>
                <a:cs typeface="Courier New"/>
                <a:sym typeface="Courier New"/>
              </a:rPr>
              <a:t>   </a:t>
            </a:r>
            <a:r>
              <a:rPr lang="en" sz="5700">
                <a:solidFill>
                  <a:srgbClr val="0000FF"/>
                </a:solidFill>
                <a:highlight>
                  <a:srgbClr val="FFFFFF"/>
                </a:highlight>
                <a:latin typeface="Courier New"/>
                <a:ea typeface="Courier New"/>
                <a:cs typeface="Courier New"/>
                <a:sym typeface="Courier New"/>
              </a:rPr>
              <a:t>function</a:t>
            </a:r>
            <a:r>
              <a:rPr lang="en" sz="5700">
                <a:solidFill>
                  <a:srgbClr val="000000"/>
                </a:solidFill>
                <a:highlight>
                  <a:srgbClr val="FFFFFF"/>
                </a:highlight>
                <a:latin typeface="Courier New"/>
                <a:ea typeface="Courier New"/>
                <a:cs typeface="Courier New"/>
                <a:sym typeface="Courier New"/>
              </a:rPr>
              <a:t> </a:t>
            </a:r>
            <a:r>
              <a:rPr lang="en" sz="5700">
                <a:solidFill>
                  <a:srgbClr val="795E26"/>
                </a:solidFill>
                <a:highlight>
                  <a:srgbClr val="FFFFFF"/>
                </a:highlight>
                <a:latin typeface="Courier New"/>
                <a:ea typeface="Courier New"/>
                <a:cs typeface="Courier New"/>
                <a:sym typeface="Courier New"/>
              </a:rPr>
              <a:t>getlocation</a:t>
            </a:r>
            <a:r>
              <a:rPr lang="en" sz="5700">
                <a:solidFill>
                  <a:srgbClr val="000000"/>
                </a:solidFill>
                <a:highlight>
                  <a:srgbClr val="FFFFFF"/>
                </a:highlight>
                <a:latin typeface="Courier New"/>
                <a:ea typeface="Courier New"/>
                <a:cs typeface="Courier New"/>
                <a:sym typeface="Courier New"/>
              </a:rPr>
              <a:t>() {</a:t>
            </a:r>
            <a:endParaRPr sz="57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5700">
                <a:solidFill>
                  <a:srgbClr val="000000"/>
                </a:solidFill>
                <a:highlight>
                  <a:srgbClr val="FFFFFF"/>
                </a:highlight>
                <a:latin typeface="Courier New"/>
                <a:ea typeface="Courier New"/>
                <a:cs typeface="Courier New"/>
                <a:sym typeface="Courier New"/>
              </a:rPr>
              <a:t>     </a:t>
            </a:r>
            <a:r>
              <a:rPr lang="en" sz="5700">
                <a:solidFill>
                  <a:srgbClr val="AF00DB"/>
                </a:solidFill>
                <a:highlight>
                  <a:srgbClr val="FFFFFF"/>
                </a:highlight>
                <a:latin typeface="Courier New"/>
                <a:ea typeface="Courier New"/>
                <a:cs typeface="Courier New"/>
                <a:sym typeface="Courier New"/>
              </a:rPr>
              <a:t>if</a:t>
            </a:r>
            <a:r>
              <a:rPr lang="en" sz="5700">
                <a:solidFill>
                  <a:srgbClr val="000000"/>
                </a:solidFill>
                <a:highlight>
                  <a:srgbClr val="FFFFFF"/>
                </a:highlight>
                <a:latin typeface="Courier New"/>
                <a:ea typeface="Courier New"/>
                <a:cs typeface="Courier New"/>
                <a:sym typeface="Courier New"/>
              </a:rPr>
              <a:t> (</a:t>
            </a:r>
            <a:r>
              <a:rPr lang="en" sz="5700">
                <a:solidFill>
                  <a:srgbClr val="001080"/>
                </a:solidFill>
                <a:highlight>
                  <a:srgbClr val="FFFFFF"/>
                </a:highlight>
                <a:latin typeface="Courier New"/>
                <a:ea typeface="Courier New"/>
                <a:cs typeface="Courier New"/>
                <a:sym typeface="Courier New"/>
              </a:rPr>
              <a:t>navigator</a:t>
            </a:r>
            <a:r>
              <a:rPr lang="en" sz="5700">
                <a:solidFill>
                  <a:srgbClr val="000000"/>
                </a:solidFill>
                <a:highlight>
                  <a:srgbClr val="FFFFFF"/>
                </a:highlight>
                <a:latin typeface="Courier New"/>
                <a:ea typeface="Courier New"/>
                <a:cs typeface="Courier New"/>
                <a:sym typeface="Courier New"/>
              </a:rPr>
              <a:t>.</a:t>
            </a:r>
            <a:r>
              <a:rPr lang="en" sz="5700">
                <a:solidFill>
                  <a:srgbClr val="001080"/>
                </a:solidFill>
                <a:highlight>
                  <a:srgbClr val="FFFFFF"/>
                </a:highlight>
                <a:latin typeface="Courier New"/>
                <a:ea typeface="Courier New"/>
                <a:cs typeface="Courier New"/>
                <a:sym typeface="Courier New"/>
              </a:rPr>
              <a:t>geolocation</a:t>
            </a:r>
            <a:r>
              <a:rPr lang="en" sz="5700">
                <a:solidFill>
                  <a:srgbClr val="000000"/>
                </a:solidFill>
                <a:highlight>
                  <a:srgbClr val="FFFFFF"/>
                </a:highlight>
                <a:latin typeface="Courier New"/>
                <a:ea typeface="Courier New"/>
                <a:cs typeface="Courier New"/>
                <a:sym typeface="Courier New"/>
              </a:rPr>
              <a:t>) {</a:t>
            </a:r>
            <a:endParaRPr sz="57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5700">
                <a:solidFill>
                  <a:srgbClr val="000000"/>
                </a:solidFill>
                <a:highlight>
                  <a:srgbClr val="FFFFFF"/>
                </a:highlight>
                <a:latin typeface="Courier New"/>
                <a:ea typeface="Courier New"/>
                <a:cs typeface="Courier New"/>
                <a:sym typeface="Courier New"/>
              </a:rPr>
              <a:t>       </a:t>
            </a:r>
            <a:r>
              <a:rPr lang="en" sz="5700">
                <a:solidFill>
                  <a:srgbClr val="001080"/>
                </a:solidFill>
                <a:highlight>
                  <a:srgbClr val="FFFFFF"/>
                </a:highlight>
                <a:latin typeface="Courier New"/>
                <a:ea typeface="Courier New"/>
                <a:cs typeface="Courier New"/>
                <a:sym typeface="Courier New"/>
              </a:rPr>
              <a:t>navigator</a:t>
            </a:r>
            <a:r>
              <a:rPr lang="en" sz="5700">
                <a:solidFill>
                  <a:srgbClr val="000000"/>
                </a:solidFill>
                <a:highlight>
                  <a:srgbClr val="FFFFFF"/>
                </a:highlight>
                <a:latin typeface="Courier New"/>
                <a:ea typeface="Courier New"/>
                <a:cs typeface="Courier New"/>
                <a:sym typeface="Courier New"/>
              </a:rPr>
              <a:t>.</a:t>
            </a:r>
            <a:r>
              <a:rPr lang="en" sz="5700">
                <a:solidFill>
                  <a:srgbClr val="001080"/>
                </a:solidFill>
                <a:highlight>
                  <a:srgbClr val="FFFFFF"/>
                </a:highlight>
                <a:latin typeface="Courier New"/>
                <a:ea typeface="Courier New"/>
                <a:cs typeface="Courier New"/>
                <a:sym typeface="Courier New"/>
              </a:rPr>
              <a:t>geolocation</a:t>
            </a:r>
            <a:r>
              <a:rPr lang="en" sz="5700">
                <a:solidFill>
                  <a:srgbClr val="000000"/>
                </a:solidFill>
                <a:highlight>
                  <a:srgbClr val="FFFFFF"/>
                </a:highlight>
                <a:latin typeface="Courier New"/>
                <a:ea typeface="Courier New"/>
                <a:cs typeface="Courier New"/>
                <a:sym typeface="Courier New"/>
              </a:rPr>
              <a:t>.</a:t>
            </a:r>
            <a:r>
              <a:rPr lang="en" sz="5700">
                <a:solidFill>
                  <a:srgbClr val="795E26"/>
                </a:solidFill>
                <a:highlight>
                  <a:srgbClr val="FFFFFF"/>
                </a:highlight>
                <a:latin typeface="Courier New"/>
                <a:ea typeface="Courier New"/>
                <a:cs typeface="Courier New"/>
                <a:sym typeface="Courier New"/>
              </a:rPr>
              <a:t>getCurrentPosition</a:t>
            </a:r>
            <a:r>
              <a:rPr lang="en" sz="5700">
                <a:solidFill>
                  <a:srgbClr val="000000"/>
                </a:solidFill>
                <a:highlight>
                  <a:srgbClr val="FFFFFF"/>
                </a:highlight>
                <a:latin typeface="Courier New"/>
                <a:ea typeface="Courier New"/>
                <a:cs typeface="Courier New"/>
                <a:sym typeface="Courier New"/>
              </a:rPr>
              <a:t>(</a:t>
            </a:r>
            <a:r>
              <a:rPr lang="en" sz="5700">
                <a:solidFill>
                  <a:srgbClr val="795E26"/>
                </a:solidFill>
                <a:highlight>
                  <a:srgbClr val="FFFFFF"/>
                </a:highlight>
                <a:latin typeface="Courier New"/>
                <a:ea typeface="Courier New"/>
                <a:cs typeface="Courier New"/>
                <a:sym typeface="Courier New"/>
              </a:rPr>
              <a:t>showLoc</a:t>
            </a:r>
            <a:r>
              <a:rPr lang="en" sz="5700">
                <a:solidFill>
                  <a:srgbClr val="000000"/>
                </a:solidFill>
                <a:highlight>
                  <a:srgbClr val="FFFFFF"/>
                </a:highlight>
                <a:latin typeface="Courier New"/>
                <a:ea typeface="Courier New"/>
                <a:cs typeface="Courier New"/>
                <a:sym typeface="Courier New"/>
              </a:rPr>
              <a:t>, </a:t>
            </a:r>
            <a:r>
              <a:rPr lang="en" sz="5700">
                <a:solidFill>
                  <a:srgbClr val="795E26"/>
                </a:solidFill>
                <a:highlight>
                  <a:srgbClr val="FFFFFF"/>
                </a:highlight>
                <a:latin typeface="Courier New"/>
                <a:ea typeface="Courier New"/>
                <a:cs typeface="Courier New"/>
                <a:sym typeface="Courier New"/>
              </a:rPr>
              <a:t>errHand</a:t>
            </a:r>
            <a:r>
              <a:rPr lang="en" sz="5700">
                <a:solidFill>
                  <a:srgbClr val="000000"/>
                </a:solidFill>
                <a:highlight>
                  <a:srgbClr val="FFFFFF"/>
                </a:highlight>
                <a:latin typeface="Courier New"/>
                <a:ea typeface="Courier New"/>
                <a:cs typeface="Courier New"/>
                <a:sym typeface="Courier New"/>
              </a:rPr>
              <a:t>);</a:t>
            </a:r>
            <a:endParaRPr sz="57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5700">
                <a:solidFill>
                  <a:srgbClr val="000000"/>
                </a:solidFill>
                <a:highlight>
                  <a:srgbClr val="FFFFFF"/>
                </a:highlight>
                <a:latin typeface="Courier New"/>
                <a:ea typeface="Courier New"/>
                <a:cs typeface="Courier New"/>
                <a:sym typeface="Courier New"/>
              </a:rPr>
              <a:t>     }</a:t>
            </a:r>
            <a:endParaRPr sz="57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5700">
                <a:solidFill>
                  <a:srgbClr val="000000"/>
                </a:solidFill>
                <a:highlight>
                  <a:srgbClr val="FFFFFF"/>
                </a:highlight>
                <a:latin typeface="Courier New"/>
                <a:ea typeface="Courier New"/>
                <a:cs typeface="Courier New"/>
                <a:sym typeface="Courier New"/>
              </a:rPr>
              <a:t>   }</a:t>
            </a:r>
            <a:endParaRPr sz="57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5700">
                <a:solidFill>
                  <a:srgbClr val="000000"/>
                </a:solidFill>
                <a:highlight>
                  <a:srgbClr val="FFFFFF"/>
                </a:highlight>
                <a:latin typeface="Courier New"/>
                <a:ea typeface="Courier New"/>
                <a:cs typeface="Courier New"/>
                <a:sym typeface="Courier New"/>
              </a:rPr>
              <a:t>   </a:t>
            </a:r>
            <a:r>
              <a:rPr lang="en" sz="5700">
                <a:solidFill>
                  <a:srgbClr val="0000FF"/>
                </a:solidFill>
                <a:highlight>
                  <a:srgbClr val="FFFFFF"/>
                </a:highlight>
                <a:latin typeface="Courier New"/>
                <a:ea typeface="Courier New"/>
                <a:cs typeface="Courier New"/>
                <a:sym typeface="Courier New"/>
              </a:rPr>
              <a:t>function</a:t>
            </a:r>
            <a:r>
              <a:rPr lang="en" sz="5700">
                <a:solidFill>
                  <a:srgbClr val="000000"/>
                </a:solidFill>
                <a:highlight>
                  <a:srgbClr val="FFFFFF"/>
                </a:highlight>
                <a:latin typeface="Courier New"/>
                <a:ea typeface="Courier New"/>
                <a:cs typeface="Courier New"/>
                <a:sym typeface="Courier New"/>
              </a:rPr>
              <a:t> </a:t>
            </a:r>
            <a:r>
              <a:rPr lang="en" sz="5700">
                <a:solidFill>
                  <a:srgbClr val="795E26"/>
                </a:solidFill>
                <a:highlight>
                  <a:srgbClr val="FFFFFF"/>
                </a:highlight>
                <a:latin typeface="Courier New"/>
                <a:ea typeface="Courier New"/>
                <a:cs typeface="Courier New"/>
                <a:sym typeface="Courier New"/>
              </a:rPr>
              <a:t>showLoc</a:t>
            </a:r>
            <a:r>
              <a:rPr lang="en" sz="5700">
                <a:solidFill>
                  <a:srgbClr val="000000"/>
                </a:solidFill>
                <a:highlight>
                  <a:srgbClr val="FFFFFF"/>
                </a:highlight>
                <a:latin typeface="Courier New"/>
                <a:ea typeface="Courier New"/>
                <a:cs typeface="Courier New"/>
                <a:sym typeface="Courier New"/>
              </a:rPr>
              <a:t>(</a:t>
            </a:r>
            <a:r>
              <a:rPr lang="en" sz="5700">
                <a:solidFill>
                  <a:srgbClr val="001080"/>
                </a:solidFill>
                <a:highlight>
                  <a:srgbClr val="FFFFFF"/>
                </a:highlight>
                <a:latin typeface="Courier New"/>
                <a:ea typeface="Courier New"/>
                <a:cs typeface="Courier New"/>
                <a:sym typeface="Courier New"/>
              </a:rPr>
              <a:t>pos</a:t>
            </a:r>
            <a:r>
              <a:rPr lang="en" sz="5700">
                <a:solidFill>
                  <a:srgbClr val="000000"/>
                </a:solidFill>
                <a:highlight>
                  <a:srgbClr val="FFFFFF"/>
                </a:highlight>
                <a:latin typeface="Courier New"/>
                <a:ea typeface="Courier New"/>
                <a:cs typeface="Courier New"/>
                <a:sym typeface="Courier New"/>
              </a:rPr>
              <a:t>) {</a:t>
            </a:r>
            <a:endParaRPr sz="57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5700">
                <a:solidFill>
                  <a:srgbClr val="000000"/>
                </a:solidFill>
                <a:highlight>
                  <a:srgbClr val="FFFFFF"/>
                </a:highlight>
                <a:latin typeface="Courier New"/>
                <a:ea typeface="Courier New"/>
                <a:cs typeface="Courier New"/>
                <a:sym typeface="Courier New"/>
              </a:rPr>
              <a:t>     </a:t>
            </a:r>
            <a:r>
              <a:rPr lang="en" sz="5700">
                <a:solidFill>
                  <a:srgbClr val="001080"/>
                </a:solidFill>
                <a:highlight>
                  <a:srgbClr val="FFFFFF"/>
                </a:highlight>
                <a:latin typeface="Courier New"/>
                <a:ea typeface="Courier New"/>
                <a:cs typeface="Courier New"/>
                <a:sym typeface="Courier New"/>
              </a:rPr>
              <a:t>latt</a:t>
            </a:r>
            <a:r>
              <a:rPr lang="en" sz="5700">
                <a:solidFill>
                  <a:srgbClr val="000000"/>
                </a:solidFill>
                <a:highlight>
                  <a:srgbClr val="FFFFFF"/>
                </a:highlight>
                <a:latin typeface="Courier New"/>
                <a:ea typeface="Courier New"/>
                <a:cs typeface="Courier New"/>
                <a:sym typeface="Courier New"/>
              </a:rPr>
              <a:t> = </a:t>
            </a:r>
            <a:r>
              <a:rPr lang="en" sz="5700">
                <a:solidFill>
                  <a:srgbClr val="001080"/>
                </a:solidFill>
                <a:highlight>
                  <a:srgbClr val="FFFFFF"/>
                </a:highlight>
                <a:latin typeface="Courier New"/>
                <a:ea typeface="Courier New"/>
                <a:cs typeface="Courier New"/>
                <a:sym typeface="Courier New"/>
              </a:rPr>
              <a:t>pos</a:t>
            </a:r>
            <a:r>
              <a:rPr lang="en" sz="5700">
                <a:solidFill>
                  <a:srgbClr val="000000"/>
                </a:solidFill>
                <a:highlight>
                  <a:srgbClr val="FFFFFF"/>
                </a:highlight>
                <a:latin typeface="Courier New"/>
                <a:ea typeface="Courier New"/>
                <a:cs typeface="Courier New"/>
                <a:sym typeface="Courier New"/>
              </a:rPr>
              <a:t>.</a:t>
            </a:r>
            <a:r>
              <a:rPr lang="en" sz="5700">
                <a:solidFill>
                  <a:srgbClr val="001080"/>
                </a:solidFill>
                <a:highlight>
                  <a:srgbClr val="FFFFFF"/>
                </a:highlight>
                <a:latin typeface="Courier New"/>
                <a:ea typeface="Courier New"/>
                <a:cs typeface="Courier New"/>
                <a:sym typeface="Courier New"/>
              </a:rPr>
              <a:t>coords</a:t>
            </a:r>
            <a:r>
              <a:rPr lang="en" sz="5700">
                <a:solidFill>
                  <a:srgbClr val="000000"/>
                </a:solidFill>
                <a:highlight>
                  <a:srgbClr val="FFFFFF"/>
                </a:highlight>
                <a:latin typeface="Courier New"/>
                <a:ea typeface="Courier New"/>
                <a:cs typeface="Courier New"/>
                <a:sym typeface="Courier New"/>
              </a:rPr>
              <a:t>.</a:t>
            </a:r>
            <a:r>
              <a:rPr lang="en" sz="5700">
                <a:solidFill>
                  <a:srgbClr val="001080"/>
                </a:solidFill>
                <a:highlight>
                  <a:srgbClr val="FFFFFF"/>
                </a:highlight>
                <a:latin typeface="Courier New"/>
                <a:ea typeface="Courier New"/>
                <a:cs typeface="Courier New"/>
                <a:sym typeface="Courier New"/>
              </a:rPr>
              <a:t>latitude</a:t>
            </a:r>
            <a:r>
              <a:rPr lang="en" sz="5700">
                <a:solidFill>
                  <a:srgbClr val="000000"/>
                </a:solidFill>
                <a:highlight>
                  <a:srgbClr val="FFFFFF"/>
                </a:highlight>
                <a:latin typeface="Courier New"/>
                <a:ea typeface="Courier New"/>
                <a:cs typeface="Courier New"/>
                <a:sym typeface="Courier New"/>
              </a:rPr>
              <a:t>;</a:t>
            </a:r>
            <a:endParaRPr sz="57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5700">
                <a:solidFill>
                  <a:srgbClr val="000000"/>
                </a:solidFill>
                <a:highlight>
                  <a:srgbClr val="FFFFFF"/>
                </a:highlight>
                <a:latin typeface="Courier New"/>
                <a:ea typeface="Courier New"/>
                <a:cs typeface="Courier New"/>
                <a:sym typeface="Courier New"/>
              </a:rPr>
              <a:t>     </a:t>
            </a:r>
            <a:r>
              <a:rPr lang="en" sz="5700">
                <a:solidFill>
                  <a:srgbClr val="001080"/>
                </a:solidFill>
                <a:highlight>
                  <a:srgbClr val="FFFFFF"/>
                </a:highlight>
                <a:latin typeface="Courier New"/>
                <a:ea typeface="Courier New"/>
                <a:cs typeface="Courier New"/>
                <a:sym typeface="Courier New"/>
              </a:rPr>
              <a:t>long</a:t>
            </a:r>
            <a:r>
              <a:rPr lang="en" sz="5700">
                <a:solidFill>
                  <a:srgbClr val="000000"/>
                </a:solidFill>
                <a:highlight>
                  <a:srgbClr val="FFFFFF"/>
                </a:highlight>
                <a:latin typeface="Courier New"/>
                <a:ea typeface="Courier New"/>
                <a:cs typeface="Courier New"/>
                <a:sym typeface="Courier New"/>
              </a:rPr>
              <a:t> = </a:t>
            </a:r>
            <a:r>
              <a:rPr lang="en" sz="5700">
                <a:solidFill>
                  <a:srgbClr val="001080"/>
                </a:solidFill>
                <a:highlight>
                  <a:srgbClr val="FFFFFF"/>
                </a:highlight>
                <a:latin typeface="Courier New"/>
                <a:ea typeface="Courier New"/>
                <a:cs typeface="Courier New"/>
                <a:sym typeface="Courier New"/>
              </a:rPr>
              <a:t>pos</a:t>
            </a:r>
            <a:r>
              <a:rPr lang="en" sz="5700">
                <a:solidFill>
                  <a:srgbClr val="000000"/>
                </a:solidFill>
                <a:highlight>
                  <a:srgbClr val="FFFFFF"/>
                </a:highlight>
                <a:latin typeface="Courier New"/>
                <a:ea typeface="Courier New"/>
                <a:cs typeface="Courier New"/>
                <a:sym typeface="Courier New"/>
              </a:rPr>
              <a:t>.</a:t>
            </a:r>
            <a:r>
              <a:rPr lang="en" sz="5700">
                <a:solidFill>
                  <a:srgbClr val="001080"/>
                </a:solidFill>
                <a:highlight>
                  <a:srgbClr val="FFFFFF"/>
                </a:highlight>
                <a:latin typeface="Courier New"/>
                <a:ea typeface="Courier New"/>
                <a:cs typeface="Courier New"/>
                <a:sym typeface="Courier New"/>
              </a:rPr>
              <a:t>coords</a:t>
            </a:r>
            <a:r>
              <a:rPr lang="en" sz="5700">
                <a:solidFill>
                  <a:srgbClr val="000000"/>
                </a:solidFill>
                <a:highlight>
                  <a:srgbClr val="FFFFFF"/>
                </a:highlight>
                <a:latin typeface="Courier New"/>
                <a:ea typeface="Courier New"/>
                <a:cs typeface="Courier New"/>
                <a:sym typeface="Courier New"/>
              </a:rPr>
              <a:t>.</a:t>
            </a:r>
            <a:r>
              <a:rPr lang="en" sz="5700">
                <a:solidFill>
                  <a:srgbClr val="001080"/>
                </a:solidFill>
                <a:highlight>
                  <a:srgbClr val="FFFFFF"/>
                </a:highlight>
                <a:latin typeface="Courier New"/>
                <a:ea typeface="Courier New"/>
                <a:cs typeface="Courier New"/>
                <a:sym typeface="Courier New"/>
              </a:rPr>
              <a:t>longitude</a:t>
            </a:r>
            <a:r>
              <a:rPr lang="en" sz="5700">
                <a:solidFill>
                  <a:srgbClr val="000000"/>
                </a:solidFill>
                <a:highlight>
                  <a:srgbClr val="FFFFFF"/>
                </a:highlight>
                <a:latin typeface="Courier New"/>
                <a:ea typeface="Courier New"/>
                <a:cs typeface="Courier New"/>
                <a:sym typeface="Courier New"/>
              </a:rPr>
              <a:t>;</a:t>
            </a:r>
            <a:endParaRPr sz="57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5700">
                <a:solidFill>
                  <a:srgbClr val="000000"/>
                </a:solidFill>
                <a:highlight>
                  <a:srgbClr val="FFFFFF"/>
                </a:highlight>
                <a:latin typeface="Courier New"/>
                <a:ea typeface="Courier New"/>
                <a:cs typeface="Courier New"/>
                <a:sym typeface="Courier New"/>
              </a:rPr>
              <a:t>     </a:t>
            </a:r>
            <a:r>
              <a:rPr lang="en" sz="5700">
                <a:solidFill>
                  <a:srgbClr val="0000FF"/>
                </a:solidFill>
                <a:highlight>
                  <a:srgbClr val="FFFFFF"/>
                </a:highlight>
                <a:latin typeface="Courier New"/>
                <a:ea typeface="Courier New"/>
                <a:cs typeface="Courier New"/>
                <a:sym typeface="Courier New"/>
              </a:rPr>
              <a:t>var</a:t>
            </a:r>
            <a:r>
              <a:rPr lang="en" sz="5700">
                <a:solidFill>
                  <a:srgbClr val="000000"/>
                </a:solidFill>
                <a:highlight>
                  <a:srgbClr val="FFFFFF"/>
                </a:highlight>
                <a:latin typeface="Courier New"/>
                <a:ea typeface="Courier New"/>
                <a:cs typeface="Courier New"/>
                <a:sym typeface="Courier New"/>
              </a:rPr>
              <a:t> </a:t>
            </a:r>
            <a:r>
              <a:rPr lang="en" sz="5700">
                <a:solidFill>
                  <a:srgbClr val="001080"/>
                </a:solidFill>
                <a:highlight>
                  <a:srgbClr val="FFFFFF"/>
                </a:highlight>
                <a:latin typeface="Courier New"/>
                <a:ea typeface="Courier New"/>
                <a:cs typeface="Courier New"/>
                <a:sym typeface="Courier New"/>
              </a:rPr>
              <a:t>lattlong</a:t>
            </a:r>
            <a:r>
              <a:rPr lang="en" sz="5700">
                <a:solidFill>
                  <a:srgbClr val="000000"/>
                </a:solidFill>
                <a:highlight>
                  <a:srgbClr val="FFFFFF"/>
                </a:highlight>
                <a:latin typeface="Courier New"/>
                <a:ea typeface="Courier New"/>
                <a:cs typeface="Courier New"/>
                <a:sym typeface="Courier New"/>
              </a:rPr>
              <a:t> = </a:t>
            </a:r>
            <a:r>
              <a:rPr lang="en" sz="5700">
                <a:solidFill>
                  <a:srgbClr val="0000FF"/>
                </a:solidFill>
                <a:highlight>
                  <a:srgbClr val="FFFFFF"/>
                </a:highlight>
                <a:latin typeface="Courier New"/>
                <a:ea typeface="Courier New"/>
                <a:cs typeface="Courier New"/>
                <a:sym typeface="Courier New"/>
              </a:rPr>
              <a:t>new</a:t>
            </a:r>
            <a:r>
              <a:rPr lang="en" sz="5700">
                <a:solidFill>
                  <a:srgbClr val="000000"/>
                </a:solidFill>
                <a:highlight>
                  <a:srgbClr val="FFFFFF"/>
                </a:highlight>
                <a:latin typeface="Courier New"/>
                <a:ea typeface="Courier New"/>
                <a:cs typeface="Courier New"/>
                <a:sym typeface="Courier New"/>
              </a:rPr>
              <a:t> </a:t>
            </a:r>
            <a:r>
              <a:rPr lang="en" sz="5700">
                <a:solidFill>
                  <a:srgbClr val="001080"/>
                </a:solidFill>
                <a:highlight>
                  <a:srgbClr val="FFFFFF"/>
                </a:highlight>
                <a:latin typeface="Courier New"/>
                <a:ea typeface="Courier New"/>
                <a:cs typeface="Courier New"/>
                <a:sym typeface="Courier New"/>
              </a:rPr>
              <a:t>google</a:t>
            </a:r>
            <a:r>
              <a:rPr lang="en" sz="5700">
                <a:solidFill>
                  <a:srgbClr val="000000"/>
                </a:solidFill>
                <a:highlight>
                  <a:srgbClr val="FFFFFF"/>
                </a:highlight>
                <a:latin typeface="Courier New"/>
                <a:ea typeface="Courier New"/>
                <a:cs typeface="Courier New"/>
                <a:sym typeface="Courier New"/>
              </a:rPr>
              <a:t>.</a:t>
            </a:r>
            <a:r>
              <a:rPr lang="en" sz="5700">
                <a:solidFill>
                  <a:srgbClr val="001080"/>
                </a:solidFill>
                <a:highlight>
                  <a:srgbClr val="FFFFFF"/>
                </a:highlight>
                <a:latin typeface="Courier New"/>
                <a:ea typeface="Courier New"/>
                <a:cs typeface="Courier New"/>
                <a:sym typeface="Courier New"/>
              </a:rPr>
              <a:t>maps</a:t>
            </a:r>
            <a:r>
              <a:rPr lang="en" sz="5700">
                <a:solidFill>
                  <a:srgbClr val="000000"/>
                </a:solidFill>
                <a:highlight>
                  <a:srgbClr val="FFFFFF"/>
                </a:highlight>
                <a:latin typeface="Courier New"/>
                <a:ea typeface="Courier New"/>
                <a:cs typeface="Courier New"/>
                <a:sym typeface="Courier New"/>
              </a:rPr>
              <a:t>.</a:t>
            </a:r>
            <a:r>
              <a:rPr lang="en" sz="5700">
                <a:solidFill>
                  <a:srgbClr val="795E26"/>
                </a:solidFill>
                <a:highlight>
                  <a:srgbClr val="FFFFFF"/>
                </a:highlight>
                <a:latin typeface="Courier New"/>
                <a:ea typeface="Courier New"/>
                <a:cs typeface="Courier New"/>
                <a:sym typeface="Courier New"/>
              </a:rPr>
              <a:t>LatLng</a:t>
            </a:r>
            <a:r>
              <a:rPr lang="en" sz="5700">
                <a:solidFill>
                  <a:srgbClr val="000000"/>
                </a:solidFill>
                <a:highlight>
                  <a:srgbClr val="FFFFFF"/>
                </a:highlight>
                <a:latin typeface="Courier New"/>
                <a:ea typeface="Courier New"/>
                <a:cs typeface="Courier New"/>
                <a:sym typeface="Courier New"/>
              </a:rPr>
              <a:t>(</a:t>
            </a:r>
            <a:r>
              <a:rPr lang="en" sz="5700">
                <a:solidFill>
                  <a:srgbClr val="001080"/>
                </a:solidFill>
                <a:highlight>
                  <a:srgbClr val="FFFFFF"/>
                </a:highlight>
                <a:latin typeface="Courier New"/>
                <a:ea typeface="Courier New"/>
                <a:cs typeface="Courier New"/>
                <a:sym typeface="Courier New"/>
              </a:rPr>
              <a:t>latt</a:t>
            </a:r>
            <a:r>
              <a:rPr lang="en" sz="5700">
                <a:solidFill>
                  <a:srgbClr val="000000"/>
                </a:solidFill>
                <a:highlight>
                  <a:srgbClr val="FFFFFF"/>
                </a:highlight>
                <a:latin typeface="Courier New"/>
                <a:ea typeface="Courier New"/>
                <a:cs typeface="Courier New"/>
                <a:sym typeface="Courier New"/>
              </a:rPr>
              <a:t>, </a:t>
            </a:r>
            <a:r>
              <a:rPr lang="en" sz="5700">
                <a:solidFill>
                  <a:srgbClr val="001080"/>
                </a:solidFill>
                <a:highlight>
                  <a:srgbClr val="FFFFFF"/>
                </a:highlight>
                <a:latin typeface="Courier New"/>
                <a:ea typeface="Courier New"/>
                <a:cs typeface="Courier New"/>
                <a:sym typeface="Courier New"/>
              </a:rPr>
              <a:t>long</a:t>
            </a:r>
            <a:r>
              <a:rPr lang="en" sz="5700">
                <a:solidFill>
                  <a:srgbClr val="000000"/>
                </a:solidFill>
                <a:highlight>
                  <a:srgbClr val="FFFFFF"/>
                </a:highlight>
                <a:latin typeface="Courier New"/>
                <a:ea typeface="Courier New"/>
                <a:cs typeface="Courier New"/>
                <a:sym typeface="Courier New"/>
              </a:rPr>
              <a:t>);</a:t>
            </a:r>
            <a:endParaRPr sz="57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5700">
                <a:solidFill>
                  <a:srgbClr val="000000"/>
                </a:solidFill>
                <a:highlight>
                  <a:srgbClr val="FFFFFF"/>
                </a:highlight>
                <a:latin typeface="Courier New"/>
                <a:ea typeface="Courier New"/>
                <a:cs typeface="Courier New"/>
                <a:sym typeface="Courier New"/>
              </a:rPr>
              <a:t>     </a:t>
            </a:r>
            <a:r>
              <a:rPr lang="en" sz="5700">
                <a:solidFill>
                  <a:srgbClr val="0000FF"/>
                </a:solidFill>
                <a:highlight>
                  <a:srgbClr val="FFFFFF"/>
                </a:highlight>
                <a:latin typeface="Courier New"/>
                <a:ea typeface="Courier New"/>
                <a:cs typeface="Courier New"/>
                <a:sym typeface="Courier New"/>
              </a:rPr>
              <a:t>var</a:t>
            </a:r>
            <a:r>
              <a:rPr lang="en" sz="5700">
                <a:solidFill>
                  <a:srgbClr val="000000"/>
                </a:solidFill>
                <a:highlight>
                  <a:srgbClr val="FFFFFF"/>
                </a:highlight>
                <a:latin typeface="Courier New"/>
                <a:ea typeface="Courier New"/>
                <a:cs typeface="Courier New"/>
                <a:sym typeface="Courier New"/>
              </a:rPr>
              <a:t> </a:t>
            </a:r>
            <a:r>
              <a:rPr lang="en" sz="5700">
                <a:solidFill>
                  <a:srgbClr val="001080"/>
                </a:solidFill>
                <a:highlight>
                  <a:srgbClr val="FFFFFF"/>
                </a:highlight>
                <a:latin typeface="Courier New"/>
                <a:ea typeface="Courier New"/>
                <a:cs typeface="Courier New"/>
                <a:sym typeface="Courier New"/>
              </a:rPr>
              <a:t>OPTions</a:t>
            </a:r>
            <a:r>
              <a:rPr lang="en" sz="5700">
                <a:solidFill>
                  <a:srgbClr val="000000"/>
                </a:solidFill>
                <a:highlight>
                  <a:srgbClr val="FFFFFF"/>
                </a:highlight>
                <a:latin typeface="Courier New"/>
                <a:ea typeface="Courier New"/>
                <a:cs typeface="Courier New"/>
                <a:sym typeface="Courier New"/>
              </a:rPr>
              <a:t> = {</a:t>
            </a:r>
            <a:endParaRPr sz="57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5700">
                <a:solidFill>
                  <a:srgbClr val="000000"/>
                </a:solidFill>
                <a:highlight>
                  <a:srgbClr val="FFFFFF"/>
                </a:highlight>
                <a:latin typeface="Courier New"/>
                <a:ea typeface="Courier New"/>
                <a:cs typeface="Courier New"/>
                <a:sym typeface="Courier New"/>
              </a:rPr>
              <a:t>       </a:t>
            </a:r>
            <a:r>
              <a:rPr lang="en" sz="5700">
                <a:solidFill>
                  <a:srgbClr val="001080"/>
                </a:solidFill>
                <a:highlight>
                  <a:srgbClr val="FFFFFF"/>
                </a:highlight>
                <a:latin typeface="Courier New"/>
                <a:ea typeface="Courier New"/>
                <a:cs typeface="Courier New"/>
                <a:sym typeface="Courier New"/>
              </a:rPr>
              <a:t>center:</a:t>
            </a:r>
            <a:r>
              <a:rPr lang="en" sz="5700">
                <a:solidFill>
                  <a:srgbClr val="000000"/>
                </a:solidFill>
                <a:highlight>
                  <a:srgbClr val="FFFFFF"/>
                </a:highlight>
                <a:latin typeface="Courier New"/>
                <a:ea typeface="Courier New"/>
                <a:cs typeface="Courier New"/>
                <a:sym typeface="Courier New"/>
              </a:rPr>
              <a:t> </a:t>
            </a:r>
            <a:r>
              <a:rPr lang="en" sz="5700">
                <a:solidFill>
                  <a:srgbClr val="001080"/>
                </a:solidFill>
                <a:highlight>
                  <a:srgbClr val="FFFFFF"/>
                </a:highlight>
                <a:latin typeface="Courier New"/>
                <a:ea typeface="Courier New"/>
                <a:cs typeface="Courier New"/>
                <a:sym typeface="Courier New"/>
              </a:rPr>
              <a:t>lattlong</a:t>
            </a:r>
            <a:r>
              <a:rPr lang="en" sz="5700">
                <a:solidFill>
                  <a:srgbClr val="000000"/>
                </a:solidFill>
                <a:highlight>
                  <a:srgbClr val="FFFFFF"/>
                </a:highlight>
                <a:latin typeface="Courier New"/>
                <a:ea typeface="Courier New"/>
                <a:cs typeface="Courier New"/>
                <a:sym typeface="Courier New"/>
              </a:rPr>
              <a:t>,</a:t>
            </a:r>
            <a:endParaRPr sz="57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5700">
                <a:solidFill>
                  <a:srgbClr val="000000"/>
                </a:solidFill>
                <a:highlight>
                  <a:srgbClr val="FFFFFF"/>
                </a:highlight>
                <a:latin typeface="Courier New"/>
                <a:ea typeface="Courier New"/>
                <a:cs typeface="Courier New"/>
                <a:sym typeface="Courier New"/>
              </a:rPr>
              <a:t>       </a:t>
            </a:r>
            <a:r>
              <a:rPr lang="en" sz="5700">
                <a:solidFill>
                  <a:srgbClr val="001080"/>
                </a:solidFill>
                <a:highlight>
                  <a:srgbClr val="FFFFFF"/>
                </a:highlight>
                <a:latin typeface="Courier New"/>
                <a:ea typeface="Courier New"/>
                <a:cs typeface="Courier New"/>
                <a:sym typeface="Courier New"/>
              </a:rPr>
              <a:t>zoom:</a:t>
            </a:r>
            <a:r>
              <a:rPr lang="en" sz="5700">
                <a:solidFill>
                  <a:srgbClr val="000000"/>
                </a:solidFill>
                <a:highlight>
                  <a:srgbClr val="FFFFFF"/>
                </a:highlight>
                <a:latin typeface="Courier New"/>
                <a:ea typeface="Courier New"/>
                <a:cs typeface="Courier New"/>
                <a:sym typeface="Courier New"/>
              </a:rPr>
              <a:t> </a:t>
            </a:r>
            <a:r>
              <a:rPr lang="en" sz="5700">
                <a:solidFill>
                  <a:srgbClr val="098658"/>
                </a:solidFill>
                <a:highlight>
                  <a:srgbClr val="FFFFFF"/>
                </a:highlight>
                <a:latin typeface="Courier New"/>
                <a:ea typeface="Courier New"/>
                <a:cs typeface="Courier New"/>
                <a:sym typeface="Courier New"/>
              </a:rPr>
              <a:t>10</a:t>
            </a:r>
            <a:r>
              <a:rPr lang="en" sz="5700">
                <a:solidFill>
                  <a:srgbClr val="000000"/>
                </a:solidFill>
                <a:highlight>
                  <a:srgbClr val="FFFFFF"/>
                </a:highlight>
                <a:latin typeface="Courier New"/>
                <a:ea typeface="Courier New"/>
                <a:cs typeface="Courier New"/>
                <a:sym typeface="Courier New"/>
              </a:rPr>
              <a:t>,</a:t>
            </a:r>
            <a:endParaRPr sz="57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5700">
                <a:solidFill>
                  <a:srgbClr val="000000"/>
                </a:solidFill>
                <a:highlight>
                  <a:srgbClr val="FFFFFF"/>
                </a:highlight>
                <a:latin typeface="Courier New"/>
                <a:ea typeface="Courier New"/>
                <a:cs typeface="Courier New"/>
                <a:sym typeface="Courier New"/>
              </a:rPr>
              <a:t>       </a:t>
            </a:r>
            <a:r>
              <a:rPr lang="en" sz="5700">
                <a:solidFill>
                  <a:srgbClr val="001080"/>
                </a:solidFill>
                <a:highlight>
                  <a:srgbClr val="FFFFFF"/>
                </a:highlight>
                <a:latin typeface="Courier New"/>
                <a:ea typeface="Courier New"/>
                <a:cs typeface="Courier New"/>
                <a:sym typeface="Courier New"/>
              </a:rPr>
              <a:t>mapTypeControl:</a:t>
            </a:r>
            <a:r>
              <a:rPr lang="en" sz="5700">
                <a:solidFill>
                  <a:srgbClr val="000000"/>
                </a:solidFill>
                <a:highlight>
                  <a:srgbClr val="FFFFFF"/>
                </a:highlight>
                <a:latin typeface="Courier New"/>
                <a:ea typeface="Courier New"/>
                <a:cs typeface="Courier New"/>
                <a:sym typeface="Courier New"/>
              </a:rPr>
              <a:t> </a:t>
            </a:r>
            <a:r>
              <a:rPr lang="en" sz="5700">
                <a:solidFill>
                  <a:srgbClr val="0000FF"/>
                </a:solidFill>
                <a:highlight>
                  <a:srgbClr val="FFFFFF"/>
                </a:highlight>
                <a:latin typeface="Courier New"/>
                <a:ea typeface="Courier New"/>
                <a:cs typeface="Courier New"/>
                <a:sym typeface="Courier New"/>
              </a:rPr>
              <a:t>true</a:t>
            </a:r>
            <a:r>
              <a:rPr lang="en" sz="5700">
                <a:solidFill>
                  <a:srgbClr val="000000"/>
                </a:solidFill>
                <a:highlight>
                  <a:srgbClr val="FFFFFF"/>
                </a:highlight>
                <a:latin typeface="Courier New"/>
                <a:ea typeface="Courier New"/>
                <a:cs typeface="Courier New"/>
                <a:sym typeface="Courier New"/>
              </a:rPr>
              <a:t>,</a:t>
            </a:r>
            <a:endParaRPr sz="57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5700">
                <a:solidFill>
                  <a:srgbClr val="000000"/>
                </a:solidFill>
                <a:highlight>
                  <a:srgbClr val="FFFFFF"/>
                </a:highlight>
                <a:latin typeface="Courier New"/>
                <a:ea typeface="Courier New"/>
                <a:cs typeface="Courier New"/>
                <a:sym typeface="Courier New"/>
              </a:rPr>
              <a:t>       </a:t>
            </a:r>
            <a:r>
              <a:rPr lang="en" sz="5700">
                <a:solidFill>
                  <a:srgbClr val="001080"/>
                </a:solidFill>
                <a:highlight>
                  <a:srgbClr val="FFFFFF"/>
                </a:highlight>
                <a:latin typeface="Courier New"/>
                <a:ea typeface="Courier New"/>
                <a:cs typeface="Courier New"/>
                <a:sym typeface="Courier New"/>
              </a:rPr>
              <a:t>navigationControlOptions:</a:t>
            </a:r>
            <a:r>
              <a:rPr lang="en" sz="5700">
                <a:solidFill>
                  <a:srgbClr val="000000"/>
                </a:solidFill>
                <a:highlight>
                  <a:srgbClr val="FFFFFF"/>
                </a:highlight>
                <a:latin typeface="Courier New"/>
                <a:ea typeface="Courier New"/>
                <a:cs typeface="Courier New"/>
                <a:sym typeface="Courier New"/>
              </a:rPr>
              <a:t> {</a:t>
            </a:r>
            <a:endParaRPr sz="57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5700">
                <a:solidFill>
                  <a:srgbClr val="000000"/>
                </a:solidFill>
                <a:highlight>
                  <a:srgbClr val="FFFFFF"/>
                </a:highlight>
                <a:latin typeface="Courier New"/>
                <a:ea typeface="Courier New"/>
                <a:cs typeface="Courier New"/>
                <a:sym typeface="Courier New"/>
              </a:rPr>
              <a:t>         </a:t>
            </a:r>
            <a:r>
              <a:rPr lang="en" sz="5700">
                <a:solidFill>
                  <a:srgbClr val="001080"/>
                </a:solidFill>
                <a:highlight>
                  <a:srgbClr val="FFFFFF"/>
                </a:highlight>
                <a:latin typeface="Courier New"/>
                <a:ea typeface="Courier New"/>
                <a:cs typeface="Courier New"/>
                <a:sym typeface="Courier New"/>
              </a:rPr>
              <a:t>style:</a:t>
            </a:r>
            <a:r>
              <a:rPr lang="en" sz="5700">
                <a:solidFill>
                  <a:srgbClr val="000000"/>
                </a:solidFill>
                <a:highlight>
                  <a:srgbClr val="FFFFFF"/>
                </a:highlight>
                <a:latin typeface="Courier New"/>
                <a:ea typeface="Courier New"/>
                <a:cs typeface="Courier New"/>
                <a:sym typeface="Courier New"/>
              </a:rPr>
              <a:t> </a:t>
            </a:r>
            <a:r>
              <a:rPr lang="en" sz="5700">
                <a:solidFill>
                  <a:srgbClr val="001080"/>
                </a:solidFill>
                <a:highlight>
                  <a:srgbClr val="FFFFFF"/>
                </a:highlight>
                <a:latin typeface="Courier New"/>
                <a:ea typeface="Courier New"/>
                <a:cs typeface="Courier New"/>
                <a:sym typeface="Courier New"/>
              </a:rPr>
              <a:t>google</a:t>
            </a:r>
            <a:r>
              <a:rPr lang="en" sz="5700">
                <a:solidFill>
                  <a:srgbClr val="000000"/>
                </a:solidFill>
                <a:highlight>
                  <a:srgbClr val="FFFFFF"/>
                </a:highlight>
                <a:latin typeface="Courier New"/>
                <a:ea typeface="Courier New"/>
                <a:cs typeface="Courier New"/>
                <a:sym typeface="Courier New"/>
              </a:rPr>
              <a:t>.</a:t>
            </a:r>
            <a:r>
              <a:rPr lang="en" sz="5700">
                <a:solidFill>
                  <a:srgbClr val="001080"/>
                </a:solidFill>
                <a:highlight>
                  <a:srgbClr val="FFFFFF"/>
                </a:highlight>
                <a:latin typeface="Courier New"/>
                <a:ea typeface="Courier New"/>
                <a:cs typeface="Courier New"/>
                <a:sym typeface="Courier New"/>
              </a:rPr>
              <a:t>maps</a:t>
            </a:r>
            <a:r>
              <a:rPr lang="en" sz="5700">
                <a:solidFill>
                  <a:srgbClr val="000000"/>
                </a:solidFill>
                <a:highlight>
                  <a:srgbClr val="FFFFFF"/>
                </a:highlight>
                <a:latin typeface="Courier New"/>
                <a:ea typeface="Courier New"/>
                <a:cs typeface="Courier New"/>
                <a:sym typeface="Courier New"/>
              </a:rPr>
              <a:t>.</a:t>
            </a:r>
            <a:r>
              <a:rPr lang="en" sz="5700">
                <a:solidFill>
                  <a:srgbClr val="001080"/>
                </a:solidFill>
                <a:highlight>
                  <a:srgbClr val="FFFFFF"/>
                </a:highlight>
                <a:latin typeface="Courier New"/>
                <a:ea typeface="Courier New"/>
                <a:cs typeface="Courier New"/>
                <a:sym typeface="Courier New"/>
              </a:rPr>
              <a:t>NavigationControlStyle</a:t>
            </a:r>
            <a:r>
              <a:rPr lang="en" sz="5700">
                <a:solidFill>
                  <a:srgbClr val="000000"/>
                </a:solidFill>
                <a:highlight>
                  <a:srgbClr val="FFFFFF"/>
                </a:highlight>
                <a:latin typeface="Courier New"/>
                <a:ea typeface="Courier New"/>
                <a:cs typeface="Courier New"/>
                <a:sym typeface="Courier New"/>
              </a:rPr>
              <a:t>.</a:t>
            </a:r>
            <a:r>
              <a:rPr lang="en" sz="5700">
                <a:solidFill>
                  <a:srgbClr val="0070C1"/>
                </a:solidFill>
                <a:highlight>
                  <a:srgbClr val="FFFFFF"/>
                </a:highlight>
                <a:latin typeface="Courier New"/>
                <a:ea typeface="Courier New"/>
                <a:cs typeface="Courier New"/>
                <a:sym typeface="Courier New"/>
              </a:rPr>
              <a:t>SMALL</a:t>
            </a:r>
            <a:r>
              <a:rPr lang="en" sz="5700">
                <a:solidFill>
                  <a:srgbClr val="000000"/>
                </a:solidFill>
                <a:highlight>
                  <a:srgbClr val="FFFFFF"/>
                </a:highlight>
                <a:latin typeface="Courier New"/>
                <a:ea typeface="Courier New"/>
                <a:cs typeface="Courier New"/>
                <a:sym typeface="Courier New"/>
              </a:rPr>
              <a:t>,</a:t>
            </a:r>
            <a:endParaRPr sz="57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5700">
                <a:solidFill>
                  <a:srgbClr val="000000"/>
                </a:solidFill>
                <a:highlight>
                  <a:srgbClr val="FFFFFF"/>
                </a:highlight>
                <a:latin typeface="Courier New"/>
                <a:ea typeface="Courier New"/>
                <a:cs typeface="Courier New"/>
                <a:sym typeface="Courier New"/>
              </a:rPr>
              <a:t>       },</a:t>
            </a:r>
            <a:endParaRPr sz="57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5700">
                <a:solidFill>
                  <a:srgbClr val="000000"/>
                </a:solidFill>
                <a:highlight>
                  <a:srgbClr val="FFFFFF"/>
                </a:highlight>
                <a:latin typeface="Courier New"/>
                <a:ea typeface="Courier New"/>
                <a:cs typeface="Courier New"/>
                <a:sym typeface="Courier New"/>
              </a:rPr>
              <a:t>     };</a:t>
            </a:r>
            <a:endParaRPr sz="57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5700">
                <a:solidFill>
                  <a:srgbClr val="000000"/>
                </a:solidFill>
                <a:highlight>
                  <a:srgbClr val="FFFFFF"/>
                </a:highlight>
                <a:latin typeface="Courier New"/>
                <a:ea typeface="Courier New"/>
                <a:cs typeface="Courier New"/>
                <a:sym typeface="Courier New"/>
              </a:rPr>
              <a:t>     </a:t>
            </a:r>
            <a:r>
              <a:rPr lang="en" sz="5700">
                <a:solidFill>
                  <a:srgbClr val="0000FF"/>
                </a:solidFill>
                <a:highlight>
                  <a:srgbClr val="FFFFFF"/>
                </a:highlight>
                <a:latin typeface="Courier New"/>
                <a:ea typeface="Courier New"/>
                <a:cs typeface="Courier New"/>
                <a:sym typeface="Courier New"/>
              </a:rPr>
              <a:t>var</a:t>
            </a:r>
            <a:r>
              <a:rPr lang="en" sz="5700">
                <a:solidFill>
                  <a:srgbClr val="000000"/>
                </a:solidFill>
                <a:highlight>
                  <a:srgbClr val="FFFFFF"/>
                </a:highlight>
                <a:latin typeface="Courier New"/>
                <a:ea typeface="Courier New"/>
                <a:cs typeface="Courier New"/>
                <a:sym typeface="Courier New"/>
              </a:rPr>
              <a:t> </a:t>
            </a:r>
            <a:r>
              <a:rPr lang="en" sz="5700">
                <a:solidFill>
                  <a:srgbClr val="001080"/>
                </a:solidFill>
                <a:highlight>
                  <a:srgbClr val="FFFFFF"/>
                </a:highlight>
                <a:latin typeface="Courier New"/>
                <a:ea typeface="Courier New"/>
                <a:cs typeface="Courier New"/>
                <a:sym typeface="Courier New"/>
              </a:rPr>
              <a:t>mapg</a:t>
            </a:r>
            <a:r>
              <a:rPr lang="en" sz="5700">
                <a:solidFill>
                  <a:srgbClr val="000000"/>
                </a:solidFill>
                <a:highlight>
                  <a:srgbClr val="FFFFFF"/>
                </a:highlight>
                <a:latin typeface="Courier New"/>
                <a:ea typeface="Courier New"/>
                <a:cs typeface="Courier New"/>
                <a:sym typeface="Courier New"/>
              </a:rPr>
              <a:t> = </a:t>
            </a:r>
            <a:r>
              <a:rPr lang="en" sz="5700">
                <a:solidFill>
                  <a:srgbClr val="0000FF"/>
                </a:solidFill>
                <a:highlight>
                  <a:srgbClr val="FFFFFF"/>
                </a:highlight>
                <a:latin typeface="Courier New"/>
                <a:ea typeface="Courier New"/>
                <a:cs typeface="Courier New"/>
                <a:sym typeface="Courier New"/>
              </a:rPr>
              <a:t>new</a:t>
            </a:r>
            <a:r>
              <a:rPr lang="en" sz="5700">
                <a:solidFill>
                  <a:srgbClr val="000000"/>
                </a:solidFill>
                <a:highlight>
                  <a:srgbClr val="FFFFFF"/>
                </a:highlight>
                <a:latin typeface="Courier New"/>
                <a:ea typeface="Courier New"/>
                <a:cs typeface="Courier New"/>
                <a:sym typeface="Courier New"/>
              </a:rPr>
              <a:t> </a:t>
            </a:r>
            <a:r>
              <a:rPr lang="en" sz="5700">
                <a:solidFill>
                  <a:srgbClr val="001080"/>
                </a:solidFill>
                <a:highlight>
                  <a:srgbClr val="FFFFFF"/>
                </a:highlight>
                <a:latin typeface="Courier New"/>
                <a:ea typeface="Courier New"/>
                <a:cs typeface="Courier New"/>
                <a:sym typeface="Courier New"/>
              </a:rPr>
              <a:t>google</a:t>
            </a:r>
            <a:r>
              <a:rPr lang="en" sz="5700">
                <a:solidFill>
                  <a:srgbClr val="000000"/>
                </a:solidFill>
                <a:highlight>
                  <a:srgbClr val="FFFFFF"/>
                </a:highlight>
                <a:latin typeface="Courier New"/>
                <a:ea typeface="Courier New"/>
                <a:cs typeface="Courier New"/>
                <a:sym typeface="Courier New"/>
              </a:rPr>
              <a:t>.</a:t>
            </a:r>
            <a:r>
              <a:rPr lang="en" sz="5700">
                <a:solidFill>
                  <a:srgbClr val="001080"/>
                </a:solidFill>
                <a:highlight>
                  <a:srgbClr val="FFFFFF"/>
                </a:highlight>
                <a:latin typeface="Courier New"/>
                <a:ea typeface="Courier New"/>
                <a:cs typeface="Courier New"/>
                <a:sym typeface="Courier New"/>
              </a:rPr>
              <a:t>maps</a:t>
            </a:r>
            <a:r>
              <a:rPr lang="en" sz="5700">
                <a:solidFill>
                  <a:srgbClr val="000000"/>
                </a:solidFill>
                <a:highlight>
                  <a:srgbClr val="FFFFFF"/>
                </a:highlight>
                <a:latin typeface="Courier New"/>
                <a:ea typeface="Courier New"/>
                <a:cs typeface="Courier New"/>
                <a:sym typeface="Courier New"/>
              </a:rPr>
              <a:t>.</a:t>
            </a:r>
            <a:r>
              <a:rPr lang="en" sz="5700">
                <a:solidFill>
                  <a:srgbClr val="795E26"/>
                </a:solidFill>
                <a:highlight>
                  <a:srgbClr val="FFFFFF"/>
                </a:highlight>
                <a:latin typeface="Courier New"/>
                <a:ea typeface="Courier New"/>
                <a:cs typeface="Courier New"/>
                <a:sym typeface="Courier New"/>
              </a:rPr>
              <a:t>Map</a:t>
            </a:r>
            <a:r>
              <a:rPr lang="en" sz="5700">
                <a:solidFill>
                  <a:srgbClr val="000000"/>
                </a:solidFill>
                <a:highlight>
                  <a:srgbClr val="FFFFFF"/>
                </a:highlight>
                <a:latin typeface="Courier New"/>
                <a:ea typeface="Courier New"/>
                <a:cs typeface="Courier New"/>
                <a:sym typeface="Courier New"/>
              </a:rPr>
              <a:t>(</a:t>
            </a:r>
            <a:endParaRPr sz="57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5700">
                <a:solidFill>
                  <a:srgbClr val="000000"/>
                </a:solidFill>
                <a:highlight>
                  <a:srgbClr val="FFFFFF"/>
                </a:highlight>
                <a:latin typeface="Courier New"/>
                <a:ea typeface="Courier New"/>
                <a:cs typeface="Courier New"/>
                <a:sym typeface="Courier New"/>
              </a:rPr>
              <a:t>       </a:t>
            </a:r>
            <a:r>
              <a:rPr lang="en" sz="5700">
                <a:solidFill>
                  <a:srgbClr val="001080"/>
                </a:solidFill>
                <a:highlight>
                  <a:srgbClr val="FFFFFF"/>
                </a:highlight>
                <a:latin typeface="Courier New"/>
                <a:ea typeface="Courier New"/>
                <a:cs typeface="Courier New"/>
                <a:sym typeface="Courier New"/>
              </a:rPr>
              <a:t>document</a:t>
            </a:r>
            <a:r>
              <a:rPr lang="en" sz="5700">
                <a:solidFill>
                  <a:srgbClr val="000000"/>
                </a:solidFill>
                <a:highlight>
                  <a:srgbClr val="FFFFFF"/>
                </a:highlight>
                <a:latin typeface="Courier New"/>
                <a:ea typeface="Courier New"/>
                <a:cs typeface="Courier New"/>
                <a:sym typeface="Courier New"/>
              </a:rPr>
              <a:t>.</a:t>
            </a:r>
            <a:r>
              <a:rPr lang="en" sz="5700">
                <a:solidFill>
                  <a:srgbClr val="795E26"/>
                </a:solidFill>
                <a:highlight>
                  <a:srgbClr val="FFFFFF"/>
                </a:highlight>
                <a:latin typeface="Courier New"/>
                <a:ea typeface="Courier New"/>
                <a:cs typeface="Courier New"/>
                <a:sym typeface="Courier New"/>
              </a:rPr>
              <a:t>getElementById</a:t>
            </a:r>
            <a:r>
              <a:rPr lang="en" sz="5700">
                <a:solidFill>
                  <a:srgbClr val="000000"/>
                </a:solidFill>
                <a:highlight>
                  <a:srgbClr val="FFFFFF"/>
                </a:highlight>
                <a:latin typeface="Courier New"/>
                <a:ea typeface="Courier New"/>
                <a:cs typeface="Courier New"/>
                <a:sym typeface="Courier New"/>
              </a:rPr>
              <a:t>(</a:t>
            </a:r>
            <a:r>
              <a:rPr lang="en" sz="5700">
                <a:solidFill>
                  <a:srgbClr val="A31515"/>
                </a:solidFill>
                <a:highlight>
                  <a:srgbClr val="FFFFFF"/>
                </a:highlight>
                <a:latin typeface="Courier New"/>
                <a:ea typeface="Courier New"/>
                <a:cs typeface="Courier New"/>
                <a:sym typeface="Courier New"/>
              </a:rPr>
              <a:t>"demo2"</a:t>
            </a:r>
            <a:r>
              <a:rPr lang="en" sz="5700">
                <a:solidFill>
                  <a:srgbClr val="000000"/>
                </a:solidFill>
                <a:highlight>
                  <a:srgbClr val="FFFFFF"/>
                </a:highlight>
                <a:latin typeface="Courier New"/>
                <a:ea typeface="Courier New"/>
                <a:cs typeface="Courier New"/>
                <a:sym typeface="Courier New"/>
              </a:rPr>
              <a:t>),</a:t>
            </a:r>
            <a:endParaRPr sz="57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5700">
                <a:solidFill>
                  <a:srgbClr val="000000"/>
                </a:solidFill>
                <a:highlight>
                  <a:srgbClr val="FFFFFF"/>
                </a:highlight>
                <a:latin typeface="Courier New"/>
                <a:ea typeface="Courier New"/>
                <a:cs typeface="Courier New"/>
                <a:sym typeface="Courier New"/>
              </a:rPr>
              <a:t>       </a:t>
            </a:r>
            <a:r>
              <a:rPr lang="en" sz="5700">
                <a:solidFill>
                  <a:srgbClr val="001080"/>
                </a:solidFill>
                <a:highlight>
                  <a:srgbClr val="FFFFFF"/>
                </a:highlight>
                <a:latin typeface="Courier New"/>
                <a:ea typeface="Courier New"/>
                <a:cs typeface="Courier New"/>
                <a:sym typeface="Courier New"/>
              </a:rPr>
              <a:t>OPTions</a:t>
            </a:r>
            <a:endParaRPr sz="5700">
              <a:solidFill>
                <a:srgbClr val="00108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5700">
                <a:solidFill>
                  <a:srgbClr val="000000"/>
                </a:solidFill>
                <a:highlight>
                  <a:srgbClr val="FFFFFF"/>
                </a:highlight>
                <a:latin typeface="Courier New"/>
                <a:ea typeface="Courier New"/>
                <a:cs typeface="Courier New"/>
                <a:sym typeface="Courier New"/>
              </a:rPr>
              <a:t>     );</a:t>
            </a:r>
            <a:endParaRPr sz="57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5700">
                <a:solidFill>
                  <a:srgbClr val="000000"/>
                </a:solidFill>
                <a:highlight>
                  <a:srgbClr val="FFFFFF"/>
                </a:highlight>
                <a:latin typeface="Courier New"/>
                <a:ea typeface="Courier New"/>
                <a:cs typeface="Courier New"/>
                <a:sym typeface="Courier New"/>
              </a:rPr>
              <a:t>     </a:t>
            </a:r>
            <a:r>
              <a:rPr lang="en" sz="5700">
                <a:solidFill>
                  <a:srgbClr val="0000FF"/>
                </a:solidFill>
                <a:highlight>
                  <a:srgbClr val="FFFFFF"/>
                </a:highlight>
                <a:latin typeface="Courier New"/>
                <a:ea typeface="Courier New"/>
                <a:cs typeface="Courier New"/>
                <a:sym typeface="Courier New"/>
              </a:rPr>
              <a:t>var</a:t>
            </a:r>
            <a:r>
              <a:rPr lang="en" sz="5700">
                <a:solidFill>
                  <a:srgbClr val="000000"/>
                </a:solidFill>
                <a:highlight>
                  <a:srgbClr val="FFFFFF"/>
                </a:highlight>
                <a:latin typeface="Courier New"/>
                <a:ea typeface="Courier New"/>
                <a:cs typeface="Courier New"/>
                <a:sym typeface="Courier New"/>
              </a:rPr>
              <a:t> </a:t>
            </a:r>
            <a:r>
              <a:rPr lang="en" sz="5700">
                <a:solidFill>
                  <a:srgbClr val="001080"/>
                </a:solidFill>
                <a:highlight>
                  <a:srgbClr val="FFFFFF"/>
                </a:highlight>
                <a:latin typeface="Courier New"/>
                <a:ea typeface="Courier New"/>
                <a:cs typeface="Courier New"/>
                <a:sym typeface="Courier New"/>
              </a:rPr>
              <a:t>markerg</a:t>
            </a:r>
            <a:r>
              <a:rPr lang="en" sz="5700">
                <a:solidFill>
                  <a:srgbClr val="000000"/>
                </a:solidFill>
                <a:highlight>
                  <a:srgbClr val="FFFFFF"/>
                </a:highlight>
                <a:latin typeface="Courier New"/>
                <a:ea typeface="Courier New"/>
                <a:cs typeface="Courier New"/>
                <a:sym typeface="Courier New"/>
              </a:rPr>
              <a:t> = </a:t>
            </a:r>
            <a:r>
              <a:rPr lang="en" sz="5700">
                <a:solidFill>
                  <a:srgbClr val="0000FF"/>
                </a:solidFill>
                <a:highlight>
                  <a:srgbClr val="FFFFFF"/>
                </a:highlight>
                <a:latin typeface="Courier New"/>
                <a:ea typeface="Courier New"/>
                <a:cs typeface="Courier New"/>
                <a:sym typeface="Courier New"/>
              </a:rPr>
              <a:t>new</a:t>
            </a:r>
            <a:r>
              <a:rPr lang="en" sz="5700">
                <a:solidFill>
                  <a:srgbClr val="000000"/>
                </a:solidFill>
                <a:highlight>
                  <a:srgbClr val="FFFFFF"/>
                </a:highlight>
                <a:latin typeface="Courier New"/>
                <a:ea typeface="Courier New"/>
                <a:cs typeface="Courier New"/>
                <a:sym typeface="Courier New"/>
              </a:rPr>
              <a:t> </a:t>
            </a:r>
            <a:r>
              <a:rPr lang="en" sz="5700">
                <a:solidFill>
                  <a:srgbClr val="001080"/>
                </a:solidFill>
                <a:highlight>
                  <a:srgbClr val="FFFFFF"/>
                </a:highlight>
                <a:latin typeface="Courier New"/>
                <a:ea typeface="Courier New"/>
                <a:cs typeface="Courier New"/>
                <a:sym typeface="Courier New"/>
              </a:rPr>
              <a:t>google</a:t>
            </a:r>
            <a:r>
              <a:rPr lang="en" sz="5700">
                <a:solidFill>
                  <a:srgbClr val="000000"/>
                </a:solidFill>
                <a:highlight>
                  <a:srgbClr val="FFFFFF"/>
                </a:highlight>
                <a:latin typeface="Courier New"/>
                <a:ea typeface="Courier New"/>
                <a:cs typeface="Courier New"/>
                <a:sym typeface="Courier New"/>
              </a:rPr>
              <a:t>.</a:t>
            </a:r>
            <a:r>
              <a:rPr lang="en" sz="5700">
                <a:solidFill>
                  <a:srgbClr val="001080"/>
                </a:solidFill>
                <a:highlight>
                  <a:srgbClr val="FFFFFF"/>
                </a:highlight>
                <a:latin typeface="Courier New"/>
                <a:ea typeface="Courier New"/>
                <a:cs typeface="Courier New"/>
                <a:sym typeface="Courier New"/>
              </a:rPr>
              <a:t>maps</a:t>
            </a:r>
            <a:r>
              <a:rPr lang="en" sz="5700">
                <a:solidFill>
                  <a:srgbClr val="000000"/>
                </a:solidFill>
                <a:highlight>
                  <a:srgbClr val="FFFFFF"/>
                </a:highlight>
                <a:latin typeface="Courier New"/>
                <a:ea typeface="Courier New"/>
                <a:cs typeface="Courier New"/>
                <a:sym typeface="Courier New"/>
              </a:rPr>
              <a:t>.</a:t>
            </a:r>
            <a:r>
              <a:rPr lang="en" sz="5700">
                <a:solidFill>
                  <a:srgbClr val="795E26"/>
                </a:solidFill>
                <a:highlight>
                  <a:srgbClr val="FFFFFF"/>
                </a:highlight>
                <a:latin typeface="Courier New"/>
                <a:ea typeface="Courier New"/>
                <a:cs typeface="Courier New"/>
                <a:sym typeface="Courier New"/>
              </a:rPr>
              <a:t>Marker</a:t>
            </a:r>
            <a:r>
              <a:rPr lang="en" sz="5700">
                <a:solidFill>
                  <a:srgbClr val="000000"/>
                </a:solidFill>
                <a:highlight>
                  <a:srgbClr val="FFFFFF"/>
                </a:highlight>
                <a:latin typeface="Courier New"/>
                <a:ea typeface="Courier New"/>
                <a:cs typeface="Courier New"/>
                <a:sym typeface="Courier New"/>
              </a:rPr>
              <a:t>({</a:t>
            </a:r>
            <a:endParaRPr sz="57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5700">
                <a:solidFill>
                  <a:srgbClr val="000000"/>
                </a:solidFill>
                <a:highlight>
                  <a:srgbClr val="FFFFFF"/>
                </a:highlight>
                <a:latin typeface="Courier New"/>
                <a:ea typeface="Courier New"/>
                <a:cs typeface="Courier New"/>
                <a:sym typeface="Courier New"/>
              </a:rPr>
              <a:t>       </a:t>
            </a:r>
            <a:r>
              <a:rPr lang="en" sz="5700">
                <a:solidFill>
                  <a:srgbClr val="001080"/>
                </a:solidFill>
                <a:highlight>
                  <a:srgbClr val="FFFFFF"/>
                </a:highlight>
                <a:latin typeface="Courier New"/>
                <a:ea typeface="Courier New"/>
                <a:cs typeface="Courier New"/>
                <a:sym typeface="Courier New"/>
              </a:rPr>
              <a:t>position:</a:t>
            </a:r>
            <a:r>
              <a:rPr lang="en" sz="5700">
                <a:solidFill>
                  <a:srgbClr val="000000"/>
                </a:solidFill>
                <a:highlight>
                  <a:srgbClr val="FFFFFF"/>
                </a:highlight>
                <a:latin typeface="Courier New"/>
                <a:ea typeface="Courier New"/>
                <a:cs typeface="Courier New"/>
                <a:sym typeface="Courier New"/>
              </a:rPr>
              <a:t> </a:t>
            </a:r>
            <a:r>
              <a:rPr lang="en" sz="5700">
                <a:solidFill>
                  <a:srgbClr val="001080"/>
                </a:solidFill>
                <a:highlight>
                  <a:srgbClr val="FFFFFF"/>
                </a:highlight>
                <a:latin typeface="Courier New"/>
                <a:ea typeface="Courier New"/>
                <a:cs typeface="Courier New"/>
                <a:sym typeface="Courier New"/>
              </a:rPr>
              <a:t>lattlong</a:t>
            </a:r>
            <a:r>
              <a:rPr lang="en" sz="5700">
                <a:solidFill>
                  <a:srgbClr val="000000"/>
                </a:solidFill>
                <a:highlight>
                  <a:srgbClr val="FFFFFF"/>
                </a:highlight>
                <a:latin typeface="Courier New"/>
                <a:ea typeface="Courier New"/>
                <a:cs typeface="Courier New"/>
                <a:sym typeface="Courier New"/>
              </a:rPr>
              <a:t>,</a:t>
            </a:r>
            <a:endParaRPr sz="57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5700">
                <a:solidFill>
                  <a:srgbClr val="000000"/>
                </a:solidFill>
                <a:highlight>
                  <a:srgbClr val="FFFFFF"/>
                </a:highlight>
                <a:latin typeface="Courier New"/>
                <a:ea typeface="Courier New"/>
                <a:cs typeface="Courier New"/>
                <a:sym typeface="Courier New"/>
              </a:rPr>
              <a:t>       </a:t>
            </a:r>
            <a:r>
              <a:rPr lang="en" sz="5700">
                <a:solidFill>
                  <a:srgbClr val="001080"/>
                </a:solidFill>
                <a:highlight>
                  <a:srgbClr val="FFFFFF"/>
                </a:highlight>
                <a:latin typeface="Courier New"/>
                <a:ea typeface="Courier New"/>
                <a:cs typeface="Courier New"/>
                <a:sym typeface="Courier New"/>
              </a:rPr>
              <a:t>map:</a:t>
            </a:r>
            <a:r>
              <a:rPr lang="en" sz="5700">
                <a:solidFill>
                  <a:srgbClr val="000000"/>
                </a:solidFill>
                <a:highlight>
                  <a:srgbClr val="FFFFFF"/>
                </a:highlight>
                <a:latin typeface="Courier New"/>
                <a:ea typeface="Courier New"/>
                <a:cs typeface="Courier New"/>
                <a:sym typeface="Courier New"/>
              </a:rPr>
              <a:t> </a:t>
            </a:r>
            <a:r>
              <a:rPr lang="en" sz="5700">
                <a:solidFill>
                  <a:srgbClr val="001080"/>
                </a:solidFill>
                <a:highlight>
                  <a:srgbClr val="FFFFFF"/>
                </a:highlight>
                <a:latin typeface="Courier New"/>
                <a:ea typeface="Courier New"/>
                <a:cs typeface="Courier New"/>
                <a:sym typeface="Courier New"/>
              </a:rPr>
              <a:t>mapg</a:t>
            </a:r>
            <a:r>
              <a:rPr lang="en" sz="5700">
                <a:solidFill>
                  <a:srgbClr val="000000"/>
                </a:solidFill>
                <a:highlight>
                  <a:srgbClr val="FFFFFF"/>
                </a:highlight>
                <a:latin typeface="Courier New"/>
                <a:ea typeface="Courier New"/>
                <a:cs typeface="Courier New"/>
                <a:sym typeface="Courier New"/>
              </a:rPr>
              <a:t>,</a:t>
            </a:r>
            <a:endParaRPr sz="57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5700">
                <a:solidFill>
                  <a:srgbClr val="000000"/>
                </a:solidFill>
                <a:highlight>
                  <a:srgbClr val="FFFFFF"/>
                </a:highlight>
                <a:latin typeface="Courier New"/>
                <a:ea typeface="Courier New"/>
                <a:cs typeface="Courier New"/>
                <a:sym typeface="Courier New"/>
              </a:rPr>
              <a:t>       </a:t>
            </a:r>
            <a:r>
              <a:rPr lang="en" sz="5700">
                <a:solidFill>
                  <a:srgbClr val="001080"/>
                </a:solidFill>
                <a:highlight>
                  <a:srgbClr val="FFFFFF"/>
                </a:highlight>
                <a:latin typeface="Courier New"/>
                <a:ea typeface="Courier New"/>
                <a:cs typeface="Courier New"/>
                <a:sym typeface="Courier New"/>
              </a:rPr>
              <a:t>title:</a:t>
            </a:r>
            <a:r>
              <a:rPr lang="en" sz="5700">
                <a:solidFill>
                  <a:srgbClr val="000000"/>
                </a:solidFill>
                <a:highlight>
                  <a:srgbClr val="FFFFFF"/>
                </a:highlight>
                <a:latin typeface="Courier New"/>
                <a:ea typeface="Courier New"/>
                <a:cs typeface="Courier New"/>
                <a:sym typeface="Courier New"/>
              </a:rPr>
              <a:t> </a:t>
            </a:r>
            <a:r>
              <a:rPr lang="en" sz="5700">
                <a:solidFill>
                  <a:srgbClr val="A31515"/>
                </a:solidFill>
                <a:highlight>
                  <a:srgbClr val="FFFFFF"/>
                </a:highlight>
                <a:latin typeface="Courier New"/>
                <a:ea typeface="Courier New"/>
                <a:cs typeface="Courier New"/>
                <a:sym typeface="Courier New"/>
              </a:rPr>
              <a:t>"You are here!"</a:t>
            </a:r>
            <a:r>
              <a:rPr lang="en" sz="5700">
                <a:solidFill>
                  <a:srgbClr val="000000"/>
                </a:solidFill>
                <a:highlight>
                  <a:srgbClr val="FFFFFF"/>
                </a:highlight>
                <a:latin typeface="Courier New"/>
                <a:ea typeface="Courier New"/>
                <a:cs typeface="Courier New"/>
                <a:sym typeface="Courier New"/>
              </a:rPr>
              <a:t>,</a:t>
            </a:r>
            <a:endParaRPr sz="57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5700">
                <a:solidFill>
                  <a:srgbClr val="000000"/>
                </a:solidFill>
                <a:highlight>
                  <a:srgbClr val="FFFFFF"/>
                </a:highlight>
                <a:latin typeface="Courier New"/>
                <a:ea typeface="Courier New"/>
                <a:cs typeface="Courier New"/>
                <a:sym typeface="Courier New"/>
              </a:rPr>
              <a:t>     });</a:t>
            </a:r>
            <a:endParaRPr sz="57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5700">
                <a:solidFill>
                  <a:srgbClr val="000000"/>
                </a:solidFill>
                <a:highlight>
                  <a:srgbClr val="FFFFFF"/>
                </a:highlight>
                <a:latin typeface="Courier New"/>
                <a:ea typeface="Courier New"/>
                <a:cs typeface="Courier New"/>
                <a:sym typeface="Courier New"/>
              </a:rPr>
              <a:t>   }</a:t>
            </a:r>
            <a:endParaRPr sz="57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5700">
                <a:solidFill>
                  <a:srgbClr val="000000"/>
                </a:solidFill>
                <a:highlight>
                  <a:srgbClr val="FFFFFF"/>
                </a:highlight>
                <a:latin typeface="Courier New"/>
                <a:ea typeface="Courier New"/>
                <a:cs typeface="Courier New"/>
                <a:sym typeface="Courier New"/>
              </a:rPr>
              <a:t>   </a:t>
            </a:r>
            <a:r>
              <a:rPr lang="en" sz="5700">
                <a:solidFill>
                  <a:srgbClr val="0000FF"/>
                </a:solidFill>
                <a:highlight>
                  <a:srgbClr val="FFFFFF"/>
                </a:highlight>
                <a:latin typeface="Courier New"/>
                <a:ea typeface="Courier New"/>
                <a:cs typeface="Courier New"/>
                <a:sym typeface="Courier New"/>
              </a:rPr>
              <a:t>function</a:t>
            </a:r>
            <a:r>
              <a:rPr lang="en" sz="5700">
                <a:solidFill>
                  <a:srgbClr val="000000"/>
                </a:solidFill>
                <a:highlight>
                  <a:srgbClr val="FFFFFF"/>
                </a:highlight>
                <a:latin typeface="Courier New"/>
                <a:ea typeface="Courier New"/>
                <a:cs typeface="Courier New"/>
                <a:sym typeface="Courier New"/>
              </a:rPr>
              <a:t> </a:t>
            </a:r>
            <a:r>
              <a:rPr lang="en" sz="5700">
                <a:solidFill>
                  <a:srgbClr val="795E26"/>
                </a:solidFill>
                <a:highlight>
                  <a:srgbClr val="FFFFFF"/>
                </a:highlight>
                <a:latin typeface="Courier New"/>
                <a:ea typeface="Courier New"/>
                <a:cs typeface="Courier New"/>
                <a:sym typeface="Courier New"/>
              </a:rPr>
              <a:t>errHand</a:t>
            </a:r>
            <a:r>
              <a:rPr lang="en" sz="5700">
                <a:solidFill>
                  <a:srgbClr val="000000"/>
                </a:solidFill>
                <a:highlight>
                  <a:srgbClr val="FFFFFF"/>
                </a:highlight>
                <a:latin typeface="Courier New"/>
                <a:ea typeface="Courier New"/>
                <a:cs typeface="Courier New"/>
                <a:sym typeface="Courier New"/>
              </a:rPr>
              <a:t>(</a:t>
            </a:r>
            <a:r>
              <a:rPr lang="en" sz="5700">
                <a:solidFill>
                  <a:srgbClr val="001080"/>
                </a:solidFill>
                <a:highlight>
                  <a:srgbClr val="FFFFFF"/>
                </a:highlight>
                <a:latin typeface="Courier New"/>
                <a:ea typeface="Courier New"/>
                <a:cs typeface="Courier New"/>
                <a:sym typeface="Courier New"/>
              </a:rPr>
              <a:t>err</a:t>
            </a:r>
            <a:r>
              <a:rPr lang="en" sz="5700">
                <a:solidFill>
                  <a:srgbClr val="000000"/>
                </a:solidFill>
                <a:highlight>
                  <a:srgbClr val="FFFFFF"/>
                </a:highlight>
                <a:latin typeface="Courier New"/>
                <a:ea typeface="Courier New"/>
                <a:cs typeface="Courier New"/>
                <a:sym typeface="Courier New"/>
              </a:rPr>
              <a:t>) {</a:t>
            </a:r>
            <a:endParaRPr sz="57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5700">
                <a:solidFill>
                  <a:srgbClr val="000000"/>
                </a:solidFill>
                <a:highlight>
                  <a:srgbClr val="FFFFFF"/>
                </a:highlight>
                <a:latin typeface="Courier New"/>
                <a:ea typeface="Courier New"/>
                <a:cs typeface="Courier New"/>
                <a:sym typeface="Courier New"/>
              </a:rPr>
              <a:t>     </a:t>
            </a:r>
            <a:r>
              <a:rPr lang="en" sz="5700">
                <a:solidFill>
                  <a:srgbClr val="AF00DB"/>
                </a:solidFill>
                <a:highlight>
                  <a:srgbClr val="FFFFFF"/>
                </a:highlight>
                <a:latin typeface="Courier New"/>
                <a:ea typeface="Courier New"/>
                <a:cs typeface="Courier New"/>
                <a:sym typeface="Courier New"/>
              </a:rPr>
              <a:t>switch</a:t>
            </a:r>
            <a:r>
              <a:rPr lang="en" sz="5700">
                <a:solidFill>
                  <a:srgbClr val="000000"/>
                </a:solidFill>
                <a:highlight>
                  <a:srgbClr val="FFFFFF"/>
                </a:highlight>
                <a:latin typeface="Courier New"/>
                <a:ea typeface="Courier New"/>
                <a:cs typeface="Courier New"/>
                <a:sym typeface="Courier New"/>
              </a:rPr>
              <a:t> (</a:t>
            </a:r>
            <a:r>
              <a:rPr lang="en" sz="5700">
                <a:solidFill>
                  <a:srgbClr val="001080"/>
                </a:solidFill>
                <a:highlight>
                  <a:srgbClr val="FFFFFF"/>
                </a:highlight>
                <a:latin typeface="Courier New"/>
                <a:ea typeface="Courier New"/>
                <a:cs typeface="Courier New"/>
                <a:sym typeface="Courier New"/>
              </a:rPr>
              <a:t>err</a:t>
            </a:r>
            <a:r>
              <a:rPr lang="en" sz="5700">
                <a:solidFill>
                  <a:srgbClr val="000000"/>
                </a:solidFill>
                <a:highlight>
                  <a:srgbClr val="FFFFFF"/>
                </a:highlight>
                <a:latin typeface="Courier New"/>
                <a:ea typeface="Courier New"/>
                <a:cs typeface="Courier New"/>
                <a:sym typeface="Courier New"/>
              </a:rPr>
              <a:t>.</a:t>
            </a:r>
            <a:r>
              <a:rPr lang="en" sz="5700">
                <a:solidFill>
                  <a:srgbClr val="001080"/>
                </a:solidFill>
                <a:highlight>
                  <a:srgbClr val="FFFFFF"/>
                </a:highlight>
                <a:latin typeface="Courier New"/>
                <a:ea typeface="Courier New"/>
                <a:cs typeface="Courier New"/>
                <a:sym typeface="Courier New"/>
              </a:rPr>
              <a:t>code</a:t>
            </a:r>
            <a:r>
              <a:rPr lang="en" sz="5700">
                <a:solidFill>
                  <a:srgbClr val="000000"/>
                </a:solidFill>
                <a:highlight>
                  <a:srgbClr val="FFFFFF"/>
                </a:highlight>
                <a:latin typeface="Courier New"/>
                <a:ea typeface="Courier New"/>
                <a:cs typeface="Courier New"/>
                <a:sym typeface="Courier New"/>
              </a:rPr>
              <a:t>) {</a:t>
            </a:r>
            <a:endParaRPr sz="57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5700">
                <a:solidFill>
                  <a:srgbClr val="000000"/>
                </a:solidFill>
                <a:highlight>
                  <a:srgbClr val="FFFFFF"/>
                </a:highlight>
                <a:latin typeface="Courier New"/>
                <a:ea typeface="Courier New"/>
                <a:cs typeface="Courier New"/>
                <a:sym typeface="Courier New"/>
              </a:rPr>
              <a:t>       </a:t>
            </a:r>
            <a:r>
              <a:rPr lang="en" sz="5700">
                <a:solidFill>
                  <a:srgbClr val="AF00DB"/>
                </a:solidFill>
                <a:highlight>
                  <a:srgbClr val="FFFFFF"/>
                </a:highlight>
                <a:latin typeface="Courier New"/>
                <a:ea typeface="Courier New"/>
                <a:cs typeface="Courier New"/>
                <a:sym typeface="Courier New"/>
              </a:rPr>
              <a:t>case</a:t>
            </a:r>
            <a:r>
              <a:rPr lang="en" sz="5700">
                <a:solidFill>
                  <a:srgbClr val="000000"/>
                </a:solidFill>
                <a:highlight>
                  <a:srgbClr val="FFFFFF"/>
                </a:highlight>
                <a:latin typeface="Courier New"/>
                <a:ea typeface="Courier New"/>
                <a:cs typeface="Courier New"/>
                <a:sym typeface="Courier New"/>
              </a:rPr>
              <a:t> </a:t>
            </a:r>
            <a:r>
              <a:rPr lang="en" sz="5700">
                <a:solidFill>
                  <a:srgbClr val="001080"/>
                </a:solidFill>
                <a:highlight>
                  <a:srgbClr val="FFFFFF"/>
                </a:highlight>
                <a:latin typeface="Courier New"/>
                <a:ea typeface="Courier New"/>
                <a:cs typeface="Courier New"/>
                <a:sym typeface="Courier New"/>
              </a:rPr>
              <a:t>err</a:t>
            </a:r>
            <a:r>
              <a:rPr lang="en" sz="5700">
                <a:solidFill>
                  <a:srgbClr val="000000"/>
                </a:solidFill>
                <a:highlight>
                  <a:srgbClr val="FFFFFF"/>
                </a:highlight>
                <a:latin typeface="Courier New"/>
                <a:ea typeface="Courier New"/>
                <a:cs typeface="Courier New"/>
                <a:sym typeface="Courier New"/>
              </a:rPr>
              <a:t>.</a:t>
            </a:r>
            <a:r>
              <a:rPr lang="en" sz="5700">
                <a:solidFill>
                  <a:srgbClr val="0070C1"/>
                </a:solidFill>
                <a:highlight>
                  <a:srgbClr val="FFFFFF"/>
                </a:highlight>
                <a:latin typeface="Courier New"/>
                <a:ea typeface="Courier New"/>
                <a:cs typeface="Courier New"/>
                <a:sym typeface="Courier New"/>
              </a:rPr>
              <a:t>PERMISSION_DENIED</a:t>
            </a:r>
            <a:r>
              <a:rPr lang="en" sz="5700">
                <a:solidFill>
                  <a:srgbClr val="000000"/>
                </a:solidFill>
                <a:highlight>
                  <a:srgbClr val="FFFFFF"/>
                </a:highlight>
                <a:latin typeface="Courier New"/>
                <a:ea typeface="Courier New"/>
                <a:cs typeface="Courier New"/>
                <a:sym typeface="Courier New"/>
              </a:rPr>
              <a:t>:</a:t>
            </a:r>
            <a:endParaRPr sz="57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5700">
                <a:solidFill>
                  <a:srgbClr val="000000"/>
                </a:solidFill>
                <a:highlight>
                  <a:srgbClr val="FFFFFF"/>
                </a:highlight>
                <a:latin typeface="Courier New"/>
                <a:ea typeface="Courier New"/>
                <a:cs typeface="Courier New"/>
                <a:sym typeface="Courier New"/>
              </a:rPr>
              <a:t>         </a:t>
            </a:r>
            <a:r>
              <a:rPr lang="en" sz="5700">
                <a:solidFill>
                  <a:srgbClr val="001080"/>
                </a:solidFill>
                <a:highlight>
                  <a:srgbClr val="FFFFFF"/>
                </a:highlight>
                <a:latin typeface="Courier New"/>
                <a:ea typeface="Courier New"/>
                <a:cs typeface="Courier New"/>
                <a:sym typeface="Courier New"/>
              </a:rPr>
              <a:t>result</a:t>
            </a:r>
            <a:r>
              <a:rPr lang="en" sz="5700">
                <a:solidFill>
                  <a:srgbClr val="000000"/>
                </a:solidFill>
                <a:highlight>
                  <a:srgbClr val="FFFFFF"/>
                </a:highlight>
                <a:latin typeface="Courier New"/>
                <a:ea typeface="Courier New"/>
                <a:cs typeface="Courier New"/>
                <a:sym typeface="Courier New"/>
              </a:rPr>
              <a:t>.</a:t>
            </a:r>
            <a:r>
              <a:rPr lang="en" sz="5700">
                <a:solidFill>
                  <a:srgbClr val="001080"/>
                </a:solidFill>
                <a:highlight>
                  <a:srgbClr val="FFFFFF"/>
                </a:highlight>
                <a:latin typeface="Courier New"/>
                <a:ea typeface="Courier New"/>
                <a:cs typeface="Courier New"/>
                <a:sym typeface="Courier New"/>
              </a:rPr>
              <a:t>innerHTML</a:t>
            </a:r>
            <a:r>
              <a:rPr lang="en" sz="5700">
                <a:solidFill>
                  <a:srgbClr val="000000"/>
                </a:solidFill>
                <a:highlight>
                  <a:srgbClr val="FFFFFF"/>
                </a:highlight>
                <a:latin typeface="Courier New"/>
                <a:ea typeface="Courier New"/>
                <a:cs typeface="Courier New"/>
                <a:sym typeface="Courier New"/>
              </a:rPr>
              <a:t> =</a:t>
            </a:r>
            <a:endParaRPr sz="57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5700">
                <a:solidFill>
                  <a:srgbClr val="000000"/>
                </a:solidFill>
                <a:highlight>
                  <a:srgbClr val="FFFFFF"/>
                </a:highlight>
                <a:latin typeface="Courier New"/>
                <a:ea typeface="Courier New"/>
                <a:cs typeface="Courier New"/>
                <a:sym typeface="Courier New"/>
              </a:rPr>
              <a:t>           </a:t>
            </a:r>
            <a:r>
              <a:rPr lang="en" sz="5700">
                <a:solidFill>
                  <a:srgbClr val="A31515"/>
                </a:solidFill>
                <a:highlight>
                  <a:srgbClr val="FFFFFF"/>
                </a:highlight>
                <a:latin typeface="Courier New"/>
                <a:ea typeface="Courier New"/>
                <a:cs typeface="Courier New"/>
                <a:sym typeface="Courier New"/>
              </a:rPr>
              <a:t>"The application doesn't have the permission"</a:t>
            </a:r>
            <a:r>
              <a:rPr lang="en" sz="5700">
                <a:solidFill>
                  <a:srgbClr val="000000"/>
                </a:solidFill>
                <a:highlight>
                  <a:srgbClr val="FFFFFF"/>
                </a:highlight>
                <a:latin typeface="Courier New"/>
                <a:ea typeface="Courier New"/>
                <a:cs typeface="Courier New"/>
                <a:sym typeface="Courier New"/>
              </a:rPr>
              <a:t> +</a:t>
            </a:r>
            <a:endParaRPr sz="57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5700">
                <a:solidFill>
                  <a:srgbClr val="000000"/>
                </a:solidFill>
                <a:highlight>
                  <a:srgbClr val="FFFFFF"/>
                </a:highlight>
                <a:latin typeface="Courier New"/>
                <a:ea typeface="Courier New"/>
                <a:cs typeface="Courier New"/>
                <a:sym typeface="Courier New"/>
              </a:rPr>
              <a:t>           </a:t>
            </a:r>
            <a:r>
              <a:rPr lang="en" sz="5700">
                <a:solidFill>
                  <a:srgbClr val="A31515"/>
                </a:solidFill>
                <a:highlight>
                  <a:srgbClr val="FFFFFF"/>
                </a:highlight>
                <a:latin typeface="Courier New"/>
                <a:ea typeface="Courier New"/>
                <a:cs typeface="Courier New"/>
                <a:sym typeface="Courier New"/>
              </a:rPr>
              <a:t>"to make use of location services"</a:t>
            </a:r>
            <a:r>
              <a:rPr lang="en" sz="5700">
                <a:solidFill>
                  <a:srgbClr val="000000"/>
                </a:solidFill>
                <a:highlight>
                  <a:srgbClr val="FFFFFF"/>
                </a:highlight>
                <a:latin typeface="Courier New"/>
                <a:ea typeface="Courier New"/>
                <a:cs typeface="Courier New"/>
                <a:sym typeface="Courier New"/>
              </a:rPr>
              <a:t>;</a:t>
            </a:r>
            <a:endParaRPr sz="57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5700">
                <a:solidFill>
                  <a:srgbClr val="000000"/>
                </a:solidFill>
                <a:highlight>
                  <a:srgbClr val="FFFFFF"/>
                </a:highlight>
                <a:latin typeface="Courier New"/>
                <a:ea typeface="Courier New"/>
                <a:cs typeface="Courier New"/>
                <a:sym typeface="Courier New"/>
              </a:rPr>
              <a:t>         </a:t>
            </a:r>
            <a:r>
              <a:rPr lang="en" sz="5700">
                <a:solidFill>
                  <a:srgbClr val="AF00DB"/>
                </a:solidFill>
                <a:highlight>
                  <a:srgbClr val="FFFFFF"/>
                </a:highlight>
                <a:latin typeface="Courier New"/>
                <a:ea typeface="Courier New"/>
                <a:cs typeface="Courier New"/>
                <a:sym typeface="Courier New"/>
              </a:rPr>
              <a:t>break</a:t>
            </a:r>
            <a:r>
              <a:rPr lang="en" sz="5700">
                <a:solidFill>
                  <a:srgbClr val="000000"/>
                </a:solidFill>
                <a:highlight>
                  <a:srgbClr val="FFFFFF"/>
                </a:highlight>
                <a:latin typeface="Courier New"/>
                <a:ea typeface="Courier New"/>
                <a:cs typeface="Courier New"/>
                <a:sym typeface="Courier New"/>
              </a:rPr>
              <a:t>;</a:t>
            </a:r>
            <a:endParaRPr sz="57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5700">
                <a:solidFill>
                  <a:srgbClr val="000000"/>
                </a:solidFill>
                <a:highlight>
                  <a:srgbClr val="FFFFFF"/>
                </a:highlight>
                <a:latin typeface="Courier New"/>
                <a:ea typeface="Courier New"/>
                <a:cs typeface="Courier New"/>
                <a:sym typeface="Courier New"/>
              </a:rPr>
              <a:t>       </a:t>
            </a:r>
            <a:r>
              <a:rPr lang="en" sz="5700">
                <a:solidFill>
                  <a:srgbClr val="AF00DB"/>
                </a:solidFill>
                <a:highlight>
                  <a:srgbClr val="FFFFFF"/>
                </a:highlight>
                <a:latin typeface="Courier New"/>
                <a:ea typeface="Courier New"/>
                <a:cs typeface="Courier New"/>
                <a:sym typeface="Courier New"/>
              </a:rPr>
              <a:t>case</a:t>
            </a:r>
            <a:r>
              <a:rPr lang="en" sz="5700">
                <a:solidFill>
                  <a:srgbClr val="000000"/>
                </a:solidFill>
                <a:highlight>
                  <a:srgbClr val="FFFFFF"/>
                </a:highlight>
                <a:latin typeface="Courier New"/>
                <a:ea typeface="Courier New"/>
                <a:cs typeface="Courier New"/>
                <a:sym typeface="Courier New"/>
              </a:rPr>
              <a:t> </a:t>
            </a:r>
            <a:r>
              <a:rPr lang="en" sz="5700">
                <a:solidFill>
                  <a:srgbClr val="001080"/>
                </a:solidFill>
                <a:highlight>
                  <a:srgbClr val="FFFFFF"/>
                </a:highlight>
                <a:latin typeface="Courier New"/>
                <a:ea typeface="Courier New"/>
                <a:cs typeface="Courier New"/>
                <a:sym typeface="Courier New"/>
              </a:rPr>
              <a:t>err</a:t>
            </a:r>
            <a:r>
              <a:rPr lang="en" sz="5700">
                <a:solidFill>
                  <a:srgbClr val="000000"/>
                </a:solidFill>
                <a:highlight>
                  <a:srgbClr val="FFFFFF"/>
                </a:highlight>
                <a:latin typeface="Courier New"/>
                <a:ea typeface="Courier New"/>
                <a:cs typeface="Courier New"/>
                <a:sym typeface="Courier New"/>
              </a:rPr>
              <a:t>.</a:t>
            </a:r>
            <a:r>
              <a:rPr lang="en" sz="5700">
                <a:solidFill>
                  <a:srgbClr val="0070C1"/>
                </a:solidFill>
                <a:highlight>
                  <a:srgbClr val="FFFFFF"/>
                </a:highlight>
                <a:latin typeface="Courier New"/>
                <a:ea typeface="Courier New"/>
                <a:cs typeface="Courier New"/>
                <a:sym typeface="Courier New"/>
              </a:rPr>
              <a:t>POSITION_UNAVAILABLE</a:t>
            </a:r>
            <a:r>
              <a:rPr lang="en" sz="5700">
                <a:solidFill>
                  <a:srgbClr val="000000"/>
                </a:solidFill>
                <a:highlight>
                  <a:srgbClr val="FFFFFF"/>
                </a:highlight>
                <a:latin typeface="Courier New"/>
                <a:ea typeface="Courier New"/>
                <a:cs typeface="Courier New"/>
                <a:sym typeface="Courier New"/>
              </a:rPr>
              <a:t>:</a:t>
            </a:r>
            <a:endParaRPr sz="57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5700">
                <a:solidFill>
                  <a:srgbClr val="000000"/>
                </a:solidFill>
                <a:highlight>
                  <a:srgbClr val="FFFFFF"/>
                </a:highlight>
                <a:latin typeface="Courier New"/>
                <a:ea typeface="Courier New"/>
                <a:cs typeface="Courier New"/>
                <a:sym typeface="Courier New"/>
              </a:rPr>
              <a:t>         </a:t>
            </a:r>
            <a:r>
              <a:rPr lang="en" sz="5700">
                <a:solidFill>
                  <a:srgbClr val="001080"/>
                </a:solidFill>
                <a:highlight>
                  <a:srgbClr val="FFFFFF"/>
                </a:highlight>
                <a:latin typeface="Courier New"/>
                <a:ea typeface="Courier New"/>
                <a:cs typeface="Courier New"/>
                <a:sym typeface="Courier New"/>
              </a:rPr>
              <a:t>result</a:t>
            </a:r>
            <a:r>
              <a:rPr lang="en" sz="5700">
                <a:solidFill>
                  <a:srgbClr val="000000"/>
                </a:solidFill>
                <a:highlight>
                  <a:srgbClr val="FFFFFF"/>
                </a:highlight>
                <a:latin typeface="Courier New"/>
                <a:ea typeface="Courier New"/>
                <a:cs typeface="Courier New"/>
                <a:sym typeface="Courier New"/>
              </a:rPr>
              <a:t>.</a:t>
            </a:r>
            <a:r>
              <a:rPr lang="en" sz="5700">
                <a:solidFill>
                  <a:srgbClr val="001080"/>
                </a:solidFill>
                <a:highlight>
                  <a:srgbClr val="FFFFFF"/>
                </a:highlight>
                <a:latin typeface="Courier New"/>
                <a:ea typeface="Courier New"/>
                <a:cs typeface="Courier New"/>
                <a:sym typeface="Courier New"/>
              </a:rPr>
              <a:t>innerHTML</a:t>
            </a:r>
            <a:r>
              <a:rPr lang="en" sz="5700">
                <a:solidFill>
                  <a:srgbClr val="000000"/>
                </a:solidFill>
                <a:highlight>
                  <a:srgbClr val="FFFFFF"/>
                </a:highlight>
                <a:latin typeface="Courier New"/>
                <a:ea typeface="Courier New"/>
                <a:cs typeface="Courier New"/>
                <a:sym typeface="Courier New"/>
              </a:rPr>
              <a:t> = </a:t>
            </a:r>
            <a:r>
              <a:rPr lang="en" sz="5700">
                <a:solidFill>
                  <a:srgbClr val="A31515"/>
                </a:solidFill>
                <a:highlight>
                  <a:srgbClr val="FFFFFF"/>
                </a:highlight>
                <a:latin typeface="Courier New"/>
                <a:ea typeface="Courier New"/>
                <a:cs typeface="Courier New"/>
                <a:sym typeface="Courier New"/>
              </a:rPr>
              <a:t>"The location of the device is uncertain"</a:t>
            </a:r>
            <a:r>
              <a:rPr lang="en" sz="5700">
                <a:solidFill>
                  <a:srgbClr val="000000"/>
                </a:solidFill>
                <a:highlight>
                  <a:srgbClr val="FFFFFF"/>
                </a:highlight>
                <a:latin typeface="Courier New"/>
                <a:ea typeface="Courier New"/>
                <a:cs typeface="Courier New"/>
                <a:sym typeface="Courier New"/>
              </a:rPr>
              <a:t>;</a:t>
            </a:r>
            <a:endParaRPr sz="57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5700">
                <a:solidFill>
                  <a:srgbClr val="000000"/>
                </a:solidFill>
                <a:highlight>
                  <a:srgbClr val="FFFFFF"/>
                </a:highlight>
                <a:latin typeface="Courier New"/>
                <a:ea typeface="Courier New"/>
                <a:cs typeface="Courier New"/>
                <a:sym typeface="Courier New"/>
              </a:rPr>
              <a:t>         </a:t>
            </a:r>
            <a:r>
              <a:rPr lang="en" sz="5700">
                <a:solidFill>
                  <a:srgbClr val="AF00DB"/>
                </a:solidFill>
                <a:highlight>
                  <a:srgbClr val="FFFFFF"/>
                </a:highlight>
                <a:latin typeface="Courier New"/>
                <a:ea typeface="Courier New"/>
                <a:cs typeface="Courier New"/>
                <a:sym typeface="Courier New"/>
              </a:rPr>
              <a:t>break</a:t>
            </a:r>
            <a:r>
              <a:rPr lang="en" sz="5700">
                <a:solidFill>
                  <a:srgbClr val="000000"/>
                </a:solidFill>
                <a:highlight>
                  <a:srgbClr val="FFFFFF"/>
                </a:highlight>
                <a:latin typeface="Courier New"/>
                <a:ea typeface="Courier New"/>
                <a:cs typeface="Courier New"/>
                <a:sym typeface="Courier New"/>
              </a:rPr>
              <a:t>;</a:t>
            </a:r>
            <a:endParaRPr sz="57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5700">
                <a:solidFill>
                  <a:srgbClr val="000000"/>
                </a:solidFill>
                <a:highlight>
                  <a:srgbClr val="FFFFFF"/>
                </a:highlight>
                <a:latin typeface="Courier New"/>
                <a:ea typeface="Courier New"/>
                <a:cs typeface="Courier New"/>
                <a:sym typeface="Courier New"/>
              </a:rPr>
              <a:t>       </a:t>
            </a:r>
            <a:r>
              <a:rPr lang="en" sz="5700">
                <a:solidFill>
                  <a:srgbClr val="AF00DB"/>
                </a:solidFill>
                <a:highlight>
                  <a:srgbClr val="FFFFFF"/>
                </a:highlight>
                <a:latin typeface="Courier New"/>
                <a:ea typeface="Courier New"/>
                <a:cs typeface="Courier New"/>
                <a:sym typeface="Courier New"/>
              </a:rPr>
              <a:t>case</a:t>
            </a:r>
            <a:r>
              <a:rPr lang="en" sz="5700">
                <a:solidFill>
                  <a:srgbClr val="000000"/>
                </a:solidFill>
                <a:highlight>
                  <a:srgbClr val="FFFFFF"/>
                </a:highlight>
                <a:latin typeface="Courier New"/>
                <a:ea typeface="Courier New"/>
                <a:cs typeface="Courier New"/>
                <a:sym typeface="Courier New"/>
              </a:rPr>
              <a:t> </a:t>
            </a:r>
            <a:r>
              <a:rPr lang="en" sz="5700">
                <a:solidFill>
                  <a:srgbClr val="001080"/>
                </a:solidFill>
                <a:highlight>
                  <a:srgbClr val="FFFFFF"/>
                </a:highlight>
                <a:latin typeface="Courier New"/>
                <a:ea typeface="Courier New"/>
                <a:cs typeface="Courier New"/>
                <a:sym typeface="Courier New"/>
              </a:rPr>
              <a:t>err</a:t>
            </a:r>
            <a:r>
              <a:rPr lang="en" sz="5700">
                <a:solidFill>
                  <a:srgbClr val="000000"/>
                </a:solidFill>
                <a:highlight>
                  <a:srgbClr val="FFFFFF"/>
                </a:highlight>
                <a:latin typeface="Courier New"/>
                <a:ea typeface="Courier New"/>
                <a:cs typeface="Courier New"/>
                <a:sym typeface="Courier New"/>
              </a:rPr>
              <a:t>.</a:t>
            </a:r>
            <a:r>
              <a:rPr lang="en" sz="5700">
                <a:solidFill>
                  <a:srgbClr val="0070C1"/>
                </a:solidFill>
                <a:highlight>
                  <a:srgbClr val="FFFFFF"/>
                </a:highlight>
                <a:latin typeface="Courier New"/>
                <a:ea typeface="Courier New"/>
                <a:cs typeface="Courier New"/>
                <a:sym typeface="Courier New"/>
              </a:rPr>
              <a:t>TIMEOUT</a:t>
            </a:r>
            <a:r>
              <a:rPr lang="en" sz="5700">
                <a:solidFill>
                  <a:srgbClr val="000000"/>
                </a:solidFill>
                <a:highlight>
                  <a:srgbClr val="FFFFFF"/>
                </a:highlight>
                <a:latin typeface="Courier New"/>
                <a:ea typeface="Courier New"/>
                <a:cs typeface="Courier New"/>
                <a:sym typeface="Courier New"/>
              </a:rPr>
              <a:t>:</a:t>
            </a:r>
            <a:endParaRPr sz="57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5700">
                <a:solidFill>
                  <a:srgbClr val="000000"/>
                </a:solidFill>
                <a:highlight>
                  <a:srgbClr val="FFFFFF"/>
                </a:highlight>
                <a:latin typeface="Courier New"/>
                <a:ea typeface="Courier New"/>
                <a:cs typeface="Courier New"/>
                <a:sym typeface="Courier New"/>
              </a:rPr>
              <a:t>         </a:t>
            </a:r>
            <a:r>
              <a:rPr lang="en" sz="5700">
                <a:solidFill>
                  <a:srgbClr val="001080"/>
                </a:solidFill>
                <a:highlight>
                  <a:srgbClr val="FFFFFF"/>
                </a:highlight>
                <a:latin typeface="Courier New"/>
                <a:ea typeface="Courier New"/>
                <a:cs typeface="Courier New"/>
                <a:sym typeface="Courier New"/>
              </a:rPr>
              <a:t>result</a:t>
            </a:r>
            <a:r>
              <a:rPr lang="en" sz="5700">
                <a:solidFill>
                  <a:srgbClr val="000000"/>
                </a:solidFill>
                <a:highlight>
                  <a:srgbClr val="FFFFFF"/>
                </a:highlight>
                <a:latin typeface="Courier New"/>
                <a:ea typeface="Courier New"/>
                <a:cs typeface="Courier New"/>
                <a:sym typeface="Courier New"/>
              </a:rPr>
              <a:t>.</a:t>
            </a:r>
            <a:r>
              <a:rPr lang="en" sz="5700">
                <a:solidFill>
                  <a:srgbClr val="001080"/>
                </a:solidFill>
                <a:highlight>
                  <a:srgbClr val="FFFFFF"/>
                </a:highlight>
                <a:latin typeface="Courier New"/>
                <a:ea typeface="Courier New"/>
                <a:cs typeface="Courier New"/>
                <a:sym typeface="Courier New"/>
              </a:rPr>
              <a:t>innerHTML</a:t>
            </a:r>
            <a:r>
              <a:rPr lang="en" sz="5700">
                <a:solidFill>
                  <a:srgbClr val="000000"/>
                </a:solidFill>
                <a:highlight>
                  <a:srgbClr val="FFFFFF"/>
                </a:highlight>
                <a:latin typeface="Courier New"/>
                <a:ea typeface="Courier New"/>
                <a:cs typeface="Courier New"/>
                <a:sym typeface="Courier New"/>
              </a:rPr>
              <a:t> = </a:t>
            </a:r>
            <a:r>
              <a:rPr lang="en" sz="5700">
                <a:solidFill>
                  <a:srgbClr val="A31515"/>
                </a:solidFill>
                <a:highlight>
                  <a:srgbClr val="FFFFFF"/>
                </a:highlight>
                <a:latin typeface="Courier New"/>
                <a:ea typeface="Courier New"/>
                <a:cs typeface="Courier New"/>
                <a:sym typeface="Courier New"/>
              </a:rPr>
              <a:t>"The request to get user location timed out"</a:t>
            </a:r>
            <a:r>
              <a:rPr lang="en" sz="5700">
                <a:solidFill>
                  <a:srgbClr val="000000"/>
                </a:solidFill>
                <a:highlight>
                  <a:srgbClr val="FFFFFF"/>
                </a:highlight>
                <a:latin typeface="Courier New"/>
                <a:ea typeface="Courier New"/>
                <a:cs typeface="Courier New"/>
                <a:sym typeface="Courier New"/>
              </a:rPr>
              <a:t>;</a:t>
            </a:r>
            <a:endParaRPr sz="57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5700">
                <a:solidFill>
                  <a:srgbClr val="000000"/>
                </a:solidFill>
                <a:highlight>
                  <a:srgbClr val="FFFFFF"/>
                </a:highlight>
                <a:latin typeface="Courier New"/>
                <a:ea typeface="Courier New"/>
                <a:cs typeface="Courier New"/>
                <a:sym typeface="Courier New"/>
              </a:rPr>
              <a:t>         </a:t>
            </a:r>
            <a:r>
              <a:rPr lang="en" sz="5700">
                <a:solidFill>
                  <a:srgbClr val="AF00DB"/>
                </a:solidFill>
                <a:highlight>
                  <a:srgbClr val="FFFFFF"/>
                </a:highlight>
                <a:latin typeface="Courier New"/>
                <a:ea typeface="Courier New"/>
                <a:cs typeface="Courier New"/>
                <a:sym typeface="Courier New"/>
              </a:rPr>
              <a:t>break</a:t>
            </a:r>
            <a:r>
              <a:rPr lang="en" sz="5700">
                <a:solidFill>
                  <a:srgbClr val="000000"/>
                </a:solidFill>
                <a:highlight>
                  <a:srgbClr val="FFFFFF"/>
                </a:highlight>
                <a:latin typeface="Courier New"/>
                <a:ea typeface="Courier New"/>
                <a:cs typeface="Courier New"/>
                <a:sym typeface="Courier New"/>
              </a:rPr>
              <a:t>;</a:t>
            </a:r>
            <a:endParaRPr sz="57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5700">
                <a:solidFill>
                  <a:srgbClr val="000000"/>
                </a:solidFill>
                <a:highlight>
                  <a:srgbClr val="FFFFFF"/>
                </a:highlight>
                <a:latin typeface="Courier New"/>
                <a:ea typeface="Courier New"/>
                <a:cs typeface="Courier New"/>
                <a:sym typeface="Courier New"/>
              </a:rPr>
              <a:t>       </a:t>
            </a:r>
            <a:r>
              <a:rPr lang="en" sz="5700">
                <a:solidFill>
                  <a:srgbClr val="AF00DB"/>
                </a:solidFill>
                <a:highlight>
                  <a:srgbClr val="FFFFFF"/>
                </a:highlight>
                <a:latin typeface="Courier New"/>
                <a:ea typeface="Courier New"/>
                <a:cs typeface="Courier New"/>
                <a:sym typeface="Courier New"/>
              </a:rPr>
              <a:t>case</a:t>
            </a:r>
            <a:r>
              <a:rPr lang="en" sz="5700">
                <a:solidFill>
                  <a:srgbClr val="000000"/>
                </a:solidFill>
                <a:highlight>
                  <a:srgbClr val="FFFFFF"/>
                </a:highlight>
                <a:latin typeface="Courier New"/>
                <a:ea typeface="Courier New"/>
                <a:cs typeface="Courier New"/>
                <a:sym typeface="Courier New"/>
              </a:rPr>
              <a:t> </a:t>
            </a:r>
            <a:r>
              <a:rPr lang="en" sz="5700">
                <a:solidFill>
                  <a:srgbClr val="001080"/>
                </a:solidFill>
                <a:highlight>
                  <a:srgbClr val="FFFFFF"/>
                </a:highlight>
                <a:latin typeface="Courier New"/>
                <a:ea typeface="Courier New"/>
                <a:cs typeface="Courier New"/>
                <a:sym typeface="Courier New"/>
              </a:rPr>
              <a:t>err</a:t>
            </a:r>
            <a:r>
              <a:rPr lang="en" sz="5700">
                <a:solidFill>
                  <a:srgbClr val="000000"/>
                </a:solidFill>
                <a:highlight>
                  <a:srgbClr val="FFFFFF"/>
                </a:highlight>
                <a:latin typeface="Courier New"/>
                <a:ea typeface="Courier New"/>
                <a:cs typeface="Courier New"/>
                <a:sym typeface="Courier New"/>
              </a:rPr>
              <a:t>.</a:t>
            </a:r>
            <a:r>
              <a:rPr lang="en" sz="5700">
                <a:solidFill>
                  <a:srgbClr val="0070C1"/>
                </a:solidFill>
                <a:highlight>
                  <a:srgbClr val="FFFFFF"/>
                </a:highlight>
                <a:latin typeface="Courier New"/>
                <a:ea typeface="Courier New"/>
                <a:cs typeface="Courier New"/>
                <a:sym typeface="Courier New"/>
              </a:rPr>
              <a:t>UNKNOWN_ERROR</a:t>
            </a:r>
            <a:r>
              <a:rPr lang="en" sz="5700">
                <a:solidFill>
                  <a:srgbClr val="000000"/>
                </a:solidFill>
                <a:highlight>
                  <a:srgbClr val="FFFFFF"/>
                </a:highlight>
                <a:latin typeface="Courier New"/>
                <a:ea typeface="Courier New"/>
                <a:cs typeface="Courier New"/>
                <a:sym typeface="Courier New"/>
              </a:rPr>
              <a:t>:</a:t>
            </a:r>
            <a:endParaRPr sz="57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5700">
                <a:solidFill>
                  <a:srgbClr val="000000"/>
                </a:solidFill>
                <a:highlight>
                  <a:srgbClr val="FFFFFF"/>
                </a:highlight>
                <a:latin typeface="Courier New"/>
                <a:ea typeface="Courier New"/>
                <a:cs typeface="Courier New"/>
                <a:sym typeface="Courier New"/>
              </a:rPr>
              <a:t>         </a:t>
            </a:r>
            <a:r>
              <a:rPr lang="en" sz="5700">
                <a:solidFill>
                  <a:srgbClr val="001080"/>
                </a:solidFill>
                <a:highlight>
                  <a:srgbClr val="FFFFFF"/>
                </a:highlight>
                <a:latin typeface="Courier New"/>
                <a:ea typeface="Courier New"/>
                <a:cs typeface="Courier New"/>
                <a:sym typeface="Courier New"/>
              </a:rPr>
              <a:t>result</a:t>
            </a:r>
            <a:r>
              <a:rPr lang="en" sz="5700">
                <a:solidFill>
                  <a:srgbClr val="000000"/>
                </a:solidFill>
                <a:highlight>
                  <a:srgbClr val="FFFFFF"/>
                </a:highlight>
                <a:latin typeface="Courier New"/>
                <a:ea typeface="Courier New"/>
                <a:cs typeface="Courier New"/>
                <a:sym typeface="Courier New"/>
              </a:rPr>
              <a:t>.</a:t>
            </a:r>
            <a:r>
              <a:rPr lang="en" sz="5700">
                <a:solidFill>
                  <a:srgbClr val="001080"/>
                </a:solidFill>
                <a:highlight>
                  <a:srgbClr val="FFFFFF"/>
                </a:highlight>
                <a:latin typeface="Courier New"/>
                <a:ea typeface="Courier New"/>
                <a:cs typeface="Courier New"/>
                <a:sym typeface="Courier New"/>
              </a:rPr>
              <a:t>innerHTML</a:t>
            </a:r>
            <a:r>
              <a:rPr lang="en" sz="5700">
                <a:solidFill>
                  <a:srgbClr val="000000"/>
                </a:solidFill>
                <a:highlight>
                  <a:srgbClr val="FFFFFF"/>
                </a:highlight>
                <a:latin typeface="Courier New"/>
                <a:ea typeface="Courier New"/>
                <a:cs typeface="Courier New"/>
                <a:sym typeface="Courier New"/>
              </a:rPr>
              <a:t> =</a:t>
            </a:r>
            <a:endParaRPr sz="57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5700">
                <a:solidFill>
                  <a:srgbClr val="000000"/>
                </a:solidFill>
                <a:highlight>
                  <a:srgbClr val="FFFFFF"/>
                </a:highlight>
                <a:latin typeface="Courier New"/>
                <a:ea typeface="Courier New"/>
                <a:cs typeface="Courier New"/>
                <a:sym typeface="Courier New"/>
              </a:rPr>
              <a:t>           </a:t>
            </a:r>
            <a:r>
              <a:rPr lang="en" sz="5700">
                <a:solidFill>
                  <a:srgbClr val="A31515"/>
                </a:solidFill>
                <a:highlight>
                  <a:srgbClr val="FFFFFF"/>
                </a:highlight>
                <a:latin typeface="Courier New"/>
                <a:ea typeface="Courier New"/>
                <a:cs typeface="Courier New"/>
                <a:sym typeface="Courier New"/>
              </a:rPr>
              <a:t>"Time to fetch location information exceeded"</a:t>
            </a:r>
            <a:r>
              <a:rPr lang="en" sz="5700">
                <a:solidFill>
                  <a:srgbClr val="000000"/>
                </a:solidFill>
                <a:highlight>
                  <a:srgbClr val="FFFFFF"/>
                </a:highlight>
                <a:latin typeface="Courier New"/>
                <a:ea typeface="Courier New"/>
                <a:cs typeface="Courier New"/>
                <a:sym typeface="Courier New"/>
              </a:rPr>
              <a:t> +</a:t>
            </a:r>
            <a:endParaRPr sz="57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5700">
                <a:solidFill>
                  <a:srgbClr val="000000"/>
                </a:solidFill>
                <a:highlight>
                  <a:srgbClr val="FFFFFF"/>
                </a:highlight>
                <a:latin typeface="Courier New"/>
                <a:ea typeface="Courier New"/>
                <a:cs typeface="Courier New"/>
                <a:sym typeface="Courier New"/>
              </a:rPr>
              <a:t>           </a:t>
            </a:r>
            <a:r>
              <a:rPr lang="en" sz="5700">
                <a:solidFill>
                  <a:srgbClr val="A31515"/>
                </a:solidFill>
                <a:highlight>
                  <a:srgbClr val="FFFFFF"/>
                </a:highlight>
                <a:latin typeface="Courier New"/>
                <a:ea typeface="Courier New"/>
                <a:cs typeface="Courier New"/>
                <a:sym typeface="Courier New"/>
              </a:rPr>
              <a:t>"the maximum timeout interval"</a:t>
            </a:r>
            <a:r>
              <a:rPr lang="en" sz="5700">
                <a:solidFill>
                  <a:srgbClr val="000000"/>
                </a:solidFill>
                <a:highlight>
                  <a:srgbClr val="FFFFFF"/>
                </a:highlight>
                <a:latin typeface="Courier New"/>
                <a:ea typeface="Courier New"/>
                <a:cs typeface="Courier New"/>
                <a:sym typeface="Courier New"/>
              </a:rPr>
              <a:t>;</a:t>
            </a:r>
            <a:endParaRPr sz="57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5700">
                <a:solidFill>
                  <a:srgbClr val="000000"/>
                </a:solidFill>
                <a:highlight>
                  <a:srgbClr val="FFFFFF"/>
                </a:highlight>
                <a:latin typeface="Courier New"/>
                <a:ea typeface="Courier New"/>
                <a:cs typeface="Courier New"/>
                <a:sym typeface="Courier New"/>
              </a:rPr>
              <a:t>         </a:t>
            </a:r>
            <a:r>
              <a:rPr lang="en" sz="5700">
                <a:solidFill>
                  <a:srgbClr val="AF00DB"/>
                </a:solidFill>
                <a:highlight>
                  <a:srgbClr val="FFFFFF"/>
                </a:highlight>
                <a:latin typeface="Courier New"/>
                <a:ea typeface="Courier New"/>
                <a:cs typeface="Courier New"/>
                <a:sym typeface="Courier New"/>
              </a:rPr>
              <a:t>break</a:t>
            </a:r>
            <a:r>
              <a:rPr lang="en" sz="5700">
                <a:solidFill>
                  <a:srgbClr val="000000"/>
                </a:solidFill>
                <a:highlight>
                  <a:srgbClr val="FFFFFF"/>
                </a:highlight>
                <a:latin typeface="Courier New"/>
                <a:ea typeface="Courier New"/>
                <a:cs typeface="Courier New"/>
                <a:sym typeface="Courier New"/>
              </a:rPr>
              <a:t>;</a:t>
            </a:r>
            <a:endParaRPr sz="57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5700">
                <a:solidFill>
                  <a:srgbClr val="000000"/>
                </a:solidFill>
                <a:highlight>
                  <a:srgbClr val="FFFFFF"/>
                </a:highlight>
                <a:latin typeface="Courier New"/>
                <a:ea typeface="Courier New"/>
                <a:cs typeface="Courier New"/>
                <a:sym typeface="Courier New"/>
              </a:rPr>
              <a:t>     }</a:t>
            </a:r>
            <a:endParaRPr sz="57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5700">
                <a:solidFill>
                  <a:srgbClr val="000000"/>
                </a:solidFill>
                <a:highlight>
                  <a:srgbClr val="FFFFFF"/>
                </a:highlight>
                <a:latin typeface="Courier New"/>
                <a:ea typeface="Courier New"/>
                <a:cs typeface="Courier New"/>
                <a:sym typeface="Courier New"/>
              </a:rPr>
              <a:t>   }</a:t>
            </a:r>
            <a:endParaRPr sz="57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5700">
                <a:solidFill>
                  <a:srgbClr val="000000"/>
                </a:solidFill>
                <a:highlight>
                  <a:srgbClr val="FFFFFF"/>
                </a:highlight>
                <a:latin typeface="Courier New"/>
                <a:ea typeface="Courier New"/>
                <a:cs typeface="Courier New"/>
                <a:sym typeface="Courier New"/>
              </a:rPr>
              <a:t> </a:t>
            </a:r>
            <a:r>
              <a:rPr lang="en" sz="5700">
                <a:solidFill>
                  <a:srgbClr val="800000"/>
                </a:solidFill>
                <a:highlight>
                  <a:srgbClr val="FFFFFF"/>
                </a:highlight>
                <a:latin typeface="Courier New"/>
                <a:ea typeface="Courier New"/>
                <a:cs typeface="Courier New"/>
                <a:sym typeface="Courier New"/>
              </a:rPr>
              <a:t>&lt;/script&gt;</a:t>
            </a:r>
            <a:endParaRPr sz="570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5700">
                <a:solidFill>
                  <a:srgbClr val="800000"/>
                </a:solidFill>
                <a:highlight>
                  <a:srgbClr val="FFFFFF"/>
                </a:highlight>
                <a:latin typeface="Courier New"/>
                <a:ea typeface="Courier New"/>
                <a:cs typeface="Courier New"/>
                <a:sym typeface="Courier New"/>
              </a:rPr>
              <a:t>&lt;/body&gt;</a:t>
            </a:r>
            <a:endParaRPr sz="5700">
              <a:solidFill>
                <a:srgbClr val="800000"/>
              </a:solidFill>
              <a:highlight>
                <a:srgbClr val="FFFFFF"/>
              </a:highlight>
              <a:latin typeface="Courier New"/>
              <a:ea typeface="Courier New"/>
              <a:cs typeface="Courier New"/>
              <a:sym typeface="Courier New"/>
            </a:endParaRPr>
          </a:p>
          <a:p>
            <a:pPr indent="0" lvl="0" marL="0" rtl="0" algn="l">
              <a:spcBef>
                <a:spcPts val="0"/>
              </a:spcBef>
              <a:spcAft>
                <a:spcPts val="1200"/>
              </a:spcAft>
              <a:buNone/>
            </a:pPr>
            <a:r>
              <a:t/>
            </a:r>
            <a:endParaRPr sz="6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2200">
                <a:solidFill>
                  <a:srgbClr val="6D7680"/>
                </a:solidFill>
                <a:highlight>
                  <a:srgbClr val="FFFFFF"/>
                </a:highlight>
                <a:latin typeface="Arial"/>
                <a:ea typeface="Arial"/>
                <a:cs typeface="Arial"/>
                <a:sym typeface="Arial"/>
              </a:rPr>
              <a:t>Storing user preferences using LocalStorage</a:t>
            </a:r>
            <a:endParaRPr sz="2200">
              <a:solidFill>
                <a:srgbClr val="6D7680"/>
              </a:solidFill>
              <a:highlight>
                <a:srgbClr val="FFFFFF"/>
              </a:highlight>
              <a:latin typeface="Arial"/>
              <a:ea typeface="Arial"/>
              <a:cs typeface="Arial"/>
              <a:sym typeface="Arial"/>
            </a:endParaRPr>
          </a:p>
          <a:p>
            <a:pPr indent="0" lvl="0" marL="0" rtl="0" algn="l">
              <a:spcBef>
                <a:spcPts val="3000"/>
              </a:spcBef>
              <a:spcAft>
                <a:spcPts val="0"/>
              </a:spcAft>
              <a:buNone/>
            </a:pPr>
            <a:r>
              <a:t/>
            </a:r>
            <a:endParaRPr/>
          </a:p>
        </p:txBody>
      </p:sp>
      <p:sp>
        <p:nvSpPr>
          <p:cNvPr id="211" name="Google Shape;211;p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u="sng">
                <a:solidFill>
                  <a:schemeClr val="hlink"/>
                </a:solidFill>
                <a:hlinkClick r:id="rId3"/>
              </a:rPr>
              <a:t>https://www.w3schools.com/html/html5_webstorage.asp</a:t>
            </a:r>
            <a:endParaRPr/>
          </a:p>
          <a:p>
            <a:pPr indent="0" lvl="0" marL="0" rtl="0" algn="l">
              <a:spcBef>
                <a:spcPts val="1200"/>
              </a:spcBef>
              <a:spcAft>
                <a:spcPts val="0"/>
              </a:spcAft>
              <a:buNone/>
            </a:pPr>
            <a:r>
              <a:rPr lang="en" sz="2400">
                <a:solidFill>
                  <a:srgbClr val="000000"/>
                </a:solidFill>
                <a:latin typeface="Arial"/>
                <a:ea typeface="Arial"/>
                <a:cs typeface="Arial"/>
                <a:sym typeface="Arial"/>
              </a:rPr>
              <a:t>What is HTML Web Storage?</a:t>
            </a:r>
            <a:endParaRPr sz="2400">
              <a:solidFill>
                <a:srgbClr val="000000"/>
              </a:solidFill>
              <a:latin typeface="Arial"/>
              <a:ea typeface="Arial"/>
              <a:cs typeface="Arial"/>
              <a:sym typeface="Arial"/>
            </a:endParaRPr>
          </a:p>
          <a:p>
            <a:pPr indent="0" lvl="0" marL="0" rtl="0" algn="l">
              <a:spcBef>
                <a:spcPts val="1400"/>
              </a:spcBef>
              <a:spcAft>
                <a:spcPts val="0"/>
              </a:spcAft>
              <a:buNone/>
            </a:pPr>
            <a:r>
              <a:rPr lang="en" sz="1150">
                <a:solidFill>
                  <a:srgbClr val="000000"/>
                </a:solidFill>
                <a:latin typeface="Verdana"/>
                <a:ea typeface="Verdana"/>
                <a:cs typeface="Verdana"/>
                <a:sym typeface="Verdana"/>
              </a:rPr>
              <a:t>With web storage, web applications can store data locally within the user's browser.</a:t>
            </a:r>
            <a:endParaRPr sz="1150">
              <a:solidFill>
                <a:srgbClr val="000000"/>
              </a:solidFill>
              <a:latin typeface="Verdana"/>
              <a:ea typeface="Verdana"/>
              <a:cs typeface="Verdana"/>
              <a:sym typeface="Verdana"/>
            </a:endParaRPr>
          </a:p>
          <a:p>
            <a:pPr indent="0" lvl="0" marL="0" rtl="0" algn="l">
              <a:spcBef>
                <a:spcPts val="1400"/>
              </a:spcBef>
              <a:spcAft>
                <a:spcPts val="0"/>
              </a:spcAft>
              <a:buNone/>
            </a:pPr>
            <a:r>
              <a:rPr lang="en" sz="1150">
                <a:solidFill>
                  <a:srgbClr val="000000"/>
                </a:solidFill>
                <a:latin typeface="Verdana"/>
                <a:ea typeface="Verdana"/>
                <a:cs typeface="Verdana"/>
                <a:sym typeface="Verdana"/>
              </a:rPr>
              <a:t>Before HTML5, application data had to be stored in cookies, included in every server request. Web storage is more secure, and large amounts of data can be stored locally, without affecting website performance.</a:t>
            </a:r>
            <a:endParaRPr sz="1150">
              <a:solidFill>
                <a:srgbClr val="000000"/>
              </a:solidFill>
              <a:latin typeface="Verdana"/>
              <a:ea typeface="Verdana"/>
              <a:cs typeface="Verdana"/>
              <a:sym typeface="Verdana"/>
            </a:endParaRPr>
          </a:p>
          <a:p>
            <a:pPr indent="0" lvl="0" marL="0" rtl="0" algn="l">
              <a:spcBef>
                <a:spcPts val="1400"/>
              </a:spcBef>
              <a:spcAft>
                <a:spcPts val="0"/>
              </a:spcAft>
              <a:buNone/>
            </a:pPr>
            <a:r>
              <a:rPr lang="en" sz="1150">
                <a:solidFill>
                  <a:srgbClr val="000000"/>
                </a:solidFill>
                <a:latin typeface="Verdana"/>
                <a:ea typeface="Verdana"/>
                <a:cs typeface="Verdana"/>
                <a:sym typeface="Verdana"/>
              </a:rPr>
              <a:t>Unlike cookies, the storage limit is far larger (at least 5MB) and information is never transferred to the server.</a:t>
            </a:r>
            <a:endParaRPr sz="1150">
              <a:solidFill>
                <a:srgbClr val="000000"/>
              </a:solidFill>
              <a:latin typeface="Verdana"/>
              <a:ea typeface="Verdana"/>
              <a:cs typeface="Verdana"/>
              <a:sym typeface="Verdana"/>
            </a:endParaRPr>
          </a:p>
          <a:p>
            <a:pPr indent="0" lvl="0" marL="0" rtl="0" algn="l">
              <a:spcBef>
                <a:spcPts val="1400"/>
              </a:spcBef>
              <a:spcAft>
                <a:spcPts val="0"/>
              </a:spcAft>
              <a:buNone/>
            </a:pPr>
            <a:r>
              <a:rPr lang="en" sz="1150">
                <a:solidFill>
                  <a:srgbClr val="000000"/>
                </a:solidFill>
                <a:latin typeface="Verdana"/>
                <a:ea typeface="Verdana"/>
                <a:cs typeface="Verdana"/>
                <a:sym typeface="Verdana"/>
              </a:rPr>
              <a:t>Web storage is per origin (per domain and protocol). All pages, from one origin, can store and access the same data.</a:t>
            </a:r>
            <a:endParaRPr sz="1150">
              <a:solidFill>
                <a:srgbClr val="000000"/>
              </a:solidFill>
              <a:latin typeface="Verdana"/>
              <a:ea typeface="Verdana"/>
              <a:cs typeface="Verdana"/>
              <a:sym typeface="Verdana"/>
            </a:endParaRPr>
          </a:p>
          <a:p>
            <a:pPr indent="0" lvl="0" marL="0" rtl="0" algn="l">
              <a:spcBef>
                <a:spcPts val="1400"/>
              </a:spcBef>
              <a:spcAft>
                <a:spcPts val="1200"/>
              </a:spcAft>
              <a:buNone/>
            </a:pPr>
            <a:r>
              <a:rPr lang="en"/>
              <a:t>***We will cover this more in Javascript***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62500"/>
              </a:lnSpc>
              <a:spcBef>
                <a:spcPts val="0"/>
              </a:spcBef>
              <a:spcAft>
                <a:spcPts val="0"/>
              </a:spcAft>
              <a:buNone/>
            </a:pPr>
            <a:r>
              <a:rPr lang="en" sz="3422">
                <a:solidFill>
                  <a:srgbClr val="666666"/>
                </a:solidFill>
                <a:highlight>
                  <a:srgbClr val="FFFFFF"/>
                </a:highlight>
                <a:latin typeface="Arial"/>
                <a:ea typeface="Arial"/>
                <a:cs typeface="Arial"/>
                <a:sym typeface="Arial"/>
              </a:rPr>
              <a:t>Next topics: </a:t>
            </a:r>
            <a:r>
              <a:rPr lang="en" sz="3422">
                <a:solidFill>
                  <a:srgbClr val="666666"/>
                </a:solidFill>
                <a:highlight>
                  <a:srgbClr val="FFFFFF"/>
                </a:highlight>
                <a:latin typeface="Arial"/>
                <a:ea typeface="Arial"/>
                <a:cs typeface="Arial"/>
                <a:sym typeface="Arial"/>
              </a:rPr>
              <a:t>Form Elements </a:t>
            </a:r>
            <a:endParaRPr sz="3866">
              <a:solidFill>
                <a:srgbClr val="666666"/>
              </a:solidFill>
              <a:highlight>
                <a:srgbClr val="FFFFFF"/>
              </a:highlight>
              <a:latin typeface="Arial"/>
              <a:ea typeface="Arial"/>
              <a:cs typeface="Arial"/>
              <a:sym typeface="Arial"/>
            </a:endParaRPr>
          </a:p>
          <a:p>
            <a:pPr indent="0" lvl="0" marL="0" rtl="0" algn="l">
              <a:spcBef>
                <a:spcPts val="1400"/>
              </a:spcBef>
              <a:spcAft>
                <a:spcPts val="0"/>
              </a:spcAft>
              <a:buNone/>
            </a:pPr>
            <a:r>
              <a:t/>
            </a:r>
            <a:endParaRPr/>
          </a:p>
        </p:txBody>
      </p:sp>
      <p:sp>
        <p:nvSpPr>
          <p:cNvPr id="217" name="Google Shape;217;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Clr>
                <a:srgbClr val="6D7680"/>
              </a:buClr>
              <a:buSzPts val="2300"/>
              <a:buFont typeface="Arial"/>
              <a:buAutoNum type="arabicPeriod"/>
            </a:pPr>
            <a:r>
              <a:rPr lang="en" sz="2300">
                <a:solidFill>
                  <a:srgbClr val="6D7680"/>
                </a:solidFill>
                <a:highlight>
                  <a:srgbClr val="FFFFFF"/>
                </a:highlight>
                <a:latin typeface="Arial"/>
                <a:ea typeface="Arial"/>
                <a:cs typeface="Arial"/>
                <a:sym typeface="Arial"/>
              </a:rPr>
              <a:t>Get &amp; Post </a:t>
            </a:r>
            <a:endParaRPr sz="2300">
              <a:solidFill>
                <a:srgbClr val="6D7680"/>
              </a:solidFill>
              <a:highlight>
                <a:srgbClr val="FFFFFF"/>
              </a:highlight>
              <a:latin typeface="Arial"/>
              <a:ea typeface="Arial"/>
              <a:cs typeface="Arial"/>
              <a:sym typeface="Arial"/>
            </a:endParaRPr>
          </a:p>
          <a:p>
            <a:pPr indent="-374650" lvl="0" marL="457200" rtl="0" algn="l">
              <a:spcBef>
                <a:spcPts val="0"/>
              </a:spcBef>
              <a:spcAft>
                <a:spcPts val="0"/>
              </a:spcAft>
              <a:buClr>
                <a:srgbClr val="6D7680"/>
              </a:buClr>
              <a:buSzPts val="2300"/>
              <a:buFont typeface="Arial"/>
              <a:buAutoNum type="arabicPeriod"/>
            </a:pPr>
            <a:r>
              <a:rPr lang="en" sz="2300">
                <a:solidFill>
                  <a:srgbClr val="6D7680"/>
                </a:solidFill>
                <a:highlight>
                  <a:srgbClr val="FFFFFF"/>
                </a:highlight>
                <a:latin typeface="Arial"/>
                <a:ea typeface="Arial"/>
                <a:cs typeface="Arial"/>
                <a:sym typeface="Arial"/>
              </a:rPr>
              <a:t>Validating input values in a form </a:t>
            </a:r>
            <a:endParaRPr sz="2300">
              <a:solidFill>
                <a:srgbClr val="6D7680"/>
              </a:solidFill>
              <a:highlight>
                <a:srgbClr val="FFFFFF"/>
              </a:highlight>
              <a:latin typeface="Arial"/>
              <a:ea typeface="Arial"/>
              <a:cs typeface="Arial"/>
              <a:sym typeface="Arial"/>
            </a:endParaRPr>
          </a:p>
          <a:p>
            <a:pPr indent="-374650" lvl="0" marL="457200" rtl="0" algn="l">
              <a:spcBef>
                <a:spcPts val="0"/>
              </a:spcBef>
              <a:spcAft>
                <a:spcPts val="0"/>
              </a:spcAft>
              <a:buClr>
                <a:srgbClr val="6D7680"/>
              </a:buClr>
              <a:buSzPts val="2300"/>
              <a:buFont typeface="Arial"/>
              <a:buAutoNum type="arabicPeriod"/>
            </a:pPr>
            <a:r>
              <a:rPr lang="en" sz="2300">
                <a:solidFill>
                  <a:srgbClr val="6D7680"/>
                </a:solidFill>
                <a:highlight>
                  <a:srgbClr val="FFFFFF"/>
                </a:highlight>
                <a:latin typeface="Arial"/>
                <a:ea typeface="Arial"/>
                <a:cs typeface="Arial"/>
                <a:sym typeface="Arial"/>
              </a:rPr>
              <a:t>Form action and type </a:t>
            </a:r>
            <a:endParaRPr sz="2300">
              <a:solidFill>
                <a:srgbClr val="6D7680"/>
              </a:solidFill>
              <a:highlight>
                <a:srgbClr val="FFFFFF"/>
              </a:highlight>
              <a:latin typeface="Arial"/>
              <a:ea typeface="Arial"/>
              <a:cs typeface="Arial"/>
              <a:sym typeface="Arial"/>
            </a:endParaRPr>
          </a:p>
          <a:p>
            <a:pPr indent="0" lvl="0" marL="0" rtl="0" algn="l">
              <a:spcBef>
                <a:spcPts val="30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360045" lvl="0" marL="457200" rtl="0" algn="l">
              <a:lnSpc>
                <a:spcPct val="115000"/>
              </a:lnSpc>
              <a:spcBef>
                <a:spcPts val="0"/>
              </a:spcBef>
              <a:spcAft>
                <a:spcPts val="0"/>
              </a:spcAft>
              <a:buClr>
                <a:srgbClr val="6D7680"/>
              </a:buClr>
              <a:buSzPct val="100000"/>
              <a:buFont typeface="Arial"/>
              <a:buAutoNum type="arabicPeriod"/>
            </a:pPr>
            <a:r>
              <a:rPr lang="en" sz="2300">
                <a:solidFill>
                  <a:srgbClr val="6D7680"/>
                </a:solidFill>
                <a:highlight>
                  <a:srgbClr val="FFFFFF"/>
                </a:highlight>
                <a:latin typeface="Arial"/>
                <a:ea typeface="Arial"/>
                <a:cs typeface="Arial"/>
                <a:sym typeface="Arial"/>
              </a:rPr>
              <a:t>Get &amp; Post </a:t>
            </a:r>
            <a:endParaRPr sz="2300">
              <a:solidFill>
                <a:srgbClr val="6D7680"/>
              </a:solidFill>
              <a:highlight>
                <a:srgbClr val="FFFFFF"/>
              </a:highlight>
              <a:latin typeface="Arial"/>
              <a:ea typeface="Arial"/>
              <a:cs typeface="Arial"/>
              <a:sym typeface="Arial"/>
            </a:endParaRPr>
          </a:p>
          <a:p>
            <a:pPr indent="0" lvl="0" marL="0" rtl="0" algn="l">
              <a:spcBef>
                <a:spcPts val="3000"/>
              </a:spcBef>
              <a:spcAft>
                <a:spcPts val="0"/>
              </a:spcAft>
              <a:buNone/>
            </a:pPr>
            <a:r>
              <a:t/>
            </a:r>
            <a:endParaRPr/>
          </a:p>
        </p:txBody>
      </p:sp>
      <p:sp>
        <p:nvSpPr>
          <p:cNvPr id="223" name="Google Shape;223;p35"/>
          <p:cNvSpPr txBox="1"/>
          <p:nvPr>
            <p:ph idx="1" type="body"/>
          </p:nvPr>
        </p:nvSpPr>
        <p:spPr>
          <a:xfrm>
            <a:off x="311700" y="831050"/>
            <a:ext cx="8717400" cy="4155300"/>
          </a:xfrm>
          <a:prstGeom prst="rect">
            <a:avLst/>
          </a:prstGeom>
        </p:spPr>
        <p:txBody>
          <a:bodyPr anchorCtr="0" anchor="t" bIns="91425" lIns="91425" spcFirstLastPara="1" rIns="91425" wrap="square" tIns="91425">
            <a:normAutofit fontScale="25000" lnSpcReduction="20000"/>
          </a:bodyPr>
          <a:lstStyle/>
          <a:p>
            <a:pPr indent="0" lvl="0" marL="0" rtl="0" algn="l">
              <a:spcBef>
                <a:spcPts val="800"/>
              </a:spcBef>
              <a:spcAft>
                <a:spcPts val="0"/>
              </a:spcAft>
              <a:buNone/>
            </a:pPr>
            <a:r>
              <a:rPr lang="en" sz="5818">
                <a:solidFill>
                  <a:srgbClr val="000000"/>
                </a:solidFill>
                <a:highlight>
                  <a:srgbClr val="FFFFFF"/>
                </a:highlight>
                <a:latin typeface="Arial"/>
                <a:ea typeface="Arial"/>
                <a:cs typeface="Arial"/>
                <a:sym typeface="Arial"/>
              </a:rPr>
              <a:t>What is HTTP?</a:t>
            </a:r>
            <a:endParaRPr sz="5818">
              <a:solidFill>
                <a:srgbClr val="000000"/>
              </a:solidFill>
              <a:highlight>
                <a:srgbClr val="FFFFFF"/>
              </a:highlight>
              <a:latin typeface="Arial"/>
              <a:ea typeface="Arial"/>
              <a:cs typeface="Arial"/>
              <a:sym typeface="Arial"/>
            </a:endParaRPr>
          </a:p>
          <a:p>
            <a:pPr indent="0" lvl="0" marL="0" rtl="0" algn="l">
              <a:spcBef>
                <a:spcPts val="1400"/>
              </a:spcBef>
              <a:spcAft>
                <a:spcPts val="0"/>
              </a:spcAft>
              <a:buNone/>
            </a:pPr>
            <a:r>
              <a:rPr lang="en" sz="4568">
                <a:solidFill>
                  <a:srgbClr val="000000"/>
                </a:solidFill>
                <a:highlight>
                  <a:srgbClr val="FFFFFF"/>
                </a:highlight>
                <a:latin typeface="Verdana"/>
                <a:ea typeface="Verdana"/>
                <a:cs typeface="Verdana"/>
                <a:sym typeface="Verdana"/>
              </a:rPr>
              <a:t>The Hypertext Transfer Protocol (HTTP) is designed to enable communications between clients and servers.</a:t>
            </a:r>
            <a:endParaRPr sz="4568">
              <a:solidFill>
                <a:srgbClr val="000000"/>
              </a:solidFill>
              <a:highlight>
                <a:srgbClr val="FFFFFF"/>
              </a:highlight>
              <a:latin typeface="Verdana"/>
              <a:ea typeface="Verdana"/>
              <a:cs typeface="Verdana"/>
              <a:sym typeface="Verdana"/>
            </a:endParaRPr>
          </a:p>
          <a:p>
            <a:pPr indent="0" lvl="0" marL="0" rtl="0" algn="l">
              <a:spcBef>
                <a:spcPts val="1400"/>
              </a:spcBef>
              <a:spcAft>
                <a:spcPts val="0"/>
              </a:spcAft>
              <a:buNone/>
            </a:pPr>
            <a:r>
              <a:rPr lang="en" sz="4568">
                <a:solidFill>
                  <a:srgbClr val="000000"/>
                </a:solidFill>
                <a:highlight>
                  <a:srgbClr val="FFFFFF"/>
                </a:highlight>
                <a:latin typeface="Verdana"/>
                <a:ea typeface="Verdana"/>
                <a:cs typeface="Verdana"/>
                <a:sym typeface="Verdana"/>
              </a:rPr>
              <a:t>HTTP works as a request-response protocol between a client and server.</a:t>
            </a:r>
            <a:endParaRPr sz="4568">
              <a:solidFill>
                <a:srgbClr val="000000"/>
              </a:solidFill>
              <a:highlight>
                <a:srgbClr val="FFFFFF"/>
              </a:highlight>
              <a:latin typeface="Verdana"/>
              <a:ea typeface="Verdana"/>
              <a:cs typeface="Verdana"/>
              <a:sym typeface="Verdana"/>
            </a:endParaRPr>
          </a:p>
          <a:p>
            <a:pPr indent="0" lvl="0" marL="0" rtl="0" algn="l">
              <a:spcBef>
                <a:spcPts val="1400"/>
              </a:spcBef>
              <a:spcAft>
                <a:spcPts val="0"/>
              </a:spcAft>
              <a:buNone/>
            </a:pPr>
            <a:r>
              <a:rPr lang="en" sz="4568">
                <a:solidFill>
                  <a:srgbClr val="000000"/>
                </a:solidFill>
                <a:highlight>
                  <a:srgbClr val="FFFFFF"/>
                </a:highlight>
                <a:latin typeface="Verdana"/>
                <a:ea typeface="Verdana"/>
                <a:cs typeface="Verdana"/>
                <a:sym typeface="Verdana"/>
              </a:rPr>
              <a:t>Example: A client (browser) sends an HTTP request to the server; then the server returns a response to the client. The response contains status information about the request and may also contain the requested content.</a:t>
            </a:r>
            <a:endParaRPr sz="4568">
              <a:solidFill>
                <a:srgbClr val="000000"/>
              </a:solidFill>
              <a:highlight>
                <a:srgbClr val="FFFFFF"/>
              </a:highlight>
              <a:latin typeface="Verdana"/>
              <a:ea typeface="Verdana"/>
              <a:cs typeface="Verdana"/>
              <a:sym typeface="Verdana"/>
            </a:endParaRPr>
          </a:p>
          <a:p>
            <a:pPr indent="0" lvl="0" marL="0" rtl="0" algn="l">
              <a:spcBef>
                <a:spcPts val="1400"/>
              </a:spcBef>
              <a:spcAft>
                <a:spcPts val="0"/>
              </a:spcAft>
              <a:buNone/>
            </a:pPr>
            <a:r>
              <a:rPr lang="en" sz="5818">
                <a:solidFill>
                  <a:srgbClr val="000000"/>
                </a:solidFill>
                <a:highlight>
                  <a:srgbClr val="FFFFFF"/>
                </a:highlight>
                <a:latin typeface="Arial"/>
                <a:ea typeface="Arial"/>
                <a:cs typeface="Arial"/>
                <a:sym typeface="Arial"/>
              </a:rPr>
              <a:t>HTTP Methods</a:t>
            </a:r>
            <a:endParaRPr sz="5818">
              <a:solidFill>
                <a:srgbClr val="000000"/>
              </a:solidFill>
              <a:highlight>
                <a:srgbClr val="FFFFFF"/>
              </a:highlight>
              <a:latin typeface="Arial"/>
              <a:ea typeface="Arial"/>
              <a:cs typeface="Arial"/>
              <a:sym typeface="Arial"/>
            </a:endParaRPr>
          </a:p>
          <a:p>
            <a:pPr indent="-301120" lvl="0" marL="457200" rtl="0" algn="l">
              <a:spcBef>
                <a:spcPts val="1100"/>
              </a:spcBef>
              <a:spcAft>
                <a:spcPts val="0"/>
              </a:spcAft>
              <a:buClr>
                <a:srgbClr val="000000"/>
              </a:buClr>
              <a:buSzPct val="100000"/>
              <a:buFont typeface="Verdana"/>
              <a:buChar char="●"/>
            </a:pPr>
            <a:r>
              <a:rPr lang="en" sz="4568">
                <a:solidFill>
                  <a:srgbClr val="000000"/>
                </a:solidFill>
                <a:highlight>
                  <a:srgbClr val="FFFFFF"/>
                </a:highlight>
                <a:latin typeface="Verdana"/>
                <a:ea typeface="Verdana"/>
                <a:cs typeface="Verdana"/>
                <a:sym typeface="Verdana"/>
              </a:rPr>
              <a:t>GET</a:t>
            </a:r>
            <a:endParaRPr sz="4568">
              <a:solidFill>
                <a:srgbClr val="000000"/>
              </a:solidFill>
              <a:highlight>
                <a:srgbClr val="FFFFFF"/>
              </a:highlight>
              <a:latin typeface="Verdana"/>
              <a:ea typeface="Verdana"/>
              <a:cs typeface="Verdana"/>
              <a:sym typeface="Verdana"/>
            </a:endParaRPr>
          </a:p>
          <a:p>
            <a:pPr indent="-301120" lvl="0" marL="457200" rtl="0" algn="l">
              <a:spcBef>
                <a:spcPts val="0"/>
              </a:spcBef>
              <a:spcAft>
                <a:spcPts val="0"/>
              </a:spcAft>
              <a:buClr>
                <a:srgbClr val="000000"/>
              </a:buClr>
              <a:buSzPct val="100000"/>
              <a:buFont typeface="Verdana"/>
              <a:buChar char="●"/>
            </a:pPr>
            <a:r>
              <a:rPr lang="en" sz="4568">
                <a:solidFill>
                  <a:srgbClr val="000000"/>
                </a:solidFill>
                <a:highlight>
                  <a:srgbClr val="FFFFFF"/>
                </a:highlight>
                <a:latin typeface="Verdana"/>
                <a:ea typeface="Verdana"/>
                <a:cs typeface="Verdana"/>
                <a:sym typeface="Verdana"/>
              </a:rPr>
              <a:t>POST</a:t>
            </a:r>
            <a:endParaRPr sz="4568">
              <a:solidFill>
                <a:srgbClr val="000000"/>
              </a:solidFill>
              <a:highlight>
                <a:srgbClr val="FFFFFF"/>
              </a:highlight>
              <a:latin typeface="Verdana"/>
              <a:ea typeface="Verdana"/>
              <a:cs typeface="Verdana"/>
              <a:sym typeface="Verdana"/>
            </a:endParaRPr>
          </a:p>
          <a:p>
            <a:pPr indent="-301120" lvl="0" marL="457200" rtl="0" algn="l">
              <a:spcBef>
                <a:spcPts val="0"/>
              </a:spcBef>
              <a:spcAft>
                <a:spcPts val="0"/>
              </a:spcAft>
              <a:buClr>
                <a:srgbClr val="000000"/>
              </a:buClr>
              <a:buSzPct val="100000"/>
              <a:buFont typeface="Verdana"/>
              <a:buChar char="●"/>
            </a:pPr>
            <a:r>
              <a:rPr lang="en" sz="4568">
                <a:solidFill>
                  <a:srgbClr val="000000"/>
                </a:solidFill>
                <a:highlight>
                  <a:srgbClr val="FFFFFF"/>
                </a:highlight>
                <a:latin typeface="Verdana"/>
                <a:ea typeface="Verdana"/>
                <a:cs typeface="Verdana"/>
                <a:sym typeface="Verdana"/>
              </a:rPr>
              <a:t>PUT</a:t>
            </a:r>
            <a:endParaRPr sz="4568">
              <a:solidFill>
                <a:srgbClr val="000000"/>
              </a:solidFill>
              <a:highlight>
                <a:srgbClr val="FFFFFF"/>
              </a:highlight>
              <a:latin typeface="Verdana"/>
              <a:ea typeface="Verdana"/>
              <a:cs typeface="Verdana"/>
              <a:sym typeface="Verdana"/>
            </a:endParaRPr>
          </a:p>
          <a:p>
            <a:pPr indent="-301120" lvl="0" marL="457200" rtl="0" algn="l">
              <a:spcBef>
                <a:spcPts val="0"/>
              </a:spcBef>
              <a:spcAft>
                <a:spcPts val="0"/>
              </a:spcAft>
              <a:buClr>
                <a:srgbClr val="000000"/>
              </a:buClr>
              <a:buSzPct val="100000"/>
              <a:buFont typeface="Verdana"/>
              <a:buChar char="●"/>
            </a:pPr>
            <a:r>
              <a:rPr lang="en" sz="4568">
                <a:solidFill>
                  <a:srgbClr val="000000"/>
                </a:solidFill>
                <a:highlight>
                  <a:srgbClr val="FFFFFF"/>
                </a:highlight>
                <a:latin typeface="Verdana"/>
                <a:ea typeface="Verdana"/>
                <a:cs typeface="Verdana"/>
                <a:sym typeface="Verdana"/>
              </a:rPr>
              <a:t>HEAD</a:t>
            </a:r>
            <a:endParaRPr sz="4568">
              <a:solidFill>
                <a:srgbClr val="000000"/>
              </a:solidFill>
              <a:highlight>
                <a:srgbClr val="FFFFFF"/>
              </a:highlight>
              <a:latin typeface="Verdana"/>
              <a:ea typeface="Verdana"/>
              <a:cs typeface="Verdana"/>
              <a:sym typeface="Verdana"/>
            </a:endParaRPr>
          </a:p>
          <a:p>
            <a:pPr indent="-301120" lvl="0" marL="457200" rtl="0" algn="l">
              <a:spcBef>
                <a:spcPts val="0"/>
              </a:spcBef>
              <a:spcAft>
                <a:spcPts val="0"/>
              </a:spcAft>
              <a:buClr>
                <a:srgbClr val="000000"/>
              </a:buClr>
              <a:buSzPct val="100000"/>
              <a:buFont typeface="Verdana"/>
              <a:buChar char="●"/>
            </a:pPr>
            <a:r>
              <a:rPr lang="en" sz="4568">
                <a:solidFill>
                  <a:srgbClr val="000000"/>
                </a:solidFill>
                <a:highlight>
                  <a:srgbClr val="FFFFFF"/>
                </a:highlight>
                <a:latin typeface="Verdana"/>
                <a:ea typeface="Verdana"/>
                <a:cs typeface="Verdana"/>
                <a:sym typeface="Verdana"/>
              </a:rPr>
              <a:t>DELETE</a:t>
            </a:r>
            <a:endParaRPr sz="4568">
              <a:solidFill>
                <a:srgbClr val="000000"/>
              </a:solidFill>
              <a:highlight>
                <a:srgbClr val="FFFFFF"/>
              </a:highlight>
              <a:latin typeface="Verdana"/>
              <a:ea typeface="Verdana"/>
              <a:cs typeface="Verdana"/>
              <a:sym typeface="Verdana"/>
            </a:endParaRPr>
          </a:p>
          <a:p>
            <a:pPr indent="-301120" lvl="0" marL="457200" rtl="0" algn="l">
              <a:spcBef>
                <a:spcPts val="0"/>
              </a:spcBef>
              <a:spcAft>
                <a:spcPts val="0"/>
              </a:spcAft>
              <a:buClr>
                <a:srgbClr val="000000"/>
              </a:buClr>
              <a:buSzPct val="100000"/>
              <a:buFont typeface="Verdana"/>
              <a:buChar char="●"/>
            </a:pPr>
            <a:r>
              <a:rPr lang="en" sz="4568">
                <a:solidFill>
                  <a:srgbClr val="000000"/>
                </a:solidFill>
                <a:highlight>
                  <a:srgbClr val="FFFFFF"/>
                </a:highlight>
                <a:latin typeface="Verdana"/>
                <a:ea typeface="Verdana"/>
                <a:cs typeface="Verdana"/>
                <a:sym typeface="Verdana"/>
              </a:rPr>
              <a:t>PATCH</a:t>
            </a:r>
            <a:endParaRPr sz="4568">
              <a:solidFill>
                <a:srgbClr val="000000"/>
              </a:solidFill>
              <a:highlight>
                <a:srgbClr val="FFFFFF"/>
              </a:highlight>
              <a:latin typeface="Verdana"/>
              <a:ea typeface="Verdana"/>
              <a:cs typeface="Verdana"/>
              <a:sym typeface="Verdana"/>
            </a:endParaRPr>
          </a:p>
          <a:p>
            <a:pPr indent="-301120" lvl="0" marL="457200" rtl="0" algn="l">
              <a:spcBef>
                <a:spcPts val="0"/>
              </a:spcBef>
              <a:spcAft>
                <a:spcPts val="0"/>
              </a:spcAft>
              <a:buClr>
                <a:srgbClr val="000000"/>
              </a:buClr>
              <a:buSzPct val="100000"/>
              <a:buFont typeface="Verdana"/>
              <a:buChar char="●"/>
            </a:pPr>
            <a:r>
              <a:rPr lang="en" sz="4568">
                <a:solidFill>
                  <a:srgbClr val="000000"/>
                </a:solidFill>
                <a:highlight>
                  <a:srgbClr val="FFFFFF"/>
                </a:highlight>
                <a:latin typeface="Verdana"/>
                <a:ea typeface="Verdana"/>
                <a:cs typeface="Verdana"/>
                <a:sym typeface="Verdana"/>
              </a:rPr>
              <a:t>OPTIONS</a:t>
            </a:r>
            <a:endParaRPr sz="4568">
              <a:solidFill>
                <a:srgbClr val="000000"/>
              </a:solidFill>
              <a:highlight>
                <a:srgbClr val="FFFFFF"/>
              </a:highlight>
              <a:latin typeface="Verdana"/>
              <a:ea typeface="Verdana"/>
              <a:cs typeface="Verdana"/>
              <a:sym typeface="Verdana"/>
            </a:endParaRPr>
          </a:p>
          <a:p>
            <a:pPr indent="-301120" lvl="0" marL="457200" rtl="0" algn="l">
              <a:spcBef>
                <a:spcPts val="0"/>
              </a:spcBef>
              <a:spcAft>
                <a:spcPts val="0"/>
              </a:spcAft>
              <a:buClr>
                <a:srgbClr val="000000"/>
              </a:buClr>
              <a:buSzPct val="100000"/>
              <a:buFont typeface="Verdana"/>
              <a:buChar char="●"/>
            </a:pPr>
            <a:r>
              <a:rPr lang="en" sz="4568">
                <a:solidFill>
                  <a:srgbClr val="000000"/>
                </a:solidFill>
                <a:highlight>
                  <a:srgbClr val="FFFFFF"/>
                </a:highlight>
                <a:latin typeface="Verdana"/>
                <a:ea typeface="Verdana"/>
                <a:cs typeface="Verdana"/>
                <a:sym typeface="Verdana"/>
              </a:rPr>
              <a:t>CONNECT</a:t>
            </a:r>
            <a:endParaRPr sz="4568">
              <a:solidFill>
                <a:srgbClr val="000000"/>
              </a:solidFill>
              <a:highlight>
                <a:srgbClr val="FFFFFF"/>
              </a:highlight>
              <a:latin typeface="Verdana"/>
              <a:ea typeface="Verdana"/>
              <a:cs typeface="Verdana"/>
              <a:sym typeface="Verdana"/>
            </a:endParaRPr>
          </a:p>
          <a:p>
            <a:pPr indent="-301120" lvl="0" marL="457200" rtl="0" algn="l">
              <a:spcBef>
                <a:spcPts val="0"/>
              </a:spcBef>
              <a:spcAft>
                <a:spcPts val="0"/>
              </a:spcAft>
              <a:buClr>
                <a:srgbClr val="000000"/>
              </a:buClr>
              <a:buSzPct val="100000"/>
              <a:buFont typeface="Verdana"/>
              <a:buChar char="●"/>
            </a:pPr>
            <a:r>
              <a:rPr lang="en" sz="4568">
                <a:solidFill>
                  <a:srgbClr val="000000"/>
                </a:solidFill>
                <a:highlight>
                  <a:srgbClr val="FFFFFF"/>
                </a:highlight>
                <a:latin typeface="Verdana"/>
                <a:ea typeface="Verdana"/>
                <a:cs typeface="Verdana"/>
                <a:sym typeface="Verdana"/>
              </a:rPr>
              <a:t>TRACE</a:t>
            </a:r>
            <a:endParaRPr sz="4568">
              <a:solidFill>
                <a:srgbClr val="000000"/>
              </a:solidFill>
              <a:highlight>
                <a:srgbClr val="FFFFFF"/>
              </a:highlight>
              <a:latin typeface="Verdana"/>
              <a:ea typeface="Verdana"/>
              <a:cs typeface="Verdana"/>
              <a:sym typeface="Verdana"/>
            </a:endParaRPr>
          </a:p>
          <a:p>
            <a:pPr indent="0" lvl="0" marL="0" rtl="0" algn="l">
              <a:spcBef>
                <a:spcPts val="1400"/>
              </a:spcBef>
              <a:spcAft>
                <a:spcPts val="0"/>
              </a:spcAft>
              <a:buNone/>
            </a:pPr>
            <a:r>
              <a:rPr lang="en" sz="4568">
                <a:solidFill>
                  <a:srgbClr val="000000"/>
                </a:solidFill>
                <a:highlight>
                  <a:srgbClr val="FFFFFF"/>
                </a:highlight>
                <a:latin typeface="Verdana"/>
                <a:ea typeface="Verdana"/>
                <a:cs typeface="Verdana"/>
                <a:sym typeface="Verdana"/>
              </a:rPr>
              <a:t>The two most common HTTP methods are: GET and POST.</a:t>
            </a:r>
            <a:endParaRPr sz="4568">
              <a:solidFill>
                <a:srgbClr val="000000"/>
              </a:solidFill>
              <a:highlight>
                <a:srgbClr val="FFFFFF"/>
              </a:highlight>
              <a:latin typeface="Verdana"/>
              <a:ea typeface="Verdana"/>
              <a:cs typeface="Verdana"/>
              <a:sym typeface="Verdana"/>
            </a:endParaRPr>
          </a:p>
          <a:p>
            <a:pPr indent="0" lvl="0" marL="0" rtl="0" algn="l">
              <a:spcBef>
                <a:spcPts val="14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800"/>
              </a:spcBef>
              <a:spcAft>
                <a:spcPts val="800"/>
              </a:spcAft>
              <a:buNone/>
            </a:pPr>
            <a:r>
              <a:rPr lang="en" sz="2400">
                <a:solidFill>
                  <a:srgbClr val="000000"/>
                </a:solidFill>
                <a:highlight>
                  <a:srgbClr val="FFFFFF"/>
                </a:highlight>
                <a:latin typeface="Arial"/>
                <a:ea typeface="Arial"/>
                <a:cs typeface="Arial"/>
                <a:sym typeface="Arial"/>
              </a:rPr>
              <a:t>The GET Method</a:t>
            </a:r>
            <a:endParaRPr/>
          </a:p>
        </p:txBody>
      </p:sp>
      <p:sp>
        <p:nvSpPr>
          <p:cNvPr id="229" name="Google Shape;229;p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32500" lnSpcReduction="20000"/>
          </a:bodyPr>
          <a:lstStyle/>
          <a:p>
            <a:pPr indent="0" lvl="0" marL="0" rtl="0" algn="l">
              <a:spcBef>
                <a:spcPts val="1400"/>
              </a:spcBef>
              <a:spcAft>
                <a:spcPts val="0"/>
              </a:spcAft>
              <a:buNone/>
            </a:pPr>
            <a:r>
              <a:rPr lang="en" sz="4346">
                <a:solidFill>
                  <a:srgbClr val="000000"/>
                </a:solidFill>
                <a:highlight>
                  <a:srgbClr val="FFFFFF"/>
                </a:highlight>
                <a:latin typeface="Verdana"/>
                <a:ea typeface="Verdana"/>
                <a:cs typeface="Verdana"/>
                <a:sym typeface="Verdana"/>
              </a:rPr>
              <a:t>GET is used to request data from a specified resource.</a:t>
            </a:r>
            <a:endParaRPr sz="4346">
              <a:solidFill>
                <a:srgbClr val="000000"/>
              </a:solidFill>
              <a:highlight>
                <a:srgbClr val="FFFFFF"/>
              </a:highlight>
              <a:latin typeface="Verdana"/>
              <a:ea typeface="Verdana"/>
              <a:cs typeface="Verdana"/>
              <a:sym typeface="Verdana"/>
            </a:endParaRPr>
          </a:p>
          <a:p>
            <a:pPr indent="0" lvl="0" marL="0" rtl="0" algn="l">
              <a:spcBef>
                <a:spcPts val="1400"/>
              </a:spcBef>
              <a:spcAft>
                <a:spcPts val="0"/>
              </a:spcAft>
              <a:buNone/>
            </a:pPr>
            <a:r>
              <a:rPr lang="en" sz="4346">
                <a:solidFill>
                  <a:srgbClr val="000000"/>
                </a:solidFill>
                <a:highlight>
                  <a:srgbClr val="FFFFFF"/>
                </a:highlight>
                <a:latin typeface="Verdana"/>
                <a:ea typeface="Verdana"/>
                <a:cs typeface="Verdana"/>
                <a:sym typeface="Verdana"/>
              </a:rPr>
              <a:t>Note that the query string (name/value pairs) is sent in the URL of a GET request:</a:t>
            </a:r>
            <a:endParaRPr sz="4346">
              <a:solidFill>
                <a:srgbClr val="000000"/>
              </a:solidFill>
              <a:highlight>
                <a:srgbClr val="FFFFFF"/>
              </a:highlight>
              <a:latin typeface="Verdana"/>
              <a:ea typeface="Verdana"/>
              <a:cs typeface="Verdana"/>
              <a:sym typeface="Verdana"/>
            </a:endParaRPr>
          </a:p>
          <a:p>
            <a:pPr indent="0" lvl="0" marL="114300" marR="114300" rtl="0" algn="l">
              <a:spcBef>
                <a:spcPts val="1400"/>
              </a:spcBef>
              <a:spcAft>
                <a:spcPts val="0"/>
              </a:spcAft>
              <a:buNone/>
            </a:pPr>
            <a:r>
              <a:rPr lang="en" sz="4346">
                <a:solidFill>
                  <a:srgbClr val="000000"/>
                </a:solidFill>
                <a:highlight>
                  <a:srgbClr val="FFFFFF"/>
                </a:highlight>
                <a:latin typeface="Courier New"/>
                <a:ea typeface="Courier New"/>
                <a:cs typeface="Courier New"/>
                <a:sym typeface="Courier New"/>
              </a:rPr>
              <a:t>/test/demo_form.php?name1=value1&amp;name2=value2</a:t>
            </a:r>
            <a:endParaRPr sz="4346">
              <a:solidFill>
                <a:srgbClr val="000000"/>
              </a:solidFill>
              <a:highlight>
                <a:srgbClr val="FFFFFF"/>
              </a:highlight>
              <a:latin typeface="Courier New"/>
              <a:ea typeface="Courier New"/>
              <a:cs typeface="Courier New"/>
              <a:sym typeface="Courier New"/>
            </a:endParaRPr>
          </a:p>
          <a:p>
            <a:pPr indent="0" lvl="0" marL="0" rtl="0" algn="l">
              <a:spcBef>
                <a:spcPts val="1400"/>
              </a:spcBef>
              <a:spcAft>
                <a:spcPts val="0"/>
              </a:spcAft>
              <a:buNone/>
            </a:pPr>
            <a:r>
              <a:rPr lang="en" sz="4346">
                <a:solidFill>
                  <a:srgbClr val="000000"/>
                </a:solidFill>
                <a:highlight>
                  <a:srgbClr val="FFFFFF"/>
                </a:highlight>
                <a:latin typeface="Verdana"/>
                <a:ea typeface="Verdana"/>
                <a:cs typeface="Verdana"/>
                <a:sym typeface="Verdana"/>
              </a:rPr>
              <a:t>Some notes on GET requests:</a:t>
            </a:r>
            <a:endParaRPr sz="4346">
              <a:solidFill>
                <a:srgbClr val="000000"/>
              </a:solidFill>
              <a:highlight>
                <a:srgbClr val="FFFFFF"/>
              </a:highlight>
              <a:latin typeface="Verdana"/>
              <a:ea typeface="Verdana"/>
              <a:cs typeface="Verdana"/>
              <a:sym typeface="Verdana"/>
            </a:endParaRPr>
          </a:p>
          <a:p>
            <a:pPr indent="-318306" lvl="0" marL="457200" rtl="0" algn="l">
              <a:spcBef>
                <a:spcPts val="1400"/>
              </a:spcBef>
              <a:spcAft>
                <a:spcPts val="0"/>
              </a:spcAft>
              <a:buClr>
                <a:srgbClr val="000000"/>
              </a:buClr>
              <a:buSzPct val="100000"/>
              <a:buFont typeface="Verdana"/>
              <a:buChar char="●"/>
            </a:pPr>
            <a:r>
              <a:rPr lang="en" sz="4346">
                <a:solidFill>
                  <a:srgbClr val="000000"/>
                </a:solidFill>
                <a:highlight>
                  <a:srgbClr val="FFFFFF"/>
                </a:highlight>
                <a:latin typeface="Verdana"/>
                <a:ea typeface="Verdana"/>
                <a:cs typeface="Verdana"/>
                <a:sym typeface="Verdana"/>
              </a:rPr>
              <a:t>GET requests can be cached</a:t>
            </a:r>
            <a:endParaRPr sz="4346">
              <a:solidFill>
                <a:srgbClr val="000000"/>
              </a:solidFill>
              <a:highlight>
                <a:srgbClr val="FFFFFF"/>
              </a:highlight>
              <a:latin typeface="Verdana"/>
              <a:ea typeface="Verdana"/>
              <a:cs typeface="Verdana"/>
              <a:sym typeface="Verdana"/>
            </a:endParaRPr>
          </a:p>
          <a:p>
            <a:pPr indent="-318306" lvl="0" marL="457200" rtl="0" algn="l">
              <a:spcBef>
                <a:spcPts val="0"/>
              </a:spcBef>
              <a:spcAft>
                <a:spcPts val="0"/>
              </a:spcAft>
              <a:buClr>
                <a:srgbClr val="000000"/>
              </a:buClr>
              <a:buSzPct val="100000"/>
              <a:buFont typeface="Verdana"/>
              <a:buChar char="●"/>
            </a:pPr>
            <a:r>
              <a:rPr lang="en" sz="4346">
                <a:solidFill>
                  <a:srgbClr val="000000"/>
                </a:solidFill>
                <a:highlight>
                  <a:srgbClr val="FFFFFF"/>
                </a:highlight>
                <a:latin typeface="Verdana"/>
                <a:ea typeface="Verdana"/>
                <a:cs typeface="Verdana"/>
                <a:sym typeface="Verdana"/>
              </a:rPr>
              <a:t>GET requests remain in the browser history</a:t>
            </a:r>
            <a:endParaRPr sz="4346">
              <a:solidFill>
                <a:srgbClr val="000000"/>
              </a:solidFill>
              <a:highlight>
                <a:srgbClr val="FFFFFF"/>
              </a:highlight>
              <a:latin typeface="Verdana"/>
              <a:ea typeface="Verdana"/>
              <a:cs typeface="Verdana"/>
              <a:sym typeface="Verdana"/>
            </a:endParaRPr>
          </a:p>
          <a:p>
            <a:pPr indent="-318306" lvl="0" marL="457200" rtl="0" algn="l">
              <a:spcBef>
                <a:spcPts val="0"/>
              </a:spcBef>
              <a:spcAft>
                <a:spcPts val="0"/>
              </a:spcAft>
              <a:buClr>
                <a:srgbClr val="000000"/>
              </a:buClr>
              <a:buSzPct val="100000"/>
              <a:buFont typeface="Verdana"/>
              <a:buChar char="●"/>
            </a:pPr>
            <a:r>
              <a:rPr lang="en" sz="4346">
                <a:solidFill>
                  <a:srgbClr val="000000"/>
                </a:solidFill>
                <a:highlight>
                  <a:srgbClr val="FFFFFF"/>
                </a:highlight>
                <a:latin typeface="Verdana"/>
                <a:ea typeface="Verdana"/>
                <a:cs typeface="Verdana"/>
                <a:sym typeface="Verdana"/>
              </a:rPr>
              <a:t>GET requests can be bookmarked</a:t>
            </a:r>
            <a:endParaRPr sz="4346">
              <a:solidFill>
                <a:srgbClr val="000000"/>
              </a:solidFill>
              <a:highlight>
                <a:srgbClr val="FFFFFF"/>
              </a:highlight>
              <a:latin typeface="Verdana"/>
              <a:ea typeface="Verdana"/>
              <a:cs typeface="Verdana"/>
              <a:sym typeface="Verdana"/>
            </a:endParaRPr>
          </a:p>
          <a:p>
            <a:pPr indent="-318306" lvl="0" marL="457200" rtl="0" algn="l">
              <a:spcBef>
                <a:spcPts val="0"/>
              </a:spcBef>
              <a:spcAft>
                <a:spcPts val="0"/>
              </a:spcAft>
              <a:buClr>
                <a:srgbClr val="000000"/>
              </a:buClr>
              <a:buSzPct val="100000"/>
              <a:buFont typeface="Verdana"/>
              <a:buChar char="●"/>
            </a:pPr>
            <a:r>
              <a:rPr lang="en" sz="4346">
                <a:solidFill>
                  <a:srgbClr val="000000"/>
                </a:solidFill>
                <a:highlight>
                  <a:srgbClr val="FFFFFF"/>
                </a:highlight>
                <a:latin typeface="Verdana"/>
                <a:ea typeface="Verdana"/>
                <a:cs typeface="Verdana"/>
                <a:sym typeface="Verdana"/>
              </a:rPr>
              <a:t>GET requests should never be used when dealing with sensitive data</a:t>
            </a:r>
            <a:endParaRPr sz="4346">
              <a:solidFill>
                <a:srgbClr val="000000"/>
              </a:solidFill>
              <a:highlight>
                <a:srgbClr val="FFFFFF"/>
              </a:highlight>
              <a:latin typeface="Verdana"/>
              <a:ea typeface="Verdana"/>
              <a:cs typeface="Verdana"/>
              <a:sym typeface="Verdana"/>
            </a:endParaRPr>
          </a:p>
          <a:p>
            <a:pPr indent="-318306" lvl="0" marL="457200" rtl="0" algn="l">
              <a:spcBef>
                <a:spcPts val="0"/>
              </a:spcBef>
              <a:spcAft>
                <a:spcPts val="0"/>
              </a:spcAft>
              <a:buClr>
                <a:srgbClr val="000000"/>
              </a:buClr>
              <a:buSzPct val="100000"/>
              <a:buFont typeface="Verdana"/>
              <a:buChar char="●"/>
            </a:pPr>
            <a:r>
              <a:rPr lang="en" sz="4346">
                <a:solidFill>
                  <a:srgbClr val="000000"/>
                </a:solidFill>
                <a:highlight>
                  <a:srgbClr val="FFFFFF"/>
                </a:highlight>
                <a:latin typeface="Verdana"/>
                <a:ea typeface="Verdana"/>
                <a:cs typeface="Verdana"/>
                <a:sym typeface="Verdana"/>
              </a:rPr>
              <a:t>GET requests have length restrictions</a:t>
            </a:r>
            <a:endParaRPr sz="4346">
              <a:solidFill>
                <a:srgbClr val="000000"/>
              </a:solidFill>
              <a:highlight>
                <a:srgbClr val="FFFFFF"/>
              </a:highlight>
              <a:latin typeface="Verdana"/>
              <a:ea typeface="Verdana"/>
              <a:cs typeface="Verdana"/>
              <a:sym typeface="Verdana"/>
            </a:endParaRPr>
          </a:p>
          <a:p>
            <a:pPr indent="-318306" lvl="0" marL="457200" rtl="0" algn="l">
              <a:spcBef>
                <a:spcPts val="0"/>
              </a:spcBef>
              <a:spcAft>
                <a:spcPts val="0"/>
              </a:spcAft>
              <a:buClr>
                <a:srgbClr val="000000"/>
              </a:buClr>
              <a:buSzPct val="100000"/>
              <a:buFont typeface="Verdana"/>
              <a:buChar char="●"/>
            </a:pPr>
            <a:r>
              <a:rPr lang="en" sz="4346">
                <a:solidFill>
                  <a:srgbClr val="000000"/>
                </a:solidFill>
                <a:highlight>
                  <a:srgbClr val="FFFFFF"/>
                </a:highlight>
                <a:latin typeface="Verdana"/>
                <a:ea typeface="Verdana"/>
                <a:cs typeface="Verdana"/>
                <a:sym typeface="Verdana"/>
              </a:rPr>
              <a:t>GET requests are only used to request data (not modify)</a:t>
            </a:r>
            <a:endParaRPr sz="4346">
              <a:solidFill>
                <a:srgbClr val="000000"/>
              </a:solidFill>
              <a:highlight>
                <a:srgbClr val="FFFFFF"/>
              </a:highlight>
              <a:latin typeface="Verdana"/>
              <a:ea typeface="Verdana"/>
              <a:cs typeface="Verdana"/>
              <a:sym typeface="Verdana"/>
            </a:endParaRPr>
          </a:p>
          <a:p>
            <a:pPr indent="0" lvl="0" marL="0" rtl="0" algn="l">
              <a:lnSpc>
                <a:spcPct val="100000"/>
              </a:lnSpc>
              <a:spcBef>
                <a:spcPts val="1100"/>
              </a:spcBef>
              <a:spcAft>
                <a:spcPts val="0"/>
              </a:spcAft>
              <a:buNone/>
            </a:pPr>
            <a:r>
              <a:t/>
            </a:r>
            <a:endParaRPr sz="30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800"/>
              </a:spcBef>
              <a:spcAft>
                <a:spcPts val="0"/>
              </a:spcAft>
              <a:buNone/>
            </a:pPr>
            <a:r>
              <a:rPr lang="en" sz="2400">
                <a:solidFill>
                  <a:srgbClr val="000000"/>
                </a:solidFill>
                <a:highlight>
                  <a:srgbClr val="FFFFFF"/>
                </a:highlight>
                <a:latin typeface="Arial"/>
                <a:ea typeface="Arial"/>
                <a:cs typeface="Arial"/>
                <a:sym typeface="Arial"/>
              </a:rPr>
              <a:t>The POST Method</a:t>
            </a:r>
            <a:endParaRPr sz="2400">
              <a:solidFill>
                <a:srgbClr val="000000"/>
              </a:solidFill>
              <a:highlight>
                <a:srgbClr val="FFFFFF"/>
              </a:highlight>
              <a:latin typeface="Arial"/>
              <a:ea typeface="Arial"/>
              <a:cs typeface="Arial"/>
              <a:sym typeface="Arial"/>
            </a:endParaRPr>
          </a:p>
          <a:p>
            <a:pPr indent="0" lvl="0" marL="0" rtl="0" algn="l">
              <a:spcBef>
                <a:spcPts val="800"/>
              </a:spcBef>
              <a:spcAft>
                <a:spcPts val="0"/>
              </a:spcAft>
              <a:buNone/>
            </a:pPr>
            <a:r>
              <a:t/>
            </a:r>
            <a:endParaRPr/>
          </a:p>
        </p:txBody>
      </p:sp>
      <p:sp>
        <p:nvSpPr>
          <p:cNvPr id="235" name="Google Shape;235;p37"/>
          <p:cNvSpPr txBox="1"/>
          <p:nvPr>
            <p:ph idx="1" type="body"/>
          </p:nvPr>
        </p:nvSpPr>
        <p:spPr>
          <a:xfrm>
            <a:off x="221875" y="1252325"/>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1400"/>
              </a:spcBef>
              <a:spcAft>
                <a:spcPts val="0"/>
              </a:spcAft>
              <a:buNone/>
            </a:pPr>
            <a:r>
              <a:rPr lang="en" sz="1200">
                <a:solidFill>
                  <a:srgbClr val="000000"/>
                </a:solidFill>
                <a:highlight>
                  <a:srgbClr val="FFFFFF"/>
                </a:highlight>
                <a:latin typeface="Verdana"/>
                <a:ea typeface="Verdana"/>
                <a:cs typeface="Verdana"/>
                <a:sym typeface="Verdana"/>
              </a:rPr>
              <a:t>POST is used to send data to a server to create/update a resource.</a:t>
            </a:r>
            <a:endParaRPr sz="1200">
              <a:solidFill>
                <a:srgbClr val="000000"/>
              </a:solidFill>
              <a:highlight>
                <a:srgbClr val="FFFFFF"/>
              </a:highlight>
              <a:latin typeface="Verdana"/>
              <a:ea typeface="Verdana"/>
              <a:cs typeface="Verdana"/>
              <a:sym typeface="Verdana"/>
            </a:endParaRPr>
          </a:p>
          <a:p>
            <a:pPr indent="0" lvl="0" marL="0" rtl="0" algn="l">
              <a:spcBef>
                <a:spcPts val="1400"/>
              </a:spcBef>
              <a:spcAft>
                <a:spcPts val="0"/>
              </a:spcAft>
              <a:buNone/>
            </a:pPr>
            <a:r>
              <a:rPr lang="en" sz="1150">
                <a:solidFill>
                  <a:srgbClr val="000000"/>
                </a:solidFill>
                <a:highlight>
                  <a:srgbClr val="FFFFFF"/>
                </a:highlight>
                <a:latin typeface="Verdana"/>
                <a:ea typeface="Verdana"/>
                <a:cs typeface="Verdana"/>
                <a:sym typeface="Verdana"/>
              </a:rPr>
              <a:t>The data sent to the server with POST is stored in the request body of the HTTP request:</a:t>
            </a:r>
            <a:endParaRPr sz="1150">
              <a:solidFill>
                <a:srgbClr val="000000"/>
              </a:solidFill>
              <a:highlight>
                <a:srgbClr val="FFFFFF"/>
              </a:highlight>
              <a:latin typeface="Verdana"/>
              <a:ea typeface="Verdana"/>
              <a:cs typeface="Verdana"/>
              <a:sym typeface="Verdana"/>
            </a:endParaRPr>
          </a:p>
          <a:p>
            <a:pPr indent="0" lvl="0" marL="114300" marR="114300" rtl="0" algn="l">
              <a:spcBef>
                <a:spcPts val="1400"/>
              </a:spcBef>
              <a:spcAft>
                <a:spcPts val="0"/>
              </a:spcAft>
              <a:buNone/>
            </a:pPr>
            <a:r>
              <a:rPr lang="en" sz="1150">
                <a:solidFill>
                  <a:srgbClr val="000000"/>
                </a:solidFill>
                <a:highlight>
                  <a:srgbClr val="FFFFFF"/>
                </a:highlight>
                <a:latin typeface="Courier New"/>
                <a:ea typeface="Courier New"/>
                <a:cs typeface="Courier New"/>
                <a:sym typeface="Courier New"/>
              </a:rPr>
              <a:t>POST /test/demo_form.php HTTP/1.1</a:t>
            </a:r>
            <a:endParaRPr sz="1150">
              <a:solidFill>
                <a:srgbClr val="000000"/>
              </a:solidFill>
              <a:highlight>
                <a:srgbClr val="FFFFFF"/>
              </a:highlight>
              <a:latin typeface="Courier New"/>
              <a:ea typeface="Courier New"/>
              <a:cs typeface="Courier New"/>
              <a:sym typeface="Courier New"/>
            </a:endParaRPr>
          </a:p>
          <a:p>
            <a:pPr indent="0" lvl="0" marL="114300" marR="114300" rtl="0" algn="l">
              <a:spcBef>
                <a:spcPts val="0"/>
              </a:spcBef>
              <a:spcAft>
                <a:spcPts val="0"/>
              </a:spcAft>
              <a:buNone/>
            </a:pPr>
            <a:r>
              <a:rPr lang="en" sz="1150">
                <a:solidFill>
                  <a:srgbClr val="000000"/>
                </a:solidFill>
                <a:highlight>
                  <a:srgbClr val="FFFFFF"/>
                </a:highlight>
                <a:latin typeface="Courier New"/>
                <a:ea typeface="Courier New"/>
                <a:cs typeface="Courier New"/>
                <a:sym typeface="Courier New"/>
              </a:rPr>
              <a:t>Host: w3schools.com</a:t>
            </a:r>
            <a:endParaRPr sz="1150">
              <a:solidFill>
                <a:srgbClr val="000000"/>
              </a:solidFill>
              <a:highlight>
                <a:srgbClr val="FFFFFF"/>
              </a:highlight>
              <a:latin typeface="Courier New"/>
              <a:ea typeface="Courier New"/>
              <a:cs typeface="Courier New"/>
              <a:sym typeface="Courier New"/>
            </a:endParaRPr>
          </a:p>
          <a:p>
            <a:pPr indent="0" lvl="0" marL="114300" marR="114300" rtl="0" algn="l">
              <a:spcBef>
                <a:spcPts val="0"/>
              </a:spcBef>
              <a:spcAft>
                <a:spcPts val="0"/>
              </a:spcAft>
              <a:buNone/>
            </a:pPr>
            <a:r>
              <a:t/>
            </a:r>
            <a:endParaRPr sz="1150">
              <a:solidFill>
                <a:srgbClr val="000000"/>
              </a:solidFill>
              <a:highlight>
                <a:srgbClr val="FFFFFF"/>
              </a:highlight>
              <a:latin typeface="Courier New"/>
              <a:ea typeface="Courier New"/>
              <a:cs typeface="Courier New"/>
              <a:sym typeface="Courier New"/>
            </a:endParaRPr>
          </a:p>
          <a:p>
            <a:pPr indent="0" lvl="0" marL="114300" marR="114300" rtl="0" algn="l">
              <a:spcBef>
                <a:spcPts val="0"/>
              </a:spcBef>
              <a:spcAft>
                <a:spcPts val="0"/>
              </a:spcAft>
              <a:buNone/>
            </a:pPr>
            <a:r>
              <a:rPr lang="en" sz="1150">
                <a:solidFill>
                  <a:srgbClr val="000000"/>
                </a:solidFill>
                <a:highlight>
                  <a:srgbClr val="FFFFFF"/>
                </a:highlight>
                <a:latin typeface="Courier New"/>
                <a:ea typeface="Courier New"/>
                <a:cs typeface="Courier New"/>
                <a:sym typeface="Courier New"/>
              </a:rPr>
              <a:t>name1=value1&amp;name2=value2</a:t>
            </a:r>
            <a:endParaRPr sz="1150">
              <a:solidFill>
                <a:srgbClr val="000000"/>
              </a:solidFill>
              <a:highlight>
                <a:srgbClr val="FFFFFF"/>
              </a:highlight>
              <a:latin typeface="Courier New"/>
              <a:ea typeface="Courier New"/>
              <a:cs typeface="Courier New"/>
              <a:sym typeface="Courier New"/>
            </a:endParaRPr>
          </a:p>
          <a:p>
            <a:pPr indent="0" lvl="0" marL="0" rtl="0" algn="l">
              <a:spcBef>
                <a:spcPts val="1400"/>
              </a:spcBef>
              <a:spcAft>
                <a:spcPts val="0"/>
              </a:spcAft>
              <a:buNone/>
            </a:pPr>
            <a:r>
              <a:rPr lang="en" sz="1150">
                <a:solidFill>
                  <a:srgbClr val="000000"/>
                </a:solidFill>
                <a:highlight>
                  <a:srgbClr val="FFFFFF"/>
                </a:highlight>
                <a:latin typeface="Verdana"/>
                <a:ea typeface="Verdana"/>
                <a:cs typeface="Verdana"/>
                <a:sym typeface="Verdana"/>
              </a:rPr>
              <a:t>Some notes on POST requests:</a:t>
            </a:r>
            <a:endParaRPr sz="1150">
              <a:solidFill>
                <a:srgbClr val="000000"/>
              </a:solidFill>
              <a:highlight>
                <a:srgbClr val="FFFFFF"/>
              </a:highlight>
              <a:latin typeface="Verdana"/>
              <a:ea typeface="Verdana"/>
              <a:cs typeface="Verdana"/>
              <a:sym typeface="Verdana"/>
            </a:endParaRPr>
          </a:p>
          <a:p>
            <a:pPr indent="-301625" lvl="0" marL="457200" rtl="0" algn="l">
              <a:spcBef>
                <a:spcPts val="1400"/>
              </a:spcBef>
              <a:spcAft>
                <a:spcPts val="0"/>
              </a:spcAft>
              <a:buClr>
                <a:srgbClr val="000000"/>
              </a:buClr>
              <a:buSzPts val="1150"/>
              <a:buFont typeface="Verdana"/>
              <a:buChar char="●"/>
            </a:pPr>
            <a:r>
              <a:rPr lang="en" sz="1150">
                <a:solidFill>
                  <a:srgbClr val="000000"/>
                </a:solidFill>
                <a:highlight>
                  <a:srgbClr val="FFFFFF"/>
                </a:highlight>
                <a:latin typeface="Verdana"/>
                <a:ea typeface="Verdana"/>
                <a:cs typeface="Verdana"/>
                <a:sym typeface="Verdana"/>
              </a:rPr>
              <a:t>POST requests are never cached</a:t>
            </a:r>
            <a:endParaRPr sz="1150">
              <a:solidFill>
                <a:srgbClr val="000000"/>
              </a:solidFill>
              <a:highlight>
                <a:srgbClr val="FFFFFF"/>
              </a:highlight>
              <a:latin typeface="Verdana"/>
              <a:ea typeface="Verdana"/>
              <a:cs typeface="Verdana"/>
              <a:sym typeface="Verdana"/>
            </a:endParaRPr>
          </a:p>
          <a:p>
            <a:pPr indent="-301625" lvl="0" marL="457200" rtl="0" algn="l">
              <a:spcBef>
                <a:spcPts val="0"/>
              </a:spcBef>
              <a:spcAft>
                <a:spcPts val="0"/>
              </a:spcAft>
              <a:buClr>
                <a:srgbClr val="000000"/>
              </a:buClr>
              <a:buSzPts val="1150"/>
              <a:buFont typeface="Verdana"/>
              <a:buChar char="●"/>
            </a:pPr>
            <a:r>
              <a:rPr lang="en" sz="1150">
                <a:solidFill>
                  <a:srgbClr val="000000"/>
                </a:solidFill>
                <a:highlight>
                  <a:srgbClr val="FFFFFF"/>
                </a:highlight>
                <a:latin typeface="Verdana"/>
                <a:ea typeface="Verdana"/>
                <a:cs typeface="Verdana"/>
                <a:sym typeface="Verdana"/>
              </a:rPr>
              <a:t>POST requests do not remain in the browser history</a:t>
            </a:r>
            <a:endParaRPr sz="1150">
              <a:solidFill>
                <a:srgbClr val="000000"/>
              </a:solidFill>
              <a:highlight>
                <a:srgbClr val="FFFFFF"/>
              </a:highlight>
              <a:latin typeface="Verdana"/>
              <a:ea typeface="Verdana"/>
              <a:cs typeface="Verdana"/>
              <a:sym typeface="Verdana"/>
            </a:endParaRPr>
          </a:p>
          <a:p>
            <a:pPr indent="-301625" lvl="0" marL="457200" rtl="0" algn="l">
              <a:spcBef>
                <a:spcPts val="0"/>
              </a:spcBef>
              <a:spcAft>
                <a:spcPts val="0"/>
              </a:spcAft>
              <a:buClr>
                <a:srgbClr val="000000"/>
              </a:buClr>
              <a:buSzPts val="1150"/>
              <a:buFont typeface="Verdana"/>
              <a:buChar char="●"/>
            </a:pPr>
            <a:r>
              <a:rPr lang="en" sz="1150">
                <a:solidFill>
                  <a:srgbClr val="000000"/>
                </a:solidFill>
                <a:highlight>
                  <a:srgbClr val="FFFFFF"/>
                </a:highlight>
                <a:latin typeface="Verdana"/>
                <a:ea typeface="Verdana"/>
                <a:cs typeface="Verdana"/>
                <a:sym typeface="Verdana"/>
              </a:rPr>
              <a:t>POST requests cannot be bookmarked</a:t>
            </a:r>
            <a:endParaRPr sz="1150">
              <a:solidFill>
                <a:srgbClr val="000000"/>
              </a:solidFill>
              <a:highlight>
                <a:srgbClr val="FFFFFF"/>
              </a:highlight>
              <a:latin typeface="Verdana"/>
              <a:ea typeface="Verdana"/>
              <a:cs typeface="Verdana"/>
              <a:sym typeface="Verdana"/>
            </a:endParaRPr>
          </a:p>
          <a:p>
            <a:pPr indent="-301625" lvl="0" marL="457200" rtl="0" algn="l">
              <a:spcBef>
                <a:spcPts val="0"/>
              </a:spcBef>
              <a:spcAft>
                <a:spcPts val="0"/>
              </a:spcAft>
              <a:buClr>
                <a:srgbClr val="000000"/>
              </a:buClr>
              <a:buSzPts val="1150"/>
              <a:buFont typeface="Verdana"/>
              <a:buChar char="●"/>
            </a:pPr>
            <a:r>
              <a:rPr lang="en" sz="1150">
                <a:solidFill>
                  <a:srgbClr val="000000"/>
                </a:solidFill>
                <a:highlight>
                  <a:srgbClr val="FFFFFF"/>
                </a:highlight>
                <a:latin typeface="Verdana"/>
                <a:ea typeface="Verdana"/>
                <a:cs typeface="Verdana"/>
                <a:sym typeface="Verdana"/>
              </a:rPr>
              <a:t>POST requests have no restrictions on data length</a:t>
            </a:r>
            <a:endParaRPr sz="1150">
              <a:solidFill>
                <a:srgbClr val="000000"/>
              </a:solidFill>
              <a:highlight>
                <a:srgbClr val="FFFFFF"/>
              </a:highlight>
              <a:latin typeface="Verdana"/>
              <a:ea typeface="Verdana"/>
              <a:cs typeface="Verdana"/>
              <a:sym typeface="Verdana"/>
            </a:endParaRPr>
          </a:p>
          <a:p>
            <a:pPr indent="-301625" lvl="0" marL="457200" rtl="0" algn="l">
              <a:spcBef>
                <a:spcPts val="0"/>
              </a:spcBef>
              <a:spcAft>
                <a:spcPts val="0"/>
              </a:spcAft>
              <a:buClr>
                <a:srgbClr val="000000"/>
              </a:buClr>
              <a:buSzPts val="1150"/>
              <a:buFont typeface="Verdana"/>
              <a:buChar char="●"/>
            </a:pPr>
            <a:r>
              <a:t/>
            </a:r>
            <a:endParaRPr sz="1150">
              <a:solidFill>
                <a:srgbClr val="000000"/>
              </a:solidFill>
              <a:highlight>
                <a:srgbClr val="FFFFFF"/>
              </a:highlight>
              <a:latin typeface="Verdana"/>
              <a:ea typeface="Verdana"/>
              <a:cs typeface="Verdana"/>
              <a:sym typeface="Verdana"/>
            </a:endParaRPr>
          </a:p>
          <a:p>
            <a:pPr indent="0" lvl="0" marL="0" rtl="0" algn="l">
              <a:spcBef>
                <a:spcPts val="11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of Form Get and Post:		</a:t>
            </a:r>
            <a:endParaRPr/>
          </a:p>
        </p:txBody>
      </p:sp>
      <p:sp>
        <p:nvSpPr>
          <p:cNvPr id="241" name="Google Shape;241;p3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6625" u="sng">
                <a:solidFill>
                  <a:schemeClr val="hlink"/>
                </a:solidFill>
                <a:hlinkClick r:id="rId3"/>
              </a:rPr>
              <a:t>https://www.w3schools.com/tags/att_form_method.asp</a:t>
            </a:r>
            <a:endParaRPr sz="6625"/>
          </a:p>
          <a:p>
            <a:pPr indent="0" lvl="0" marL="0" rtl="0" algn="l">
              <a:spcBef>
                <a:spcPts val="1200"/>
              </a:spcBef>
              <a:spcAft>
                <a:spcPts val="0"/>
              </a:spcAft>
              <a:buNone/>
            </a:pPr>
            <a:r>
              <a:rPr lang="en" sz="6625"/>
              <a:t>&lt;form </a:t>
            </a:r>
            <a:r>
              <a:rPr lang="en" sz="6625">
                <a:solidFill>
                  <a:schemeClr val="accent3"/>
                </a:solidFill>
              </a:rPr>
              <a:t>action="welcome.php"</a:t>
            </a:r>
            <a:r>
              <a:rPr lang="en" sz="6625"/>
              <a:t> </a:t>
            </a:r>
            <a:r>
              <a:rPr lang="en" sz="6625">
                <a:solidFill>
                  <a:srgbClr val="0000CD"/>
                </a:solidFill>
              </a:rPr>
              <a:t>method="post"</a:t>
            </a:r>
            <a:r>
              <a:rPr lang="en" sz="6625"/>
              <a:t> </a:t>
            </a:r>
            <a:r>
              <a:rPr lang="en" sz="6625">
                <a:solidFill>
                  <a:srgbClr val="DC143C"/>
                </a:solidFill>
              </a:rPr>
              <a:t>target="_blank"</a:t>
            </a:r>
            <a:r>
              <a:rPr lang="en" sz="6625"/>
              <a:t>&gt;</a:t>
            </a:r>
            <a:endParaRPr sz="6625"/>
          </a:p>
          <a:p>
            <a:pPr indent="0" lvl="0" marL="0" rtl="0" algn="l">
              <a:spcBef>
                <a:spcPts val="1200"/>
              </a:spcBef>
              <a:spcAft>
                <a:spcPts val="0"/>
              </a:spcAft>
              <a:buNone/>
            </a:pPr>
            <a:r>
              <a:rPr lang="en" sz="6625"/>
              <a:t>  &lt;label for="fname"&gt;First name:&lt;/label&gt;</a:t>
            </a:r>
            <a:endParaRPr sz="6625"/>
          </a:p>
          <a:p>
            <a:pPr indent="0" lvl="0" marL="0" rtl="0" algn="l">
              <a:spcBef>
                <a:spcPts val="1200"/>
              </a:spcBef>
              <a:spcAft>
                <a:spcPts val="0"/>
              </a:spcAft>
              <a:buNone/>
            </a:pPr>
            <a:r>
              <a:rPr lang="en" sz="6625"/>
              <a:t>  &lt;input type="text" </a:t>
            </a:r>
            <a:r>
              <a:rPr b="1" lang="en" sz="6625">
                <a:solidFill>
                  <a:srgbClr val="0000FF"/>
                </a:solidFill>
              </a:rPr>
              <a:t>id="fname" name="fname"</a:t>
            </a:r>
            <a:r>
              <a:rPr lang="en" sz="6625"/>
              <a:t>&gt;&lt;br&gt;&lt;br&gt;</a:t>
            </a:r>
            <a:endParaRPr sz="6625"/>
          </a:p>
          <a:p>
            <a:pPr indent="0" lvl="0" marL="0" rtl="0" algn="l">
              <a:spcBef>
                <a:spcPts val="1200"/>
              </a:spcBef>
              <a:spcAft>
                <a:spcPts val="0"/>
              </a:spcAft>
              <a:buNone/>
            </a:pPr>
            <a:r>
              <a:rPr lang="en" sz="6625"/>
              <a:t>  &lt;label for="lname"&gt;Last name:&lt;/label&gt;</a:t>
            </a:r>
            <a:endParaRPr sz="6625"/>
          </a:p>
          <a:p>
            <a:pPr indent="0" lvl="0" marL="0" rtl="0" algn="l">
              <a:spcBef>
                <a:spcPts val="1200"/>
              </a:spcBef>
              <a:spcAft>
                <a:spcPts val="0"/>
              </a:spcAft>
              <a:buNone/>
            </a:pPr>
            <a:r>
              <a:rPr lang="en" sz="6625"/>
              <a:t>  &lt;input type="text" </a:t>
            </a:r>
            <a:r>
              <a:rPr b="1" lang="en" sz="6625">
                <a:solidFill>
                  <a:srgbClr val="DC143C"/>
                </a:solidFill>
              </a:rPr>
              <a:t>id="lname" name="lname</a:t>
            </a:r>
            <a:r>
              <a:rPr b="1" lang="en" sz="6625"/>
              <a:t>"</a:t>
            </a:r>
            <a:r>
              <a:rPr lang="en" sz="6625"/>
              <a:t>&gt;&lt;br&gt;&lt;br&gt;</a:t>
            </a:r>
            <a:endParaRPr sz="6625"/>
          </a:p>
          <a:p>
            <a:pPr indent="0" lvl="0" marL="0" rtl="0" algn="l">
              <a:spcBef>
                <a:spcPts val="1200"/>
              </a:spcBef>
              <a:spcAft>
                <a:spcPts val="0"/>
              </a:spcAft>
              <a:buNone/>
            </a:pPr>
            <a:r>
              <a:rPr lang="en" sz="6625"/>
              <a:t>  &lt;input type="submit" value="Submit"&gt;</a:t>
            </a:r>
            <a:endParaRPr sz="6625"/>
          </a:p>
          <a:p>
            <a:pPr indent="0" lvl="0" marL="0" rtl="0" algn="l">
              <a:spcBef>
                <a:spcPts val="1200"/>
              </a:spcBef>
              <a:spcAft>
                <a:spcPts val="0"/>
              </a:spcAft>
              <a:buNone/>
            </a:pPr>
            <a:r>
              <a:rPr lang="en" sz="6625"/>
              <a:t>&lt;/form&gt;</a:t>
            </a:r>
            <a:endParaRPr sz="6625"/>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Post command :</a:t>
            </a:r>
            <a:endParaRPr/>
          </a:p>
        </p:txBody>
      </p:sp>
      <p:sp>
        <p:nvSpPr>
          <p:cNvPr id="247" name="Google Shape;247;p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20000"/>
          </a:bodyPr>
          <a:lstStyle/>
          <a:p>
            <a:pPr indent="0" lvl="0" marL="0" rtl="0" algn="l">
              <a:spcBef>
                <a:spcPts val="1400"/>
              </a:spcBef>
              <a:spcAft>
                <a:spcPts val="0"/>
              </a:spcAft>
              <a:buNone/>
            </a:pPr>
            <a:r>
              <a:rPr lang="en" sz="1150">
                <a:solidFill>
                  <a:srgbClr val="000000"/>
                </a:solidFill>
                <a:highlight>
                  <a:srgbClr val="FFFFFF"/>
                </a:highlight>
                <a:latin typeface="Verdana"/>
                <a:ea typeface="Verdana"/>
                <a:cs typeface="Verdana"/>
                <a:sym typeface="Verdana"/>
              </a:rPr>
              <a:t>When the user fills out the form above and clicks the submit button, the form data is sent for processing to a PHP file named "welcome.php". The form data is sent with the HTTP POST method.</a:t>
            </a:r>
            <a:endParaRPr sz="1150">
              <a:solidFill>
                <a:srgbClr val="000000"/>
              </a:solidFill>
              <a:highlight>
                <a:srgbClr val="FFFFFF"/>
              </a:highlight>
              <a:latin typeface="Verdana"/>
              <a:ea typeface="Verdana"/>
              <a:cs typeface="Verdana"/>
              <a:sym typeface="Verdana"/>
            </a:endParaRPr>
          </a:p>
          <a:p>
            <a:pPr indent="0" lvl="0" marL="0" rtl="0" algn="l">
              <a:spcBef>
                <a:spcPts val="1400"/>
              </a:spcBef>
              <a:spcAft>
                <a:spcPts val="0"/>
              </a:spcAft>
              <a:buNone/>
            </a:pPr>
            <a:r>
              <a:rPr lang="en" sz="1150">
                <a:solidFill>
                  <a:srgbClr val="000000"/>
                </a:solidFill>
                <a:highlight>
                  <a:srgbClr val="FFFFFF"/>
                </a:highlight>
                <a:latin typeface="Verdana"/>
                <a:ea typeface="Verdana"/>
                <a:cs typeface="Verdana"/>
                <a:sym typeface="Verdana"/>
              </a:rPr>
              <a:t>To display the submitted data you could simply echo all the variables. The "welcome.php" looks like this:</a:t>
            </a:r>
            <a:endParaRPr sz="1150">
              <a:solidFill>
                <a:srgbClr val="000000"/>
              </a:solidFill>
              <a:highlight>
                <a:srgbClr val="FFFFFF"/>
              </a:highlight>
              <a:latin typeface="Verdana"/>
              <a:ea typeface="Verdana"/>
              <a:cs typeface="Verdana"/>
              <a:sym typeface="Verdana"/>
            </a:endParaRPr>
          </a:p>
          <a:p>
            <a:pPr indent="0" lvl="0" marL="0" rtl="0" algn="l">
              <a:spcBef>
                <a:spcPts val="1400"/>
              </a:spcBef>
              <a:spcAft>
                <a:spcPts val="0"/>
              </a:spcAft>
              <a:buNone/>
            </a:pPr>
            <a:r>
              <a:rPr lang="en" sz="1150">
                <a:solidFill>
                  <a:srgbClr val="000000"/>
                </a:solidFill>
                <a:highlight>
                  <a:srgbClr val="FFFFFF"/>
                </a:highlight>
                <a:latin typeface="Courier New"/>
                <a:ea typeface="Courier New"/>
                <a:cs typeface="Courier New"/>
                <a:sym typeface="Courier New"/>
              </a:rPr>
              <a:t>&lt;html&gt;</a:t>
            </a:r>
            <a:endParaRPr sz="1150">
              <a:solidFill>
                <a:srgbClr val="000000"/>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150">
                <a:solidFill>
                  <a:srgbClr val="000000"/>
                </a:solidFill>
                <a:highlight>
                  <a:srgbClr val="FFFFFF"/>
                </a:highlight>
                <a:latin typeface="Courier New"/>
                <a:ea typeface="Courier New"/>
                <a:cs typeface="Courier New"/>
                <a:sym typeface="Courier New"/>
              </a:rPr>
              <a:t>&lt;body&gt;</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50">
                <a:solidFill>
                  <a:srgbClr val="000000"/>
                </a:solidFill>
                <a:highlight>
                  <a:srgbClr val="FFFFFF"/>
                </a:highlight>
                <a:latin typeface="Courier New"/>
                <a:ea typeface="Courier New"/>
                <a:cs typeface="Courier New"/>
                <a:sym typeface="Courier New"/>
              </a:rPr>
              <a:t>Welcome &lt;?php echo $_POST["fname"]; ?&gt;&lt;br&gt;</a:t>
            </a:r>
            <a:endParaRPr sz="1150">
              <a:solidFill>
                <a:srgbClr val="000000"/>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150">
                <a:solidFill>
                  <a:srgbClr val="000000"/>
                </a:solidFill>
                <a:highlight>
                  <a:srgbClr val="FFFFFF"/>
                </a:highlight>
                <a:latin typeface="Courier New"/>
                <a:ea typeface="Courier New"/>
                <a:cs typeface="Courier New"/>
                <a:sym typeface="Courier New"/>
              </a:rPr>
              <a:t>Your email address is: &lt;?php echo $_POST["email"]; ?&gt;</a:t>
            </a:r>
            <a:endParaRPr sz="1150">
              <a:solidFill>
                <a:srgbClr val="000000"/>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150">
                <a:solidFill>
                  <a:srgbClr val="000000"/>
                </a:solidFill>
                <a:highlight>
                  <a:srgbClr val="FFFFFF"/>
                </a:highlight>
                <a:latin typeface="Courier New"/>
                <a:ea typeface="Courier New"/>
                <a:cs typeface="Courier New"/>
                <a:sym typeface="Courier New"/>
              </a:rPr>
              <a:t>Your last name</a:t>
            </a:r>
            <a:r>
              <a:rPr lang="en" sz="1150">
                <a:solidFill>
                  <a:srgbClr val="000000"/>
                </a:solidFill>
                <a:highlight>
                  <a:srgbClr val="FFFFFF"/>
                </a:highlight>
                <a:latin typeface="Courier New"/>
                <a:ea typeface="Courier New"/>
                <a:cs typeface="Courier New"/>
                <a:sym typeface="Courier New"/>
              </a:rPr>
              <a:t>: &lt;?php echo $_POST["lname"]; ?&gt;</a:t>
            </a:r>
            <a:endParaRPr sz="1150">
              <a:solidFill>
                <a:srgbClr val="000000"/>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150">
                <a:solidFill>
                  <a:srgbClr val="000000"/>
                </a:solidFill>
                <a:highlight>
                  <a:srgbClr val="FFFFFF"/>
                </a:highlight>
                <a:latin typeface="Courier New"/>
                <a:ea typeface="Courier New"/>
                <a:cs typeface="Courier New"/>
                <a:sym typeface="Courier New"/>
              </a:rPr>
              <a:t>&lt;/body&gt;</a:t>
            </a:r>
            <a:endParaRPr sz="1150">
              <a:solidFill>
                <a:srgbClr val="000000"/>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150">
                <a:solidFill>
                  <a:srgbClr val="000000"/>
                </a:solidFill>
                <a:highlight>
                  <a:srgbClr val="FFFFFF"/>
                </a:highlight>
                <a:latin typeface="Courier New"/>
                <a:ea typeface="Courier New"/>
                <a:cs typeface="Courier New"/>
                <a:sym typeface="Courier New"/>
              </a:rPr>
              <a:t>&lt;/html&gt;</a:t>
            </a:r>
            <a:endParaRPr sz="1150">
              <a:solidFill>
                <a:srgbClr val="000000"/>
              </a:solidFill>
              <a:highlight>
                <a:srgbClr val="FFFFFF"/>
              </a:highlight>
              <a:latin typeface="Courier New"/>
              <a:ea typeface="Courier New"/>
              <a:cs typeface="Courier New"/>
              <a:sym typeface="Courier New"/>
            </a:endParaRPr>
          </a:p>
          <a:p>
            <a:pPr indent="0" lvl="0" marL="0" rtl="0" algn="l">
              <a:spcBef>
                <a:spcPts val="1200"/>
              </a:spcBef>
              <a:spcAft>
                <a:spcPts val="1200"/>
              </a:spcAft>
              <a:buNone/>
            </a:pPr>
            <a:r>
              <a:rPr b="1" lang="en" sz="1150">
                <a:solidFill>
                  <a:srgbClr val="FF0000"/>
                </a:solidFill>
                <a:highlight>
                  <a:srgbClr val="FFFFFF"/>
                </a:highlight>
                <a:latin typeface="Courier New"/>
                <a:ea typeface="Courier New"/>
                <a:cs typeface="Courier New"/>
                <a:sym typeface="Courier New"/>
              </a:rPr>
              <a:t>Note: We will explore these later for practical use with React and Angular. </a:t>
            </a:r>
            <a:r>
              <a:rPr lang="en" sz="1150">
                <a:solidFill>
                  <a:srgbClr val="FF0000"/>
                </a:solidFill>
                <a:highlight>
                  <a:srgbClr val="FFFFFF"/>
                </a:highlight>
                <a:latin typeface="Courier New"/>
                <a:ea typeface="Courier New"/>
                <a:cs typeface="Courier New"/>
                <a:sym typeface="Courier New"/>
              </a:rPr>
              <a:t> </a:t>
            </a:r>
            <a:endParaRPr sz="1150">
              <a:solidFill>
                <a:srgbClr val="FF0000"/>
              </a:solidFill>
              <a:highlight>
                <a:srgbClr val="FFFFFF"/>
              </a:highlight>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Validating </a:t>
            </a:r>
            <a:r>
              <a:rPr lang="en"/>
              <a:t>input</a:t>
            </a:r>
            <a:r>
              <a:rPr lang="en"/>
              <a:t> values in a form </a:t>
            </a:r>
            <a:endParaRPr/>
          </a:p>
        </p:txBody>
      </p:sp>
      <p:sp>
        <p:nvSpPr>
          <p:cNvPr id="253" name="Google Shape;253;p4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https://www.geeksforgeeks.org/how-to-validate-input-field-in-the-html-form/</a:t>
            </a:r>
            <a:endParaRPr/>
          </a:p>
          <a:p>
            <a:pPr indent="0" lvl="0" marL="0" rtl="0" algn="l">
              <a:spcBef>
                <a:spcPts val="1200"/>
              </a:spcBef>
              <a:spcAft>
                <a:spcPts val="0"/>
              </a:spcAft>
              <a:buNone/>
            </a:pPr>
            <a:r>
              <a:rPr lang="en" sz="1300">
                <a:solidFill>
                  <a:srgbClr val="273239"/>
                </a:solidFill>
                <a:highlight>
                  <a:srgbClr val="FFFFFF"/>
                </a:highlight>
                <a:latin typeface="Arial"/>
                <a:ea typeface="Arial"/>
                <a:cs typeface="Arial"/>
                <a:sym typeface="Arial"/>
              </a:rPr>
              <a:t>We will use </a:t>
            </a:r>
            <a:r>
              <a:rPr lang="en" sz="1300" u="sng">
                <a:solidFill>
                  <a:schemeClr val="hlink"/>
                </a:solidFill>
                <a:highlight>
                  <a:srgbClr val="FFFFFF"/>
                </a:highlight>
                <a:latin typeface="Arial"/>
                <a:ea typeface="Arial"/>
                <a:cs typeface="Arial"/>
                <a:sym typeface="Arial"/>
                <a:hlinkClick r:id="rId4"/>
              </a:rPr>
              <a:t>HTML &lt;input&gt; required attribute</a:t>
            </a:r>
            <a:r>
              <a:rPr lang="en" sz="1300">
                <a:solidFill>
                  <a:srgbClr val="273239"/>
                </a:solidFill>
                <a:highlight>
                  <a:srgbClr val="FFFFFF"/>
                </a:highlight>
                <a:latin typeface="Arial"/>
                <a:ea typeface="Arial"/>
                <a:cs typeface="Arial"/>
                <a:sym typeface="Arial"/>
              </a:rPr>
              <a:t>. The &lt;input&gt; required attribute is a Boolean attribute that is used to specify the input element must be filled out before submitting the Form.</a:t>
            </a:r>
            <a:endParaRPr sz="1300">
              <a:solidFill>
                <a:srgbClr val="273239"/>
              </a:solidFill>
              <a:highlight>
                <a:srgbClr val="FFFFFF"/>
              </a:highlight>
              <a:latin typeface="Arial"/>
              <a:ea typeface="Arial"/>
              <a:cs typeface="Arial"/>
              <a:sym typeface="Arial"/>
            </a:endParaRPr>
          </a:p>
          <a:p>
            <a:pPr indent="0" lvl="0" marL="0" rtl="0" algn="l">
              <a:spcBef>
                <a:spcPts val="800"/>
              </a:spcBef>
              <a:spcAft>
                <a:spcPts val="0"/>
              </a:spcAft>
              <a:buNone/>
            </a:pPr>
            <a:r>
              <a:rPr b="1" lang="en" sz="1300">
                <a:solidFill>
                  <a:srgbClr val="273239"/>
                </a:solidFill>
                <a:highlight>
                  <a:srgbClr val="FFFFFF"/>
                </a:highlight>
                <a:latin typeface="Arial"/>
                <a:ea typeface="Arial"/>
                <a:cs typeface="Arial"/>
                <a:sym typeface="Arial"/>
              </a:rPr>
              <a:t>Syntax:</a:t>
            </a:r>
            <a:endParaRPr b="1" sz="1300">
              <a:solidFill>
                <a:srgbClr val="273239"/>
              </a:solidFill>
              <a:highlight>
                <a:srgbClr val="FFFFFF"/>
              </a:highlight>
              <a:latin typeface="Arial"/>
              <a:ea typeface="Arial"/>
              <a:cs typeface="Arial"/>
              <a:sym typeface="Arial"/>
            </a:endParaRPr>
          </a:p>
          <a:p>
            <a:pPr indent="0" lvl="0" marL="190500" marR="190500" rtl="0" algn="l">
              <a:spcBef>
                <a:spcPts val="800"/>
              </a:spcBef>
              <a:spcAft>
                <a:spcPts val="0"/>
              </a:spcAft>
              <a:buNone/>
            </a:pPr>
            <a:r>
              <a:rPr lang="en" sz="1200">
                <a:solidFill>
                  <a:srgbClr val="273239"/>
                </a:solidFill>
                <a:latin typeface="Courier New"/>
                <a:ea typeface="Courier New"/>
                <a:cs typeface="Courier New"/>
                <a:sym typeface="Courier New"/>
              </a:rPr>
              <a:t>&lt;input required&gt;</a:t>
            </a:r>
            <a:endParaRPr sz="1200">
              <a:solidFill>
                <a:srgbClr val="273239"/>
              </a:solidFill>
              <a:latin typeface="Courier New"/>
              <a:ea typeface="Courier New"/>
              <a:cs typeface="Courier New"/>
              <a:sym typeface="Courier New"/>
            </a:endParaRPr>
          </a:p>
          <a:p>
            <a:pPr indent="0" lvl="0" marL="190500" marR="190500" rtl="0" algn="l">
              <a:spcBef>
                <a:spcPts val="800"/>
              </a:spcBef>
              <a:spcAft>
                <a:spcPts val="0"/>
              </a:spcAft>
              <a:buNone/>
            </a:pPr>
            <a:r>
              <a:t/>
            </a:r>
            <a:endParaRPr sz="1200">
              <a:solidFill>
                <a:srgbClr val="273239"/>
              </a:solidFill>
              <a:latin typeface="Courier New"/>
              <a:ea typeface="Courier New"/>
              <a:cs typeface="Courier New"/>
              <a:sym typeface="Courier New"/>
            </a:endParaRPr>
          </a:p>
          <a:p>
            <a:pPr indent="0" lvl="0" marL="190500" marR="190500" rtl="0" algn="l">
              <a:spcBef>
                <a:spcPts val="800"/>
              </a:spcBef>
              <a:spcAft>
                <a:spcPts val="0"/>
              </a:spcAft>
              <a:buNone/>
            </a:pPr>
            <a:r>
              <a:rPr lang="en" sz="1100">
                <a:solidFill>
                  <a:srgbClr val="000000"/>
                </a:solidFill>
                <a:latin typeface="Courier New"/>
                <a:ea typeface="Courier New"/>
                <a:cs typeface="Courier New"/>
                <a:sym typeface="Courier New"/>
              </a:rPr>
              <a:t>&lt;input</a:t>
            </a:r>
            <a:r>
              <a:rPr lang="en" sz="1200">
                <a:solidFill>
                  <a:srgbClr val="273239"/>
                </a:solidFill>
                <a:highlight>
                  <a:srgbClr val="FFFFFF"/>
                </a:highlight>
                <a:latin typeface="Courier New"/>
                <a:ea typeface="Courier New"/>
                <a:cs typeface="Courier New"/>
                <a:sym typeface="Courier New"/>
              </a:rPr>
              <a:t> </a:t>
            </a:r>
            <a:r>
              <a:rPr lang="en" sz="1100">
                <a:solidFill>
                  <a:srgbClr val="000000"/>
                </a:solidFill>
                <a:latin typeface="Courier New"/>
                <a:ea typeface="Courier New"/>
                <a:cs typeface="Courier New"/>
                <a:sym typeface="Courier New"/>
              </a:rPr>
              <a:t>type="text"</a:t>
            </a:r>
            <a:r>
              <a:rPr lang="en" sz="1200">
                <a:solidFill>
                  <a:srgbClr val="273239"/>
                </a:solidFill>
                <a:highlight>
                  <a:srgbClr val="FFFFFF"/>
                </a:highlight>
                <a:latin typeface="Courier New"/>
                <a:ea typeface="Courier New"/>
                <a:cs typeface="Courier New"/>
                <a:sym typeface="Courier New"/>
              </a:rPr>
              <a:t> </a:t>
            </a:r>
            <a:r>
              <a:rPr lang="en" sz="1100">
                <a:solidFill>
                  <a:srgbClr val="000000"/>
                </a:solidFill>
                <a:latin typeface="Courier New"/>
                <a:ea typeface="Courier New"/>
                <a:cs typeface="Courier New"/>
                <a:sym typeface="Courier New"/>
              </a:rPr>
              <a:t>name="fname"</a:t>
            </a:r>
            <a:r>
              <a:rPr lang="en" sz="1200">
                <a:solidFill>
                  <a:srgbClr val="273239"/>
                </a:solidFill>
                <a:highlight>
                  <a:srgbClr val="FFFFFF"/>
                </a:highlight>
                <a:latin typeface="Courier New"/>
                <a:ea typeface="Courier New"/>
                <a:cs typeface="Courier New"/>
                <a:sym typeface="Courier New"/>
              </a:rPr>
              <a:t> </a:t>
            </a:r>
            <a:r>
              <a:rPr lang="en" sz="1100">
                <a:solidFill>
                  <a:srgbClr val="000000"/>
                </a:solidFill>
                <a:latin typeface="Courier New"/>
                <a:ea typeface="Courier New"/>
                <a:cs typeface="Courier New"/>
                <a:sym typeface="Courier New"/>
              </a:rPr>
              <a:t>id="fname"</a:t>
            </a:r>
            <a:r>
              <a:rPr lang="en" sz="1200">
                <a:solidFill>
                  <a:srgbClr val="273239"/>
                </a:solidFill>
                <a:highlight>
                  <a:srgbClr val="FFFFFF"/>
                </a:highlight>
                <a:latin typeface="Courier New"/>
                <a:ea typeface="Courier New"/>
                <a:cs typeface="Courier New"/>
                <a:sym typeface="Courier New"/>
              </a:rPr>
              <a:t> </a:t>
            </a:r>
            <a:r>
              <a:rPr lang="en" sz="1100">
                <a:solidFill>
                  <a:srgbClr val="000000"/>
                </a:solidFill>
                <a:latin typeface="Courier New"/>
                <a:ea typeface="Courier New"/>
                <a:cs typeface="Courier New"/>
                <a:sym typeface="Courier New"/>
              </a:rPr>
              <a:t>required&gt;</a:t>
            </a:r>
            <a:endParaRPr sz="1200">
              <a:solidFill>
                <a:srgbClr val="273239"/>
              </a:solidFill>
              <a:latin typeface="Courier New"/>
              <a:ea typeface="Courier New"/>
              <a:cs typeface="Courier New"/>
              <a:sym typeface="Courier New"/>
            </a:endParaRPr>
          </a:p>
          <a:p>
            <a:pPr indent="0" lvl="0" marL="0" rtl="0" algn="l">
              <a:spcBef>
                <a:spcPts val="8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1"/>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11188" rtl="0" algn="l">
              <a:spcBef>
                <a:spcPts val="0"/>
              </a:spcBef>
              <a:spcAft>
                <a:spcPts val="0"/>
              </a:spcAft>
              <a:buNone/>
            </a:pPr>
            <a:r>
              <a:rPr lang="en" sz="2629">
                <a:solidFill>
                  <a:srgbClr val="000000"/>
                </a:solidFill>
                <a:latin typeface="Helvetica Neue"/>
                <a:ea typeface="Helvetica Neue"/>
                <a:cs typeface="Helvetica Neue"/>
                <a:sym typeface="Helvetica Neue"/>
              </a:rPr>
              <a:t>Form action and type </a:t>
            </a:r>
            <a:endParaRPr sz="4500"/>
          </a:p>
        </p:txBody>
      </p:sp>
      <p:sp>
        <p:nvSpPr>
          <p:cNvPr id="259" name="Google Shape;259;p41"/>
          <p:cNvSpPr txBox="1"/>
          <p:nvPr>
            <p:ph idx="1" type="body"/>
          </p:nvPr>
        </p:nvSpPr>
        <p:spPr>
          <a:xfrm>
            <a:off x="311700" y="1239875"/>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650">
                <a:solidFill>
                  <a:srgbClr val="0000CD"/>
                </a:solidFill>
                <a:latin typeface="Courier New"/>
                <a:ea typeface="Courier New"/>
                <a:cs typeface="Courier New"/>
                <a:sym typeface="Courier New"/>
              </a:rPr>
              <a:t>&lt;</a:t>
            </a:r>
            <a:r>
              <a:rPr lang="en" sz="1650">
                <a:solidFill>
                  <a:srgbClr val="A52A2A"/>
                </a:solidFill>
                <a:latin typeface="Courier New"/>
                <a:ea typeface="Courier New"/>
                <a:cs typeface="Courier New"/>
                <a:sym typeface="Courier New"/>
              </a:rPr>
              <a:t>form</a:t>
            </a:r>
            <a:r>
              <a:rPr lang="en" sz="1650">
                <a:solidFill>
                  <a:srgbClr val="FF0000"/>
                </a:solidFill>
                <a:latin typeface="Courier New"/>
                <a:ea typeface="Courier New"/>
                <a:cs typeface="Courier New"/>
                <a:sym typeface="Courier New"/>
              </a:rPr>
              <a:t> </a:t>
            </a:r>
            <a:r>
              <a:rPr b="1" lang="en" sz="1650">
                <a:solidFill>
                  <a:srgbClr val="FF0000"/>
                </a:solidFill>
                <a:latin typeface="Courier New"/>
                <a:ea typeface="Courier New"/>
                <a:cs typeface="Courier New"/>
                <a:sym typeface="Courier New"/>
              </a:rPr>
              <a:t>action</a:t>
            </a:r>
            <a:r>
              <a:rPr b="1" lang="en" sz="1650">
                <a:solidFill>
                  <a:srgbClr val="0000CD"/>
                </a:solidFill>
                <a:latin typeface="Courier New"/>
                <a:ea typeface="Courier New"/>
                <a:cs typeface="Courier New"/>
                <a:sym typeface="Courier New"/>
              </a:rPr>
              <a:t>="/action_page.php"</a:t>
            </a:r>
            <a:r>
              <a:rPr lang="en" sz="1650">
                <a:solidFill>
                  <a:srgbClr val="FF0000"/>
                </a:solidFill>
                <a:latin typeface="Courier New"/>
                <a:ea typeface="Courier New"/>
                <a:cs typeface="Courier New"/>
                <a:sym typeface="Courier New"/>
              </a:rPr>
              <a:t> method</a:t>
            </a:r>
            <a:r>
              <a:rPr lang="en" sz="1650">
                <a:solidFill>
                  <a:srgbClr val="0000CD"/>
                </a:solidFill>
                <a:latin typeface="Courier New"/>
                <a:ea typeface="Courier New"/>
                <a:cs typeface="Courier New"/>
                <a:sym typeface="Courier New"/>
              </a:rPr>
              <a:t>="get"&gt;</a:t>
            </a:r>
            <a:endParaRPr sz="1650">
              <a:solidFill>
                <a:srgbClr val="0000CD"/>
              </a:solidFill>
              <a:latin typeface="Courier New"/>
              <a:ea typeface="Courier New"/>
              <a:cs typeface="Courier New"/>
              <a:sym typeface="Courier New"/>
            </a:endParaRPr>
          </a:p>
          <a:p>
            <a:pPr indent="0" lvl="0" marL="0" rtl="0" algn="l">
              <a:spcBef>
                <a:spcPts val="1200"/>
              </a:spcBef>
              <a:spcAft>
                <a:spcPts val="0"/>
              </a:spcAft>
              <a:buNone/>
            </a:pPr>
            <a:r>
              <a:rPr lang="en" sz="1650">
                <a:solidFill>
                  <a:srgbClr val="000000"/>
                </a:solidFill>
                <a:highlight>
                  <a:srgbClr val="FFFFFF"/>
                </a:highlight>
                <a:latin typeface="Courier New"/>
                <a:ea typeface="Courier New"/>
                <a:cs typeface="Courier New"/>
                <a:sym typeface="Courier New"/>
              </a:rPr>
              <a:t>  </a:t>
            </a:r>
            <a:r>
              <a:rPr lang="en" sz="1650">
                <a:solidFill>
                  <a:srgbClr val="0000CD"/>
                </a:solidFill>
                <a:latin typeface="Courier New"/>
                <a:ea typeface="Courier New"/>
                <a:cs typeface="Courier New"/>
                <a:sym typeface="Courier New"/>
              </a:rPr>
              <a:t>&lt;</a:t>
            </a:r>
            <a:r>
              <a:rPr lang="en" sz="1650">
                <a:solidFill>
                  <a:srgbClr val="A52A2A"/>
                </a:solidFill>
                <a:latin typeface="Courier New"/>
                <a:ea typeface="Courier New"/>
                <a:cs typeface="Courier New"/>
                <a:sym typeface="Courier New"/>
              </a:rPr>
              <a:t>label</a:t>
            </a:r>
            <a:r>
              <a:rPr lang="en" sz="1650">
                <a:solidFill>
                  <a:srgbClr val="FF0000"/>
                </a:solidFill>
                <a:latin typeface="Courier New"/>
                <a:ea typeface="Courier New"/>
                <a:cs typeface="Courier New"/>
                <a:sym typeface="Courier New"/>
              </a:rPr>
              <a:t> for</a:t>
            </a:r>
            <a:r>
              <a:rPr lang="en" sz="1650">
                <a:solidFill>
                  <a:srgbClr val="0000CD"/>
                </a:solidFill>
                <a:latin typeface="Courier New"/>
                <a:ea typeface="Courier New"/>
                <a:cs typeface="Courier New"/>
                <a:sym typeface="Courier New"/>
              </a:rPr>
              <a:t>="fname"&gt;</a:t>
            </a:r>
            <a:r>
              <a:rPr lang="en" sz="1650">
                <a:solidFill>
                  <a:srgbClr val="000000"/>
                </a:solidFill>
                <a:highlight>
                  <a:srgbClr val="FFFFFF"/>
                </a:highlight>
                <a:latin typeface="Courier New"/>
                <a:ea typeface="Courier New"/>
                <a:cs typeface="Courier New"/>
                <a:sym typeface="Courier New"/>
              </a:rPr>
              <a:t>First name:</a:t>
            </a:r>
            <a:r>
              <a:rPr lang="en" sz="1650">
                <a:solidFill>
                  <a:srgbClr val="0000CD"/>
                </a:solidFill>
                <a:latin typeface="Courier New"/>
                <a:ea typeface="Courier New"/>
                <a:cs typeface="Courier New"/>
                <a:sym typeface="Courier New"/>
              </a:rPr>
              <a:t>&lt;</a:t>
            </a:r>
            <a:r>
              <a:rPr lang="en" sz="1650">
                <a:solidFill>
                  <a:srgbClr val="A52A2A"/>
                </a:solidFill>
                <a:latin typeface="Courier New"/>
                <a:ea typeface="Courier New"/>
                <a:cs typeface="Courier New"/>
                <a:sym typeface="Courier New"/>
              </a:rPr>
              <a:t>/label</a:t>
            </a:r>
            <a:r>
              <a:rPr lang="en" sz="1650">
                <a:solidFill>
                  <a:srgbClr val="0000CD"/>
                </a:solidFill>
                <a:latin typeface="Courier New"/>
                <a:ea typeface="Courier New"/>
                <a:cs typeface="Courier New"/>
                <a:sym typeface="Courier New"/>
              </a:rPr>
              <a:t>&gt;</a:t>
            </a:r>
            <a:endParaRPr sz="1650">
              <a:solidFill>
                <a:srgbClr val="0000CD"/>
              </a:solidFill>
              <a:latin typeface="Courier New"/>
              <a:ea typeface="Courier New"/>
              <a:cs typeface="Courier New"/>
              <a:sym typeface="Courier New"/>
            </a:endParaRPr>
          </a:p>
          <a:p>
            <a:pPr indent="0" lvl="0" marL="0" rtl="0" algn="l">
              <a:spcBef>
                <a:spcPts val="1200"/>
              </a:spcBef>
              <a:spcAft>
                <a:spcPts val="0"/>
              </a:spcAft>
              <a:buNone/>
            </a:pPr>
            <a:r>
              <a:rPr lang="en" sz="1650">
                <a:solidFill>
                  <a:srgbClr val="000000"/>
                </a:solidFill>
                <a:highlight>
                  <a:srgbClr val="FFFFFF"/>
                </a:highlight>
                <a:latin typeface="Courier New"/>
                <a:ea typeface="Courier New"/>
                <a:cs typeface="Courier New"/>
                <a:sym typeface="Courier New"/>
              </a:rPr>
              <a:t>  </a:t>
            </a:r>
            <a:r>
              <a:rPr lang="en" sz="1650">
                <a:solidFill>
                  <a:srgbClr val="0000CD"/>
                </a:solidFill>
                <a:latin typeface="Courier New"/>
                <a:ea typeface="Courier New"/>
                <a:cs typeface="Courier New"/>
                <a:sym typeface="Courier New"/>
              </a:rPr>
              <a:t>&lt;</a:t>
            </a:r>
            <a:r>
              <a:rPr lang="en" sz="1650">
                <a:solidFill>
                  <a:srgbClr val="A52A2A"/>
                </a:solidFill>
                <a:latin typeface="Courier New"/>
                <a:ea typeface="Courier New"/>
                <a:cs typeface="Courier New"/>
                <a:sym typeface="Courier New"/>
              </a:rPr>
              <a:t>input</a:t>
            </a:r>
            <a:r>
              <a:rPr lang="en" sz="1650">
                <a:solidFill>
                  <a:srgbClr val="FF0000"/>
                </a:solidFill>
                <a:latin typeface="Courier New"/>
                <a:ea typeface="Courier New"/>
                <a:cs typeface="Courier New"/>
                <a:sym typeface="Courier New"/>
              </a:rPr>
              <a:t> </a:t>
            </a:r>
            <a:r>
              <a:rPr b="1" lang="en" sz="1650">
                <a:solidFill>
                  <a:srgbClr val="FF0000"/>
                </a:solidFill>
                <a:latin typeface="Courier New"/>
                <a:ea typeface="Courier New"/>
                <a:cs typeface="Courier New"/>
                <a:sym typeface="Courier New"/>
              </a:rPr>
              <a:t>type</a:t>
            </a:r>
            <a:r>
              <a:rPr b="1" lang="en" sz="1650">
                <a:solidFill>
                  <a:srgbClr val="0000CD"/>
                </a:solidFill>
                <a:latin typeface="Courier New"/>
                <a:ea typeface="Courier New"/>
                <a:cs typeface="Courier New"/>
                <a:sym typeface="Courier New"/>
              </a:rPr>
              <a:t>="text"</a:t>
            </a:r>
            <a:r>
              <a:rPr lang="en" sz="1650">
                <a:solidFill>
                  <a:srgbClr val="FF0000"/>
                </a:solidFill>
                <a:latin typeface="Courier New"/>
                <a:ea typeface="Courier New"/>
                <a:cs typeface="Courier New"/>
                <a:sym typeface="Courier New"/>
              </a:rPr>
              <a:t> id</a:t>
            </a:r>
            <a:r>
              <a:rPr lang="en" sz="1650">
                <a:solidFill>
                  <a:srgbClr val="0000CD"/>
                </a:solidFill>
                <a:latin typeface="Courier New"/>
                <a:ea typeface="Courier New"/>
                <a:cs typeface="Courier New"/>
                <a:sym typeface="Courier New"/>
              </a:rPr>
              <a:t>="fname"</a:t>
            </a:r>
            <a:r>
              <a:rPr lang="en" sz="1650">
                <a:solidFill>
                  <a:srgbClr val="FF0000"/>
                </a:solidFill>
                <a:latin typeface="Courier New"/>
                <a:ea typeface="Courier New"/>
                <a:cs typeface="Courier New"/>
                <a:sym typeface="Courier New"/>
              </a:rPr>
              <a:t> name</a:t>
            </a:r>
            <a:r>
              <a:rPr lang="en" sz="1650">
                <a:solidFill>
                  <a:srgbClr val="0000CD"/>
                </a:solidFill>
                <a:latin typeface="Courier New"/>
                <a:ea typeface="Courier New"/>
                <a:cs typeface="Courier New"/>
                <a:sym typeface="Courier New"/>
              </a:rPr>
              <a:t>="fname"&gt;&lt;</a:t>
            </a:r>
            <a:r>
              <a:rPr lang="en" sz="1650">
                <a:solidFill>
                  <a:srgbClr val="A52A2A"/>
                </a:solidFill>
                <a:latin typeface="Courier New"/>
                <a:ea typeface="Courier New"/>
                <a:cs typeface="Courier New"/>
                <a:sym typeface="Courier New"/>
              </a:rPr>
              <a:t>br</a:t>
            </a:r>
            <a:r>
              <a:rPr lang="en" sz="1650">
                <a:solidFill>
                  <a:srgbClr val="0000CD"/>
                </a:solidFill>
                <a:latin typeface="Courier New"/>
                <a:ea typeface="Courier New"/>
                <a:cs typeface="Courier New"/>
                <a:sym typeface="Courier New"/>
              </a:rPr>
              <a:t>&gt;&lt;</a:t>
            </a:r>
            <a:r>
              <a:rPr lang="en" sz="1650">
                <a:solidFill>
                  <a:srgbClr val="A52A2A"/>
                </a:solidFill>
                <a:latin typeface="Courier New"/>
                <a:ea typeface="Courier New"/>
                <a:cs typeface="Courier New"/>
                <a:sym typeface="Courier New"/>
              </a:rPr>
              <a:t>br</a:t>
            </a:r>
            <a:r>
              <a:rPr lang="en" sz="1650">
                <a:solidFill>
                  <a:srgbClr val="0000CD"/>
                </a:solidFill>
                <a:latin typeface="Courier New"/>
                <a:ea typeface="Courier New"/>
                <a:cs typeface="Courier New"/>
                <a:sym typeface="Courier New"/>
              </a:rPr>
              <a:t>&gt;</a:t>
            </a:r>
            <a:endParaRPr sz="1650">
              <a:solidFill>
                <a:srgbClr val="0000CD"/>
              </a:solidFill>
              <a:latin typeface="Courier New"/>
              <a:ea typeface="Courier New"/>
              <a:cs typeface="Courier New"/>
              <a:sym typeface="Courier New"/>
            </a:endParaRPr>
          </a:p>
          <a:p>
            <a:pPr indent="0" lvl="0" marL="0" rtl="0" algn="l">
              <a:spcBef>
                <a:spcPts val="1200"/>
              </a:spcBef>
              <a:spcAft>
                <a:spcPts val="0"/>
              </a:spcAft>
              <a:buNone/>
            </a:pPr>
            <a:r>
              <a:rPr lang="en" sz="1650">
                <a:solidFill>
                  <a:srgbClr val="000000"/>
                </a:solidFill>
                <a:highlight>
                  <a:srgbClr val="FFFFFF"/>
                </a:highlight>
                <a:latin typeface="Courier New"/>
                <a:ea typeface="Courier New"/>
                <a:cs typeface="Courier New"/>
                <a:sym typeface="Courier New"/>
              </a:rPr>
              <a:t>  </a:t>
            </a:r>
            <a:r>
              <a:rPr lang="en" sz="1650">
                <a:solidFill>
                  <a:srgbClr val="0000CD"/>
                </a:solidFill>
                <a:latin typeface="Courier New"/>
                <a:ea typeface="Courier New"/>
                <a:cs typeface="Courier New"/>
                <a:sym typeface="Courier New"/>
              </a:rPr>
              <a:t>&lt;</a:t>
            </a:r>
            <a:r>
              <a:rPr lang="en" sz="1650">
                <a:solidFill>
                  <a:srgbClr val="A52A2A"/>
                </a:solidFill>
                <a:latin typeface="Courier New"/>
                <a:ea typeface="Courier New"/>
                <a:cs typeface="Courier New"/>
                <a:sym typeface="Courier New"/>
              </a:rPr>
              <a:t>label</a:t>
            </a:r>
            <a:r>
              <a:rPr lang="en" sz="1650">
                <a:solidFill>
                  <a:srgbClr val="FF0000"/>
                </a:solidFill>
                <a:latin typeface="Courier New"/>
                <a:ea typeface="Courier New"/>
                <a:cs typeface="Courier New"/>
                <a:sym typeface="Courier New"/>
              </a:rPr>
              <a:t> for</a:t>
            </a:r>
            <a:r>
              <a:rPr lang="en" sz="1650">
                <a:solidFill>
                  <a:srgbClr val="0000CD"/>
                </a:solidFill>
                <a:latin typeface="Courier New"/>
                <a:ea typeface="Courier New"/>
                <a:cs typeface="Courier New"/>
                <a:sym typeface="Courier New"/>
              </a:rPr>
              <a:t>="lname"&gt;</a:t>
            </a:r>
            <a:r>
              <a:rPr lang="en" sz="1650">
                <a:solidFill>
                  <a:srgbClr val="000000"/>
                </a:solidFill>
                <a:highlight>
                  <a:srgbClr val="FFFFFF"/>
                </a:highlight>
                <a:latin typeface="Courier New"/>
                <a:ea typeface="Courier New"/>
                <a:cs typeface="Courier New"/>
                <a:sym typeface="Courier New"/>
              </a:rPr>
              <a:t>Last name:</a:t>
            </a:r>
            <a:r>
              <a:rPr lang="en" sz="1650">
                <a:solidFill>
                  <a:srgbClr val="0000CD"/>
                </a:solidFill>
                <a:latin typeface="Courier New"/>
                <a:ea typeface="Courier New"/>
                <a:cs typeface="Courier New"/>
                <a:sym typeface="Courier New"/>
              </a:rPr>
              <a:t>&lt;</a:t>
            </a:r>
            <a:r>
              <a:rPr lang="en" sz="1650">
                <a:solidFill>
                  <a:srgbClr val="A52A2A"/>
                </a:solidFill>
                <a:latin typeface="Courier New"/>
                <a:ea typeface="Courier New"/>
                <a:cs typeface="Courier New"/>
                <a:sym typeface="Courier New"/>
              </a:rPr>
              <a:t>/label</a:t>
            </a:r>
            <a:r>
              <a:rPr lang="en" sz="1650">
                <a:solidFill>
                  <a:srgbClr val="0000CD"/>
                </a:solidFill>
                <a:latin typeface="Courier New"/>
                <a:ea typeface="Courier New"/>
                <a:cs typeface="Courier New"/>
                <a:sym typeface="Courier New"/>
              </a:rPr>
              <a:t>&gt;</a:t>
            </a:r>
            <a:endParaRPr sz="1650">
              <a:solidFill>
                <a:srgbClr val="0000CD"/>
              </a:solidFill>
              <a:latin typeface="Courier New"/>
              <a:ea typeface="Courier New"/>
              <a:cs typeface="Courier New"/>
              <a:sym typeface="Courier New"/>
            </a:endParaRPr>
          </a:p>
          <a:p>
            <a:pPr indent="0" lvl="0" marL="0" rtl="0" algn="l">
              <a:spcBef>
                <a:spcPts val="1200"/>
              </a:spcBef>
              <a:spcAft>
                <a:spcPts val="0"/>
              </a:spcAft>
              <a:buNone/>
            </a:pPr>
            <a:r>
              <a:rPr lang="en" sz="1650">
                <a:solidFill>
                  <a:srgbClr val="000000"/>
                </a:solidFill>
                <a:highlight>
                  <a:srgbClr val="FFFFFF"/>
                </a:highlight>
                <a:latin typeface="Courier New"/>
                <a:ea typeface="Courier New"/>
                <a:cs typeface="Courier New"/>
                <a:sym typeface="Courier New"/>
              </a:rPr>
              <a:t>  </a:t>
            </a:r>
            <a:r>
              <a:rPr lang="en" sz="1650">
                <a:solidFill>
                  <a:srgbClr val="0000CD"/>
                </a:solidFill>
                <a:latin typeface="Courier New"/>
                <a:ea typeface="Courier New"/>
                <a:cs typeface="Courier New"/>
                <a:sym typeface="Courier New"/>
              </a:rPr>
              <a:t>&lt;</a:t>
            </a:r>
            <a:r>
              <a:rPr lang="en" sz="1650">
                <a:solidFill>
                  <a:srgbClr val="A52A2A"/>
                </a:solidFill>
                <a:latin typeface="Courier New"/>
                <a:ea typeface="Courier New"/>
                <a:cs typeface="Courier New"/>
                <a:sym typeface="Courier New"/>
              </a:rPr>
              <a:t>input</a:t>
            </a:r>
            <a:r>
              <a:rPr lang="en" sz="1650">
                <a:solidFill>
                  <a:srgbClr val="FF0000"/>
                </a:solidFill>
                <a:latin typeface="Courier New"/>
                <a:ea typeface="Courier New"/>
                <a:cs typeface="Courier New"/>
                <a:sym typeface="Courier New"/>
              </a:rPr>
              <a:t> </a:t>
            </a:r>
            <a:r>
              <a:rPr b="1" lang="en" sz="1650">
                <a:solidFill>
                  <a:srgbClr val="FF0000"/>
                </a:solidFill>
                <a:latin typeface="Courier New"/>
                <a:ea typeface="Courier New"/>
                <a:cs typeface="Courier New"/>
                <a:sym typeface="Courier New"/>
              </a:rPr>
              <a:t>type</a:t>
            </a:r>
            <a:r>
              <a:rPr b="1" lang="en" sz="1650">
                <a:solidFill>
                  <a:srgbClr val="0000CD"/>
                </a:solidFill>
                <a:latin typeface="Courier New"/>
                <a:ea typeface="Courier New"/>
                <a:cs typeface="Courier New"/>
                <a:sym typeface="Courier New"/>
              </a:rPr>
              <a:t>="text"</a:t>
            </a:r>
            <a:r>
              <a:rPr lang="en" sz="1650">
                <a:solidFill>
                  <a:srgbClr val="FF0000"/>
                </a:solidFill>
                <a:latin typeface="Courier New"/>
                <a:ea typeface="Courier New"/>
                <a:cs typeface="Courier New"/>
                <a:sym typeface="Courier New"/>
              </a:rPr>
              <a:t> id</a:t>
            </a:r>
            <a:r>
              <a:rPr lang="en" sz="1650">
                <a:solidFill>
                  <a:srgbClr val="0000CD"/>
                </a:solidFill>
                <a:latin typeface="Courier New"/>
                <a:ea typeface="Courier New"/>
                <a:cs typeface="Courier New"/>
                <a:sym typeface="Courier New"/>
              </a:rPr>
              <a:t>="lname"</a:t>
            </a:r>
            <a:r>
              <a:rPr lang="en" sz="1650">
                <a:solidFill>
                  <a:srgbClr val="FF0000"/>
                </a:solidFill>
                <a:latin typeface="Courier New"/>
                <a:ea typeface="Courier New"/>
                <a:cs typeface="Courier New"/>
                <a:sym typeface="Courier New"/>
              </a:rPr>
              <a:t> name</a:t>
            </a:r>
            <a:r>
              <a:rPr lang="en" sz="1650">
                <a:solidFill>
                  <a:srgbClr val="0000CD"/>
                </a:solidFill>
                <a:latin typeface="Courier New"/>
                <a:ea typeface="Courier New"/>
                <a:cs typeface="Courier New"/>
                <a:sym typeface="Courier New"/>
              </a:rPr>
              <a:t>="lname"&gt;&lt;</a:t>
            </a:r>
            <a:r>
              <a:rPr lang="en" sz="1650">
                <a:solidFill>
                  <a:srgbClr val="A52A2A"/>
                </a:solidFill>
                <a:latin typeface="Courier New"/>
                <a:ea typeface="Courier New"/>
                <a:cs typeface="Courier New"/>
                <a:sym typeface="Courier New"/>
              </a:rPr>
              <a:t>br</a:t>
            </a:r>
            <a:r>
              <a:rPr lang="en" sz="1650">
                <a:solidFill>
                  <a:srgbClr val="0000CD"/>
                </a:solidFill>
                <a:latin typeface="Courier New"/>
                <a:ea typeface="Courier New"/>
                <a:cs typeface="Courier New"/>
                <a:sym typeface="Courier New"/>
              </a:rPr>
              <a:t>&gt;&lt;</a:t>
            </a:r>
            <a:r>
              <a:rPr lang="en" sz="1650">
                <a:solidFill>
                  <a:srgbClr val="A52A2A"/>
                </a:solidFill>
                <a:latin typeface="Courier New"/>
                <a:ea typeface="Courier New"/>
                <a:cs typeface="Courier New"/>
                <a:sym typeface="Courier New"/>
              </a:rPr>
              <a:t>br</a:t>
            </a:r>
            <a:r>
              <a:rPr lang="en" sz="1650">
                <a:solidFill>
                  <a:srgbClr val="0000CD"/>
                </a:solidFill>
                <a:latin typeface="Courier New"/>
                <a:ea typeface="Courier New"/>
                <a:cs typeface="Courier New"/>
                <a:sym typeface="Courier New"/>
              </a:rPr>
              <a:t>&gt;</a:t>
            </a:r>
            <a:endParaRPr sz="1650">
              <a:solidFill>
                <a:srgbClr val="0000CD"/>
              </a:solidFill>
              <a:latin typeface="Courier New"/>
              <a:ea typeface="Courier New"/>
              <a:cs typeface="Courier New"/>
              <a:sym typeface="Courier New"/>
            </a:endParaRPr>
          </a:p>
          <a:p>
            <a:pPr indent="0" lvl="0" marL="0" rtl="0" algn="l">
              <a:spcBef>
                <a:spcPts val="1200"/>
              </a:spcBef>
              <a:spcAft>
                <a:spcPts val="0"/>
              </a:spcAft>
              <a:buNone/>
            </a:pPr>
            <a:r>
              <a:rPr lang="en" sz="1650">
                <a:solidFill>
                  <a:srgbClr val="000000"/>
                </a:solidFill>
                <a:highlight>
                  <a:srgbClr val="FFFFFF"/>
                </a:highlight>
                <a:latin typeface="Courier New"/>
                <a:ea typeface="Courier New"/>
                <a:cs typeface="Courier New"/>
                <a:sym typeface="Courier New"/>
              </a:rPr>
              <a:t>  </a:t>
            </a:r>
            <a:r>
              <a:rPr lang="en" sz="1650">
                <a:solidFill>
                  <a:srgbClr val="0000CD"/>
                </a:solidFill>
                <a:latin typeface="Courier New"/>
                <a:ea typeface="Courier New"/>
                <a:cs typeface="Courier New"/>
                <a:sym typeface="Courier New"/>
              </a:rPr>
              <a:t>&lt;</a:t>
            </a:r>
            <a:r>
              <a:rPr lang="en" sz="1650">
                <a:solidFill>
                  <a:srgbClr val="A52A2A"/>
                </a:solidFill>
                <a:latin typeface="Courier New"/>
                <a:ea typeface="Courier New"/>
                <a:cs typeface="Courier New"/>
                <a:sym typeface="Courier New"/>
              </a:rPr>
              <a:t>input</a:t>
            </a:r>
            <a:r>
              <a:rPr lang="en" sz="1650">
                <a:solidFill>
                  <a:srgbClr val="FF0000"/>
                </a:solidFill>
                <a:latin typeface="Courier New"/>
                <a:ea typeface="Courier New"/>
                <a:cs typeface="Courier New"/>
                <a:sym typeface="Courier New"/>
              </a:rPr>
              <a:t> </a:t>
            </a:r>
            <a:r>
              <a:rPr b="1" lang="en" sz="1650">
                <a:solidFill>
                  <a:srgbClr val="FF0000"/>
                </a:solidFill>
                <a:latin typeface="Courier New"/>
                <a:ea typeface="Courier New"/>
                <a:cs typeface="Courier New"/>
                <a:sym typeface="Courier New"/>
              </a:rPr>
              <a:t>type</a:t>
            </a:r>
            <a:r>
              <a:rPr b="1" lang="en" sz="1650">
                <a:solidFill>
                  <a:srgbClr val="0000CD"/>
                </a:solidFill>
                <a:latin typeface="Courier New"/>
                <a:ea typeface="Courier New"/>
                <a:cs typeface="Courier New"/>
                <a:sym typeface="Courier New"/>
              </a:rPr>
              <a:t>="submit"</a:t>
            </a:r>
            <a:r>
              <a:rPr lang="en" sz="1650">
                <a:solidFill>
                  <a:srgbClr val="FF0000"/>
                </a:solidFill>
                <a:latin typeface="Courier New"/>
                <a:ea typeface="Courier New"/>
                <a:cs typeface="Courier New"/>
                <a:sym typeface="Courier New"/>
              </a:rPr>
              <a:t> value</a:t>
            </a:r>
            <a:r>
              <a:rPr lang="en" sz="1650">
                <a:solidFill>
                  <a:srgbClr val="0000CD"/>
                </a:solidFill>
                <a:latin typeface="Courier New"/>
                <a:ea typeface="Courier New"/>
                <a:cs typeface="Courier New"/>
                <a:sym typeface="Courier New"/>
              </a:rPr>
              <a:t>="Submit"&gt;</a:t>
            </a:r>
            <a:endParaRPr sz="1650">
              <a:solidFill>
                <a:srgbClr val="0000CD"/>
              </a:solidFill>
              <a:latin typeface="Courier New"/>
              <a:ea typeface="Courier New"/>
              <a:cs typeface="Courier New"/>
              <a:sym typeface="Courier New"/>
            </a:endParaRPr>
          </a:p>
          <a:p>
            <a:pPr indent="0" lvl="0" marL="0" rtl="0" algn="l">
              <a:spcBef>
                <a:spcPts val="1200"/>
              </a:spcBef>
              <a:spcAft>
                <a:spcPts val="0"/>
              </a:spcAft>
              <a:buNone/>
            </a:pPr>
            <a:r>
              <a:rPr lang="en" sz="1650">
                <a:solidFill>
                  <a:srgbClr val="0000CD"/>
                </a:solidFill>
                <a:latin typeface="Courier New"/>
                <a:ea typeface="Courier New"/>
                <a:cs typeface="Courier New"/>
                <a:sym typeface="Courier New"/>
              </a:rPr>
              <a:t>&lt;</a:t>
            </a:r>
            <a:r>
              <a:rPr lang="en" sz="1650">
                <a:solidFill>
                  <a:srgbClr val="A52A2A"/>
                </a:solidFill>
                <a:latin typeface="Courier New"/>
                <a:ea typeface="Courier New"/>
                <a:cs typeface="Courier New"/>
                <a:sym typeface="Courier New"/>
              </a:rPr>
              <a:t>/form</a:t>
            </a:r>
            <a:r>
              <a:rPr lang="en" sz="1650">
                <a:solidFill>
                  <a:srgbClr val="0000CD"/>
                </a:solidFill>
                <a:latin typeface="Courier New"/>
                <a:ea typeface="Courier New"/>
                <a:cs typeface="Courier New"/>
                <a:sym typeface="Courier New"/>
              </a:rPr>
              <a:t>&gt;</a:t>
            </a:r>
            <a:endParaRPr sz="1650">
              <a:solidFill>
                <a:srgbClr val="0000CD"/>
              </a:solidFill>
              <a:latin typeface="Courier New"/>
              <a:ea typeface="Courier New"/>
              <a:cs typeface="Courier New"/>
              <a:sym typeface="Courier New"/>
            </a:endParaRPr>
          </a:p>
          <a:p>
            <a:pPr indent="0" lvl="0" marL="0" rtl="0" algn="l">
              <a:spcBef>
                <a:spcPts val="1200"/>
              </a:spcBef>
              <a:spcAft>
                <a:spcPts val="1200"/>
              </a:spcAft>
              <a:buNone/>
            </a:pPr>
            <a:r>
              <a:rPr lang="en" sz="1650">
                <a:solidFill>
                  <a:srgbClr val="0000CD"/>
                </a:solidFill>
                <a:latin typeface="Courier New"/>
                <a:ea typeface="Courier New"/>
                <a:cs typeface="Courier New"/>
                <a:sym typeface="Courier New"/>
              </a:rPr>
              <a:t>What</a:t>
            </a:r>
            <a:r>
              <a:rPr lang="en" sz="1650">
                <a:solidFill>
                  <a:srgbClr val="0000CD"/>
                </a:solidFill>
                <a:latin typeface="Courier New"/>
                <a:ea typeface="Courier New"/>
                <a:cs typeface="Courier New"/>
                <a:sym typeface="Courier New"/>
              </a:rPr>
              <a:t> are the different types in a form?</a:t>
            </a:r>
            <a:endParaRPr sz="1650">
              <a:solidFill>
                <a:srgbClr val="0000CD"/>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 sz="1100">
                <a:solidFill>
                  <a:srgbClr val="000000"/>
                </a:solidFill>
                <a:highlight>
                  <a:srgbClr val="FFFFFF"/>
                </a:highlight>
              </a:rPr>
              <a:t>INTRODUCTION TO HTML</a:t>
            </a:r>
            <a:endParaRPr b="1" sz="1100">
              <a:solidFill>
                <a:srgbClr val="000000"/>
              </a:solidFill>
              <a:highlight>
                <a:srgbClr val="FFFFFF"/>
              </a:highlight>
            </a:endParaRPr>
          </a:p>
          <a:p>
            <a:pPr indent="0" lvl="0" marL="0" rtl="0" algn="l">
              <a:spcBef>
                <a:spcPts val="0"/>
              </a:spcBef>
              <a:spcAft>
                <a:spcPts val="0"/>
              </a:spcAft>
              <a:buNone/>
            </a:pPr>
            <a:r>
              <a:rPr b="1" lang="en" sz="1100">
                <a:solidFill>
                  <a:srgbClr val="000000"/>
                </a:solidFill>
                <a:highlight>
                  <a:srgbClr val="FFFFFF"/>
                </a:highlight>
              </a:rPr>
              <a:t>Unordered Lists</a:t>
            </a:r>
            <a:endParaRPr/>
          </a:p>
        </p:txBody>
      </p:sp>
      <p:sp>
        <p:nvSpPr>
          <p:cNvPr id="98" name="Google Shape;98;p15"/>
          <p:cNvSpPr txBox="1"/>
          <p:nvPr>
            <p:ph idx="1" type="body"/>
          </p:nvPr>
        </p:nvSpPr>
        <p:spPr>
          <a:xfrm>
            <a:off x="311700" y="1017800"/>
            <a:ext cx="8520600" cy="3826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7600" u="sng">
                <a:solidFill>
                  <a:schemeClr val="hlink"/>
                </a:solidFill>
                <a:hlinkClick r:id="rId3"/>
              </a:rPr>
              <a:t>https://www.w3schools.com/html/html_lists.asp</a:t>
            </a:r>
            <a:endParaRPr sz="7600"/>
          </a:p>
          <a:p>
            <a:pPr indent="0" lvl="0" marL="0" rtl="0" algn="l">
              <a:spcBef>
                <a:spcPts val="1200"/>
              </a:spcBef>
              <a:spcAft>
                <a:spcPts val="0"/>
              </a:spcAft>
              <a:buNone/>
            </a:pPr>
            <a:r>
              <a:rPr lang="en" sz="5547">
                <a:solidFill>
                  <a:srgbClr val="0000CD"/>
                </a:solidFill>
                <a:latin typeface="Courier New"/>
                <a:ea typeface="Courier New"/>
                <a:cs typeface="Courier New"/>
                <a:sym typeface="Courier New"/>
              </a:rPr>
              <a:t>&lt;</a:t>
            </a:r>
            <a:r>
              <a:rPr lang="en" sz="5547">
                <a:solidFill>
                  <a:srgbClr val="A52A2A"/>
                </a:solidFill>
                <a:latin typeface="Courier New"/>
                <a:ea typeface="Courier New"/>
                <a:cs typeface="Courier New"/>
                <a:sym typeface="Courier New"/>
              </a:rPr>
              <a:t>ul</a:t>
            </a:r>
            <a:r>
              <a:rPr lang="en" sz="5547">
                <a:solidFill>
                  <a:srgbClr val="0000CD"/>
                </a:solidFill>
                <a:latin typeface="Courier New"/>
                <a:ea typeface="Courier New"/>
                <a:cs typeface="Courier New"/>
                <a:sym typeface="Courier New"/>
              </a:rPr>
              <a:t>&gt;</a:t>
            </a:r>
            <a:endParaRPr sz="5547">
              <a:solidFill>
                <a:srgbClr val="0000CD"/>
              </a:solidFill>
              <a:latin typeface="Courier New"/>
              <a:ea typeface="Courier New"/>
              <a:cs typeface="Courier New"/>
              <a:sym typeface="Courier New"/>
            </a:endParaRPr>
          </a:p>
          <a:p>
            <a:pPr indent="0" lvl="0" marL="0" rtl="0" algn="l">
              <a:spcBef>
                <a:spcPts val="1200"/>
              </a:spcBef>
              <a:spcAft>
                <a:spcPts val="0"/>
              </a:spcAft>
              <a:buNone/>
            </a:pPr>
            <a:r>
              <a:rPr lang="en" sz="5547">
                <a:solidFill>
                  <a:srgbClr val="000000"/>
                </a:solidFill>
                <a:highlight>
                  <a:srgbClr val="FFFFFF"/>
                </a:highlight>
                <a:latin typeface="Courier New"/>
                <a:ea typeface="Courier New"/>
                <a:cs typeface="Courier New"/>
                <a:sym typeface="Courier New"/>
              </a:rPr>
              <a:t>  </a:t>
            </a:r>
            <a:r>
              <a:rPr lang="en" sz="5547">
                <a:solidFill>
                  <a:srgbClr val="0000CD"/>
                </a:solidFill>
                <a:latin typeface="Courier New"/>
                <a:ea typeface="Courier New"/>
                <a:cs typeface="Courier New"/>
                <a:sym typeface="Courier New"/>
              </a:rPr>
              <a:t>&lt;</a:t>
            </a:r>
            <a:r>
              <a:rPr lang="en" sz="5547">
                <a:solidFill>
                  <a:srgbClr val="A52A2A"/>
                </a:solidFill>
                <a:latin typeface="Courier New"/>
                <a:ea typeface="Courier New"/>
                <a:cs typeface="Courier New"/>
                <a:sym typeface="Courier New"/>
              </a:rPr>
              <a:t>li</a:t>
            </a:r>
            <a:r>
              <a:rPr lang="en" sz="5547">
                <a:solidFill>
                  <a:srgbClr val="0000CD"/>
                </a:solidFill>
                <a:latin typeface="Courier New"/>
                <a:ea typeface="Courier New"/>
                <a:cs typeface="Courier New"/>
                <a:sym typeface="Courier New"/>
              </a:rPr>
              <a:t>&gt;</a:t>
            </a:r>
            <a:r>
              <a:rPr lang="en" sz="5547">
                <a:solidFill>
                  <a:srgbClr val="000000"/>
                </a:solidFill>
                <a:highlight>
                  <a:srgbClr val="FFFFFF"/>
                </a:highlight>
                <a:latin typeface="Courier New"/>
                <a:ea typeface="Courier New"/>
                <a:cs typeface="Courier New"/>
                <a:sym typeface="Courier New"/>
              </a:rPr>
              <a:t>Coffee</a:t>
            </a:r>
            <a:r>
              <a:rPr lang="en" sz="5547">
                <a:solidFill>
                  <a:srgbClr val="0000CD"/>
                </a:solidFill>
                <a:latin typeface="Courier New"/>
                <a:ea typeface="Courier New"/>
                <a:cs typeface="Courier New"/>
                <a:sym typeface="Courier New"/>
              </a:rPr>
              <a:t>&lt;</a:t>
            </a:r>
            <a:r>
              <a:rPr lang="en" sz="5547">
                <a:solidFill>
                  <a:srgbClr val="A52A2A"/>
                </a:solidFill>
                <a:latin typeface="Courier New"/>
                <a:ea typeface="Courier New"/>
                <a:cs typeface="Courier New"/>
                <a:sym typeface="Courier New"/>
              </a:rPr>
              <a:t>/li</a:t>
            </a:r>
            <a:r>
              <a:rPr lang="en" sz="5547">
                <a:solidFill>
                  <a:srgbClr val="0000CD"/>
                </a:solidFill>
                <a:latin typeface="Courier New"/>
                <a:ea typeface="Courier New"/>
                <a:cs typeface="Courier New"/>
                <a:sym typeface="Courier New"/>
              </a:rPr>
              <a:t>&gt;</a:t>
            </a:r>
            <a:endParaRPr sz="5547">
              <a:solidFill>
                <a:srgbClr val="0000CD"/>
              </a:solidFill>
              <a:latin typeface="Courier New"/>
              <a:ea typeface="Courier New"/>
              <a:cs typeface="Courier New"/>
              <a:sym typeface="Courier New"/>
            </a:endParaRPr>
          </a:p>
          <a:p>
            <a:pPr indent="0" lvl="0" marL="0" rtl="0" algn="l">
              <a:spcBef>
                <a:spcPts val="1200"/>
              </a:spcBef>
              <a:spcAft>
                <a:spcPts val="0"/>
              </a:spcAft>
              <a:buNone/>
            </a:pPr>
            <a:r>
              <a:rPr lang="en" sz="5547">
                <a:solidFill>
                  <a:srgbClr val="000000"/>
                </a:solidFill>
                <a:highlight>
                  <a:srgbClr val="FFFFFF"/>
                </a:highlight>
                <a:latin typeface="Courier New"/>
                <a:ea typeface="Courier New"/>
                <a:cs typeface="Courier New"/>
                <a:sym typeface="Courier New"/>
              </a:rPr>
              <a:t>  </a:t>
            </a:r>
            <a:r>
              <a:rPr lang="en" sz="5547">
                <a:solidFill>
                  <a:srgbClr val="0000CD"/>
                </a:solidFill>
                <a:latin typeface="Courier New"/>
                <a:ea typeface="Courier New"/>
                <a:cs typeface="Courier New"/>
                <a:sym typeface="Courier New"/>
              </a:rPr>
              <a:t>&lt;</a:t>
            </a:r>
            <a:r>
              <a:rPr lang="en" sz="5547">
                <a:solidFill>
                  <a:srgbClr val="A52A2A"/>
                </a:solidFill>
                <a:latin typeface="Courier New"/>
                <a:ea typeface="Courier New"/>
                <a:cs typeface="Courier New"/>
                <a:sym typeface="Courier New"/>
              </a:rPr>
              <a:t>li</a:t>
            </a:r>
            <a:r>
              <a:rPr lang="en" sz="5547">
                <a:solidFill>
                  <a:srgbClr val="0000CD"/>
                </a:solidFill>
                <a:latin typeface="Courier New"/>
                <a:ea typeface="Courier New"/>
                <a:cs typeface="Courier New"/>
                <a:sym typeface="Courier New"/>
              </a:rPr>
              <a:t>&gt;</a:t>
            </a:r>
            <a:r>
              <a:rPr lang="en" sz="5547">
                <a:solidFill>
                  <a:srgbClr val="000000"/>
                </a:solidFill>
                <a:highlight>
                  <a:srgbClr val="FFFFFF"/>
                </a:highlight>
                <a:latin typeface="Courier New"/>
                <a:ea typeface="Courier New"/>
                <a:cs typeface="Courier New"/>
                <a:sym typeface="Courier New"/>
              </a:rPr>
              <a:t>Tea</a:t>
            </a:r>
            <a:r>
              <a:rPr lang="en" sz="5547">
                <a:solidFill>
                  <a:srgbClr val="0000CD"/>
                </a:solidFill>
                <a:latin typeface="Courier New"/>
                <a:ea typeface="Courier New"/>
                <a:cs typeface="Courier New"/>
                <a:sym typeface="Courier New"/>
              </a:rPr>
              <a:t>&lt;</a:t>
            </a:r>
            <a:r>
              <a:rPr lang="en" sz="5547">
                <a:solidFill>
                  <a:srgbClr val="A52A2A"/>
                </a:solidFill>
                <a:latin typeface="Courier New"/>
                <a:ea typeface="Courier New"/>
                <a:cs typeface="Courier New"/>
                <a:sym typeface="Courier New"/>
              </a:rPr>
              <a:t>/li</a:t>
            </a:r>
            <a:r>
              <a:rPr lang="en" sz="5547">
                <a:solidFill>
                  <a:srgbClr val="0000CD"/>
                </a:solidFill>
                <a:latin typeface="Courier New"/>
                <a:ea typeface="Courier New"/>
                <a:cs typeface="Courier New"/>
                <a:sym typeface="Courier New"/>
              </a:rPr>
              <a:t>&gt;</a:t>
            </a:r>
            <a:endParaRPr sz="5547">
              <a:solidFill>
                <a:srgbClr val="0000CD"/>
              </a:solidFill>
              <a:latin typeface="Courier New"/>
              <a:ea typeface="Courier New"/>
              <a:cs typeface="Courier New"/>
              <a:sym typeface="Courier New"/>
            </a:endParaRPr>
          </a:p>
          <a:p>
            <a:pPr indent="0" lvl="0" marL="0" rtl="0" algn="l">
              <a:spcBef>
                <a:spcPts val="1200"/>
              </a:spcBef>
              <a:spcAft>
                <a:spcPts val="0"/>
              </a:spcAft>
              <a:buNone/>
            </a:pPr>
            <a:r>
              <a:rPr lang="en" sz="5547">
                <a:solidFill>
                  <a:srgbClr val="000000"/>
                </a:solidFill>
                <a:highlight>
                  <a:srgbClr val="FFFFFF"/>
                </a:highlight>
                <a:latin typeface="Courier New"/>
                <a:ea typeface="Courier New"/>
                <a:cs typeface="Courier New"/>
                <a:sym typeface="Courier New"/>
              </a:rPr>
              <a:t>  </a:t>
            </a:r>
            <a:r>
              <a:rPr lang="en" sz="5547">
                <a:solidFill>
                  <a:srgbClr val="0000CD"/>
                </a:solidFill>
                <a:latin typeface="Courier New"/>
                <a:ea typeface="Courier New"/>
                <a:cs typeface="Courier New"/>
                <a:sym typeface="Courier New"/>
              </a:rPr>
              <a:t>&lt;</a:t>
            </a:r>
            <a:r>
              <a:rPr lang="en" sz="5547">
                <a:solidFill>
                  <a:srgbClr val="A52A2A"/>
                </a:solidFill>
                <a:latin typeface="Courier New"/>
                <a:ea typeface="Courier New"/>
                <a:cs typeface="Courier New"/>
                <a:sym typeface="Courier New"/>
              </a:rPr>
              <a:t>li</a:t>
            </a:r>
            <a:r>
              <a:rPr lang="en" sz="5547">
                <a:solidFill>
                  <a:srgbClr val="0000CD"/>
                </a:solidFill>
                <a:latin typeface="Courier New"/>
                <a:ea typeface="Courier New"/>
                <a:cs typeface="Courier New"/>
                <a:sym typeface="Courier New"/>
              </a:rPr>
              <a:t>&gt;</a:t>
            </a:r>
            <a:r>
              <a:rPr lang="en" sz="5547">
                <a:solidFill>
                  <a:srgbClr val="000000"/>
                </a:solidFill>
                <a:highlight>
                  <a:srgbClr val="FFFFFF"/>
                </a:highlight>
                <a:latin typeface="Courier New"/>
                <a:ea typeface="Courier New"/>
                <a:cs typeface="Courier New"/>
                <a:sym typeface="Courier New"/>
              </a:rPr>
              <a:t>Milk</a:t>
            </a:r>
            <a:r>
              <a:rPr lang="en" sz="5547">
                <a:solidFill>
                  <a:srgbClr val="0000CD"/>
                </a:solidFill>
                <a:latin typeface="Courier New"/>
                <a:ea typeface="Courier New"/>
                <a:cs typeface="Courier New"/>
                <a:sym typeface="Courier New"/>
              </a:rPr>
              <a:t>&lt;</a:t>
            </a:r>
            <a:r>
              <a:rPr lang="en" sz="5547">
                <a:solidFill>
                  <a:srgbClr val="A52A2A"/>
                </a:solidFill>
                <a:latin typeface="Courier New"/>
                <a:ea typeface="Courier New"/>
                <a:cs typeface="Courier New"/>
                <a:sym typeface="Courier New"/>
              </a:rPr>
              <a:t>/li</a:t>
            </a:r>
            <a:r>
              <a:rPr lang="en" sz="5547">
                <a:solidFill>
                  <a:srgbClr val="0000CD"/>
                </a:solidFill>
                <a:latin typeface="Courier New"/>
                <a:ea typeface="Courier New"/>
                <a:cs typeface="Courier New"/>
                <a:sym typeface="Courier New"/>
              </a:rPr>
              <a:t>&gt;</a:t>
            </a:r>
            <a:endParaRPr sz="5547">
              <a:solidFill>
                <a:srgbClr val="0000CD"/>
              </a:solidFill>
              <a:latin typeface="Courier New"/>
              <a:ea typeface="Courier New"/>
              <a:cs typeface="Courier New"/>
              <a:sym typeface="Courier New"/>
            </a:endParaRPr>
          </a:p>
          <a:p>
            <a:pPr indent="0" lvl="0" marL="0" rtl="0" algn="l">
              <a:spcBef>
                <a:spcPts val="1200"/>
              </a:spcBef>
              <a:spcAft>
                <a:spcPts val="0"/>
              </a:spcAft>
              <a:buNone/>
            </a:pPr>
            <a:r>
              <a:rPr lang="en" sz="5547">
                <a:solidFill>
                  <a:srgbClr val="0000CD"/>
                </a:solidFill>
                <a:latin typeface="Courier New"/>
                <a:ea typeface="Courier New"/>
                <a:cs typeface="Courier New"/>
                <a:sym typeface="Courier New"/>
              </a:rPr>
              <a:t>&lt;</a:t>
            </a:r>
            <a:r>
              <a:rPr lang="en" sz="5547">
                <a:solidFill>
                  <a:srgbClr val="A52A2A"/>
                </a:solidFill>
                <a:latin typeface="Courier New"/>
                <a:ea typeface="Courier New"/>
                <a:cs typeface="Courier New"/>
                <a:sym typeface="Courier New"/>
              </a:rPr>
              <a:t>/ul</a:t>
            </a:r>
            <a:r>
              <a:rPr lang="en" sz="5547">
                <a:solidFill>
                  <a:srgbClr val="0000CD"/>
                </a:solidFill>
                <a:latin typeface="Courier New"/>
                <a:ea typeface="Courier New"/>
                <a:cs typeface="Courier New"/>
                <a:sym typeface="Courier New"/>
              </a:rPr>
              <a:t>&gt;</a:t>
            </a:r>
            <a:endParaRPr sz="5547">
              <a:solidFill>
                <a:srgbClr val="0000CD"/>
              </a:solidFill>
              <a:latin typeface="Courier New"/>
              <a:ea typeface="Courier New"/>
              <a:cs typeface="Courier New"/>
              <a:sym typeface="Courier New"/>
            </a:endParaRPr>
          </a:p>
          <a:p>
            <a:pPr indent="0" lvl="0" marL="0" rtl="0" algn="l">
              <a:spcBef>
                <a:spcPts val="1200"/>
              </a:spcBef>
              <a:spcAft>
                <a:spcPts val="0"/>
              </a:spcAft>
              <a:buNone/>
            </a:pPr>
            <a:r>
              <a:t/>
            </a:r>
            <a:endParaRPr sz="5150">
              <a:solidFill>
                <a:srgbClr val="0000CD"/>
              </a:solidFill>
              <a:latin typeface="Courier New"/>
              <a:ea typeface="Courier New"/>
              <a:cs typeface="Courier New"/>
              <a:sym typeface="Courier New"/>
            </a:endParaRPr>
          </a:p>
          <a:p>
            <a:pPr indent="0" lvl="0" marL="0" rtl="0" algn="l">
              <a:spcBef>
                <a:spcPts val="1800"/>
              </a:spcBef>
              <a:spcAft>
                <a:spcPts val="0"/>
              </a:spcAft>
              <a:buNone/>
            </a:pPr>
            <a:r>
              <a:rPr b="1" lang="en" sz="6630">
                <a:solidFill>
                  <a:srgbClr val="000000"/>
                </a:solidFill>
                <a:latin typeface="Arial"/>
                <a:ea typeface="Arial"/>
                <a:cs typeface="Arial"/>
                <a:sym typeface="Arial"/>
              </a:rPr>
              <a:t>An unordered HTML list</a:t>
            </a:r>
            <a:endParaRPr b="1" sz="6630">
              <a:solidFill>
                <a:srgbClr val="000000"/>
              </a:solidFill>
              <a:latin typeface="Arial"/>
              <a:ea typeface="Arial"/>
              <a:cs typeface="Arial"/>
              <a:sym typeface="Arial"/>
            </a:endParaRPr>
          </a:p>
          <a:p>
            <a:pPr indent="-324338" lvl="0" marL="457200" rtl="0" algn="l">
              <a:spcBef>
                <a:spcPts val="1200"/>
              </a:spcBef>
              <a:spcAft>
                <a:spcPts val="0"/>
              </a:spcAft>
              <a:buClr>
                <a:srgbClr val="000000"/>
              </a:buClr>
              <a:buSzPct val="100000"/>
              <a:buFont typeface="Arial"/>
              <a:buChar char="●"/>
            </a:pPr>
            <a:r>
              <a:rPr lang="en" sz="6030">
                <a:solidFill>
                  <a:srgbClr val="000000"/>
                </a:solidFill>
                <a:latin typeface="Arial"/>
                <a:ea typeface="Arial"/>
                <a:cs typeface="Arial"/>
                <a:sym typeface="Arial"/>
              </a:rPr>
              <a:t>Coffee</a:t>
            </a:r>
            <a:endParaRPr sz="6030">
              <a:solidFill>
                <a:srgbClr val="000000"/>
              </a:solidFill>
              <a:latin typeface="Arial"/>
              <a:ea typeface="Arial"/>
              <a:cs typeface="Arial"/>
              <a:sym typeface="Arial"/>
            </a:endParaRPr>
          </a:p>
          <a:p>
            <a:pPr indent="-324338" lvl="0" marL="457200" rtl="0" algn="l">
              <a:spcBef>
                <a:spcPts val="0"/>
              </a:spcBef>
              <a:spcAft>
                <a:spcPts val="0"/>
              </a:spcAft>
              <a:buClr>
                <a:srgbClr val="000000"/>
              </a:buClr>
              <a:buSzPct val="100000"/>
              <a:buFont typeface="Arial"/>
              <a:buChar char="●"/>
            </a:pPr>
            <a:r>
              <a:rPr lang="en" sz="6030">
                <a:solidFill>
                  <a:srgbClr val="000000"/>
                </a:solidFill>
                <a:latin typeface="Arial"/>
                <a:ea typeface="Arial"/>
                <a:cs typeface="Arial"/>
                <a:sym typeface="Arial"/>
              </a:rPr>
              <a:t>Tea</a:t>
            </a:r>
            <a:endParaRPr sz="6030">
              <a:solidFill>
                <a:srgbClr val="000000"/>
              </a:solidFill>
              <a:latin typeface="Arial"/>
              <a:ea typeface="Arial"/>
              <a:cs typeface="Arial"/>
              <a:sym typeface="Arial"/>
            </a:endParaRPr>
          </a:p>
          <a:p>
            <a:pPr indent="-324338" lvl="0" marL="457200" rtl="0" algn="l">
              <a:spcBef>
                <a:spcPts val="0"/>
              </a:spcBef>
              <a:spcAft>
                <a:spcPts val="0"/>
              </a:spcAft>
              <a:buClr>
                <a:srgbClr val="000000"/>
              </a:buClr>
              <a:buSzPct val="100000"/>
              <a:buFont typeface="Arial"/>
              <a:buChar char="●"/>
            </a:pPr>
            <a:r>
              <a:rPr lang="en" sz="6030">
                <a:solidFill>
                  <a:srgbClr val="000000"/>
                </a:solidFill>
                <a:latin typeface="Arial"/>
                <a:ea typeface="Arial"/>
                <a:cs typeface="Arial"/>
                <a:sym typeface="Arial"/>
              </a:rPr>
              <a:t>Milk</a:t>
            </a:r>
            <a:endParaRPr sz="6030">
              <a:solidFill>
                <a:srgbClr val="000000"/>
              </a:solidFill>
              <a:latin typeface="Arial"/>
              <a:ea typeface="Arial"/>
              <a:cs typeface="Arial"/>
              <a:sym typeface="Arial"/>
            </a:endParaRPr>
          </a:p>
          <a:p>
            <a:pPr indent="0" lvl="0" marL="0" rtl="0" algn="l">
              <a:spcBef>
                <a:spcPts val="1200"/>
              </a:spcBef>
              <a:spcAft>
                <a:spcPts val="0"/>
              </a:spcAft>
              <a:buNone/>
            </a:pPr>
            <a:r>
              <a:t/>
            </a:r>
            <a:endParaRPr sz="3680">
              <a:solidFill>
                <a:srgbClr val="0000CD"/>
              </a:solidFill>
              <a:latin typeface="Courier New"/>
              <a:ea typeface="Courier New"/>
              <a:cs typeface="Courier New"/>
              <a:sym typeface="Courier New"/>
            </a:endParaRPr>
          </a:p>
          <a:p>
            <a:pPr indent="0" lvl="0" marL="0" rtl="0" algn="l">
              <a:spcBef>
                <a:spcPts val="1200"/>
              </a:spcBef>
              <a:spcAft>
                <a:spcPts val="0"/>
              </a:spcAft>
              <a:buNone/>
            </a:pPr>
            <a:r>
              <a:t/>
            </a:r>
            <a:endParaRPr sz="1150">
              <a:solidFill>
                <a:srgbClr val="0000CD"/>
              </a:solidFill>
              <a:latin typeface="Courier New"/>
              <a:ea typeface="Courier New"/>
              <a:cs typeface="Courier New"/>
              <a:sym typeface="Courier New"/>
            </a:endParaRPr>
          </a:p>
          <a:p>
            <a:pPr indent="0" lvl="0" marL="0" rtl="0" algn="l">
              <a:spcBef>
                <a:spcPts val="1200"/>
              </a:spcBef>
              <a:spcAft>
                <a:spcPts val="0"/>
              </a:spcAft>
              <a:buNone/>
            </a:pPr>
            <a:r>
              <a:t/>
            </a:r>
            <a:endParaRPr sz="1150">
              <a:solidFill>
                <a:srgbClr val="0000CD"/>
              </a:solidFill>
              <a:latin typeface="Courier New"/>
              <a:ea typeface="Courier New"/>
              <a:cs typeface="Courier New"/>
              <a:sym typeface="Courier New"/>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Advance info</a:t>
            </a:r>
            <a:endParaRPr/>
          </a:p>
        </p:txBody>
      </p:sp>
      <p:sp>
        <p:nvSpPr>
          <p:cNvPr id="265" name="Google Shape;265;p4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150000"/>
              </a:lnSpc>
              <a:spcBef>
                <a:spcPts val="1400"/>
              </a:spcBef>
              <a:spcAft>
                <a:spcPts val="0"/>
              </a:spcAft>
              <a:buNone/>
            </a:pPr>
            <a:r>
              <a:rPr b="1" lang="en" sz="1400">
                <a:solidFill>
                  <a:srgbClr val="515151"/>
                </a:solidFill>
              </a:rPr>
              <a:t> How to optimize website assets loading?</a:t>
            </a:r>
            <a:endParaRPr b="1" sz="1400">
              <a:solidFill>
                <a:srgbClr val="515151"/>
              </a:solidFill>
            </a:endParaRPr>
          </a:p>
          <a:p>
            <a:pPr indent="0" lvl="0" marL="0" rtl="0" algn="l">
              <a:lnSpc>
                <a:spcPct val="150000"/>
              </a:lnSpc>
              <a:spcBef>
                <a:spcPts val="400"/>
              </a:spcBef>
              <a:spcAft>
                <a:spcPts val="0"/>
              </a:spcAft>
              <a:buNone/>
            </a:pPr>
            <a:r>
              <a:rPr lang="en" sz="1200">
                <a:solidFill>
                  <a:srgbClr val="373E3F"/>
                </a:solidFill>
              </a:rPr>
              <a:t>To optimize website load time we need to optimize its asset loading and for that:</a:t>
            </a:r>
            <a:endParaRPr sz="1200">
              <a:solidFill>
                <a:srgbClr val="373E3F"/>
              </a:solidFill>
            </a:endParaRPr>
          </a:p>
          <a:p>
            <a:pPr indent="-304800" lvl="0" marL="457200" rtl="0" algn="l">
              <a:lnSpc>
                <a:spcPct val="150000"/>
              </a:lnSpc>
              <a:spcBef>
                <a:spcPts val="2400"/>
              </a:spcBef>
              <a:spcAft>
                <a:spcPts val="0"/>
              </a:spcAft>
              <a:buClr>
                <a:srgbClr val="515151"/>
              </a:buClr>
              <a:buSzPts val="1200"/>
              <a:buChar char="●"/>
            </a:pPr>
            <a:r>
              <a:rPr lang="en" sz="1200">
                <a:solidFill>
                  <a:srgbClr val="515151"/>
                </a:solidFill>
              </a:rPr>
              <a:t>CDN hosting - A CDN or content delivery network is geographically distributed servers to help reduce latency.</a:t>
            </a:r>
            <a:endParaRPr sz="1200">
              <a:solidFill>
                <a:srgbClr val="515151"/>
              </a:solidFill>
            </a:endParaRPr>
          </a:p>
          <a:p>
            <a:pPr indent="-304800" lvl="0" marL="457200" rtl="0" algn="l">
              <a:lnSpc>
                <a:spcPct val="150000"/>
              </a:lnSpc>
              <a:spcBef>
                <a:spcPts val="0"/>
              </a:spcBef>
              <a:spcAft>
                <a:spcPts val="0"/>
              </a:spcAft>
              <a:buClr>
                <a:srgbClr val="515151"/>
              </a:buClr>
              <a:buSzPts val="1200"/>
              <a:buChar char="●"/>
            </a:pPr>
            <a:r>
              <a:rPr lang="en" sz="1200">
                <a:solidFill>
                  <a:srgbClr val="515151"/>
                </a:solidFill>
              </a:rPr>
              <a:t>File compression - This is a method that helps to reduce the size of an asset to reduce the data transfer</a:t>
            </a:r>
            <a:endParaRPr sz="1200">
              <a:solidFill>
                <a:srgbClr val="515151"/>
              </a:solidFill>
            </a:endParaRPr>
          </a:p>
          <a:p>
            <a:pPr indent="-304800" lvl="0" marL="457200" rtl="0" algn="l">
              <a:lnSpc>
                <a:spcPct val="150000"/>
              </a:lnSpc>
              <a:spcBef>
                <a:spcPts val="0"/>
              </a:spcBef>
              <a:spcAft>
                <a:spcPts val="0"/>
              </a:spcAft>
              <a:buClr>
                <a:srgbClr val="515151"/>
              </a:buClr>
              <a:buSzPts val="1200"/>
              <a:buChar char="●"/>
            </a:pPr>
            <a:r>
              <a:rPr lang="en" sz="1200">
                <a:solidFill>
                  <a:srgbClr val="515151"/>
                </a:solidFill>
              </a:rPr>
              <a:t>File concatenation - This reduces the number of HTTP calls</a:t>
            </a:r>
            <a:endParaRPr sz="1200">
              <a:solidFill>
                <a:srgbClr val="515151"/>
              </a:solidFill>
            </a:endParaRPr>
          </a:p>
          <a:p>
            <a:pPr indent="-304800" lvl="0" marL="457200" rtl="0" algn="l">
              <a:lnSpc>
                <a:spcPct val="150000"/>
              </a:lnSpc>
              <a:spcBef>
                <a:spcPts val="0"/>
              </a:spcBef>
              <a:spcAft>
                <a:spcPts val="0"/>
              </a:spcAft>
              <a:buClr>
                <a:srgbClr val="515151"/>
              </a:buClr>
              <a:buSzPts val="1200"/>
              <a:buChar char="●"/>
            </a:pPr>
            <a:r>
              <a:rPr lang="en" sz="1200">
                <a:solidFill>
                  <a:srgbClr val="515151"/>
                </a:solidFill>
              </a:rPr>
              <a:t>Minify scripts - This reduces the overall file size of js and CSS files</a:t>
            </a:r>
            <a:endParaRPr sz="1200">
              <a:solidFill>
                <a:srgbClr val="515151"/>
              </a:solidFill>
            </a:endParaRPr>
          </a:p>
          <a:p>
            <a:pPr indent="-304800" lvl="0" marL="457200" rtl="0" algn="l">
              <a:lnSpc>
                <a:spcPct val="150000"/>
              </a:lnSpc>
              <a:spcBef>
                <a:spcPts val="0"/>
              </a:spcBef>
              <a:spcAft>
                <a:spcPts val="0"/>
              </a:spcAft>
              <a:buClr>
                <a:srgbClr val="515151"/>
              </a:buClr>
              <a:buSzPts val="1200"/>
              <a:buChar char="●"/>
            </a:pPr>
            <a:r>
              <a:rPr lang="en" sz="1200">
                <a:solidFill>
                  <a:srgbClr val="515151"/>
                </a:solidFill>
              </a:rPr>
              <a:t>Parallel downloads - Hosting assets in multiple subdomains can help to bypass the download limit of 6 assets per domain of all modern browsers. This can be configured but most general users never modify these settings.</a:t>
            </a:r>
            <a:endParaRPr sz="1200">
              <a:solidFill>
                <a:srgbClr val="515151"/>
              </a:solidFill>
            </a:endParaRPr>
          </a:p>
          <a:p>
            <a:pPr indent="-304800" lvl="0" marL="457200" rtl="0" algn="l">
              <a:lnSpc>
                <a:spcPct val="150000"/>
              </a:lnSpc>
              <a:spcBef>
                <a:spcPts val="0"/>
              </a:spcBef>
              <a:spcAft>
                <a:spcPts val="0"/>
              </a:spcAft>
              <a:buClr>
                <a:srgbClr val="515151"/>
              </a:buClr>
              <a:buSzPts val="1200"/>
              <a:buChar char="●"/>
            </a:pPr>
            <a:r>
              <a:rPr lang="en" sz="1200">
                <a:solidFill>
                  <a:srgbClr val="515151"/>
                </a:solidFill>
              </a:rPr>
              <a:t>Lazy Loading - Instead of loading all the assets at once, the non-critical assets can be loaded on a need basis.</a:t>
            </a:r>
            <a:endParaRPr sz="1200">
              <a:solidFill>
                <a:srgbClr val="515151"/>
              </a:solidFill>
            </a:endParaRPr>
          </a:p>
          <a:p>
            <a:pPr indent="0" lvl="0" marL="0" rtl="0" algn="l">
              <a:spcBef>
                <a:spcPts val="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Advance info</a:t>
            </a:r>
            <a:endParaRPr/>
          </a:p>
        </p:txBody>
      </p:sp>
      <p:sp>
        <p:nvSpPr>
          <p:cNvPr id="271" name="Google Shape;271;p4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150000"/>
              </a:lnSpc>
              <a:spcBef>
                <a:spcPts val="1400"/>
              </a:spcBef>
              <a:spcAft>
                <a:spcPts val="0"/>
              </a:spcAft>
              <a:buNone/>
            </a:pPr>
            <a:r>
              <a:rPr b="1" lang="en" sz="1400">
                <a:solidFill>
                  <a:srgbClr val="515151"/>
                </a:solidFill>
              </a:rPr>
              <a:t>Can we display a web page inside a web page or Is nesting of webpages possible?</a:t>
            </a:r>
            <a:endParaRPr b="1" sz="1400">
              <a:solidFill>
                <a:srgbClr val="515151"/>
              </a:solidFill>
            </a:endParaRPr>
          </a:p>
          <a:p>
            <a:pPr indent="0" lvl="0" marL="0" rtl="0" algn="l">
              <a:lnSpc>
                <a:spcPct val="150000"/>
              </a:lnSpc>
              <a:spcBef>
                <a:spcPts val="400"/>
              </a:spcBef>
              <a:spcAft>
                <a:spcPts val="0"/>
              </a:spcAft>
              <a:buNone/>
            </a:pPr>
            <a:r>
              <a:rPr lang="en" sz="1200">
                <a:solidFill>
                  <a:srgbClr val="373E3F"/>
                </a:solidFill>
              </a:rPr>
              <a:t>Yes, we can display a web page inside another HTML web page. HTML provides a tag &lt;iframe&gt; using which we can achieve this functionality.</a:t>
            </a:r>
            <a:endParaRPr sz="1200">
              <a:solidFill>
                <a:srgbClr val="373E3F"/>
              </a:solidFill>
            </a:endParaRPr>
          </a:p>
          <a:p>
            <a:pPr indent="0" lvl="0" marL="0" rtl="0" algn="l">
              <a:lnSpc>
                <a:spcPct val="150000"/>
              </a:lnSpc>
              <a:spcBef>
                <a:spcPts val="2400"/>
              </a:spcBef>
              <a:spcAft>
                <a:spcPts val="0"/>
              </a:spcAft>
              <a:buNone/>
            </a:pPr>
            <a:r>
              <a:rPr lang="en" sz="1200">
                <a:solidFill>
                  <a:srgbClr val="444444"/>
                </a:solidFill>
                <a:highlight>
                  <a:srgbClr val="F5F8FF"/>
                </a:highlight>
                <a:latin typeface="Courier New"/>
                <a:ea typeface="Courier New"/>
                <a:cs typeface="Courier New"/>
                <a:sym typeface="Courier New"/>
              </a:rPr>
              <a:t>&lt;</a:t>
            </a:r>
            <a:r>
              <a:rPr b="1" lang="en" sz="1200">
                <a:solidFill>
                  <a:srgbClr val="444444"/>
                </a:solidFill>
                <a:highlight>
                  <a:srgbClr val="F5F8FF"/>
                </a:highlight>
                <a:latin typeface="Courier New"/>
                <a:ea typeface="Courier New"/>
                <a:cs typeface="Courier New"/>
                <a:sym typeface="Courier New"/>
              </a:rPr>
              <a:t>iframe</a:t>
            </a:r>
            <a:r>
              <a:rPr lang="en" sz="1200">
                <a:solidFill>
                  <a:srgbClr val="444444"/>
                </a:solidFill>
                <a:highlight>
                  <a:srgbClr val="F5F8FF"/>
                </a:highlight>
                <a:latin typeface="Courier New"/>
                <a:ea typeface="Courier New"/>
                <a:cs typeface="Courier New"/>
                <a:sym typeface="Courier New"/>
              </a:rPr>
              <a:t> src=</a:t>
            </a:r>
            <a:r>
              <a:rPr lang="en" sz="1200">
                <a:solidFill>
                  <a:srgbClr val="880000"/>
                </a:solidFill>
                <a:highlight>
                  <a:srgbClr val="F5F8FF"/>
                </a:highlight>
                <a:latin typeface="Courier New"/>
                <a:ea typeface="Courier New"/>
                <a:cs typeface="Courier New"/>
                <a:sym typeface="Courier New"/>
              </a:rPr>
              <a:t>”url</a:t>
            </a:r>
            <a:r>
              <a:rPr lang="en" sz="1200">
                <a:solidFill>
                  <a:srgbClr val="444444"/>
                </a:solidFill>
                <a:highlight>
                  <a:srgbClr val="F5F8FF"/>
                </a:highlight>
                <a:latin typeface="Courier New"/>
                <a:ea typeface="Courier New"/>
                <a:cs typeface="Courier New"/>
                <a:sym typeface="Courier New"/>
              </a:rPr>
              <a:t> of the web page to embed” /&gt;</a:t>
            </a:r>
            <a:endParaRPr sz="1200">
              <a:solidFill>
                <a:srgbClr val="444444"/>
              </a:solidFill>
              <a:highlight>
                <a:srgbClr val="F5F8FF"/>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 to look over in class hours:   </a:t>
            </a:r>
            <a:endParaRPr/>
          </a:p>
        </p:txBody>
      </p:sp>
      <p:sp>
        <p:nvSpPr>
          <p:cNvPr id="277" name="Google Shape;277;p4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AutoNum type="arabicPeriod"/>
            </a:pPr>
            <a:r>
              <a:rPr lang="en"/>
              <a:t>HTML for absolute beginners with Transverymedia and oldie but goddie. </a:t>
            </a:r>
            <a:r>
              <a:rPr lang="en" u="sng">
                <a:solidFill>
                  <a:schemeClr val="hlink"/>
                </a:solidFill>
                <a:hlinkClick r:id="rId3"/>
              </a:rPr>
              <a:t>https://www.youtube.com/watch?v=UB1O30fR-EE</a:t>
            </a:r>
            <a:endParaRPr/>
          </a:p>
          <a:p>
            <a:pPr indent="-325755" lvl="0" marL="457200" rtl="0" algn="l">
              <a:spcBef>
                <a:spcPts val="0"/>
              </a:spcBef>
              <a:spcAft>
                <a:spcPts val="0"/>
              </a:spcAft>
              <a:buSzPct val="100000"/>
              <a:buAutoNum type="arabicPeriod"/>
            </a:pPr>
            <a:r>
              <a:rPr lang="en"/>
              <a:t>HTML with Mosh:</a:t>
            </a:r>
            <a:endParaRPr/>
          </a:p>
          <a:p>
            <a:pPr indent="0" lvl="0" marL="457200" rtl="0" algn="l">
              <a:spcBef>
                <a:spcPts val="1200"/>
              </a:spcBef>
              <a:spcAft>
                <a:spcPts val="0"/>
              </a:spcAft>
              <a:buNone/>
            </a:pPr>
            <a:r>
              <a:rPr lang="en" u="sng">
                <a:solidFill>
                  <a:schemeClr val="hlink"/>
                </a:solidFill>
                <a:hlinkClick r:id="rId4"/>
              </a:rPr>
              <a:t>https://www.youtube.com/watch?v=qz0aGYrrlhU</a:t>
            </a:r>
            <a:endParaRPr/>
          </a:p>
          <a:p>
            <a:pPr indent="-325755" lvl="0" marL="457200" rtl="0" algn="l">
              <a:spcBef>
                <a:spcPts val="1200"/>
              </a:spcBef>
              <a:spcAft>
                <a:spcPts val="0"/>
              </a:spcAft>
              <a:buSzPct val="100000"/>
              <a:buAutoNum type="arabicPeriod"/>
            </a:pPr>
            <a:r>
              <a:rPr lang="en"/>
              <a:t>Exercises that you can do on your own with your Visual studio code or on the website: </a:t>
            </a:r>
            <a:endParaRPr/>
          </a:p>
          <a:p>
            <a:pPr indent="0" lvl="0" marL="457200" rtl="0" algn="l">
              <a:spcBef>
                <a:spcPts val="1200"/>
              </a:spcBef>
              <a:spcAft>
                <a:spcPts val="0"/>
              </a:spcAft>
              <a:buNone/>
            </a:pPr>
            <a:r>
              <a:rPr lang="en" u="sng">
                <a:solidFill>
                  <a:schemeClr val="hlink"/>
                </a:solidFill>
                <a:hlinkClick r:id="rId5"/>
              </a:rPr>
              <a:t>https://www.codecademy.com/learn/learn-html</a:t>
            </a:r>
            <a:endParaRPr/>
          </a:p>
          <a:p>
            <a:pPr indent="0" lvl="0" marL="457200" rtl="0" algn="l">
              <a:spcBef>
                <a:spcPts val="1200"/>
              </a:spcBef>
              <a:spcAft>
                <a:spcPts val="0"/>
              </a:spcAft>
              <a:buNone/>
            </a:pPr>
            <a:r>
              <a:rPr lang="en" u="sng">
                <a:solidFill>
                  <a:schemeClr val="hlink"/>
                </a:solidFill>
                <a:hlinkClick r:id="rId6"/>
              </a:rPr>
              <a:t>https://www.freecodecamp.org/learn/2022/responsive-web-design/</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800"/>
              </a:spcBef>
              <a:spcAft>
                <a:spcPts val="0"/>
              </a:spcAft>
              <a:buNone/>
            </a:pPr>
            <a:r>
              <a:rPr lang="en" sz="2400">
                <a:solidFill>
                  <a:srgbClr val="000000"/>
                </a:solidFill>
                <a:highlight>
                  <a:srgbClr val="FFFFFF"/>
                </a:highlight>
                <a:latin typeface="Arial"/>
                <a:ea typeface="Arial"/>
                <a:cs typeface="Arial"/>
                <a:sym typeface="Arial"/>
              </a:rPr>
              <a:t>Ordered HTML List </a:t>
            </a:r>
            <a:r>
              <a:rPr lang="en" sz="2400" u="sng">
                <a:solidFill>
                  <a:schemeClr val="hlink"/>
                </a:solidFill>
                <a:highlight>
                  <a:srgbClr val="FFFFFF"/>
                </a:highlight>
                <a:latin typeface="Arial"/>
                <a:ea typeface="Arial"/>
                <a:cs typeface="Arial"/>
                <a:sym typeface="Arial"/>
                <a:hlinkClick r:id="rId3"/>
              </a:rPr>
              <a:t>https://www.w3schools.com/html/html_lists_ordered.asp</a:t>
            </a:r>
            <a:endParaRPr sz="2400">
              <a:solidFill>
                <a:srgbClr val="000000"/>
              </a:solidFill>
              <a:highlight>
                <a:srgbClr val="FFFFFF"/>
              </a:highlight>
              <a:latin typeface="Arial"/>
              <a:ea typeface="Arial"/>
              <a:cs typeface="Arial"/>
              <a:sym typeface="Arial"/>
            </a:endParaRPr>
          </a:p>
          <a:p>
            <a:pPr indent="0" lvl="0" marL="0" rtl="0" algn="l">
              <a:lnSpc>
                <a:spcPct val="115000"/>
              </a:lnSpc>
              <a:spcBef>
                <a:spcPts val="800"/>
              </a:spcBef>
              <a:spcAft>
                <a:spcPts val="0"/>
              </a:spcAft>
              <a:buNone/>
            </a:pPr>
            <a:r>
              <a:t/>
            </a:r>
            <a:endParaRPr sz="2400">
              <a:solidFill>
                <a:srgbClr val="000000"/>
              </a:solidFill>
              <a:highlight>
                <a:srgbClr val="FFFFFF"/>
              </a:highlight>
              <a:latin typeface="Arial"/>
              <a:ea typeface="Arial"/>
              <a:cs typeface="Arial"/>
              <a:sym typeface="Arial"/>
            </a:endParaRPr>
          </a:p>
          <a:p>
            <a:pPr indent="0" lvl="0" marL="0" rtl="0" algn="l">
              <a:spcBef>
                <a:spcPts val="800"/>
              </a:spcBef>
              <a:spcAft>
                <a:spcPts val="0"/>
              </a:spcAft>
              <a:buNone/>
            </a:pPr>
            <a:r>
              <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020">
                <a:solidFill>
                  <a:srgbClr val="0000CD"/>
                </a:solidFill>
                <a:latin typeface="Courier New"/>
                <a:ea typeface="Courier New"/>
                <a:cs typeface="Courier New"/>
                <a:sym typeface="Courier New"/>
              </a:rPr>
              <a:t>&lt;</a:t>
            </a:r>
            <a:r>
              <a:rPr lang="en" sz="5020">
                <a:solidFill>
                  <a:srgbClr val="A52A2A"/>
                </a:solidFill>
                <a:latin typeface="Courier New"/>
                <a:ea typeface="Courier New"/>
                <a:cs typeface="Courier New"/>
                <a:sym typeface="Courier New"/>
              </a:rPr>
              <a:t>ol</a:t>
            </a:r>
            <a:r>
              <a:rPr lang="en" sz="5020">
                <a:solidFill>
                  <a:srgbClr val="0000CD"/>
                </a:solidFill>
                <a:latin typeface="Courier New"/>
                <a:ea typeface="Courier New"/>
                <a:cs typeface="Courier New"/>
                <a:sym typeface="Courier New"/>
              </a:rPr>
              <a:t>&gt;</a:t>
            </a:r>
            <a:endParaRPr sz="5020">
              <a:solidFill>
                <a:srgbClr val="0000CD"/>
              </a:solidFill>
              <a:latin typeface="Courier New"/>
              <a:ea typeface="Courier New"/>
              <a:cs typeface="Courier New"/>
              <a:sym typeface="Courier New"/>
            </a:endParaRPr>
          </a:p>
          <a:p>
            <a:pPr indent="0" lvl="0" marL="0" rtl="0" algn="l">
              <a:spcBef>
                <a:spcPts val="1200"/>
              </a:spcBef>
              <a:spcAft>
                <a:spcPts val="0"/>
              </a:spcAft>
              <a:buNone/>
            </a:pPr>
            <a:r>
              <a:rPr lang="en" sz="5020">
                <a:solidFill>
                  <a:srgbClr val="000000"/>
                </a:solidFill>
                <a:highlight>
                  <a:srgbClr val="FFFFFF"/>
                </a:highlight>
                <a:latin typeface="Courier New"/>
                <a:ea typeface="Courier New"/>
                <a:cs typeface="Courier New"/>
                <a:sym typeface="Courier New"/>
              </a:rPr>
              <a:t>  </a:t>
            </a:r>
            <a:r>
              <a:rPr lang="en" sz="5020">
                <a:solidFill>
                  <a:srgbClr val="0000CD"/>
                </a:solidFill>
                <a:latin typeface="Courier New"/>
                <a:ea typeface="Courier New"/>
                <a:cs typeface="Courier New"/>
                <a:sym typeface="Courier New"/>
              </a:rPr>
              <a:t>&lt;</a:t>
            </a:r>
            <a:r>
              <a:rPr lang="en" sz="5020">
                <a:solidFill>
                  <a:srgbClr val="A52A2A"/>
                </a:solidFill>
                <a:latin typeface="Courier New"/>
                <a:ea typeface="Courier New"/>
                <a:cs typeface="Courier New"/>
                <a:sym typeface="Courier New"/>
              </a:rPr>
              <a:t>li</a:t>
            </a:r>
            <a:r>
              <a:rPr lang="en" sz="5020">
                <a:solidFill>
                  <a:srgbClr val="0000CD"/>
                </a:solidFill>
                <a:latin typeface="Courier New"/>
                <a:ea typeface="Courier New"/>
                <a:cs typeface="Courier New"/>
                <a:sym typeface="Courier New"/>
              </a:rPr>
              <a:t>&gt;</a:t>
            </a:r>
            <a:r>
              <a:rPr lang="en" sz="5020">
                <a:solidFill>
                  <a:srgbClr val="000000"/>
                </a:solidFill>
                <a:highlight>
                  <a:srgbClr val="FFFFFF"/>
                </a:highlight>
                <a:latin typeface="Courier New"/>
                <a:ea typeface="Courier New"/>
                <a:cs typeface="Courier New"/>
                <a:sym typeface="Courier New"/>
              </a:rPr>
              <a:t>Coffee</a:t>
            </a:r>
            <a:r>
              <a:rPr lang="en" sz="5020">
                <a:solidFill>
                  <a:srgbClr val="0000CD"/>
                </a:solidFill>
                <a:latin typeface="Courier New"/>
                <a:ea typeface="Courier New"/>
                <a:cs typeface="Courier New"/>
                <a:sym typeface="Courier New"/>
              </a:rPr>
              <a:t>&lt;</a:t>
            </a:r>
            <a:r>
              <a:rPr lang="en" sz="5020">
                <a:solidFill>
                  <a:srgbClr val="A52A2A"/>
                </a:solidFill>
                <a:latin typeface="Courier New"/>
                <a:ea typeface="Courier New"/>
                <a:cs typeface="Courier New"/>
                <a:sym typeface="Courier New"/>
              </a:rPr>
              <a:t>/li</a:t>
            </a:r>
            <a:r>
              <a:rPr lang="en" sz="5020">
                <a:solidFill>
                  <a:srgbClr val="0000CD"/>
                </a:solidFill>
                <a:latin typeface="Courier New"/>
                <a:ea typeface="Courier New"/>
                <a:cs typeface="Courier New"/>
                <a:sym typeface="Courier New"/>
              </a:rPr>
              <a:t>&gt;</a:t>
            </a:r>
            <a:endParaRPr sz="5020">
              <a:solidFill>
                <a:srgbClr val="0000CD"/>
              </a:solidFill>
              <a:latin typeface="Courier New"/>
              <a:ea typeface="Courier New"/>
              <a:cs typeface="Courier New"/>
              <a:sym typeface="Courier New"/>
            </a:endParaRPr>
          </a:p>
          <a:p>
            <a:pPr indent="0" lvl="0" marL="0" rtl="0" algn="l">
              <a:spcBef>
                <a:spcPts val="1200"/>
              </a:spcBef>
              <a:spcAft>
                <a:spcPts val="0"/>
              </a:spcAft>
              <a:buNone/>
            </a:pPr>
            <a:r>
              <a:rPr lang="en" sz="5020">
                <a:solidFill>
                  <a:srgbClr val="000000"/>
                </a:solidFill>
                <a:highlight>
                  <a:srgbClr val="FFFFFF"/>
                </a:highlight>
                <a:latin typeface="Courier New"/>
                <a:ea typeface="Courier New"/>
                <a:cs typeface="Courier New"/>
                <a:sym typeface="Courier New"/>
              </a:rPr>
              <a:t>  </a:t>
            </a:r>
            <a:r>
              <a:rPr lang="en" sz="5020">
                <a:solidFill>
                  <a:srgbClr val="0000CD"/>
                </a:solidFill>
                <a:latin typeface="Courier New"/>
                <a:ea typeface="Courier New"/>
                <a:cs typeface="Courier New"/>
                <a:sym typeface="Courier New"/>
              </a:rPr>
              <a:t>&lt;</a:t>
            </a:r>
            <a:r>
              <a:rPr lang="en" sz="5020">
                <a:solidFill>
                  <a:srgbClr val="A52A2A"/>
                </a:solidFill>
                <a:latin typeface="Courier New"/>
                <a:ea typeface="Courier New"/>
                <a:cs typeface="Courier New"/>
                <a:sym typeface="Courier New"/>
              </a:rPr>
              <a:t>li</a:t>
            </a:r>
            <a:r>
              <a:rPr lang="en" sz="5020">
                <a:solidFill>
                  <a:srgbClr val="0000CD"/>
                </a:solidFill>
                <a:latin typeface="Courier New"/>
                <a:ea typeface="Courier New"/>
                <a:cs typeface="Courier New"/>
                <a:sym typeface="Courier New"/>
              </a:rPr>
              <a:t>&gt;</a:t>
            </a:r>
            <a:r>
              <a:rPr lang="en" sz="5020">
                <a:solidFill>
                  <a:srgbClr val="000000"/>
                </a:solidFill>
                <a:highlight>
                  <a:srgbClr val="FFFFFF"/>
                </a:highlight>
                <a:latin typeface="Courier New"/>
                <a:ea typeface="Courier New"/>
                <a:cs typeface="Courier New"/>
                <a:sym typeface="Courier New"/>
              </a:rPr>
              <a:t>Tea</a:t>
            </a:r>
            <a:r>
              <a:rPr lang="en" sz="5020">
                <a:solidFill>
                  <a:srgbClr val="0000CD"/>
                </a:solidFill>
                <a:latin typeface="Courier New"/>
                <a:ea typeface="Courier New"/>
                <a:cs typeface="Courier New"/>
                <a:sym typeface="Courier New"/>
              </a:rPr>
              <a:t>&lt;</a:t>
            </a:r>
            <a:r>
              <a:rPr lang="en" sz="5020">
                <a:solidFill>
                  <a:srgbClr val="A52A2A"/>
                </a:solidFill>
                <a:latin typeface="Courier New"/>
                <a:ea typeface="Courier New"/>
                <a:cs typeface="Courier New"/>
                <a:sym typeface="Courier New"/>
              </a:rPr>
              <a:t>/li</a:t>
            </a:r>
            <a:r>
              <a:rPr lang="en" sz="5020">
                <a:solidFill>
                  <a:srgbClr val="0000CD"/>
                </a:solidFill>
                <a:latin typeface="Courier New"/>
                <a:ea typeface="Courier New"/>
                <a:cs typeface="Courier New"/>
                <a:sym typeface="Courier New"/>
              </a:rPr>
              <a:t>&gt;</a:t>
            </a:r>
            <a:endParaRPr sz="5020">
              <a:solidFill>
                <a:srgbClr val="0000CD"/>
              </a:solidFill>
              <a:latin typeface="Courier New"/>
              <a:ea typeface="Courier New"/>
              <a:cs typeface="Courier New"/>
              <a:sym typeface="Courier New"/>
            </a:endParaRPr>
          </a:p>
          <a:p>
            <a:pPr indent="0" lvl="0" marL="0" rtl="0" algn="l">
              <a:spcBef>
                <a:spcPts val="1200"/>
              </a:spcBef>
              <a:spcAft>
                <a:spcPts val="0"/>
              </a:spcAft>
              <a:buNone/>
            </a:pPr>
            <a:r>
              <a:rPr lang="en" sz="5020">
                <a:solidFill>
                  <a:srgbClr val="000000"/>
                </a:solidFill>
                <a:highlight>
                  <a:srgbClr val="FFFFFF"/>
                </a:highlight>
                <a:latin typeface="Courier New"/>
                <a:ea typeface="Courier New"/>
                <a:cs typeface="Courier New"/>
                <a:sym typeface="Courier New"/>
              </a:rPr>
              <a:t>  </a:t>
            </a:r>
            <a:r>
              <a:rPr lang="en" sz="5020">
                <a:solidFill>
                  <a:srgbClr val="0000CD"/>
                </a:solidFill>
                <a:latin typeface="Courier New"/>
                <a:ea typeface="Courier New"/>
                <a:cs typeface="Courier New"/>
                <a:sym typeface="Courier New"/>
              </a:rPr>
              <a:t>&lt;</a:t>
            </a:r>
            <a:r>
              <a:rPr lang="en" sz="5020">
                <a:solidFill>
                  <a:srgbClr val="A52A2A"/>
                </a:solidFill>
                <a:latin typeface="Courier New"/>
                <a:ea typeface="Courier New"/>
                <a:cs typeface="Courier New"/>
                <a:sym typeface="Courier New"/>
              </a:rPr>
              <a:t>li</a:t>
            </a:r>
            <a:r>
              <a:rPr lang="en" sz="5020">
                <a:solidFill>
                  <a:srgbClr val="0000CD"/>
                </a:solidFill>
                <a:latin typeface="Courier New"/>
                <a:ea typeface="Courier New"/>
                <a:cs typeface="Courier New"/>
                <a:sym typeface="Courier New"/>
              </a:rPr>
              <a:t>&gt;</a:t>
            </a:r>
            <a:r>
              <a:rPr lang="en" sz="5020">
                <a:solidFill>
                  <a:srgbClr val="000000"/>
                </a:solidFill>
                <a:highlight>
                  <a:srgbClr val="FFFFFF"/>
                </a:highlight>
                <a:latin typeface="Courier New"/>
                <a:ea typeface="Courier New"/>
                <a:cs typeface="Courier New"/>
                <a:sym typeface="Courier New"/>
              </a:rPr>
              <a:t>Milk</a:t>
            </a:r>
            <a:r>
              <a:rPr lang="en" sz="5020">
                <a:solidFill>
                  <a:srgbClr val="0000CD"/>
                </a:solidFill>
                <a:latin typeface="Courier New"/>
                <a:ea typeface="Courier New"/>
                <a:cs typeface="Courier New"/>
                <a:sym typeface="Courier New"/>
              </a:rPr>
              <a:t>&lt;</a:t>
            </a:r>
            <a:r>
              <a:rPr lang="en" sz="5020">
                <a:solidFill>
                  <a:srgbClr val="A52A2A"/>
                </a:solidFill>
                <a:latin typeface="Courier New"/>
                <a:ea typeface="Courier New"/>
                <a:cs typeface="Courier New"/>
                <a:sym typeface="Courier New"/>
              </a:rPr>
              <a:t>/li</a:t>
            </a:r>
            <a:r>
              <a:rPr lang="en" sz="5020">
                <a:solidFill>
                  <a:srgbClr val="0000CD"/>
                </a:solidFill>
                <a:latin typeface="Courier New"/>
                <a:ea typeface="Courier New"/>
                <a:cs typeface="Courier New"/>
                <a:sym typeface="Courier New"/>
              </a:rPr>
              <a:t>&gt;</a:t>
            </a:r>
            <a:endParaRPr sz="5020">
              <a:solidFill>
                <a:srgbClr val="0000CD"/>
              </a:solidFill>
              <a:latin typeface="Courier New"/>
              <a:ea typeface="Courier New"/>
              <a:cs typeface="Courier New"/>
              <a:sym typeface="Courier New"/>
            </a:endParaRPr>
          </a:p>
          <a:p>
            <a:pPr indent="0" lvl="0" marL="0" rtl="0" algn="l">
              <a:spcBef>
                <a:spcPts val="1200"/>
              </a:spcBef>
              <a:spcAft>
                <a:spcPts val="0"/>
              </a:spcAft>
              <a:buNone/>
            </a:pPr>
            <a:r>
              <a:rPr lang="en" sz="5020">
                <a:solidFill>
                  <a:srgbClr val="0000CD"/>
                </a:solidFill>
                <a:latin typeface="Courier New"/>
                <a:ea typeface="Courier New"/>
                <a:cs typeface="Courier New"/>
                <a:sym typeface="Courier New"/>
              </a:rPr>
              <a:t>&lt;</a:t>
            </a:r>
            <a:r>
              <a:rPr lang="en" sz="5020">
                <a:solidFill>
                  <a:srgbClr val="A52A2A"/>
                </a:solidFill>
                <a:latin typeface="Courier New"/>
                <a:ea typeface="Courier New"/>
                <a:cs typeface="Courier New"/>
                <a:sym typeface="Courier New"/>
              </a:rPr>
              <a:t>/ol</a:t>
            </a:r>
            <a:r>
              <a:rPr lang="en" sz="5020">
                <a:solidFill>
                  <a:srgbClr val="0000CD"/>
                </a:solidFill>
                <a:latin typeface="Courier New"/>
                <a:ea typeface="Courier New"/>
                <a:cs typeface="Courier New"/>
                <a:sym typeface="Courier New"/>
              </a:rPr>
              <a:t>&gt;</a:t>
            </a:r>
            <a:endParaRPr sz="5020">
              <a:solidFill>
                <a:srgbClr val="0000CD"/>
              </a:solidFill>
              <a:latin typeface="Courier New"/>
              <a:ea typeface="Courier New"/>
              <a:cs typeface="Courier New"/>
              <a:sym typeface="Courier New"/>
            </a:endParaRPr>
          </a:p>
          <a:p>
            <a:pPr indent="0" lvl="0" marL="0" rtl="0" algn="l">
              <a:spcBef>
                <a:spcPts val="1800"/>
              </a:spcBef>
              <a:spcAft>
                <a:spcPts val="0"/>
              </a:spcAft>
              <a:buNone/>
            </a:pPr>
            <a:r>
              <a:rPr b="1" lang="en" sz="5644">
                <a:solidFill>
                  <a:srgbClr val="000000"/>
                </a:solidFill>
                <a:latin typeface="Arial"/>
                <a:ea typeface="Arial"/>
                <a:cs typeface="Arial"/>
                <a:sym typeface="Arial"/>
              </a:rPr>
              <a:t>An ordered HTML list</a:t>
            </a:r>
            <a:endParaRPr b="1" sz="5644">
              <a:solidFill>
                <a:srgbClr val="000000"/>
              </a:solidFill>
              <a:latin typeface="Arial"/>
              <a:ea typeface="Arial"/>
              <a:cs typeface="Arial"/>
              <a:sym typeface="Arial"/>
            </a:endParaRPr>
          </a:p>
          <a:p>
            <a:pPr indent="-308675" lvl="0" marL="457200" rtl="0" algn="l">
              <a:spcBef>
                <a:spcPts val="1200"/>
              </a:spcBef>
              <a:spcAft>
                <a:spcPts val="0"/>
              </a:spcAft>
              <a:buClr>
                <a:srgbClr val="000000"/>
              </a:buClr>
              <a:buSzPct val="100000"/>
              <a:buFont typeface="Arial"/>
              <a:buAutoNum type="arabicPeriod"/>
            </a:pPr>
            <a:r>
              <a:rPr lang="en" sz="5044">
                <a:solidFill>
                  <a:srgbClr val="000000"/>
                </a:solidFill>
                <a:latin typeface="Arial"/>
                <a:ea typeface="Arial"/>
                <a:cs typeface="Arial"/>
                <a:sym typeface="Arial"/>
              </a:rPr>
              <a:t>Coffee</a:t>
            </a:r>
            <a:endParaRPr sz="5044">
              <a:solidFill>
                <a:srgbClr val="000000"/>
              </a:solidFill>
              <a:latin typeface="Arial"/>
              <a:ea typeface="Arial"/>
              <a:cs typeface="Arial"/>
              <a:sym typeface="Arial"/>
            </a:endParaRPr>
          </a:p>
          <a:p>
            <a:pPr indent="-308675" lvl="0" marL="457200" rtl="0" algn="l">
              <a:spcBef>
                <a:spcPts val="0"/>
              </a:spcBef>
              <a:spcAft>
                <a:spcPts val="0"/>
              </a:spcAft>
              <a:buClr>
                <a:srgbClr val="000000"/>
              </a:buClr>
              <a:buSzPct val="100000"/>
              <a:buFont typeface="Arial"/>
              <a:buAutoNum type="arabicPeriod"/>
            </a:pPr>
            <a:r>
              <a:rPr lang="en" sz="5044">
                <a:solidFill>
                  <a:srgbClr val="000000"/>
                </a:solidFill>
                <a:latin typeface="Arial"/>
                <a:ea typeface="Arial"/>
                <a:cs typeface="Arial"/>
                <a:sym typeface="Arial"/>
              </a:rPr>
              <a:t>Tea</a:t>
            </a:r>
            <a:endParaRPr sz="5044">
              <a:solidFill>
                <a:srgbClr val="000000"/>
              </a:solidFill>
              <a:latin typeface="Arial"/>
              <a:ea typeface="Arial"/>
              <a:cs typeface="Arial"/>
              <a:sym typeface="Arial"/>
            </a:endParaRPr>
          </a:p>
          <a:p>
            <a:pPr indent="-308675" lvl="0" marL="457200" rtl="0" algn="l">
              <a:spcBef>
                <a:spcPts val="0"/>
              </a:spcBef>
              <a:spcAft>
                <a:spcPts val="0"/>
              </a:spcAft>
              <a:buClr>
                <a:srgbClr val="000000"/>
              </a:buClr>
              <a:buSzPct val="100000"/>
              <a:buFont typeface="Arial"/>
              <a:buAutoNum type="arabicPeriod"/>
            </a:pPr>
            <a:r>
              <a:rPr lang="en" sz="5044">
                <a:solidFill>
                  <a:srgbClr val="000000"/>
                </a:solidFill>
                <a:latin typeface="Arial"/>
                <a:ea typeface="Arial"/>
                <a:cs typeface="Arial"/>
                <a:sym typeface="Arial"/>
              </a:rPr>
              <a:t>Milk</a:t>
            </a:r>
            <a:endParaRPr sz="5044">
              <a:solidFill>
                <a:srgbClr val="000000"/>
              </a:solidFill>
              <a:latin typeface="Arial"/>
              <a:ea typeface="Arial"/>
              <a:cs typeface="Arial"/>
              <a:sym typeface="Arial"/>
            </a:endParaRPr>
          </a:p>
          <a:p>
            <a:pPr indent="0" lvl="0" marL="0" rtl="0" algn="l">
              <a:spcBef>
                <a:spcPts val="1200"/>
              </a:spcBef>
              <a:spcAft>
                <a:spcPts val="0"/>
              </a:spcAft>
              <a:buNone/>
            </a:pPr>
            <a:r>
              <a:rPr b="1" lang="en" sz="5644" u="sng">
                <a:solidFill>
                  <a:schemeClr val="hlink"/>
                </a:solidFill>
                <a:latin typeface="Arial"/>
                <a:ea typeface="Arial"/>
                <a:cs typeface="Arial"/>
                <a:sym typeface="Arial"/>
                <a:hlinkClick r:id="rId4"/>
              </a:rPr>
              <a:t>https://www.codecademy.com/courses/learn-html/lessons/intro-to-html/exercises/unordered-lists-html</a:t>
            </a:r>
            <a:endParaRPr b="1" sz="5644">
              <a:solidFill>
                <a:srgbClr val="000000"/>
              </a:solidFill>
              <a:latin typeface="Arial"/>
              <a:ea typeface="Arial"/>
              <a:cs typeface="Arial"/>
              <a:sym typeface="Arial"/>
            </a:endParaRPr>
          </a:p>
          <a:p>
            <a:pPr indent="0" lvl="0" marL="0" rtl="0" algn="l">
              <a:spcBef>
                <a:spcPts val="1200"/>
              </a:spcBef>
              <a:spcAft>
                <a:spcPts val="0"/>
              </a:spcAft>
              <a:buNone/>
            </a:pPr>
            <a:r>
              <a:t/>
            </a:r>
            <a:endParaRPr b="1" sz="1700">
              <a:solidFill>
                <a:srgbClr val="000000"/>
              </a:solidFill>
              <a:latin typeface="Arial"/>
              <a:ea typeface="Arial"/>
              <a:cs typeface="Arial"/>
              <a:sym typeface="Arial"/>
            </a:endParaRPr>
          </a:p>
          <a:p>
            <a:pPr indent="0" lvl="0" marL="0" rtl="0" algn="l">
              <a:spcBef>
                <a:spcPts val="1200"/>
              </a:spcBef>
              <a:spcAft>
                <a:spcPts val="1200"/>
              </a:spcAft>
              <a:buNone/>
            </a:pPr>
            <a:r>
              <a:t/>
            </a:r>
            <a:endParaRPr sz="1150">
              <a:solidFill>
                <a:srgbClr val="0000CD"/>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ways to put an image: </a:t>
            </a:r>
            <a:endParaRPr/>
          </a:p>
        </p:txBody>
      </p:sp>
      <p:sp>
        <p:nvSpPr>
          <p:cNvPr id="110" name="Google Shape;110;p17"/>
          <p:cNvSpPr txBox="1"/>
          <p:nvPr>
            <p:ph idx="1" type="body"/>
          </p:nvPr>
        </p:nvSpPr>
        <p:spPr>
          <a:xfrm>
            <a:off x="311700" y="1229875"/>
            <a:ext cx="8520600" cy="3591300"/>
          </a:xfrm>
          <a:prstGeom prst="rect">
            <a:avLst/>
          </a:prstGeom>
        </p:spPr>
        <p:txBody>
          <a:bodyPr anchorCtr="0" anchor="t" bIns="91425" lIns="91425" spcFirstLastPara="1" rIns="91425" wrap="square" tIns="91425">
            <a:normAutofit fontScale="62500" lnSpcReduction="20000"/>
          </a:bodyPr>
          <a:lstStyle/>
          <a:p>
            <a:pPr indent="-388292" lvl="0" marL="457200" rtl="0" algn="l">
              <a:spcBef>
                <a:spcPts val="0"/>
              </a:spcBef>
              <a:spcAft>
                <a:spcPts val="0"/>
              </a:spcAft>
              <a:buSzPct val="119266"/>
              <a:buAutoNum type="arabicPeriod"/>
            </a:pPr>
            <a:r>
              <a:rPr lang="en" sz="3373">
                <a:solidFill>
                  <a:srgbClr val="0000CD"/>
                </a:solidFill>
                <a:highlight>
                  <a:srgbClr val="FFFFFF"/>
                </a:highlight>
                <a:latin typeface="Courier New"/>
                <a:ea typeface="Courier New"/>
                <a:cs typeface="Courier New"/>
                <a:sym typeface="Courier New"/>
              </a:rPr>
              <a:t>&lt;</a:t>
            </a:r>
            <a:r>
              <a:rPr lang="en" sz="3373">
                <a:solidFill>
                  <a:srgbClr val="A52A2A"/>
                </a:solidFill>
                <a:highlight>
                  <a:srgbClr val="FFFFFF"/>
                </a:highlight>
                <a:latin typeface="Courier New"/>
                <a:ea typeface="Courier New"/>
                <a:cs typeface="Courier New"/>
                <a:sym typeface="Courier New"/>
              </a:rPr>
              <a:t>img</a:t>
            </a:r>
            <a:r>
              <a:rPr lang="en" sz="3373">
                <a:solidFill>
                  <a:srgbClr val="FF0000"/>
                </a:solidFill>
                <a:highlight>
                  <a:srgbClr val="FFFFFF"/>
                </a:highlight>
                <a:latin typeface="Courier New"/>
                <a:ea typeface="Courier New"/>
                <a:cs typeface="Courier New"/>
                <a:sym typeface="Courier New"/>
              </a:rPr>
              <a:t> src</a:t>
            </a:r>
            <a:r>
              <a:rPr lang="en" sz="3373">
                <a:solidFill>
                  <a:srgbClr val="0000CD"/>
                </a:solidFill>
                <a:highlight>
                  <a:srgbClr val="FFFFFF"/>
                </a:highlight>
                <a:latin typeface="Courier New"/>
                <a:ea typeface="Courier New"/>
                <a:cs typeface="Courier New"/>
                <a:sym typeface="Courier New"/>
              </a:rPr>
              <a:t>="pic_trulli.jpg"</a:t>
            </a:r>
            <a:r>
              <a:rPr lang="en" sz="3373">
                <a:solidFill>
                  <a:srgbClr val="FF0000"/>
                </a:solidFill>
                <a:highlight>
                  <a:srgbClr val="FFFFFF"/>
                </a:highlight>
                <a:latin typeface="Courier New"/>
                <a:ea typeface="Courier New"/>
                <a:cs typeface="Courier New"/>
                <a:sym typeface="Courier New"/>
              </a:rPr>
              <a:t> alt</a:t>
            </a:r>
            <a:r>
              <a:rPr lang="en" sz="3373">
                <a:solidFill>
                  <a:srgbClr val="0000CD"/>
                </a:solidFill>
                <a:highlight>
                  <a:srgbClr val="FFFFFF"/>
                </a:highlight>
                <a:latin typeface="Courier New"/>
                <a:ea typeface="Courier New"/>
                <a:cs typeface="Courier New"/>
                <a:sym typeface="Courier New"/>
              </a:rPr>
              <a:t>="Italian Trulli"&gt;</a:t>
            </a:r>
            <a:endParaRPr sz="3523">
              <a:solidFill>
                <a:srgbClr val="10162F"/>
              </a:solidFill>
              <a:highlight>
                <a:srgbClr val="FFFFFF"/>
              </a:highlight>
            </a:endParaRPr>
          </a:p>
          <a:p>
            <a:pPr indent="0" lvl="0" marL="0" rtl="0" algn="l">
              <a:lnSpc>
                <a:spcPct val="160000"/>
              </a:lnSpc>
              <a:spcBef>
                <a:spcPts val="1200"/>
              </a:spcBef>
              <a:spcAft>
                <a:spcPts val="0"/>
              </a:spcAft>
              <a:buNone/>
            </a:pPr>
            <a:r>
              <a:rPr lang="en" sz="3523">
                <a:solidFill>
                  <a:srgbClr val="10162F"/>
                </a:solidFill>
                <a:highlight>
                  <a:srgbClr val="FFFFFF"/>
                </a:highlight>
              </a:rPr>
              <a:t>2. </a:t>
            </a:r>
            <a:r>
              <a:rPr lang="en" sz="3523">
                <a:solidFill>
                  <a:srgbClr val="10162F"/>
                </a:solidFill>
                <a:highlight>
                  <a:srgbClr val="FFFFFF"/>
                </a:highlight>
              </a:rPr>
              <a:t>Under the </a:t>
            </a:r>
            <a:r>
              <a:rPr lang="en" sz="3273">
                <a:solidFill>
                  <a:srgbClr val="15141F"/>
                </a:solidFill>
                <a:highlight>
                  <a:srgbClr val="EAE9ED"/>
                </a:highlight>
                <a:latin typeface="Courier New"/>
                <a:ea typeface="Courier New"/>
                <a:cs typeface="Courier New"/>
                <a:sym typeface="Courier New"/>
              </a:rPr>
              <a:t>Media</a:t>
            </a:r>
            <a:r>
              <a:rPr lang="en" sz="3523">
                <a:solidFill>
                  <a:srgbClr val="10162F"/>
                </a:solidFill>
                <a:highlight>
                  <a:srgbClr val="FFFFFF"/>
                </a:highlight>
              </a:rPr>
              <a:t> </a:t>
            </a:r>
            <a:r>
              <a:rPr lang="en" sz="3273">
                <a:solidFill>
                  <a:srgbClr val="15141F"/>
                </a:solidFill>
                <a:highlight>
                  <a:srgbClr val="EAE9ED"/>
                </a:highlight>
                <a:latin typeface="Courier New"/>
                <a:ea typeface="Courier New"/>
                <a:cs typeface="Courier New"/>
                <a:sym typeface="Courier New"/>
              </a:rPr>
              <a:t>&lt;h2&gt;</a:t>
            </a:r>
            <a:r>
              <a:rPr lang="en" sz="3523">
                <a:solidFill>
                  <a:srgbClr val="10162F"/>
                </a:solidFill>
                <a:highlight>
                  <a:srgbClr val="FFFFFF"/>
                </a:highlight>
              </a:rPr>
              <a:t> heading, add an image. Use the following URL as the source (</a:t>
            </a:r>
            <a:r>
              <a:rPr lang="en" sz="3273">
                <a:solidFill>
                  <a:srgbClr val="15141F"/>
                </a:solidFill>
                <a:highlight>
                  <a:srgbClr val="EAE9ED"/>
                </a:highlight>
                <a:latin typeface="Courier New"/>
                <a:ea typeface="Courier New"/>
                <a:cs typeface="Courier New"/>
                <a:sym typeface="Courier New"/>
              </a:rPr>
              <a:t>src</a:t>
            </a:r>
            <a:r>
              <a:rPr lang="en" sz="3523">
                <a:solidFill>
                  <a:srgbClr val="10162F"/>
                </a:solidFill>
                <a:highlight>
                  <a:srgbClr val="FFFFFF"/>
                </a:highlight>
              </a:rPr>
              <a:t>) for the image:</a:t>
            </a:r>
            <a:endParaRPr sz="3523">
              <a:solidFill>
                <a:srgbClr val="10162F"/>
              </a:solidFill>
              <a:highlight>
                <a:srgbClr val="FFFFFF"/>
              </a:highlight>
            </a:endParaRPr>
          </a:p>
          <a:p>
            <a:pPr indent="0" lvl="0" marL="457200" rtl="0" algn="l">
              <a:spcBef>
                <a:spcPts val="1200"/>
              </a:spcBef>
              <a:spcAft>
                <a:spcPts val="0"/>
              </a:spcAft>
              <a:buNone/>
            </a:pPr>
            <a:r>
              <a:rPr lang="en" sz="3523">
                <a:solidFill>
                  <a:srgbClr val="FFFFFF"/>
                </a:solidFill>
                <a:highlight>
                  <a:srgbClr val="211E2F"/>
                </a:highlight>
                <a:latin typeface="Courier New"/>
                <a:ea typeface="Courier New"/>
                <a:cs typeface="Courier New"/>
                <a:sym typeface="Courier New"/>
              </a:rPr>
              <a:t>https://content.codecademy.com/courses/web-101/web101-image_brownbear.jpg</a:t>
            </a:r>
            <a:endParaRPr sz="3523">
              <a:solidFill>
                <a:srgbClr val="FFFFFF"/>
              </a:solidFill>
              <a:highlight>
                <a:srgbClr val="211E2F"/>
              </a:highlight>
              <a:latin typeface="Courier New"/>
              <a:ea typeface="Courier New"/>
              <a:cs typeface="Courier New"/>
              <a:sym typeface="Courier New"/>
            </a:endParaRPr>
          </a:p>
          <a:p>
            <a:pPr indent="0" lvl="0" marL="457200" rtl="0" algn="l">
              <a:spcBef>
                <a:spcPts val="0"/>
              </a:spcBef>
              <a:spcAft>
                <a:spcPts val="0"/>
              </a:spcAft>
              <a:buNone/>
            </a:pPr>
            <a:r>
              <a:t/>
            </a:r>
            <a:endParaRPr sz="3373">
              <a:solidFill>
                <a:srgbClr val="0000CD"/>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11" name="Google Shape;111;p17"/>
          <p:cNvSpPr txBox="1"/>
          <p:nvPr>
            <p:ph idx="1" type="body"/>
          </p:nvPr>
        </p:nvSpPr>
        <p:spPr>
          <a:xfrm>
            <a:off x="311700" y="2965975"/>
            <a:ext cx="8615700" cy="1923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Resources and Excercise:</a:t>
            </a:r>
            <a:endParaRPr/>
          </a:p>
          <a:p>
            <a:pPr indent="0" lvl="0" marL="0" rtl="0" algn="l">
              <a:spcBef>
                <a:spcPts val="1200"/>
              </a:spcBef>
              <a:spcAft>
                <a:spcPts val="0"/>
              </a:spcAft>
              <a:buNone/>
            </a:pPr>
            <a:r>
              <a:rPr lang="en" u="sng">
                <a:solidFill>
                  <a:schemeClr val="hlink"/>
                </a:solidFill>
                <a:hlinkClick r:id="rId3"/>
              </a:rPr>
              <a:t>https://www.codecademy.com/courses/learn-html/lessons/intro-to-html/exercises/img-src-html</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200275"/>
            <a:ext cx="8520600" cy="607800"/>
          </a:xfrm>
          <a:prstGeom prst="rect">
            <a:avLst/>
          </a:prstGeom>
        </p:spPr>
        <p:txBody>
          <a:bodyPr anchorCtr="0" anchor="t" bIns="91425" lIns="91425" spcFirstLastPara="1" rIns="91425" wrap="square" tIns="91425">
            <a:normAutofit fontScale="90000"/>
          </a:bodyPr>
          <a:lstStyle/>
          <a:p>
            <a:pPr indent="0" lvl="0" marL="11188" rtl="0" algn="l">
              <a:spcBef>
                <a:spcPts val="0"/>
              </a:spcBef>
              <a:spcAft>
                <a:spcPts val="0"/>
              </a:spcAft>
              <a:buNone/>
            </a:pPr>
            <a:r>
              <a:rPr lang="en" sz="2829">
                <a:solidFill>
                  <a:srgbClr val="000000"/>
                </a:solidFill>
                <a:latin typeface="Helvetica Neue"/>
                <a:ea typeface="Helvetica Neue"/>
                <a:cs typeface="Helvetica Neue"/>
                <a:sym typeface="Helvetica Neue"/>
              </a:rPr>
              <a:t>Layouts: (</a:t>
            </a:r>
            <a:r>
              <a:rPr b="1" lang="en" sz="2511">
                <a:solidFill>
                  <a:srgbClr val="515151"/>
                </a:solidFill>
              </a:rPr>
              <a:t>HTML layout structure)</a:t>
            </a:r>
            <a:endParaRPr sz="4111"/>
          </a:p>
        </p:txBody>
      </p:sp>
      <p:sp>
        <p:nvSpPr>
          <p:cNvPr id="117" name="Google Shape;117;p18"/>
          <p:cNvSpPr txBox="1"/>
          <p:nvPr>
            <p:ph idx="1" type="body"/>
          </p:nvPr>
        </p:nvSpPr>
        <p:spPr>
          <a:xfrm>
            <a:off x="311700" y="858925"/>
            <a:ext cx="8520600" cy="38796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200">
                <a:solidFill>
                  <a:srgbClr val="373E3F"/>
                </a:solidFill>
              </a:rPr>
              <a:t>Every web page has different components to display the intended content and a specific UI. But still, there are few things which are templated and are globally accepted way to structure the web page, such as:</a:t>
            </a:r>
            <a:endParaRPr sz="1200">
              <a:solidFill>
                <a:srgbClr val="373E3F"/>
              </a:solidFill>
            </a:endParaRPr>
          </a:p>
          <a:p>
            <a:pPr indent="-304800" lvl="0" marL="457200" rtl="0" algn="l">
              <a:lnSpc>
                <a:spcPct val="150000"/>
              </a:lnSpc>
              <a:spcBef>
                <a:spcPts val="2400"/>
              </a:spcBef>
              <a:spcAft>
                <a:spcPts val="0"/>
              </a:spcAft>
              <a:buClr>
                <a:srgbClr val="515151"/>
              </a:buClr>
              <a:buSzPts val="1200"/>
              <a:buChar char="●"/>
            </a:pPr>
            <a:r>
              <a:rPr lang="en" sz="1200">
                <a:solidFill>
                  <a:srgbClr val="515151"/>
                </a:solidFill>
              </a:rPr>
              <a:t>&lt;header&gt;: Stores the starting information about the web page.</a:t>
            </a:r>
            <a:endParaRPr sz="1200">
              <a:solidFill>
                <a:srgbClr val="515151"/>
              </a:solidFill>
            </a:endParaRPr>
          </a:p>
          <a:p>
            <a:pPr indent="-304800" lvl="0" marL="457200" rtl="0" algn="l">
              <a:lnSpc>
                <a:spcPct val="150000"/>
              </a:lnSpc>
              <a:spcBef>
                <a:spcPts val="0"/>
              </a:spcBef>
              <a:spcAft>
                <a:spcPts val="0"/>
              </a:spcAft>
              <a:buClr>
                <a:srgbClr val="515151"/>
              </a:buClr>
              <a:buSzPts val="1200"/>
              <a:buChar char="●"/>
            </a:pPr>
            <a:r>
              <a:rPr lang="en" sz="1200">
                <a:solidFill>
                  <a:srgbClr val="515151"/>
                </a:solidFill>
              </a:rPr>
              <a:t>&lt;footer&gt;: Represents the last section of the page.</a:t>
            </a:r>
            <a:endParaRPr sz="1200">
              <a:solidFill>
                <a:srgbClr val="515151"/>
              </a:solidFill>
            </a:endParaRPr>
          </a:p>
          <a:p>
            <a:pPr indent="-304800" lvl="0" marL="457200" rtl="0" algn="l">
              <a:lnSpc>
                <a:spcPct val="150000"/>
              </a:lnSpc>
              <a:spcBef>
                <a:spcPts val="0"/>
              </a:spcBef>
              <a:spcAft>
                <a:spcPts val="0"/>
              </a:spcAft>
              <a:buClr>
                <a:srgbClr val="515151"/>
              </a:buClr>
              <a:buSzPts val="1200"/>
              <a:buChar char="●"/>
            </a:pPr>
            <a:r>
              <a:rPr lang="en" sz="1200">
                <a:solidFill>
                  <a:srgbClr val="515151"/>
                </a:solidFill>
              </a:rPr>
              <a:t>&lt;nav&gt;: The navigation menu of the HTML page.</a:t>
            </a:r>
            <a:endParaRPr sz="1200">
              <a:solidFill>
                <a:srgbClr val="515151"/>
              </a:solidFill>
            </a:endParaRPr>
          </a:p>
          <a:p>
            <a:pPr indent="-304800" lvl="0" marL="457200" rtl="0" algn="l">
              <a:lnSpc>
                <a:spcPct val="150000"/>
              </a:lnSpc>
              <a:spcBef>
                <a:spcPts val="0"/>
              </a:spcBef>
              <a:spcAft>
                <a:spcPts val="0"/>
              </a:spcAft>
              <a:buClr>
                <a:srgbClr val="515151"/>
              </a:buClr>
              <a:buSzPts val="1200"/>
              <a:buChar char="●"/>
            </a:pPr>
            <a:r>
              <a:rPr lang="en" sz="1200">
                <a:solidFill>
                  <a:srgbClr val="515151"/>
                </a:solidFill>
              </a:rPr>
              <a:t>&lt;article&gt;: It is a set of information.</a:t>
            </a:r>
            <a:endParaRPr sz="1200">
              <a:solidFill>
                <a:srgbClr val="515151"/>
              </a:solidFill>
            </a:endParaRPr>
          </a:p>
          <a:p>
            <a:pPr indent="-304800" lvl="0" marL="457200" rtl="0" algn="l">
              <a:lnSpc>
                <a:spcPct val="150000"/>
              </a:lnSpc>
              <a:spcBef>
                <a:spcPts val="0"/>
              </a:spcBef>
              <a:spcAft>
                <a:spcPts val="0"/>
              </a:spcAft>
              <a:buClr>
                <a:srgbClr val="515151"/>
              </a:buClr>
              <a:buSzPts val="1200"/>
              <a:buChar char="●"/>
            </a:pPr>
            <a:r>
              <a:rPr lang="en" sz="1200">
                <a:solidFill>
                  <a:srgbClr val="515151"/>
                </a:solidFill>
              </a:rPr>
              <a:t>&lt;section&gt;: It is used inside the article block to define the basic structure of a page.</a:t>
            </a:r>
            <a:endParaRPr sz="1200">
              <a:solidFill>
                <a:srgbClr val="515151"/>
              </a:solidFill>
            </a:endParaRPr>
          </a:p>
          <a:p>
            <a:pPr indent="-304800" lvl="0" marL="457200" rtl="0" algn="l">
              <a:lnSpc>
                <a:spcPct val="150000"/>
              </a:lnSpc>
              <a:spcBef>
                <a:spcPts val="0"/>
              </a:spcBef>
              <a:spcAft>
                <a:spcPts val="0"/>
              </a:spcAft>
              <a:buClr>
                <a:srgbClr val="515151"/>
              </a:buClr>
              <a:buSzPts val="1200"/>
              <a:buChar char="●"/>
            </a:pPr>
            <a:r>
              <a:rPr lang="en" sz="1200">
                <a:solidFill>
                  <a:srgbClr val="515151"/>
                </a:solidFill>
              </a:rPr>
              <a:t>&lt;aside&gt;: Sidebar content of the page.</a:t>
            </a:r>
            <a:endParaRPr sz="1200">
              <a:solidFill>
                <a:srgbClr val="515151"/>
              </a:solidFill>
            </a:endParaRPr>
          </a:p>
          <a:p>
            <a:pPr indent="-304800" lvl="0" marL="457200" rtl="0" algn="l">
              <a:lnSpc>
                <a:spcPct val="150000"/>
              </a:lnSpc>
              <a:spcBef>
                <a:spcPts val="0"/>
              </a:spcBef>
              <a:spcAft>
                <a:spcPts val="0"/>
              </a:spcAft>
              <a:buClr>
                <a:srgbClr val="515151"/>
              </a:buClr>
              <a:buSzPts val="1200"/>
              <a:buChar char="●"/>
            </a:pPr>
            <a:r>
              <a:rPr lang="en" sz="1200">
                <a:solidFill>
                  <a:srgbClr val="373E3F"/>
                </a:solidFill>
              </a:rPr>
              <a:t>&lt;figure&gt; tag specifies the self-contained content, like diagrams, images, code snippets, etc. &lt;figure&gt; tag is used to </a:t>
            </a:r>
            <a:r>
              <a:rPr b="1" lang="en" sz="1200">
                <a:solidFill>
                  <a:srgbClr val="373E3F"/>
                </a:solidFill>
              </a:rPr>
              <a:t>semantically</a:t>
            </a:r>
            <a:r>
              <a:rPr lang="en" sz="1200">
                <a:solidFill>
                  <a:srgbClr val="373E3F"/>
                </a:solidFill>
              </a:rPr>
              <a:t> organize the contents of an image like image, image caption, etc., whereas the &lt;img&gt; tag is used to embed the picture in the HTML5 document.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50">
                <a:solidFill>
                  <a:srgbClr val="000000"/>
                </a:solidFill>
                <a:highlight>
                  <a:srgbClr val="FFFFFF"/>
                </a:highlight>
                <a:latin typeface="Verdana"/>
                <a:ea typeface="Verdana"/>
                <a:cs typeface="Verdana"/>
                <a:sym typeface="Verdana"/>
              </a:rPr>
              <a:t>HTML has several </a:t>
            </a:r>
            <a:r>
              <a:rPr b="1" lang="en" sz="2050">
                <a:solidFill>
                  <a:srgbClr val="000000"/>
                </a:solidFill>
                <a:highlight>
                  <a:srgbClr val="FFFFFF"/>
                </a:highlight>
                <a:latin typeface="Verdana"/>
                <a:ea typeface="Verdana"/>
                <a:cs typeface="Verdana"/>
                <a:sym typeface="Verdana"/>
              </a:rPr>
              <a:t>semantic</a:t>
            </a:r>
            <a:r>
              <a:rPr lang="en" sz="1450">
                <a:solidFill>
                  <a:srgbClr val="000000"/>
                </a:solidFill>
                <a:highlight>
                  <a:srgbClr val="FFFFFF"/>
                </a:highlight>
                <a:latin typeface="Verdana"/>
                <a:ea typeface="Verdana"/>
                <a:cs typeface="Verdana"/>
                <a:sym typeface="Verdana"/>
              </a:rPr>
              <a:t> elements that define the different parts of a web page:</a:t>
            </a:r>
            <a:endParaRPr sz="3300"/>
          </a:p>
        </p:txBody>
      </p:sp>
      <p:sp>
        <p:nvSpPr>
          <p:cNvPr id="123" name="Google Shape;123;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https://www.w3schools.com/html/html5_semantic_elements.asp#:~:text=What%20are%20Semantic%20Elements%3F,%3E%20%2D%20Clearly%20defines%20its%20content</a:t>
            </a:r>
            <a:r>
              <a:rPr lang="en"/>
              <a: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24" name="Google Shape;124;p19"/>
          <p:cNvPicPr preferRelativeResize="0"/>
          <p:nvPr/>
        </p:nvPicPr>
        <p:blipFill>
          <a:blip r:embed="rId4">
            <a:alphaModFix/>
          </a:blip>
          <a:stretch>
            <a:fillRect/>
          </a:stretch>
        </p:blipFill>
        <p:spPr>
          <a:xfrm>
            <a:off x="1421663" y="2421675"/>
            <a:ext cx="2085975" cy="2457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11188" rtl="0" algn="l">
              <a:spcBef>
                <a:spcPts val="0"/>
              </a:spcBef>
              <a:spcAft>
                <a:spcPts val="0"/>
              </a:spcAft>
              <a:buNone/>
            </a:pPr>
            <a:r>
              <a:rPr lang="en" sz="2829">
                <a:solidFill>
                  <a:srgbClr val="000000"/>
                </a:solidFill>
                <a:latin typeface="Helvetica Neue"/>
                <a:ea typeface="Helvetica Neue"/>
                <a:cs typeface="Helvetica Neue"/>
                <a:sym typeface="Helvetica Neue"/>
              </a:rPr>
              <a:t>Forms and buttons</a:t>
            </a:r>
            <a:endParaRPr sz="4700"/>
          </a:p>
        </p:txBody>
      </p:sp>
      <p:sp>
        <p:nvSpPr>
          <p:cNvPr id="130" name="Google Shape;130;p20"/>
          <p:cNvSpPr txBox="1"/>
          <p:nvPr>
            <p:ph idx="1" type="body"/>
          </p:nvPr>
        </p:nvSpPr>
        <p:spPr>
          <a:xfrm>
            <a:off x="311700" y="887200"/>
            <a:ext cx="8520600" cy="4042800"/>
          </a:xfrm>
          <a:prstGeom prst="rect">
            <a:avLst/>
          </a:prstGeom>
        </p:spPr>
        <p:txBody>
          <a:bodyPr anchorCtr="0" anchor="t" bIns="91425" lIns="91425" spcFirstLastPara="1" rIns="91425" wrap="square" tIns="91425">
            <a:normAutofit fontScale="25000" lnSpcReduction="10000"/>
          </a:bodyPr>
          <a:lstStyle/>
          <a:p>
            <a:pPr indent="0" lvl="0" marL="0" rtl="0" algn="l">
              <a:spcBef>
                <a:spcPts val="0"/>
              </a:spcBef>
              <a:spcAft>
                <a:spcPts val="0"/>
              </a:spcAft>
              <a:buNone/>
            </a:pPr>
            <a:r>
              <a:rPr lang="en" sz="7800" u="sng">
                <a:solidFill>
                  <a:schemeClr val="hlink"/>
                </a:solidFill>
                <a:hlinkClick r:id="rId3"/>
              </a:rPr>
              <a:t>https://www.w3schools.com/html/html_forms.asp</a:t>
            </a:r>
            <a:endParaRPr sz="7800"/>
          </a:p>
          <a:p>
            <a:pPr indent="0" lvl="0" marL="0" rtl="0" algn="l">
              <a:spcBef>
                <a:spcPts val="1200"/>
              </a:spcBef>
              <a:spcAft>
                <a:spcPts val="0"/>
              </a:spcAft>
              <a:buNone/>
            </a:pPr>
            <a:r>
              <a:rPr lang="en" sz="7800"/>
              <a:t>&lt;form action="/action_page.php"&gt;</a:t>
            </a:r>
            <a:endParaRPr sz="7800"/>
          </a:p>
          <a:p>
            <a:pPr indent="0" lvl="0" marL="0" rtl="0" algn="l">
              <a:spcBef>
                <a:spcPts val="1200"/>
              </a:spcBef>
              <a:spcAft>
                <a:spcPts val="0"/>
              </a:spcAft>
              <a:buNone/>
            </a:pPr>
            <a:r>
              <a:rPr lang="en" sz="7800"/>
              <a:t>  &lt;label for="fname"&gt;First name:&lt;/label&gt;&lt;br&gt;</a:t>
            </a:r>
            <a:endParaRPr sz="7800"/>
          </a:p>
          <a:p>
            <a:pPr indent="0" lvl="0" marL="0" rtl="0" algn="l">
              <a:spcBef>
                <a:spcPts val="1200"/>
              </a:spcBef>
              <a:spcAft>
                <a:spcPts val="0"/>
              </a:spcAft>
              <a:buNone/>
            </a:pPr>
            <a:r>
              <a:rPr lang="en" sz="7800"/>
              <a:t>  &lt;input type="text" id="fname" name="fname" value="John"&gt;&lt;br&gt;</a:t>
            </a:r>
            <a:endParaRPr sz="7800"/>
          </a:p>
          <a:p>
            <a:pPr indent="0" lvl="0" marL="0" rtl="0" algn="l">
              <a:spcBef>
                <a:spcPts val="1200"/>
              </a:spcBef>
              <a:spcAft>
                <a:spcPts val="0"/>
              </a:spcAft>
              <a:buNone/>
            </a:pPr>
            <a:r>
              <a:rPr lang="en" sz="7800"/>
              <a:t>  &lt;label for="lname"&gt;Last name:&lt;/label&gt;&lt;br&gt;</a:t>
            </a:r>
            <a:endParaRPr sz="7800"/>
          </a:p>
          <a:p>
            <a:pPr indent="0" lvl="0" marL="0" rtl="0" algn="l">
              <a:spcBef>
                <a:spcPts val="1200"/>
              </a:spcBef>
              <a:spcAft>
                <a:spcPts val="0"/>
              </a:spcAft>
              <a:buNone/>
            </a:pPr>
            <a:r>
              <a:rPr lang="en" sz="7800"/>
              <a:t>  &lt;input type="text" id="lname" name="lname" value="Doe"&gt;&lt;br&gt;&lt;br&gt;</a:t>
            </a:r>
            <a:endParaRPr sz="7800"/>
          </a:p>
          <a:p>
            <a:pPr indent="0" lvl="0" marL="0" rtl="0" algn="l">
              <a:spcBef>
                <a:spcPts val="1200"/>
              </a:spcBef>
              <a:spcAft>
                <a:spcPts val="0"/>
              </a:spcAft>
              <a:buNone/>
            </a:pPr>
            <a:r>
              <a:rPr lang="en" sz="7800"/>
              <a:t>  &lt;input type="submit" value="Submit"&gt;</a:t>
            </a:r>
            <a:endParaRPr sz="7800"/>
          </a:p>
          <a:p>
            <a:pPr indent="0" lvl="0" marL="0" rtl="0" algn="l">
              <a:spcBef>
                <a:spcPts val="1200"/>
              </a:spcBef>
              <a:spcAft>
                <a:spcPts val="0"/>
              </a:spcAft>
              <a:buNone/>
            </a:pPr>
            <a:r>
              <a:rPr lang="en" sz="7800"/>
              <a:t>&lt;/form&gt;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10000"/>
            <a:ext cx="8520600" cy="94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Input Fields(text box, radio button, checkbox, dropdown, text area, etc. HTML5</a:t>
            </a:r>
            <a:endParaRPr/>
          </a:p>
          <a:p>
            <a:pPr indent="0" lvl="0" marL="0" rtl="0" algn="l">
              <a:spcBef>
                <a:spcPts val="0"/>
              </a:spcBef>
              <a:spcAft>
                <a:spcPts val="0"/>
              </a:spcAft>
              <a:buNone/>
            </a:pPr>
            <a:r>
              <a:t/>
            </a:r>
            <a:endParaRPr/>
          </a:p>
        </p:txBody>
      </p:sp>
      <p:sp>
        <p:nvSpPr>
          <p:cNvPr id="136" name="Google Shape;136;p21"/>
          <p:cNvSpPr txBox="1"/>
          <p:nvPr>
            <p:ph idx="1" type="body"/>
          </p:nvPr>
        </p:nvSpPr>
        <p:spPr>
          <a:xfrm>
            <a:off x="311700" y="1538550"/>
            <a:ext cx="8520600" cy="3030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7" name="Google Shape;137;p21"/>
          <p:cNvPicPr preferRelativeResize="0"/>
          <p:nvPr/>
        </p:nvPicPr>
        <p:blipFill>
          <a:blip r:embed="rId3">
            <a:alphaModFix/>
          </a:blip>
          <a:stretch>
            <a:fillRect/>
          </a:stretch>
        </p:blipFill>
        <p:spPr>
          <a:xfrm>
            <a:off x="311700" y="1391750"/>
            <a:ext cx="8470949" cy="3030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