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Manchala" userId="f21b110b78929405" providerId="LiveId" clId="{487A852A-87D3-4EA4-B419-C0F678F7C745}"/>
    <pc:docChg chg="modSld">
      <pc:chgData name="Venkatesh Manchala" userId="f21b110b78929405" providerId="LiveId" clId="{487A852A-87D3-4EA4-B419-C0F678F7C745}" dt="2021-02-27T09:01:51.189" v="21" actId="20577"/>
      <pc:docMkLst>
        <pc:docMk/>
      </pc:docMkLst>
      <pc:sldChg chg="modSp mod">
        <pc:chgData name="Venkatesh Manchala" userId="f21b110b78929405" providerId="LiveId" clId="{487A852A-87D3-4EA4-B419-C0F678F7C745}" dt="2021-02-27T09:01:51.189" v="21" actId="20577"/>
        <pc:sldMkLst>
          <pc:docMk/>
          <pc:sldMk cId="34148025" sldId="256"/>
        </pc:sldMkLst>
        <pc:spChg chg="mod">
          <ac:chgData name="Venkatesh Manchala" userId="f21b110b78929405" providerId="LiveId" clId="{487A852A-87D3-4EA4-B419-C0F678F7C745}" dt="2021-02-27T09:01:51.189" v="21" actId="20577"/>
          <ac:spMkLst>
            <pc:docMk/>
            <pc:sldMk cId="34148025" sldId="256"/>
            <ac:spMk id="3" creationId="{37EC2B77-1CF1-4D7B-8833-A28AE2C7F88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2/27/2021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68720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478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337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4727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8117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06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68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2973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9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483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214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878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508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027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6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492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46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2/27/2021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8825975"/>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E77B-C17D-43DA-A88B-ABAEDE44AB36}"/>
              </a:ext>
            </a:extLst>
          </p:cNvPr>
          <p:cNvSpPr>
            <a:spLocks noGrp="1"/>
          </p:cNvSpPr>
          <p:nvPr>
            <p:ph type="ctrTitle"/>
          </p:nvPr>
        </p:nvSpPr>
        <p:spPr>
          <a:xfrm>
            <a:off x="1229864" y="488104"/>
            <a:ext cx="8627833" cy="2278950"/>
          </a:xfrm>
        </p:spPr>
        <p:txBody>
          <a:bodyPr>
            <a:normAutofit fontScale="90000"/>
          </a:bodyPr>
          <a:lstStyle/>
          <a:p>
            <a:r>
              <a:rPr lang="en-US" sz="3200" u="sng" dirty="0">
                <a:latin typeface="Algerian" panose="04020705040A02060702" pitchFamily="82" charset="0"/>
              </a:rPr>
              <a:t>Project</a:t>
            </a:r>
            <a:br>
              <a:rPr lang="en-US" sz="3200" u="sng" dirty="0">
                <a:latin typeface="Algerian" panose="04020705040A02060702" pitchFamily="82" charset="0"/>
              </a:rPr>
            </a:br>
            <a:r>
              <a:rPr lang="en-US" sz="3200" u="sng" dirty="0">
                <a:latin typeface="Algerian" panose="04020705040A02060702" pitchFamily="82" charset="0"/>
              </a:rPr>
              <a:t> </a:t>
            </a:r>
            <a:r>
              <a:rPr lang="en-US" sz="3200" u="sng" dirty="0" err="1">
                <a:latin typeface="Algerian" panose="04020705040A02060702" pitchFamily="82" charset="0"/>
              </a:rPr>
              <a:t>arduino</a:t>
            </a:r>
            <a:r>
              <a:rPr lang="en-US" sz="3200" u="sng" dirty="0">
                <a:latin typeface="Algerian" panose="04020705040A02060702" pitchFamily="82" charset="0"/>
              </a:rPr>
              <a:t> based </a:t>
            </a:r>
            <a:br>
              <a:rPr lang="en-US" sz="3200" u="sng" dirty="0">
                <a:latin typeface="Algerian" panose="04020705040A02060702" pitchFamily="82" charset="0"/>
              </a:rPr>
            </a:br>
            <a:r>
              <a:rPr lang="en-US" sz="3200" u="sng" dirty="0" err="1">
                <a:latin typeface="Algerian" panose="04020705040A02060702" pitchFamily="82" charset="0"/>
              </a:rPr>
              <a:t>vechile</a:t>
            </a:r>
            <a:r>
              <a:rPr lang="en-US" sz="3200" u="sng" dirty="0">
                <a:latin typeface="Algerian" panose="04020705040A02060702" pitchFamily="82" charset="0"/>
              </a:rPr>
              <a:t> accident alert AND </a:t>
            </a:r>
            <a:r>
              <a:rPr lang="en-US" sz="3200" u="sng" dirty="0" err="1">
                <a:latin typeface="Algerian" panose="04020705040A02060702" pitchFamily="82" charset="0"/>
              </a:rPr>
              <a:t>DeTECTION</a:t>
            </a:r>
            <a:r>
              <a:rPr lang="en-US" sz="3200" u="sng" dirty="0">
                <a:latin typeface="Algerian" panose="04020705040A02060702" pitchFamily="82" charset="0"/>
              </a:rPr>
              <a:t> system</a:t>
            </a:r>
            <a:br>
              <a:rPr lang="en-US" u="sng" dirty="0">
                <a:latin typeface="Algerian" panose="04020705040A02060702" pitchFamily="82" charset="0"/>
              </a:rPr>
            </a:br>
            <a:endParaRPr lang="en-IN" u="sng" dirty="0">
              <a:latin typeface="Algerian" panose="04020705040A02060702" pitchFamily="82" charset="0"/>
            </a:endParaRPr>
          </a:p>
        </p:txBody>
      </p:sp>
      <p:sp>
        <p:nvSpPr>
          <p:cNvPr id="3" name="Subtitle 2">
            <a:extLst>
              <a:ext uri="{FF2B5EF4-FFF2-40B4-BE49-F238E27FC236}">
                <a16:creationId xmlns:a16="http://schemas.microsoft.com/office/drawing/2014/main" id="{37EC2B77-1CF1-4D7B-8833-A28AE2C7F885}"/>
              </a:ext>
            </a:extLst>
          </p:cNvPr>
          <p:cNvSpPr>
            <a:spLocks noGrp="1"/>
          </p:cNvSpPr>
          <p:nvPr>
            <p:ph type="subTitle" idx="1"/>
          </p:nvPr>
        </p:nvSpPr>
        <p:spPr>
          <a:xfrm>
            <a:off x="2804077" y="3014017"/>
            <a:ext cx="8791575" cy="3071674"/>
          </a:xfrm>
        </p:spPr>
        <p:txBody>
          <a:bodyPr>
            <a:normAutofit lnSpcReduction="10000"/>
          </a:bodyPr>
          <a:lstStyle/>
          <a:p>
            <a:pPr algn="just"/>
            <a:r>
              <a:rPr lang="en-US" dirty="0"/>
              <a:t>				                     </a:t>
            </a:r>
            <a:r>
              <a:rPr lang="en-US" sz="4200" u="sng" dirty="0"/>
              <a:t>BY</a:t>
            </a:r>
            <a:r>
              <a:rPr lang="en-US" dirty="0"/>
              <a:t>				                                                                        </a:t>
            </a:r>
          </a:p>
          <a:p>
            <a:pPr marL="457200" indent="-457200" algn="just">
              <a:buFont typeface="+mj-lt"/>
              <a:buAutoNum type="arabicPeriod"/>
            </a:pPr>
            <a:r>
              <a:rPr lang="en-US" sz="2000" dirty="0"/>
              <a:t>19881A1231	         M S Sayi Shesshank</a:t>
            </a:r>
          </a:p>
          <a:p>
            <a:pPr marL="457200" indent="-457200" algn="just">
              <a:buFont typeface="+mj-lt"/>
              <a:buAutoNum type="arabicPeriod"/>
            </a:pPr>
            <a:r>
              <a:rPr lang="en-US" sz="2000" dirty="0"/>
              <a:t>19881A1205		Bandari Manoj Kumar</a:t>
            </a:r>
          </a:p>
          <a:p>
            <a:pPr marL="457200" indent="-457200" algn="just">
              <a:buFont typeface="+mj-lt"/>
              <a:buAutoNum type="arabicPeriod"/>
            </a:pPr>
            <a:r>
              <a:rPr lang="en-US" sz="2000" dirty="0"/>
              <a:t>19881A1233		</a:t>
            </a:r>
            <a:r>
              <a:rPr lang="en-US" sz="2000" dirty="0" err="1"/>
              <a:t>Manchala</a:t>
            </a:r>
            <a:r>
              <a:rPr lang="en-US" sz="2000" dirty="0"/>
              <a:t> Venkatesh</a:t>
            </a:r>
          </a:p>
          <a:p>
            <a:pPr marL="457200" indent="-457200" algn="just">
              <a:buFont typeface="+mj-lt"/>
              <a:buAutoNum type="arabicPeriod"/>
            </a:pPr>
            <a:r>
              <a:rPr lang="en-US" sz="2000" dirty="0"/>
              <a:t>19881A1235		M Sai </a:t>
            </a:r>
            <a:r>
              <a:rPr lang="en-US" sz="2000"/>
              <a:t>Dattu</a:t>
            </a:r>
            <a:endParaRPr lang="en-IN" sz="2000" b="1" i="0" dirty="0">
              <a:solidFill>
                <a:srgbClr val="555555"/>
              </a:solidFill>
              <a:effectLst/>
              <a:latin typeface="Roboto"/>
            </a:endParaRPr>
          </a:p>
          <a:p>
            <a:pPr algn="just"/>
            <a:r>
              <a:rPr lang="en-US" sz="2000" dirty="0"/>
              <a:t>5.     19881A1221         </a:t>
            </a:r>
            <a:r>
              <a:rPr lang="en-US" sz="2000" dirty="0" err="1"/>
              <a:t>korra</a:t>
            </a:r>
            <a:r>
              <a:rPr lang="en-US" sz="2000" dirty="0"/>
              <a:t> </a:t>
            </a:r>
            <a:r>
              <a:rPr lang="en-US" sz="2000" dirty="0" err="1"/>
              <a:t>srinu</a:t>
            </a:r>
            <a:endParaRPr lang="en-US" sz="2000" dirty="0"/>
          </a:p>
          <a:p>
            <a:pPr algn="just"/>
            <a:r>
              <a:rPr lang="en-IN" dirty="0"/>
              <a:t>						</a:t>
            </a:r>
          </a:p>
        </p:txBody>
      </p:sp>
      <p:pic>
        <p:nvPicPr>
          <p:cNvPr id="5" name="Picture 4">
            <a:extLst>
              <a:ext uri="{FF2B5EF4-FFF2-40B4-BE49-F238E27FC236}">
                <a16:creationId xmlns:a16="http://schemas.microsoft.com/office/drawing/2014/main" id="{FCE725E0-A030-4E3A-9D1D-00AD514F8833}"/>
              </a:ext>
            </a:extLst>
          </p:cNvPr>
          <p:cNvPicPr>
            <a:picLocks noChangeAspect="1"/>
          </p:cNvPicPr>
          <p:nvPr/>
        </p:nvPicPr>
        <p:blipFill>
          <a:blip r:embed="rId2"/>
          <a:stretch>
            <a:fillRect/>
          </a:stretch>
        </p:blipFill>
        <p:spPr>
          <a:xfrm>
            <a:off x="10170448" y="0"/>
            <a:ext cx="2021552" cy="1475912"/>
          </a:xfrm>
          <a:prstGeom prst="rect">
            <a:avLst/>
          </a:prstGeom>
        </p:spPr>
      </p:pic>
      <p:pic>
        <p:nvPicPr>
          <p:cNvPr id="4" name="Picture 3">
            <a:extLst>
              <a:ext uri="{FF2B5EF4-FFF2-40B4-BE49-F238E27FC236}">
                <a16:creationId xmlns:a16="http://schemas.microsoft.com/office/drawing/2014/main" id="{C19C3C40-039C-4120-811B-756B3A07B1AD}"/>
              </a:ext>
            </a:extLst>
          </p:cNvPr>
          <p:cNvPicPr>
            <a:picLocks noChangeAspect="1"/>
          </p:cNvPicPr>
          <p:nvPr/>
        </p:nvPicPr>
        <p:blipFill>
          <a:blip r:embed="rId3"/>
          <a:stretch>
            <a:fillRect/>
          </a:stretch>
        </p:blipFill>
        <p:spPr>
          <a:xfrm>
            <a:off x="0" y="0"/>
            <a:ext cx="1828677" cy="1828677"/>
          </a:xfrm>
          <a:prstGeom prst="rect">
            <a:avLst/>
          </a:prstGeom>
        </p:spPr>
      </p:pic>
    </p:spTree>
    <p:extLst>
      <p:ext uri="{BB962C8B-B14F-4D97-AF65-F5344CB8AC3E}">
        <p14:creationId xmlns:p14="http://schemas.microsoft.com/office/powerpoint/2010/main" val="341480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DC07-FDFE-4864-8C43-3A5D2D54EF1B}"/>
              </a:ext>
            </a:extLst>
          </p:cNvPr>
          <p:cNvSpPr>
            <a:spLocks noGrp="1"/>
          </p:cNvSpPr>
          <p:nvPr>
            <p:ph type="title"/>
          </p:nvPr>
        </p:nvSpPr>
        <p:spPr/>
        <p:txBody>
          <a:bodyPr>
            <a:normAutofit/>
          </a:bodyPr>
          <a:lstStyle/>
          <a:p>
            <a:pPr algn="ctr"/>
            <a:r>
              <a:rPr lang="en-IN" sz="4800" u="sng" dirty="0"/>
              <a:t>Outcomes</a:t>
            </a:r>
          </a:p>
        </p:txBody>
      </p:sp>
      <p:sp>
        <p:nvSpPr>
          <p:cNvPr id="3" name="Content Placeholder 2">
            <a:extLst>
              <a:ext uri="{FF2B5EF4-FFF2-40B4-BE49-F238E27FC236}">
                <a16:creationId xmlns:a16="http://schemas.microsoft.com/office/drawing/2014/main" id="{E06773B0-C1F8-4EBF-9129-C9785B8A0E55}"/>
              </a:ext>
            </a:extLst>
          </p:cNvPr>
          <p:cNvSpPr>
            <a:spLocks noGrp="1"/>
          </p:cNvSpPr>
          <p:nvPr>
            <p:ph idx="1"/>
          </p:nvPr>
        </p:nvSpPr>
        <p:spPr>
          <a:xfrm>
            <a:off x="685800" y="2017184"/>
            <a:ext cx="10131425" cy="3649133"/>
          </a:xfrm>
        </p:spPr>
        <p:txBody>
          <a:bodyPr>
            <a:normAutofit/>
          </a:bodyPr>
          <a:lstStyle/>
          <a:p>
            <a:r>
              <a:rPr lang="en-US" sz="2400" dirty="0"/>
              <a:t>The main aim of this project is to construct an Arduino Based </a:t>
            </a:r>
            <a:r>
              <a:rPr lang="en-US" sz="2400" dirty="0" err="1"/>
              <a:t>Vechile</a:t>
            </a:r>
            <a:r>
              <a:rPr lang="en-US" sz="2400" dirty="0"/>
              <a:t> Accident Alert system with minimizing the limitations of existing methods and also enhancing the security of vehicles and human beings and also reduces the accidental injuries.</a:t>
            </a:r>
          </a:p>
          <a:p>
            <a:r>
              <a:rPr lang="en-US" sz="2400" dirty="0"/>
              <a:t> Arduino Based </a:t>
            </a:r>
            <a:r>
              <a:rPr lang="en-US" sz="2400" dirty="0" err="1"/>
              <a:t>Vechile</a:t>
            </a:r>
            <a:r>
              <a:rPr lang="en-US" sz="2400" dirty="0"/>
              <a:t> Accident Alert system  will entail a speed and other parameters of vehicle sensing</a:t>
            </a:r>
            <a:endParaRPr lang="en-IN" sz="2400" dirty="0"/>
          </a:p>
        </p:txBody>
      </p:sp>
    </p:spTree>
    <p:extLst>
      <p:ext uri="{BB962C8B-B14F-4D97-AF65-F5344CB8AC3E}">
        <p14:creationId xmlns:p14="http://schemas.microsoft.com/office/powerpoint/2010/main" val="3550237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1900-F911-49D6-AB98-D5230B6457D7}"/>
              </a:ext>
            </a:extLst>
          </p:cNvPr>
          <p:cNvSpPr>
            <a:spLocks noGrp="1"/>
          </p:cNvSpPr>
          <p:nvPr>
            <p:ph type="title"/>
          </p:nvPr>
        </p:nvSpPr>
        <p:spPr/>
        <p:txBody>
          <a:bodyPr/>
          <a:lstStyle/>
          <a:p>
            <a:pPr algn="ctr"/>
            <a:r>
              <a:rPr lang="en-IN" u="sng" dirty="0"/>
              <a:t>References</a:t>
            </a:r>
          </a:p>
        </p:txBody>
      </p:sp>
      <p:sp>
        <p:nvSpPr>
          <p:cNvPr id="3" name="Content Placeholder 2">
            <a:extLst>
              <a:ext uri="{FF2B5EF4-FFF2-40B4-BE49-F238E27FC236}">
                <a16:creationId xmlns:a16="http://schemas.microsoft.com/office/drawing/2014/main" id="{0CEF69AF-420B-40F6-A2A3-0C45009C82BC}"/>
              </a:ext>
            </a:extLst>
          </p:cNvPr>
          <p:cNvSpPr>
            <a:spLocks noGrp="1"/>
          </p:cNvSpPr>
          <p:nvPr>
            <p:ph idx="1"/>
          </p:nvPr>
        </p:nvSpPr>
        <p:spPr>
          <a:xfrm>
            <a:off x="685801" y="1827742"/>
            <a:ext cx="10131425" cy="3649133"/>
          </a:xfrm>
        </p:spPr>
        <p:txBody>
          <a:bodyPr>
            <a:normAutofit/>
          </a:bodyPr>
          <a:lstStyle/>
          <a:p>
            <a:r>
              <a:rPr lang="en-IN" sz="2800" dirty="0"/>
              <a:t>Bestengineeringprojects.com</a:t>
            </a:r>
          </a:p>
          <a:p>
            <a:r>
              <a:rPr lang="en-IN" sz="2800" dirty="0"/>
              <a:t>Engineersgarage.com</a:t>
            </a:r>
          </a:p>
          <a:p>
            <a:r>
              <a:rPr lang="en-IN" sz="2800" dirty="0"/>
              <a:t>Circuitdigest.com</a:t>
            </a:r>
          </a:p>
          <a:p>
            <a:r>
              <a:rPr lang="en-IN" sz="2800" dirty="0"/>
              <a:t>Create.Arduino.cc</a:t>
            </a:r>
          </a:p>
          <a:p>
            <a:r>
              <a:rPr lang="en-IN" sz="2800" dirty="0" err="1"/>
              <a:t>wikipedia</a:t>
            </a:r>
            <a:endParaRPr lang="en-IN" sz="2800" dirty="0"/>
          </a:p>
        </p:txBody>
      </p:sp>
    </p:spTree>
    <p:extLst>
      <p:ext uri="{BB962C8B-B14F-4D97-AF65-F5344CB8AC3E}">
        <p14:creationId xmlns:p14="http://schemas.microsoft.com/office/powerpoint/2010/main" val="2369511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D8962A-999E-4462-BCBC-C69E8C648F29}"/>
              </a:ext>
            </a:extLst>
          </p:cNvPr>
          <p:cNvPicPr>
            <a:picLocks noGrp="1" noChangeAspect="1"/>
          </p:cNvPicPr>
          <p:nvPr>
            <p:ph idx="1"/>
          </p:nvPr>
        </p:nvPicPr>
        <p:blipFill>
          <a:blip r:embed="rId2"/>
          <a:stretch>
            <a:fillRect/>
          </a:stretch>
        </p:blipFill>
        <p:spPr>
          <a:xfrm rot="21384905">
            <a:off x="1952160" y="720625"/>
            <a:ext cx="8112976" cy="5070610"/>
          </a:xfrm>
        </p:spPr>
      </p:pic>
    </p:spTree>
    <p:extLst>
      <p:ext uri="{BB962C8B-B14F-4D97-AF65-F5344CB8AC3E}">
        <p14:creationId xmlns:p14="http://schemas.microsoft.com/office/powerpoint/2010/main" val="30607494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FD61B9-D278-4988-9121-4E710EC968B4}"/>
              </a:ext>
            </a:extLst>
          </p:cNvPr>
          <p:cNvPicPr>
            <a:picLocks noGrp="1" noChangeAspect="1"/>
          </p:cNvPicPr>
          <p:nvPr>
            <p:ph idx="1"/>
          </p:nvPr>
        </p:nvPicPr>
        <p:blipFill>
          <a:blip r:embed="rId2"/>
          <a:stretch>
            <a:fillRect/>
          </a:stretch>
        </p:blipFill>
        <p:spPr>
          <a:xfrm>
            <a:off x="2139519" y="437699"/>
            <a:ext cx="7093258" cy="6281741"/>
          </a:xfrm>
        </p:spPr>
      </p:pic>
    </p:spTree>
    <p:extLst>
      <p:ext uri="{BB962C8B-B14F-4D97-AF65-F5344CB8AC3E}">
        <p14:creationId xmlns:p14="http://schemas.microsoft.com/office/powerpoint/2010/main" val="5604791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903C-C1E1-4938-981E-C7EB11C9C5F4}"/>
              </a:ext>
            </a:extLst>
          </p:cNvPr>
          <p:cNvSpPr>
            <a:spLocks noGrp="1"/>
          </p:cNvSpPr>
          <p:nvPr>
            <p:ph type="title"/>
          </p:nvPr>
        </p:nvSpPr>
        <p:spPr/>
        <p:txBody>
          <a:bodyPr/>
          <a:lstStyle/>
          <a:p>
            <a:pPr algn="ctr"/>
            <a:r>
              <a:rPr lang="en-US" u="sng" dirty="0"/>
              <a:t>Abstract</a:t>
            </a:r>
            <a:endParaRPr lang="en-IN" u="sng" dirty="0"/>
          </a:p>
        </p:txBody>
      </p:sp>
      <p:sp>
        <p:nvSpPr>
          <p:cNvPr id="3" name="Content Placeholder 2">
            <a:extLst>
              <a:ext uri="{FF2B5EF4-FFF2-40B4-BE49-F238E27FC236}">
                <a16:creationId xmlns:a16="http://schemas.microsoft.com/office/drawing/2014/main" id="{38376FC6-B5F8-4CF2-B19F-53F938C52DAE}"/>
              </a:ext>
            </a:extLst>
          </p:cNvPr>
          <p:cNvSpPr>
            <a:spLocks noGrp="1"/>
          </p:cNvSpPr>
          <p:nvPr>
            <p:ph idx="1"/>
          </p:nvPr>
        </p:nvSpPr>
        <p:spPr/>
        <p:txBody>
          <a:bodyPr>
            <a:normAutofit/>
          </a:bodyPr>
          <a:lstStyle/>
          <a:p>
            <a:r>
              <a:rPr lang="en-US" sz="2800" dirty="0"/>
              <a:t>The main objective of our project is to provide an optimum(best) solution to the traffic hazards and the road accidents.</a:t>
            </a:r>
          </a:p>
          <a:p>
            <a:r>
              <a:rPr lang="en-US" sz="2800" dirty="0"/>
              <a:t>According to this project when a </a:t>
            </a:r>
            <a:r>
              <a:rPr lang="en-US" sz="2800" dirty="0" err="1"/>
              <a:t>vechile</a:t>
            </a:r>
            <a:r>
              <a:rPr lang="en-US" sz="2800" dirty="0"/>
              <a:t> meets with an </a:t>
            </a:r>
            <a:r>
              <a:rPr lang="en-US" sz="2800" dirty="0" err="1"/>
              <a:t>accident,immediately</a:t>
            </a:r>
            <a:r>
              <a:rPr lang="en-US" sz="2800" dirty="0"/>
              <a:t> vibration sensor will detect the signal and sends it to ARM(Advanced RISC Machine) controller</a:t>
            </a:r>
          </a:p>
          <a:p>
            <a:pPr marL="0" indent="0">
              <a:buNone/>
            </a:pPr>
            <a:r>
              <a:rPr lang="en-IN" sz="2800" dirty="0"/>
              <a:t>   [where RISC is Reduced instruction set computing]</a:t>
            </a:r>
          </a:p>
        </p:txBody>
      </p:sp>
    </p:spTree>
    <p:extLst>
      <p:ext uri="{BB962C8B-B14F-4D97-AF65-F5344CB8AC3E}">
        <p14:creationId xmlns:p14="http://schemas.microsoft.com/office/powerpoint/2010/main" val="1492536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2D31-F8EF-4720-B3A5-E3BDA39970B1}"/>
              </a:ext>
            </a:extLst>
          </p:cNvPr>
          <p:cNvSpPr>
            <a:spLocks noGrp="1"/>
          </p:cNvSpPr>
          <p:nvPr>
            <p:ph type="title"/>
          </p:nvPr>
        </p:nvSpPr>
        <p:spPr/>
        <p:txBody>
          <a:bodyPr/>
          <a:lstStyle/>
          <a:p>
            <a:r>
              <a:rPr lang="en-US" u="sng" dirty="0"/>
              <a:t>Main Causes of road accidents</a:t>
            </a:r>
            <a:endParaRPr lang="en-IN" u="sng" dirty="0"/>
          </a:p>
        </p:txBody>
      </p:sp>
      <p:sp>
        <p:nvSpPr>
          <p:cNvPr id="3" name="Content Placeholder 2">
            <a:extLst>
              <a:ext uri="{FF2B5EF4-FFF2-40B4-BE49-F238E27FC236}">
                <a16:creationId xmlns:a16="http://schemas.microsoft.com/office/drawing/2014/main" id="{C747F026-C277-4604-9131-FBC682561805}"/>
              </a:ext>
            </a:extLst>
          </p:cNvPr>
          <p:cNvSpPr>
            <a:spLocks noGrp="1"/>
          </p:cNvSpPr>
          <p:nvPr>
            <p:ph idx="1"/>
          </p:nvPr>
        </p:nvSpPr>
        <p:spPr>
          <a:xfrm>
            <a:off x="1141412" y="1747283"/>
            <a:ext cx="9905999" cy="4043918"/>
          </a:xfrm>
        </p:spPr>
        <p:txBody>
          <a:bodyPr>
            <a:normAutofit/>
          </a:bodyPr>
          <a:lstStyle/>
          <a:p>
            <a:r>
              <a:rPr lang="en-US" dirty="0" err="1"/>
              <a:t>Overspeeding</a:t>
            </a:r>
            <a:endParaRPr lang="en-US" dirty="0"/>
          </a:p>
          <a:p>
            <a:pPr marL="0" indent="0">
              <a:buNone/>
            </a:pPr>
            <a:endParaRPr lang="en-US" dirty="0"/>
          </a:p>
          <a:p>
            <a:r>
              <a:rPr lang="en-US" dirty="0"/>
              <a:t>Drunken driving</a:t>
            </a:r>
          </a:p>
          <a:p>
            <a:pPr marL="0" indent="0">
              <a:buNone/>
            </a:pPr>
            <a:endParaRPr lang="en-US" dirty="0"/>
          </a:p>
          <a:p>
            <a:r>
              <a:rPr lang="en-US" dirty="0"/>
              <a:t>Distractions to driver</a:t>
            </a:r>
          </a:p>
          <a:p>
            <a:pPr marL="0" indent="0">
              <a:buNone/>
            </a:pPr>
            <a:endParaRPr lang="en-US" dirty="0"/>
          </a:p>
          <a:p>
            <a:r>
              <a:rPr lang="en-US" dirty="0"/>
              <a:t>Red light jumping</a:t>
            </a:r>
          </a:p>
          <a:p>
            <a:pPr marL="0" indent="0">
              <a:buNone/>
            </a:pPr>
            <a:endParaRPr lang="en-US" dirty="0"/>
          </a:p>
          <a:p>
            <a:r>
              <a:rPr lang="en-US" dirty="0"/>
              <a:t>Avoiding safety gears (wearing seat </a:t>
            </a:r>
            <a:r>
              <a:rPr lang="en-US" dirty="0" err="1"/>
              <a:t>belt,helmets</a:t>
            </a:r>
            <a:r>
              <a:rPr lang="en-US" dirty="0"/>
              <a:t>)</a:t>
            </a:r>
          </a:p>
        </p:txBody>
      </p:sp>
      <p:pic>
        <p:nvPicPr>
          <p:cNvPr id="5" name="Picture 4">
            <a:extLst>
              <a:ext uri="{FF2B5EF4-FFF2-40B4-BE49-F238E27FC236}">
                <a16:creationId xmlns:a16="http://schemas.microsoft.com/office/drawing/2014/main" id="{54C636C6-E1E9-4B63-BA6E-FF8933B91AD1}"/>
              </a:ext>
            </a:extLst>
          </p:cNvPr>
          <p:cNvPicPr>
            <a:picLocks noChangeAspect="1"/>
          </p:cNvPicPr>
          <p:nvPr/>
        </p:nvPicPr>
        <p:blipFill>
          <a:blip r:embed="rId2"/>
          <a:stretch>
            <a:fillRect/>
          </a:stretch>
        </p:blipFill>
        <p:spPr>
          <a:xfrm>
            <a:off x="8966447" y="1658883"/>
            <a:ext cx="1157934" cy="716612"/>
          </a:xfrm>
          <a:prstGeom prst="rect">
            <a:avLst/>
          </a:prstGeom>
        </p:spPr>
      </p:pic>
      <p:pic>
        <p:nvPicPr>
          <p:cNvPr id="7" name="Picture 6">
            <a:extLst>
              <a:ext uri="{FF2B5EF4-FFF2-40B4-BE49-F238E27FC236}">
                <a16:creationId xmlns:a16="http://schemas.microsoft.com/office/drawing/2014/main" id="{5D036F2E-A583-40BF-BCD0-BECE01B14710}"/>
              </a:ext>
            </a:extLst>
          </p:cNvPr>
          <p:cNvPicPr>
            <a:picLocks noChangeAspect="1"/>
          </p:cNvPicPr>
          <p:nvPr/>
        </p:nvPicPr>
        <p:blipFill>
          <a:blip r:embed="rId3"/>
          <a:stretch>
            <a:fillRect/>
          </a:stretch>
        </p:blipFill>
        <p:spPr>
          <a:xfrm>
            <a:off x="8966446" y="2433741"/>
            <a:ext cx="1242873" cy="716903"/>
          </a:xfrm>
          <a:prstGeom prst="rect">
            <a:avLst/>
          </a:prstGeom>
        </p:spPr>
      </p:pic>
      <p:pic>
        <p:nvPicPr>
          <p:cNvPr id="9" name="Picture 8">
            <a:extLst>
              <a:ext uri="{FF2B5EF4-FFF2-40B4-BE49-F238E27FC236}">
                <a16:creationId xmlns:a16="http://schemas.microsoft.com/office/drawing/2014/main" id="{1A91F058-BE8A-40F6-B98A-08661184ED2A}"/>
              </a:ext>
            </a:extLst>
          </p:cNvPr>
          <p:cNvPicPr>
            <a:picLocks noChangeAspect="1"/>
          </p:cNvPicPr>
          <p:nvPr/>
        </p:nvPicPr>
        <p:blipFill>
          <a:blip r:embed="rId4"/>
          <a:stretch>
            <a:fillRect/>
          </a:stretch>
        </p:blipFill>
        <p:spPr>
          <a:xfrm>
            <a:off x="8948939" y="3207286"/>
            <a:ext cx="1260380" cy="833100"/>
          </a:xfrm>
          <a:prstGeom prst="rect">
            <a:avLst/>
          </a:prstGeom>
        </p:spPr>
      </p:pic>
      <p:pic>
        <p:nvPicPr>
          <p:cNvPr id="11" name="Picture 10">
            <a:extLst>
              <a:ext uri="{FF2B5EF4-FFF2-40B4-BE49-F238E27FC236}">
                <a16:creationId xmlns:a16="http://schemas.microsoft.com/office/drawing/2014/main" id="{94CBC791-17C5-422A-BACB-1379913E3238}"/>
              </a:ext>
            </a:extLst>
          </p:cNvPr>
          <p:cNvPicPr>
            <a:picLocks noChangeAspect="1"/>
          </p:cNvPicPr>
          <p:nvPr/>
        </p:nvPicPr>
        <p:blipFill>
          <a:blip r:embed="rId5"/>
          <a:stretch>
            <a:fillRect/>
          </a:stretch>
        </p:blipFill>
        <p:spPr>
          <a:xfrm>
            <a:off x="8948939" y="4097028"/>
            <a:ext cx="1260380" cy="953801"/>
          </a:xfrm>
          <a:prstGeom prst="rect">
            <a:avLst/>
          </a:prstGeom>
        </p:spPr>
      </p:pic>
      <p:pic>
        <p:nvPicPr>
          <p:cNvPr id="13" name="Picture 12">
            <a:extLst>
              <a:ext uri="{FF2B5EF4-FFF2-40B4-BE49-F238E27FC236}">
                <a16:creationId xmlns:a16="http://schemas.microsoft.com/office/drawing/2014/main" id="{F7F1B31F-5B1C-4C67-A2F1-DAA4F92E43B9}"/>
              </a:ext>
            </a:extLst>
          </p:cNvPr>
          <p:cNvPicPr>
            <a:picLocks noChangeAspect="1"/>
          </p:cNvPicPr>
          <p:nvPr/>
        </p:nvPicPr>
        <p:blipFill>
          <a:blip r:embed="rId6"/>
          <a:stretch>
            <a:fillRect/>
          </a:stretch>
        </p:blipFill>
        <p:spPr>
          <a:xfrm>
            <a:off x="8994841" y="5107471"/>
            <a:ext cx="1101145" cy="1085358"/>
          </a:xfrm>
          <a:prstGeom prst="rect">
            <a:avLst/>
          </a:prstGeom>
        </p:spPr>
      </p:pic>
    </p:spTree>
    <p:extLst>
      <p:ext uri="{BB962C8B-B14F-4D97-AF65-F5344CB8AC3E}">
        <p14:creationId xmlns:p14="http://schemas.microsoft.com/office/powerpoint/2010/main" val="3629817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7CCD-7C55-4FD5-8AC0-79C6A3D4FE16}"/>
              </a:ext>
            </a:extLst>
          </p:cNvPr>
          <p:cNvSpPr>
            <a:spLocks noGrp="1"/>
          </p:cNvSpPr>
          <p:nvPr>
            <p:ph type="title"/>
          </p:nvPr>
        </p:nvSpPr>
        <p:spPr/>
        <p:txBody>
          <a:bodyPr>
            <a:normAutofit/>
          </a:bodyPr>
          <a:lstStyle/>
          <a:p>
            <a:pPr algn="ctr"/>
            <a:r>
              <a:rPr lang="en-IN" sz="5400" u="sng" dirty="0"/>
              <a:t>Introduction</a:t>
            </a:r>
          </a:p>
        </p:txBody>
      </p:sp>
      <p:sp>
        <p:nvSpPr>
          <p:cNvPr id="3" name="Content Placeholder 2">
            <a:extLst>
              <a:ext uri="{FF2B5EF4-FFF2-40B4-BE49-F238E27FC236}">
                <a16:creationId xmlns:a16="http://schemas.microsoft.com/office/drawing/2014/main" id="{E9EB8A28-1F5A-4200-AD67-D2656B7C64BC}"/>
              </a:ext>
            </a:extLst>
          </p:cNvPr>
          <p:cNvSpPr>
            <a:spLocks noGrp="1"/>
          </p:cNvSpPr>
          <p:nvPr>
            <p:ph idx="1"/>
          </p:nvPr>
        </p:nvSpPr>
        <p:spPr>
          <a:xfrm>
            <a:off x="866776" y="1070608"/>
            <a:ext cx="10131425" cy="3649133"/>
          </a:xfrm>
        </p:spPr>
        <p:txBody>
          <a:bodyPr/>
          <a:lstStyle/>
          <a:p>
            <a:r>
              <a:rPr lang="en-IN" sz="2400" dirty="0"/>
              <a:t>Arduino is interfaced with piezo electric sensor to detect the  Accidents.</a:t>
            </a:r>
          </a:p>
          <a:p>
            <a:r>
              <a:rPr lang="en-IN" sz="2400" dirty="0"/>
              <a:t>GSM is interfaced to Arduino to send notification messages to Authorized Users.</a:t>
            </a:r>
          </a:p>
          <a:p>
            <a:r>
              <a:rPr lang="en-IN" sz="2400" dirty="0"/>
              <a:t>Buzzers is interfaced with Arduino to alert accidents</a:t>
            </a:r>
            <a:r>
              <a:rPr lang="en-IN" dirty="0"/>
              <a:t>.</a:t>
            </a:r>
          </a:p>
        </p:txBody>
      </p:sp>
      <p:pic>
        <p:nvPicPr>
          <p:cNvPr id="5" name="Picture 4">
            <a:extLst>
              <a:ext uri="{FF2B5EF4-FFF2-40B4-BE49-F238E27FC236}">
                <a16:creationId xmlns:a16="http://schemas.microsoft.com/office/drawing/2014/main" id="{EEE5EECF-50E2-4BBA-B526-F2FA6D583E56}"/>
              </a:ext>
            </a:extLst>
          </p:cNvPr>
          <p:cNvPicPr>
            <a:picLocks noChangeAspect="1"/>
          </p:cNvPicPr>
          <p:nvPr/>
        </p:nvPicPr>
        <p:blipFill>
          <a:blip r:embed="rId2"/>
          <a:stretch>
            <a:fillRect/>
          </a:stretch>
        </p:blipFill>
        <p:spPr>
          <a:xfrm>
            <a:off x="3794185" y="3796873"/>
            <a:ext cx="3382393" cy="2850505"/>
          </a:xfrm>
          <a:prstGeom prst="rect">
            <a:avLst/>
          </a:prstGeom>
        </p:spPr>
      </p:pic>
    </p:spTree>
    <p:extLst>
      <p:ext uri="{BB962C8B-B14F-4D97-AF65-F5344CB8AC3E}">
        <p14:creationId xmlns:p14="http://schemas.microsoft.com/office/powerpoint/2010/main" val="186558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B6FF-8351-488B-BC5A-51C646E0BFAA}"/>
              </a:ext>
            </a:extLst>
          </p:cNvPr>
          <p:cNvSpPr>
            <a:spLocks noGrp="1"/>
          </p:cNvSpPr>
          <p:nvPr>
            <p:ph type="title"/>
          </p:nvPr>
        </p:nvSpPr>
        <p:spPr/>
        <p:txBody>
          <a:bodyPr>
            <a:normAutofit/>
          </a:bodyPr>
          <a:lstStyle/>
          <a:p>
            <a:pPr algn="ctr"/>
            <a:r>
              <a:rPr lang="en-IN" sz="5400" u="sng" dirty="0"/>
              <a:t>How it works</a:t>
            </a:r>
          </a:p>
        </p:txBody>
      </p:sp>
      <p:sp>
        <p:nvSpPr>
          <p:cNvPr id="3" name="Content Placeholder 2">
            <a:extLst>
              <a:ext uri="{FF2B5EF4-FFF2-40B4-BE49-F238E27FC236}">
                <a16:creationId xmlns:a16="http://schemas.microsoft.com/office/drawing/2014/main" id="{71EFDA36-3788-4EFF-A5A8-B8A14737C8ED}"/>
              </a:ext>
            </a:extLst>
          </p:cNvPr>
          <p:cNvSpPr>
            <a:spLocks noGrp="1"/>
          </p:cNvSpPr>
          <p:nvPr>
            <p:ph idx="1"/>
          </p:nvPr>
        </p:nvSpPr>
        <p:spPr/>
        <p:txBody>
          <a:bodyPr>
            <a:normAutofit/>
          </a:bodyPr>
          <a:lstStyle/>
          <a:p>
            <a:r>
              <a:rPr lang="en-US" sz="2400" dirty="0"/>
              <a:t>Accident Detection and Messaging System is easy and the components used are Vibration Sensor, which detects the accident and in turn sends the signals to Arduino. </a:t>
            </a:r>
          </a:p>
          <a:p>
            <a:r>
              <a:rPr lang="en-US" sz="2400" dirty="0"/>
              <a:t>At this point the Arduino takes control and starts collecting the coordinates received from the GPS which are later sent to the Central Emergency Monitoring Station by using the GSM Module.</a:t>
            </a:r>
            <a:endParaRPr lang="en-IN" sz="2400" dirty="0"/>
          </a:p>
        </p:txBody>
      </p:sp>
    </p:spTree>
    <p:extLst>
      <p:ext uri="{BB962C8B-B14F-4D97-AF65-F5344CB8AC3E}">
        <p14:creationId xmlns:p14="http://schemas.microsoft.com/office/powerpoint/2010/main" val="251644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B12C-D3D9-41E4-AB66-9804E284A408}"/>
              </a:ext>
            </a:extLst>
          </p:cNvPr>
          <p:cNvSpPr>
            <a:spLocks noGrp="1"/>
          </p:cNvSpPr>
          <p:nvPr>
            <p:ph type="title"/>
          </p:nvPr>
        </p:nvSpPr>
        <p:spPr/>
        <p:txBody>
          <a:bodyPr>
            <a:normAutofit/>
          </a:bodyPr>
          <a:lstStyle/>
          <a:p>
            <a:pPr algn="ctr"/>
            <a:r>
              <a:rPr lang="en-IN" sz="4800" u="sng" dirty="0"/>
              <a:t>Models Developed</a:t>
            </a:r>
          </a:p>
        </p:txBody>
      </p:sp>
      <p:pic>
        <p:nvPicPr>
          <p:cNvPr id="5" name="Content Placeholder 4">
            <a:extLst>
              <a:ext uri="{FF2B5EF4-FFF2-40B4-BE49-F238E27FC236}">
                <a16:creationId xmlns:a16="http://schemas.microsoft.com/office/drawing/2014/main" id="{A2FE77F1-EC1F-4372-BB69-67A5949C15F6}"/>
              </a:ext>
            </a:extLst>
          </p:cNvPr>
          <p:cNvPicPr>
            <a:picLocks noGrp="1" noChangeAspect="1"/>
          </p:cNvPicPr>
          <p:nvPr>
            <p:ph idx="1"/>
          </p:nvPr>
        </p:nvPicPr>
        <p:blipFill>
          <a:blip r:embed="rId2"/>
          <a:stretch>
            <a:fillRect/>
          </a:stretch>
        </p:blipFill>
        <p:spPr>
          <a:xfrm>
            <a:off x="246725" y="1829363"/>
            <a:ext cx="6324600" cy="4219575"/>
          </a:xfrm>
        </p:spPr>
      </p:pic>
      <p:pic>
        <p:nvPicPr>
          <p:cNvPr id="7" name="Picture 6">
            <a:extLst>
              <a:ext uri="{FF2B5EF4-FFF2-40B4-BE49-F238E27FC236}">
                <a16:creationId xmlns:a16="http://schemas.microsoft.com/office/drawing/2014/main" id="{C11CE9C9-8280-4111-BA92-D36F8200158F}"/>
              </a:ext>
            </a:extLst>
          </p:cNvPr>
          <p:cNvPicPr>
            <a:picLocks noChangeAspect="1"/>
          </p:cNvPicPr>
          <p:nvPr/>
        </p:nvPicPr>
        <p:blipFill>
          <a:blip r:embed="rId3"/>
          <a:stretch>
            <a:fillRect/>
          </a:stretch>
        </p:blipFill>
        <p:spPr>
          <a:xfrm>
            <a:off x="6571325" y="1829363"/>
            <a:ext cx="5620675" cy="4253105"/>
          </a:xfrm>
          <a:prstGeom prst="rect">
            <a:avLst/>
          </a:prstGeom>
        </p:spPr>
      </p:pic>
    </p:spTree>
    <p:extLst>
      <p:ext uri="{BB962C8B-B14F-4D97-AF65-F5344CB8AC3E}">
        <p14:creationId xmlns:p14="http://schemas.microsoft.com/office/powerpoint/2010/main" val="8157628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0652-ADB8-4EF3-B3A0-C07D244E0FB0}"/>
              </a:ext>
            </a:extLst>
          </p:cNvPr>
          <p:cNvSpPr>
            <a:spLocks noGrp="1"/>
          </p:cNvSpPr>
          <p:nvPr>
            <p:ph type="title"/>
          </p:nvPr>
        </p:nvSpPr>
        <p:spPr>
          <a:xfrm>
            <a:off x="685800" y="338666"/>
            <a:ext cx="10131425" cy="1456267"/>
          </a:xfrm>
        </p:spPr>
        <p:txBody>
          <a:bodyPr>
            <a:normAutofit/>
          </a:bodyPr>
          <a:lstStyle/>
          <a:p>
            <a:pPr algn="ctr"/>
            <a:r>
              <a:rPr lang="en-IN" sz="4800" u="sng" dirty="0"/>
              <a:t>Development of Prototype</a:t>
            </a:r>
          </a:p>
        </p:txBody>
      </p:sp>
      <p:sp>
        <p:nvSpPr>
          <p:cNvPr id="3" name="Content Placeholder 2">
            <a:extLst>
              <a:ext uri="{FF2B5EF4-FFF2-40B4-BE49-F238E27FC236}">
                <a16:creationId xmlns:a16="http://schemas.microsoft.com/office/drawing/2014/main" id="{E04229D1-98DB-44E2-A350-2B463BB30A80}"/>
              </a:ext>
            </a:extLst>
          </p:cNvPr>
          <p:cNvSpPr>
            <a:spLocks noGrp="1"/>
          </p:cNvSpPr>
          <p:nvPr>
            <p:ph idx="1"/>
          </p:nvPr>
        </p:nvSpPr>
        <p:spPr>
          <a:xfrm>
            <a:off x="685800" y="1461557"/>
            <a:ext cx="10131425" cy="4986867"/>
          </a:xfrm>
        </p:spPr>
        <p:txBody>
          <a:bodyPr>
            <a:noAutofit/>
          </a:bodyPr>
          <a:lstStyle/>
          <a:p>
            <a:r>
              <a:rPr lang="en-US" sz="2000" dirty="0"/>
              <a:t>Circuit Connections of this Vehicle Accident Alert System </a:t>
            </a:r>
            <a:r>
              <a:rPr lang="en-US" sz="2000" dirty="0" err="1"/>
              <a:t>Project,Here</a:t>
            </a:r>
            <a:r>
              <a:rPr lang="en-US" sz="2000" dirty="0"/>
              <a:t> Tx pin of GPS module is directly connected to digital pin number 10 of Arduino. By using Software Serial Library here, we have allowed serial communication on pin 10 and 11, and made them Rx and Tx respectively and left the Rx pin of GPS Module open. By default Pin 0 and 1 of Arduino are used for serial communication but by using the </a:t>
            </a:r>
            <a:r>
              <a:rPr lang="en-US" sz="2000" dirty="0" err="1"/>
              <a:t>SoftwareSerial</a:t>
            </a:r>
            <a:r>
              <a:rPr lang="en-US" sz="2000" dirty="0"/>
              <a:t> library, we can allow serial communication on other digital pins of the Arduino. 12 Volt supply is used to power the GPS Module.</a:t>
            </a:r>
          </a:p>
          <a:p>
            <a:r>
              <a:rPr lang="en-US" sz="2000" dirty="0"/>
              <a:t>GSM module’s Tx and Rx pins of are directly connected to pin D2 and D3 of Arduino. For GSM interfacing, here we have also used software serial library. GSM module is also powered by 12v supply. An optional LCD’s data pins D4, D5, D6, and D7 are connected to pin number 6, 7, 8, and 9 of Arduino. Command pin RS and EN of LCD are connected with pin number 4 and 5 of Arduino and RW pin is directly connected with ground. A Potentiometer is also used for setting contrast or brightness of LCD.</a:t>
            </a:r>
          </a:p>
          <a:p>
            <a:r>
              <a:rPr lang="en-US" sz="2000" dirty="0"/>
              <a:t>An Accelerometer is added in this system for detecting an accident and its </a:t>
            </a:r>
            <a:r>
              <a:rPr lang="en-US" sz="2000" dirty="0" err="1"/>
              <a:t>x,y</a:t>
            </a:r>
            <a:r>
              <a:rPr lang="en-US" sz="2000" dirty="0"/>
              <a:t>, and z-axis ADC output pins are directly connected to Arduino ADC pin A1, A2, and A3.</a:t>
            </a:r>
            <a:endParaRPr lang="en-IN" sz="2000" dirty="0"/>
          </a:p>
        </p:txBody>
      </p:sp>
    </p:spTree>
    <p:extLst>
      <p:ext uri="{BB962C8B-B14F-4D97-AF65-F5344CB8AC3E}">
        <p14:creationId xmlns:p14="http://schemas.microsoft.com/office/powerpoint/2010/main" val="30268992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D294-B91C-4EB9-8405-94D64E34CCFB}"/>
              </a:ext>
            </a:extLst>
          </p:cNvPr>
          <p:cNvSpPr>
            <a:spLocks noGrp="1"/>
          </p:cNvSpPr>
          <p:nvPr>
            <p:ph type="title"/>
          </p:nvPr>
        </p:nvSpPr>
        <p:spPr>
          <a:xfrm>
            <a:off x="838200" y="338492"/>
            <a:ext cx="10515600" cy="1325563"/>
          </a:xfrm>
        </p:spPr>
        <p:txBody>
          <a:bodyPr/>
          <a:lstStyle/>
          <a:p>
            <a:pPr algn="ctr"/>
            <a:r>
              <a:rPr lang="en-IN" u="sng" dirty="0"/>
              <a:t>Links Of Science &amp; Engineering Concepts</a:t>
            </a:r>
          </a:p>
        </p:txBody>
      </p:sp>
      <p:sp>
        <p:nvSpPr>
          <p:cNvPr id="3" name="Content Placeholder 2">
            <a:extLst>
              <a:ext uri="{FF2B5EF4-FFF2-40B4-BE49-F238E27FC236}">
                <a16:creationId xmlns:a16="http://schemas.microsoft.com/office/drawing/2014/main" id="{70FEDA81-8DCD-4417-A76D-954D704C5CE1}"/>
              </a:ext>
            </a:extLst>
          </p:cNvPr>
          <p:cNvSpPr>
            <a:spLocks noGrp="1"/>
          </p:cNvSpPr>
          <p:nvPr>
            <p:ph idx="1"/>
          </p:nvPr>
        </p:nvSpPr>
        <p:spPr>
          <a:xfrm>
            <a:off x="838200" y="1244600"/>
            <a:ext cx="11353801" cy="4930282"/>
          </a:xfrm>
        </p:spPr>
        <p:txBody>
          <a:bodyPr/>
          <a:lstStyle/>
          <a:p>
            <a:r>
              <a:rPr lang="en-IN" sz="2400" dirty="0"/>
              <a:t>IOT(Internet of Things) Applications</a:t>
            </a:r>
          </a:p>
          <a:p>
            <a:r>
              <a:rPr lang="en-IN" sz="2400" dirty="0"/>
              <a:t>ITS(Intelligent Transportation System)</a:t>
            </a:r>
          </a:p>
          <a:p>
            <a:r>
              <a:rPr lang="en-IN" sz="2400" dirty="0"/>
              <a:t>ICT(Information &amp; Communication Technologies)</a:t>
            </a:r>
          </a:p>
          <a:p>
            <a:endParaRPr lang="en-IN" dirty="0"/>
          </a:p>
        </p:txBody>
      </p:sp>
      <p:pic>
        <p:nvPicPr>
          <p:cNvPr id="5" name="Picture 4">
            <a:extLst>
              <a:ext uri="{FF2B5EF4-FFF2-40B4-BE49-F238E27FC236}">
                <a16:creationId xmlns:a16="http://schemas.microsoft.com/office/drawing/2014/main" id="{31AD3F2A-934E-4C6C-87C6-1D497069F67C}"/>
              </a:ext>
            </a:extLst>
          </p:cNvPr>
          <p:cNvPicPr>
            <a:picLocks noChangeAspect="1"/>
          </p:cNvPicPr>
          <p:nvPr/>
        </p:nvPicPr>
        <p:blipFill>
          <a:blip r:embed="rId2"/>
          <a:stretch>
            <a:fillRect/>
          </a:stretch>
        </p:blipFill>
        <p:spPr>
          <a:xfrm>
            <a:off x="7804233" y="2346726"/>
            <a:ext cx="4310641" cy="3466206"/>
          </a:xfrm>
          <a:prstGeom prst="rect">
            <a:avLst/>
          </a:prstGeom>
        </p:spPr>
      </p:pic>
    </p:spTree>
    <p:extLst>
      <p:ext uri="{BB962C8B-B14F-4D97-AF65-F5344CB8AC3E}">
        <p14:creationId xmlns:p14="http://schemas.microsoft.com/office/powerpoint/2010/main" val="42125775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BEDE-89C3-40C6-BDA0-892CC1350F99}"/>
              </a:ext>
            </a:extLst>
          </p:cNvPr>
          <p:cNvSpPr>
            <a:spLocks noGrp="1"/>
          </p:cNvSpPr>
          <p:nvPr>
            <p:ph type="title"/>
          </p:nvPr>
        </p:nvSpPr>
        <p:spPr/>
        <p:txBody>
          <a:bodyPr>
            <a:normAutofit/>
          </a:bodyPr>
          <a:lstStyle/>
          <a:p>
            <a:pPr algn="ctr"/>
            <a:r>
              <a:rPr lang="en-IN" u="sng" dirty="0"/>
              <a:t>Components Used</a:t>
            </a:r>
          </a:p>
        </p:txBody>
      </p:sp>
      <p:sp>
        <p:nvSpPr>
          <p:cNvPr id="3" name="Content Placeholder 2">
            <a:extLst>
              <a:ext uri="{FF2B5EF4-FFF2-40B4-BE49-F238E27FC236}">
                <a16:creationId xmlns:a16="http://schemas.microsoft.com/office/drawing/2014/main" id="{F13CBFDD-D662-4CD0-A67F-DCF4612418A5}"/>
              </a:ext>
            </a:extLst>
          </p:cNvPr>
          <p:cNvSpPr>
            <a:spLocks noGrp="1"/>
          </p:cNvSpPr>
          <p:nvPr>
            <p:ph idx="1"/>
          </p:nvPr>
        </p:nvSpPr>
        <p:spPr>
          <a:xfrm>
            <a:off x="685801" y="1999192"/>
            <a:ext cx="10131425" cy="3649133"/>
          </a:xfrm>
        </p:spPr>
        <p:txBody>
          <a:bodyPr>
            <a:normAutofit/>
          </a:bodyPr>
          <a:lstStyle/>
          <a:p>
            <a:r>
              <a:rPr lang="en-IN" sz="2000" dirty="0"/>
              <a:t>Arduino Uno</a:t>
            </a:r>
          </a:p>
          <a:p>
            <a:r>
              <a:rPr lang="en-IN" sz="2000" dirty="0"/>
              <a:t>GSM Module (SIM900A)</a:t>
            </a:r>
          </a:p>
          <a:p>
            <a:r>
              <a:rPr lang="en-IN" sz="2000" dirty="0"/>
              <a:t>GPS Module (SIM28ML)</a:t>
            </a:r>
          </a:p>
          <a:p>
            <a:r>
              <a:rPr lang="en-IN" sz="2000" dirty="0"/>
              <a:t>Accelerometer (ADXL335)</a:t>
            </a:r>
          </a:p>
          <a:p>
            <a:r>
              <a:rPr lang="en-IN" sz="2000" dirty="0"/>
              <a:t>16x2 LCD</a:t>
            </a:r>
          </a:p>
          <a:p>
            <a:r>
              <a:rPr lang="en-IN" sz="2000" dirty="0"/>
              <a:t>Connecting Wires</a:t>
            </a:r>
          </a:p>
          <a:p>
            <a:r>
              <a:rPr lang="en-IN" sz="2000" dirty="0"/>
              <a:t>10 K-</a:t>
            </a:r>
            <a:r>
              <a:rPr lang="en-IN" sz="2000" dirty="0" err="1"/>
              <a:t>POTBreadboard</a:t>
            </a:r>
            <a:r>
              <a:rPr lang="en-IN" sz="2000" dirty="0"/>
              <a:t> or </a:t>
            </a:r>
            <a:r>
              <a:rPr lang="en-IN" sz="2000" dirty="0" err="1"/>
              <a:t>PCBPower</a:t>
            </a:r>
            <a:r>
              <a:rPr lang="en-IN" sz="2000" dirty="0"/>
              <a:t> </a:t>
            </a:r>
          </a:p>
          <a:p>
            <a:r>
              <a:rPr lang="en-IN" sz="2000" dirty="0"/>
              <a:t>supply 12v 1amp</a:t>
            </a:r>
          </a:p>
        </p:txBody>
      </p:sp>
    </p:spTree>
    <p:extLst>
      <p:ext uri="{BB962C8B-B14F-4D97-AF65-F5344CB8AC3E}">
        <p14:creationId xmlns:p14="http://schemas.microsoft.com/office/powerpoint/2010/main" val="15493616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488</TotalTime>
  <Words>630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Roboto</vt:lpstr>
      <vt:lpstr>Celestial</vt:lpstr>
      <vt:lpstr>Project  arduino based  vechile accident alert AND DeTECTION system </vt:lpstr>
      <vt:lpstr>Abstract</vt:lpstr>
      <vt:lpstr>Main Causes of road accidents</vt:lpstr>
      <vt:lpstr>Introduction</vt:lpstr>
      <vt:lpstr>How it works</vt:lpstr>
      <vt:lpstr>Models Developed</vt:lpstr>
      <vt:lpstr>Development of Prototype</vt:lpstr>
      <vt:lpstr>Links Of Science &amp; Engineering Concepts</vt:lpstr>
      <vt:lpstr>Components Used</vt:lpstr>
      <vt:lpstr>Outcomes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innovation</dc:title>
  <dc:creator>m s sayi</dc:creator>
  <cp:lastModifiedBy>Venkatesh Manchala</cp:lastModifiedBy>
  <cp:revision>30</cp:revision>
  <dcterms:created xsi:type="dcterms:W3CDTF">2020-10-30T05:10:33Z</dcterms:created>
  <dcterms:modified xsi:type="dcterms:W3CDTF">2021-02-27T09:01:53Z</dcterms:modified>
</cp:coreProperties>
</file>