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Lst>
  <p:sldSz cy="5143500" cx="9144000"/>
  <p:notesSz cx="6858000" cy="9144000"/>
  <p:embeddedFontLst>
    <p:embeddedFont>
      <p:font typeface="Old Standard TT"/>
      <p:regular r:id="rId46"/>
      <p:bold r:id="rId47"/>
      <p:italic r:id="rId4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slide" Target="slides/slide37.xml"/><Relationship Id="rId41" Type="http://schemas.openxmlformats.org/officeDocument/2006/relationships/slide" Target="slides/slide36.xml"/><Relationship Id="rId22" Type="http://schemas.openxmlformats.org/officeDocument/2006/relationships/slide" Target="slides/slide17.xml"/><Relationship Id="rId44" Type="http://schemas.openxmlformats.org/officeDocument/2006/relationships/slide" Target="slides/slide39.xml"/><Relationship Id="rId21" Type="http://schemas.openxmlformats.org/officeDocument/2006/relationships/slide" Target="slides/slide16.xml"/><Relationship Id="rId43" Type="http://schemas.openxmlformats.org/officeDocument/2006/relationships/slide" Target="slides/slide38.xml"/><Relationship Id="rId24" Type="http://schemas.openxmlformats.org/officeDocument/2006/relationships/slide" Target="slides/slide19.xml"/><Relationship Id="rId46" Type="http://schemas.openxmlformats.org/officeDocument/2006/relationships/font" Target="fonts/OldStandardTT-regular.fntdata"/><Relationship Id="rId23" Type="http://schemas.openxmlformats.org/officeDocument/2006/relationships/slide" Target="slides/slide18.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48" Type="http://schemas.openxmlformats.org/officeDocument/2006/relationships/font" Target="fonts/OldStandardTT-italic.fntdata"/><Relationship Id="rId25" Type="http://schemas.openxmlformats.org/officeDocument/2006/relationships/slide" Target="slides/slide20.xml"/><Relationship Id="rId47" Type="http://schemas.openxmlformats.org/officeDocument/2006/relationships/font" Target="fonts/OldStandardTT-bold.fntdata"/><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c6f90357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c6f90357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c6f90357f_0_3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c6f90357f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f9b4943989_1_3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f9b4943989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f9b4943989_4_1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f9b4943989_4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f9b4943989_1_4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f9b4943989_1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f9b4943989_4_1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f9b4943989_4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f9b4943989_1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f9b4943989_1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f9b4943989_6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f9b4943989_6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f9b4943989_6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f9b4943989_6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f9b4943989_4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f9b4943989_4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f9b4943989_4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f9b4943989_4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f9b4943989_4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f9b4943989_4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f9b4943989_4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f9b4943989_4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f9b4943989_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f9b4943989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f9b4943989_4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f9b4943989_4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f9b4943989_4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f9b4943989_4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f9b4943989_4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f9b4943989_4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f9b4943989_4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f9b4943989_4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f9b4943989_6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f9b4943989_6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f9b4943989_4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f9b4943989_4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f9b4943989_6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f9b4943989_6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f9b4943989_4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f9b4943989_4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c6f90357f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c6f90357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f9b4943989_4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f9b4943989_4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f9b4943989_4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f9b4943989_4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f9b4943989_4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f9b4943989_4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f9b4943989_4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f9b4943989_4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f9b4943989_4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f9b4943989_4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f9b4943989_4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f9b4943989_4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f9b4943989_4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f9b4943989_4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f9b4943989_1_18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f9b4943989_1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f9b4943989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f9b4943989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f9b4943989_1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f9b4943989_1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c6f90357f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c6f90357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f9b4943989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f9b4943989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c6f90357f_0_1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c6f90357f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f9b4943989_1_7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f9b4943989_1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f9b4943989_1_7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f9b4943989_1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f9b4943989_1_8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f9b4943989_1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c6f90357f_0_2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c6f90357f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accent1"/>
              </a:buClr>
              <a:buSzPts val="4200"/>
              <a:buNone/>
              <a:defRPr sz="4200">
                <a:solidFill>
                  <a:schemeClr val="accent1"/>
                </a:solidFill>
              </a:defRPr>
            </a:lvl1pPr>
            <a:lvl2pPr lvl="1" rtl="0">
              <a:spcBef>
                <a:spcPts val="0"/>
              </a:spcBef>
              <a:spcAft>
                <a:spcPts val="0"/>
              </a:spcAft>
              <a:buClr>
                <a:schemeClr val="accent1"/>
              </a:buClr>
              <a:buSzPts val="4200"/>
              <a:buNone/>
              <a:defRPr sz="4200">
                <a:solidFill>
                  <a:schemeClr val="accent1"/>
                </a:solidFill>
              </a:defRPr>
            </a:lvl2pPr>
            <a:lvl3pPr lvl="2" rtl="0">
              <a:spcBef>
                <a:spcPts val="0"/>
              </a:spcBef>
              <a:spcAft>
                <a:spcPts val="0"/>
              </a:spcAft>
              <a:buClr>
                <a:schemeClr val="accent1"/>
              </a:buClr>
              <a:buSzPts val="4200"/>
              <a:buNone/>
              <a:defRPr sz="4200">
                <a:solidFill>
                  <a:schemeClr val="accent1"/>
                </a:solidFill>
              </a:defRPr>
            </a:lvl3pPr>
            <a:lvl4pPr lvl="3" rtl="0">
              <a:spcBef>
                <a:spcPts val="0"/>
              </a:spcBef>
              <a:spcAft>
                <a:spcPts val="0"/>
              </a:spcAft>
              <a:buClr>
                <a:schemeClr val="accent1"/>
              </a:buClr>
              <a:buSzPts val="4200"/>
              <a:buNone/>
              <a:defRPr sz="4200">
                <a:solidFill>
                  <a:schemeClr val="accent1"/>
                </a:solidFill>
              </a:defRPr>
            </a:lvl4pPr>
            <a:lvl5pPr lvl="4" rtl="0">
              <a:spcBef>
                <a:spcPts val="0"/>
              </a:spcBef>
              <a:spcAft>
                <a:spcPts val="0"/>
              </a:spcAft>
              <a:buClr>
                <a:schemeClr val="accent1"/>
              </a:buClr>
              <a:buSzPts val="4200"/>
              <a:buNone/>
              <a:defRPr sz="4200">
                <a:solidFill>
                  <a:schemeClr val="accent1"/>
                </a:solidFill>
              </a:defRPr>
            </a:lvl5pPr>
            <a:lvl6pPr lvl="5" rtl="0">
              <a:spcBef>
                <a:spcPts val="0"/>
              </a:spcBef>
              <a:spcAft>
                <a:spcPts val="0"/>
              </a:spcAft>
              <a:buClr>
                <a:schemeClr val="accent1"/>
              </a:buClr>
              <a:buSzPts val="4200"/>
              <a:buNone/>
              <a:defRPr sz="4200">
                <a:solidFill>
                  <a:schemeClr val="accent1"/>
                </a:solidFill>
              </a:defRPr>
            </a:lvl6pPr>
            <a:lvl7pPr lvl="6" rtl="0">
              <a:spcBef>
                <a:spcPts val="0"/>
              </a:spcBef>
              <a:spcAft>
                <a:spcPts val="0"/>
              </a:spcAft>
              <a:buClr>
                <a:schemeClr val="accent1"/>
              </a:buClr>
              <a:buSzPts val="4200"/>
              <a:buNone/>
              <a:defRPr sz="4200">
                <a:solidFill>
                  <a:schemeClr val="accent1"/>
                </a:solidFill>
              </a:defRPr>
            </a:lvl7pPr>
            <a:lvl8pPr lvl="7" rtl="0">
              <a:spcBef>
                <a:spcPts val="0"/>
              </a:spcBef>
              <a:spcAft>
                <a:spcPts val="0"/>
              </a:spcAft>
              <a:buClr>
                <a:schemeClr val="accent1"/>
              </a:buClr>
              <a:buSzPts val="4200"/>
              <a:buNone/>
              <a:defRPr sz="4200">
                <a:solidFill>
                  <a:schemeClr val="accent1"/>
                </a:solidFill>
              </a:defRPr>
            </a:lvl8pPr>
            <a:lvl9pPr lvl="8" rtl="0">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2"/>
              </a:buClr>
              <a:buSzPts val="2400"/>
              <a:buNone/>
              <a:defRPr sz="2400">
                <a:solidFill>
                  <a:schemeClr val="accent2"/>
                </a:solidFill>
              </a:defRPr>
            </a:lvl1pPr>
            <a:lvl2pPr lvl="1" rtl="0">
              <a:lnSpc>
                <a:spcPct val="100000"/>
              </a:lnSpc>
              <a:spcBef>
                <a:spcPts val="0"/>
              </a:spcBef>
              <a:spcAft>
                <a:spcPts val="0"/>
              </a:spcAft>
              <a:buClr>
                <a:schemeClr val="accent2"/>
              </a:buClr>
              <a:buSzPts val="2400"/>
              <a:buNone/>
              <a:defRPr sz="2400">
                <a:solidFill>
                  <a:schemeClr val="accent2"/>
                </a:solidFill>
              </a:defRPr>
            </a:lvl2pPr>
            <a:lvl3pPr lvl="2" rtl="0">
              <a:lnSpc>
                <a:spcPct val="100000"/>
              </a:lnSpc>
              <a:spcBef>
                <a:spcPts val="0"/>
              </a:spcBef>
              <a:spcAft>
                <a:spcPts val="0"/>
              </a:spcAft>
              <a:buClr>
                <a:schemeClr val="accent2"/>
              </a:buClr>
              <a:buSzPts val="2400"/>
              <a:buNone/>
              <a:defRPr sz="2400">
                <a:solidFill>
                  <a:schemeClr val="accent2"/>
                </a:solidFill>
              </a:defRPr>
            </a:lvl3pPr>
            <a:lvl4pPr lvl="3" rtl="0">
              <a:lnSpc>
                <a:spcPct val="100000"/>
              </a:lnSpc>
              <a:spcBef>
                <a:spcPts val="0"/>
              </a:spcBef>
              <a:spcAft>
                <a:spcPts val="0"/>
              </a:spcAft>
              <a:buClr>
                <a:schemeClr val="accent2"/>
              </a:buClr>
              <a:buSzPts val="2400"/>
              <a:buNone/>
              <a:defRPr sz="2400">
                <a:solidFill>
                  <a:schemeClr val="accent2"/>
                </a:solidFill>
              </a:defRPr>
            </a:lvl4pPr>
            <a:lvl5pPr lvl="4" rtl="0">
              <a:lnSpc>
                <a:spcPct val="100000"/>
              </a:lnSpc>
              <a:spcBef>
                <a:spcPts val="0"/>
              </a:spcBef>
              <a:spcAft>
                <a:spcPts val="0"/>
              </a:spcAft>
              <a:buClr>
                <a:schemeClr val="accent2"/>
              </a:buClr>
              <a:buSzPts val="2400"/>
              <a:buNone/>
              <a:defRPr sz="2400">
                <a:solidFill>
                  <a:schemeClr val="accent2"/>
                </a:solidFill>
              </a:defRPr>
            </a:lvl5pPr>
            <a:lvl6pPr lvl="5" rtl="0">
              <a:lnSpc>
                <a:spcPct val="100000"/>
              </a:lnSpc>
              <a:spcBef>
                <a:spcPts val="0"/>
              </a:spcBef>
              <a:spcAft>
                <a:spcPts val="0"/>
              </a:spcAft>
              <a:buClr>
                <a:schemeClr val="accent2"/>
              </a:buClr>
              <a:buSzPts val="2400"/>
              <a:buNone/>
              <a:defRPr sz="2400">
                <a:solidFill>
                  <a:schemeClr val="accent2"/>
                </a:solidFill>
              </a:defRPr>
            </a:lvl6pPr>
            <a:lvl7pPr lvl="6" rtl="0">
              <a:lnSpc>
                <a:spcPct val="100000"/>
              </a:lnSpc>
              <a:spcBef>
                <a:spcPts val="0"/>
              </a:spcBef>
              <a:spcAft>
                <a:spcPts val="0"/>
              </a:spcAft>
              <a:buClr>
                <a:schemeClr val="accent2"/>
              </a:buClr>
              <a:buSzPts val="2400"/>
              <a:buNone/>
              <a:defRPr sz="2400">
                <a:solidFill>
                  <a:schemeClr val="accent2"/>
                </a:solidFill>
              </a:defRPr>
            </a:lvl7pPr>
            <a:lvl8pPr lvl="7" rtl="0">
              <a:lnSpc>
                <a:spcPct val="100000"/>
              </a:lnSpc>
              <a:spcBef>
                <a:spcPts val="0"/>
              </a:spcBef>
              <a:spcAft>
                <a:spcPts val="0"/>
              </a:spcAft>
              <a:buClr>
                <a:schemeClr val="accent2"/>
              </a:buClr>
              <a:buSzPts val="2400"/>
              <a:buNone/>
              <a:defRPr sz="2400">
                <a:solidFill>
                  <a:schemeClr val="accent2"/>
                </a:solidFill>
              </a:defRPr>
            </a:lvl8pPr>
            <a:lvl9pPr lvl="8" rtl="0">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0"/>
              <a:buNone/>
              <a:defRPr b="1" sz="14000"/>
            </a:lvl1pPr>
            <a:lvl2pPr lvl="1" rtl="0" algn="ctr">
              <a:spcBef>
                <a:spcPts val="0"/>
              </a:spcBef>
              <a:spcAft>
                <a:spcPts val="0"/>
              </a:spcAft>
              <a:buSzPts val="14000"/>
              <a:buNone/>
              <a:defRPr b="1" sz="14000"/>
            </a:lvl2pPr>
            <a:lvl3pPr lvl="2" rtl="0" algn="ctr">
              <a:spcBef>
                <a:spcPts val="0"/>
              </a:spcBef>
              <a:spcAft>
                <a:spcPts val="0"/>
              </a:spcAft>
              <a:buSzPts val="14000"/>
              <a:buNone/>
              <a:defRPr b="1" sz="14000"/>
            </a:lvl3pPr>
            <a:lvl4pPr lvl="3" rtl="0" algn="ctr">
              <a:spcBef>
                <a:spcPts val="0"/>
              </a:spcBef>
              <a:spcAft>
                <a:spcPts val="0"/>
              </a:spcAft>
              <a:buSzPts val="14000"/>
              <a:buNone/>
              <a:defRPr b="1" sz="14000"/>
            </a:lvl4pPr>
            <a:lvl5pPr lvl="4" rtl="0" algn="ctr">
              <a:spcBef>
                <a:spcPts val="0"/>
              </a:spcBef>
              <a:spcAft>
                <a:spcPts val="0"/>
              </a:spcAft>
              <a:buSzPts val="14000"/>
              <a:buNone/>
              <a:defRPr b="1" sz="14000"/>
            </a:lvl5pPr>
            <a:lvl6pPr lvl="5" rtl="0" algn="ctr">
              <a:spcBef>
                <a:spcPts val="0"/>
              </a:spcBef>
              <a:spcAft>
                <a:spcPts val="0"/>
              </a:spcAft>
              <a:buSzPts val="14000"/>
              <a:buNone/>
              <a:defRPr b="1" sz="14000"/>
            </a:lvl6pPr>
            <a:lvl7pPr lvl="6" rtl="0" algn="ctr">
              <a:spcBef>
                <a:spcPts val="0"/>
              </a:spcBef>
              <a:spcAft>
                <a:spcPts val="0"/>
              </a:spcAft>
              <a:buSzPts val="14000"/>
              <a:buNone/>
              <a:defRPr b="1" sz="14000"/>
            </a:lvl7pPr>
            <a:lvl8pPr lvl="7" rtl="0" algn="ctr">
              <a:spcBef>
                <a:spcPts val="0"/>
              </a:spcBef>
              <a:spcAft>
                <a:spcPts val="0"/>
              </a:spcAft>
              <a:buSzPts val="14000"/>
              <a:buNone/>
              <a:defRPr b="1" sz="14000"/>
            </a:lvl8pPr>
            <a:lvl9pPr lvl="8" rtl="0"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accent1"/>
              </a:buClr>
              <a:buSzPts val="6000"/>
              <a:buNone/>
              <a:defRPr sz="6000">
                <a:solidFill>
                  <a:schemeClr val="accent1"/>
                </a:solidFill>
              </a:defRPr>
            </a:lvl1pPr>
            <a:lvl2pPr lvl="1" rtl="0">
              <a:spcBef>
                <a:spcPts val="0"/>
              </a:spcBef>
              <a:spcAft>
                <a:spcPts val="0"/>
              </a:spcAft>
              <a:buClr>
                <a:schemeClr val="accent1"/>
              </a:buClr>
              <a:buSzPts val="6000"/>
              <a:buNone/>
              <a:defRPr sz="6000">
                <a:solidFill>
                  <a:schemeClr val="accent1"/>
                </a:solidFill>
              </a:defRPr>
            </a:lvl2pPr>
            <a:lvl3pPr lvl="2" rtl="0">
              <a:spcBef>
                <a:spcPts val="0"/>
              </a:spcBef>
              <a:spcAft>
                <a:spcPts val="0"/>
              </a:spcAft>
              <a:buClr>
                <a:schemeClr val="accent1"/>
              </a:buClr>
              <a:buSzPts val="6000"/>
              <a:buNone/>
              <a:defRPr sz="6000">
                <a:solidFill>
                  <a:schemeClr val="accent1"/>
                </a:solidFill>
              </a:defRPr>
            </a:lvl3pPr>
            <a:lvl4pPr lvl="3" rtl="0">
              <a:spcBef>
                <a:spcPts val="0"/>
              </a:spcBef>
              <a:spcAft>
                <a:spcPts val="0"/>
              </a:spcAft>
              <a:buClr>
                <a:schemeClr val="accent1"/>
              </a:buClr>
              <a:buSzPts val="6000"/>
              <a:buNone/>
              <a:defRPr sz="6000">
                <a:solidFill>
                  <a:schemeClr val="accent1"/>
                </a:solidFill>
              </a:defRPr>
            </a:lvl4pPr>
            <a:lvl5pPr lvl="4" rtl="0">
              <a:spcBef>
                <a:spcPts val="0"/>
              </a:spcBef>
              <a:spcAft>
                <a:spcPts val="0"/>
              </a:spcAft>
              <a:buClr>
                <a:schemeClr val="accent1"/>
              </a:buClr>
              <a:buSzPts val="6000"/>
              <a:buNone/>
              <a:defRPr sz="6000">
                <a:solidFill>
                  <a:schemeClr val="accent1"/>
                </a:solidFill>
              </a:defRPr>
            </a:lvl5pPr>
            <a:lvl6pPr lvl="5" rtl="0">
              <a:spcBef>
                <a:spcPts val="0"/>
              </a:spcBef>
              <a:spcAft>
                <a:spcPts val="0"/>
              </a:spcAft>
              <a:buClr>
                <a:schemeClr val="accent1"/>
              </a:buClr>
              <a:buSzPts val="6000"/>
              <a:buNone/>
              <a:defRPr sz="6000">
                <a:solidFill>
                  <a:schemeClr val="accent1"/>
                </a:solidFill>
              </a:defRPr>
            </a:lvl6pPr>
            <a:lvl7pPr lvl="6" rtl="0">
              <a:spcBef>
                <a:spcPts val="0"/>
              </a:spcBef>
              <a:spcAft>
                <a:spcPts val="0"/>
              </a:spcAft>
              <a:buClr>
                <a:schemeClr val="accent1"/>
              </a:buClr>
              <a:buSzPts val="6000"/>
              <a:buNone/>
              <a:defRPr sz="6000">
                <a:solidFill>
                  <a:schemeClr val="accent1"/>
                </a:solidFill>
              </a:defRPr>
            </a:lvl7pPr>
            <a:lvl8pPr lvl="7" rtl="0">
              <a:spcBef>
                <a:spcPts val="0"/>
              </a:spcBef>
              <a:spcAft>
                <a:spcPts val="0"/>
              </a:spcAft>
              <a:buClr>
                <a:schemeClr val="accent1"/>
              </a:buClr>
              <a:buSzPts val="6000"/>
              <a:buNone/>
              <a:defRPr sz="6000">
                <a:solidFill>
                  <a:schemeClr val="accent1"/>
                </a:solidFill>
              </a:defRPr>
            </a:lvl8pPr>
            <a:lvl9pPr lvl="8" rtl="0">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1"/>
              </a:buClr>
              <a:buSzPts val="5400"/>
              <a:buNone/>
              <a:defRPr sz="5400">
                <a:solidFill>
                  <a:schemeClr val="accent1"/>
                </a:solidFill>
              </a:defRPr>
            </a:lvl1pPr>
            <a:lvl2pPr lvl="1" rtl="0">
              <a:spcBef>
                <a:spcPts val="0"/>
              </a:spcBef>
              <a:spcAft>
                <a:spcPts val="0"/>
              </a:spcAft>
              <a:buClr>
                <a:schemeClr val="accent1"/>
              </a:buClr>
              <a:buSzPts val="5400"/>
              <a:buNone/>
              <a:defRPr sz="5400">
                <a:solidFill>
                  <a:schemeClr val="accent1"/>
                </a:solidFill>
              </a:defRPr>
            </a:lvl2pPr>
            <a:lvl3pPr lvl="2" rtl="0">
              <a:spcBef>
                <a:spcPts val="0"/>
              </a:spcBef>
              <a:spcAft>
                <a:spcPts val="0"/>
              </a:spcAft>
              <a:buClr>
                <a:schemeClr val="accent1"/>
              </a:buClr>
              <a:buSzPts val="5400"/>
              <a:buNone/>
              <a:defRPr sz="5400">
                <a:solidFill>
                  <a:schemeClr val="accent1"/>
                </a:solidFill>
              </a:defRPr>
            </a:lvl3pPr>
            <a:lvl4pPr lvl="3" rtl="0">
              <a:spcBef>
                <a:spcPts val="0"/>
              </a:spcBef>
              <a:spcAft>
                <a:spcPts val="0"/>
              </a:spcAft>
              <a:buClr>
                <a:schemeClr val="accent1"/>
              </a:buClr>
              <a:buSzPts val="5400"/>
              <a:buNone/>
              <a:defRPr sz="5400">
                <a:solidFill>
                  <a:schemeClr val="accent1"/>
                </a:solidFill>
              </a:defRPr>
            </a:lvl4pPr>
            <a:lvl5pPr lvl="4" rtl="0">
              <a:spcBef>
                <a:spcPts val="0"/>
              </a:spcBef>
              <a:spcAft>
                <a:spcPts val="0"/>
              </a:spcAft>
              <a:buClr>
                <a:schemeClr val="accent1"/>
              </a:buClr>
              <a:buSzPts val="5400"/>
              <a:buNone/>
              <a:defRPr sz="5400">
                <a:solidFill>
                  <a:schemeClr val="accent1"/>
                </a:solidFill>
              </a:defRPr>
            </a:lvl5pPr>
            <a:lvl6pPr lvl="5" rtl="0">
              <a:spcBef>
                <a:spcPts val="0"/>
              </a:spcBef>
              <a:spcAft>
                <a:spcPts val="0"/>
              </a:spcAft>
              <a:buClr>
                <a:schemeClr val="accent1"/>
              </a:buClr>
              <a:buSzPts val="5400"/>
              <a:buNone/>
              <a:defRPr sz="5400">
                <a:solidFill>
                  <a:schemeClr val="accent1"/>
                </a:solidFill>
              </a:defRPr>
            </a:lvl6pPr>
            <a:lvl7pPr lvl="6" rtl="0">
              <a:spcBef>
                <a:spcPts val="0"/>
              </a:spcBef>
              <a:spcAft>
                <a:spcPts val="0"/>
              </a:spcAft>
              <a:buClr>
                <a:schemeClr val="accent1"/>
              </a:buClr>
              <a:buSzPts val="5400"/>
              <a:buNone/>
              <a:defRPr sz="5400">
                <a:solidFill>
                  <a:schemeClr val="accent1"/>
                </a:solidFill>
              </a:defRPr>
            </a:lvl7pPr>
            <a:lvl8pPr lvl="7" rtl="0">
              <a:spcBef>
                <a:spcPts val="0"/>
              </a:spcBef>
              <a:spcAft>
                <a:spcPts val="0"/>
              </a:spcAft>
              <a:buClr>
                <a:schemeClr val="accent1"/>
              </a:buClr>
              <a:buSzPts val="5400"/>
              <a:buNone/>
              <a:defRPr sz="5400">
                <a:solidFill>
                  <a:schemeClr val="accent1"/>
                </a:solidFill>
              </a:defRPr>
            </a:lvl8pPr>
            <a:lvl9pPr lvl="8" rtl="0">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2"/>
              </a:buClr>
              <a:buSzPts val="4200"/>
              <a:buNone/>
              <a:defRPr sz="4200">
                <a:solidFill>
                  <a:schemeClr val="lt2"/>
                </a:solidFill>
              </a:defRPr>
            </a:lvl1pPr>
            <a:lvl2pPr lvl="1" rtl="0" algn="ctr">
              <a:spcBef>
                <a:spcPts val="0"/>
              </a:spcBef>
              <a:spcAft>
                <a:spcPts val="0"/>
              </a:spcAft>
              <a:buClr>
                <a:schemeClr val="lt2"/>
              </a:buClr>
              <a:buSzPts val="4200"/>
              <a:buNone/>
              <a:defRPr sz="4200">
                <a:solidFill>
                  <a:schemeClr val="lt2"/>
                </a:solidFill>
              </a:defRPr>
            </a:lvl2pPr>
            <a:lvl3pPr lvl="2" rtl="0" algn="ctr">
              <a:spcBef>
                <a:spcPts val="0"/>
              </a:spcBef>
              <a:spcAft>
                <a:spcPts val="0"/>
              </a:spcAft>
              <a:buClr>
                <a:schemeClr val="lt2"/>
              </a:buClr>
              <a:buSzPts val="4200"/>
              <a:buNone/>
              <a:defRPr sz="4200">
                <a:solidFill>
                  <a:schemeClr val="lt2"/>
                </a:solidFill>
              </a:defRPr>
            </a:lvl3pPr>
            <a:lvl4pPr lvl="3" rtl="0" algn="ctr">
              <a:spcBef>
                <a:spcPts val="0"/>
              </a:spcBef>
              <a:spcAft>
                <a:spcPts val="0"/>
              </a:spcAft>
              <a:buClr>
                <a:schemeClr val="lt2"/>
              </a:buClr>
              <a:buSzPts val="4200"/>
              <a:buNone/>
              <a:defRPr sz="4200">
                <a:solidFill>
                  <a:schemeClr val="lt2"/>
                </a:solidFill>
              </a:defRPr>
            </a:lvl4pPr>
            <a:lvl5pPr lvl="4" rtl="0" algn="ctr">
              <a:spcBef>
                <a:spcPts val="0"/>
              </a:spcBef>
              <a:spcAft>
                <a:spcPts val="0"/>
              </a:spcAft>
              <a:buClr>
                <a:schemeClr val="lt2"/>
              </a:buClr>
              <a:buSzPts val="4200"/>
              <a:buNone/>
              <a:defRPr sz="4200">
                <a:solidFill>
                  <a:schemeClr val="lt2"/>
                </a:solidFill>
              </a:defRPr>
            </a:lvl5pPr>
            <a:lvl6pPr lvl="5" rtl="0" algn="ctr">
              <a:spcBef>
                <a:spcPts val="0"/>
              </a:spcBef>
              <a:spcAft>
                <a:spcPts val="0"/>
              </a:spcAft>
              <a:buClr>
                <a:schemeClr val="lt2"/>
              </a:buClr>
              <a:buSzPts val="4200"/>
              <a:buNone/>
              <a:defRPr sz="4200">
                <a:solidFill>
                  <a:schemeClr val="lt2"/>
                </a:solidFill>
              </a:defRPr>
            </a:lvl6pPr>
            <a:lvl7pPr lvl="6" rtl="0" algn="ctr">
              <a:spcBef>
                <a:spcPts val="0"/>
              </a:spcBef>
              <a:spcAft>
                <a:spcPts val="0"/>
              </a:spcAft>
              <a:buClr>
                <a:schemeClr val="lt2"/>
              </a:buClr>
              <a:buSzPts val="4200"/>
              <a:buNone/>
              <a:defRPr sz="4200">
                <a:solidFill>
                  <a:schemeClr val="lt2"/>
                </a:solidFill>
              </a:defRPr>
            </a:lvl7pPr>
            <a:lvl8pPr lvl="7" rtl="0" algn="ctr">
              <a:spcBef>
                <a:spcPts val="0"/>
              </a:spcBef>
              <a:spcAft>
                <a:spcPts val="0"/>
              </a:spcAft>
              <a:buClr>
                <a:schemeClr val="lt2"/>
              </a:buClr>
              <a:buSzPts val="4200"/>
              <a:buNone/>
              <a:defRPr sz="4200">
                <a:solidFill>
                  <a:schemeClr val="lt2"/>
                </a:solidFill>
              </a:defRPr>
            </a:lvl8pPr>
            <a:lvl9pPr lvl="8" rtl="0"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accent1"/>
              </a:buClr>
              <a:buSzPts val="1800"/>
              <a:buChar char="●"/>
              <a:defRPr>
                <a:solidFill>
                  <a:schemeClr val="accent1"/>
                </a:solidFill>
              </a:defRPr>
            </a:lvl1pPr>
            <a:lvl2pPr indent="-317500" lvl="1" marL="914400" rtl="0">
              <a:spcBef>
                <a:spcPts val="1600"/>
              </a:spcBef>
              <a:spcAft>
                <a:spcPts val="0"/>
              </a:spcAft>
              <a:buClr>
                <a:schemeClr val="accent1"/>
              </a:buClr>
              <a:buSzPts val="1400"/>
              <a:buChar char="○"/>
              <a:defRPr>
                <a:solidFill>
                  <a:schemeClr val="accent1"/>
                </a:solidFill>
              </a:defRPr>
            </a:lvl2pPr>
            <a:lvl3pPr indent="-317500" lvl="2" marL="1371600" rtl="0">
              <a:spcBef>
                <a:spcPts val="1600"/>
              </a:spcBef>
              <a:spcAft>
                <a:spcPts val="0"/>
              </a:spcAft>
              <a:buClr>
                <a:schemeClr val="accent1"/>
              </a:buClr>
              <a:buSzPts val="1400"/>
              <a:buChar char="■"/>
              <a:defRPr>
                <a:solidFill>
                  <a:schemeClr val="accent1"/>
                </a:solidFill>
              </a:defRPr>
            </a:lvl3pPr>
            <a:lvl4pPr indent="-317500" lvl="3" marL="1828800" rtl="0">
              <a:spcBef>
                <a:spcPts val="1600"/>
              </a:spcBef>
              <a:spcAft>
                <a:spcPts val="0"/>
              </a:spcAft>
              <a:buClr>
                <a:schemeClr val="accent1"/>
              </a:buClr>
              <a:buSzPts val="1400"/>
              <a:buChar char="●"/>
              <a:defRPr>
                <a:solidFill>
                  <a:schemeClr val="accent1"/>
                </a:solidFill>
              </a:defRPr>
            </a:lvl4pPr>
            <a:lvl5pPr indent="-317500" lvl="4" marL="2286000" rtl="0">
              <a:spcBef>
                <a:spcPts val="1600"/>
              </a:spcBef>
              <a:spcAft>
                <a:spcPts val="0"/>
              </a:spcAft>
              <a:buClr>
                <a:schemeClr val="accent1"/>
              </a:buClr>
              <a:buSzPts val="1400"/>
              <a:buChar char="○"/>
              <a:defRPr>
                <a:solidFill>
                  <a:schemeClr val="accent1"/>
                </a:solidFill>
              </a:defRPr>
            </a:lvl5pPr>
            <a:lvl6pPr indent="-317500" lvl="5" marL="2743200" rtl="0">
              <a:spcBef>
                <a:spcPts val="1600"/>
              </a:spcBef>
              <a:spcAft>
                <a:spcPts val="0"/>
              </a:spcAft>
              <a:buClr>
                <a:schemeClr val="accent1"/>
              </a:buClr>
              <a:buSzPts val="1400"/>
              <a:buChar char="■"/>
              <a:defRPr>
                <a:solidFill>
                  <a:schemeClr val="accent1"/>
                </a:solidFill>
              </a:defRPr>
            </a:lvl6pPr>
            <a:lvl7pPr indent="-317500" lvl="6" marL="3200400" rtl="0">
              <a:spcBef>
                <a:spcPts val="1600"/>
              </a:spcBef>
              <a:spcAft>
                <a:spcPts val="0"/>
              </a:spcAft>
              <a:buClr>
                <a:schemeClr val="accent1"/>
              </a:buClr>
              <a:buSzPts val="1400"/>
              <a:buChar char="●"/>
              <a:defRPr>
                <a:solidFill>
                  <a:schemeClr val="accent1"/>
                </a:solidFill>
              </a:defRPr>
            </a:lvl7pPr>
            <a:lvl8pPr indent="-317500" lvl="7" marL="3657600" rtl="0">
              <a:spcBef>
                <a:spcPts val="1600"/>
              </a:spcBef>
              <a:spcAft>
                <a:spcPts val="0"/>
              </a:spcAft>
              <a:buClr>
                <a:schemeClr val="accent1"/>
              </a:buClr>
              <a:buSzPts val="1400"/>
              <a:buChar char="○"/>
              <a:defRPr>
                <a:solidFill>
                  <a:schemeClr val="accent1"/>
                </a:solidFill>
              </a:defRPr>
            </a:lvl8pPr>
            <a:lvl9pPr indent="-317500" lvl="8" marL="4114800" rtl="0">
              <a:spcBef>
                <a:spcPts val="1600"/>
              </a:spcBef>
              <a:spcAft>
                <a:spcPts val="160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rtl="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rtl="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rtl="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rtl="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rtl="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rtl="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rtl="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rtl="0">
              <a:lnSpc>
                <a:spcPct val="115000"/>
              </a:lnSpc>
              <a:spcBef>
                <a:spcPts val="1600"/>
              </a:spcBef>
              <a:spcAft>
                <a:spcPts val="160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1"/>
                </a:solidFill>
                <a:latin typeface="Old Standard TT"/>
                <a:ea typeface="Old Standard TT"/>
                <a:cs typeface="Old Standard TT"/>
                <a:sym typeface="Old Standard TT"/>
              </a:defRPr>
            </a:lvl1pPr>
            <a:lvl2pPr lvl="1" rtl="0" algn="r">
              <a:buNone/>
              <a:defRPr sz="1000">
                <a:solidFill>
                  <a:schemeClr val="dk1"/>
                </a:solidFill>
                <a:latin typeface="Old Standard TT"/>
                <a:ea typeface="Old Standard TT"/>
                <a:cs typeface="Old Standard TT"/>
                <a:sym typeface="Old Standard TT"/>
              </a:defRPr>
            </a:lvl2pPr>
            <a:lvl3pPr lvl="2" rtl="0" algn="r">
              <a:buNone/>
              <a:defRPr sz="1000">
                <a:solidFill>
                  <a:schemeClr val="dk1"/>
                </a:solidFill>
                <a:latin typeface="Old Standard TT"/>
                <a:ea typeface="Old Standard TT"/>
                <a:cs typeface="Old Standard TT"/>
                <a:sym typeface="Old Standard TT"/>
              </a:defRPr>
            </a:lvl3pPr>
            <a:lvl4pPr lvl="3" rtl="0" algn="r">
              <a:buNone/>
              <a:defRPr sz="1000">
                <a:solidFill>
                  <a:schemeClr val="dk1"/>
                </a:solidFill>
                <a:latin typeface="Old Standard TT"/>
                <a:ea typeface="Old Standard TT"/>
                <a:cs typeface="Old Standard TT"/>
                <a:sym typeface="Old Standard TT"/>
              </a:defRPr>
            </a:lvl4pPr>
            <a:lvl5pPr lvl="4" rtl="0" algn="r">
              <a:buNone/>
              <a:defRPr sz="1000">
                <a:solidFill>
                  <a:schemeClr val="dk1"/>
                </a:solidFill>
                <a:latin typeface="Old Standard TT"/>
                <a:ea typeface="Old Standard TT"/>
                <a:cs typeface="Old Standard TT"/>
                <a:sym typeface="Old Standard TT"/>
              </a:defRPr>
            </a:lvl5pPr>
            <a:lvl6pPr lvl="5" rtl="0" algn="r">
              <a:buNone/>
              <a:defRPr sz="1000">
                <a:solidFill>
                  <a:schemeClr val="dk1"/>
                </a:solidFill>
                <a:latin typeface="Old Standard TT"/>
                <a:ea typeface="Old Standard TT"/>
                <a:cs typeface="Old Standard TT"/>
                <a:sym typeface="Old Standard TT"/>
              </a:defRPr>
            </a:lvl6pPr>
            <a:lvl7pPr lvl="6" rtl="0" algn="r">
              <a:buNone/>
              <a:defRPr sz="1000">
                <a:solidFill>
                  <a:schemeClr val="dk1"/>
                </a:solidFill>
                <a:latin typeface="Old Standard TT"/>
                <a:ea typeface="Old Standard TT"/>
                <a:cs typeface="Old Standard TT"/>
                <a:sym typeface="Old Standard TT"/>
              </a:defRPr>
            </a:lvl7pPr>
            <a:lvl8pPr lvl="7" rtl="0" algn="r">
              <a:buNone/>
              <a:defRPr sz="1000">
                <a:solidFill>
                  <a:schemeClr val="dk1"/>
                </a:solidFill>
                <a:latin typeface="Old Standard TT"/>
                <a:ea typeface="Old Standard TT"/>
                <a:cs typeface="Old Standard TT"/>
                <a:sym typeface="Old Standard TT"/>
              </a:defRPr>
            </a:lvl8pPr>
            <a:lvl9pPr lvl="8" rtl="0"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10.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9.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11.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12.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13.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image" Target="../media/image1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 Id="rId3" Type="http://schemas.openxmlformats.org/officeDocument/2006/relationships/image" Target="../media/image1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 Id="rId3" Type="http://schemas.openxmlformats.org/officeDocument/2006/relationships/image" Target="../media/image1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 Id="rId3" Type="http://schemas.openxmlformats.org/officeDocument/2006/relationships/image" Target="../media/image2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 Id="rId3" Type="http://schemas.openxmlformats.org/officeDocument/2006/relationships/image" Target="../media/image1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 Id="rId3" Type="http://schemas.openxmlformats.org/officeDocument/2006/relationships/image" Target="../media/image2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 Id="rId3" Type="http://schemas.openxmlformats.org/officeDocument/2006/relationships/image" Target="../media/image1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 Id="rId3" Type="http://schemas.openxmlformats.org/officeDocument/2006/relationships/hyperlink" Target="https://en.wikipedia.org/wiki/Directivity" TargetMode="External"/><Relationship Id="rId4" Type="http://schemas.openxmlformats.org/officeDocument/2006/relationships/hyperlink" Target="https://en.wikipedia.org/wiki/Antenna_efficiency" TargetMode="External"/><Relationship Id="rId5" Type="http://schemas.openxmlformats.org/officeDocument/2006/relationships/hyperlink" Target="https://en.wikipedia.org/wiki/Radio_wave"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 Id="rId3" Type="http://schemas.openxmlformats.org/officeDocument/2006/relationships/image" Target="../media/image1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5.xml"/><Relationship Id="rId3" Type="http://schemas.openxmlformats.org/officeDocument/2006/relationships/image" Target="../media/image2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6.xml"/><Relationship Id="rId3" Type="http://schemas.openxmlformats.org/officeDocument/2006/relationships/image" Target="../media/image2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hyperlink" Target="https://en.wikipedia.org/wiki/Antenna_(radio)" TargetMode="External"/><Relationship Id="rId4" Type="http://schemas.openxmlformats.org/officeDocument/2006/relationships/hyperlink" Target="https://en.wikipedia.org/wiki/Microstrip_antenna" TargetMode="External"/><Relationship Id="rId5" Type="http://schemas.openxmlformats.org/officeDocument/2006/relationships/hyperlink" Target="https://dx.doi.org/10.37622/IJOO/14.1.2020.101-108" TargetMode="External"/><Relationship Id="rId6" Type="http://schemas.openxmlformats.org/officeDocument/2006/relationships/hyperlink" Target="http://dx.doi.org/10.1109/ATSIP.2016.7523197"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2378925" y="83625"/>
            <a:ext cx="6328500" cy="1491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EE 305 Project 24: Microstrip Patch Antenna</a:t>
            </a:r>
            <a:endParaRPr/>
          </a:p>
        </p:txBody>
      </p:sp>
      <p:sp>
        <p:nvSpPr>
          <p:cNvPr id="60" name="Google Shape;60;p13"/>
          <p:cNvSpPr txBox="1"/>
          <p:nvPr>
            <p:ph idx="1" type="subTitle"/>
          </p:nvPr>
        </p:nvSpPr>
        <p:spPr>
          <a:xfrm>
            <a:off x="512700" y="3159250"/>
            <a:ext cx="8118600" cy="163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By:		Aryan Rastogi		190002007</a:t>
            </a:r>
            <a:endParaRPr/>
          </a:p>
          <a:p>
            <a:pPr indent="0" lvl="0" marL="0" rtl="0" algn="l">
              <a:spcBef>
                <a:spcPts val="0"/>
              </a:spcBef>
              <a:spcAft>
                <a:spcPts val="0"/>
              </a:spcAft>
              <a:buNone/>
            </a:pPr>
            <a:r>
              <a:rPr lang="en"/>
              <a:t>		Jenish Shah			190002026</a:t>
            </a:r>
            <a:endParaRPr/>
          </a:p>
          <a:p>
            <a:pPr indent="0" lvl="0" marL="0" rtl="0" algn="l">
              <a:spcBef>
                <a:spcPts val="0"/>
              </a:spcBef>
              <a:spcAft>
                <a:spcPts val="0"/>
              </a:spcAft>
              <a:buNone/>
            </a:pPr>
            <a:r>
              <a:rPr lang="en"/>
              <a:t>		Lokinder Singh		190003034</a:t>
            </a:r>
            <a:endParaRPr/>
          </a:p>
          <a:p>
            <a:pPr indent="457200" lvl="0" marL="457200" rtl="0" algn="l">
              <a:spcBef>
                <a:spcPts val="0"/>
              </a:spcBef>
              <a:spcAft>
                <a:spcPts val="0"/>
              </a:spcAft>
              <a:buNone/>
            </a:pPr>
            <a:r>
              <a:rPr lang="en"/>
              <a:t>Vardhan Paliwal		190002065</a:t>
            </a:r>
            <a:endParaRPr/>
          </a:p>
          <a:p>
            <a:pPr indent="0" lvl="0" marL="0" rtl="0" algn="l">
              <a:spcBef>
                <a:spcPts val="0"/>
              </a:spcBef>
              <a:spcAft>
                <a:spcPts val="0"/>
              </a:spcAft>
              <a:buNone/>
            </a:pPr>
            <a:r>
              <a:t/>
            </a:r>
            <a:endParaRPr/>
          </a:p>
        </p:txBody>
      </p:sp>
      <p:sp>
        <p:nvSpPr>
          <p:cNvPr id="61" name="Google Shape;61;p13"/>
          <p:cNvSpPr txBox="1"/>
          <p:nvPr/>
        </p:nvSpPr>
        <p:spPr>
          <a:xfrm>
            <a:off x="5308500" y="1702225"/>
            <a:ext cx="3835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Old Standard TT"/>
                <a:ea typeface="Old Standard TT"/>
                <a:cs typeface="Old Standard TT"/>
                <a:sym typeface="Old Standard TT"/>
              </a:rPr>
              <a:t>Designed in Ansys HFSS, radiating at 3 GHz.</a:t>
            </a:r>
            <a:endParaRPr>
              <a:solidFill>
                <a:schemeClr val="lt1"/>
              </a:solidFill>
              <a:latin typeface="Old Standard TT"/>
              <a:ea typeface="Old Standard TT"/>
              <a:cs typeface="Old Standard TT"/>
              <a:sym typeface="Old Standard TT"/>
            </a:endParaRPr>
          </a:p>
        </p:txBody>
      </p:sp>
      <p:sp>
        <p:nvSpPr>
          <p:cNvPr id="62" name="Google Shape;62;p13"/>
          <p:cNvSpPr txBox="1"/>
          <p:nvPr/>
        </p:nvSpPr>
        <p:spPr>
          <a:xfrm>
            <a:off x="7086600" y="3484400"/>
            <a:ext cx="10152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solidFill>
                  <a:schemeClr val="lt1"/>
                </a:solidFill>
                <a:latin typeface="Old Standard TT"/>
                <a:ea typeface="Old Standard TT"/>
                <a:cs typeface="Old Standard TT"/>
                <a:sym typeface="Old Standard TT"/>
              </a:rPr>
              <a:t>Group</a:t>
            </a:r>
            <a:endParaRPr sz="2400">
              <a:solidFill>
                <a:schemeClr val="lt1"/>
              </a:solidFill>
              <a:latin typeface="Old Standard TT"/>
              <a:ea typeface="Old Standard TT"/>
              <a:cs typeface="Old Standard TT"/>
              <a:sym typeface="Old Standard TT"/>
            </a:endParaRPr>
          </a:p>
          <a:p>
            <a:pPr indent="0" lvl="0" marL="0" rtl="0" algn="l">
              <a:spcBef>
                <a:spcPts val="0"/>
              </a:spcBef>
              <a:spcAft>
                <a:spcPts val="0"/>
              </a:spcAft>
              <a:buNone/>
            </a:pPr>
            <a:r>
              <a:rPr lang="en" sz="2400">
                <a:solidFill>
                  <a:schemeClr val="lt1"/>
                </a:solidFill>
                <a:latin typeface="Old Standard TT"/>
                <a:ea typeface="Old Standard TT"/>
                <a:cs typeface="Old Standard TT"/>
                <a:sym typeface="Old Standard TT"/>
              </a:rPr>
              <a:t>  20</a:t>
            </a:r>
            <a:endParaRPr sz="2400">
              <a:solidFill>
                <a:schemeClr val="lt1"/>
              </a:solidFill>
              <a:latin typeface="Old Standard TT"/>
              <a:ea typeface="Old Standard TT"/>
              <a:cs typeface="Old Standard TT"/>
              <a:sym typeface="Old Standard TT"/>
            </a:endParaRPr>
          </a:p>
        </p:txBody>
      </p:sp>
      <p:pic>
        <p:nvPicPr>
          <p:cNvPr id="63" name="Google Shape;63;p13"/>
          <p:cNvPicPr preferRelativeResize="0"/>
          <p:nvPr/>
        </p:nvPicPr>
        <p:blipFill>
          <a:blip r:embed="rId3">
            <a:alphaModFix/>
          </a:blip>
          <a:stretch>
            <a:fillRect/>
          </a:stretch>
        </p:blipFill>
        <p:spPr>
          <a:xfrm>
            <a:off x="512700" y="83625"/>
            <a:ext cx="1505100" cy="161859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2"/>
          <p:cNvSpPr txBox="1"/>
          <p:nvPr>
            <p:ph type="title"/>
          </p:nvPr>
        </p:nvSpPr>
        <p:spPr>
          <a:xfrm>
            <a:off x="1770000" y="389850"/>
            <a:ext cx="5604000" cy="1182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5000" u="sng">
                <a:latin typeface="Verdana"/>
                <a:ea typeface="Verdana"/>
                <a:cs typeface="Verdana"/>
                <a:sym typeface="Verdana"/>
              </a:rPr>
              <a:t>Disadvantages</a:t>
            </a:r>
            <a:endParaRPr sz="5000" u="sng">
              <a:latin typeface="Verdana"/>
              <a:ea typeface="Verdana"/>
              <a:cs typeface="Verdana"/>
              <a:sym typeface="Verdana"/>
            </a:endParaRPr>
          </a:p>
        </p:txBody>
      </p:sp>
      <p:sp>
        <p:nvSpPr>
          <p:cNvPr id="127" name="Google Shape;127;p22"/>
          <p:cNvSpPr txBox="1"/>
          <p:nvPr/>
        </p:nvSpPr>
        <p:spPr>
          <a:xfrm>
            <a:off x="680600" y="1572150"/>
            <a:ext cx="7368300" cy="3010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t/>
            </a:r>
            <a:endParaRPr sz="1800">
              <a:solidFill>
                <a:srgbClr val="FFFFFF"/>
              </a:solidFill>
            </a:endParaRPr>
          </a:p>
          <a:p>
            <a:pPr indent="0" lvl="0" marL="0" rtl="0" algn="l">
              <a:lnSpc>
                <a:spcPct val="115000"/>
              </a:lnSpc>
              <a:spcBef>
                <a:spcPts val="0"/>
              </a:spcBef>
              <a:spcAft>
                <a:spcPts val="0"/>
              </a:spcAft>
              <a:buClr>
                <a:schemeClr val="dk1"/>
              </a:buClr>
              <a:buSzPts val="1100"/>
              <a:buFont typeface="Arial"/>
              <a:buNone/>
            </a:pPr>
            <a:r>
              <a:rPr lang="en" sz="1800">
                <a:solidFill>
                  <a:srgbClr val="FFFFFF"/>
                </a:solidFill>
              </a:rPr>
              <a:t>• Narrow bandwidth</a:t>
            </a:r>
            <a:endParaRPr sz="1800">
              <a:solidFill>
                <a:srgbClr val="FFFFFF"/>
              </a:solidFill>
            </a:endParaRPr>
          </a:p>
          <a:p>
            <a:pPr indent="0" lvl="0" marL="0" rtl="0" algn="l">
              <a:lnSpc>
                <a:spcPct val="115000"/>
              </a:lnSpc>
              <a:spcBef>
                <a:spcPts val="0"/>
              </a:spcBef>
              <a:spcAft>
                <a:spcPts val="0"/>
              </a:spcAft>
              <a:buClr>
                <a:schemeClr val="dk1"/>
              </a:buClr>
              <a:buSzPts val="1100"/>
              <a:buFont typeface="Arial"/>
              <a:buNone/>
            </a:pPr>
            <a:r>
              <a:rPr lang="en" sz="1800">
                <a:solidFill>
                  <a:srgbClr val="FFFFFF"/>
                </a:solidFill>
              </a:rPr>
              <a:t>• Low efficiency</a:t>
            </a:r>
            <a:endParaRPr sz="1800">
              <a:solidFill>
                <a:srgbClr val="FFFFFF"/>
              </a:solidFill>
            </a:endParaRPr>
          </a:p>
          <a:p>
            <a:pPr indent="0" lvl="0" marL="0" rtl="0" algn="l">
              <a:lnSpc>
                <a:spcPct val="115000"/>
              </a:lnSpc>
              <a:spcBef>
                <a:spcPts val="0"/>
              </a:spcBef>
              <a:spcAft>
                <a:spcPts val="0"/>
              </a:spcAft>
              <a:buClr>
                <a:schemeClr val="dk1"/>
              </a:buClr>
              <a:buSzPts val="1100"/>
              <a:buFont typeface="Arial"/>
              <a:buNone/>
            </a:pPr>
            <a:r>
              <a:rPr lang="en" sz="1800">
                <a:solidFill>
                  <a:srgbClr val="FFFFFF"/>
                </a:solidFill>
              </a:rPr>
              <a:t>• Low Gain</a:t>
            </a:r>
            <a:endParaRPr sz="1800">
              <a:solidFill>
                <a:srgbClr val="FFFFFF"/>
              </a:solidFill>
            </a:endParaRPr>
          </a:p>
          <a:p>
            <a:pPr indent="0" lvl="0" marL="0" rtl="0" algn="l">
              <a:lnSpc>
                <a:spcPct val="115000"/>
              </a:lnSpc>
              <a:spcBef>
                <a:spcPts val="0"/>
              </a:spcBef>
              <a:spcAft>
                <a:spcPts val="0"/>
              </a:spcAft>
              <a:buClr>
                <a:schemeClr val="dk1"/>
              </a:buClr>
              <a:buSzPts val="1100"/>
              <a:buFont typeface="Arial"/>
              <a:buNone/>
            </a:pPr>
            <a:r>
              <a:rPr lang="en" sz="1800">
                <a:solidFill>
                  <a:srgbClr val="FFFFFF"/>
                </a:solidFill>
              </a:rPr>
              <a:t>• Extraneous radiation from feeds and junctions</a:t>
            </a:r>
            <a:endParaRPr sz="1800">
              <a:solidFill>
                <a:srgbClr val="FFFFFF"/>
              </a:solidFill>
            </a:endParaRPr>
          </a:p>
          <a:p>
            <a:pPr indent="0" lvl="0" marL="0" rtl="0" algn="l">
              <a:lnSpc>
                <a:spcPct val="115000"/>
              </a:lnSpc>
              <a:spcBef>
                <a:spcPts val="0"/>
              </a:spcBef>
              <a:spcAft>
                <a:spcPts val="0"/>
              </a:spcAft>
              <a:buClr>
                <a:schemeClr val="dk1"/>
              </a:buClr>
              <a:buSzPts val="1100"/>
              <a:buFont typeface="Arial"/>
              <a:buNone/>
            </a:pPr>
            <a:r>
              <a:rPr lang="en" sz="1800">
                <a:solidFill>
                  <a:srgbClr val="FFFFFF"/>
                </a:solidFill>
              </a:rPr>
              <a:t>• Poor end fire radiator except tapered slot antennas</a:t>
            </a:r>
            <a:endParaRPr sz="1800">
              <a:solidFill>
                <a:srgbClr val="FFFFFF"/>
              </a:solidFill>
            </a:endParaRPr>
          </a:p>
          <a:p>
            <a:pPr indent="0" lvl="0" marL="0" rtl="0" algn="l">
              <a:lnSpc>
                <a:spcPct val="115000"/>
              </a:lnSpc>
              <a:spcBef>
                <a:spcPts val="0"/>
              </a:spcBef>
              <a:spcAft>
                <a:spcPts val="0"/>
              </a:spcAft>
              <a:buClr>
                <a:schemeClr val="dk1"/>
              </a:buClr>
              <a:buSzPts val="1100"/>
              <a:buFont typeface="Arial"/>
              <a:buNone/>
            </a:pPr>
            <a:r>
              <a:rPr lang="en" sz="1800">
                <a:solidFill>
                  <a:srgbClr val="FFFFFF"/>
                </a:solidFill>
              </a:rPr>
              <a:t>• Low power handling capacity.</a:t>
            </a:r>
            <a:endParaRPr sz="1800">
              <a:solidFill>
                <a:srgbClr val="FFFFFF"/>
              </a:solidFill>
            </a:endParaRPr>
          </a:p>
          <a:p>
            <a:pPr indent="0" lvl="0" marL="0" rtl="0" algn="l">
              <a:lnSpc>
                <a:spcPct val="115000"/>
              </a:lnSpc>
              <a:spcBef>
                <a:spcPts val="0"/>
              </a:spcBef>
              <a:spcAft>
                <a:spcPts val="0"/>
              </a:spcAft>
              <a:buClr>
                <a:schemeClr val="dk1"/>
              </a:buClr>
              <a:buSzPts val="1100"/>
              <a:buFont typeface="Arial"/>
              <a:buNone/>
            </a:pPr>
            <a:r>
              <a:rPr lang="en" sz="1800">
                <a:solidFill>
                  <a:srgbClr val="FFFFFF"/>
                </a:solidFill>
              </a:rPr>
              <a:t>• Surface wave excitation</a:t>
            </a:r>
            <a:endParaRPr sz="1800">
              <a:solidFill>
                <a:srgbClr val="FFFFFF"/>
              </a:solidFill>
            </a:endParaRPr>
          </a:p>
          <a:p>
            <a:pPr indent="0" lvl="0" marL="0" rtl="0" algn="l">
              <a:spcBef>
                <a:spcPts val="0"/>
              </a:spcBef>
              <a:spcAft>
                <a:spcPts val="0"/>
              </a:spcAft>
              <a:buNone/>
            </a:pPr>
            <a:r>
              <a:t/>
            </a:r>
            <a:endParaRPr sz="18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3"/>
          <p:cNvSpPr txBox="1"/>
          <p:nvPr>
            <p:ph type="title"/>
          </p:nvPr>
        </p:nvSpPr>
        <p:spPr>
          <a:xfrm>
            <a:off x="265500" y="114600"/>
            <a:ext cx="4045200" cy="682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Parameters of</a:t>
            </a:r>
            <a:endParaRPr/>
          </a:p>
        </p:txBody>
      </p:sp>
      <p:sp>
        <p:nvSpPr>
          <p:cNvPr id="133" name="Google Shape;133;p23"/>
          <p:cNvSpPr txBox="1"/>
          <p:nvPr>
            <p:ph idx="1" type="subTitle"/>
          </p:nvPr>
        </p:nvSpPr>
        <p:spPr>
          <a:xfrm>
            <a:off x="265500" y="720975"/>
            <a:ext cx="4045200" cy="618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Micro-Strip Patch Antenna</a:t>
            </a:r>
            <a:endParaRPr/>
          </a:p>
        </p:txBody>
      </p:sp>
      <p:sp>
        <p:nvSpPr>
          <p:cNvPr id="134" name="Google Shape;134;p23"/>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Char char="●"/>
            </a:pPr>
            <a:r>
              <a:rPr lang="en"/>
              <a:t>L = Length of the micro strip patch element</a:t>
            </a:r>
            <a:endParaRPr/>
          </a:p>
          <a:p>
            <a:pPr indent="-342900" lvl="0" marL="457200" rtl="0" algn="l">
              <a:spcBef>
                <a:spcPts val="1600"/>
              </a:spcBef>
              <a:spcAft>
                <a:spcPts val="0"/>
              </a:spcAft>
              <a:buSzPts val="1800"/>
              <a:buChar char="●"/>
            </a:pPr>
            <a:r>
              <a:rPr lang="en"/>
              <a:t>W = Width of the micro strip patch element</a:t>
            </a:r>
            <a:endParaRPr/>
          </a:p>
          <a:p>
            <a:pPr indent="-342900" lvl="0" marL="457200" rtl="0" algn="l">
              <a:spcBef>
                <a:spcPts val="1600"/>
              </a:spcBef>
              <a:spcAft>
                <a:spcPts val="0"/>
              </a:spcAft>
              <a:buSzPts val="1800"/>
              <a:buChar char="●"/>
            </a:pPr>
            <a:r>
              <a:rPr lang="en"/>
              <a:t>t = Thickness of patch</a:t>
            </a:r>
            <a:endParaRPr/>
          </a:p>
          <a:p>
            <a:pPr indent="-342900" lvl="0" marL="457200" rtl="0" algn="l">
              <a:spcBef>
                <a:spcPts val="1600"/>
              </a:spcBef>
              <a:spcAft>
                <a:spcPts val="1600"/>
              </a:spcAft>
              <a:buSzPts val="1800"/>
              <a:buChar char="●"/>
            </a:pPr>
            <a:r>
              <a:rPr lang="en"/>
              <a:t>h = Height of the dielectric substrate</a:t>
            </a:r>
            <a:endParaRPr/>
          </a:p>
        </p:txBody>
      </p:sp>
      <p:sp>
        <p:nvSpPr>
          <p:cNvPr id="135" name="Google Shape;135;p23"/>
          <p:cNvSpPr txBox="1"/>
          <p:nvPr/>
        </p:nvSpPr>
        <p:spPr>
          <a:xfrm>
            <a:off x="575875" y="2656825"/>
            <a:ext cx="3363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Old Standard TT"/>
              <a:ea typeface="Old Standard TT"/>
              <a:cs typeface="Old Standard TT"/>
              <a:sym typeface="Old Standard TT"/>
            </a:endParaRPr>
          </a:p>
        </p:txBody>
      </p:sp>
      <p:pic>
        <p:nvPicPr>
          <p:cNvPr id="136" name="Google Shape;136;p23"/>
          <p:cNvPicPr preferRelativeResize="0"/>
          <p:nvPr/>
        </p:nvPicPr>
        <p:blipFill>
          <a:blip r:embed="rId3">
            <a:alphaModFix/>
          </a:blip>
          <a:stretch>
            <a:fillRect/>
          </a:stretch>
        </p:blipFill>
        <p:spPr>
          <a:xfrm>
            <a:off x="0" y="1662625"/>
            <a:ext cx="4572000" cy="22459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4"/>
          <p:cNvSpPr txBox="1"/>
          <p:nvPr>
            <p:ph type="title"/>
          </p:nvPr>
        </p:nvSpPr>
        <p:spPr>
          <a:xfrm>
            <a:off x="914850" y="271975"/>
            <a:ext cx="7178400" cy="76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000" u="sng">
                <a:latin typeface="Verdana"/>
                <a:ea typeface="Verdana"/>
                <a:cs typeface="Verdana"/>
                <a:sym typeface="Verdana"/>
              </a:rPr>
              <a:t>Modelling in Ansys HFSS</a:t>
            </a:r>
            <a:endParaRPr sz="4000" u="sng">
              <a:latin typeface="Verdana"/>
              <a:ea typeface="Verdana"/>
              <a:cs typeface="Verdana"/>
              <a:sym typeface="Verdana"/>
            </a:endParaRPr>
          </a:p>
        </p:txBody>
      </p:sp>
      <p:sp>
        <p:nvSpPr>
          <p:cNvPr id="142" name="Google Shape;142;p24"/>
          <p:cNvSpPr txBox="1"/>
          <p:nvPr/>
        </p:nvSpPr>
        <p:spPr>
          <a:xfrm>
            <a:off x="680600" y="1572150"/>
            <a:ext cx="7368300" cy="780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t/>
            </a:r>
            <a:endParaRPr sz="1800">
              <a:solidFill>
                <a:srgbClr val="FFFFFF"/>
              </a:solidFill>
            </a:endParaRPr>
          </a:p>
          <a:p>
            <a:pPr indent="0" lvl="0" marL="0" rtl="0" algn="l">
              <a:spcBef>
                <a:spcPts val="0"/>
              </a:spcBef>
              <a:spcAft>
                <a:spcPts val="0"/>
              </a:spcAft>
              <a:buNone/>
            </a:pPr>
            <a:r>
              <a:t/>
            </a:r>
            <a:endParaRPr sz="1800"/>
          </a:p>
        </p:txBody>
      </p:sp>
      <p:sp>
        <p:nvSpPr>
          <p:cNvPr id="143" name="Google Shape;143;p24"/>
          <p:cNvSpPr txBox="1"/>
          <p:nvPr/>
        </p:nvSpPr>
        <p:spPr>
          <a:xfrm>
            <a:off x="353625" y="1232300"/>
            <a:ext cx="8443800" cy="354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Old Standard TT"/>
                <a:ea typeface="Old Standard TT"/>
                <a:cs typeface="Old Standard TT"/>
                <a:sym typeface="Old Standard TT"/>
              </a:rPr>
              <a:t>The following materials are chosen for the Antenna design:</a:t>
            </a:r>
            <a:endParaRPr sz="1800">
              <a:latin typeface="Old Standard TT"/>
              <a:ea typeface="Old Standard TT"/>
              <a:cs typeface="Old Standard TT"/>
              <a:sym typeface="Old Standard TT"/>
            </a:endParaRPr>
          </a:p>
          <a:p>
            <a:pPr indent="0" lvl="0" marL="0" rtl="0" algn="l">
              <a:spcBef>
                <a:spcPts val="0"/>
              </a:spcBef>
              <a:spcAft>
                <a:spcPts val="0"/>
              </a:spcAft>
              <a:buNone/>
            </a:pPr>
            <a:r>
              <a:t/>
            </a:r>
            <a:endParaRPr sz="1800">
              <a:latin typeface="Old Standard TT"/>
              <a:ea typeface="Old Standard TT"/>
              <a:cs typeface="Old Standard TT"/>
              <a:sym typeface="Old Standard TT"/>
            </a:endParaRPr>
          </a:p>
          <a:p>
            <a:pPr indent="-342900" lvl="0" marL="457200" rtl="0" algn="l">
              <a:spcBef>
                <a:spcPts val="0"/>
              </a:spcBef>
              <a:spcAft>
                <a:spcPts val="0"/>
              </a:spcAft>
              <a:buSzPts val="1800"/>
              <a:buFont typeface="Old Standard TT"/>
              <a:buChar char="●"/>
            </a:pPr>
            <a:r>
              <a:rPr b="1" lang="en" sz="1800">
                <a:latin typeface="Old Standard TT"/>
                <a:ea typeface="Old Standard TT"/>
                <a:cs typeface="Old Standard TT"/>
                <a:sym typeface="Old Standard TT"/>
              </a:rPr>
              <a:t>Ground</a:t>
            </a:r>
            <a:r>
              <a:rPr lang="en" sz="1800">
                <a:latin typeface="Old Standard TT"/>
                <a:ea typeface="Old Standard TT"/>
                <a:cs typeface="Old Standard TT"/>
                <a:sym typeface="Old Standard TT"/>
              </a:rPr>
              <a:t>: Copper Sheet </a:t>
            </a:r>
            <a:endParaRPr sz="1800">
              <a:latin typeface="Old Standard TT"/>
              <a:ea typeface="Old Standard TT"/>
              <a:cs typeface="Old Standard TT"/>
              <a:sym typeface="Old Standard TT"/>
            </a:endParaRPr>
          </a:p>
          <a:p>
            <a:pPr indent="0" lvl="0" marL="0" rtl="0" algn="l">
              <a:spcBef>
                <a:spcPts val="0"/>
              </a:spcBef>
              <a:spcAft>
                <a:spcPts val="0"/>
              </a:spcAft>
              <a:buNone/>
            </a:pPr>
            <a:r>
              <a:t/>
            </a:r>
            <a:endParaRPr sz="1800">
              <a:latin typeface="Old Standard TT"/>
              <a:ea typeface="Old Standard TT"/>
              <a:cs typeface="Old Standard TT"/>
              <a:sym typeface="Old Standard TT"/>
            </a:endParaRPr>
          </a:p>
          <a:p>
            <a:pPr indent="-342900" lvl="0" marL="457200" rtl="0" algn="l">
              <a:spcBef>
                <a:spcPts val="0"/>
              </a:spcBef>
              <a:spcAft>
                <a:spcPts val="0"/>
              </a:spcAft>
              <a:buSzPts val="1800"/>
              <a:buFont typeface="Old Standard TT"/>
              <a:buChar char="●"/>
            </a:pPr>
            <a:r>
              <a:rPr b="1" lang="en" sz="1800">
                <a:latin typeface="Old Standard TT"/>
                <a:ea typeface="Old Standard TT"/>
                <a:cs typeface="Old Standard TT"/>
                <a:sym typeface="Old Standard TT"/>
              </a:rPr>
              <a:t>Substrate</a:t>
            </a:r>
            <a:r>
              <a:rPr lang="en" sz="1800">
                <a:latin typeface="Old Standard TT"/>
                <a:ea typeface="Old Standard TT"/>
                <a:cs typeface="Old Standard TT"/>
                <a:sym typeface="Old Standard TT"/>
              </a:rPr>
              <a:t>: FR4-Epoxy</a:t>
            </a:r>
            <a:endParaRPr sz="1800">
              <a:latin typeface="Old Standard TT"/>
              <a:ea typeface="Old Standard TT"/>
              <a:cs typeface="Old Standard TT"/>
              <a:sym typeface="Old Standard TT"/>
            </a:endParaRPr>
          </a:p>
          <a:p>
            <a:pPr indent="0" lvl="0" marL="457200" rtl="0" algn="l">
              <a:spcBef>
                <a:spcPts val="0"/>
              </a:spcBef>
              <a:spcAft>
                <a:spcPts val="0"/>
              </a:spcAft>
              <a:buNone/>
            </a:pPr>
            <a:r>
              <a:t/>
            </a:r>
            <a:endParaRPr sz="1800">
              <a:latin typeface="Old Standard TT"/>
              <a:ea typeface="Old Standard TT"/>
              <a:cs typeface="Old Standard TT"/>
              <a:sym typeface="Old Standard TT"/>
            </a:endParaRPr>
          </a:p>
          <a:p>
            <a:pPr indent="-342900" lvl="0" marL="457200" rtl="0" algn="l">
              <a:spcBef>
                <a:spcPts val="0"/>
              </a:spcBef>
              <a:spcAft>
                <a:spcPts val="0"/>
              </a:spcAft>
              <a:buSzPts val="1800"/>
              <a:buFont typeface="Old Standard TT"/>
              <a:buChar char="●"/>
            </a:pPr>
            <a:r>
              <a:rPr b="1" lang="en" sz="1800">
                <a:latin typeface="Old Standard TT"/>
                <a:ea typeface="Old Standard TT"/>
                <a:cs typeface="Old Standard TT"/>
                <a:sym typeface="Old Standard TT"/>
              </a:rPr>
              <a:t>Patch and Feed</a:t>
            </a:r>
            <a:r>
              <a:rPr lang="en" sz="1800">
                <a:latin typeface="Old Standard TT"/>
                <a:ea typeface="Old Standard TT"/>
                <a:cs typeface="Old Standard TT"/>
                <a:sym typeface="Old Standard TT"/>
              </a:rPr>
              <a:t>: Copper Sheet </a:t>
            </a:r>
            <a:endParaRPr sz="1800">
              <a:latin typeface="Old Standard TT"/>
              <a:ea typeface="Old Standard TT"/>
              <a:cs typeface="Old Standard TT"/>
              <a:sym typeface="Old Standard TT"/>
            </a:endParaRPr>
          </a:p>
          <a:p>
            <a:pPr indent="0" lvl="0" marL="457200" rtl="0" algn="l">
              <a:spcBef>
                <a:spcPts val="0"/>
              </a:spcBef>
              <a:spcAft>
                <a:spcPts val="0"/>
              </a:spcAft>
              <a:buNone/>
            </a:pPr>
            <a:r>
              <a:t/>
            </a:r>
            <a:endParaRPr sz="1800">
              <a:latin typeface="Old Standard TT"/>
              <a:ea typeface="Old Standard TT"/>
              <a:cs typeface="Old Standard TT"/>
              <a:sym typeface="Old Standard TT"/>
            </a:endParaRPr>
          </a:p>
          <a:p>
            <a:pPr indent="-342900" lvl="0" marL="457200" rtl="0" algn="l">
              <a:spcBef>
                <a:spcPts val="0"/>
              </a:spcBef>
              <a:spcAft>
                <a:spcPts val="0"/>
              </a:spcAft>
              <a:buSzPts val="1800"/>
              <a:buFont typeface="Old Standard TT"/>
              <a:buChar char="●"/>
            </a:pPr>
            <a:r>
              <a:rPr b="1" lang="en" sz="1800">
                <a:latin typeface="Old Standard TT"/>
                <a:ea typeface="Old Standard TT"/>
                <a:cs typeface="Old Standard TT"/>
                <a:sym typeface="Old Standard TT"/>
              </a:rPr>
              <a:t>Radiating Boundary</a:t>
            </a:r>
            <a:r>
              <a:rPr lang="en" sz="1800">
                <a:latin typeface="Old Standard TT"/>
                <a:ea typeface="Old Standard TT"/>
                <a:cs typeface="Old Standard TT"/>
                <a:sym typeface="Old Standard TT"/>
              </a:rPr>
              <a:t>: Vacuum</a:t>
            </a:r>
            <a:endParaRPr sz="1800">
              <a:latin typeface="Old Standard TT"/>
              <a:ea typeface="Old Standard TT"/>
              <a:cs typeface="Old Standard TT"/>
              <a:sym typeface="Old Standard TT"/>
            </a:endParaRPr>
          </a:p>
          <a:p>
            <a:pPr indent="0" lvl="0" marL="0" rtl="0" algn="l">
              <a:spcBef>
                <a:spcPts val="0"/>
              </a:spcBef>
              <a:spcAft>
                <a:spcPts val="0"/>
              </a:spcAft>
              <a:buNone/>
            </a:pPr>
            <a:r>
              <a:t/>
            </a:r>
            <a:endParaRPr sz="1800">
              <a:latin typeface="Old Standard TT"/>
              <a:ea typeface="Old Standard TT"/>
              <a:cs typeface="Old Standard TT"/>
              <a:sym typeface="Old Standard TT"/>
            </a:endParaRPr>
          </a:p>
          <a:p>
            <a:pPr indent="0" lvl="0" marL="0" rtl="0" algn="l">
              <a:spcBef>
                <a:spcPts val="0"/>
              </a:spcBef>
              <a:spcAft>
                <a:spcPts val="0"/>
              </a:spcAft>
              <a:buNone/>
            </a:pPr>
            <a:r>
              <a:t/>
            </a:r>
            <a:endParaRPr>
              <a:latin typeface="Old Standard TT"/>
              <a:ea typeface="Old Standard TT"/>
              <a:cs typeface="Old Standard TT"/>
              <a:sym typeface="Old Standard T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5"/>
          <p:cNvSpPr txBox="1"/>
          <p:nvPr>
            <p:ph type="title"/>
          </p:nvPr>
        </p:nvSpPr>
        <p:spPr>
          <a:xfrm>
            <a:off x="203600" y="3475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Parameters</a:t>
            </a:r>
            <a:endParaRPr/>
          </a:p>
        </p:txBody>
      </p:sp>
      <p:sp>
        <p:nvSpPr>
          <p:cNvPr id="149" name="Google Shape;149;p25"/>
          <p:cNvSpPr txBox="1"/>
          <p:nvPr>
            <p:ph idx="1" type="body"/>
          </p:nvPr>
        </p:nvSpPr>
        <p:spPr>
          <a:xfrm>
            <a:off x="0" y="1171675"/>
            <a:ext cx="4853100" cy="3397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600"/>
              <a:t>Ground</a:t>
            </a:r>
            <a:r>
              <a:rPr lang="en"/>
              <a:t>:</a:t>
            </a:r>
            <a:endParaRPr/>
          </a:p>
          <a:p>
            <a:pPr indent="0" lvl="0" marL="457200" rtl="0" algn="l">
              <a:spcBef>
                <a:spcPts val="1600"/>
              </a:spcBef>
              <a:spcAft>
                <a:spcPts val="0"/>
              </a:spcAft>
              <a:buNone/>
            </a:pPr>
            <a:r>
              <a:rPr lang="en"/>
              <a:t>Copper Sheet of thickness 35 </a:t>
            </a:r>
            <a:r>
              <a:rPr lang="en">
                <a:solidFill>
                  <a:srgbClr val="202124"/>
                </a:solidFill>
              </a:rPr>
              <a:t>µm</a:t>
            </a:r>
            <a:endParaRPr>
              <a:solidFill>
                <a:srgbClr val="202124"/>
              </a:solidFill>
            </a:endParaRPr>
          </a:p>
          <a:p>
            <a:pPr indent="0" lvl="0" marL="457200" rtl="0" algn="l">
              <a:spcBef>
                <a:spcPts val="1600"/>
              </a:spcBef>
              <a:spcAft>
                <a:spcPts val="0"/>
              </a:spcAft>
              <a:buNone/>
            </a:pPr>
            <a:r>
              <a:rPr lang="en">
                <a:solidFill>
                  <a:srgbClr val="202124"/>
                </a:solidFill>
              </a:rPr>
              <a:t>Dimensions= 33mm x 40mm </a:t>
            </a:r>
            <a:endParaRPr>
              <a:solidFill>
                <a:srgbClr val="202124"/>
              </a:solidFill>
            </a:endParaRPr>
          </a:p>
          <a:p>
            <a:pPr indent="-330200" lvl="0" marL="457200" rtl="0" algn="l">
              <a:spcBef>
                <a:spcPts val="1600"/>
              </a:spcBef>
              <a:spcAft>
                <a:spcPts val="0"/>
              </a:spcAft>
              <a:buSzPts val="1600"/>
              <a:buChar char="●"/>
            </a:pPr>
            <a:r>
              <a:rPr lang="en" sz="1600"/>
              <a:t>Substrate:</a:t>
            </a:r>
            <a:endParaRPr sz="1600"/>
          </a:p>
          <a:p>
            <a:pPr indent="0" lvl="0" marL="457200" rtl="0" algn="l">
              <a:spcBef>
                <a:spcPts val="1600"/>
              </a:spcBef>
              <a:spcAft>
                <a:spcPts val="0"/>
              </a:spcAft>
              <a:buNone/>
            </a:pPr>
            <a:r>
              <a:rPr lang="en"/>
              <a:t>FR4-Epoxy Layer of relative permittivity of 4.4</a:t>
            </a:r>
            <a:endParaRPr/>
          </a:p>
          <a:p>
            <a:pPr indent="0" lvl="0" marL="457200" rtl="0" algn="l">
              <a:spcBef>
                <a:spcPts val="1600"/>
              </a:spcBef>
              <a:spcAft>
                <a:spcPts val="0"/>
              </a:spcAft>
              <a:buNone/>
            </a:pPr>
            <a:r>
              <a:rPr lang="en"/>
              <a:t>Thickness = 1.6mm</a:t>
            </a:r>
            <a:endParaRPr/>
          </a:p>
          <a:p>
            <a:pPr indent="0" lvl="0" marL="457200" rtl="0" algn="l">
              <a:spcBef>
                <a:spcPts val="1600"/>
              </a:spcBef>
              <a:spcAft>
                <a:spcPts val="1600"/>
              </a:spcAft>
              <a:buNone/>
            </a:pPr>
            <a:r>
              <a:rPr lang="en">
                <a:solidFill>
                  <a:srgbClr val="202124"/>
                </a:solidFill>
              </a:rPr>
              <a:t>Dimensions= 33mm x 40mm </a:t>
            </a:r>
            <a:endParaRPr/>
          </a:p>
        </p:txBody>
      </p:sp>
      <p:sp>
        <p:nvSpPr>
          <p:cNvPr id="150" name="Google Shape;150;p25"/>
          <p:cNvSpPr txBox="1"/>
          <p:nvPr>
            <p:ph idx="1" type="body"/>
          </p:nvPr>
        </p:nvSpPr>
        <p:spPr>
          <a:xfrm>
            <a:off x="4515900" y="1085950"/>
            <a:ext cx="4628100" cy="3397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600"/>
              <a:t>Patch</a:t>
            </a:r>
            <a:r>
              <a:rPr lang="en"/>
              <a:t>:</a:t>
            </a:r>
            <a:endParaRPr/>
          </a:p>
          <a:p>
            <a:pPr indent="0" lvl="0" marL="457200" rtl="0" algn="l">
              <a:spcBef>
                <a:spcPts val="1600"/>
              </a:spcBef>
              <a:spcAft>
                <a:spcPts val="0"/>
              </a:spcAft>
              <a:buNone/>
            </a:pPr>
            <a:r>
              <a:rPr lang="en"/>
              <a:t>Copper Sheet of thickness 35 </a:t>
            </a:r>
            <a:r>
              <a:rPr lang="en">
                <a:solidFill>
                  <a:srgbClr val="202124"/>
                </a:solidFill>
              </a:rPr>
              <a:t>µm</a:t>
            </a:r>
            <a:endParaRPr>
              <a:solidFill>
                <a:srgbClr val="202124"/>
              </a:solidFill>
            </a:endParaRPr>
          </a:p>
          <a:p>
            <a:pPr indent="0" lvl="0" marL="457200" rtl="0" algn="l">
              <a:spcBef>
                <a:spcPts val="1600"/>
              </a:spcBef>
              <a:spcAft>
                <a:spcPts val="0"/>
              </a:spcAft>
              <a:buNone/>
            </a:pPr>
            <a:r>
              <a:rPr lang="en">
                <a:solidFill>
                  <a:srgbClr val="202124"/>
                </a:solidFill>
              </a:rPr>
              <a:t>Dimensions= 23.4mm x 30.4mm  (L x W)</a:t>
            </a:r>
            <a:endParaRPr>
              <a:solidFill>
                <a:srgbClr val="202124"/>
              </a:solidFill>
            </a:endParaRPr>
          </a:p>
          <a:p>
            <a:pPr indent="-317500" lvl="0" marL="457200" rtl="0" algn="l">
              <a:spcBef>
                <a:spcPts val="1600"/>
              </a:spcBef>
              <a:spcAft>
                <a:spcPts val="0"/>
              </a:spcAft>
              <a:buClr>
                <a:srgbClr val="202124"/>
              </a:buClr>
              <a:buSzPts val="1400"/>
              <a:buChar char="●"/>
            </a:pPr>
            <a:r>
              <a:rPr lang="en" sz="1600">
                <a:solidFill>
                  <a:srgbClr val="202124"/>
                </a:solidFill>
              </a:rPr>
              <a:t>Feed</a:t>
            </a:r>
            <a:r>
              <a:rPr lang="en">
                <a:solidFill>
                  <a:srgbClr val="202124"/>
                </a:solidFill>
              </a:rPr>
              <a:t>:</a:t>
            </a:r>
            <a:endParaRPr>
              <a:solidFill>
                <a:srgbClr val="202124"/>
              </a:solidFill>
            </a:endParaRPr>
          </a:p>
          <a:p>
            <a:pPr indent="0" lvl="0" marL="457200" rtl="0" algn="l">
              <a:spcBef>
                <a:spcPts val="1600"/>
              </a:spcBef>
              <a:spcAft>
                <a:spcPts val="0"/>
              </a:spcAft>
              <a:buNone/>
            </a:pPr>
            <a:r>
              <a:rPr lang="en"/>
              <a:t>Copper Sheet of thickness 35 </a:t>
            </a:r>
            <a:r>
              <a:rPr lang="en">
                <a:solidFill>
                  <a:srgbClr val="202124"/>
                </a:solidFill>
              </a:rPr>
              <a:t>µm</a:t>
            </a:r>
            <a:endParaRPr>
              <a:solidFill>
                <a:srgbClr val="202124"/>
              </a:solidFill>
            </a:endParaRPr>
          </a:p>
          <a:p>
            <a:pPr indent="0" lvl="0" marL="457200" rtl="0" algn="l">
              <a:spcBef>
                <a:spcPts val="1600"/>
              </a:spcBef>
              <a:spcAft>
                <a:spcPts val="0"/>
              </a:spcAft>
              <a:buNone/>
            </a:pPr>
            <a:r>
              <a:rPr lang="en">
                <a:solidFill>
                  <a:srgbClr val="202124"/>
                </a:solidFill>
              </a:rPr>
              <a:t>Dimensions= 4.8mm x 0.75mm  (L x W)</a:t>
            </a:r>
            <a:endParaRPr>
              <a:solidFill>
                <a:srgbClr val="202124"/>
              </a:solidFill>
            </a:endParaRPr>
          </a:p>
          <a:p>
            <a:pPr indent="0" lvl="0" marL="457200" rtl="0" algn="l">
              <a:spcBef>
                <a:spcPts val="1600"/>
              </a:spcBef>
              <a:spcAft>
                <a:spcPts val="1600"/>
              </a:spcAft>
              <a:buNone/>
            </a:pPr>
            <a:r>
              <a:t/>
            </a:r>
            <a:endParaRPr sz="1700">
              <a:solidFill>
                <a:srgbClr val="202124"/>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6"/>
          <p:cNvSpPr txBox="1"/>
          <p:nvPr>
            <p:ph type="title"/>
          </p:nvPr>
        </p:nvSpPr>
        <p:spPr>
          <a:xfrm>
            <a:off x="203600" y="3475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Calculation of </a:t>
            </a:r>
            <a:r>
              <a:rPr lang="en"/>
              <a:t>Parameters</a:t>
            </a:r>
            <a:endParaRPr/>
          </a:p>
        </p:txBody>
      </p:sp>
      <p:sp>
        <p:nvSpPr>
          <p:cNvPr id="156" name="Google Shape;156;p26"/>
          <p:cNvSpPr txBox="1"/>
          <p:nvPr>
            <p:ph idx="1" type="body"/>
          </p:nvPr>
        </p:nvSpPr>
        <p:spPr>
          <a:xfrm>
            <a:off x="311700" y="1171675"/>
            <a:ext cx="4628100" cy="33972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Patch</a:t>
            </a:r>
            <a:r>
              <a:rPr lang="en" sz="1600"/>
              <a:t>: </a:t>
            </a:r>
            <a:endParaRPr sz="1600"/>
          </a:p>
          <a:p>
            <a:pPr indent="0" lvl="0" marL="457200" rtl="0" algn="l">
              <a:spcBef>
                <a:spcPts val="1600"/>
              </a:spcBef>
              <a:spcAft>
                <a:spcPts val="0"/>
              </a:spcAft>
              <a:buNone/>
            </a:pPr>
            <a:r>
              <a:rPr lang="en" sz="1600"/>
              <a:t>Width of patch = 30.4 mm</a:t>
            </a:r>
            <a:endParaRPr sz="1600"/>
          </a:p>
          <a:p>
            <a:pPr indent="0" lvl="0" marL="457200" rtl="0" algn="l">
              <a:spcBef>
                <a:spcPts val="1600"/>
              </a:spcBef>
              <a:spcAft>
                <a:spcPts val="0"/>
              </a:spcAft>
              <a:buNone/>
            </a:pPr>
            <a:r>
              <a:rPr lang="en" sz="1600"/>
              <a:t>Length of the patch = 23.4mm </a:t>
            </a:r>
            <a:endParaRPr sz="1600"/>
          </a:p>
          <a:p>
            <a:pPr indent="0" lvl="0" marL="457200" rtl="0" algn="l">
              <a:spcBef>
                <a:spcPts val="1600"/>
              </a:spcBef>
              <a:spcAft>
                <a:spcPts val="0"/>
              </a:spcAft>
              <a:buNone/>
            </a:pPr>
            <a:r>
              <a:rPr lang="en" sz="1600"/>
              <a:t>Effective Relative Permittivity = 4.03</a:t>
            </a:r>
            <a:endParaRPr sz="1600"/>
          </a:p>
          <a:p>
            <a:pPr indent="0" lvl="0" marL="457200" rtl="0" algn="l">
              <a:spcBef>
                <a:spcPts val="1600"/>
              </a:spcBef>
              <a:spcAft>
                <a:spcPts val="0"/>
              </a:spcAft>
              <a:buNone/>
            </a:pPr>
            <a:r>
              <a:rPr lang="en" sz="1600"/>
              <a:t>Effective Length(L_eff) = 24.9mm</a:t>
            </a:r>
            <a:endParaRPr sz="1600"/>
          </a:p>
          <a:p>
            <a:pPr indent="0" lvl="0" marL="457200" rtl="0" algn="l">
              <a:spcBef>
                <a:spcPts val="1600"/>
              </a:spcBef>
              <a:spcAft>
                <a:spcPts val="0"/>
              </a:spcAft>
              <a:buNone/>
            </a:pPr>
            <a:r>
              <a:rPr lang="en" sz="1600"/>
              <a:t>Variation in Length (ΔL) = 0.75mm</a:t>
            </a:r>
            <a:endParaRPr sz="1600"/>
          </a:p>
          <a:p>
            <a:pPr indent="0" lvl="0" marL="457200" rtl="0" algn="l">
              <a:spcBef>
                <a:spcPts val="1600"/>
              </a:spcBef>
              <a:spcAft>
                <a:spcPts val="0"/>
              </a:spcAft>
              <a:buNone/>
            </a:pPr>
            <a:r>
              <a:t/>
            </a:r>
            <a:endParaRPr sz="1600"/>
          </a:p>
          <a:p>
            <a:pPr indent="0" lvl="0" marL="457200" rtl="0" algn="l">
              <a:spcBef>
                <a:spcPts val="1600"/>
              </a:spcBef>
              <a:spcAft>
                <a:spcPts val="1600"/>
              </a:spcAft>
              <a:buNone/>
            </a:pPr>
            <a:r>
              <a:t/>
            </a:r>
            <a:endParaRPr sz="1700">
              <a:solidFill>
                <a:srgbClr val="202124"/>
              </a:solidFill>
            </a:endParaRPr>
          </a:p>
        </p:txBody>
      </p:sp>
      <p:pic>
        <p:nvPicPr>
          <p:cNvPr id="157" name="Google Shape;157;p26"/>
          <p:cNvPicPr preferRelativeResize="0"/>
          <p:nvPr/>
        </p:nvPicPr>
        <p:blipFill>
          <a:blip r:embed="rId3">
            <a:alphaModFix/>
          </a:blip>
          <a:stretch>
            <a:fillRect/>
          </a:stretch>
        </p:blipFill>
        <p:spPr>
          <a:xfrm>
            <a:off x="5027900" y="931288"/>
            <a:ext cx="3840398" cy="38779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7"/>
          <p:cNvSpPr txBox="1"/>
          <p:nvPr>
            <p:ph type="title"/>
          </p:nvPr>
        </p:nvSpPr>
        <p:spPr>
          <a:xfrm>
            <a:off x="268825" y="27357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Antenna Diagram</a:t>
            </a:r>
            <a:endParaRPr/>
          </a:p>
        </p:txBody>
      </p:sp>
      <p:pic>
        <p:nvPicPr>
          <p:cNvPr id="163" name="Google Shape;163;p27"/>
          <p:cNvPicPr preferRelativeResize="0"/>
          <p:nvPr/>
        </p:nvPicPr>
        <p:blipFill>
          <a:blip r:embed="rId3">
            <a:alphaModFix/>
          </a:blip>
          <a:stretch>
            <a:fillRect/>
          </a:stretch>
        </p:blipFill>
        <p:spPr>
          <a:xfrm>
            <a:off x="602163" y="1092725"/>
            <a:ext cx="7853921" cy="378047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8"/>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Antenna Diagram</a:t>
            </a:r>
            <a:endParaRPr/>
          </a:p>
        </p:txBody>
      </p:sp>
      <p:pic>
        <p:nvPicPr>
          <p:cNvPr id="169" name="Google Shape;169;p28"/>
          <p:cNvPicPr preferRelativeResize="0"/>
          <p:nvPr/>
        </p:nvPicPr>
        <p:blipFill>
          <a:blip r:embed="rId3">
            <a:alphaModFix/>
          </a:blip>
          <a:stretch>
            <a:fillRect/>
          </a:stretch>
        </p:blipFill>
        <p:spPr>
          <a:xfrm>
            <a:off x="644413" y="1133250"/>
            <a:ext cx="7855171" cy="378047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9"/>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Antenna Diagram</a:t>
            </a:r>
            <a:endParaRPr/>
          </a:p>
        </p:txBody>
      </p:sp>
      <p:pic>
        <p:nvPicPr>
          <p:cNvPr id="175" name="Google Shape;175;p29"/>
          <p:cNvPicPr preferRelativeResize="0"/>
          <p:nvPr/>
        </p:nvPicPr>
        <p:blipFill>
          <a:blip r:embed="rId3">
            <a:alphaModFix/>
          </a:blip>
          <a:stretch>
            <a:fillRect/>
          </a:stretch>
        </p:blipFill>
        <p:spPr>
          <a:xfrm>
            <a:off x="669038" y="1124900"/>
            <a:ext cx="7805929" cy="37804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0"/>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S(1,1)-Parameter Plots</a:t>
            </a:r>
            <a:endParaRPr/>
          </a:p>
        </p:txBody>
      </p:sp>
      <p:sp>
        <p:nvSpPr>
          <p:cNvPr id="181" name="Google Shape;181;p30"/>
          <p:cNvSpPr txBox="1"/>
          <p:nvPr/>
        </p:nvSpPr>
        <p:spPr>
          <a:xfrm>
            <a:off x="428625" y="1350175"/>
            <a:ext cx="8379600" cy="1569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Old Standard TT"/>
                <a:ea typeface="Old Standard TT"/>
                <a:cs typeface="Old Standard TT"/>
                <a:sym typeface="Old Standard TT"/>
              </a:rPr>
              <a:t>S-Parameters are complex matrix that show Reflection/Transmission Characteristics (Amplitude/Phase) in frequency domain. The numbering conventions for the S-Parameters plots are such that the first number following S represents the ‘port’ where the signal emerges; The second number indicates the ‘port’ where the signal is applied.</a:t>
            </a:r>
            <a:endParaRPr sz="1500">
              <a:latin typeface="Old Standard TT"/>
              <a:ea typeface="Old Standard TT"/>
              <a:cs typeface="Old Standard TT"/>
              <a:sym typeface="Old Standard TT"/>
            </a:endParaRPr>
          </a:p>
          <a:p>
            <a:pPr indent="0" lvl="0" marL="0" rtl="0" algn="l">
              <a:spcBef>
                <a:spcPts val="0"/>
              </a:spcBef>
              <a:spcAft>
                <a:spcPts val="0"/>
              </a:spcAft>
              <a:buNone/>
            </a:pPr>
            <a:r>
              <a:t/>
            </a:r>
            <a:endParaRPr sz="1500">
              <a:latin typeface="Old Standard TT"/>
              <a:ea typeface="Old Standard TT"/>
              <a:cs typeface="Old Standard TT"/>
              <a:sym typeface="Old Standard TT"/>
            </a:endParaRPr>
          </a:p>
          <a:p>
            <a:pPr indent="0" lvl="0" marL="0" rtl="0" algn="l">
              <a:spcBef>
                <a:spcPts val="0"/>
              </a:spcBef>
              <a:spcAft>
                <a:spcPts val="0"/>
              </a:spcAft>
              <a:buNone/>
            </a:pPr>
            <a:r>
              <a:rPr lang="en" sz="1500">
                <a:latin typeface="Old Standard TT"/>
                <a:ea typeface="Old Standard TT"/>
                <a:cs typeface="Old Standard TT"/>
                <a:sym typeface="Old Standard TT"/>
              </a:rPr>
              <a:t>Hence, S(1,1) indicates that the input and the output ports are the same.</a:t>
            </a:r>
            <a:endParaRPr sz="1500">
              <a:latin typeface="Old Standard TT"/>
              <a:ea typeface="Old Standard TT"/>
              <a:cs typeface="Old Standard TT"/>
              <a:sym typeface="Old Standard T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1"/>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S-Parameter Plots</a:t>
            </a:r>
            <a:endParaRPr/>
          </a:p>
        </p:txBody>
      </p:sp>
      <p:sp>
        <p:nvSpPr>
          <p:cNvPr id="187" name="Google Shape;187;p31"/>
          <p:cNvSpPr txBox="1"/>
          <p:nvPr/>
        </p:nvSpPr>
        <p:spPr>
          <a:xfrm>
            <a:off x="535775" y="1157300"/>
            <a:ext cx="3729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ld Standard TT"/>
                <a:ea typeface="Old Standard TT"/>
                <a:cs typeface="Old Standard TT"/>
                <a:sym typeface="Old Standard TT"/>
              </a:rPr>
              <a:t>Patch Length = 19.4 mm</a:t>
            </a:r>
            <a:endParaRPr>
              <a:latin typeface="Old Standard TT"/>
              <a:ea typeface="Old Standard TT"/>
              <a:cs typeface="Old Standard TT"/>
              <a:sym typeface="Old Standard TT"/>
            </a:endParaRPr>
          </a:p>
        </p:txBody>
      </p:sp>
      <p:pic>
        <p:nvPicPr>
          <p:cNvPr id="188" name="Google Shape;188;p31"/>
          <p:cNvPicPr preferRelativeResize="0"/>
          <p:nvPr/>
        </p:nvPicPr>
        <p:blipFill>
          <a:blip r:embed="rId3">
            <a:alphaModFix/>
          </a:blip>
          <a:stretch>
            <a:fillRect/>
          </a:stretch>
        </p:blipFill>
        <p:spPr>
          <a:xfrm>
            <a:off x="822813" y="1609450"/>
            <a:ext cx="7498366" cy="32812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4"/>
          <p:cNvSpPr txBox="1"/>
          <p:nvPr>
            <p:ph type="title"/>
          </p:nvPr>
        </p:nvSpPr>
        <p:spPr>
          <a:xfrm>
            <a:off x="526025" y="394850"/>
            <a:ext cx="2808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700"/>
              <a:t>Table of Contents</a:t>
            </a:r>
            <a:endParaRPr sz="2700"/>
          </a:p>
        </p:txBody>
      </p:sp>
      <p:sp>
        <p:nvSpPr>
          <p:cNvPr id="69" name="Google Shape;69;p14"/>
          <p:cNvSpPr txBox="1"/>
          <p:nvPr>
            <p:ph idx="1" type="body"/>
          </p:nvPr>
        </p:nvSpPr>
        <p:spPr>
          <a:xfrm>
            <a:off x="311700" y="1389600"/>
            <a:ext cx="4017300" cy="31794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Introduction to Antennas and Microstrip Patch Antenna</a:t>
            </a:r>
            <a:endParaRPr sz="1700"/>
          </a:p>
          <a:p>
            <a:pPr indent="-336550" lvl="0" marL="457200" rtl="0" algn="l">
              <a:spcBef>
                <a:spcPts val="0"/>
              </a:spcBef>
              <a:spcAft>
                <a:spcPts val="0"/>
              </a:spcAft>
              <a:buSzPts val="1700"/>
              <a:buChar char="●"/>
            </a:pPr>
            <a:r>
              <a:rPr lang="en" sz="1700"/>
              <a:t>Structure of Microstrip Patch Antenna</a:t>
            </a:r>
            <a:endParaRPr sz="1700"/>
          </a:p>
          <a:p>
            <a:pPr indent="-336550" lvl="0" marL="457200" rtl="0" algn="l">
              <a:spcBef>
                <a:spcPts val="0"/>
              </a:spcBef>
              <a:spcAft>
                <a:spcPts val="0"/>
              </a:spcAft>
              <a:buSzPts val="1700"/>
              <a:buChar char="●"/>
            </a:pPr>
            <a:r>
              <a:rPr lang="en" sz="1700"/>
              <a:t>Applications</a:t>
            </a:r>
            <a:endParaRPr sz="1700"/>
          </a:p>
          <a:p>
            <a:pPr indent="-336550" lvl="0" marL="457200" rtl="0" algn="l">
              <a:spcBef>
                <a:spcPts val="0"/>
              </a:spcBef>
              <a:spcAft>
                <a:spcPts val="0"/>
              </a:spcAft>
              <a:buSzPts val="1700"/>
              <a:buChar char="●"/>
            </a:pPr>
            <a:r>
              <a:rPr lang="en" sz="1700"/>
              <a:t>Basic Principles of Operation</a:t>
            </a:r>
            <a:endParaRPr sz="1700"/>
          </a:p>
          <a:p>
            <a:pPr indent="-336550" lvl="0" marL="457200" rtl="0" algn="l">
              <a:spcBef>
                <a:spcPts val="0"/>
              </a:spcBef>
              <a:spcAft>
                <a:spcPts val="0"/>
              </a:spcAft>
              <a:buSzPts val="1700"/>
              <a:buChar char="●"/>
            </a:pPr>
            <a:r>
              <a:rPr lang="en" sz="1700"/>
              <a:t>Feed Techniques</a:t>
            </a:r>
            <a:endParaRPr sz="1700"/>
          </a:p>
          <a:p>
            <a:pPr indent="-336550" lvl="0" marL="457200" rtl="0" algn="l">
              <a:spcBef>
                <a:spcPts val="0"/>
              </a:spcBef>
              <a:spcAft>
                <a:spcPts val="0"/>
              </a:spcAft>
              <a:buSzPts val="1700"/>
              <a:buChar char="●"/>
            </a:pPr>
            <a:r>
              <a:rPr lang="en" sz="1700"/>
              <a:t>Advantages and Disadvantages</a:t>
            </a:r>
            <a:endParaRPr sz="1700"/>
          </a:p>
          <a:p>
            <a:pPr indent="-336550" lvl="0" marL="457200" rtl="0" algn="l">
              <a:spcBef>
                <a:spcPts val="0"/>
              </a:spcBef>
              <a:spcAft>
                <a:spcPts val="0"/>
              </a:spcAft>
              <a:buSzPts val="1700"/>
              <a:buChar char="●"/>
            </a:pPr>
            <a:r>
              <a:rPr lang="en" sz="1700"/>
              <a:t>Parameters</a:t>
            </a:r>
            <a:endParaRPr sz="1700"/>
          </a:p>
          <a:p>
            <a:pPr indent="0" lvl="0" marL="0" rtl="0" algn="l">
              <a:spcBef>
                <a:spcPts val="1600"/>
              </a:spcBef>
              <a:spcAft>
                <a:spcPts val="1600"/>
              </a:spcAft>
              <a:buNone/>
            </a:pPr>
            <a:r>
              <a:t/>
            </a:r>
            <a:endParaRPr/>
          </a:p>
        </p:txBody>
      </p:sp>
      <p:sp>
        <p:nvSpPr>
          <p:cNvPr id="70" name="Google Shape;70;p14"/>
          <p:cNvSpPr txBox="1"/>
          <p:nvPr/>
        </p:nvSpPr>
        <p:spPr>
          <a:xfrm>
            <a:off x="4682750" y="1389600"/>
            <a:ext cx="4093500" cy="2552700"/>
          </a:xfrm>
          <a:prstGeom prst="rect">
            <a:avLst/>
          </a:prstGeom>
          <a:noFill/>
          <a:ln>
            <a:noFill/>
          </a:ln>
        </p:spPr>
        <p:txBody>
          <a:bodyPr anchorCtr="0" anchor="t" bIns="91425" lIns="91425" spcFirstLastPara="1" rIns="91425" wrap="square" tIns="91425">
            <a:spAutoFit/>
          </a:bodyPr>
          <a:lstStyle/>
          <a:p>
            <a:pPr indent="-336550" lvl="0" marL="457200" rtl="0" algn="l">
              <a:lnSpc>
                <a:spcPct val="115000"/>
              </a:lnSpc>
              <a:spcBef>
                <a:spcPts val="0"/>
              </a:spcBef>
              <a:spcAft>
                <a:spcPts val="0"/>
              </a:spcAft>
              <a:buClr>
                <a:schemeClr val="dk1"/>
              </a:buClr>
              <a:buSzPts val="1700"/>
              <a:buFont typeface="Old Standard TT"/>
              <a:buChar char="●"/>
            </a:pPr>
            <a:r>
              <a:rPr lang="en" sz="1700">
                <a:solidFill>
                  <a:schemeClr val="dk1"/>
                </a:solidFill>
                <a:latin typeface="Old Standard TT"/>
                <a:ea typeface="Old Standard TT"/>
                <a:cs typeface="Old Standard TT"/>
                <a:sym typeface="Old Standard TT"/>
              </a:rPr>
              <a:t>Modelling in HFSS</a:t>
            </a:r>
            <a:endParaRPr sz="1700">
              <a:solidFill>
                <a:schemeClr val="dk1"/>
              </a:solidFill>
              <a:latin typeface="Old Standard TT"/>
              <a:ea typeface="Old Standard TT"/>
              <a:cs typeface="Old Standard TT"/>
              <a:sym typeface="Old Standard TT"/>
            </a:endParaRPr>
          </a:p>
          <a:p>
            <a:pPr indent="-336550" lvl="1" marL="914400" rtl="0" algn="l">
              <a:lnSpc>
                <a:spcPct val="115000"/>
              </a:lnSpc>
              <a:spcBef>
                <a:spcPts val="0"/>
              </a:spcBef>
              <a:spcAft>
                <a:spcPts val="0"/>
              </a:spcAft>
              <a:buClr>
                <a:schemeClr val="dk1"/>
              </a:buClr>
              <a:buSzPts val="1700"/>
              <a:buFont typeface="Old Standard TT"/>
              <a:buChar char="○"/>
            </a:pPr>
            <a:r>
              <a:rPr lang="en" sz="1700">
                <a:solidFill>
                  <a:schemeClr val="dk1"/>
                </a:solidFill>
                <a:latin typeface="Old Standard TT"/>
                <a:ea typeface="Old Standard TT"/>
                <a:cs typeface="Old Standard TT"/>
                <a:sym typeface="Old Standard TT"/>
              </a:rPr>
              <a:t>Structural Parameters</a:t>
            </a:r>
            <a:endParaRPr sz="1700">
              <a:solidFill>
                <a:schemeClr val="dk1"/>
              </a:solidFill>
              <a:latin typeface="Old Standard TT"/>
              <a:ea typeface="Old Standard TT"/>
              <a:cs typeface="Old Standard TT"/>
              <a:sym typeface="Old Standard TT"/>
            </a:endParaRPr>
          </a:p>
          <a:p>
            <a:pPr indent="-336550" lvl="1" marL="914400" rtl="0" algn="l">
              <a:lnSpc>
                <a:spcPct val="115000"/>
              </a:lnSpc>
              <a:spcBef>
                <a:spcPts val="0"/>
              </a:spcBef>
              <a:spcAft>
                <a:spcPts val="0"/>
              </a:spcAft>
              <a:buClr>
                <a:schemeClr val="dk1"/>
              </a:buClr>
              <a:buSzPts val="1700"/>
              <a:buFont typeface="Old Standard TT"/>
              <a:buChar char="○"/>
            </a:pPr>
            <a:r>
              <a:rPr lang="en" sz="1700">
                <a:solidFill>
                  <a:schemeClr val="dk1"/>
                </a:solidFill>
                <a:latin typeface="Old Standard TT"/>
                <a:ea typeface="Old Standard TT"/>
                <a:cs typeface="Old Standard TT"/>
                <a:sym typeface="Old Standard TT"/>
              </a:rPr>
              <a:t>Parameter Calculation</a:t>
            </a:r>
            <a:endParaRPr sz="1700">
              <a:solidFill>
                <a:schemeClr val="dk1"/>
              </a:solidFill>
              <a:latin typeface="Old Standard TT"/>
              <a:ea typeface="Old Standard TT"/>
              <a:cs typeface="Old Standard TT"/>
              <a:sym typeface="Old Standard TT"/>
            </a:endParaRPr>
          </a:p>
          <a:p>
            <a:pPr indent="-336550" lvl="1" marL="914400" rtl="0" algn="l">
              <a:lnSpc>
                <a:spcPct val="115000"/>
              </a:lnSpc>
              <a:spcBef>
                <a:spcPts val="0"/>
              </a:spcBef>
              <a:spcAft>
                <a:spcPts val="0"/>
              </a:spcAft>
              <a:buClr>
                <a:schemeClr val="dk1"/>
              </a:buClr>
              <a:buSzPts val="1700"/>
              <a:buFont typeface="Old Standard TT"/>
              <a:buChar char="○"/>
            </a:pPr>
            <a:r>
              <a:rPr lang="en" sz="1700">
                <a:solidFill>
                  <a:schemeClr val="dk1"/>
                </a:solidFill>
                <a:latin typeface="Old Standard TT"/>
                <a:ea typeface="Old Standard TT"/>
                <a:cs typeface="Old Standard TT"/>
                <a:sym typeface="Old Standard TT"/>
              </a:rPr>
              <a:t>Design</a:t>
            </a:r>
            <a:endParaRPr sz="1700">
              <a:solidFill>
                <a:schemeClr val="dk1"/>
              </a:solidFill>
              <a:latin typeface="Old Standard TT"/>
              <a:ea typeface="Old Standard TT"/>
              <a:cs typeface="Old Standard TT"/>
              <a:sym typeface="Old Standard TT"/>
            </a:endParaRPr>
          </a:p>
          <a:p>
            <a:pPr indent="-336550" lvl="1" marL="914400" rtl="0" algn="l">
              <a:lnSpc>
                <a:spcPct val="115000"/>
              </a:lnSpc>
              <a:spcBef>
                <a:spcPts val="0"/>
              </a:spcBef>
              <a:spcAft>
                <a:spcPts val="0"/>
              </a:spcAft>
              <a:buClr>
                <a:schemeClr val="dk1"/>
              </a:buClr>
              <a:buSzPts val="1700"/>
              <a:buFont typeface="Old Standard TT"/>
              <a:buChar char="○"/>
            </a:pPr>
            <a:r>
              <a:rPr lang="en" sz="1700">
                <a:solidFill>
                  <a:schemeClr val="dk1"/>
                </a:solidFill>
                <a:latin typeface="Old Standard TT"/>
                <a:ea typeface="Old Standard TT"/>
                <a:cs typeface="Old Standard TT"/>
                <a:sym typeface="Old Standard TT"/>
              </a:rPr>
              <a:t>Plots</a:t>
            </a:r>
            <a:endParaRPr sz="1700">
              <a:solidFill>
                <a:schemeClr val="dk1"/>
              </a:solidFill>
              <a:latin typeface="Old Standard TT"/>
              <a:ea typeface="Old Standard TT"/>
              <a:cs typeface="Old Standard TT"/>
              <a:sym typeface="Old Standard TT"/>
            </a:endParaRPr>
          </a:p>
          <a:p>
            <a:pPr indent="-336550" lvl="0" marL="457200" rtl="0" algn="l">
              <a:lnSpc>
                <a:spcPct val="115000"/>
              </a:lnSpc>
              <a:spcBef>
                <a:spcPts val="0"/>
              </a:spcBef>
              <a:spcAft>
                <a:spcPts val="0"/>
              </a:spcAft>
              <a:buClr>
                <a:schemeClr val="dk1"/>
              </a:buClr>
              <a:buSzPts val="1700"/>
              <a:buFont typeface="Old Standard TT"/>
              <a:buChar char="●"/>
            </a:pPr>
            <a:r>
              <a:rPr lang="en" sz="1700">
                <a:solidFill>
                  <a:schemeClr val="dk1"/>
                </a:solidFill>
                <a:latin typeface="Old Standard TT"/>
                <a:ea typeface="Old Standard TT"/>
                <a:cs typeface="Old Standard TT"/>
                <a:sym typeface="Old Standard TT"/>
              </a:rPr>
              <a:t>Future Scope</a:t>
            </a:r>
            <a:endParaRPr sz="1700">
              <a:solidFill>
                <a:schemeClr val="dk1"/>
              </a:solidFill>
              <a:latin typeface="Old Standard TT"/>
              <a:ea typeface="Old Standard TT"/>
              <a:cs typeface="Old Standard TT"/>
              <a:sym typeface="Old Standard TT"/>
            </a:endParaRPr>
          </a:p>
          <a:p>
            <a:pPr indent="-336550" lvl="0" marL="457200" rtl="0" algn="l">
              <a:lnSpc>
                <a:spcPct val="115000"/>
              </a:lnSpc>
              <a:spcBef>
                <a:spcPts val="0"/>
              </a:spcBef>
              <a:spcAft>
                <a:spcPts val="0"/>
              </a:spcAft>
              <a:buClr>
                <a:schemeClr val="dk1"/>
              </a:buClr>
              <a:buSzPts val="1700"/>
              <a:buFont typeface="Old Standard TT"/>
              <a:buChar char="●"/>
            </a:pPr>
            <a:r>
              <a:rPr lang="en" sz="1700">
                <a:solidFill>
                  <a:schemeClr val="dk1"/>
                </a:solidFill>
                <a:latin typeface="Old Standard TT"/>
                <a:ea typeface="Old Standard TT"/>
                <a:cs typeface="Old Standard TT"/>
                <a:sym typeface="Old Standard TT"/>
              </a:rPr>
              <a:t>Conclusion </a:t>
            </a:r>
            <a:endParaRPr sz="1700">
              <a:solidFill>
                <a:schemeClr val="dk1"/>
              </a:solidFill>
              <a:latin typeface="Old Standard TT"/>
              <a:ea typeface="Old Standard TT"/>
              <a:cs typeface="Old Standard TT"/>
              <a:sym typeface="Old Standard TT"/>
            </a:endParaRPr>
          </a:p>
          <a:p>
            <a:pPr indent="-336550" lvl="0" marL="457200" rtl="0" algn="l">
              <a:lnSpc>
                <a:spcPct val="115000"/>
              </a:lnSpc>
              <a:spcBef>
                <a:spcPts val="0"/>
              </a:spcBef>
              <a:spcAft>
                <a:spcPts val="0"/>
              </a:spcAft>
              <a:buClr>
                <a:schemeClr val="dk1"/>
              </a:buClr>
              <a:buSzPts val="1700"/>
              <a:buFont typeface="Old Standard TT"/>
              <a:buChar char="●"/>
            </a:pPr>
            <a:r>
              <a:rPr lang="en" sz="1700">
                <a:solidFill>
                  <a:schemeClr val="dk1"/>
                </a:solidFill>
                <a:latin typeface="Old Standard TT"/>
                <a:ea typeface="Old Standard TT"/>
                <a:cs typeface="Old Standard TT"/>
                <a:sym typeface="Old Standard TT"/>
              </a:rPr>
              <a:t>References</a:t>
            </a:r>
            <a:endParaRPr sz="1700">
              <a:latin typeface="Old Standard TT"/>
              <a:ea typeface="Old Standard TT"/>
              <a:cs typeface="Old Standard TT"/>
              <a:sym typeface="Old Standard TT"/>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2"/>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S-Parameter Plots</a:t>
            </a:r>
            <a:endParaRPr/>
          </a:p>
        </p:txBody>
      </p:sp>
      <p:sp>
        <p:nvSpPr>
          <p:cNvPr id="194" name="Google Shape;194;p32"/>
          <p:cNvSpPr txBox="1"/>
          <p:nvPr/>
        </p:nvSpPr>
        <p:spPr>
          <a:xfrm>
            <a:off x="535775" y="1157300"/>
            <a:ext cx="3729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ld Standard TT"/>
                <a:ea typeface="Old Standard TT"/>
                <a:cs typeface="Old Standard TT"/>
                <a:sym typeface="Old Standard TT"/>
              </a:rPr>
              <a:t>Patch Length = 21.4 mm</a:t>
            </a:r>
            <a:endParaRPr>
              <a:latin typeface="Old Standard TT"/>
              <a:ea typeface="Old Standard TT"/>
              <a:cs typeface="Old Standard TT"/>
              <a:sym typeface="Old Standard TT"/>
            </a:endParaRPr>
          </a:p>
        </p:txBody>
      </p:sp>
      <p:pic>
        <p:nvPicPr>
          <p:cNvPr id="195" name="Google Shape;195;p32"/>
          <p:cNvPicPr preferRelativeResize="0"/>
          <p:nvPr/>
        </p:nvPicPr>
        <p:blipFill>
          <a:blip r:embed="rId3">
            <a:alphaModFix/>
          </a:blip>
          <a:stretch>
            <a:fillRect/>
          </a:stretch>
        </p:blipFill>
        <p:spPr>
          <a:xfrm>
            <a:off x="936000" y="1557500"/>
            <a:ext cx="7570350" cy="32812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3"/>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S-Parameter Plots</a:t>
            </a:r>
            <a:endParaRPr/>
          </a:p>
        </p:txBody>
      </p:sp>
      <p:sp>
        <p:nvSpPr>
          <p:cNvPr id="201" name="Google Shape;201;p33"/>
          <p:cNvSpPr txBox="1"/>
          <p:nvPr/>
        </p:nvSpPr>
        <p:spPr>
          <a:xfrm>
            <a:off x="535775" y="1157300"/>
            <a:ext cx="3729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ld Standard TT"/>
                <a:ea typeface="Old Standard TT"/>
                <a:cs typeface="Old Standard TT"/>
                <a:sym typeface="Old Standard TT"/>
              </a:rPr>
              <a:t>Patch Length = 23.4 mm</a:t>
            </a:r>
            <a:endParaRPr>
              <a:latin typeface="Old Standard TT"/>
              <a:ea typeface="Old Standard TT"/>
              <a:cs typeface="Old Standard TT"/>
              <a:sym typeface="Old Standard TT"/>
            </a:endParaRPr>
          </a:p>
        </p:txBody>
      </p:sp>
      <p:pic>
        <p:nvPicPr>
          <p:cNvPr id="202" name="Google Shape;202;p33"/>
          <p:cNvPicPr preferRelativeResize="0"/>
          <p:nvPr/>
        </p:nvPicPr>
        <p:blipFill>
          <a:blip r:embed="rId3">
            <a:alphaModFix/>
          </a:blip>
          <a:stretch>
            <a:fillRect/>
          </a:stretch>
        </p:blipFill>
        <p:spPr>
          <a:xfrm>
            <a:off x="870350" y="1656575"/>
            <a:ext cx="7543546" cy="3281201"/>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4"/>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S-Parameter Plots</a:t>
            </a:r>
            <a:endParaRPr/>
          </a:p>
        </p:txBody>
      </p:sp>
      <p:sp>
        <p:nvSpPr>
          <p:cNvPr id="208" name="Google Shape;208;p34"/>
          <p:cNvSpPr txBox="1"/>
          <p:nvPr/>
        </p:nvSpPr>
        <p:spPr>
          <a:xfrm>
            <a:off x="535775" y="1157300"/>
            <a:ext cx="3729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ld Standard TT"/>
                <a:ea typeface="Old Standard TT"/>
                <a:cs typeface="Old Standard TT"/>
                <a:sym typeface="Old Standard TT"/>
              </a:rPr>
              <a:t>Patch Length = 25.4 mm</a:t>
            </a:r>
            <a:endParaRPr>
              <a:latin typeface="Old Standard TT"/>
              <a:ea typeface="Old Standard TT"/>
              <a:cs typeface="Old Standard TT"/>
              <a:sym typeface="Old Standard TT"/>
            </a:endParaRPr>
          </a:p>
        </p:txBody>
      </p:sp>
      <p:pic>
        <p:nvPicPr>
          <p:cNvPr id="209" name="Google Shape;209;p34"/>
          <p:cNvPicPr preferRelativeResize="0"/>
          <p:nvPr/>
        </p:nvPicPr>
        <p:blipFill>
          <a:blip r:embed="rId3">
            <a:alphaModFix/>
          </a:blip>
          <a:stretch>
            <a:fillRect/>
          </a:stretch>
        </p:blipFill>
        <p:spPr>
          <a:xfrm>
            <a:off x="855600" y="1709900"/>
            <a:ext cx="7543546" cy="3281201"/>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5"/>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S-Parameter Plots</a:t>
            </a:r>
            <a:endParaRPr/>
          </a:p>
        </p:txBody>
      </p:sp>
      <p:sp>
        <p:nvSpPr>
          <p:cNvPr id="215" name="Google Shape;215;p35"/>
          <p:cNvSpPr txBox="1"/>
          <p:nvPr/>
        </p:nvSpPr>
        <p:spPr>
          <a:xfrm>
            <a:off x="535775" y="1157300"/>
            <a:ext cx="3729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ld Standard TT"/>
                <a:ea typeface="Old Standard TT"/>
                <a:cs typeface="Old Standard TT"/>
                <a:sym typeface="Old Standard TT"/>
              </a:rPr>
              <a:t>Patch Length = 27.4 mm</a:t>
            </a:r>
            <a:endParaRPr>
              <a:latin typeface="Old Standard TT"/>
              <a:ea typeface="Old Standard TT"/>
              <a:cs typeface="Old Standard TT"/>
              <a:sym typeface="Old Standard TT"/>
            </a:endParaRPr>
          </a:p>
        </p:txBody>
      </p:sp>
      <p:pic>
        <p:nvPicPr>
          <p:cNvPr id="216" name="Google Shape;216;p35"/>
          <p:cNvPicPr preferRelativeResize="0"/>
          <p:nvPr/>
        </p:nvPicPr>
        <p:blipFill>
          <a:blip r:embed="rId3">
            <a:alphaModFix/>
          </a:blip>
          <a:stretch>
            <a:fillRect/>
          </a:stretch>
        </p:blipFill>
        <p:spPr>
          <a:xfrm>
            <a:off x="800225" y="1656575"/>
            <a:ext cx="7543546" cy="3281201"/>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6"/>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S-Parameter Plots</a:t>
            </a:r>
            <a:endParaRPr/>
          </a:p>
        </p:txBody>
      </p:sp>
      <p:sp>
        <p:nvSpPr>
          <p:cNvPr id="222" name="Google Shape;222;p36"/>
          <p:cNvSpPr txBox="1"/>
          <p:nvPr/>
        </p:nvSpPr>
        <p:spPr>
          <a:xfrm>
            <a:off x="535775" y="1157300"/>
            <a:ext cx="3729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ld Standard TT"/>
                <a:ea typeface="Old Standard TT"/>
                <a:cs typeface="Old Standard TT"/>
                <a:sym typeface="Old Standard TT"/>
              </a:rPr>
              <a:t>Patch Length = 24.12 mm </a:t>
            </a:r>
            <a:r>
              <a:rPr b="1" lang="en">
                <a:latin typeface="Old Standard TT"/>
                <a:ea typeface="Old Standard TT"/>
                <a:cs typeface="Old Standard TT"/>
                <a:sym typeface="Old Standard TT"/>
              </a:rPr>
              <a:t>(Most optimized)</a:t>
            </a:r>
            <a:endParaRPr b="1">
              <a:latin typeface="Old Standard TT"/>
              <a:ea typeface="Old Standard TT"/>
              <a:cs typeface="Old Standard TT"/>
              <a:sym typeface="Old Standard TT"/>
            </a:endParaRPr>
          </a:p>
        </p:txBody>
      </p:sp>
      <p:pic>
        <p:nvPicPr>
          <p:cNvPr id="223" name="Google Shape;223;p36"/>
          <p:cNvPicPr preferRelativeResize="0"/>
          <p:nvPr/>
        </p:nvPicPr>
        <p:blipFill>
          <a:blip r:embed="rId3">
            <a:alphaModFix/>
          </a:blip>
          <a:stretch>
            <a:fillRect/>
          </a:stretch>
        </p:blipFill>
        <p:spPr>
          <a:xfrm>
            <a:off x="824500" y="1557500"/>
            <a:ext cx="7495002" cy="32812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7"/>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Smith Chart</a:t>
            </a:r>
            <a:endParaRPr/>
          </a:p>
        </p:txBody>
      </p:sp>
      <p:sp>
        <p:nvSpPr>
          <p:cNvPr id="229" name="Google Shape;229;p37"/>
          <p:cNvSpPr txBox="1"/>
          <p:nvPr/>
        </p:nvSpPr>
        <p:spPr>
          <a:xfrm>
            <a:off x="428625" y="1350175"/>
            <a:ext cx="8379600" cy="116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Old Standard TT"/>
                <a:ea typeface="Old Standard TT"/>
                <a:cs typeface="Old Standard TT"/>
                <a:sym typeface="Old Standard TT"/>
              </a:rPr>
              <a:t>Smith Chart represents the plot of complex reflection coefficients overlaid with a normalized characteristic impedance (1 ohm) and/or admittance (1 mho/seimen) grid. It can be used to depict various parameters such as Reflection coefficients, Scattering parameters, Constant gain contours etc.</a:t>
            </a:r>
            <a:endParaRPr sz="1600">
              <a:latin typeface="Old Standard TT"/>
              <a:ea typeface="Old Standard TT"/>
              <a:cs typeface="Old Standard TT"/>
              <a:sym typeface="Old Standard TT"/>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8"/>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Smith Chart</a:t>
            </a:r>
            <a:endParaRPr/>
          </a:p>
        </p:txBody>
      </p:sp>
      <p:pic>
        <p:nvPicPr>
          <p:cNvPr id="235" name="Google Shape;235;p38"/>
          <p:cNvPicPr preferRelativeResize="0"/>
          <p:nvPr/>
        </p:nvPicPr>
        <p:blipFill>
          <a:blip r:embed="rId3">
            <a:alphaModFix/>
          </a:blip>
          <a:stretch>
            <a:fillRect/>
          </a:stretch>
        </p:blipFill>
        <p:spPr>
          <a:xfrm>
            <a:off x="231250" y="1178475"/>
            <a:ext cx="8681512" cy="3780476"/>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9"/>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3D Polar Plot</a:t>
            </a:r>
            <a:endParaRPr/>
          </a:p>
        </p:txBody>
      </p:sp>
      <p:sp>
        <p:nvSpPr>
          <p:cNvPr id="241" name="Google Shape;241;p39"/>
          <p:cNvSpPr txBox="1"/>
          <p:nvPr/>
        </p:nvSpPr>
        <p:spPr>
          <a:xfrm>
            <a:off x="382200" y="1328750"/>
            <a:ext cx="8379600" cy="877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Old Standard TT"/>
                <a:ea typeface="Old Standard TT"/>
                <a:cs typeface="Old Standard TT"/>
                <a:sym typeface="Old Standard TT"/>
              </a:rPr>
              <a:t>3D Polar Plot is used for visualizing functions defined on a disk. The data provided for the plot appears to be sampled on a spherical grid. Hence, in order to visualize the data, we intend to represent it as a surface to read it properly.</a:t>
            </a:r>
            <a:endParaRPr sz="1500">
              <a:latin typeface="Old Standard TT"/>
              <a:ea typeface="Old Standard TT"/>
              <a:cs typeface="Old Standard TT"/>
              <a:sym typeface="Old Standard TT"/>
            </a:endParaRPr>
          </a:p>
        </p:txBody>
      </p:sp>
      <p:pic>
        <p:nvPicPr>
          <p:cNvPr id="242" name="Google Shape;242;p39"/>
          <p:cNvPicPr preferRelativeResize="0"/>
          <p:nvPr/>
        </p:nvPicPr>
        <p:blipFill>
          <a:blip r:embed="rId3">
            <a:alphaModFix/>
          </a:blip>
          <a:stretch>
            <a:fillRect/>
          </a:stretch>
        </p:blipFill>
        <p:spPr>
          <a:xfrm>
            <a:off x="945375" y="2355325"/>
            <a:ext cx="2867025" cy="2419350"/>
          </a:xfrm>
          <a:prstGeom prst="rect">
            <a:avLst/>
          </a:prstGeom>
          <a:noFill/>
          <a:ln>
            <a:noFill/>
          </a:ln>
        </p:spPr>
      </p:pic>
      <p:sp>
        <p:nvSpPr>
          <p:cNvPr id="243" name="Google Shape;243;p39"/>
          <p:cNvSpPr txBox="1"/>
          <p:nvPr/>
        </p:nvSpPr>
        <p:spPr>
          <a:xfrm>
            <a:off x="4275525" y="3032525"/>
            <a:ext cx="4125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ld Standard TT"/>
                <a:ea typeface="Old Standard TT"/>
                <a:cs typeface="Old Standard TT"/>
                <a:sym typeface="Old Standard TT"/>
              </a:rPr>
              <a:t>Figure depicting the angles Phi ɸ and Theta θ</a:t>
            </a:r>
            <a:endParaRPr>
              <a:latin typeface="Old Standard TT"/>
              <a:ea typeface="Old Standard TT"/>
              <a:cs typeface="Old Standard TT"/>
              <a:sym typeface="Old Standard TT"/>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40"/>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Far Field Plots: 3D Polar Plot</a:t>
            </a:r>
            <a:endParaRPr/>
          </a:p>
        </p:txBody>
      </p:sp>
      <p:pic>
        <p:nvPicPr>
          <p:cNvPr id="249" name="Google Shape;249;p40"/>
          <p:cNvPicPr preferRelativeResize="0"/>
          <p:nvPr/>
        </p:nvPicPr>
        <p:blipFill>
          <a:blip r:embed="rId3">
            <a:alphaModFix/>
          </a:blip>
          <a:stretch>
            <a:fillRect/>
          </a:stretch>
        </p:blipFill>
        <p:spPr>
          <a:xfrm>
            <a:off x="185500" y="1199900"/>
            <a:ext cx="8773011" cy="3780475"/>
          </a:xfrm>
          <a:prstGeom prst="rect">
            <a:avLst/>
          </a:prstGeom>
          <a:noFill/>
          <a:ln>
            <a:noFill/>
          </a:ln>
        </p:spPr>
      </p:pic>
      <p:sp>
        <p:nvSpPr>
          <p:cNvPr id="250" name="Google Shape;250;p40"/>
          <p:cNvSpPr txBox="1"/>
          <p:nvPr/>
        </p:nvSpPr>
        <p:spPr>
          <a:xfrm>
            <a:off x="7083025" y="1371600"/>
            <a:ext cx="1607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ld Standard TT"/>
                <a:ea typeface="Old Standard TT"/>
                <a:cs typeface="Old Standard TT"/>
                <a:sym typeface="Old Standard TT"/>
              </a:rPr>
              <a:t>f =  3 GHz</a:t>
            </a:r>
            <a:endParaRPr>
              <a:latin typeface="Old Standard TT"/>
              <a:ea typeface="Old Standard TT"/>
              <a:cs typeface="Old Standard TT"/>
              <a:sym typeface="Old Standard TT"/>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41"/>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Radiation Plot</a:t>
            </a:r>
            <a:endParaRPr/>
          </a:p>
        </p:txBody>
      </p:sp>
      <p:sp>
        <p:nvSpPr>
          <p:cNvPr id="256" name="Google Shape;256;p41"/>
          <p:cNvSpPr txBox="1"/>
          <p:nvPr/>
        </p:nvSpPr>
        <p:spPr>
          <a:xfrm>
            <a:off x="382200" y="1328750"/>
            <a:ext cx="83796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dk1"/>
                </a:solidFill>
                <a:latin typeface="Old Standard TT"/>
                <a:ea typeface="Old Standard TT"/>
                <a:cs typeface="Old Standard TT"/>
                <a:sym typeface="Old Standard TT"/>
              </a:rPr>
              <a:t>The energy radiated by an antenna is represented by the Radiation pattern of the antenna. Radiation Patterns are diagrammatically represented as the distribution of radiated energy into space, as a function of direction away from the said antenna</a:t>
            </a:r>
            <a:r>
              <a:rPr lang="en" sz="1200">
                <a:solidFill>
                  <a:schemeClr val="dk1"/>
                </a:solidFill>
                <a:highlight>
                  <a:srgbClr val="FFFFFF"/>
                </a:highlight>
              </a:rPr>
              <a:t>.</a:t>
            </a:r>
            <a:endParaRPr>
              <a:latin typeface="Old Standard TT"/>
              <a:ea typeface="Old Standard TT"/>
              <a:cs typeface="Old Standard TT"/>
              <a:sym typeface="Old Standard T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236650" y="145350"/>
            <a:ext cx="8413500" cy="970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600" u="sng">
                <a:latin typeface="Verdana"/>
                <a:ea typeface="Verdana"/>
                <a:cs typeface="Verdana"/>
                <a:sym typeface="Verdana"/>
              </a:rPr>
              <a:t>What is an Antenna?</a:t>
            </a:r>
            <a:endParaRPr sz="4600" u="sng">
              <a:latin typeface="Verdana"/>
              <a:ea typeface="Verdana"/>
              <a:cs typeface="Verdana"/>
              <a:sym typeface="Verdana"/>
            </a:endParaRPr>
          </a:p>
        </p:txBody>
      </p:sp>
      <p:sp>
        <p:nvSpPr>
          <p:cNvPr id="76" name="Google Shape;76;p15"/>
          <p:cNvSpPr txBox="1"/>
          <p:nvPr/>
        </p:nvSpPr>
        <p:spPr>
          <a:xfrm>
            <a:off x="573750" y="1115550"/>
            <a:ext cx="7996500" cy="4340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lt1"/>
                </a:solidFill>
              </a:rPr>
              <a:t>Antennas are key components of any wireless system.</a:t>
            </a:r>
            <a:endParaRPr sz="1800">
              <a:solidFill>
                <a:schemeClr val="lt1"/>
              </a:solidFill>
            </a:endParaRPr>
          </a:p>
          <a:p>
            <a:pPr indent="0" lvl="0" marL="0" rtl="0" algn="l">
              <a:spcBef>
                <a:spcPts val="0"/>
              </a:spcBef>
              <a:spcAft>
                <a:spcPts val="0"/>
              </a:spcAft>
              <a:buNone/>
            </a:pPr>
            <a:r>
              <a:t/>
            </a:r>
            <a:endParaRPr sz="1800">
              <a:solidFill>
                <a:schemeClr val="lt1"/>
              </a:solidFill>
            </a:endParaRPr>
          </a:p>
          <a:p>
            <a:pPr indent="0" lvl="0" marL="0" rtl="0" algn="l">
              <a:spcBef>
                <a:spcPts val="0"/>
              </a:spcBef>
              <a:spcAft>
                <a:spcPts val="0"/>
              </a:spcAft>
              <a:buClr>
                <a:schemeClr val="dk1"/>
              </a:buClr>
              <a:buSzPts val="1100"/>
              <a:buFont typeface="Arial"/>
              <a:buNone/>
            </a:pPr>
            <a:r>
              <a:rPr lang="en" sz="1800">
                <a:solidFill>
                  <a:schemeClr val="lt1"/>
                </a:solidFill>
              </a:rPr>
              <a:t>Antenna is one type of transducer that converts the electrical energy into the electromagnetic energy in form of electromagnetic waves.</a:t>
            </a:r>
            <a:endParaRPr sz="1800">
              <a:solidFill>
                <a:schemeClr val="lt1"/>
              </a:solidFill>
            </a:endParaRPr>
          </a:p>
          <a:p>
            <a:pPr indent="0" lvl="0" marL="0" rtl="0" algn="l">
              <a:spcBef>
                <a:spcPts val="0"/>
              </a:spcBef>
              <a:spcAft>
                <a:spcPts val="0"/>
              </a:spcAft>
              <a:buClr>
                <a:schemeClr val="dk1"/>
              </a:buClr>
              <a:buSzPts val="1100"/>
              <a:buFont typeface="Arial"/>
              <a:buNone/>
            </a:pPr>
            <a:r>
              <a:rPr lang="en" sz="1800">
                <a:solidFill>
                  <a:schemeClr val="lt1"/>
                </a:solidFill>
              </a:rPr>
              <a:t>Antennas are required by any radio receiver or transmitter to couple its electrical connection to the electromagnetic field.</a:t>
            </a:r>
            <a:endParaRPr sz="1800">
              <a:solidFill>
                <a:schemeClr val="lt1"/>
              </a:solidFill>
            </a:endParaRPr>
          </a:p>
          <a:p>
            <a:pPr indent="0" lvl="0" marL="0" rtl="0" algn="l">
              <a:spcBef>
                <a:spcPts val="0"/>
              </a:spcBef>
              <a:spcAft>
                <a:spcPts val="0"/>
              </a:spcAft>
              <a:buNone/>
            </a:pPr>
            <a:r>
              <a:t/>
            </a:r>
            <a:endParaRPr sz="1800">
              <a:solidFill>
                <a:schemeClr val="lt1"/>
              </a:solidFill>
            </a:endParaRPr>
          </a:p>
          <a:p>
            <a:pPr indent="0" lvl="0" marL="0" rtl="0" algn="l">
              <a:spcBef>
                <a:spcPts val="0"/>
              </a:spcBef>
              <a:spcAft>
                <a:spcPts val="0"/>
              </a:spcAft>
              <a:buNone/>
            </a:pPr>
            <a:r>
              <a:rPr lang="en" sz="1800">
                <a:solidFill>
                  <a:schemeClr val="lt1"/>
                </a:solidFill>
              </a:rPr>
              <a:t>Most antennas are resonant devices, which operate efficiently over a relatively narrow frequency range.</a:t>
            </a:r>
            <a:endParaRPr sz="1800">
              <a:solidFill>
                <a:schemeClr val="lt1"/>
              </a:solidFill>
            </a:endParaRPr>
          </a:p>
          <a:p>
            <a:pPr indent="0" lvl="0" marL="0" rtl="0" algn="l">
              <a:spcBef>
                <a:spcPts val="0"/>
              </a:spcBef>
              <a:spcAft>
                <a:spcPts val="0"/>
              </a:spcAft>
              <a:buNone/>
            </a:pPr>
            <a:r>
              <a:t/>
            </a:r>
            <a:endParaRPr sz="1800">
              <a:solidFill>
                <a:schemeClr val="lt1"/>
              </a:solidFill>
            </a:endParaRPr>
          </a:p>
          <a:p>
            <a:pPr indent="0" lvl="0" marL="0" rtl="0" algn="l">
              <a:spcBef>
                <a:spcPts val="0"/>
              </a:spcBef>
              <a:spcAft>
                <a:spcPts val="0"/>
              </a:spcAft>
              <a:buNone/>
            </a:pPr>
            <a:r>
              <a:rPr lang="en" sz="1800">
                <a:solidFill>
                  <a:schemeClr val="lt1"/>
                </a:solidFill>
              </a:rPr>
              <a:t>An antenna must be tuned to the same frequency band that the radio system to which it is connected operates in, otherwise reception and/or transmission will be impaired.</a:t>
            </a:r>
            <a:endParaRPr sz="1800">
              <a:solidFill>
                <a:schemeClr val="lt1"/>
              </a:solidFill>
            </a:endParaRPr>
          </a:p>
          <a:p>
            <a:pPr indent="0" lvl="0" marL="0" rtl="0" algn="l">
              <a:spcBef>
                <a:spcPts val="0"/>
              </a:spcBef>
              <a:spcAft>
                <a:spcPts val="0"/>
              </a:spcAft>
              <a:buNone/>
            </a:pPr>
            <a:r>
              <a:t/>
            </a:r>
            <a:endParaRPr sz="1800">
              <a:solidFill>
                <a:schemeClr val="lt1"/>
              </a:solidFill>
            </a:endParaRPr>
          </a:p>
          <a:p>
            <a:pPr indent="0" lvl="0" marL="0" rtl="0" algn="l">
              <a:spcBef>
                <a:spcPts val="0"/>
              </a:spcBef>
              <a:spcAft>
                <a:spcPts val="0"/>
              </a:spcAft>
              <a:buNone/>
            </a:pPr>
            <a:r>
              <a:t/>
            </a:r>
            <a:endParaRPr sz="1800">
              <a:solidFill>
                <a:schemeClr val="lt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42"/>
          <p:cNvSpPr txBox="1"/>
          <p:nvPr>
            <p:ph type="title"/>
          </p:nvPr>
        </p:nvSpPr>
        <p:spPr>
          <a:xfrm>
            <a:off x="190100" y="445025"/>
            <a:ext cx="88854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Far Field Plots: Radiation Plot - Theta Angle Sweep</a:t>
            </a:r>
            <a:endParaRPr/>
          </a:p>
        </p:txBody>
      </p:sp>
      <p:pic>
        <p:nvPicPr>
          <p:cNvPr id="262" name="Google Shape;262;p42"/>
          <p:cNvPicPr preferRelativeResize="0"/>
          <p:nvPr/>
        </p:nvPicPr>
        <p:blipFill>
          <a:blip r:embed="rId3">
            <a:alphaModFix/>
          </a:blip>
          <a:stretch>
            <a:fillRect/>
          </a:stretch>
        </p:blipFill>
        <p:spPr>
          <a:xfrm>
            <a:off x="244138" y="1242775"/>
            <a:ext cx="8655725" cy="378047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43"/>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Far Field Plots: Radiation Plot - Frequency Sweep</a:t>
            </a:r>
            <a:endParaRPr/>
          </a:p>
        </p:txBody>
      </p:sp>
      <p:pic>
        <p:nvPicPr>
          <p:cNvPr id="268" name="Google Shape;268;p43"/>
          <p:cNvPicPr preferRelativeResize="0"/>
          <p:nvPr/>
        </p:nvPicPr>
        <p:blipFill>
          <a:blip r:embed="rId3">
            <a:alphaModFix/>
          </a:blip>
          <a:stretch>
            <a:fillRect/>
          </a:stretch>
        </p:blipFill>
        <p:spPr>
          <a:xfrm>
            <a:off x="152400" y="1210625"/>
            <a:ext cx="8778975" cy="378047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44"/>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Far Field Plots: Radiation Plot - Phi Angle Sweep</a:t>
            </a:r>
            <a:endParaRPr/>
          </a:p>
        </p:txBody>
      </p:sp>
      <p:pic>
        <p:nvPicPr>
          <p:cNvPr id="274" name="Google Shape;274;p44"/>
          <p:cNvPicPr preferRelativeResize="0"/>
          <p:nvPr/>
        </p:nvPicPr>
        <p:blipFill>
          <a:blip r:embed="rId3">
            <a:alphaModFix/>
          </a:blip>
          <a:stretch>
            <a:fillRect/>
          </a:stretch>
        </p:blipFill>
        <p:spPr>
          <a:xfrm>
            <a:off x="190088" y="1210625"/>
            <a:ext cx="8763829" cy="378047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45"/>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Total Gain</a:t>
            </a:r>
            <a:endParaRPr/>
          </a:p>
        </p:txBody>
      </p:sp>
      <p:sp>
        <p:nvSpPr>
          <p:cNvPr id="280" name="Google Shape;280;p45"/>
          <p:cNvSpPr txBox="1"/>
          <p:nvPr/>
        </p:nvSpPr>
        <p:spPr>
          <a:xfrm>
            <a:off x="382200" y="1328750"/>
            <a:ext cx="8379600" cy="240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rgbClr val="333333"/>
                </a:solidFill>
                <a:latin typeface="Old Standard TT"/>
                <a:ea typeface="Old Standard TT"/>
                <a:cs typeface="Old Standard TT"/>
                <a:sym typeface="Old Standard TT"/>
              </a:rPr>
              <a:t>Antenna gain is defined as the maximum radiation intensity produced by the antenna compared to that given by a lossless isotropic radiator supplied with the same level of power. It is a key performance number which combines an antenna’s </a:t>
            </a:r>
            <a:r>
              <a:rPr lang="en" sz="1600">
                <a:solidFill>
                  <a:srgbClr val="333333"/>
                </a:solidFill>
                <a:uFill>
                  <a:noFill/>
                </a:uFill>
                <a:latin typeface="Old Standard TT"/>
                <a:ea typeface="Old Standard TT"/>
                <a:cs typeface="Old Standard TT"/>
                <a:sym typeface="Old Standard TT"/>
                <a:hlinkClick r:id="rId3">
                  <a:extLst>
                    <a:ext uri="{A12FA001-AC4F-418D-AE19-62706E023703}">
                      <ahyp:hlinkClr val="tx"/>
                    </a:ext>
                  </a:extLst>
                </a:hlinkClick>
              </a:rPr>
              <a:t>directivity</a:t>
            </a:r>
            <a:r>
              <a:rPr lang="en" sz="1600">
                <a:solidFill>
                  <a:srgbClr val="333333"/>
                </a:solidFill>
                <a:latin typeface="Old Standard TT"/>
                <a:ea typeface="Old Standard TT"/>
                <a:cs typeface="Old Standard TT"/>
                <a:sym typeface="Old Standard TT"/>
              </a:rPr>
              <a:t> and </a:t>
            </a:r>
            <a:r>
              <a:rPr lang="en" sz="1600">
                <a:solidFill>
                  <a:srgbClr val="333333"/>
                </a:solidFill>
                <a:uFill>
                  <a:noFill/>
                </a:uFill>
                <a:latin typeface="Old Standard TT"/>
                <a:ea typeface="Old Standard TT"/>
                <a:cs typeface="Old Standard TT"/>
                <a:sym typeface="Old Standard TT"/>
                <a:hlinkClick r:id="rId4">
                  <a:extLst>
                    <a:ext uri="{A12FA001-AC4F-418D-AE19-62706E023703}">
                      <ahyp:hlinkClr val="tx"/>
                    </a:ext>
                  </a:extLst>
                </a:hlinkClick>
              </a:rPr>
              <a:t>electrical efficiency</a:t>
            </a:r>
            <a:r>
              <a:rPr lang="en" sz="1600">
                <a:solidFill>
                  <a:srgbClr val="333333"/>
                </a:solidFill>
                <a:latin typeface="Old Standard TT"/>
                <a:ea typeface="Old Standard TT"/>
                <a:cs typeface="Old Standard TT"/>
                <a:sym typeface="Old Standard TT"/>
              </a:rPr>
              <a:t>. In a transmitting antenna, the gain describes how well the antenna converts input power into </a:t>
            </a:r>
            <a:r>
              <a:rPr lang="en" sz="1600">
                <a:solidFill>
                  <a:srgbClr val="333333"/>
                </a:solidFill>
                <a:uFill>
                  <a:noFill/>
                </a:uFill>
                <a:latin typeface="Old Standard TT"/>
                <a:ea typeface="Old Standard TT"/>
                <a:cs typeface="Old Standard TT"/>
                <a:sym typeface="Old Standard TT"/>
                <a:hlinkClick r:id="rId5">
                  <a:extLst>
                    <a:ext uri="{A12FA001-AC4F-418D-AE19-62706E023703}">
                      <ahyp:hlinkClr val="tx"/>
                    </a:ext>
                  </a:extLst>
                </a:hlinkClick>
              </a:rPr>
              <a:t>radio waves</a:t>
            </a:r>
            <a:r>
              <a:rPr lang="en" sz="1600">
                <a:solidFill>
                  <a:srgbClr val="333333"/>
                </a:solidFill>
                <a:latin typeface="Old Standard TT"/>
                <a:ea typeface="Old Standard TT"/>
                <a:cs typeface="Old Standard TT"/>
                <a:sym typeface="Old Standard TT"/>
              </a:rPr>
              <a:t> headed in a specified direction. In a receiving antenna, the gain describes how well the antenna converts radio waves arriving from a specified direction into electrical power.</a:t>
            </a:r>
            <a:endParaRPr sz="1600">
              <a:solidFill>
                <a:srgbClr val="333333"/>
              </a:solidFill>
              <a:latin typeface="Old Standard TT"/>
              <a:ea typeface="Old Standard TT"/>
              <a:cs typeface="Old Standard TT"/>
              <a:sym typeface="Old Standard TT"/>
            </a:endParaRPr>
          </a:p>
          <a:p>
            <a:pPr indent="0" lvl="0" marL="0" rtl="0" algn="l">
              <a:spcBef>
                <a:spcPts val="0"/>
              </a:spcBef>
              <a:spcAft>
                <a:spcPts val="0"/>
              </a:spcAft>
              <a:buNone/>
            </a:pPr>
            <a:r>
              <a:t/>
            </a:r>
            <a:endParaRPr sz="1600">
              <a:solidFill>
                <a:srgbClr val="333333"/>
              </a:solidFill>
            </a:endParaRPr>
          </a:p>
          <a:p>
            <a:pPr indent="0" lvl="0" marL="0" rtl="0" algn="l">
              <a:spcBef>
                <a:spcPts val="0"/>
              </a:spcBef>
              <a:spcAft>
                <a:spcPts val="0"/>
              </a:spcAft>
              <a:buNone/>
            </a:pPr>
            <a:r>
              <a:t/>
            </a:r>
            <a:endParaRPr sz="1600">
              <a:solidFill>
                <a:srgbClr val="333333"/>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46"/>
          <p:cNvSpPr txBox="1"/>
          <p:nvPr>
            <p:ph type="title"/>
          </p:nvPr>
        </p:nvSpPr>
        <p:spPr>
          <a:xfrm>
            <a:off x="190050" y="412875"/>
            <a:ext cx="87639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Far Field Plots: Total Gain Plot - Frequency Sweep</a:t>
            </a:r>
            <a:endParaRPr/>
          </a:p>
        </p:txBody>
      </p:sp>
      <p:pic>
        <p:nvPicPr>
          <p:cNvPr id="286" name="Google Shape;286;p46"/>
          <p:cNvPicPr preferRelativeResize="0"/>
          <p:nvPr/>
        </p:nvPicPr>
        <p:blipFill>
          <a:blip r:embed="rId3">
            <a:alphaModFix/>
          </a:blip>
          <a:stretch>
            <a:fillRect/>
          </a:stretch>
        </p:blipFill>
        <p:spPr>
          <a:xfrm>
            <a:off x="152400" y="1178475"/>
            <a:ext cx="8739886" cy="381262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47"/>
          <p:cNvSpPr txBox="1"/>
          <p:nvPr>
            <p:ph type="title"/>
          </p:nvPr>
        </p:nvSpPr>
        <p:spPr>
          <a:xfrm>
            <a:off x="0" y="412875"/>
            <a:ext cx="91440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Far Field Plots: Total Gain Plot - Theta Angle Sweep</a:t>
            </a:r>
            <a:endParaRPr/>
          </a:p>
        </p:txBody>
      </p:sp>
      <p:pic>
        <p:nvPicPr>
          <p:cNvPr id="292" name="Google Shape;292;p47"/>
          <p:cNvPicPr preferRelativeResize="0"/>
          <p:nvPr/>
        </p:nvPicPr>
        <p:blipFill>
          <a:blip r:embed="rId3">
            <a:alphaModFix/>
          </a:blip>
          <a:stretch>
            <a:fillRect/>
          </a:stretch>
        </p:blipFill>
        <p:spPr>
          <a:xfrm>
            <a:off x="152400" y="1178475"/>
            <a:ext cx="8745002" cy="3812624"/>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48"/>
          <p:cNvSpPr txBox="1"/>
          <p:nvPr>
            <p:ph type="title"/>
          </p:nvPr>
        </p:nvSpPr>
        <p:spPr>
          <a:xfrm>
            <a:off x="0" y="412875"/>
            <a:ext cx="9144000" cy="613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Far Field Plots: Total Gain Plot - Phi Angle Sweep</a:t>
            </a:r>
            <a:endParaRPr/>
          </a:p>
        </p:txBody>
      </p:sp>
      <p:pic>
        <p:nvPicPr>
          <p:cNvPr id="298" name="Google Shape;298;p48"/>
          <p:cNvPicPr preferRelativeResize="0"/>
          <p:nvPr/>
        </p:nvPicPr>
        <p:blipFill>
          <a:blip r:embed="rId3">
            <a:alphaModFix/>
          </a:blip>
          <a:stretch>
            <a:fillRect/>
          </a:stretch>
        </p:blipFill>
        <p:spPr>
          <a:xfrm>
            <a:off x="182575" y="1103450"/>
            <a:ext cx="8778843" cy="381262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49"/>
          <p:cNvSpPr txBox="1"/>
          <p:nvPr>
            <p:ph type="title"/>
          </p:nvPr>
        </p:nvSpPr>
        <p:spPr>
          <a:xfrm>
            <a:off x="1770000" y="-225300"/>
            <a:ext cx="5604000" cy="1182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000" u="sng">
                <a:latin typeface="Verdana"/>
                <a:ea typeface="Verdana"/>
                <a:cs typeface="Verdana"/>
                <a:sym typeface="Verdana"/>
              </a:rPr>
              <a:t>Future Scope</a:t>
            </a:r>
            <a:endParaRPr sz="4000" u="sng">
              <a:latin typeface="Verdana"/>
              <a:ea typeface="Verdana"/>
              <a:cs typeface="Verdana"/>
              <a:sym typeface="Verdana"/>
            </a:endParaRPr>
          </a:p>
        </p:txBody>
      </p:sp>
      <p:sp>
        <p:nvSpPr>
          <p:cNvPr id="304" name="Google Shape;304;p49"/>
          <p:cNvSpPr txBox="1"/>
          <p:nvPr/>
        </p:nvSpPr>
        <p:spPr>
          <a:xfrm>
            <a:off x="596250" y="750650"/>
            <a:ext cx="7951500" cy="4309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lt1"/>
                </a:solidFill>
              </a:rPr>
              <a:t>Microstrip patch antennas have been of interest for a long time due to their low profile, low cost, easy printability, and fabrication, as well as the capability of being embedded within other devices. However, there are many disadvantages </a:t>
            </a:r>
            <a:r>
              <a:rPr lang="en" sz="1600">
                <a:solidFill>
                  <a:schemeClr val="lt1"/>
                </a:solidFill>
              </a:rPr>
              <a:t>associated</a:t>
            </a:r>
            <a:r>
              <a:rPr lang="en" sz="1600">
                <a:solidFill>
                  <a:schemeClr val="lt1"/>
                </a:solidFill>
              </a:rPr>
              <a:t> to it, such as low gain and narrow bandwidth.</a:t>
            </a:r>
            <a:endParaRPr sz="1600">
              <a:solidFill>
                <a:schemeClr val="lt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rPr lang="en" sz="1600">
                <a:solidFill>
                  <a:schemeClr val="lt1"/>
                </a:solidFill>
              </a:rPr>
              <a:t>We can Increase Mircrostrip Patch Antenna’s Bandwidth by:-</a:t>
            </a:r>
            <a:endParaRPr sz="1600">
              <a:solidFill>
                <a:schemeClr val="lt1"/>
              </a:solidFill>
            </a:endParaRPr>
          </a:p>
          <a:p>
            <a:pPr indent="-330200" lvl="0" marL="457200" rtl="0" algn="l">
              <a:spcBef>
                <a:spcPts val="0"/>
              </a:spcBef>
              <a:spcAft>
                <a:spcPts val="0"/>
              </a:spcAft>
              <a:buClr>
                <a:schemeClr val="lt1"/>
              </a:buClr>
              <a:buSzPts val="1600"/>
              <a:buChar char="●"/>
            </a:pPr>
            <a:r>
              <a:rPr lang="en" sz="1600">
                <a:solidFill>
                  <a:schemeClr val="lt1"/>
                </a:solidFill>
              </a:rPr>
              <a:t>Increasing substrate height</a:t>
            </a:r>
            <a:endParaRPr sz="1600">
              <a:solidFill>
                <a:schemeClr val="lt1"/>
              </a:solidFill>
            </a:endParaRPr>
          </a:p>
          <a:p>
            <a:pPr indent="-330200" lvl="0" marL="457200" rtl="0" algn="l">
              <a:spcBef>
                <a:spcPts val="0"/>
              </a:spcBef>
              <a:spcAft>
                <a:spcPts val="0"/>
              </a:spcAft>
              <a:buClr>
                <a:schemeClr val="lt1"/>
              </a:buClr>
              <a:buSzPts val="1600"/>
              <a:buChar char="●"/>
            </a:pPr>
            <a:r>
              <a:rPr lang="en" sz="1600">
                <a:solidFill>
                  <a:schemeClr val="lt1"/>
                </a:solidFill>
              </a:rPr>
              <a:t>Including partial ground</a:t>
            </a:r>
            <a:endParaRPr sz="1600">
              <a:solidFill>
                <a:schemeClr val="lt1"/>
              </a:solidFill>
            </a:endParaRPr>
          </a:p>
          <a:p>
            <a:pPr indent="0" lvl="0" marL="0" rtl="0" algn="l">
              <a:spcBef>
                <a:spcPts val="0"/>
              </a:spcBef>
              <a:spcAft>
                <a:spcPts val="0"/>
              </a:spcAft>
              <a:buNone/>
            </a:pPr>
            <a:r>
              <a:t/>
            </a:r>
            <a:endParaRPr sz="1600">
              <a:solidFill>
                <a:schemeClr val="lt1"/>
              </a:solidFill>
            </a:endParaRPr>
          </a:p>
          <a:p>
            <a:pPr indent="0" lvl="0" marL="0" rtl="0" algn="l">
              <a:spcBef>
                <a:spcPts val="0"/>
              </a:spcBef>
              <a:spcAft>
                <a:spcPts val="0"/>
              </a:spcAft>
              <a:buNone/>
            </a:pPr>
            <a:r>
              <a:rPr lang="en" sz="1600">
                <a:solidFill>
                  <a:schemeClr val="lt1"/>
                </a:solidFill>
              </a:rPr>
              <a:t>Also, the optimized response was obtained by using parameters </a:t>
            </a:r>
            <a:r>
              <a:rPr lang="en" sz="1600">
                <a:solidFill>
                  <a:schemeClr val="lt1"/>
                </a:solidFill>
              </a:rPr>
              <a:t>slightly</a:t>
            </a:r>
            <a:r>
              <a:rPr lang="en" sz="1600">
                <a:solidFill>
                  <a:schemeClr val="lt1"/>
                </a:solidFill>
              </a:rPr>
              <a:t> different from the theoretical ones. This can be due to various extrinsic factors and material properties, which must be considered while designing the same.</a:t>
            </a:r>
            <a:endParaRPr sz="1600">
              <a:solidFill>
                <a:schemeClr val="lt1"/>
              </a:solidFill>
            </a:endParaRPr>
          </a:p>
          <a:p>
            <a:pPr indent="0" lvl="0" marL="0" rtl="0" algn="l">
              <a:spcBef>
                <a:spcPts val="0"/>
              </a:spcBef>
              <a:spcAft>
                <a:spcPts val="0"/>
              </a:spcAft>
              <a:buNone/>
            </a:pPr>
            <a:r>
              <a:t/>
            </a:r>
            <a:endParaRPr sz="1600">
              <a:solidFill>
                <a:schemeClr val="lt1"/>
              </a:solidFill>
            </a:endParaRPr>
          </a:p>
          <a:p>
            <a:pPr indent="0" lvl="0" marL="0" rtl="0" algn="l">
              <a:spcBef>
                <a:spcPts val="0"/>
              </a:spcBef>
              <a:spcAft>
                <a:spcPts val="0"/>
              </a:spcAft>
              <a:buClr>
                <a:schemeClr val="dk1"/>
              </a:buClr>
              <a:buSzPts val="1100"/>
              <a:buFont typeface="Arial"/>
              <a:buNone/>
            </a:pPr>
            <a:r>
              <a:rPr lang="en" sz="1600">
                <a:solidFill>
                  <a:schemeClr val="lt1"/>
                </a:solidFill>
              </a:rPr>
              <a:t>Experimental radiation patterns of the constructed antenna could</a:t>
            </a:r>
            <a:endParaRPr sz="1600">
              <a:solidFill>
                <a:schemeClr val="lt1"/>
              </a:solidFill>
            </a:endParaRPr>
          </a:p>
          <a:p>
            <a:pPr indent="0" lvl="0" marL="0" rtl="0" algn="l">
              <a:spcBef>
                <a:spcPts val="0"/>
              </a:spcBef>
              <a:spcAft>
                <a:spcPts val="0"/>
              </a:spcAft>
              <a:buNone/>
            </a:pPr>
            <a:r>
              <a:rPr lang="en" sz="1600">
                <a:solidFill>
                  <a:schemeClr val="lt1"/>
                </a:solidFill>
              </a:rPr>
              <a:t>not be obtained and compared with the theoretical patterns. Though we were able to simulate patch antennas, but were unable to fabricate one and compare the practical and simulated results.</a:t>
            </a:r>
            <a:endParaRPr sz="1600">
              <a:solidFill>
                <a:schemeClr val="lt1"/>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50"/>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500" u="sng">
                <a:latin typeface="Verdana"/>
                <a:ea typeface="Verdana"/>
                <a:cs typeface="Verdana"/>
                <a:sym typeface="Verdana"/>
              </a:rPr>
              <a:t>Conclusion</a:t>
            </a:r>
            <a:endParaRPr sz="4500" u="sng">
              <a:latin typeface="Verdana"/>
              <a:ea typeface="Verdana"/>
              <a:cs typeface="Verdana"/>
              <a:sym typeface="Verdana"/>
            </a:endParaRPr>
          </a:p>
        </p:txBody>
      </p:sp>
      <p:sp>
        <p:nvSpPr>
          <p:cNvPr id="310" name="Google Shape;310;p50"/>
          <p:cNvSpPr txBox="1"/>
          <p:nvPr>
            <p:ph idx="1" type="body"/>
          </p:nvPr>
        </p:nvSpPr>
        <p:spPr>
          <a:xfrm>
            <a:off x="311700" y="1381000"/>
            <a:ext cx="8520600" cy="3397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Arial"/>
              <a:buChar char="●"/>
            </a:pPr>
            <a:r>
              <a:rPr lang="en">
                <a:latin typeface="Arial"/>
                <a:ea typeface="Arial"/>
                <a:cs typeface="Arial"/>
                <a:sym typeface="Arial"/>
              </a:rPr>
              <a:t>The simulation of microstrip patch antenna is carried out.</a:t>
            </a:r>
            <a:endParaRPr>
              <a:latin typeface="Arial"/>
              <a:ea typeface="Arial"/>
              <a:cs typeface="Arial"/>
              <a:sym typeface="Arial"/>
            </a:endParaRPr>
          </a:p>
          <a:p>
            <a:pPr indent="-342900" lvl="0" marL="457200" rtl="0" algn="l">
              <a:spcBef>
                <a:spcPts val="0"/>
              </a:spcBef>
              <a:spcAft>
                <a:spcPts val="0"/>
              </a:spcAft>
              <a:buSzPts val="1800"/>
              <a:buFont typeface="Arial"/>
              <a:buChar char="●"/>
            </a:pPr>
            <a:r>
              <a:rPr lang="en">
                <a:latin typeface="Arial"/>
                <a:ea typeface="Arial"/>
                <a:cs typeface="Arial"/>
                <a:sym typeface="Arial"/>
              </a:rPr>
              <a:t>The various methodology necessary for simulation are done.</a:t>
            </a:r>
            <a:endParaRPr>
              <a:latin typeface="Arial"/>
              <a:ea typeface="Arial"/>
              <a:cs typeface="Arial"/>
              <a:sym typeface="Arial"/>
            </a:endParaRPr>
          </a:p>
          <a:p>
            <a:pPr indent="-342900" lvl="0" marL="457200" rtl="0" algn="l">
              <a:spcBef>
                <a:spcPts val="0"/>
              </a:spcBef>
              <a:spcAft>
                <a:spcPts val="0"/>
              </a:spcAft>
              <a:buSzPts val="1800"/>
              <a:buFont typeface="Arial"/>
              <a:buChar char="●"/>
            </a:pPr>
            <a:r>
              <a:rPr lang="en">
                <a:latin typeface="Arial"/>
                <a:ea typeface="Arial"/>
                <a:cs typeface="Arial"/>
                <a:sym typeface="Arial"/>
              </a:rPr>
              <a:t>The substrate and patches are created.</a:t>
            </a:r>
            <a:endParaRPr>
              <a:latin typeface="Arial"/>
              <a:ea typeface="Arial"/>
              <a:cs typeface="Arial"/>
              <a:sym typeface="Arial"/>
            </a:endParaRPr>
          </a:p>
          <a:p>
            <a:pPr indent="-342900" lvl="0" marL="457200" rtl="0" algn="l">
              <a:spcBef>
                <a:spcPts val="0"/>
              </a:spcBef>
              <a:spcAft>
                <a:spcPts val="0"/>
              </a:spcAft>
              <a:buSzPts val="1800"/>
              <a:buFont typeface="Arial"/>
              <a:buChar char="●"/>
            </a:pPr>
            <a:r>
              <a:rPr lang="en">
                <a:latin typeface="Arial"/>
                <a:ea typeface="Arial"/>
                <a:cs typeface="Arial"/>
                <a:sym typeface="Arial"/>
              </a:rPr>
              <a:t>The radiation pattern are observed. Rectangular patch antenna at 3 GHz is designed on Ansys HFSS.</a:t>
            </a:r>
            <a:endParaRPr>
              <a:latin typeface="Arial"/>
              <a:ea typeface="Arial"/>
              <a:cs typeface="Arial"/>
              <a:sym typeface="Arial"/>
            </a:endParaRPr>
          </a:p>
          <a:p>
            <a:pPr indent="-342900" lvl="0" marL="457200" rtl="0" algn="l">
              <a:spcBef>
                <a:spcPts val="0"/>
              </a:spcBef>
              <a:spcAft>
                <a:spcPts val="0"/>
              </a:spcAft>
              <a:buSzPts val="1800"/>
              <a:buFont typeface="Arial"/>
              <a:buChar char="●"/>
            </a:pPr>
            <a:r>
              <a:rPr lang="en">
                <a:latin typeface="Arial"/>
                <a:ea typeface="Arial"/>
                <a:cs typeface="Arial"/>
                <a:sym typeface="Arial"/>
              </a:rPr>
              <a:t>The designed antenna is suitable for mobile communication, cell phone antennas etc.</a:t>
            </a:r>
            <a:endParaRPr>
              <a:latin typeface="Arial"/>
              <a:ea typeface="Arial"/>
              <a:cs typeface="Arial"/>
              <a:sym typeface="Arial"/>
            </a:endParaRPr>
          </a:p>
          <a:p>
            <a:pPr indent="-342900" lvl="0" marL="457200" rtl="0" algn="l">
              <a:spcBef>
                <a:spcPts val="0"/>
              </a:spcBef>
              <a:spcAft>
                <a:spcPts val="0"/>
              </a:spcAft>
              <a:buSzPts val="1800"/>
              <a:buFont typeface="Arial"/>
              <a:buChar char="●"/>
            </a:pPr>
            <a:r>
              <a:rPr lang="en">
                <a:latin typeface="Arial"/>
                <a:ea typeface="Arial"/>
                <a:cs typeface="Arial"/>
                <a:sym typeface="Arial"/>
              </a:rPr>
              <a:t>The simulation gave results good enough to satisfy our </a:t>
            </a:r>
            <a:r>
              <a:rPr lang="en">
                <a:latin typeface="Arial"/>
                <a:ea typeface="Arial"/>
                <a:cs typeface="Arial"/>
                <a:sym typeface="Arial"/>
              </a:rPr>
              <a:t>requirements</a:t>
            </a:r>
            <a:r>
              <a:rPr lang="en">
                <a:latin typeface="Arial"/>
                <a:ea typeface="Arial"/>
                <a:cs typeface="Arial"/>
                <a:sym typeface="Arial"/>
              </a:rPr>
              <a:t> to fabricate it on hardware which can be used in various applications.</a:t>
            </a:r>
            <a:endParaRPr>
              <a:latin typeface="Arial"/>
              <a:ea typeface="Arial"/>
              <a:cs typeface="Arial"/>
              <a:sym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314" name="Shape 314"/>
        <p:cNvGrpSpPr/>
        <p:nvPr/>
      </p:nvGrpSpPr>
      <p:grpSpPr>
        <a:xfrm>
          <a:off x="0" y="0"/>
          <a:ext cx="0" cy="0"/>
          <a:chOff x="0" y="0"/>
          <a:chExt cx="0" cy="0"/>
        </a:xfrm>
      </p:grpSpPr>
      <p:sp>
        <p:nvSpPr>
          <p:cNvPr id="315" name="Google Shape;315;p51"/>
          <p:cNvSpPr txBox="1"/>
          <p:nvPr>
            <p:ph type="title"/>
          </p:nvPr>
        </p:nvSpPr>
        <p:spPr>
          <a:xfrm>
            <a:off x="311700" y="274850"/>
            <a:ext cx="8520600" cy="81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500" u="sng">
                <a:solidFill>
                  <a:schemeClr val="lt1"/>
                </a:solidFill>
                <a:latin typeface="Verdana"/>
                <a:ea typeface="Verdana"/>
                <a:cs typeface="Verdana"/>
                <a:sym typeface="Verdana"/>
              </a:rPr>
              <a:t>References</a:t>
            </a:r>
            <a:endParaRPr sz="4500" u="sng">
              <a:solidFill>
                <a:schemeClr val="lt1"/>
              </a:solidFill>
              <a:latin typeface="Verdana"/>
              <a:ea typeface="Verdana"/>
              <a:cs typeface="Verdana"/>
              <a:sym typeface="Verdana"/>
            </a:endParaRPr>
          </a:p>
        </p:txBody>
      </p:sp>
      <p:sp>
        <p:nvSpPr>
          <p:cNvPr id="316" name="Google Shape;316;p51"/>
          <p:cNvSpPr txBox="1"/>
          <p:nvPr>
            <p:ph idx="1" type="body"/>
          </p:nvPr>
        </p:nvSpPr>
        <p:spPr>
          <a:xfrm>
            <a:off x="311700" y="1355025"/>
            <a:ext cx="8520600" cy="33972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lt1"/>
              </a:buClr>
              <a:buSzPts val="1800"/>
              <a:buFont typeface="Arial"/>
              <a:buChar char="●"/>
            </a:pPr>
            <a:r>
              <a:rPr lang="en" u="sng">
                <a:solidFill>
                  <a:schemeClr val="lt1"/>
                </a:solidFill>
                <a:latin typeface="Arial"/>
                <a:ea typeface="Arial"/>
                <a:cs typeface="Arial"/>
                <a:sym typeface="Arial"/>
                <a:hlinkClick r:id="rId3">
                  <a:extLst>
                    <a:ext uri="{A12FA001-AC4F-418D-AE19-62706E023703}">
                      <ahyp:hlinkClr val="tx"/>
                    </a:ext>
                  </a:extLst>
                </a:hlinkClick>
              </a:rPr>
              <a:t>https://en.wikipedia.org/wiki/Antenna_(radio)</a:t>
            </a:r>
            <a:endParaRPr>
              <a:solidFill>
                <a:schemeClr val="lt1"/>
              </a:solidFill>
              <a:latin typeface="Arial"/>
              <a:ea typeface="Arial"/>
              <a:cs typeface="Arial"/>
              <a:sym typeface="Arial"/>
            </a:endParaRPr>
          </a:p>
          <a:p>
            <a:pPr indent="-342900" lvl="0" marL="457200" rtl="0" algn="l">
              <a:lnSpc>
                <a:spcPct val="115000"/>
              </a:lnSpc>
              <a:spcBef>
                <a:spcPts val="0"/>
              </a:spcBef>
              <a:spcAft>
                <a:spcPts val="0"/>
              </a:spcAft>
              <a:buClr>
                <a:schemeClr val="lt1"/>
              </a:buClr>
              <a:buSzPts val="1800"/>
              <a:buFont typeface="Arial"/>
              <a:buChar char="●"/>
            </a:pPr>
            <a:r>
              <a:rPr lang="en" u="sng">
                <a:solidFill>
                  <a:schemeClr val="lt1"/>
                </a:solidFill>
                <a:latin typeface="Arial"/>
                <a:ea typeface="Arial"/>
                <a:cs typeface="Arial"/>
                <a:sym typeface="Arial"/>
                <a:hlinkClick r:id="rId4">
                  <a:extLst>
                    <a:ext uri="{A12FA001-AC4F-418D-AE19-62706E023703}">
                      <ahyp:hlinkClr val="tx"/>
                    </a:ext>
                  </a:extLst>
                </a:hlinkClick>
              </a:rPr>
              <a:t>https://en.wikipedia.org/wiki/Microstrip_antenna</a:t>
            </a:r>
            <a:endParaRPr>
              <a:solidFill>
                <a:schemeClr val="lt1"/>
              </a:solidFill>
              <a:latin typeface="Arial"/>
              <a:ea typeface="Arial"/>
              <a:cs typeface="Arial"/>
              <a:sym typeface="Arial"/>
            </a:endParaRPr>
          </a:p>
          <a:p>
            <a:pPr indent="-342900" lvl="0" marL="457200" rtl="0" algn="l">
              <a:lnSpc>
                <a:spcPct val="115000"/>
              </a:lnSpc>
              <a:spcBef>
                <a:spcPts val="0"/>
              </a:spcBef>
              <a:spcAft>
                <a:spcPts val="0"/>
              </a:spcAft>
              <a:buClr>
                <a:schemeClr val="lt1"/>
              </a:buClr>
              <a:buSzPts val="1800"/>
              <a:buFont typeface="Arial"/>
              <a:buChar char="●"/>
            </a:pPr>
            <a:r>
              <a:rPr lang="en">
                <a:solidFill>
                  <a:schemeClr val="lt1"/>
                </a:solidFill>
                <a:latin typeface="Arial"/>
                <a:ea typeface="Arial"/>
                <a:cs typeface="Arial"/>
                <a:sym typeface="Arial"/>
              </a:rPr>
              <a:t>Microstrip Patch Antennas: By Kai Fong Lee, Kwai Man Luk, Hau Wah Lai</a:t>
            </a:r>
            <a:endParaRPr>
              <a:solidFill>
                <a:schemeClr val="lt1"/>
              </a:solidFill>
              <a:latin typeface="Arial"/>
              <a:ea typeface="Arial"/>
              <a:cs typeface="Arial"/>
              <a:sym typeface="Arial"/>
            </a:endParaRPr>
          </a:p>
          <a:p>
            <a:pPr indent="-342900" lvl="0" marL="457200" rtl="0" algn="l">
              <a:lnSpc>
                <a:spcPct val="115000"/>
              </a:lnSpc>
              <a:spcBef>
                <a:spcPts val="0"/>
              </a:spcBef>
              <a:spcAft>
                <a:spcPts val="0"/>
              </a:spcAft>
              <a:buClr>
                <a:schemeClr val="lt1"/>
              </a:buClr>
              <a:buSzPts val="1800"/>
              <a:buFont typeface="Arial"/>
              <a:buChar char="●"/>
            </a:pPr>
            <a:r>
              <a:rPr lang="en">
                <a:solidFill>
                  <a:schemeClr val="lt1"/>
                </a:solidFill>
                <a:latin typeface="Arial"/>
                <a:ea typeface="Arial"/>
                <a:cs typeface="Arial"/>
                <a:sym typeface="Arial"/>
              </a:rPr>
              <a:t>Practical Microstrip and Printed Antenna Design: By Anil Pandey</a:t>
            </a:r>
            <a:endParaRPr>
              <a:solidFill>
                <a:schemeClr val="lt1"/>
              </a:solidFill>
              <a:latin typeface="Arial"/>
              <a:ea typeface="Arial"/>
              <a:cs typeface="Arial"/>
              <a:sym typeface="Arial"/>
            </a:endParaRPr>
          </a:p>
          <a:p>
            <a:pPr indent="-342900" lvl="0" marL="457200" rtl="0" algn="l">
              <a:lnSpc>
                <a:spcPct val="115000"/>
              </a:lnSpc>
              <a:spcBef>
                <a:spcPts val="0"/>
              </a:spcBef>
              <a:spcAft>
                <a:spcPts val="0"/>
              </a:spcAft>
              <a:buClr>
                <a:schemeClr val="lt1"/>
              </a:buClr>
              <a:buSzPts val="1800"/>
              <a:buFont typeface="Arial"/>
              <a:buChar char="●"/>
            </a:pPr>
            <a:r>
              <a:rPr lang="en">
                <a:solidFill>
                  <a:schemeClr val="lt1"/>
                </a:solidFill>
                <a:latin typeface="Arial"/>
                <a:ea typeface="Arial"/>
                <a:cs typeface="Arial"/>
                <a:sym typeface="Arial"/>
              </a:rPr>
              <a:t>Microstrip Patch Antenna Design: G. Garg, P. Bhartia, I. Bahl, A. Ittipiboon </a:t>
            </a:r>
            <a:endParaRPr>
              <a:solidFill>
                <a:schemeClr val="lt1"/>
              </a:solidFill>
              <a:latin typeface="Arial"/>
              <a:ea typeface="Arial"/>
              <a:cs typeface="Arial"/>
              <a:sym typeface="Arial"/>
            </a:endParaRPr>
          </a:p>
          <a:p>
            <a:pPr indent="-342900" lvl="0" marL="457200" rtl="0" algn="l">
              <a:lnSpc>
                <a:spcPct val="115000"/>
              </a:lnSpc>
              <a:spcBef>
                <a:spcPts val="0"/>
              </a:spcBef>
              <a:spcAft>
                <a:spcPts val="0"/>
              </a:spcAft>
              <a:buClr>
                <a:schemeClr val="lt1"/>
              </a:buClr>
              <a:buSzPts val="1800"/>
              <a:buFont typeface="Arial"/>
              <a:buChar char="●"/>
            </a:pPr>
            <a:r>
              <a:rPr lang="en">
                <a:solidFill>
                  <a:schemeClr val="lt1"/>
                </a:solidFill>
                <a:latin typeface="Arial"/>
                <a:ea typeface="Arial"/>
                <a:cs typeface="Arial"/>
                <a:sym typeface="Arial"/>
              </a:rPr>
              <a:t>Nandalal et al. : </a:t>
            </a:r>
            <a:r>
              <a:rPr lang="en" u="sng">
                <a:solidFill>
                  <a:schemeClr val="lt1"/>
                </a:solidFill>
                <a:latin typeface="Arial"/>
                <a:ea typeface="Arial"/>
                <a:cs typeface="Arial"/>
                <a:sym typeface="Arial"/>
                <a:hlinkClick r:id="rId5">
                  <a:extLst>
                    <a:ext uri="{A12FA001-AC4F-418D-AE19-62706E023703}">
                      <ahyp:hlinkClr val="tx"/>
                    </a:ext>
                  </a:extLst>
                </a:hlinkClick>
              </a:rPr>
              <a:t>https://dx.doi.org/10.37622/IJOO/14.1.2020.101-108</a:t>
            </a:r>
            <a:endParaRPr>
              <a:solidFill>
                <a:schemeClr val="lt1"/>
              </a:solidFill>
              <a:latin typeface="Arial"/>
              <a:ea typeface="Arial"/>
              <a:cs typeface="Arial"/>
              <a:sym typeface="Arial"/>
            </a:endParaRPr>
          </a:p>
          <a:p>
            <a:pPr indent="-342900" lvl="0" marL="457200" rtl="0" algn="l">
              <a:lnSpc>
                <a:spcPct val="115000"/>
              </a:lnSpc>
              <a:spcBef>
                <a:spcPts val="0"/>
              </a:spcBef>
              <a:spcAft>
                <a:spcPts val="0"/>
              </a:spcAft>
              <a:buClr>
                <a:schemeClr val="lt1"/>
              </a:buClr>
              <a:buSzPts val="1800"/>
              <a:buFont typeface="Arial"/>
              <a:buChar char="●"/>
            </a:pPr>
            <a:r>
              <a:rPr lang="en">
                <a:solidFill>
                  <a:schemeClr val="lt1"/>
                </a:solidFill>
                <a:latin typeface="Arial"/>
                <a:ea typeface="Arial"/>
                <a:cs typeface="Arial"/>
                <a:sym typeface="Arial"/>
              </a:rPr>
              <a:t>NPTEL Playlist on Antennas by Prof. Girish Kumar (IIT-B)</a:t>
            </a:r>
            <a:endParaRPr>
              <a:solidFill>
                <a:schemeClr val="lt1"/>
              </a:solidFill>
              <a:latin typeface="Arial"/>
              <a:ea typeface="Arial"/>
              <a:cs typeface="Arial"/>
              <a:sym typeface="Arial"/>
            </a:endParaRPr>
          </a:p>
          <a:p>
            <a:pPr indent="-342900" lvl="0" marL="457200" rtl="0" algn="l">
              <a:lnSpc>
                <a:spcPct val="115000"/>
              </a:lnSpc>
              <a:spcBef>
                <a:spcPts val="0"/>
              </a:spcBef>
              <a:spcAft>
                <a:spcPts val="0"/>
              </a:spcAft>
              <a:buClr>
                <a:schemeClr val="lt1"/>
              </a:buClr>
              <a:buSzPts val="1800"/>
              <a:buFont typeface="Arial"/>
              <a:buChar char="●"/>
            </a:pPr>
            <a:r>
              <a:rPr lang="en">
                <a:solidFill>
                  <a:schemeClr val="lt1"/>
                </a:solidFill>
                <a:latin typeface="Arial"/>
                <a:ea typeface="Arial"/>
                <a:cs typeface="Arial"/>
                <a:sym typeface="Arial"/>
              </a:rPr>
              <a:t>Werfelli et al. : </a:t>
            </a:r>
            <a:r>
              <a:rPr lang="en" u="sng">
                <a:solidFill>
                  <a:schemeClr val="lt1"/>
                </a:solidFill>
                <a:latin typeface="Arial"/>
                <a:ea typeface="Arial"/>
                <a:cs typeface="Arial"/>
                <a:sym typeface="Arial"/>
                <a:hlinkClick r:id="rId6">
                  <a:extLst>
                    <a:ext uri="{A12FA001-AC4F-418D-AE19-62706E023703}">
                      <ahyp:hlinkClr val="tx"/>
                    </a:ext>
                  </a:extLst>
                </a:hlinkClick>
              </a:rPr>
              <a:t>http://dx.doi.org/10.1109/ATSIP.2016.7523197</a:t>
            </a:r>
            <a:endParaRPr>
              <a:solidFill>
                <a:schemeClr val="lt1"/>
              </a:solidFill>
              <a:latin typeface="Arial"/>
              <a:ea typeface="Arial"/>
              <a:cs typeface="Arial"/>
              <a:sym typeface="Arial"/>
            </a:endParaRPr>
          </a:p>
          <a:p>
            <a:pPr indent="0" lvl="0" marL="0" rtl="0" algn="l">
              <a:lnSpc>
                <a:spcPct val="115000"/>
              </a:lnSpc>
              <a:spcBef>
                <a:spcPts val="1600"/>
              </a:spcBef>
              <a:spcAft>
                <a:spcPts val="0"/>
              </a:spcAft>
              <a:buNone/>
            </a:pPr>
            <a:r>
              <a:t/>
            </a:r>
            <a:endParaRPr>
              <a:solidFill>
                <a:schemeClr val="lt1"/>
              </a:solidFill>
              <a:latin typeface="Arial"/>
              <a:ea typeface="Arial"/>
              <a:cs typeface="Arial"/>
              <a:sym typeface="Arial"/>
            </a:endParaRPr>
          </a:p>
          <a:p>
            <a:pPr indent="0" lvl="0" marL="457200" rtl="0" algn="l">
              <a:lnSpc>
                <a:spcPct val="115000"/>
              </a:lnSpc>
              <a:spcBef>
                <a:spcPts val="1600"/>
              </a:spcBef>
              <a:spcAft>
                <a:spcPts val="1600"/>
              </a:spcAft>
              <a:buNone/>
            </a:pPr>
            <a:r>
              <a:t/>
            </a:r>
            <a:endParaRPr>
              <a:solidFill>
                <a:schemeClr val="lt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207900" y="216900"/>
            <a:ext cx="8557500" cy="927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500" u="sng">
                <a:latin typeface="Verdana"/>
                <a:ea typeface="Verdana"/>
                <a:cs typeface="Verdana"/>
                <a:sym typeface="Verdana"/>
              </a:rPr>
              <a:t>What is a Microstrip Patch Antenna?</a:t>
            </a:r>
            <a:endParaRPr sz="3500" u="sng">
              <a:latin typeface="Verdana"/>
              <a:ea typeface="Verdana"/>
              <a:cs typeface="Verdana"/>
              <a:sym typeface="Verdana"/>
            </a:endParaRPr>
          </a:p>
        </p:txBody>
      </p:sp>
      <p:sp>
        <p:nvSpPr>
          <p:cNvPr id="82" name="Google Shape;82;p16"/>
          <p:cNvSpPr txBox="1"/>
          <p:nvPr/>
        </p:nvSpPr>
        <p:spPr>
          <a:xfrm>
            <a:off x="588950" y="1531275"/>
            <a:ext cx="7525500" cy="203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solidFill>
                  <a:schemeClr val="lt1"/>
                </a:solidFill>
              </a:rPr>
              <a:t>In its most basic form a Microstrip patch antenna consists of a </a:t>
            </a:r>
            <a:r>
              <a:rPr b="1" lang="en" sz="2000">
                <a:solidFill>
                  <a:schemeClr val="lt1"/>
                </a:solidFill>
              </a:rPr>
              <a:t>radiating patch</a:t>
            </a:r>
            <a:r>
              <a:rPr lang="en" sz="2000">
                <a:solidFill>
                  <a:schemeClr val="lt1"/>
                </a:solidFill>
              </a:rPr>
              <a:t> on one side of </a:t>
            </a:r>
            <a:r>
              <a:rPr b="1" lang="en" sz="2000">
                <a:solidFill>
                  <a:schemeClr val="lt1"/>
                </a:solidFill>
              </a:rPr>
              <a:t>a dielectric substrate</a:t>
            </a:r>
            <a:r>
              <a:rPr lang="en" sz="2000">
                <a:solidFill>
                  <a:schemeClr val="lt1"/>
                </a:solidFill>
              </a:rPr>
              <a:t> which has </a:t>
            </a:r>
            <a:r>
              <a:rPr b="1" lang="en" sz="2000">
                <a:solidFill>
                  <a:schemeClr val="lt1"/>
                </a:solidFill>
              </a:rPr>
              <a:t>a ground plane</a:t>
            </a:r>
            <a:r>
              <a:rPr lang="en" sz="2000">
                <a:solidFill>
                  <a:schemeClr val="lt1"/>
                </a:solidFill>
              </a:rPr>
              <a:t> on the other side.</a:t>
            </a:r>
            <a:endParaRPr sz="2000">
              <a:solidFill>
                <a:schemeClr val="lt1"/>
              </a:solidFill>
            </a:endParaRPr>
          </a:p>
          <a:p>
            <a:pPr indent="0" lvl="0" marL="0" rtl="0" algn="l">
              <a:spcBef>
                <a:spcPts val="0"/>
              </a:spcBef>
              <a:spcAft>
                <a:spcPts val="0"/>
              </a:spcAft>
              <a:buNone/>
            </a:pPr>
            <a:r>
              <a:t/>
            </a:r>
            <a:endParaRPr sz="2000">
              <a:solidFill>
                <a:schemeClr val="lt1"/>
              </a:solidFill>
            </a:endParaRPr>
          </a:p>
          <a:p>
            <a:pPr indent="0" lvl="0" marL="0" rtl="0" algn="l">
              <a:spcBef>
                <a:spcPts val="0"/>
              </a:spcBef>
              <a:spcAft>
                <a:spcPts val="0"/>
              </a:spcAft>
              <a:buClr>
                <a:schemeClr val="dk1"/>
              </a:buClr>
              <a:buSzPts val="1100"/>
              <a:buFont typeface="Arial"/>
              <a:buNone/>
            </a:pPr>
            <a:r>
              <a:rPr lang="en" sz="2000">
                <a:solidFill>
                  <a:schemeClr val="lt1"/>
                </a:solidFill>
              </a:rPr>
              <a:t>It was invented by Bob Munson in 1972.</a:t>
            </a:r>
            <a:endParaRPr sz="2000">
              <a:solidFill>
                <a:schemeClr val="lt1"/>
              </a:solidFill>
            </a:endParaRPr>
          </a:p>
          <a:p>
            <a:pPr indent="0" lvl="0" marL="0" rtl="0" algn="l">
              <a:spcBef>
                <a:spcPts val="0"/>
              </a:spcBef>
              <a:spcAft>
                <a:spcPts val="0"/>
              </a:spcAft>
              <a:buNone/>
            </a:pPr>
            <a:r>
              <a:t/>
            </a:r>
            <a:endParaRPr sz="2000">
              <a:solidFill>
                <a:schemeClr val="lt1"/>
              </a:solidFill>
            </a:endParaRPr>
          </a:p>
        </p:txBody>
      </p:sp>
      <p:sp>
        <p:nvSpPr>
          <p:cNvPr id="83" name="Google Shape;83;p16"/>
          <p:cNvSpPr txBox="1"/>
          <p:nvPr/>
        </p:nvSpPr>
        <p:spPr>
          <a:xfrm>
            <a:off x="588950" y="2434325"/>
            <a:ext cx="4659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lt1"/>
              </a:solidFill>
              <a:latin typeface="Old Standard TT"/>
              <a:ea typeface="Old Standard TT"/>
              <a:cs typeface="Old Standard TT"/>
              <a:sym typeface="Old Standard TT"/>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52"/>
          <p:cNvSpPr txBox="1"/>
          <p:nvPr/>
        </p:nvSpPr>
        <p:spPr>
          <a:xfrm>
            <a:off x="3070050" y="2133150"/>
            <a:ext cx="3003900" cy="877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4500">
                <a:latin typeface="Old Standard TT"/>
                <a:ea typeface="Old Standard TT"/>
                <a:cs typeface="Old Standard TT"/>
                <a:sym typeface="Old Standard TT"/>
              </a:rPr>
              <a:t>Thank You</a:t>
            </a:r>
            <a:endParaRPr sz="4500">
              <a:latin typeface="Old Standard TT"/>
              <a:ea typeface="Old Standard TT"/>
              <a:cs typeface="Old Standard TT"/>
              <a:sym typeface="Old Standard T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txBox="1"/>
          <p:nvPr>
            <p:ph type="title"/>
          </p:nvPr>
        </p:nvSpPr>
        <p:spPr>
          <a:xfrm>
            <a:off x="265500" y="73575"/>
            <a:ext cx="4045200" cy="1333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Structure of</a:t>
            </a:r>
            <a:endParaRPr/>
          </a:p>
        </p:txBody>
      </p:sp>
      <p:sp>
        <p:nvSpPr>
          <p:cNvPr id="89" name="Google Shape;89;p17"/>
          <p:cNvSpPr txBox="1"/>
          <p:nvPr>
            <p:ph idx="1" type="subTitle"/>
          </p:nvPr>
        </p:nvSpPr>
        <p:spPr>
          <a:xfrm>
            <a:off x="265500" y="1406776"/>
            <a:ext cx="4045200" cy="1345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Microstrip Patch Antenna</a:t>
            </a:r>
            <a:endParaRPr/>
          </a:p>
        </p:txBody>
      </p:sp>
      <p:sp>
        <p:nvSpPr>
          <p:cNvPr id="90" name="Google Shape;90;p17"/>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Char char="●"/>
            </a:pPr>
            <a:r>
              <a:rPr lang="en"/>
              <a:t>Patch</a:t>
            </a:r>
            <a:endParaRPr/>
          </a:p>
          <a:p>
            <a:pPr indent="-342900" lvl="0" marL="457200" rtl="0" algn="l">
              <a:spcBef>
                <a:spcPts val="1600"/>
              </a:spcBef>
              <a:spcAft>
                <a:spcPts val="0"/>
              </a:spcAft>
              <a:buSzPts val="1800"/>
              <a:buChar char="●"/>
            </a:pPr>
            <a:r>
              <a:rPr lang="en"/>
              <a:t>Microstrip Line Feed </a:t>
            </a:r>
            <a:endParaRPr/>
          </a:p>
          <a:p>
            <a:pPr indent="-342900" lvl="0" marL="457200" rtl="0" algn="l">
              <a:spcBef>
                <a:spcPts val="1600"/>
              </a:spcBef>
              <a:spcAft>
                <a:spcPts val="0"/>
              </a:spcAft>
              <a:buSzPts val="1800"/>
              <a:buChar char="●"/>
            </a:pPr>
            <a:r>
              <a:rPr lang="en"/>
              <a:t>Dielectric Substrate</a:t>
            </a:r>
            <a:endParaRPr/>
          </a:p>
          <a:p>
            <a:pPr indent="-342900" lvl="0" marL="457200" rtl="0" algn="l">
              <a:spcBef>
                <a:spcPts val="1600"/>
              </a:spcBef>
              <a:spcAft>
                <a:spcPts val="0"/>
              </a:spcAft>
              <a:buSzPts val="1800"/>
              <a:buChar char="●"/>
            </a:pPr>
            <a:r>
              <a:rPr lang="en"/>
              <a:t>Ground Plane</a:t>
            </a:r>
            <a:endParaRPr/>
          </a:p>
          <a:p>
            <a:pPr indent="-342900" lvl="0" marL="457200" rtl="0" algn="l">
              <a:spcBef>
                <a:spcPts val="1600"/>
              </a:spcBef>
              <a:spcAft>
                <a:spcPts val="1600"/>
              </a:spcAft>
              <a:buSzPts val="1800"/>
              <a:buChar char="●"/>
            </a:pPr>
            <a:r>
              <a:rPr lang="en"/>
              <a:t>Port</a:t>
            </a:r>
            <a:endParaRPr/>
          </a:p>
        </p:txBody>
      </p:sp>
      <p:sp>
        <p:nvSpPr>
          <p:cNvPr id="91" name="Google Shape;91;p17"/>
          <p:cNvSpPr txBox="1"/>
          <p:nvPr/>
        </p:nvSpPr>
        <p:spPr>
          <a:xfrm>
            <a:off x="575875" y="2656825"/>
            <a:ext cx="3363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Old Standard TT"/>
              <a:ea typeface="Old Standard TT"/>
              <a:cs typeface="Old Standard TT"/>
              <a:sym typeface="Old Standard TT"/>
            </a:endParaRPr>
          </a:p>
        </p:txBody>
      </p:sp>
      <p:grpSp>
        <p:nvGrpSpPr>
          <p:cNvPr id="92" name="Google Shape;92;p17"/>
          <p:cNvGrpSpPr/>
          <p:nvPr/>
        </p:nvGrpSpPr>
        <p:grpSpPr>
          <a:xfrm>
            <a:off x="265500" y="2319475"/>
            <a:ext cx="3943811" cy="1781675"/>
            <a:chOff x="265500" y="2319475"/>
            <a:chExt cx="3943811" cy="1781675"/>
          </a:xfrm>
        </p:grpSpPr>
        <p:pic>
          <p:nvPicPr>
            <p:cNvPr id="93" name="Google Shape;93;p17"/>
            <p:cNvPicPr preferRelativeResize="0"/>
            <p:nvPr/>
          </p:nvPicPr>
          <p:blipFill>
            <a:blip r:embed="rId3">
              <a:alphaModFix/>
            </a:blip>
            <a:stretch>
              <a:fillRect/>
            </a:stretch>
          </p:blipFill>
          <p:spPr>
            <a:xfrm>
              <a:off x="265500" y="2319475"/>
              <a:ext cx="3943811" cy="1781675"/>
            </a:xfrm>
            <a:prstGeom prst="rect">
              <a:avLst/>
            </a:prstGeom>
            <a:noFill/>
            <a:ln>
              <a:noFill/>
            </a:ln>
          </p:spPr>
        </p:pic>
        <p:cxnSp>
          <p:nvCxnSpPr>
            <p:cNvPr id="94" name="Google Shape;94;p17"/>
            <p:cNvCxnSpPr/>
            <p:nvPr/>
          </p:nvCxnSpPr>
          <p:spPr>
            <a:xfrm flipH="1">
              <a:off x="1706100" y="3693850"/>
              <a:ext cx="8400" cy="350100"/>
            </a:xfrm>
            <a:prstGeom prst="straightConnector1">
              <a:avLst/>
            </a:prstGeom>
            <a:noFill/>
            <a:ln cap="flat" cmpd="sng" w="228600">
              <a:solidFill>
                <a:srgbClr val="6AA84F"/>
              </a:solidFill>
              <a:prstDash val="solid"/>
              <a:round/>
              <a:headEnd len="med" w="med" type="none"/>
              <a:tailEnd len="med" w="med" type="none"/>
            </a:ln>
          </p:spPr>
        </p:cxn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8"/>
          <p:cNvSpPr txBox="1"/>
          <p:nvPr>
            <p:ph type="title"/>
          </p:nvPr>
        </p:nvSpPr>
        <p:spPr>
          <a:xfrm>
            <a:off x="1770000" y="364325"/>
            <a:ext cx="5604000" cy="1036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800" u="sng">
                <a:latin typeface="Verdana"/>
                <a:ea typeface="Verdana"/>
                <a:cs typeface="Verdana"/>
                <a:sym typeface="Verdana"/>
              </a:rPr>
              <a:t>Applications</a:t>
            </a:r>
            <a:endParaRPr sz="4800" u="sng">
              <a:latin typeface="Verdana"/>
              <a:ea typeface="Verdana"/>
              <a:cs typeface="Verdana"/>
              <a:sym typeface="Verdana"/>
            </a:endParaRPr>
          </a:p>
        </p:txBody>
      </p:sp>
      <p:sp>
        <p:nvSpPr>
          <p:cNvPr id="100" name="Google Shape;100;p18"/>
          <p:cNvSpPr txBox="1"/>
          <p:nvPr/>
        </p:nvSpPr>
        <p:spPr>
          <a:xfrm>
            <a:off x="680600" y="1572150"/>
            <a:ext cx="7368300" cy="3786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1800">
                <a:solidFill>
                  <a:srgbClr val="FFFFFF"/>
                </a:solidFill>
              </a:rPr>
              <a:t>✓ Used in mobile satellite communication system. </a:t>
            </a:r>
            <a:endParaRPr sz="1800">
              <a:solidFill>
                <a:srgbClr val="FFFFFF"/>
              </a:solidFill>
            </a:endParaRPr>
          </a:p>
          <a:p>
            <a:pPr indent="0" lvl="0" marL="0" rtl="0" algn="l">
              <a:spcBef>
                <a:spcPts val="0"/>
              </a:spcBef>
              <a:spcAft>
                <a:spcPts val="0"/>
              </a:spcAft>
              <a:buClr>
                <a:schemeClr val="dk1"/>
              </a:buClr>
              <a:buSzPts val="1100"/>
              <a:buFont typeface="Arial"/>
              <a:buNone/>
            </a:pPr>
            <a:r>
              <a:t/>
            </a:r>
            <a:endParaRPr sz="1800">
              <a:solidFill>
                <a:srgbClr val="FFFFFF"/>
              </a:solidFill>
            </a:endParaRPr>
          </a:p>
          <a:p>
            <a:pPr indent="0" lvl="0" marL="0" rtl="0" algn="l">
              <a:spcBef>
                <a:spcPts val="0"/>
              </a:spcBef>
              <a:spcAft>
                <a:spcPts val="0"/>
              </a:spcAft>
              <a:buClr>
                <a:schemeClr val="dk1"/>
              </a:buClr>
              <a:buSzPts val="1100"/>
              <a:buFont typeface="Arial"/>
              <a:buNone/>
            </a:pPr>
            <a:r>
              <a:rPr lang="en" sz="1800">
                <a:solidFill>
                  <a:srgbClr val="FFFFFF"/>
                </a:solidFill>
              </a:rPr>
              <a:t>✓ Used in aircraft, spacecraft &amp; missiles</a:t>
            </a:r>
            <a:endParaRPr sz="1800">
              <a:solidFill>
                <a:srgbClr val="FFFFFF"/>
              </a:solidFill>
            </a:endParaRPr>
          </a:p>
          <a:p>
            <a:pPr indent="0" lvl="0" marL="0" rtl="0" algn="l">
              <a:spcBef>
                <a:spcPts val="0"/>
              </a:spcBef>
              <a:spcAft>
                <a:spcPts val="0"/>
              </a:spcAft>
              <a:buClr>
                <a:schemeClr val="dk1"/>
              </a:buClr>
              <a:buSzPts val="1100"/>
              <a:buFont typeface="Arial"/>
              <a:buNone/>
            </a:pPr>
            <a:r>
              <a:t/>
            </a:r>
            <a:endParaRPr sz="1800">
              <a:solidFill>
                <a:srgbClr val="FFFFFF"/>
              </a:solidFill>
            </a:endParaRPr>
          </a:p>
          <a:p>
            <a:pPr indent="0" lvl="0" marL="0" rtl="0" algn="l">
              <a:spcBef>
                <a:spcPts val="0"/>
              </a:spcBef>
              <a:spcAft>
                <a:spcPts val="0"/>
              </a:spcAft>
              <a:buClr>
                <a:schemeClr val="dk1"/>
              </a:buClr>
              <a:buSzPts val="1100"/>
              <a:buFont typeface="Arial"/>
              <a:buNone/>
            </a:pPr>
            <a:r>
              <a:rPr lang="en" sz="1800">
                <a:solidFill>
                  <a:srgbClr val="FFFFFF"/>
                </a:solidFill>
              </a:rPr>
              <a:t>✓ Direct broadcast television (DBS).</a:t>
            </a:r>
            <a:endParaRPr sz="1800">
              <a:solidFill>
                <a:srgbClr val="FFFFFF"/>
              </a:solidFill>
            </a:endParaRPr>
          </a:p>
          <a:p>
            <a:pPr indent="0" lvl="0" marL="0" rtl="0" algn="l">
              <a:spcBef>
                <a:spcPts val="0"/>
              </a:spcBef>
              <a:spcAft>
                <a:spcPts val="0"/>
              </a:spcAft>
              <a:buClr>
                <a:schemeClr val="dk1"/>
              </a:buClr>
              <a:buSzPts val="1100"/>
              <a:buFont typeface="Arial"/>
              <a:buNone/>
            </a:pPr>
            <a:r>
              <a:t/>
            </a:r>
            <a:endParaRPr sz="1800">
              <a:solidFill>
                <a:srgbClr val="FFFFFF"/>
              </a:solidFill>
            </a:endParaRPr>
          </a:p>
          <a:p>
            <a:pPr indent="0" lvl="0" marL="0" rtl="0" algn="l">
              <a:spcBef>
                <a:spcPts val="0"/>
              </a:spcBef>
              <a:spcAft>
                <a:spcPts val="0"/>
              </a:spcAft>
              <a:buClr>
                <a:schemeClr val="dk1"/>
              </a:buClr>
              <a:buSzPts val="1100"/>
              <a:buFont typeface="Arial"/>
              <a:buNone/>
            </a:pPr>
            <a:r>
              <a:rPr lang="en" sz="1800">
                <a:solidFill>
                  <a:srgbClr val="FFFFFF"/>
                </a:solidFill>
              </a:rPr>
              <a:t>✓ GPS system.</a:t>
            </a:r>
            <a:endParaRPr sz="1800">
              <a:solidFill>
                <a:srgbClr val="FFFFFF"/>
              </a:solidFill>
            </a:endParaRPr>
          </a:p>
          <a:p>
            <a:pPr indent="0" lvl="0" marL="0" rtl="0" algn="l">
              <a:spcBef>
                <a:spcPts val="0"/>
              </a:spcBef>
              <a:spcAft>
                <a:spcPts val="0"/>
              </a:spcAft>
              <a:buClr>
                <a:schemeClr val="dk1"/>
              </a:buClr>
              <a:buSzPts val="1100"/>
              <a:buFont typeface="Arial"/>
              <a:buNone/>
            </a:pPr>
            <a:r>
              <a:t/>
            </a:r>
            <a:endParaRPr sz="1800">
              <a:solidFill>
                <a:srgbClr val="FFFFFF"/>
              </a:solidFill>
            </a:endParaRPr>
          </a:p>
          <a:p>
            <a:pPr indent="0" lvl="0" marL="0" rtl="0" algn="l">
              <a:spcBef>
                <a:spcPts val="0"/>
              </a:spcBef>
              <a:spcAft>
                <a:spcPts val="0"/>
              </a:spcAft>
              <a:buClr>
                <a:schemeClr val="dk1"/>
              </a:buClr>
              <a:buSzPts val="1100"/>
              <a:buFont typeface="Arial"/>
              <a:buNone/>
            </a:pPr>
            <a:r>
              <a:rPr lang="en" sz="1800">
                <a:solidFill>
                  <a:srgbClr val="FFFFFF"/>
                </a:solidFill>
              </a:rPr>
              <a:t>✓ Telemetry &amp; telemedicine</a:t>
            </a:r>
            <a:endParaRPr sz="1800">
              <a:solidFill>
                <a:srgbClr val="FFFFFF"/>
              </a:solidFill>
            </a:endParaRPr>
          </a:p>
          <a:p>
            <a:pPr indent="0" lvl="0" marL="0" rtl="0" algn="l">
              <a:spcBef>
                <a:spcPts val="0"/>
              </a:spcBef>
              <a:spcAft>
                <a:spcPts val="0"/>
              </a:spcAft>
              <a:buClr>
                <a:schemeClr val="dk1"/>
              </a:buClr>
              <a:buSzPts val="1100"/>
              <a:buFont typeface="Arial"/>
              <a:buNone/>
            </a:pPr>
            <a:r>
              <a:t/>
            </a:r>
            <a:endParaRPr sz="1800">
              <a:solidFill>
                <a:srgbClr val="FFFFFF"/>
              </a:solidFill>
            </a:endParaRPr>
          </a:p>
          <a:p>
            <a:pPr indent="0" lvl="0" marL="0" rtl="0" algn="l">
              <a:spcBef>
                <a:spcPts val="0"/>
              </a:spcBef>
              <a:spcAft>
                <a:spcPts val="0"/>
              </a:spcAft>
              <a:buClr>
                <a:schemeClr val="dk1"/>
              </a:buClr>
              <a:buSzPts val="1100"/>
              <a:buFont typeface="Arial"/>
              <a:buNone/>
            </a:pPr>
            <a:r>
              <a:rPr lang="en" sz="1800">
                <a:solidFill>
                  <a:srgbClr val="FFFFFF"/>
                </a:solidFill>
              </a:rPr>
              <a:t>✓ Radar application</a:t>
            </a:r>
            <a:endParaRPr sz="1800">
              <a:solidFill>
                <a:srgbClr val="FFFFFF"/>
              </a:solidFill>
            </a:endParaRPr>
          </a:p>
          <a:p>
            <a:pPr indent="0" lvl="0" marL="0" rtl="0" algn="l">
              <a:spcBef>
                <a:spcPts val="0"/>
              </a:spcBef>
              <a:spcAft>
                <a:spcPts val="0"/>
              </a:spcAft>
              <a:buClr>
                <a:schemeClr val="dk1"/>
              </a:buClr>
              <a:buSzPts val="1100"/>
              <a:buFont typeface="Arial"/>
              <a:buNone/>
            </a:pPr>
            <a:r>
              <a:t/>
            </a:r>
            <a:endParaRPr sz="1800">
              <a:solidFill>
                <a:srgbClr val="FFFFFF"/>
              </a:solidFill>
            </a:endParaRPr>
          </a:p>
          <a:p>
            <a:pPr indent="0" lvl="0" marL="0" rtl="0" algn="l">
              <a:spcBef>
                <a:spcPts val="0"/>
              </a:spcBef>
              <a:spcAft>
                <a:spcPts val="0"/>
              </a:spcAft>
              <a:buNone/>
            </a:pPr>
            <a:r>
              <a:t/>
            </a:r>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04" name="Shape 104"/>
        <p:cNvGrpSpPr/>
        <p:nvPr/>
      </p:nvGrpSpPr>
      <p:grpSpPr>
        <a:xfrm>
          <a:off x="0" y="0"/>
          <a:ext cx="0" cy="0"/>
          <a:chOff x="0" y="0"/>
          <a:chExt cx="0" cy="0"/>
        </a:xfrm>
      </p:grpSpPr>
      <p:sp>
        <p:nvSpPr>
          <p:cNvPr id="105" name="Google Shape;105;p19"/>
          <p:cNvSpPr txBox="1"/>
          <p:nvPr>
            <p:ph idx="1" type="body"/>
          </p:nvPr>
        </p:nvSpPr>
        <p:spPr>
          <a:xfrm>
            <a:off x="311700" y="1472700"/>
            <a:ext cx="39999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1"/>
                </a:solidFill>
                <a:latin typeface="Arial"/>
                <a:ea typeface="Arial"/>
                <a:cs typeface="Arial"/>
                <a:sym typeface="Arial"/>
              </a:rPr>
              <a:t>The patch acts approximately as a resonant cavity (short circuit walls on top and bottom, open-circuit walls on the sides).</a:t>
            </a:r>
            <a:endParaRPr sz="1800">
              <a:solidFill>
                <a:schemeClr val="lt1"/>
              </a:solidFill>
              <a:latin typeface="Arial"/>
              <a:ea typeface="Arial"/>
              <a:cs typeface="Arial"/>
              <a:sym typeface="Arial"/>
            </a:endParaRPr>
          </a:p>
          <a:p>
            <a:pPr indent="0" lvl="0" marL="0" rtl="0" algn="l">
              <a:spcBef>
                <a:spcPts val="1600"/>
              </a:spcBef>
              <a:spcAft>
                <a:spcPts val="1600"/>
              </a:spcAft>
              <a:buNone/>
            </a:pPr>
            <a:r>
              <a:rPr lang="en" sz="1800">
                <a:solidFill>
                  <a:schemeClr val="lt1"/>
                </a:solidFill>
                <a:latin typeface="Arial"/>
                <a:ea typeface="Arial"/>
                <a:cs typeface="Arial"/>
                <a:sym typeface="Arial"/>
              </a:rPr>
              <a:t>In a cavity, only certain modes are allowed to exist, at different resonant frequencies.</a:t>
            </a:r>
            <a:endParaRPr sz="1800">
              <a:solidFill>
                <a:schemeClr val="lt1"/>
              </a:solidFill>
              <a:latin typeface="Arial"/>
              <a:ea typeface="Arial"/>
              <a:cs typeface="Arial"/>
              <a:sym typeface="Arial"/>
            </a:endParaRPr>
          </a:p>
        </p:txBody>
      </p:sp>
      <p:sp>
        <p:nvSpPr>
          <p:cNvPr id="106" name="Google Shape;106;p19"/>
          <p:cNvSpPr txBox="1"/>
          <p:nvPr>
            <p:ph idx="2" type="body"/>
          </p:nvPr>
        </p:nvSpPr>
        <p:spPr>
          <a:xfrm>
            <a:off x="4832400" y="1472700"/>
            <a:ext cx="39999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800">
                <a:solidFill>
                  <a:schemeClr val="lt1"/>
                </a:solidFill>
                <a:latin typeface="Arial"/>
                <a:ea typeface="Arial"/>
                <a:cs typeface="Arial"/>
                <a:sym typeface="Arial"/>
              </a:rPr>
              <a:t>If the antenna is excited at a resonant frequency, a strong field is set up inside the cavity, and a s strong current on the (bottom) surface of the patch. This produces radiation (a good antenna)</a:t>
            </a:r>
            <a:endParaRPr sz="1800">
              <a:solidFill>
                <a:schemeClr val="lt1"/>
              </a:solidFill>
              <a:latin typeface="Arial"/>
              <a:ea typeface="Arial"/>
              <a:cs typeface="Arial"/>
              <a:sym typeface="Arial"/>
            </a:endParaRPr>
          </a:p>
        </p:txBody>
      </p:sp>
      <p:sp>
        <p:nvSpPr>
          <p:cNvPr id="107" name="Google Shape;107;p19"/>
          <p:cNvSpPr txBox="1"/>
          <p:nvPr>
            <p:ph type="title"/>
          </p:nvPr>
        </p:nvSpPr>
        <p:spPr>
          <a:xfrm>
            <a:off x="311700" y="248700"/>
            <a:ext cx="8520600" cy="613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600" u="sng">
                <a:solidFill>
                  <a:schemeClr val="lt1"/>
                </a:solidFill>
                <a:latin typeface="Verdana"/>
                <a:ea typeface="Verdana"/>
                <a:cs typeface="Verdana"/>
                <a:sym typeface="Verdana"/>
              </a:rPr>
              <a:t>Basic Principles of Operation</a:t>
            </a:r>
            <a:endParaRPr sz="3600" u="sng">
              <a:solidFill>
                <a:schemeClr val="lt1"/>
              </a:solidFill>
              <a:latin typeface="Verdana"/>
              <a:ea typeface="Verdana"/>
              <a:cs typeface="Verdana"/>
              <a:sym typeface="Verdan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0"/>
          <p:cNvSpPr txBox="1"/>
          <p:nvPr>
            <p:ph idx="1" type="body"/>
          </p:nvPr>
        </p:nvSpPr>
        <p:spPr>
          <a:xfrm>
            <a:off x="311700" y="1171675"/>
            <a:ext cx="3999900" cy="37203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en" sz="1800"/>
              <a:t>Micro strip Line Feed: </a:t>
            </a:r>
            <a:r>
              <a:rPr lang="en" sz="1800"/>
              <a:t>In this type of feed technique, a conducting strip is connected directly to the edge of the microstrip patch. The conducting strip is smaller in width as compared to the patch and this kind of feed arrangement has the advantage that the feed can be etched on the same substrate to provide a planar structure.  </a:t>
            </a:r>
            <a:endParaRPr sz="1800"/>
          </a:p>
          <a:p>
            <a:pPr indent="0" lvl="0" marL="457200" rtl="0" algn="l">
              <a:spcBef>
                <a:spcPts val="1600"/>
              </a:spcBef>
              <a:spcAft>
                <a:spcPts val="0"/>
              </a:spcAft>
              <a:buNone/>
            </a:pPr>
            <a:r>
              <a:t/>
            </a:r>
            <a:endParaRPr sz="1800"/>
          </a:p>
          <a:p>
            <a:pPr indent="0" lvl="0" marL="457200" rtl="0" algn="l">
              <a:spcBef>
                <a:spcPts val="1600"/>
              </a:spcBef>
              <a:spcAft>
                <a:spcPts val="1600"/>
              </a:spcAft>
              <a:buNone/>
            </a:pPr>
            <a:r>
              <a:t/>
            </a:r>
            <a:endParaRPr b="1" sz="1800"/>
          </a:p>
        </p:txBody>
      </p:sp>
      <p:sp>
        <p:nvSpPr>
          <p:cNvPr id="113" name="Google Shape;113;p20"/>
          <p:cNvSpPr txBox="1"/>
          <p:nvPr>
            <p:ph idx="2" type="body"/>
          </p:nvPr>
        </p:nvSpPr>
        <p:spPr>
          <a:xfrm>
            <a:off x="4832400" y="1171675"/>
            <a:ext cx="3999900" cy="3397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en" sz="1800"/>
              <a:t>Coaxial Feed</a:t>
            </a:r>
            <a:r>
              <a:rPr lang="en" sz="1800"/>
              <a:t>: The center of the coaxial connector is soldered to the patch.</a:t>
            </a:r>
            <a:endParaRPr sz="1800"/>
          </a:p>
          <a:p>
            <a:pPr indent="-342900" lvl="0" marL="457200" rtl="0" algn="l">
              <a:spcBef>
                <a:spcPts val="0"/>
              </a:spcBef>
              <a:spcAft>
                <a:spcPts val="0"/>
              </a:spcAft>
              <a:buSzPts val="1800"/>
              <a:buChar char="●"/>
            </a:pPr>
            <a:r>
              <a:rPr b="1" lang="en" sz="1800"/>
              <a:t>Aperture Coupled Feed</a:t>
            </a:r>
            <a:r>
              <a:rPr lang="en" sz="1800"/>
              <a:t> : In this type of feed technique, the radiating patch and the microstrip feed line are separated by the ground plane</a:t>
            </a:r>
            <a:endParaRPr sz="1800"/>
          </a:p>
          <a:p>
            <a:pPr indent="-342900" lvl="0" marL="457200" rtl="0" algn="l">
              <a:spcBef>
                <a:spcPts val="0"/>
              </a:spcBef>
              <a:spcAft>
                <a:spcPts val="0"/>
              </a:spcAft>
              <a:buSzPts val="1800"/>
              <a:buChar char="●"/>
            </a:pPr>
            <a:r>
              <a:rPr b="1" lang="en" sz="1800"/>
              <a:t>Proximity Coupled Feed</a:t>
            </a:r>
            <a:r>
              <a:rPr lang="en" sz="1800"/>
              <a:t>:This type of feed technique is also called as the electromagnetic coupling scheme.</a:t>
            </a:r>
            <a:endParaRPr sz="1800"/>
          </a:p>
          <a:p>
            <a:pPr indent="0" lvl="0" marL="914400" rtl="0" algn="l">
              <a:spcBef>
                <a:spcPts val="1600"/>
              </a:spcBef>
              <a:spcAft>
                <a:spcPts val="0"/>
              </a:spcAft>
              <a:buNone/>
            </a:pPr>
            <a:r>
              <a:t/>
            </a:r>
            <a:endParaRPr sz="1800"/>
          </a:p>
          <a:p>
            <a:pPr indent="0" lvl="0" marL="457200" rtl="0" algn="l">
              <a:spcBef>
                <a:spcPts val="1600"/>
              </a:spcBef>
              <a:spcAft>
                <a:spcPts val="1600"/>
              </a:spcAft>
              <a:buNone/>
            </a:pPr>
            <a:r>
              <a:t/>
            </a:r>
            <a:endParaRPr sz="1600"/>
          </a:p>
        </p:txBody>
      </p:sp>
      <p:sp>
        <p:nvSpPr>
          <p:cNvPr id="114" name="Google Shape;114;p20"/>
          <p:cNvSpPr txBox="1"/>
          <p:nvPr>
            <p:ph type="title"/>
          </p:nvPr>
        </p:nvSpPr>
        <p:spPr>
          <a:xfrm>
            <a:off x="311700" y="104750"/>
            <a:ext cx="8520600" cy="613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000" u="sng">
                <a:latin typeface="Verdana"/>
                <a:ea typeface="Verdana"/>
                <a:cs typeface="Verdana"/>
                <a:sym typeface="Verdana"/>
              </a:rPr>
              <a:t>Feed Techniques</a:t>
            </a:r>
            <a:endParaRPr sz="4000" u="sng">
              <a:latin typeface="Verdana"/>
              <a:ea typeface="Verdana"/>
              <a:cs typeface="Verdana"/>
              <a:sym typeface="Verdan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1"/>
          <p:cNvSpPr txBox="1"/>
          <p:nvPr>
            <p:ph type="title"/>
          </p:nvPr>
        </p:nvSpPr>
        <p:spPr>
          <a:xfrm>
            <a:off x="512700" y="193525"/>
            <a:ext cx="8118600" cy="1061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5000" u="sng">
                <a:latin typeface="Verdana"/>
                <a:ea typeface="Verdana"/>
                <a:cs typeface="Verdana"/>
                <a:sym typeface="Verdana"/>
              </a:rPr>
              <a:t>Advantages</a:t>
            </a:r>
            <a:endParaRPr sz="5000" u="sng">
              <a:latin typeface="Verdana"/>
              <a:ea typeface="Verdana"/>
              <a:cs typeface="Verdana"/>
              <a:sym typeface="Verdana"/>
            </a:endParaRPr>
          </a:p>
        </p:txBody>
      </p:sp>
      <p:pic>
        <p:nvPicPr>
          <p:cNvPr id="120" name="Google Shape;120;p21"/>
          <p:cNvPicPr preferRelativeResize="0"/>
          <p:nvPr/>
        </p:nvPicPr>
        <p:blipFill>
          <a:blip r:embed="rId3">
            <a:alphaModFix/>
          </a:blip>
          <a:stretch>
            <a:fillRect/>
          </a:stretch>
        </p:blipFill>
        <p:spPr>
          <a:xfrm>
            <a:off x="420300" y="3508950"/>
            <a:ext cx="647700" cy="285750"/>
          </a:xfrm>
          <a:prstGeom prst="rect">
            <a:avLst/>
          </a:prstGeom>
          <a:noFill/>
          <a:ln>
            <a:noFill/>
          </a:ln>
        </p:spPr>
      </p:pic>
      <p:sp>
        <p:nvSpPr>
          <p:cNvPr id="121" name="Google Shape;121;p21"/>
          <p:cNvSpPr txBox="1"/>
          <p:nvPr/>
        </p:nvSpPr>
        <p:spPr>
          <a:xfrm>
            <a:off x="738600" y="1575200"/>
            <a:ext cx="7666800" cy="2692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800">
                <a:solidFill>
                  <a:schemeClr val="lt1"/>
                </a:solidFill>
              </a:rPr>
              <a:t>• Light weight and low volume.</a:t>
            </a:r>
            <a:endParaRPr sz="1800">
              <a:solidFill>
                <a:schemeClr val="lt1"/>
              </a:solidFill>
            </a:endParaRPr>
          </a:p>
          <a:p>
            <a:pPr indent="0" lvl="0" marL="0" rtl="0" algn="l">
              <a:lnSpc>
                <a:spcPct val="115000"/>
              </a:lnSpc>
              <a:spcBef>
                <a:spcPts val="0"/>
              </a:spcBef>
              <a:spcAft>
                <a:spcPts val="0"/>
              </a:spcAft>
              <a:buNone/>
            </a:pPr>
            <a:r>
              <a:rPr lang="en" sz="1800">
                <a:solidFill>
                  <a:schemeClr val="lt1"/>
                </a:solidFill>
              </a:rPr>
              <a:t>• Low profile planar configuration which can be easily made conformal to host surface. </a:t>
            </a:r>
            <a:endParaRPr sz="1800">
              <a:solidFill>
                <a:schemeClr val="lt1"/>
              </a:solidFill>
            </a:endParaRPr>
          </a:p>
          <a:p>
            <a:pPr indent="0" lvl="0" marL="0" rtl="0" algn="l">
              <a:lnSpc>
                <a:spcPct val="115000"/>
              </a:lnSpc>
              <a:spcBef>
                <a:spcPts val="0"/>
              </a:spcBef>
              <a:spcAft>
                <a:spcPts val="0"/>
              </a:spcAft>
              <a:buNone/>
            </a:pPr>
            <a:r>
              <a:rPr lang="en" sz="1800">
                <a:solidFill>
                  <a:schemeClr val="lt1"/>
                </a:solidFill>
              </a:rPr>
              <a:t>• Low fabrication cost, hence can be manufactured in large quantities. </a:t>
            </a:r>
            <a:endParaRPr sz="1800">
              <a:solidFill>
                <a:schemeClr val="lt1"/>
              </a:solidFill>
            </a:endParaRPr>
          </a:p>
          <a:p>
            <a:pPr indent="0" lvl="0" marL="0" rtl="0" algn="l">
              <a:lnSpc>
                <a:spcPct val="115000"/>
              </a:lnSpc>
              <a:spcBef>
                <a:spcPts val="0"/>
              </a:spcBef>
              <a:spcAft>
                <a:spcPts val="0"/>
              </a:spcAft>
              <a:buNone/>
            </a:pPr>
            <a:r>
              <a:rPr lang="en" sz="1800">
                <a:solidFill>
                  <a:schemeClr val="lt1"/>
                </a:solidFill>
              </a:rPr>
              <a:t>• Supports both, linear as well as circular polarization. </a:t>
            </a:r>
            <a:endParaRPr sz="1800">
              <a:solidFill>
                <a:schemeClr val="lt1"/>
              </a:solidFill>
            </a:endParaRPr>
          </a:p>
          <a:p>
            <a:pPr indent="0" lvl="0" marL="0" rtl="0" algn="l">
              <a:lnSpc>
                <a:spcPct val="115000"/>
              </a:lnSpc>
              <a:spcBef>
                <a:spcPts val="0"/>
              </a:spcBef>
              <a:spcAft>
                <a:spcPts val="0"/>
              </a:spcAft>
              <a:buNone/>
            </a:pPr>
            <a:r>
              <a:rPr lang="en" sz="1800">
                <a:solidFill>
                  <a:schemeClr val="lt1"/>
                </a:solidFill>
              </a:rPr>
              <a:t>• Can be easily integrated with microwave integrated circuits (MICs). </a:t>
            </a:r>
            <a:endParaRPr sz="1800">
              <a:solidFill>
                <a:schemeClr val="lt1"/>
              </a:solidFill>
            </a:endParaRPr>
          </a:p>
          <a:p>
            <a:pPr indent="0" lvl="0" marL="0" rtl="0" algn="l">
              <a:lnSpc>
                <a:spcPct val="115000"/>
              </a:lnSpc>
              <a:spcBef>
                <a:spcPts val="0"/>
              </a:spcBef>
              <a:spcAft>
                <a:spcPts val="0"/>
              </a:spcAft>
              <a:buNone/>
            </a:pPr>
            <a:r>
              <a:rPr lang="en" sz="1800">
                <a:solidFill>
                  <a:schemeClr val="lt1"/>
                </a:solidFill>
              </a:rPr>
              <a:t>• Capable of dual and triple frequency operations. </a:t>
            </a:r>
            <a:endParaRPr sz="1800">
              <a:solidFill>
                <a:schemeClr val="lt1"/>
              </a:solidFill>
            </a:endParaRPr>
          </a:p>
          <a:p>
            <a:pPr indent="0" lvl="0" marL="0" rtl="0" algn="l">
              <a:lnSpc>
                <a:spcPct val="115000"/>
              </a:lnSpc>
              <a:spcBef>
                <a:spcPts val="0"/>
              </a:spcBef>
              <a:spcAft>
                <a:spcPts val="0"/>
              </a:spcAft>
              <a:buNone/>
            </a:pPr>
            <a:r>
              <a:rPr lang="en" sz="1800">
                <a:solidFill>
                  <a:schemeClr val="lt1"/>
                </a:solidFill>
              </a:rPr>
              <a:t>• Mechanically robust when mounted on rigid surfaces.  </a:t>
            </a:r>
            <a:endParaRPr sz="1800">
              <a:solidFill>
                <a:schemeClr val="lt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