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8" r:id="rId2"/>
  </p:sldMasterIdLst>
  <p:sldIdLst>
    <p:sldId id="256" r:id="rId3"/>
    <p:sldId id="305" r:id="rId4"/>
    <p:sldId id="279" r:id="rId5"/>
    <p:sldId id="257" r:id="rId6"/>
    <p:sldId id="280" r:id="rId7"/>
    <p:sldId id="289" r:id="rId8"/>
    <p:sldId id="293" r:id="rId9"/>
    <p:sldId id="295" r:id="rId10"/>
    <p:sldId id="296" r:id="rId11"/>
    <p:sldId id="299" r:id="rId12"/>
    <p:sldId id="300" r:id="rId13"/>
    <p:sldId id="301" r:id="rId14"/>
    <p:sldId id="302" r:id="rId15"/>
    <p:sldId id="303" r:id="rId16"/>
    <p:sldId id="283" r:id="rId17"/>
    <p:sldId id="307" r:id="rId18"/>
    <p:sldId id="308" r:id="rId19"/>
    <p:sldId id="309" r:id="rId20"/>
    <p:sldId id="310" r:id="rId21"/>
    <p:sldId id="311" r:id="rId22"/>
    <p:sldId id="315" r:id="rId23"/>
    <p:sldId id="313" r:id="rId24"/>
    <p:sldId id="314" r:id="rId25"/>
    <p:sldId id="316" r:id="rId26"/>
    <p:sldId id="291" r:id="rId27"/>
    <p:sldId id="290" r:id="rId2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0" d="100"/>
          <a:sy n="80" d="100"/>
        </p:scale>
        <p:origin x="93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D3CC1B98-653A-47FA-924A-DFBE5E44F954}" type="datetimeFigureOut">
              <a:rPr lang="en-IN" smtClean="0"/>
              <a:pPr/>
              <a:t>17-06-2022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93784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338300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72012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9"/>
          <p:cNvSpPr txBox="1">
            <a:spLocks noGrp="1"/>
          </p:cNvSpPr>
          <p:nvPr>
            <p:ph type="body" idx="1"/>
          </p:nvPr>
        </p:nvSpPr>
        <p:spPr>
          <a:xfrm>
            <a:off x="609600" y="5875068"/>
            <a:ext cx="10972800" cy="762800"/>
          </a:xfrm>
          <a:prstGeom prst="rect">
            <a:avLst/>
          </a:prstGeom>
        </p:spPr>
        <p:txBody>
          <a:bodyPr spcFirstLastPara="1" wrap="square" lIns="91425" tIns="91425" rIns="91425" bIns="91425" anchor="ctr" anchorCtr="0">
            <a:noAutofit/>
          </a:bodyPr>
          <a:lstStyle>
            <a:lvl1pPr marL="609585" lvl="0" indent="-304792" algn="ctr">
              <a:spcBef>
                <a:spcPts val="480"/>
              </a:spcBef>
              <a:spcAft>
                <a:spcPts val="0"/>
              </a:spcAft>
              <a:buSzPts val="1600"/>
              <a:buFont typeface="Playfair Display"/>
              <a:buNone/>
              <a:defRPr sz="2133" i="1">
                <a:latin typeface="Playfair Display"/>
                <a:ea typeface="Playfair Display"/>
                <a:cs typeface="Playfair Display"/>
                <a:sym typeface="Playfair Display"/>
              </a:defRPr>
            </a:lvl1pPr>
          </a:lstStyle>
          <a:p>
            <a:pPr lvl="0"/>
            <a:r>
              <a:rPr lang="en-US"/>
              <a:t>Click to edit Master text styles</a:t>
            </a:r>
          </a:p>
        </p:txBody>
      </p:sp>
      <p:sp>
        <p:nvSpPr>
          <p:cNvPr id="51" name="Google Shape;51;p9"/>
          <p:cNvSpPr txBox="1">
            <a:spLocks noGrp="1"/>
          </p:cNvSpPr>
          <p:nvPr>
            <p:ph type="sldNum" idx="12"/>
          </p:nvPr>
        </p:nvSpPr>
        <p:spPr>
          <a:xfrm>
            <a:off x="5730200" y="6488203"/>
            <a:ext cx="731600" cy="370000"/>
          </a:xfrm>
          <a:prstGeom prst="rect">
            <a:avLst/>
          </a:prstGeom>
        </p:spPr>
        <p:txBody>
          <a:bodyPr spcFirstLastPara="1" wrap="square" lIns="91425" tIns="91425" rIns="91425" bIns="91425" anchor="t" anchorCtr="0">
            <a:noAutofit/>
          </a:bodyPr>
          <a:lstStyle>
            <a:lvl1pPr lvl="0">
              <a:buNone/>
              <a:defRPr>
                <a:latin typeface="Playfair Display"/>
                <a:ea typeface="Playfair Display"/>
                <a:cs typeface="Playfair Display"/>
                <a:sym typeface="Playfair Display"/>
              </a:defRPr>
            </a:lvl1pPr>
            <a:lvl2pPr lvl="1">
              <a:buNone/>
              <a:defRPr>
                <a:latin typeface="Playfair Display"/>
                <a:ea typeface="Playfair Display"/>
                <a:cs typeface="Playfair Display"/>
                <a:sym typeface="Playfair Display"/>
              </a:defRPr>
            </a:lvl2pPr>
            <a:lvl3pPr lvl="2">
              <a:buNone/>
              <a:defRPr>
                <a:latin typeface="Playfair Display"/>
                <a:ea typeface="Playfair Display"/>
                <a:cs typeface="Playfair Display"/>
                <a:sym typeface="Playfair Display"/>
              </a:defRPr>
            </a:lvl3pPr>
            <a:lvl4pPr lvl="3">
              <a:buNone/>
              <a:defRPr>
                <a:latin typeface="Playfair Display"/>
                <a:ea typeface="Playfair Display"/>
                <a:cs typeface="Playfair Display"/>
                <a:sym typeface="Playfair Display"/>
              </a:defRPr>
            </a:lvl4pPr>
            <a:lvl5pPr lvl="4">
              <a:buNone/>
              <a:defRPr>
                <a:latin typeface="Playfair Display"/>
                <a:ea typeface="Playfair Display"/>
                <a:cs typeface="Playfair Display"/>
                <a:sym typeface="Playfair Display"/>
              </a:defRPr>
            </a:lvl5pPr>
            <a:lvl6pPr lvl="5">
              <a:buNone/>
              <a:defRPr>
                <a:latin typeface="Playfair Display"/>
                <a:ea typeface="Playfair Display"/>
                <a:cs typeface="Playfair Display"/>
                <a:sym typeface="Playfair Display"/>
              </a:defRPr>
            </a:lvl6pPr>
            <a:lvl7pPr lvl="6">
              <a:buNone/>
              <a:defRPr>
                <a:latin typeface="Playfair Display"/>
                <a:ea typeface="Playfair Display"/>
                <a:cs typeface="Playfair Display"/>
                <a:sym typeface="Playfair Display"/>
              </a:defRPr>
            </a:lvl7pPr>
            <a:lvl8pPr lvl="7">
              <a:buNone/>
              <a:defRPr>
                <a:latin typeface="Playfair Display"/>
                <a:ea typeface="Playfair Display"/>
                <a:cs typeface="Playfair Display"/>
                <a:sym typeface="Playfair Display"/>
              </a:defRPr>
            </a:lvl8pPr>
            <a:lvl9pPr lvl="8">
              <a:buNone/>
              <a:defRPr>
                <a:latin typeface="Playfair Display"/>
                <a:ea typeface="Playfair Display"/>
                <a:cs typeface="Playfair Display"/>
                <a:sym typeface="Playfair Display"/>
              </a:defRPr>
            </a:lvl9pPr>
          </a:lstStyle>
          <a:p>
            <a:fld id="{16DCD180-6691-4B1F-8ECF-B0778850CB77}" type="slidenum">
              <a:rPr lang="en-IN" smtClean="0"/>
              <a:pPr/>
              <a:t>‹#›</a:t>
            </a:fld>
            <a:endParaRPr lang="en-IN"/>
          </a:p>
        </p:txBody>
      </p:sp>
    </p:spTree>
    <p:extLst>
      <p:ext uri="{BB962C8B-B14F-4D97-AF65-F5344CB8AC3E}">
        <p14:creationId xmlns:p14="http://schemas.microsoft.com/office/powerpoint/2010/main" val="1799524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4" name="Google Shape;24;p5"/>
          <p:cNvSpPr txBox="1">
            <a:spLocks noGrp="1"/>
          </p:cNvSpPr>
          <p:nvPr>
            <p:ph type="title"/>
          </p:nvPr>
        </p:nvSpPr>
        <p:spPr>
          <a:xfrm>
            <a:off x="609600" y="0"/>
            <a:ext cx="10972800" cy="1295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3F3F3"/>
              </a:buClr>
              <a:buSzPts val="2400"/>
              <a:buNone/>
              <a:defRPr sz="3200" b="0">
                <a:solidFill>
                  <a:srgbClr val="F3F3F3"/>
                </a:solidFill>
              </a:defRPr>
            </a:lvl1pPr>
            <a:lvl2pPr lvl="1" algn="ctr">
              <a:spcBef>
                <a:spcPts val="0"/>
              </a:spcBef>
              <a:spcAft>
                <a:spcPts val="0"/>
              </a:spcAft>
              <a:buClr>
                <a:srgbClr val="999999"/>
              </a:buClr>
              <a:buSzPts val="2400"/>
              <a:buNone/>
              <a:defRPr sz="3200" b="0">
                <a:solidFill>
                  <a:srgbClr val="999999"/>
                </a:solidFill>
              </a:defRPr>
            </a:lvl2pPr>
            <a:lvl3pPr lvl="2" algn="ctr">
              <a:spcBef>
                <a:spcPts val="0"/>
              </a:spcBef>
              <a:spcAft>
                <a:spcPts val="0"/>
              </a:spcAft>
              <a:buClr>
                <a:srgbClr val="999999"/>
              </a:buClr>
              <a:buSzPts val="2400"/>
              <a:buNone/>
              <a:defRPr sz="3200" b="0">
                <a:solidFill>
                  <a:srgbClr val="999999"/>
                </a:solidFill>
              </a:defRPr>
            </a:lvl3pPr>
            <a:lvl4pPr lvl="3" algn="ctr">
              <a:spcBef>
                <a:spcPts val="0"/>
              </a:spcBef>
              <a:spcAft>
                <a:spcPts val="0"/>
              </a:spcAft>
              <a:buClr>
                <a:srgbClr val="999999"/>
              </a:buClr>
              <a:buSzPts val="2400"/>
              <a:buNone/>
              <a:defRPr sz="3200" b="0">
                <a:solidFill>
                  <a:srgbClr val="999999"/>
                </a:solidFill>
              </a:defRPr>
            </a:lvl4pPr>
            <a:lvl5pPr lvl="4" algn="ctr">
              <a:spcBef>
                <a:spcPts val="0"/>
              </a:spcBef>
              <a:spcAft>
                <a:spcPts val="0"/>
              </a:spcAft>
              <a:buClr>
                <a:srgbClr val="999999"/>
              </a:buClr>
              <a:buSzPts val="2400"/>
              <a:buNone/>
              <a:defRPr sz="3200" b="0">
                <a:solidFill>
                  <a:srgbClr val="999999"/>
                </a:solidFill>
              </a:defRPr>
            </a:lvl5pPr>
            <a:lvl6pPr lvl="5" algn="ctr">
              <a:spcBef>
                <a:spcPts val="0"/>
              </a:spcBef>
              <a:spcAft>
                <a:spcPts val="0"/>
              </a:spcAft>
              <a:buClr>
                <a:srgbClr val="999999"/>
              </a:buClr>
              <a:buSzPts val="2400"/>
              <a:buNone/>
              <a:defRPr sz="3200" b="0">
                <a:solidFill>
                  <a:srgbClr val="999999"/>
                </a:solidFill>
              </a:defRPr>
            </a:lvl6pPr>
            <a:lvl7pPr lvl="6" algn="ctr">
              <a:spcBef>
                <a:spcPts val="0"/>
              </a:spcBef>
              <a:spcAft>
                <a:spcPts val="0"/>
              </a:spcAft>
              <a:buClr>
                <a:srgbClr val="999999"/>
              </a:buClr>
              <a:buSzPts val="2400"/>
              <a:buNone/>
              <a:defRPr sz="3200" b="0">
                <a:solidFill>
                  <a:srgbClr val="999999"/>
                </a:solidFill>
              </a:defRPr>
            </a:lvl7pPr>
            <a:lvl8pPr lvl="7" algn="ctr">
              <a:spcBef>
                <a:spcPts val="0"/>
              </a:spcBef>
              <a:spcAft>
                <a:spcPts val="0"/>
              </a:spcAft>
              <a:buClr>
                <a:srgbClr val="999999"/>
              </a:buClr>
              <a:buSzPts val="2400"/>
              <a:buNone/>
              <a:defRPr sz="3200" b="0">
                <a:solidFill>
                  <a:srgbClr val="999999"/>
                </a:solidFill>
              </a:defRPr>
            </a:lvl8pPr>
            <a:lvl9pPr lvl="8" algn="ctr">
              <a:spcBef>
                <a:spcPts val="0"/>
              </a:spcBef>
              <a:spcAft>
                <a:spcPts val="0"/>
              </a:spcAft>
              <a:buClr>
                <a:srgbClr val="999999"/>
              </a:buClr>
              <a:buSzPts val="2400"/>
              <a:buNone/>
              <a:defRPr sz="3200" b="0">
                <a:solidFill>
                  <a:srgbClr val="999999"/>
                </a:solidFill>
              </a:defRPr>
            </a:lvl9pPr>
          </a:lstStyle>
          <a:p>
            <a:r>
              <a:rPr lang="en-US"/>
              <a:t>Click to edit Master title style</a:t>
            </a:r>
            <a:endParaRPr/>
          </a:p>
        </p:txBody>
      </p:sp>
      <p:sp>
        <p:nvSpPr>
          <p:cNvPr id="25" name="Google Shape;25;p5"/>
          <p:cNvSpPr txBox="1">
            <a:spLocks noGrp="1"/>
          </p:cNvSpPr>
          <p:nvPr>
            <p:ph type="body" idx="1"/>
          </p:nvPr>
        </p:nvSpPr>
        <p:spPr>
          <a:xfrm>
            <a:off x="1340800" y="1600200"/>
            <a:ext cx="9510400" cy="48376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27" name="Google Shape;27;p5"/>
          <p:cNvSpPr txBox="1">
            <a:spLocks noGrp="1"/>
          </p:cNvSpPr>
          <p:nvPr>
            <p:ph type="sldNum" idx="12"/>
          </p:nvPr>
        </p:nvSpPr>
        <p:spPr>
          <a:xfrm>
            <a:off x="5730200" y="62315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6DCD180-6691-4B1F-8ECF-B0778850CB77}" type="slidenum">
              <a:rPr lang="en-IN" smtClean="0"/>
              <a:pPr/>
              <a:t>‹#›</a:t>
            </a:fld>
            <a:endParaRPr lang="en-IN"/>
          </a:p>
        </p:txBody>
      </p:sp>
    </p:spTree>
    <p:extLst>
      <p:ext uri="{BB962C8B-B14F-4D97-AF65-F5344CB8AC3E}">
        <p14:creationId xmlns:p14="http://schemas.microsoft.com/office/powerpoint/2010/main" val="1838539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2"/>
          <p:cNvSpPr>
            <a:spLocks noGrp="1" noChangeArrowheads="1"/>
          </p:cNvSpPr>
          <p:nvPr>
            <p:ph type="sldNum" sz="quarter" idx="10"/>
          </p:nvPr>
        </p:nvSpPr>
        <p:spPr/>
        <p:txBody>
          <a:bodyPr/>
          <a:lstStyle>
            <a:lvl1pPr>
              <a:defRPr/>
            </a:lvl1pPr>
          </a:lstStyle>
          <a:p>
            <a:pPr>
              <a:defRPr/>
            </a:pPr>
            <a:fld id="{F33682F6-07BE-4D8D-A30B-784368EB4D18}"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266686490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sldNum" sz="quarter" idx="10"/>
          </p:nvPr>
        </p:nvSpPr>
        <p:spPr/>
        <p:txBody>
          <a:bodyPr/>
          <a:lstStyle>
            <a:lvl1pPr>
              <a:defRPr/>
            </a:lvl1pPr>
          </a:lstStyle>
          <a:p>
            <a:pPr>
              <a:defRPr/>
            </a:pPr>
            <a:fld id="{15A104C0-9CA3-40E4-B708-2BE1DD18AAA2}"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249936217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p:cNvSpPr>
            <a:spLocks noGrp="1" noChangeArrowheads="1"/>
          </p:cNvSpPr>
          <p:nvPr>
            <p:ph type="sldNum" sz="quarter" idx="10"/>
          </p:nvPr>
        </p:nvSpPr>
        <p:spPr/>
        <p:txBody>
          <a:bodyPr/>
          <a:lstStyle>
            <a:lvl1pPr>
              <a:defRPr/>
            </a:lvl1pPr>
          </a:lstStyle>
          <a:p>
            <a:pPr>
              <a:defRPr/>
            </a:pPr>
            <a:fld id="{C69354AA-FA39-4F23-8A68-66C7B7405C24}"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241550894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357439"/>
            <a:ext cx="5158317"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8818" y="2357439"/>
            <a:ext cx="5158316"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sldNum" sz="quarter" idx="10"/>
          </p:nvPr>
        </p:nvSpPr>
        <p:spPr/>
        <p:txBody>
          <a:bodyPr/>
          <a:lstStyle>
            <a:lvl1pPr>
              <a:defRPr/>
            </a:lvl1pPr>
          </a:lstStyle>
          <a:p>
            <a:pPr>
              <a:defRPr/>
            </a:pPr>
            <a:fld id="{B3533401-8ED0-4476-AD34-E93D5331DAAE}"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147404856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sldNum" sz="quarter" idx="10"/>
          </p:nvPr>
        </p:nvSpPr>
        <p:spPr/>
        <p:txBody>
          <a:bodyPr/>
          <a:lstStyle>
            <a:lvl1pPr>
              <a:defRPr/>
            </a:lvl1pPr>
          </a:lstStyle>
          <a:p>
            <a:pPr>
              <a:defRPr/>
            </a:pPr>
            <a:fld id="{505ED405-018E-4712-B102-67532C03A436}"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345259370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sldNum" sz="quarter" idx="10"/>
          </p:nvPr>
        </p:nvSpPr>
        <p:spPr/>
        <p:txBody>
          <a:bodyPr/>
          <a:lstStyle>
            <a:lvl1pPr>
              <a:defRPr/>
            </a:lvl1pPr>
          </a:lstStyle>
          <a:p>
            <a:pPr>
              <a:defRPr/>
            </a:pPr>
            <a:fld id="{C76DFAFD-39DE-4C09-957F-770444AD2EE7}"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4185984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635291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sldNum" sz="quarter" idx="10"/>
          </p:nvPr>
        </p:nvSpPr>
        <p:spPr/>
        <p:txBody>
          <a:bodyPr/>
          <a:lstStyle>
            <a:lvl1pPr>
              <a:defRPr/>
            </a:lvl1pPr>
          </a:lstStyle>
          <a:p>
            <a:pPr>
              <a:defRPr/>
            </a:pPr>
            <a:fld id="{D4BA5899-D4CA-40AF-A003-DA39DB7FA9F0}"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92124459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sldNum" sz="quarter" idx="10"/>
          </p:nvPr>
        </p:nvSpPr>
        <p:spPr/>
        <p:txBody>
          <a:bodyPr/>
          <a:lstStyle>
            <a:lvl1pPr>
              <a:defRPr/>
            </a:lvl1pPr>
          </a:lstStyle>
          <a:p>
            <a:pPr>
              <a:defRPr/>
            </a:pPr>
            <a:fld id="{C61FECB9-8477-40F6-AFF1-5D508CBDA423}"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267784103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sldNum" sz="quarter" idx="10"/>
          </p:nvPr>
        </p:nvSpPr>
        <p:spPr/>
        <p:txBody>
          <a:bodyPr/>
          <a:lstStyle>
            <a:lvl1pPr>
              <a:defRPr/>
            </a:lvl1pPr>
          </a:lstStyle>
          <a:p>
            <a:pPr>
              <a:defRPr/>
            </a:pPr>
            <a:fld id="{92DFA289-3034-492F-9EFE-1DD35B858C92}"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348576033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sldNum" sz="quarter" idx="10"/>
          </p:nvPr>
        </p:nvSpPr>
        <p:spPr/>
        <p:txBody>
          <a:bodyPr/>
          <a:lstStyle>
            <a:lvl1pPr>
              <a:defRPr/>
            </a:lvl1pPr>
          </a:lstStyle>
          <a:p>
            <a:pPr>
              <a:defRPr/>
            </a:pPr>
            <a:fld id="{F50018D6-4C30-4973-B171-9E35A48AD76A}"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143737370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6117" y="1531939"/>
            <a:ext cx="2631016" cy="461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0951" y="1531939"/>
            <a:ext cx="7691967" cy="461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sldNum" sz="quarter" idx="10"/>
          </p:nvPr>
        </p:nvSpPr>
        <p:spPr/>
        <p:txBody>
          <a:bodyPr/>
          <a:lstStyle>
            <a:lvl1pPr>
              <a:defRPr/>
            </a:lvl1pPr>
          </a:lstStyle>
          <a:p>
            <a:pPr>
              <a:defRPr/>
            </a:pPr>
            <a:fld id="{4C42326B-5B0C-4285-BBA0-E92437394B0D}"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264752122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50951" y="1531939"/>
            <a:ext cx="10272183" cy="814387"/>
          </a:xfrm>
        </p:spPr>
        <p:txBody>
          <a:bodyPr/>
          <a:lstStyle/>
          <a:p>
            <a:r>
              <a:rPr lang="en-US"/>
              <a:t>Click to edit Master title style</a:t>
            </a:r>
          </a:p>
        </p:txBody>
      </p:sp>
      <p:sp>
        <p:nvSpPr>
          <p:cNvPr id="3" name="ClipArt Placeholder 2"/>
          <p:cNvSpPr>
            <a:spLocks noGrp="1"/>
          </p:cNvSpPr>
          <p:nvPr>
            <p:ph type="clipArt" sz="half" idx="1"/>
          </p:nvPr>
        </p:nvSpPr>
        <p:spPr>
          <a:xfrm>
            <a:off x="1257300" y="2357439"/>
            <a:ext cx="5158317" cy="3794125"/>
          </a:xfrm>
        </p:spPr>
        <p:txBody>
          <a:bodyPr/>
          <a:lstStyle/>
          <a:p>
            <a:pPr lvl="0"/>
            <a:r>
              <a:rPr lang="en-US" noProof="0"/>
              <a:t>Click icon to add online image</a:t>
            </a:r>
          </a:p>
        </p:txBody>
      </p:sp>
      <p:sp>
        <p:nvSpPr>
          <p:cNvPr id="4" name="Text Placeholder 3"/>
          <p:cNvSpPr>
            <a:spLocks noGrp="1"/>
          </p:cNvSpPr>
          <p:nvPr>
            <p:ph type="body" sz="half" idx="2"/>
          </p:nvPr>
        </p:nvSpPr>
        <p:spPr>
          <a:xfrm>
            <a:off x="6618818" y="2357439"/>
            <a:ext cx="5158316" cy="379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sldNum" sz="quarter" idx="10"/>
          </p:nvPr>
        </p:nvSpPr>
        <p:spPr/>
        <p:txBody>
          <a:bodyPr/>
          <a:lstStyle>
            <a:lvl1pPr>
              <a:defRPr/>
            </a:lvl1pPr>
          </a:lstStyle>
          <a:p>
            <a:pPr>
              <a:defRPr/>
            </a:pPr>
            <a:fld id="{3F5F2DE4-4349-44E7-81D1-047624CC0CDA}"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289070131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50951" y="1531939"/>
            <a:ext cx="10526183" cy="461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32"/>
          <p:cNvSpPr>
            <a:spLocks noGrp="1" noChangeArrowheads="1"/>
          </p:cNvSpPr>
          <p:nvPr>
            <p:ph type="sldNum" sz="quarter" idx="10"/>
          </p:nvPr>
        </p:nvSpPr>
        <p:spPr/>
        <p:txBody>
          <a:bodyPr/>
          <a:lstStyle>
            <a:lvl1pPr>
              <a:defRPr/>
            </a:lvl1pPr>
          </a:lstStyle>
          <a:p>
            <a:pPr>
              <a:defRPr/>
            </a:pPr>
            <a:fld id="{01817231-5508-4EBA-966A-8DD77BFA0DCB}"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33722004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213385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209109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9"/>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9"/>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sp>
        <p:nvSpPr>
          <p:cNvPr id="9"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143996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4" name="Footer Placeholder 4"/>
          <p:cNvSpPr>
            <a:spLocks noGrp="1"/>
          </p:cNvSpPr>
          <p:nvPr>
            <p:ph type="ftr" sz="quarter" idx="11"/>
          </p:nvPr>
        </p:nvSpPr>
        <p:spPr/>
        <p:txBody>
          <a:bodyPr/>
          <a:lstStyle>
            <a:lvl1pPr>
              <a:defRPr/>
            </a:lvl1pPr>
          </a:lstStyle>
          <a:p>
            <a:endParaRPr lang="en-IN"/>
          </a:p>
        </p:txBody>
      </p:sp>
      <p:sp>
        <p:nvSpPr>
          <p:cNvPr id="5"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381571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3" name="Footer Placeholder 4"/>
          <p:cNvSpPr>
            <a:spLocks noGrp="1"/>
          </p:cNvSpPr>
          <p:nvPr>
            <p:ph type="ftr" sz="quarter" idx="11"/>
          </p:nvPr>
        </p:nvSpPr>
        <p:spPr/>
        <p:txBody>
          <a:bodyPr/>
          <a:lstStyle>
            <a:lvl1pPr>
              <a:defRPr/>
            </a:lvl1pPr>
          </a:lstStyle>
          <a:p>
            <a:endParaRPr lang="en-IN"/>
          </a:p>
        </p:txBody>
      </p:sp>
      <p:sp>
        <p:nvSpPr>
          <p:cNvPr id="4"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289289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399549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6"/>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44"/>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7C97685-71E4-4D6F-95A7-4610AAFDA0E9}" type="datetimeFigureOut">
              <a:rPr lang="en-IN" smtClean="0"/>
              <a:t>17-06-2022</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112537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lum/>
          </a:blip>
          <a:srcRect/>
          <a:stretch>
            <a:fillRect l="-2000" r="-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7"/>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47C97685-71E4-4D6F-95A7-4610AAFDA0E9}" type="datetimeFigureOut">
              <a:rPr lang="en-IN" smtClean="0"/>
              <a:t>17-06-2022</a:t>
            </a:fld>
            <a:endParaRPr lang="en-IN"/>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16DCD180-6691-4B1F-8ECF-B0778850CB77}" type="slidenum">
              <a:rPr lang="en-IN" smtClean="0"/>
              <a:pPr/>
              <a:t>‹#›</a:t>
            </a:fld>
            <a:endParaRPr lang="en-IN"/>
          </a:p>
        </p:txBody>
      </p:sp>
    </p:spTree>
    <p:extLst>
      <p:ext uri="{BB962C8B-B14F-4D97-AF65-F5344CB8AC3E}">
        <p14:creationId xmlns:p14="http://schemas.microsoft.com/office/powerpoint/2010/main" val="23891255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ransition>
    <p:fade thruBlk="1"/>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sp>
        <p:nvSpPr>
          <p:cNvPr id="2050" name="Rectangle 14"/>
          <p:cNvSpPr>
            <a:spLocks noGrp="1" noChangeArrowheads="1"/>
          </p:cNvSpPr>
          <p:nvPr>
            <p:ph type="body" idx="1"/>
          </p:nvPr>
        </p:nvSpPr>
        <p:spPr bwMode="auto">
          <a:xfrm>
            <a:off x="1257301" y="2357439"/>
            <a:ext cx="10519833"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Slide text</a:t>
            </a:r>
          </a:p>
        </p:txBody>
      </p:sp>
      <p:sp>
        <p:nvSpPr>
          <p:cNvPr id="2051" name="Rectangle 20"/>
          <p:cNvSpPr>
            <a:spLocks noChangeArrowheads="1"/>
          </p:cNvSpPr>
          <p:nvPr/>
        </p:nvSpPr>
        <p:spPr bwMode="auto">
          <a:xfrm>
            <a:off x="3962400" y="1"/>
            <a:ext cx="8229600" cy="627063"/>
          </a:xfrm>
          <a:prstGeom prst="rect">
            <a:avLst/>
          </a:prstGeom>
          <a:solidFill>
            <a:srgbClr val="FDCB0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2400">
              <a:solidFill>
                <a:srgbClr val="000000"/>
              </a:solidFill>
              <a:latin typeface="Times" pitchFamily="18" charset="0"/>
            </a:endParaRPr>
          </a:p>
        </p:txBody>
      </p:sp>
      <p:sp>
        <p:nvSpPr>
          <p:cNvPr id="2052" name="Rectangle 22"/>
          <p:cNvSpPr>
            <a:spLocks noGrp="1" noChangeArrowheads="1"/>
          </p:cNvSpPr>
          <p:nvPr>
            <p:ph type="title"/>
          </p:nvPr>
        </p:nvSpPr>
        <p:spPr bwMode="auto">
          <a:xfrm>
            <a:off x="1250951" y="1531939"/>
            <a:ext cx="1027218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Slide Title</a:t>
            </a:r>
          </a:p>
        </p:txBody>
      </p:sp>
      <p:pic>
        <p:nvPicPr>
          <p:cNvPr id="2053" name="Picture 29" descr="gprec"/>
          <p:cNvPicPr>
            <a:picLocks noChangeAspect="1" noChangeArrowheads="1"/>
          </p:cNvPicPr>
          <p:nvPr/>
        </p:nvPicPr>
        <p:blipFill>
          <a:blip r:embed="rId1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0" y="1"/>
            <a:ext cx="243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30" descr="slogan"/>
          <p:cNvPicPr>
            <a:picLocks noChangeAspect="1" noChangeArrowheads="1"/>
          </p:cNvPicPr>
          <p:nvPr/>
        </p:nvPicPr>
        <p:blipFill>
          <a:blip r:embed="rId16"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8991600" y="6096000"/>
            <a:ext cx="30480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104" name="Rectangle 32"/>
          <p:cNvSpPr>
            <a:spLocks noGrp="1" noChangeArrowheads="1"/>
          </p:cNvSpPr>
          <p:nvPr>
            <p:ph type="sldNum" sz="quarter" idx="4"/>
          </p:nvPr>
        </p:nvSpPr>
        <p:spPr bwMode="auto">
          <a:xfrm>
            <a:off x="9040284" y="6215063"/>
            <a:ext cx="3208867"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latin typeface="+mn-lt"/>
              </a:defRPr>
            </a:lvl1pPr>
          </a:lstStyle>
          <a:p>
            <a:pPr>
              <a:defRPr/>
            </a:pPr>
            <a:fld id="{52590367-E891-4DC4-8E3F-A4680C08E849}" type="slidenum">
              <a:rPr lang="en-US">
                <a:solidFill>
                  <a:srgbClr val="000000"/>
                </a:solidFill>
              </a:rPr>
              <a:t>‹#›</a:t>
            </a:fld>
            <a:r>
              <a:rPr lang="en-US">
                <a:solidFill>
                  <a:srgbClr val="000000"/>
                </a:solidFill>
              </a:rPr>
              <a:t>/33</a:t>
            </a:r>
          </a:p>
        </p:txBody>
      </p:sp>
    </p:spTree>
    <p:extLst>
      <p:ext uri="{BB962C8B-B14F-4D97-AF65-F5344CB8AC3E}">
        <p14:creationId xmlns:p14="http://schemas.microsoft.com/office/powerpoint/2010/main" val="249419016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p:txStyles>
    <p:titleStyle>
      <a:lvl1pPr algn="l" rtl="0" eaLnBrk="1" fontAlgn="base" hangingPunct="1">
        <a:spcBef>
          <a:spcPct val="0"/>
        </a:spcBef>
        <a:spcAft>
          <a:spcPct val="0"/>
        </a:spcAft>
        <a:defRPr sz="3400">
          <a:solidFill>
            <a:schemeClr val="tx1"/>
          </a:solidFill>
          <a:latin typeface="+mj-lt"/>
          <a:ea typeface="+mj-ea"/>
          <a:cs typeface="+mj-cs"/>
        </a:defRPr>
      </a:lvl1pPr>
      <a:lvl2pPr algn="l" rtl="0" eaLnBrk="1" fontAlgn="base" hangingPunct="1">
        <a:spcBef>
          <a:spcPct val="0"/>
        </a:spcBef>
        <a:spcAft>
          <a:spcPct val="0"/>
        </a:spcAft>
        <a:defRPr sz="3400">
          <a:solidFill>
            <a:schemeClr val="tx1"/>
          </a:solidFill>
          <a:latin typeface="Trebuchet MS" panose="020B0603020202020204" pitchFamily="34" charset="0"/>
        </a:defRPr>
      </a:lvl2pPr>
      <a:lvl3pPr algn="l" rtl="0" eaLnBrk="1" fontAlgn="base" hangingPunct="1">
        <a:spcBef>
          <a:spcPct val="0"/>
        </a:spcBef>
        <a:spcAft>
          <a:spcPct val="0"/>
        </a:spcAft>
        <a:defRPr sz="3400">
          <a:solidFill>
            <a:schemeClr val="tx1"/>
          </a:solidFill>
          <a:latin typeface="Trebuchet MS" panose="020B0603020202020204" pitchFamily="34" charset="0"/>
        </a:defRPr>
      </a:lvl3pPr>
      <a:lvl4pPr algn="l" rtl="0" eaLnBrk="1" fontAlgn="base" hangingPunct="1">
        <a:spcBef>
          <a:spcPct val="0"/>
        </a:spcBef>
        <a:spcAft>
          <a:spcPct val="0"/>
        </a:spcAft>
        <a:defRPr sz="3400">
          <a:solidFill>
            <a:schemeClr val="tx1"/>
          </a:solidFill>
          <a:latin typeface="Trebuchet MS" panose="020B0603020202020204" pitchFamily="34" charset="0"/>
        </a:defRPr>
      </a:lvl4pPr>
      <a:lvl5pPr algn="l" rtl="0" eaLnBrk="1" fontAlgn="base" hangingPunct="1">
        <a:spcBef>
          <a:spcPct val="0"/>
        </a:spcBef>
        <a:spcAft>
          <a:spcPct val="0"/>
        </a:spcAft>
        <a:defRPr sz="3400">
          <a:solidFill>
            <a:schemeClr val="tx1"/>
          </a:solidFill>
          <a:latin typeface="Trebuchet MS" panose="020B0603020202020204" pitchFamily="34" charset="0"/>
        </a:defRPr>
      </a:lvl5pPr>
      <a:lvl6pPr marL="457200" algn="l" rtl="0" eaLnBrk="1" fontAlgn="base" hangingPunct="1">
        <a:spcBef>
          <a:spcPct val="0"/>
        </a:spcBef>
        <a:spcAft>
          <a:spcPct val="0"/>
        </a:spcAft>
        <a:defRPr sz="3400">
          <a:solidFill>
            <a:schemeClr val="tx1"/>
          </a:solidFill>
          <a:latin typeface="Trebuchet MS" panose="020B0603020202020204" pitchFamily="34" charset="0"/>
        </a:defRPr>
      </a:lvl6pPr>
      <a:lvl7pPr marL="914400" algn="l" rtl="0" eaLnBrk="1" fontAlgn="base" hangingPunct="1">
        <a:spcBef>
          <a:spcPct val="0"/>
        </a:spcBef>
        <a:spcAft>
          <a:spcPct val="0"/>
        </a:spcAft>
        <a:defRPr sz="3400">
          <a:solidFill>
            <a:schemeClr val="tx1"/>
          </a:solidFill>
          <a:latin typeface="Trebuchet MS" panose="020B0603020202020204" pitchFamily="34" charset="0"/>
        </a:defRPr>
      </a:lvl7pPr>
      <a:lvl8pPr marL="1371600" algn="l" rtl="0" eaLnBrk="1" fontAlgn="base" hangingPunct="1">
        <a:spcBef>
          <a:spcPct val="0"/>
        </a:spcBef>
        <a:spcAft>
          <a:spcPct val="0"/>
        </a:spcAft>
        <a:defRPr sz="3400">
          <a:solidFill>
            <a:schemeClr val="tx1"/>
          </a:solidFill>
          <a:latin typeface="Trebuchet MS" panose="020B0603020202020204" pitchFamily="34" charset="0"/>
        </a:defRPr>
      </a:lvl8pPr>
      <a:lvl9pPr marL="1828800" algn="l" rtl="0" eaLnBrk="1" fontAlgn="base" hangingPunct="1">
        <a:spcBef>
          <a:spcPct val="0"/>
        </a:spcBef>
        <a:spcAft>
          <a:spcPct val="0"/>
        </a:spcAft>
        <a:defRPr sz="3400">
          <a:solidFill>
            <a:schemeClr val="tx1"/>
          </a:solidFill>
          <a:latin typeface="Trebuchet MS" panose="020B0603020202020204" pitchFamily="34" charset="0"/>
        </a:defRPr>
      </a:lvl9pPr>
    </p:titleStyle>
    <p:bodyStyle>
      <a:lvl1pPr marL="342900" indent="-342900" algn="l" rtl="0" eaLnBrk="1" fontAlgn="base" hangingPunct="1">
        <a:spcBef>
          <a:spcPct val="20000"/>
        </a:spcBef>
        <a:spcAft>
          <a:spcPct val="0"/>
        </a:spcAft>
        <a:buClr>
          <a:schemeClr val="tx1"/>
        </a:buClr>
        <a:buChar char="•"/>
        <a:defRPr sz="1600">
          <a:solidFill>
            <a:srgbClr val="7F7F79"/>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19AF78-BAE9-4BBE-A8A5-F3CE999ECDDF}"/>
              </a:ext>
            </a:extLst>
          </p:cNvPr>
          <p:cNvSpPr txBox="1"/>
          <p:nvPr/>
        </p:nvSpPr>
        <p:spPr>
          <a:xfrm>
            <a:off x="1684254" y="2091057"/>
            <a:ext cx="9030878" cy="830997"/>
          </a:xfrm>
          <a:prstGeom prst="rect">
            <a:avLst/>
          </a:prstGeom>
          <a:noFill/>
        </p:spPr>
        <p:txBody>
          <a:bodyPr wrap="square" rtlCol="0">
            <a:spAutoFit/>
          </a:bodyPr>
          <a:lstStyle/>
          <a:p>
            <a:pPr algn="ctr"/>
            <a:r>
              <a:rPr lang="en-US" sz="2400" dirty="0">
                <a:latin typeface="Baskerville Old Face" panose="02020602080505020303" pitchFamily="18" charset="0"/>
              </a:rPr>
              <a:t>CONTROL OF A THREE-PHASE HYBRID CONVERTER FOR A PV CHARGING STATION</a:t>
            </a:r>
            <a:endParaRPr lang="en-IN" sz="2400" dirty="0">
              <a:latin typeface="Baskerville Old Face" panose="02020602080505020303" pitchFamily="18" charset="0"/>
            </a:endParaRPr>
          </a:p>
        </p:txBody>
      </p:sp>
      <p:sp>
        <p:nvSpPr>
          <p:cNvPr id="5" name="TextBox 4">
            <a:extLst>
              <a:ext uri="{FF2B5EF4-FFF2-40B4-BE49-F238E27FC236}">
                <a16:creationId xmlns:a16="http://schemas.microsoft.com/office/drawing/2014/main" id="{7FB13682-BC87-467D-8DE3-19E94F5030C7}"/>
              </a:ext>
            </a:extLst>
          </p:cNvPr>
          <p:cNvSpPr txBox="1"/>
          <p:nvPr/>
        </p:nvSpPr>
        <p:spPr>
          <a:xfrm>
            <a:off x="1123360" y="2922054"/>
            <a:ext cx="9945279" cy="3785652"/>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PRSENTED BY</a:t>
            </a:r>
          </a:p>
          <a:p>
            <a:pPr marL="285750" indent="-285750" algn="ct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D.LOHITH KUMAR		-	18AT1A0223</a:t>
            </a:r>
          </a:p>
          <a:p>
            <a:pPr algn="ctr"/>
            <a:r>
              <a:rPr lang="en-US" sz="2000" dirty="0">
                <a:latin typeface="Times New Roman" panose="02020603050405020304" pitchFamily="18" charset="0"/>
                <a:cs typeface="Times New Roman" panose="02020603050405020304" pitchFamily="18" charset="0"/>
              </a:rPr>
              <a:t>K.KARTHIK			-	19AT5A0222</a:t>
            </a:r>
          </a:p>
          <a:p>
            <a:pPr algn="ctr"/>
            <a:r>
              <a:rPr lang="en-US" sz="2000" dirty="0">
                <a:latin typeface="Times New Roman" panose="02020603050405020304" pitchFamily="18" charset="0"/>
                <a:cs typeface="Times New Roman" panose="02020603050405020304" pitchFamily="18" charset="0"/>
              </a:rPr>
              <a:t>Y.VIVEKA VARDHAN		-	19AT5A0211</a:t>
            </a:r>
          </a:p>
          <a:p>
            <a:pPr algn="ctr"/>
            <a:r>
              <a:rPr lang="en-US" sz="2000" dirty="0">
                <a:latin typeface="Times New Roman" panose="02020603050405020304" pitchFamily="18" charset="0"/>
                <a:cs typeface="Times New Roman" panose="02020603050405020304" pitchFamily="18" charset="0"/>
              </a:rPr>
              <a:t>P.CHINNA NAGASIVUDU	-	18AT1A0230</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Under the guidance of </a:t>
            </a:r>
          </a:p>
          <a:p>
            <a:pPr algn="ct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M.Venkateswarlu</a:t>
            </a:r>
            <a:r>
              <a:rPr lang="en-US" sz="2000" dirty="0">
                <a:latin typeface="Times New Roman" panose="02020603050405020304" pitchFamily="18" charset="0"/>
                <a:cs typeface="Times New Roman" panose="02020603050405020304" pitchFamily="18" charset="0"/>
              </a:rPr>
              <a:t> </a:t>
            </a:r>
            <a:r>
              <a:rPr lang="en-US" sz="1000" b="1" dirty="0" err="1">
                <a:latin typeface="Times New Roman" panose="02020603050405020304" pitchFamily="18" charset="0"/>
                <a:cs typeface="Times New Roman" panose="02020603050405020304" pitchFamily="18" charset="0"/>
              </a:rPr>
              <a:t>M.Tech</a:t>
            </a:r>
            <a:r>
              <a:rPr lang="en-US" sz="1000" b="1" dirty="0">
                <a:latin typeface="Times New Roman" panose="02020603050405020304" pitchFamily="18" charset="0"/>
                <a:cs typeface="Times New Roman" panose="02020603050405020304" pitchFamily="18" charset="0"/>
              </a:rPr>
              <a:t>, (</a:t>
            </a:r>
            <a:r>
              <a:rPr lang="en-US" sz="1000" b="1" dirty="0" err="1">
                <a:latin typeface="Times New Roman" panose="02020603050405020304" pitchFamily="18" charset="0"/>
                <a:cs typeface="Times New Roman" panose="02020603050405020304" pitchFamily="18" charset="0"/>
              </a:rPr>
              <a:t>Ph.D</a:t>
            </a:r>
            <a:r>
              <a:rPr lang="en-US" sz="1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algn="ctr"/>
            <a:r>
              <a:rPr lang="en-US" sz="2000" dirty="0">
                <a:latin typeface="Times New Roman" panose="02020603050405020304" pitchFamily="18" charset="0"/>
                <a:cs typeface="Times New Roman" panose="02020603050405020304" pitchFamily="18" charset="0"/>
              </a:rPr>
              <a:t> 						    </a:t>
            </a:r>
          </a:p>
          <a:p>
            <a:pPr algn="ct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2FE9411-ED07-4D0D-BE3D-16D12B3FA4EA}"/>
              </a:ext>
            </a:extLst>
          </p:cNvPr>
          <p:cNvSpPr txBox="1"/>
          <p:nvPr/>
        </p:nvSpPr>
        <p:spPr>
          <a:xfrm>
            <a:off x="1142213" y="791850"/>
            <a:ext cx="9945279" cy="954107"/>
          </a:xfrm>
          <a:prstGeom prst="rect">
            <a:avLst/>
          </a:prstGeom>
          <a:noFill/>
        </p:spPr>
        <p:txBody>
          <a:bodyPr wrap="square" rtlCol="0">
            <a:spAutoFit/>
          </a:bodyPr>
          <a:lstStyle/>
          <a:p>
            <a:pPr algn="ctr"/>
            <a:r>
              <a:rPr lang="en-US" sz="2800" dirty="0">
                <a:latin typeface="Baskerville Old Face" panose="02020602080505020303" pitchFamily="18" charset="0"/>
              </a:rPr>
              <a:t>G PULLIAIAH COLLEGE OF ENGINEERING AND TECHNOLOGY</a:t>
            </a:r>
            <a:endParaRPr lang="en-IN" sz="2800" dirty="0">
              <a:latin typeface="Baskerville Old Face" panose="02020602080505020303" pitchFamily="18" charset="0"/>
            </a:endParaRPr>
          </a:p>
        </p:txBody>
      </p:sp>
    </p:spTree>
    <p:extLst>
      <p:ext uri="{BB962C8B-B14F-4D97-AF65-F5344CB8AC3E}">
        <p14:creationId xmlns:p14="http://schemas.microsoft.com/office/powerpoint/2010/main" val="40947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225D1A-11BF-4A05-8E3C-E8E10266DBBA}"/>
              </a:ext>
            </a:extLst>
          </p:cNvPr>
          <p:cNvPicPr>
            <a:picLocks/>
          </p:cNvPicPr>
          <p:nvPr/>
        </p:nvPicPr>
        <p:blipFill>
          <a:blip r:embed="rId2" cstate="print"/>
          <a:srcRect/>
          <a:stretch/>
        </p:blipFill>
        <p:spPr>
          <a:xfrm>
            <a:off x="187287" y="870332"/>
            <a:ext cx="11688896" cy="4032173"/>
          </a:xfrm>
          <a:prstGeom prst="rect">
            <a:avLst/>
          </a:prstGeom>
          <a:ln>
            <a:noFill/>
          </a:ln>
        </p:spPr>
      </p:pic>
      <p:sp>
        <p:nvSpPr>
          <p:cNvPr id="4" name="TextBox 3">
            <a:extLst>
              <a:ext uri="{FF2B5EF4-FFF2-40B4-BE49-F238E27FC236}">
                <a16:creationId xmlns:a16="http://schemas.microsoft.com/office/drawing/2014/main" id="{373A7740-AF31-4C66-9907-AF6896208E02}"/>
              </a:ext>
            </a:extLst>
          </p:cNvPr>
          <p:cNvSpPr txBox="1"/>
          <p:nvPr/>
        </p:nvSpPr>
        <p:spPr>
          <a:xfrm>
            <a:off x="2016086" y="4902505"/>
            <a:ext cx="9566313" cy="1231106"/>
          </a:xfrm>
          <a:prstGeom prst="rect">
            <a:avLst/>
          </a:prstGeom>
          <a:noFill/>
        </p:spPr>
        <p:txBody>
          <a:bodyPr wrap="square" rtlCol="0">
            <a:spAutoFit/>
          </a:bodyPr>
          <a:lstStyle/>
          <a:p>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I-V characteristics of the PV module under different solar irradiation levels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2311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D5A500-FE10-4A91-92F2-98AC1F277ADE}"/>
              </a:ext>
            </a:extLst>
          </p:cNvPr>
          <p:cNvPicPr>
            <a:picLocks/>
          </p:cNvPicPr>
          <p:nvPr/>
        </p:nvPicPr>
        <p:blipFill>
          <a:blip r:embed="rId2" cstate="print"/>
          <a:srcRect/>
          <a:stretch/>
        </p:blipFill>
        <p:spPr>
          <a:xfrm>
            <a:off x="1200838" y="870333"/>
            <a:ext cx="9386371" cy="3818607"/>
          </a:xfrm>
          <a:prstGeom prst="rect">
            <a:avLst/>
          </a:prstGeom>
          <a:ln>
            <a:noFill/>
          </a:ln>
        </p:spPr>
      </p:pic>
      <p:sp>
        <p:nvSpPr>
          <p:cNvPr id="5" name="TextBox 4">
            <a:extLst>
              <a:ext uri="{FF2B5EF4-FFF2-40B4-BE49-F238E27FC236}">
                <a16:creationId xmlns:a16="http://schemas.microsoft.com/office/drawing/2014/main" id="{E5EA802C-60E7-4CEB-8903-92D0B23441DF}"/>
              </a:ext>
            </a:extLst>
          </p:cNvPr>
          <p:cNvSpPr txBox="1"/>
          <p:nvPr/>
        </p:nvSpPr>
        <p:spPr>
          <a:xfrm>
            <a:off x="1883884" y="4959422"/>
            <a:ext cx="9298235" cy="954107"/>
          </a:xfrm>
          <a:prstGeom prst="rect">
            <a:avLst/>
          </a:prstGeom>
          <a:noFill/>
        </p:spPr>
        <p:txBody>
          <a:bodyPr wrap="square">
            <a:spAutoFit/>
          </a:bodyPr>
          <a:lstStyle/>
          <a:p>
            <a:r>
              <a:rPr lang="en-IN" sz="2800" b="1" dirty="0">
                <a:effectLst/>
                <a:latin typeface="Times New Roman" panose="02020603050405020304" pitchFamily="18" charset="0"/>
                <a:ea typeface="Times New Roman" panose="02020603050405020304" pitchFamily="18" charset="0"/>
              </a:rPr>
              <a:t>P-V characteristics of the PV module under different solar irradiation levels</a:t>
            </a:r>
            <a:endParaRPr lang="en-US" sz="2800" dirty="0"/>
          </a:p>
        </p:txBody>
      </p:sp>
    </p:spTree>
    <p:extLst>
      <p:ext uri="{BB962C8B-B14F-4D97-AF65-F5344CB8AC3E}">
        <p14:creationId xmlns:p14="http://schemas.microsoft.com/office/powerpoint/2010/main" val="1638815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FCB40F-D114-4562-90EF-B1AE7C233D27}"/>
              </a:ext>
            </a:extLst>
          </p:cNvPr>
          <p:cNvPicPr>
            <a:picLocks/>
          </p:cNvPicPr>
          <p:nvPr/>
        </p:nvPicPr>
        <p:blipFill>
          <a:blip r:embed="rId2" cstate="print"/>
          <a:srcRect/>
          <a:stretch/>
        </p:blipFill>
        <p:spPr>
          <a:xfrm>
            <a:off x="363557" y="914400"/>
            <a:ext cx="11105002" cy="4033837"/>
          </a:xfrm>
          <a:prstGeom prst="rect">
            <a:avLst/>
          </a:prstGeom>
          <a:ln>
            <a:noFill/>
          </a:ln>
        </p:spPr>
      </p:pic>
      <p:sp>
        <p:nvSpPr>
          <p:cNvPr id="6" name="TextBox 5">
            <a:extLst>
              <a:ext uri="{FF2B5EF4-FFF2-40B4-BE49-F238E27FC236}">
                <a16:creationId xmlns:a16="http://schemas.microsoft.com/office/drawing/2014/main" id="{6C2F24E0-26D2-49D7-A499-F5524AA7DF5E}"/>
              </a:ext>
            </a:extLst>
          </p:cNvPr>
          <p:cNvSpPr txBox="1"/>
          <p:nvPr/>
        </p:nvSpPr>
        <p:spPr>
          <a:xfrm>
            <a:off x="1707613" y="4948237"/>
            <a:ext cx="10352183" cy="954107"/>
          </a:xfrm>
          <a:prstGeom prst="rect">
            <a:avLst/>
          </a:prstGeom>
          <a:noFill/>
        </p:spPr>
        <p:txBody>
          <a:bodyPr wrap="square">
            <a:spAutoFit/>
          </a:bodyPr>
          <a:lstStyle/>
          <a:p>
            <a:r>
              <a:rPr lang="en-IN" sz="2800" b="1" dirty="0">
                <a:effectLst/>
                <a:latin typeface="Times New Roman" panose="02020603050405020304" pitchFamily="18" charset="0"/>
                <a:ea typeface="Times New Roman" panose="02020603050405020304" pitchFamily="18" charset="0"/>
              </a:rPr>
              <a:t>I-V characteristics of the PV module at different surface temperatures</a:t>
            </a:r>
            <a:endParaRPr lang="en-US" sz="2800" dirty="0"/>
          </a:p>
        </p:txBody>
      </p:sp>
    </p:spTree>
    <p:extLst>
      <p:ext uri="{BB962C8B-B14F-4D97-AF65-F5344CB8AC3E}">
        <p14:creationId xmlns:p14="http://schemas.microsoft.com/office/powerpoint/2010/main" val="3372103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69925-B789-4D34-9212-61BBAF6BCDCD}"/>
              </a:ext>
            </a:extLst>
          </p:cNvPr>
          <p:cNvSpPr txBox="1"/>
          <p:nvPr/>
        </p:nvSpPr>
        <p:spPr>
          <a:xfrm>
            <a:off x="3616502" y="0"/>
            <a:ext cx="755150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    Hybrid Converter</a:t>
            </a:r>
          </a:p>
        </p:txBody>
      </p:sp>
      <p:sp>
        <p:nvSpPr>
          <p:cNvPr id="4" name="TextBox 3">
            <a:extLst>
              <a:ext uri="{FF2B5EF4-FFF2-40B4-BE49-F238E27FC236}">
                <a16:creationId xmlns:a16="http://schemas.microsoft.com/office/drawing/2014/main" id="{2A5A379D-98C4-4C99-A205-4DE7C7F78898}"/>
              </a:ext>
            </a:extLst>
          </p:cNvPr>
          <p:cNvSpPr txBox="1"/>
          <p:nvPr/>
        </p:nvSpPr>
        <p:spPr>
          <a:xfrm>
            <a:off x="848299" y="1355075"/>
            <a:ext cx="10862631" cy="224676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BOOST CONVERTER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Boost  converter is capable of stepping up the input voltage </a:t>
            </a:r>
            <a:r>
              <a:rPr lang="en-US" sz="2800" dirty="0" err="1">
                <a:latin typeface="Times New Roman" panose="02020603050405020304" pitchFamily="18" charset="0"/>
                <a:cs typeface="Times New Roman" panose="02020603050405020304" pitchFamily="18" charset="0"/>
              </a:rPr>
              <a:t>upto</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certain extent when a high voltage gain is required then its</a:t>
            </a: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boosting capacity is reduced and also its efficiency is reduced.</a:t>
            </a:r>
          </a:p>
          <a:p>
            <a:r>
              <a:rPr lang="en-US" sz="28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0855DBED-282E-4D2B-92C3-F9D544D64418}"/>
              </a:ext>
            </a:extLst>
          </p:cNvPr>
          <p:cNvPicPr>
            <a:picLocks/>
          </p:cNvPicPr>
          <p:nvPr/>
        </p:nvPicPr>
        <p:blipFill>
          <a:blip r:embed="rId2" cstate="print"/>
          <a:srcRect/>
          <a:stretch/>
        </p:blipFill>
        <p:spPr>
          <a:xfrm>
            <a:off x="2669048" y="3133634"/>
            <a:ext cx="6331729" cy="2146240"/>
          </a:xfrm>
          <a:prstGeom prst="rect">
            <a:avLst/>
          </a:prstGeom>
          <a:ln>
            <a:noFill/>
          </a:ln>
        </p:spPr>
      </p:pic>
      <p:sp>
        <p:nvSpPr>
          <p:cNvPr id="7" name="TextBox 6">
            <a:extLst>
              <a:ext uri="{FF2B5EF4-FFF2-40B4-BE49-F238E27FC236}">
                <a16:creationId xmlns:a16="http://schemas.microsoft.com/office/drawing/2014/main" id="{C2E646B5-2D88-44A6-8AE3-7F688C8ECC82}"/>
              </a:ext>
            </a:extLst>
          </p:cNvPr>
          <p:cNvSpPr txBox="1"/>
          <p:nvPr/>
        </p:nvSpPr>
        <p:spPr>
          <a:xfrm>
            <a:off x="2237906" y="5279874"/>
            <a:ext cx="7194015"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BOOST CONVERTER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2106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A9640-995F-4865-8CDA-A7DF57C8D3EF}"/>
              </a:ext>
            </a:extLst>
          </p:cNvPr>
          <p:cNvSpPr txBox="1"/>
          <p:nvPr/>
        </p:nvSpPr>
        <p:spPr>
          <a:xfrm>
            <a:off x="936434" y="1344058"/>
            <a:ext cx="10730429" cy="424731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concern with achieving of high conversion ratio with high efficiency many high gain enhancement techniques were investigated</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Inspired by all the mentioned topologies a new Hybrid Converter (HBC) with single switch and single inductor along with Bipolar Voltage multiplier.</a:t>
            </a:r>
          </a:p>
          <a:p>
            <a:pPr marL="28575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comparison with all the said topologies, this HBC topology has smaller output ripple and higher components utilization rate with respect to conversion ratio. </a:t>
            </a:r>
          </a:p>
        </p:txBody>
      </p:sp>
    </p:spTree>
    <p:extLst>
      <p:ext uri="{BB962C8B-B14F-4D97-AF65-F5344CB8AC3E}">
        <p14:creationId xmlns:p14="http://schemas.microsoft.com/office/powerpoint/2010/main" val="459459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67F5A-0C91-4313-BE8E-9625D2E1623D}"/>
              </a:ext>
            </a:extLst>
          </p:cNvPr>
          <p:cNvSpPr/>
          <p:nvPr/>
        </p:nvSpPr>
        <p:spPr>
          <a:xfrm>
            <a:off x="3358283" y="0"/>
            <a:ext cx="6819496"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Playfair Display" panose="00000500000000000000" pitchFamily="2" charset="0"/>
              </a:rPr>
              <a:t>Proposed Circuit Diagram</a:t>
            </a:r>
            <a:endParaRPr lang="en-US" sz="4400" b="0" cap="none" spc="0" dirty="0">
              <a:ln w="0"/>
              <a:effectLst>
                <a:outerShdw blurRad="38100" dist="19050" dir="2700000" algn="tl" rotWithShape="0">
                  <a:schemeClr val="dk1">
                    <a:alpha val="40000"/>
                  </a:schemeClr>
                </a:outerShdw>
              </a:effectLst>
              <a:latin typeface="Playfair Display" panose="00000500000000000000" pitchFamily="2" charset="0"/>
            </a:endParaRPr>
          </a:p>
        </p:txBody>
      </p:sp>
      <p:pic>
        <p:nvPicPr>
          <p:cNvPr id="4" name="Picture 3">
            <a:extLst>
              <a:ext uri="{FF2B5EF4-FFF2-40B4-BE49-F238E27FC236}">
                <a16:creationId xmlns:a16="http://schemas.microsoft.com/office/drawing/2014/main" id="{F285DDC1-542F-49F5-AAEC-75834AC82F95}"/>
              </a:ext>
            </a:extLst>
          </p:cNvPr>
          <p:cNvPicPr>
            <a:picLocks/>
          </p:cNvPicPr>
          <p:nvPr/>
        </p:nvPicPr>
        <p:blipFill>
          <a:blip r:embed="rId2" cstate="print"/>
          <a:srcRect/>
          <a:stretch/>
        </p:blipFill>
        <p:spPr>
          <a:xfrm>
            <a:off x="218501" y="767352"/>
            <a:ext cx="11754998" cy="5067758"/>
          </a:xfrm>
          <a:prstGeom prst="rect">
            <a:avLst/>
          </a:prstGeom>
          <a:ln>
            <a:noFill/>
          </a:ln>
        </p:spPr>
      </p:pic>
    </p:spTree>
    <p:extLst>
      <p:ext uri="{BB962C8B-B14F-4D97-AF65-F5344CB8AC3E}">
        <p14:creationId xmlns:p14="http://schemas.microsoft.com/office/powerpoint/2010/main" val="2069949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CF456C-B915-F56A-22D7-D5D89FD19AC8}"/>
              </a:ext>
            </a:extLst>
          </p:cNvPr>
          <p:cNvPicPr>
            <a:picLocks/>
          </p:cNvPicPr>
          <p:nvPr/>
        </p:nvPicPr>
        <p:blipFill>
          <a:blip r:embed="rId2" cstate="print"/>
          <a:srcRect/>
          <a:stretch/>
        </p:blipFill>
        <p:spPr>
          <a:xfrm>
            <a:off x="523874" y="981075"/>
            <a:ext cx="10810875" cy="3614737"/>
          </a:xfrm>
          <a:prstGeom prst="rect">
            <a:avLst/>
          </a:prstGeom>
          <a:ln>
            <a:noFill/>
          </a:ln>
        </p:spPr>
      </p:pic>
      <p:sp>
        <p:nvSpPr>
          <p:cNvPr id="4" name="TextBox 3">
            <a:extLst>
              <a:ext uri="{FF2B5EF4-FFF2-40B4-BE49-F238E27FC236}">
                <a16:creationId xmlns:a16="http://schemas.microsoft.com/office/drawing/2014/main" id="{088DD52D-7FAD-2EC0-54B0-BAF156356A85}"/>
              </a:ext>
            </a:extLst>
          </p:cNvPr>
          <p:cNvSpPr txBox="1"/>
          <p:nvPr/>
        </p:nvSpPr>
        <p:spPr>
          <a:xfrm>
            <a:off x="2838450" y="4943475"/>
            <a:ext cx="7296150"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rPr>
              <a:t>Control blocks of the HBC-based PV charging station</a:t>
            </a:r>
            <a:endParaRPr lang="en-IN" sz="2400" dirty="0"/>
          </a:p>
        </p:txBody>
      </p:sp>
    </p:spTree>
    <p:extLst>
      <p:ext uri="{BB962C8B-B14F-4D97-AF65-F5344CB8AC3E}">
        <p14:creationId xmlns:p14="http://schemas.microsoft.com/office/powerpoint/2010/main" val="11489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E5D7EC-2F3C-6F80-A8EB-84054A918A90}"/>
              </a:ext>
            </a:extLst>
          </p:cNvPr>
          <p:cNvPicPr>
            <a:picLocks/>
          </p:cNvPicPr>
          <p:nvPr/>
        </p:nvPicPr>
        <p:blipFill>
          <a:blip r:embed="rId2" cstate="print"/>
          <a:srcRect/>
          <a:stretch/>
        </p:blipFill>
        <p:spPr>
          <a:xfrm>
            <a:off x="1457325" y="1171575"/>
            <a:ext cx="9277350" cy="3043237"/>
          </a:xfrm>
          <a:prstGeom prst="rect">
            <a:avLst/>
          </a:prstGeom>
          <a:ln>
            <a:noFill/>
          </a:ln>
        </p:spPr>
      </p:pic>
      <p:sp>
        <p:nvSpPr>
          <p:cNvPr id="3" name="TextBox 2">
            <a:extLst>
              <a:ext uri="{FF2B5EF4-FFF2-40B4-BE49-F238E27FC236}">
                <a16:creationId xmlns:a16="http://schemas.microsoft.com/office/drawing/2014/main" id="{5F0F3E62-AC69-AFC5-3029-0D7372D5E437}"/>
              </a:ext>
            </a:extLst>
          </p:cNvPr>
          <p:cNvSpPr txBox="1"/>
          <p:nvPr/>
        </p:nvSpPr>
        <p:spPr>
          <a:xfrm>
            <a:off x="2571750" y="4486096"/>
            <a:ext cx="8343900" cy="1200329"/>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MPPT technique for PV using modified incremental conductance (IC)-PI algorithm.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69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BF91DC-D2E4-D1A9-6556-B1729CB659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076326"/>
            <a:ext cx="9144000" cy="3586162"/>
          </a:xfrm>
          <a:prstGeom prst="rect">
            <a:avLst/>
          </a:prstGeom>
          <a:noFill/>
          <a:ln>
            <a:noFill/>
          </a:ln>
        </p:spPr>
      </p:pic>
      <p:sp>
        <p:nvSpPr>
          <p:cNvPr id="3" name="TextBox 2">
            <a:extLst>
              <a:ext uri="{FF2B5EF4-FFF2-40B4-BE49-F238E27FC236}">
                <a16:creationId xmlns:a16="http://schemas.microsoft.com/office/drawing/2014/main" id="{50F682BC-C57B-F3FA-29DF-232C4B93679D}"/>
              </a:ext>
            </a:extLst>
          </p:cNvPr>
          <p:cNvSpPr txBox="1"/>
          <p:nvPr/>
        </p:nvSpPr>
        <p:spPr>
          <a:xfrm>
            <a:off x="2552700" y="4972050"/>
            <a:ext cx="7362825" cy="1200329"/>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 single battery cell circuit model with off-board charging structure using FUZZY logic control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57574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578E0-7B2C-7C8A-62D8-5E4379A8E095}"/>
              </a:ext>
            </a:extLst>
          </p:cNvPr>
          <p:cNvSpPr txBox="1"/>
          <p:nvPr/>
        </p:nvSpPr>
        <p:spPr>
          <a:xfrm>
            <a:off x="4324350" y="0"/>
            <a:ext cx="648652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SIMULATION RESULTS</a:t>
            </a:r>
            <a:endParaRPr lang="en-IN" sz="4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D8ED46E-7675-3D39-C1C0-0230208225B7}"/>
              </a:ext>
            </a:extLst>
          </p:cNvPr>
          <p:cNvPicPr>
            <a:picLocks/>
          </p:cNvPicPr>
          <p:nvPr/>
        </p:nvPicPr>
        <p:blipFill>
          <a:blip r:embed="rId2" cstate="print"/>
          <a:srcRect/>
          <a:stretch/>
        </p:blipFill>
        <p:spPr>
          <a:xfrm>
            <a:off x="1104900" y="1095375"/>
            <a:ext cx="9982200" cy="4257675"/>
          </a:xfrm>
          <a:prstGeom prst="rect">
            <a:avLst/>
          </a:prstGeom>
          <a:ln>
            <a:noFill/>
          </a:ln>
        </p:spPr>
      </p:pic>
      <p:sp>
        <p:nvSpPr>
          <p:cNvPr id="4" name="TextBox 3">
            <a:extLst>
              <a:ext uri="{FF2B5EF4-FFF2-40B4-BE49-F238E27FC236}">
                <a16:creationId xmlns:a16="http://schemas.microsoft.com/office/drawing/2014/main" id="{365A8D5C-D282-6DC8-A1D9-9A18FC80D7FF}"/>
              </a:ext>
            </a:extLst>
          </p:cNvPr>
          <p:cNvSpPr txBox="1"/>
          <p:nvPr/>
        </p:nvSpPr>
        <p:spPr>
          <a:xfrm>
            <a:off x="3362325" y="5215622"/>
            <a:ext cx="5895975" cy="830997"/>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rPr>
              <a:t>MATLAB circuit for the topology of three phase HBD-based PV charging station</a:t>
            </a:r>
            <a:endParaRPr lang="en-IN" sz="2400" dirty="0"/>
          </a:p>
        </p:txBody>
      </p:sp>
    </p:spTree>
    <p:extLst>
      <p:ext uri="{BB962C8B-B14F-4D97-AF65-F5344CB8AC3E}">
        <p14:creationId xmlns:p14="http://schemas.microsoft.com/office/powerpoint/2010/main" val="116396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BCE788-A235-4B87-B5BB-BF007CD82C2B}"/>
              </a:ext>
            </a:extLst>
          </p:cNvPr>
          <p:cNvSpPr>
            <a:spLocks noGrp="1"/>
          </p:cNvSpPr>
          <p:nvPr>
            <p:ph type="body" idx="1"/>
          </p:nvPr>
        </p:nvSpPr>
        <p:spPr>
          <a:xfrm>
            <a:off x="1227785" y="1168685"/>
            <a:ext cx="9510400" cy="4837600"/>
          </a:xfrm>
        </p:spPr>
        <p:txBody>
          <a:bodyPr/>
          <a:lstStyle/>
          <a:p>
            <a:pPr marL="101598" indent="0">
              <a:buNone/>
            </a:pPr>
            <a:r>
              <a:rPr lang="en-US" dirty="0">
                <a:latin typeface="Times New Roman" panose="02020603050405020304" pitchFamily="18" charset="0"/>
                <a:cs typeface="Times New Roman" panose="02020603050405020304" pitchFamily="18" charset="0"/>
              </a:rPr>
              <a:t>To simulate and control a Three phase hybrid converter for a PV Charging station using MATLAB Simulink.</a:t>
            </a:r>
          </a:p>
        </p:txBody>
      </p:sp>
      <p:sp>
        <p:nvSpPr>
          <p:cNvPr id="4" name="TextBox 3">
            <a:extLst>
              <a:ext uri="{FF2B5EF4-FFF2-40B4-BE49-F238E27FC236}">
                <a16:creationId xmlns:a16="http://schemas.microsoft.com/office/drawing/2014/main" id="{9721CB52-0DEB-427A-818B-8667E703A431}"/>
              </a:ext>
            </a:extLst>
          </p:cNvPr>
          <p:cNvSpPr txBox="1"/>
          <p:nvPr/>
        </p:nvSpPr>
        <p:spPr>
          <a:xfrm>
            <a:off x="5085705" y="92466"/>
            <a:ext cx="312334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234098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9EE906-2715-B6E6-2459-12666812F000}"/>
              </a:ext>
            </a:extLst>
          </p:cNvPr>
          <p:cNvPicPr>
            <a:picLocks/>
          </p:cNvPicPr>
          <p:nvPr/>
        </p:nvPicPr>
        <p:blipFill>
          <a:blip r:embed="rId2" cstate="print"/>
          <a:srcRect/>
          <a:stretch/>
        </p:blipFill>
        <p:spPr>
          <a:xfrm>
            <a:off x="914401" y="923925"/>
            <a:ext cx="9324974" cy="3502025"/>
          </a:xfrm>
          <a:prstGeom prst="rect">
            <a:avLst/>
          </a:prstGeom>
          <a:ln>
            <a:noFill/>
          </a:ln>
        </p:spPr>
      </p:pic>
      <p:sp>
        <p:nvSpPr>
          <p:cNvPr id="3" name="TextBox 2">
            <a:extLst>
              <a:ext uri="{FF2B5EF4-FFF2-40B4-BE49-F238E27FC236}">
                <a16:creationId xmlns:a16="http://schemas.microsoft.com/office/drawing/2014/main" id="{2C05A316-E65D-621E-D644-29CC4409E371}"/>
              </a:ext>
            </a:extLst>
          </p:cNvPr>
          <p:cNvSpPr txBox="1"/>
          <p:nvPr/>
        </p:nvSpPr>
        <p:spPr>
          <a:xfrm>
            <a:off x="2419350" y="4763184"/>
            <a:ext cx="8667750" cy="738664"/>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Control system design of hybrid based PV charging station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2154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C91FE1-B6C1-7031-F733-C82A7725FF9A}"/>
              </a:ext>
            </a:extLst>
          </p:cNvPr>
          <p:cNvPicPr>
            <a:picLocks/>
          </p:cNvPicPr>
          <p:nvPr/>
        </p:nvPicPr>
        <p:blipFill>
          <a:blip r:embed="rId2" cstate="print"/>
          <a:srcRect/>
          <a:stretch/>
        </p:blipFill>
        <p:spPr>
          <a:xfrm>
            <a:off x="1685925" y="1047750"/>
            <a:ext cx="9067799" cy="3876675"/>
          </a:xfrm>
          <a:prstGeom prst="rect">
            <a:avLst/>
          </a:prstGeom>
          <a:ln>
            <a:noFill/>
          </a:ln>
        </p:spPr>
      </p:pic>
      <p:sp>
        <p:nvSpPr>
          <p:cNvPr id="3" name="TextBox 2">
            <a:extLst>
              <a:ext uri="{FF2B5EF4-FFF2-40B4-BE49-F238E27FC236}">
                <a16:creationId xmlns:a16="http://schemas.microsoft.com/office/drawing/2014/main" id="{4273C689-E51D-EDFE-8965-52E9EABF324B}"/>
              </a:ext>
            </a:extLst>
          </p:cNvPr>
          <p:cNvSpPr txBox="1"/>
          <p:nvPr/>
        </p:nvSpPr>
        <p:spPr>
          <a:xfrm>
            <a:off x="2162175" y="5210175"/>
            <a:ext cx="8420100" cy="1200329"/>
          </a:xfrm>
          <a:prstGeom prst="rect">
            <a:avLst/>
          </a:prstGeom>
          <a:noFill/>
        </p:spPr>
        <p:txBody>
          <a:bodyPr wrap="square" rtlCol="0">
            <a:spAutoFit/>
          </a:bodyPr>
          <a:lstStyle/>
          <a:p>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Performance of a modified IC-PI MPPT algorithm when solar irradiance variation is applied.</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428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6C297-FF04-21EA-09F6-CAF31D19D267}"/>
              </a:ext>
            </a:extLst>
          </p:cNvPr>
          <p:cNvSpPr txBox="1"/>
          <p:nvPr/>
        </p:nvSpPr>
        <p:spPr>
          <a:xfrm>
            <a:off x="1533525" y="4911407"/>
            <a:ext cx="9744075" cy="769441"/>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Performance of the dc voltage control in the vector control.</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5" name="Image1">
            <a:extLst>
              <a:ext uri="{FF2B5EF4-FFF2-40B4-BE49-F238E27FC236}">
                <a16:creationId xmlns:a16="http://schemas.microsoft.com/office/drawing/2014/main" id="{F581EACE-56CB-C950-916D-724DFB58F32F}"/>
              </a:ext>
            </a:extLst>
          </p:cNvPr>
          <p:cNvPicPr>
            <a:picLocks/>
          </p:cNvPicPr>
          <p:nvPr/>
        </p:nvPicPr>
        <p:blipFill>
          <a:blip r:embed="rId2" cstate="print"/>
          <a:srcRect/>
          <a:stretch/>
        </p:blipFill>
        <p:spPr>
          <a:xfrm>
            <a:off x="1419224" y="1200150"/>
            <a:ext cx="9496425" cy="3362325"/>
          </a:xfrm>
          <a:prstGeom prst="rect">
            <a:avLst/>
          </a:prstGeom>
        </p:spPr>
      </p:pic>
    </p:spTree>
    <p:extLst>
      <p:ext uri="{BB962C8B-B14F-4D97-AF65-F5344CB8AC3E}">
        <p14:creationId xmlns:p14="http://schemas.microsoft.com/office/powerpoint/2010/main" val="272297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3E435-6B26-D128-B9EC-F2812BDE8821}"/>
              </a:ext>
            </a:extLst>
          </p:cNvPr>
          <p:cNvSpPr txBox="1"/>
          <p:nvPr/>
        </p:nvSpPr>
        <p:spPr>
          <a:xfrm>
            <a:off x="1924050" y="5067300"/>
            <a:ext cx="9515475" cy="1200329"/>
          </a:xfrm>
          <a:prstGeom prst="rect">
            <a:avLst/>
          </a:prstGeom>
          <a:noFill/>
        </p:spPr>
        <p:txBody>
          <a:bodyPr wrap="square" rtlCol="0">
            <a:spAutoFit/>
          </a:bodyPr>
          <a:lstStyle/>
          <a:p>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Performance of a proposed vector control to supply or absorb reactive power independently.</a:t>
            </a:r>
          </a:p>
          <a:p>
            <a:endParaRPr lang="en-IN" sz="2400" b="1" dirty="0">
              <a:latin typeface="Times New Roman" panose="02020603050405020304" pitchFamily="18" charset="0"/>
              <a:cs typeface="Times New Roman" panose="02020603050405020304" pitchFamily="18" charset="0"/>
            </a:endParaRPr>
          </a:p>
        </p:txBody>
      </p:sp>
      <p:pic>
        <p:nvPicPr>
          <p:cNvPr id="4" name="Image1">
            <a:extLst>
              <a:ext uri="{FF2B5EF4-FFF2-40B4-BE49-F238E27FC236}">
                <a16:creationId xmlns:a16="http://schemas.microsoft.com/office/drawing/2014/main" id="{B8E3833F-A6B1-5B7E-E939-543BD9E18684}"/>
              </a:ext>
            </a:extLst>
          </p:cNvPr>
          <p:cNvPicPr>
            <a:picLocks/>
          </p:cNvPicPr>
          <p:nvPr/>
        </p:nvPicPr>
        <p:blipFill>
          <a:blip r:embed="rId2" cstate="print"/>
          <a:srcRect/>
          <a:stretch/>
        </p:blipFill>
        <p:spPr>
          <a:xfrm>
            <a:off x="1495425" y="914401"/>
            <a:ext cx="9391650" cy="4057649"/>
          </a:xfrm>
          <a:prstGeom prst="rect">
            <a:avLst/>
          </a:prstGeom>
          <a:ln>
            <a:noFill/>
          </a:ln>
        </p:spPr>
      </p:pic>
    </p:spTree>
    <p:extLst>
      <p:ext uri="{BB962C8B-B14F-4D97-AF65-F5344CB8AC3E}">
        <p14:creationId xmlns:p14="http://schemas.microsoft.com/office/powerpoint/2010/main" val="1743934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
            <a:extLst>
              <a:ext uri="{FF2B5EF4-FFF2-40B4-BE49-F238E27FC236}">
                <a16:creationId xmlns:a16="http://schemas.microsoft.com/office/drawing/2014/main" id="{17509D93-FB7D-BC60-BAC7-1A5FC8B94A8A}"/>
              </a:ext>
            </a:extLst>
          </p:cNvPr>
          <p:cNvPicPr>
            <a:picLocks/>
          </p:cNvPicPr>
          <p:nvPr/>
        </p:nvPicPr>
        <p:blipFill>
          <a:blip r:embed="rId2" cstate="print">
            <a:extLst>
              <a:ext uri="{28A0092B-C50C-407E-A947-70E740481C1C}">
                <a14:useLocalDpi xmlns:a14="http://schemas.microsoft.com/office/drawing/2010/main" val="0"/>
              </a:ext>
            </a:extLst>
          </a:blip>
          <a:srcRect/>
          <a:stretch/>
        </p:blipFill>
        <p:spPr>
          <a:xfrm>
            <a:off x="1181101" y="1200150"/>
            <a:ext cx="9991724" cy="3733799"/>
          </a:xfrm>
          <a:prstGeom prst="rect">
            <a:avLst/>
          </a:prstGeom>
          <a:ln>
            <a:noFill/>
          </a:ln>
        </p:spPr>
      </p:pic>
      <p:sp>
        <p:nvSpPr>
          <p:cNvPr id="3" name="TextBox 2">
            <a:extLst>
              <a:ext uri="{FF2B5EF4-FFF2-40B4-BE49-F238E27FC236}">
                <a16:creationId xmlns:a16="http://schemas.microsoft.com/office/drawing/2014/main" id="{38480805-603B-D249-1661-5EBE775C94CF}"/>
              </a:ext>
            </a:extLst>
          </p:cNvPr>
          <p:cNvSpPr txBox="1"/>
          <p:nvPr/>
        </p:nvSpPr>
        <p:spPr>
          <a:xfrm>
            <a:off x="1276350" y="5391150"/>
            <a:ext cx="9277350"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rPr>
              <a:t>	    The modified PWM signals and the switching sequence</a:t>
            </a:r>
            <a:endParaRPr lang="en-IN" sz="2400" b="1" dirty="0"/>
          </a:p>
        </p:txBody>
      </p:sp>
    </p:spTree>
    <p:extLst>
      <p:ext uri="{BB962C8B-B14F-4D97-AF65-F5344CB8AC3E}">
        <p14:creationId xmlns:p14="http://schemas.microsoft.com/office/powerpoint/2010/main" val="3342901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8981-F20C-48C4-A5A8-B20F8C1F2EFD}"/>
              </a:ext>
            </a:extLst>
          </p:cNvPr>
          <p:cNvSpPr>
            <a:spLocks noGrp="1"/>
          </p:cNvSpPr>
          <p:nvPr>
            <p:ph type="title"/>
          </p:nvPr>
        </p:nvSpPr>
        <p:spPr>
          <a:xfrm>
            <a:off x="1490949" y="-227600"/>
            <a:ext cx="10972800" cy="1295600"/>
          </a:xfrm>
        </p:spPr>
        <p:txBody>
          <a:bodyPr/>
          <a:lstStyle/>
          <a:p>
            <a:r>
              <a:rPr lang="en-US" sz="4400" b="1" dirty="0">
                <a:solidFill>
                  <a:schemeClr val="tx1"/>
                </a:solidFill>
                <a:latin typeface="Times New Roman" panose="02020603050405020304" pitchFamily="18" charset="0"/>
                <a:cs typeface="Times New Roman" panose="02020603050405020304" pitchFamily="18" charset="0"/>
              </a:rPr>
              <a:t>CONCLUSION </a:t>
            </a:r>
          </a:p>
        </p:txBody>
      </p:sp>
      <p:sp>
        <p:nvSpPr>
          <p:cNvPr id="3" name="Text Placeholder 2">
            <a:extLst>
              <a:ext uri="{FF2B5EF4-FFF2-40B4-BE49-F238E27FC236}">
                <a16:creationId xmlns:a16="http://schemas.microsoft.com/office/drawing/2014/main" id="{4FA1B7CA-9AAF-426F-83D9-C4AA31905696}"/>
              </a:ext>
            </a:extLst>
          </p:cNvPr>
          <p:cNvSpPr>
            <a:spLocks noGrp="1"/>
          </p:cNvSpPr>
          <p:nvPr>
            <p:ph type="body" idx="1"/>
          </p:nvPr>
        </p:nvSpPr>
        <p:spPr>
          <a:xfrm>
            <a:off x="1340800" y="1209675"/>
            <a:ext cx="9510400" cy="4837600"/>
          </a:xfrm>
        </p:spPr>
        <p:txBody>
          <a:bodyPr/>
          <a:lstStyle/>
          <a:p>
            <a:pPr marL="342900" marR="0" lvl="0" indent="-342900" algn="just">
              <a:lnSpc>
                <a:spcPct val="150000"/>
              </a:lnSpc>
              <a:spcBef>
                <a:spcPts val="0"/>
              </a:spcBef>
              <a:spcAft>
                <a:spcPts val="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Control of three-phase HBC in a PV charging station is proposed in this paper. The three-phase HBC can save switching loss by integration a dc/dc booster and a dc/ac converter into a single converter structure. A new control for the three-phase HBC is designed to achieve MPPT, dc voltage regulation and reactive power tracking. The MPPT control utilizes modified incremental conductance-PI based MPPT method. </a:t>
            </a:r>
            <a:r>
              <a:rPr lang="en-US" sz="1800" dirty="0">
                <a:effectLst/>
                <a:latin typeface="Times New Roman" panose="02020603050405020304" pitchFamily="18" charset="0"/>
                <a:ea typeface="Calibri" panose="020F0502020204030204" pitchFamily="34" charset="0"/>
              </a:rPr>
              <a:t>	</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90885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CE3AE-19E7-47D3-ADD5-434DC62CF041}"/>
              </a:ext>
            </a:extLst>
          </p:cNvPr>
          <p:cNvSpPr>
            <a:spLocks noGrp="1"/>
          </p:cNvSpPr>
          <p:nvPr>
            <p:ph type="body" idx="1"/>
          </p:nvPr>
        </p:nvSpPr>
        <p:spPr>
          <a:xfrm>
            <a:off x="609600" y="2813369"/>
            <a:ext cx="10972800" cy="762800"/>
          </a:xfrm>
        </p:spPr>
        <p:txBody>
          <a:bodyPr/>
          <a:lstStyle/>
          <a:p>
            <a:r>
              <a:rPr lang="en-US" sz="9600" dirty="0"/>
              <a:t>Thank you</a:t>
            </a:r>
          </a:p>
        </p:txBody>
      </p:sp>
    </p:spTree>
    <p:extLst>
      <p:ext uri="{BB962C8B-B14F-4D97-AF65-F5344CB8AC3E}">
        <p14:creationId xmlns:p14="http://schemas.microsoft.com/office/powerpoint/2010/main" val="4197920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140A28-3137-47E3-A90B-DDC4229DD9E3}"/>
              </a:ext>
            </a:extLst>
          </p:cNvPr>
          <p:cNvSpPr/>
          <p:nvPr/>
        </p:nvSpPr>
        <p:spPr>
          <a:xfrm>
            <a:off x="5144635" y="19050"/>
            <a:ext cx="3257623" cy="769441"/>
          </a:xfrm>
          <a:prstGeom prst="rect">
            <a:avLst/>
          </a:prstGeom>
          <a:noFill/>
        </p:spPr>
        <p:txBody>
          <a:bodyPr wrap="none" lIns="91440" tIns="45720" rIns="91440" bIns="45720">
            <a:spAutoFit/>
          </a:bodyPr>
          <a:lstStyle/>
          <a:p>
            <a:pPr algn="ctr"/>
            <a:r>
              <a:rPr lang="en-US" sz="44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p>
        </p:txBody>
      </p:sp>
      <p:sp>
        <p:nvSpPr>
          <p:cNvPr id="4" name="Rectangle 3">
            <a:extLst>
              <a:ext uri="{FF2B5EF4-FFF2-40B4-BE49-F238E27FC236}">
                <a16:creationId xmlns:a16="http://schemas.microsoft.com/office/drawing/2014/main" id="{F73E213C-FF41-4E33-B048-3FAD22E6335A}"/>
              </a:ext>
            </a:extLst>
          </p:cNvPr>
          <p:cNvSpPr/>
          <p:nvPr/>
        </p:nvSpPr>
        <p:spPr>
          <a:xfrm>
            <a:off x="218777" y="943822"/>
            <a:ext cx="11860209" cy="4401205"/>
          </a:xfrm>
          <a:prstGeom prst="rect">
            <a:avLst/>
          </a:prstGeom>
          <a:noFill/>
        </p:spPr>
        <p:txBody>
          <a:bodyPr wrap="square" lIns="91440" tIns="45720" rIns="91440" bIns="45720">
            <a:spAutoFit/>
          </a:bodyPr>
          <a:lstStyle/>
          <a:p>
            <a:pPr marL="457200" indent="-457200" algn="just">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rPr>
              <a:t>A new Hybrid Converter is proposed, to replace a DC/DC Boost converter and a DC/AC converter to reduce conversion stages and switching losses.</a:t>
            </a:r>
          </a:p>
          <a:p>
            <a:pPr marL="457200" indent="-457200" algn="just">
              <a:buFont typeface="Wingdings" panose="05000000000000000000" pitchFamily="2" charset="2"/>
              <a:buChar char="Ø"/>
            </a:pPr>
            <a:endParaRPr lang="en-US" sz="2800" dirty="0">
              <a:latin typeface="Times New Roman" panose="02020603050405020304" pitchFamily="18" charset="0"/>
              <a:ea typeface="Times New Roman" panose="02020603050405020304" pitchFamily="18" charset="0"/>
            </a:endParaRPr>
          </a:p>
          <a:p>
            <a:pPr marL="457200" indent="-457200" algn="just">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rPr>
              <a:t>The control strategies used in this project are incremental conductance method, vector control method along with fuzzy logic control.</a:t>
            </a:r>
          </a:p>
          <a:p>
            <a:pPr marL="457200" indent="-457200" algn="just">
              <a:buFont typeface="Wingdings" panose="05000000000000000000" pitchFamily="2" charset="2"/>
              <a:buChar char="Ø"/>
            </a:pPr>
            <a:endParaRPr lang="en-US" sz="2800" dirty="0">
              <a:effectLst/>
              <a:latin typeface="Times New Roman" panose="02020603050405020304" pitchFamily="18" charset="0"/>
              <a:ea typeface="Times New Roman" panose="02020603050405020304" pitchFamily="18" charset="0"/>
            </a:endParaRPr>
          </a:p>
          <a:p>
            <a:pPr marL="457200" indent="-457200" algn="just">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rPr>
              <a:t>The control of the hybrid converter is designed to realize maximum power point tracking (MPPT) for PV, DC bus voltage regulation, and AC voltage or reactive power regulation.</a:t>
            </a:r>
          </a:p>
          <a:p>
            <a:pPr algn="just"/>
            <a:endParaRPr lang="en-US"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9932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3797-847F-4A5D-BF86-F77E5D7DE2E6}"/>
              </a:ext>
            </a:extLst>
          </p:cNvPr>
          <p:cNvSpPr>
            <a:spLocks noGrp="1"/>
          </p:cNvSpPr>
          <p:nvPr>
            <p:ph type="title"/>
          </p:nvPr>
        </p:nvSpPr>
        <p:spPr>
          <a:xfrm>
            <a:off x="794532" y="-128488"/>
            <a:ext cx="10972800" cy="1295600"/>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17" name="Rectangle 14">
            <a:extLst>
              <a:ext uri="{FF2B5EF4-FFF2-40B4-BE49-F238E27FC236}">
                <a16:creationId xmlns:a16="http://schemas.microsoft.com/office/drawing/2014/main" id="{E8DD8041-C1D3-4987-A8D3-AEF52BECD5EB}"/>
              </a:ext>
            </a:extLst>
          </p:cNvPr>
          <p:cNvSpPr>
            <a:spLocks noChangeArrowheads="1"/>
          </p:cNvSpPr>
          <p:nvPr/>
        </p:nvSpPr>
        <p:spPr bwMode="auto">
          <a:xfrm>
            <a:off x="198120" y="4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1C05415C-AD5D-472B-B75A-DE92B83CAFFC}"/>
              </a:ext>
            </a:extLst>
          </p:cNvPr>
          <p:cNvSpPr txBox="1"/>
          <p:nvPr/>
        </p:nvSpPr>
        <p:spPr>
          <a:xfrm>
            <a:off x="318499" y="1582221"/>
            <a:ext cx="11373492" cy="3539430"/>
          </a:xfrm>
          <a:prstGeom prst="rect">
            <a:avLst/>
          </a:prstGeom>
          <a:noFill/>
        </p:spPr>
        <p:txBody>
          <a:bodyPr wrap="square">
            <a:spAutoFit/>
          </a:bodyPr>
          <a:lstStyle/>
          <a:p>
            <a:pPr marL="457200" indent="-457200">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environmental and economic advantages of PHEV lead to the increase in number of production and consumption</a:t>
            </a:r>
          </a:p>
          <a:p>
            <a:pPr marL="457200" indent="-457200">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Research has been conducted on developing a charging station by integrating a three-phase ac grid.</a:t>
            </a:r>
          </a:p>
          <a:p>
            <a:pPr marL="457200" indent="-457200">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comparison of different PHEV chargers topologies and techniques are reviewed. However, a large-scale penetration of PHEVs may add more pressure on the grid during charging periods.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042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6A291-AC3D-4FB4-A201-5D1C28187064}"/>
              </a:ext>
            </a:extLst>
          </p:cNvPr>
          <p:cNvSpPr txBox="1"/>
          <p:nvPr/>
        </p:nvSpPr>
        <p:spPr>
          <a:xfrm>
            <a:off x="462709" y="1383093"/>
            <a:ext cx="11545677" cy="3539430"/>
          </a:xfrm>
          <a:prstGeom prst="rect">
            <a:avLst/>
          </a:prstGeom>
          <a:noFill/>
        </p:spPr>
        <p:txBody>
          <a:bodyPr wrap="square">
            <a:spAutoFit/>
          </a:bodyPr>
          <a:lstStyle/>
          <a:p>
            <a:pPr marL="285750" indent="-285750" algn="just">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charging management is developed  by considering the grid’s loading limit. </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For this type of systems, it requires controlling at least three different power electronic converters to charge PHEVs.</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Each converter needs an individual controller, which increases complexity and power losses of the system.</a:t>
            </a:r>
          </a:p>
          <a:p>
            <a:pPr marL="285750" indent="-285750" algn="just">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main objective is to implement such a multi-port converter in a PV charging station for PHEVs and design the controller.</a:t>
            </a:r>
            <a:endParaRPr lang="en-US" sz="7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541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BF144A-BAF0-4A42-ADF1-A4506C8923B4}"/>
              </a:ext>
            </a:extLst>
          </p:cNvPr>
          <p:cNvPicPr>
            <a:picLocks/>
          </p:cNvPicPr>
          <p:nvPr/>
        </p:nvPicPr>
        <p:blipFill>
          <a:blip r:embed="rId2" cstate="print"/>
          <a:srcRect/>
          <a:stretch/>
        </p:blipFill>
        <p:spPr>
          <a:xfrm>
            <a:off x="163417" y="1025047"/>
            <a:ext cx="11865165" cy="4825387"/>
          </a:xfrm>
          <a:prstGeom prst="rect">
            <a:avLst/>
          </a:prstGeom>
          <a:ln>
            <a:noFill/>
          </a:ln>
        </p:spPr>
      </p:pic>
      <p:sp>
        <p:nvSpPr>
          <p:cNvPr id="2" name="TextBox 1">
            <a:extLst>
              <a:ext uri="{FF2B5EF4-FFF2-40B4-BE49-F238E27FC236}">
                <a16:creationId xmlns:a16="http://schemas.microsoft.com/office/drawing/2014/main" id="{A52B2904-D9DA-4209-9A64-0AA663043184}"/>
              </a:ext>
            </a:extLst>
          </p:cNvPr>
          <p:cNvSpPr txBox="1"/>
          <p:nvPr/>
        </p:nvSpPr>
        <p:spPr>
          <a:xfrm>
            <a:off x="4960705" y="0"/>
            <a:ext cx="595901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2665387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811EC0-8844-4FE4-8632-ABCA7D4926F0}"/>
              </a:ext>
            </a:extLst>
          </p:cNvPr>
          <p:cNvSpPr/>
          <p:nvPr/>
        </p:nvSpPr>
        <p:spPr>
          <a:xfrm>
            <a:off x="4996665" y="0"/>
            <a:ext cx="3388493" cy="769441"/>
          </a:xfrm>
          <a:prstGeom prst="rect">
            <a:avLst/>
          </a:prstGeom>
          <a:noFill/>
        </p:spPr>
        <p:txBody>
          <a:bodyPr wrap="non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PV SYSTEM</a:t>
            </a:r>
          </a:p>
        </p:txBody>
      </p:sp>
      <p:sp>
        <p:nvSpPr>
          <p:cNvPr id="7" name="TextBox 6">
            <a:extLst>
              <a:ext uri="{FF2B5EF4-FFF2-40B4-BE49-F238E27FC236}">
                <a16:creationId xmlns:a16="http://schemas.microsoft.com/office/drawing/2014/main" id="{3E533698-7FEB-4948-BAED-A0C381BCAAA7}"/>
              </a:ext>
            </a:extLst>
          </p:cNvPr>
          <p:cNvSpPr txBox="1"/>
          <p:nvPr/>
        </p:nvSpPr>
        <p:spPr>
          <a:xfrm>
            <a:off x="823052" y="1255922"/>
            <a:ext cx="10745118" cy="3816429"/>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PV system directly converts sunlight into electricity.</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set of connected cells form a panel. Panels are generally composed of series cells in order to obtain large output voltages.</a:t>
            </a:r>
          </a:p>
          <a:p>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PV array may be either a panel or set of panels connected in series(or) parallel to form large PV system.</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2056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FC970A-ECB7-4B7F-8575-EA290412CCCC}"/>
              </a:ext>
            </a:extLst>
          </p:cNvPr>
          <p:cNvSpPr txBox="1"/>
          <p:nvPr/>
        </p:nvSpPr>
        <p:spPr>
          <a:xfrm>
            <a:off x="749147" y="1337095"/>
            <a:ext cx="1135839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PV cell is basically a semi conductor diode whose p-n junction is exposed to sun light.</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 sun light hits the PV cell it is absorbed by the semi conductor material and the absorption of sun light pushes an free electron which results in generation of electricity.</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electricity produced from the PV array is in the form of direct current.</a:t>
            </a:r>
          </a:p>
          <a:p>
            <a:r>
              <a:rPr lang="en-US" sz="2800"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2B84E7BD-170E-4D00-833C-E0CDA669C49A}"/>
              </a:ext>
            </a:extLst>
          </p:cNvPr>
          <p:cNvSpPr/>
          <p:nvPr/>
        </p:nvSpPr>
        <p:spPr>
          <a:xfrm>
            <a:off x="3733695" y="0"/>
            <a:ext cx="7104254" cy="769441"/>
          </a:xfrm>
          <a:prstGeom prst="rect">
            <a:avLst/>
          </a:prstGeom>
          <a:noFill/>
        </p:spPr>
        <p:txBody>
          <a:bodyPr wrap="none" lIns="91440" tIns="45720" rIns="91440" bIns="45720">
            <a:spAutoFit/>
          </a:bodyPr>
          <a:lstStyle/>
          <a:p>
            <a:pPr algn="ctr"/>
            <a:r>
              <a:rPr lang="en-US" sz="4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PV SYSTEM MODELLING</a:t>
            </a:r>
          </a:p>
        </p:txBody>
      </p:sp>
      <p:pic>
        <p:nvPicPr>
          <p:cNvPr id="5" name="_x0000_t75">
            <a:extLst>
              <a:ext uri="{FF2B5EF4-FFF2-40B4-BE49-F238E27FC236}">
                <a16:creationId xmlns:a16="http://schemas.microsoft.com/office/drawing/2014/main" id="{74A8DF0A-68B4-92D3-0E35-2B67B4E45D47}"/>
              </a:ext>
            </a:extLst>
          </p:cNvPr>
          <p:cNvPicPr>
            <a:picLocks/>
          </p:cNvPicPr>
          <p:nvPr/>
        </p:nvPicPr>
        <p:blipFill>
          <a:blip r:embed="rId2" cstate="print"/>
          <a:srcRect/>
          <a:stretch/>
        </p:blipFill>
        <p:spPr>
          <a:xfrm>
            <a:off x="2333625" y="5040713"/>
            <a:ext cx="7610475" cy="1121962"/>
          </a:xfrm>
          <a:prstGeom prst="rect">
            <a:avLst/>
          </a:prstGeom>
          <a:ln>
            <a:noFill/>
          </a:ln>
        </p:spPr>
      </p:pic>
    </p:spTree>
    <p:extLst>
      <p:ext uri="{BB962C8B-B14F-4D97-AF65-F5344CB8AC3E}">
        <p14:creationId xmlns:p14="http://schemas.microsoft.com/office/powerpoint/2010/main" val="1547026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EBF391-481E-4F96-A7EB-31A28E0771F3}"/>
              </a:ext>
            </a:extLst>
          </p:cNvPr>
          <p:cNvPicPr>
            <a:picLocks/>
          </p:cNvPicPr>
          <p:nvPr/>
        </p:nvPicPr>
        <p:blipFill>
          <a:blip r:embed="rId2" cstate="print"/>
          <a:srcRect/>
          <a:stretch/>
        </p:blipFill>
        <p:spPr>
          <a:xfrm>
            <a:off x="1641514" y="853807"/>
            <a:ext cx="8383836" cy="3360144"/>
          </a:xfrm>
          <a:prstGeom prst="rect">
            <a:avLst/>
          </a:prstGeom>
          <a:ln>
            <a:noFill/>
          </a:ln>
        </p:spPr>
      </p:pic>
      <p:sp>
        <p:nvSpPr>
          <p:cNvPr id="5" name="TextBox 4">
            <a:extLst>
              <a:ext uri="{FF2B5EF4-FFF2-40B4-BE49-F238E27FC236}">
                <a16:creationId xmlns:a16="http://schemas.microsoft.com/office/drawing/2014/main" id="{A0CACE6F-9253-4137-A582-3F5DBD563C5D}"/>
              </a:ext>
            </a:extLst>
          </p:cNvPr>
          <p:cNvSpPr txBox="1"/>
          <p:nvPr/>
        </p:nvSpPr>
        <p:spPr>
          <a:xfrm>
            <a:off x="3613532" y="4270696"/>
            <a:ext cx="941942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Equivalent circuit of a PV cell</a:t>
            </a:r>
          </a:p>
        </p:txBody>
      </p:sp>
    </p:spTree>
    <p:extLst>
      <p:ext uri="{BB962C8B-B14F-4D97-AF65-F5344CB8AC3E}">
        <p14:creationId xmlns:p14="http://schemas.microsoft.com/office/powerpoint/2010/main" val="2223937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1235</TotalTime>
  <Words>805</Words>
  <Application>Microsoft Office PowerPoint</Application>
  <PresentationFormat>Widescreen</PresentationFormat>
  <Paragraphs>75</Paragraphs>
  <Slides>26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Baskerville Old Face</vt:lpstr>
      <vt:lpstr>Calibri</vt:lpstr>
      <vt:lpstr>Playfair Display</vt:lpstr>
      <vt:lpstr>Times</vt:lpstr>
      <vt:lpstr>Times New Roman</vt:lpstr>
      <vt:lpstr>Trebuchet MS</vt:lpstr>
      <vt:lpstr>Wingdings</vt:lpstr>
      <vt:lpstr>Theme1</vt:lpstr>
      <vt:lpstr>2_Custom Design</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kanna</dc:creator>
  <cp:lastModifiedBy>karthik</cp:lastModifiedBy>
  <cp:revision>66</cp:revision>
  <dcterms:created xsi:type="dcterms:W3CDTF">2021-12-12T12:23:32Z</dcterms:created>
  <dcterms:modified xsi:type="dcterms:W3CDTF">2022-06-17T14:01:04Z</dcterms:modified>
</cp:coreProperties>
</file>