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84" r:id="rId7"/>
    <p:sldId id="259" r:id="rId8"/>
    <p:sldId id="261" r:id="rId9"/>
    <p:sldId id="320" r:id="rId10"/>
    <p:sldId id="319" r:id="rId11"/>
    <p:sldId id="260" r:id="rId12"/>
    <p:sldId id="262" r:id="rId13"/>
    <p:sldId id="263" r:id="rId14"/>
    <p:sldId id="278" r:id="rId15"/>
    <p:sldId id="279" r:id="rId16"/>
    <p:sldId id="280" r:id="rId17"/>
    <p:sldId id="282" r:id="rId18"/>
    <p:sldId id="285" r:id="rId19"/>
    <p:sldId id="283" r:id="rId20"/>
    <p:sldId id="286" r:id="rId21"/>
    <p:sldId id="293" r:id="rId22"/>
    <p:sldId id="281" r:id="rId23"/>
    <p:sldId id="287" r:id="rId24"/>
    <p:sldId id="288" r:id="rId25"/>
    <p:sldId id="292" r:id="rId26"/>
    <p:sldId id="289" r:id="rId27"/>
    <p:sldId id="290" r:id="rId28"/>
    <p:sldId id="291" r:id="rId29"/>
    <p:sldId id="294" r:id="rId30"/>
    <p:sldId id="256" r:id="rId31"/>
    <p:sldId id="264" r:id="rId32"/>
    <p:sldId id="299" r:id="rId33"/>
    <p:sldId id="295" r:id="rId34"/>
    <p:sldId id="296" r:id="rId35"/>
    <p:sldId id="297"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5" r:id="rId50"/>
    <p:sldId id="316" r:id="rId51"/>
    <p:sldId id="318" r:id="rId52"/>
    <p:sldId id="31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10E08-DA81-0ED5-CB53-60F004126CFD}" v="2" dt="2021-11-13T13:53:56.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Mishra" userId="S::saurabhmishra608@iitkgp.ac.in::13f28325-7a65-4bfe-ae8c-c80fc3019764" providerId="AD" clId="Web-{10F10E08-DA81-0ED5-CB53-60F004126CFD}"/>
    <pc:docChg chg="addSld">
      <pc:chgData name="Saurabh Mishra" userId="S::saurabhmishra608@iitkgp.ac.in::13f28325-7a65-4bfe-ae8c-c80fc3019764" providerId="AD" clId="Web-{10F10E08-DA81-0ED5-CB53-60F004126CFD}" dt="2021-11-13T13:53:56.651" v="1"/>
      <pc:docMkLst>
        <pc:docMk/>
      </pc:docMkLst>
      <pc:sldChg chg="new">
        <pc:chgData name="Saurabh Mishra" userId="S::saurabhmishra608@iitkgp.ac.in::13f28325-7a65-4bfe-ae8c-c80fc3019764" providerId="AD" clId="Web-{10F10E08-DA81-0ED5-CB53-60F004126CFD}" dt="2021-11-13T13:53:56.620" v="0"/>
        <pc:sldMkLst>
          <pc:docMk/>
          <pc:sldMk cId="1284100819" sldId="319"/>
        </pc:sldMkLst>
      </pc:sldChg>
      <pc:sldChg chg="new">
        <pc:chgData name="Saurabh Mishra" userId="S::saurabhmishra608@iitkgp.ac.in::13f28325-7a65-4bfe-ae8c-c80fc3019764" providerId="AD" clId="Web-{10F10E08-DA81-0ED5-CB53-60F004126CFD}" dt="2021-11-13T13:53:56.651" v="1"/>
        <pc:sldMkLst>
          <pc:docMk/>
          <pc:sldMk cId="3298947855" sldId="32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09246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5057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83535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35203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939FDF-122C-4A2F-BC01-57A557957288}"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18172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939FDF-122C-4A2F-BC01-57A557957288}"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57309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939FDF-122C-4A2F-BC01-57A557957288}"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3549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939FDF-122C-4A2F-BC01-57A557957288}"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03095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39FDF-122C-4A2F-BC01-57A557957288}"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20376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939FDF-122C-4A2F-BC01-57A557957288}"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383423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939FDF-122C-4A2F-BC01-57A557957288}"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27060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39FDF-122C-4A2F-BC01-57A557957288}" type="datetimeFigureOut">
              <a:rPr lang="en-IN" smtClean="0"/>
              <a:t>13-11-2021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B141-070F-4B96-9350-7786FDDE5FBC}" type="slidenum">
              <a:rPr lang="en-IN" smtClean="0"/>
              <a:t>‹#›</a:t>
            </a:fld>
            <a:endParaRPr lang="en-IN"/>
          </a:p>
        </p:txBody>
      </p:sp>
    </p:spTree>
    <p:extLst>
      <p:ext uri="{BB962C8B-B14F-4D97-AF65-F5344CB8AC3E}">
        <p14:creationId xmlns:p14="http://schemas.microsoft.com/office/powerpoint/2010/main" val="377460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0.bin"/><Relationship Id="rId18" Type="http://schemas.openxmlformats.org/officeDocument/2006/relationships/image" Target="../media/image2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6.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8.bin"/><Relationship Id="rId14" Type="http://schemas.openxmlformats.org/officeDocument/2006/relationships/image" Target="../media/image27.wmf"/></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png"/><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2.bin"/><Relationship Id="rId14" Type="http://schemas.openxmlformats.org/officeDocument/2006/relationships/image" Target="../media/image44.wmf"/></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9.pn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image" Target="../media/image46.wmf"/><Relationship Id="rId4" Type="http://schemas.openxmlformats.org/officeDocument/2006/relationships/oleObject" Target="../embeddings/oleObject25.bin"/><Relationship Id="rId9" Type="http://schemas.openxmlformats.org/officeDocument/2006/relationships/image" Target="../media/image48.wmf"/></Relationships>
</file>

<file path=ppt/slides/_rels/slide25.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1.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1.bin"/><Relationship Id="rId14"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5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62.wmf"/><Relationship Id="rId3" Type="http://schemas.openxmlformats.org/officeDocument/2006/relationships/image" Target="../media/image64.png"/><Relationship Id="rId7" Type="http://schemas.openxmlformats.org/officeDocument/2006/relationships/image" Target="../media/image59.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60.wmf"/><Relationship Id="rId14"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0.png"/><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4.bin"/><Relationship Id="rId14" Type="http://schemas.openxmlformats.org/officeDocument/2006/relationships/image" Target="../media/image71.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76.wmf"/><Relationship Id="rId3" Type="http://schemas.openxmlformats.org/officeDocument/2006/relationships/image" Target="../media/image77.png"/><Relationship Id="rId7" Type="http://schemas.openxmlformats.org/officeDocument/2006/relationships/image" Target="../media/image73.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7.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4.wmf"/><Relationship Id="rId14" Type="http://schemas.openxmlformats.org/officeDocument/2006/relationships/image" Target="../media/image78.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83.wmf"/><Relationship Id="rId3" Type="http://schemas.openxmlformats.org/officeDocument/2006/relationships/image" Target="../media/image85.png"/><Relationship Id="rId7" Type="http://schemas.openxmlformats.org/officeDocument/2006/relationships/image" Target="../media/image80.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2.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81.wmf"/><Relationship Id="rId14" Type="http://schemas.openxmlformats.org/officeDocument/2006/relationships/oleObject" Target="../embeddings/oleObject56.bin"/></Relationships>
</file>

<file path=ppt/slides/_rels/slide3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7.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0.bin"/></Relationships>
</file>

<file path=ppt/slides/_rels/slide3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2.wmf"/><Relationship Id="rId5" Type="http://schemas.openxmlformats.org/officeDocument/2006/relationships/oleObject" Target="../embeddings/oleObject6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00.wmf"/><Relationship Id="rId5" Type="http://schemas.openxmlformats.org/officeDocument/2006/relationships/oleObject" Target="../embeddings/oleObject67.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69.bin"/></Relationships>
</file>

<file path=ppt/slides/_rels/slide43.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4.wmf"/><Relationship Id="rId5" Type="http://schemas.openxmlformats.org/officeDocument/2006/relationships/oleObject" Target="../embeddings/oleObject71.bin"/><Relationship Id="rId4" Type="http://schemas.openxmlformats.org/officeDocument/2006/relationships/image" Target="../media/image103.wmf"/></Relationships>
</file>

<file path=ppt/slides/_rels/slide4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112.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4.bin"/><Relationship Id="rId5" Type="http://schemas.openxmlformats.org/officeDocument/2006/relationships/image" Target="../media/image109.wmf"/><Relationship Id="rId10" Type="http://schemas.openxmlformats.org/officeDocument/2006/relationships/image" Target="../media/image113.png"/><Relationship Id="rId4" Type="http://schemas.openxmlformats.org/officeDocument/2006/relationships/oleObject" Target="../embeddings/oleObject73.bin"/><Relationship Id="rId9" Type="http://schemas.openxmlformats.org/officeDocument/2006/relationships/image" Target="../media/image111.wmf"/></Relationships>
</file>

<file path=ppt/slides/_rels/slide47.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5.wmf"/><Relationship Id="rId5" Type="http://schemas.openxmlformats.org/officeDocument/2006/relationships/oleObject" Target="../embeddings/oleObject77.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79.bin"/></Relationships>
</file>

<file path=ppt/slides/_rels/slide48.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84.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image" Target="../media/image131.png"/><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121.wmf"/><Relationship Id="rId17" Type="http://schemas.openxmlformats.org/officeDocument/2006/relationships/oleObject" Target="../embeddings/oleObject86.bin"/><Relationship Id="rId25"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oleObject" Target="../embeddings/oleObject92.bin"/><Relationship Id="rId1" Type="http://schemas.openxmlformats.org/officeDocument/2006/relationships/vmlDrawing" Target="../drawings/vmlDrawing22.vml"/><Relationship Id="rId6" Type="http://schemas.openxmlformats.org/officeDocument/2006/relationships/image" Target="../media/image118.wmf"/><Relationship Id="rId11" Type="http://schemas.openxmlformats.org/officeDocument/2006/relationships/oleObject" Target="../embeddings/oleObject83.bin"/><Relationship Id="rId24" Type="http://schemas.openxmlformats.org/officeDocument/2006/relationships/image" Target="../media/image127.w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87.bin"/><Relationship Id="rId4" Type="http://schemas.openxmlformats.org/officeDocument/2006/relationships/image" Target="../media/image132.png"/><Relationship Id="rId9" Type="http://schemas.openxmlformats.org/officeDocument/2006/relationships/oleObject" Target="../embeddings/oleObject82.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91.bin"/><Relationship Id="rId30" Type="http://schemas.openxmlformats.org/officeDocument/2006/relationships/image" Target="../media/image13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6865" y="2909455"/>
            <a:ext cx="6425738" cy="1015663"/>
          </a:xfrm>
          <a:prstGeom prst="rect">
            <a:avLst/>
          </a:prstGeom>
          <a:noFill/>
        </p:spPr>
        <p:txBody>
          <a:bodyPr wrap="square" rtlCol="0">
            <a:spAutoFit/>
          </a:bodyPr>
          <a:lstStyle/>
          <a:p>
            <a:pPr algn="ctr"/>
            <a:r>
              <a:rPr lang="en-US" sz="6000" b="1" dirty="0">
                <a:solidFill>
                  <a:srgbClr val="0033CC"/>
                </a:solidFill>
                <a:latin typeface="Times New Roman" panose="02020603050405020304" pitchFamily="18" charset="0"/>
                <a:cs typeface="Times New Roman" panose="02020603050405020304" pitchFamily="18" charset="0"/>
              </a:rPr>
              <a:t>Distillation</a:t>
            </a:r>
            <a:endParaRPr lang="en-IN" sz="60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54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622" y="207818"/>
            <a:ext cx="509570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Positive Deviations from Ideality</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4138" y="879437"/>
            <a:ext cx="2154903" cy="579275"/>
          </a:xfrm>
          <a:prstGeom prst="rect">
            <a:avLst/>
          </a:prstGeom>
        </p:spPr>
      </p:pic>
      <p:pic>
        <p:nvPicPr>
          <p:cNvPr id="5" name="Picture 4"/>
          <p:cNvPicPr>
            <a:picLocks noChangeAspect="1"/>
          </p:cNvPicPr>
          <p:nvPr/>
        </p:nvPicPr>
        <p:blipFill>
          <a:blip r:embed="rId3"/>
          <a:stretch>
            <a:fillRect/>
          </a:stretch>
        </p:blipFill>
        <p:spPr>
          <a:xfrm>
            <a:off x="6202592" y="1672053"/>
            <a:ext cx="3876675" cy="4743450"/>
          </a:xfrm>
          <a:prstGeom prst="rect">
            <a:avLst/>
          </a:prstGeom>
        </p:spPr>
      </p:pic>
      <p:pic>
        <p:nvPicPr>
          <p:cNvPr id="6" name="Picture 5"/>
          <p:cNvPicPr>
            <a:picLocks noChangeAspect="1"/>
          </p:cNvPicPr>
          <p:nvPr/>
        </p:nvPicPr>
        <p:blipFill>
          <a:blip r:embed="rId4"/>
          <a:stretch>
            <a:fillRect/>
          </a:stretch>
        </p:blipFill>
        <p:spPr>
          <a:xfrm>
            <a:off x="674111" y="1586328"/>
            <a:ext cx="4276725" cy="4829175"/>
          </a:xfrm>
          <a:prstGeom prst="rect">
            <a:avLst/>
          </a:prstGeom>
        </p:spPr>
      </p:pic>
      <p:sp>
        <p:nvSpPr>
          <p:cNvPr id="7" name="TextBox 6"/>
          <p:cNvSpPr txBox="1"/>
          <p:nvPr/>
        </p:nvSpPr>
        <p:spPr>
          <a:xfrm>
            <a:off x="5944986" y="291646"/>
            <a:ext cx="5095702"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Negative Deviations from Ideality</a:t>
            </a:r>
            <a:endParaRPr lang="en-IN" sz="2400" b="1" dirty="0">
              <a:solidFill>
                <a:srgbClr val="0033CC"/>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7242115" y="879437"/>
            <a:ext cx="1985012" cy="540364"/>
          </a:xfrm>
          <a:prstGeom prst="rect">
            <a:avLst/>
          </a:prstGeom>
        </p:spPr>
      </p:pic>
    </p:spTree>
    <p:extLst>
      <p:ext uri="{BB962C8B-B14F-4D97-AF65-F5344CB8AC3E}">
        <p14:creationId xmlns:p14="http://schemas.microsoft.com/office/powerpoint/2010/main" val="253909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7590" y="638238"/>
            <a:ext cx="3343189" cy="4462219"/>
          </a:xfrm>
          <a:prstGeom prst="rect">
            <a:avLst/>
          </a:prstGeom>
        </p:spPr>
      </p:pic>
      <p:sp>
        <p:nvSpPr>
          <p:cNvPr id="4" name="TextBox 3"/>
          <p:cNvSpPr txBox="1"/>
          <p:nvPr/>
        </p:nvSpPr>
        <p:spPr>
          <a:xfrm>
            <a:off x="822961" y="84240"/>
            <a:ext cx="4389120"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Minimum Boiling Azeotrope</a:t>
            </a:r>
            <a:endParaRPr lang="en-IN" sz="2400" b="1" dirty="0">
              <a:solidFill>
                <a:srgbClr val="0033CC"/>
              </a:solidFill>
              <a:latin typeface="Times New Roman" panose="02020603050405020304" pitchFamily="18" charset="0"/>
              <a:cs typeface="Times New Roman" panose="02020603050405020304" pitchFamily="18" charset="0"/>
            </a:endParaRPr>
          </a:p>
        </p:txBody>
      </p:sp>
      <p:sp>
        <p:nvSpPr>
          <p:cNvPr id="8" name="Rectangle 7"/>
          <p:cNvSpPr/>
          <p:nvPr/>
        </p:nvSpPr>
        <p:spPr>
          <a:xfrm>
            <a:off x="316068" y="5562122"/>
            <a:ext cx="6462959" cy="1322157"/>
          </a:xfrm>
          <a:prstGeom prst="rect">
            <a:avLst/>
          </a:prstGeom>
        </p:spPr>
        <p:txBody>
          <a:bodyPr wrap="square">
            <a:spAutoFit/>
          </a:bodyPr>
          <a:lstStyle/>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CS</a:t>
            </a:r>
            <a:r>
              <a:rPr lang="en-US" sz="1400"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1400" b="1" dirty="0">
                <a:latin typeface="Times New Roman" panose="02020603050405020304" pitchFamily="18" charset="0"/>
                <a:ea typeface="Calibri" panose="020F0502020204030204" pitchFamily="34" charset="0"/>
                <a:cs typeface="Times New Roman" panose="02020603050405020304" pitchFamily="18" charset="0"/>
              </a:rPr>
              <a:t> (46.2</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(39.25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61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CS</a:t>
            </a:r>
            <a:r>
              <a:rPr lang="en-US" sz="1400"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1400" b="1" dirty="0">
                <a:latin typeface="Times New Roman" panose="02020603050405020304" pitchFamily="18" charset="0"/>
                <a:ea typeface="Calibri" panose="020F0502020204030204" pitchFamily="34" charset="0"/>
                <a:cs typeface="Times New Roman" panose="02020603050405020304" pitchFamily="18" charset="0"/>
              </a:rPr>
              <a:t>)</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Ethanol (78.4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(78.15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89.4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EtOH</a:t>
            </a:r>
            <a:r>
              <a:rPr lang="en-US" sz="1400" b="1" dirty="0">
                <a:latin typeface="Times New Roman" panose="02020603050405020304" pitchFamily="18" charset="0"/>
                <a:ea typeface="Calibri" panose="020F0502020204030204" pitchFamily="34" charset="0"/>
                <a:cs typeface="Times New Roman" panose="02020603050405020304" pitchFamily="18" charset="0"/>
              </a:rPr>
              <a:t>)</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Acetic acid (118.1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Toluene (110.8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(105.4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62.7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Acetic acid)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414163" y="5192790"/>
            <a:ext cx="1313411"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Examples:</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970220" y="0"/>
            <a:ext cx="3466159" cy="6576580"/>
          </a:xfrm>
          <a:prstGeom prst="rect">
            <a:avLst/>
          </a:prstGeom>
        </p:spPr>
      </p:pic>
    </p:spTree>
    <p:extLst>
      <p:ext uri="{BB962C8B-B14F-4D97-AF65-F5344CB8AC3E}">
        <p14:creationId xmlns:p14="http://schemas.microsoft.com/office/powerpoint/2010/main" val="346682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5692" y="235401"/>
            <a:ext cx="2531398" cy="461665"/>
          </a:xfrm>
          <a:prstGeom prst="rect">
            <a:avLst/>
          </a:prstGeom>
          <a:noFill/>
        </p:spPr>
        <p:txBody>
          <a:bodyPr wrap="square" rtlCol="0">
            <a:spAutoFit/>
          </a:bodyPr>
          <a:lstStyle/>
          <a:p>
            <a:r>
              <a:rPr lang="en-US" sz="2400" b="1" dirty="0" err="1">
                <a:solidFill>
                  <a:srgbClr val="FF0000"/>
                </a:solidFill>
                <a:latin typeface="Times New Roman" panose="02020603050405020304" pitchFamily="18" charset="0"/>
                <a:cs typeface="Times New Roman" panose="02020603050405020304" pitchFamily="18" charset="0"/>
              </a:rPr>
              <a:t>Heteroazeotrope</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546580" y="1172095"/>
            <a:ext cx="2169622" cy="923330"/>
          </a:xfrm>
          <a:prstGeom prst="rect">
            <a:avLst/>
          </a:prstGeom>
          <a:noFill/>
        </p:spPr>
        <p:txBody>
          <a:bodyPr wrap="square" rtlCol="0">
            <a:spAutoFit/>
          </a:bodyPr>
          <a:lstStyle/>
          <a:p>
            <a:r>
              <a:rPr lang="en-US" b="1" dirty="0" err="1">
                <a:solidFill>
                  <a:srgbClr val="0033CC"/>
                </a:solidFill>
                <a:latin typeface="Times New Roman" panose="02020603050405020304" pitchFamily="18" charset="0"/>
                <a:cs typeface="Times New Roman" panose="02020603050405020304" pitchFamily="18" charset="0"/>
              </a:rPr>
              <a:t>Isobutanol</a:t>
            </a:r>
            <a:r>
              <a:rPr lang="en-US" b="1" dirty="0">
                <a:solidFill>
                  <a:srgbClr val="0033CC"/>
                </a:solidFill>
                <a:latin typeface="Times New Roman" panose="02020603050405020304" pitchFamily="18" charset="0"/>
                <a:cs typeface="Times New Roman" panose="02020603050405020304" pitchFamily="18" charset="0"/>
              </a:rPr>
              <a:t> - Water</a:t>
            </a:r>
          </a:p>
          <a:p>
            <a:endParaRPr lang="en-US" b="1" dirty="0">
              <a:solidFill>
                <a:srgbClr val="0033CC"/>
              </a:solidFill>
              <a:latin typeface="Times New Roman" panose="02020603050405020304" pitchFamily="18" charset="0"/>
              <a:cs typeface="Times New Roman" panose="02020603050405020304" pitchFamily="18" charset="0"/>
            </a:endParaRPr>
          </a:p>
          <a:p>
            <a:r>
              <a:rPr lang="en-US" b="1" dirty="0">
                <a:solidFill>
                  <a:srgbClr val="0033CC"/>
                </a:solidFill>
                <a:latin typeface="Times New Roman" panose="02020603050405020304" pitchFamily="18" charset="0"/>
                <a:cs typeface="Times New Roman" panose="02020603050405020304" pitchFamily="18" charset="0"/>
              </a:rPr>
              <a:t>Toluene - Water</a:t>
            </a:r>
            <a:endParaRPr lang="en-IN" b="1" dirty="0">
              <a:solidFill>
                <a:srgbClr val="0033CC"/>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42813" y="235401"/>
            <a:ext cx="3838575" cy="6610350"/>
          </a:xfrm>
          <a:prstGeom prst="rect">
            <a:avLst/>
          </a:prstGeom>
        </p:spPr>
      </p:pic>
    </p:spTree>
    <p:extLst>
      <p:ext uri="{BB962C8B-B14F-4D97-AF65-F5344CB8AC3E}">
        <p14:creationId xmlns:p14="http://schemas.microsoft.com/office/powerpoint/2010/main" val="385314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8453" y="654541"/>
            <a:ext cx="3136842" cy="4121349"/>
          </a:xfrm>
          <a:prstGeom prst="rect">
            <a:avLst/>
          </a:prstGeom>
        </p:spPr>
      </p:pic>
      <p:pic>
        <p:nvPicPr>
          <p:cNvPr id="3" name="Picture 2"/>
          <p:cNvPicPr>
            <a:picLocks noChangeAspect="1"/>
          </p:cNvPicPr>
          <p:nvPr/>
        </p:nvPicPr>
        <p:blipFill>
          <a:blip r:embed="rId3"/>
          <a:stretch>
            <a:fillRect/>
          </a:stretch>
        </p:blipFill>
        <p:spPr>
          <a:xfrm>
            <a:off x="5850601" y="176168"/>
            <a:ext cx="3875289" cy="6681832"/>
          </a:xfrm>
          <a:prstGeom prst="rect">
            <a:avLst/>
          </a:prstGeom>
        </p:spPr>
      </p:pic>
      <p:sp>
        <p:nvSpPr>
          <p:cNvPr id="4" name="TextBox 3"/>
          <p:cNvSpPr txBox="1"/>
          <p:nvPr/>
        </p:nvSpPr>
        <p:spPr>
          <a:xfrm>
            <a:off x="637137" y="18226"/>
            <a:ext cx="4389120"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Maximum Boiling Azeotrope</a:t>
            </a:r>
            <a:endParaRPr lang="en-IN" sz="2400" b="1" dirty="0">
              <a:solidFill>
                <a:srgbClr val="0033CC"/>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6562" y="5202739"/>
            <a:ext cx="5660784" cy="1655261"/>
          </a:xfrm>
          <a:prstGeom prst="rect">
            <a:avLst/>
          </a:prstGeom>
        </p:spPr>
        <p:txBody>
          <a:bodyPr wrap="square">
            <a:spAutoFit/>
          </a:bodyPr>
          <a:lstStyle/>
          <a:p>
            <a:pPr>
              <a:lnSpc>
                <a:spcPct val="107000"/>
              </a:lnSpc>
              <a:spcAft>
                <a:spcPts val="800"/>
              </a:spcAft>
            </a:pPr>
            <a:r>
              <a:rPr lang="en-US" sz="1400" b="1" dirty="0" err="1">
                <a:latin typeface="Times New Roman" panose="02020603050405020304" pitchFamily="18" charset="0"/>
                <a:ea typeface="Calibri" panose="020F0502020204030204" pitchFamily="34" charset="0"/>
                <a:cs typeface="Times New Roman" panose="02020603050405020304" pitchFamily="18" charset="0"/>
              </a:rPr>
              <a:t>HCl</a:t>
            </a:r>
            <a:r>
              <a:rPr lang="en-US" sz="1400" b="1" dirty="0">
                <a:latin typeface="Times New Roman" panose="02020603050405020304" pitchFamily="18" charset="0"/>
                <a:ea typeface="Calibri" panose="020F0502020204030204" pitchFamily="34" charset="0"/>
                <a:cs typeface="Times New Roman" panose="02020603050405020304" pitchFamily="18" charset="0"/>
              </a:rPr>
              <a:t> (85</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(110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11.1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HCl</a:t>
            </a:r>
            <a:r>
              <a:rPr lang="en-US" sz="1400" b="1" dirty="0">
                <a:latin typeface="Times New Roman" panose="02020603050405020304" pitchFamily="18" charset="0"/>
                <a:ea typeface="Calibri" panose="020F0502020204030204" pitchFamily="34" charset="0"/>
                <a:cs typeface="Times New Roman" panose="02020603050405020304" pitchFamily="18" charset="0"/>
              </a:rPr>
              <a:t>)</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Acetone (56.5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Chloroform (61.2</a:t>
            </a:r>
            <a:r>
              <a:rPr lang="en-US" sz="14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(64.5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65.5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Chloroform)</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Water(100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 Formic acid (100.8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                                       ---- Azeotrope (107.1 </a:t>
            </a:r>
            <a:r>
              <a:rPr lang="en-US" sz="1400" b="1" baseline="30000" dirty="0" err="1">
                <a:latin typeface="Times New Roman" panose="02020603050405020304" pitchFamily="18" charset="0"/>
                <a:ea typeface="Calibri" panose="020F0502020204030204" pitchFamily="34" charset="0"/>
                <a:cs typeface="Times New Roman" panose="02020603050405020304" pitchFamily="18" charset="0"/>
              </a:rPr>
              <a:t>o</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C</a:t>
            </a:r>
            <a:r>
              <a:rPr lang="en-US" sz="1400" b="1" dirty="0">
                <a:latin typeface="Times New Roman" panose="02020603050405020304" pitchFamily="18" charset="0"/>
                <a:ea typeface="Calibri" panose="020F0502020204030204" pitchFamily="34" charset="0"/>
                <a:cs typeface="Times New Roman" panose="02020603050405020304" pitchFamily="18" charset="0"/>
              </a:rPr>
              <a:t>, 56.7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mol</a:t>
            </a:r>
            <a:r>
              <a:rPr lang="en-US" sz="1400" b="1" dirty="0">
                <a:latin typeface="Times New Roman" panose="02020603050405020304" pitchFamily="18" charset="0"/>
                <a:ea typeface="Calibri" panose="020F0502020204030204" pitchFamily="34" charset="0"/>
                <a:cs typeface="Times New Roman" panose="02020603050405020304" pitchFamily="18" charset="0"/>
              </a:rPr>
              <a:t>% Formic acid)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21747" y="4820245"/>
            <a:ext cx="1313411"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Examples:</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93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194" y="74814"/>
            <a:ext cx="6109854"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Enthalpy–Concentration (</a:t>
            </a:r>
            <a:r>
              <a:rPr lang="en-US" sz="2400" b="1" i="1" dirty="0">
                <a:solidFill>
                  <a:srgbClr val="0033CC"/>
                </a:solidFill>
                <a:latin typeface="Times New Roman" panose="02020603050405020304" pitchFamily="18" charset="0"/>
                <a:cs typeface="Times New Roman" panose="02020603050405020304" pitchFamily="18" charset="0"/>
              </a:rPr>
              <a:t>H-x, y</a:t>
            </a:r>
            <a:r>
              <a:rPr lang="en-US" sz="2400" b="1" dirty="0">
                <a:solidFill>
                  <a:srgbClr val="0033CC"/>
                </a:solidFill>
                <a:latin typeface="Times New Roman" panose="02020603050405020304" pitchFamily="18" charset="0"/>
                <a:cs typeface="Times New Roman" panose="02020603050405020304" pitchFamily="18" charset="0"/>
              </a:rPr>
              <a:t>) Diagrams</a:t>
            </a:r>
            <a:endParaRPr lang="en-IN" sz="2400" b="1" dirty="0">
              <a:solidFill>
                <a:srgbClr val="0033CC"/>
              </a:solidFill>
              <a:latin typeface="Times New Roman" panose="02020603050405020304" pitchFamily="18" charset="0"/>
              <a:cs typeface="Times New Roman" panose="02020603050405020304" pitchFamily="18" charset="0"/>
            </a:endParaRPr>
          </a:p>
        </p:txBody>
      </p:sp>
      <p:sp>
        <p:nvSpPr>
          <p:cNvPr id="5" name="Rectangle 4"/>
          <p:cNvSpPr/>
          <p:nvPr/>
        </p:nvSpPr>
        <p:spPr>
          <a:xfrm>
            <a:off x="6301048" y="457200"/>
            <a:ext cx="6096000" cy="2116349"/>
          </a:xfrm>
          <a:prstGeom prst="rect">
            <a:avLst/>
          </a:prstGeom>
        </p:spPr>
        <p:txBody>
          <a:bodyPr>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Liquid Enthalpy: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dirty="0">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L</a:t>
            </a:r>
            <a:r>
              <a:rPr lang="en-IN" sz="2000" b="1" dirty="0">
                <a:latin typeface="Times New Roman" panose="02020603050405020304" pitchFamily="18" charset="0"/>
                <a:ea typeface="Calibri" panose="020F0502020204030204" pitchFamily="34" charset="0"/>
                <a:cs typeface="Times New Roman" panose="02020603050405020304" pitchFamily="18" charset="0"/>
              </a:rPr>
              <a:t> =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L</a:t>
            </a:r>
            <a:r>
              <a:rPr lang="en-IN" sz="2000" b="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dirty="0" err="1">
                <a:latin typeface="Times New Roman" panose="02020603050405020304" pitchFamily="18" charset="0"/>
                <a:ea typeface="Calibri" panose="020F0502020204030204" pitchFamily="34" charset="0"/>
                <a:cs typeface="Times New Roman" panose="02020603050405020304" pitchFamily="18" charset="0"/>
              </a:rPr>
              <a:t>L</a:t>
            </a:r>
            <a:r>
              <a:rPr lang="en-IN" sz="2000" b="1" dirty="0">
                <a:latin typeface="Times New Roman" panose="02020603050405020304" pitchFamily="18" charset="0"/>
                <a:ea typeface="Calibri" panose="020F0502020204030204" pitchFamily="34" charset="0"/>
                <a:cs typeface="Times New Roman" panose="02020603050405020304" pitchFamily="18" charset="0"/>
              </a:rPr>
              <a:t> –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M</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av</a:t>
            </a:r>
            <a:r>
              <a:rPr lang="en-IN" sz="2000" b="1" dirty="0">
                <a:latin typeface="Times New Roman" panose="02020603050405020304" pitchFamily="18" charset="0"/>
                <a:ea typeface="Calibri" panose="020F0502020204030204" pitchFamily="34" charset="0"/>
                <a:cs typeface="Times New Roman" panose="02020603050405020304" pitchFamily="18" charset="0"/>
              </a:rPr>
              <a:t> + Δ</a:t>
            </a:r>
            <a:r>
              <a:rPr lang="en-IN" sz="2000" b="1" i="1" dirty="0">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Saturated Vapour Enthalpy: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dirty="0">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G</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 y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L, A</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M</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A</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dirty="0" err="1">
                <a:latin typeface="Times New Roman" panose="02020603050405020304" pitchFamily="18" charset="0"/>
                <a:ea typeface="Calibri" panose="020F0502020204030204" pitchFamily="34" charset="0"/>
                <a:cs typeface="Times New Roman" panose="02020603050405020304" pitchFamily="18" charset="0"/>
              </a:rPr>
              <a:t>G</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 t</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 </a:t>
            </a:r>
            <a:r>
              <a:rPr lang="en-IN" sz="2000" b="1" i="1" dirty="0" err="1">
                <a:latin typeface="Times New Roman" panose="02020603050405020304" pitchFamily="18" charset="0"/>
                <a:ea typeface="Calibri" panose="020F0502020204030204" pitchFamily="34" charset="0"/>
                <a:cs typeface="Times New Roman" panose="02020603050405020304" pitchFamily="18" charset="0"/>
              </a:rPr>
              <a:t>λ</a:t>
            </a:r>
            <a:r>
              <a:rPr lang="en-IN" sz="2000" b="1" i="1" baseline="-25000" dirty="0" err="1">
                <a:latin typeface="Times New Roman" panose="02020603050405020304" pitchFamily="18" charset="0"/>
                <a:ea typeface="Calibri" panose="020F0502020204030204" pitchFamily="34" charset="0"/>
                <a:cs typeface="Times New Roman" panose="02020603050405020304" pitchFamily="18" charset="0"/>
              </a:rPr>
              <a:t>A</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          + (1 –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y</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L, B</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M</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B</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dirty="0" err="1">
                <a:latin typeface="Times New Roman" panose="02020603050405020304" pitchFamily="18" charset="0"/>
                <a:ea typeface="Calibri" panose="020F0502020204030204" pitchFamily="34" charset="0"/>
                <a:cs typeface="Times New Roman" panose="02020603050405020304" pitchFamily="18" charset="0"/>
              </a:rPr>
              <a:t>G</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 t</a:t>
            </a:r>
            <a:r>
              <a:rPr lang="en-IN" sz="2000" b="1"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b="1" i="1" dirty="0">
                <a:latin typeface="Times New Roman" panose="02020603050405020304" pitchFamily="18" charset="0"/>
                <a:ea typeface="Calibri" panose="020F0502020204030204" pitchFamily="34" charset="0"/>
                <a:cs typeface="Times New Roman" panose="02020603050405020304" pitchFamily="18" charset="0"/>
              </a:rPr>
              <a:t> + </a:t>
            </a:r>
            <a:r>
              <a:rPr lang="en-IN" sz="2000" b="1" i="1" dirty="0" err="1">
                <a:latin typeface="Times New Roman" panose="02020603050405020304" pitchFamily="18" charset="0"/>
                <a:ea typeface="Calibri" panose="020F0502020204030204" pitchFamily="34" charset="0"/>
                <a:cs typeface="Times New Roman" panose="02020603050405020304" pitchFamily="18" charset="0"/>
              </a:rPr>
              <a:t>λ</a:t>
            </a:r>
            <a:r>
              <a:rPr lang="en-IN" sz="2000" b="1" i="1" baseline="-25000" dirty="0" err="1">
                <a:latin typeface="Times New Roman" panose="02020603050405020304" pitchFamily="18" charset="0"/>
                <a:ea typeface="Calibri" panose="020F0502020204030204" pitchFamily="34" charset="0"/>
                <a:cs typeface="Times New Roman" panose="02020603050405020304" pitchFamily="18" charset="0"/>
              </a:rPr>
              <a:t>B</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2"/>
          <p:cNvSpPr>
            <a:spLocks noChangeArrowheads="1"/>
          </p:cNvSpPr>
          <p:nvPr/>
        </p:nvSpPr>
        <p:spPr bwMode="auto">
          <a:xfrm>
            <a:off x="4961466" y="2773463"/>
            <a:ext cx="652133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Overall material balance: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 N = P</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balance for component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gives: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r>
              <a:rPr kumimoji="0" lang="en-US" altLang="en-US"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N </a:t>
            </a:r>
            <a:r>
              <a:rPr kumimoji="0" lang="en-US" altLang="en-US"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 </a:t>
            </a:r>
            <a:r>
              <a:rPr kumimoji="0" lang="en-US" altLang="en-US"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H</a:t>
            </a:r>
            <a:r>
              <a:rPr kumimoji="0" lang="en-US" altLang="en-US"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N H</a:t>
            </a:r>
            <a:r>
              <a:rPr kumimoji="0" lang="en-US" altLang="en-US"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 H</a:t>
            </a:r>
            <a:r>
              <a:rPr kumimoji="0" lang="en-US" altLang="en-US"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Elimination of </a:t>
            </a:r>
            <a:r>
              <a:rPr kumimoji="0" lang="en-US" altLang="en-US" sz="18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between </a:t>
            </a:r>
            <a:r>
              <a:rPr kumimoji="0" lang="en-US" altLang="en-US"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eqs</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&amp; (2) and between </a:t>
            </a:r>
            <a:r>
              <a:rPr kumimoji="0" lang="en-US" altLang="en-US"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eqs</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&amp; (3) yields: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98608851"/>
              </p:ext>
            </p:extLst>
          </p:nvPr>
        </p:nvGraphicFramePr>
        <p:xfrm>
          <a:off x="5672667" y="4893733"/>
          <a:ext cx="2828925" cy="771525"/>
        </p:xfrm>
        <a:graphic>
          <a:graphicData uri="http://schemas.openxmlformats.org/presentationml/2006/ole">
            <mc:AlternateContent xmlns:mc="http://schemas.openxmlformats.org/markup-compatibility/2006">
              <mc:Choice xmlns:v="urn:schemas-microsoft-com:vml" Requires="v">
                <p:oleObj spid="_x0000_s2114" name="Equation" r:id="rId3" imgW="1637589" imgH="444307" progId="Equation.3">
                  <p:embed/>
                </p:oleObj>
              </mc:Choice>
              <mc:Fallback>
                <p:oleObj name="Equation" r:id="rId3" imgW="1637589" imgH="444307"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667" y="4893733"/>
                        <a:ext cx="28289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4961466" y="5597232"/>
            <a:ext cx="66181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equation of a straight line on the enthalpy-concentration plot,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passing through points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dirty="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Point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therefore, on the straight line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MN</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located so that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M/N</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line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NP</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 </a:t>
            </a:r>
            <a:r>
              <a:rPr kumimoji="0" lang="en-US" altLang="en-US" sz="16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PM</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9526059" y="5080787"/>
            <a:ext cx="732893" cy="338554"/>
          </a:xfrm>
          <a:prstGeom prst="rect">
            <a:avLst/>
          </a:prstGeom>
        </p:spPr>
        <p:txBody>
          <a:bodyPr wrap="none">
            <a:spAutoFit/>
          </a:bodyPr>
          <a:lstStyle/>
          <a:p>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 (4)</a:t>
            </a:r>
            <a:endParaRPr lang="en-IN"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672981" y="841598"/>
            <a:ext cx="3096057" cy="5906324"/>
          </a:xfrm>
          <a:prstGeom prst="rect">
            <a:avLst/>
          </a:prstGeom>
        </p:spPr>
      </p:pic>
    </p:spTree>
    <p:extLst>
      <p:ext uri="{BB962C8B-B14F-4D97-AF65-F5344CB8AC3E}">
        <p14:creationId xmlns:p14="http://schemas.microsoft.com/office/powerpoint/2010/main" val="218113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6111" y="252412"/>
            <a:ext cx="3359210" cy="6131763"/>
          </a:xfrm>
          <a:prstGeom prst="rect">
            <a:avLst/>
          </a:prstGeom>
        </p:spPr>
      </p:pic>
      <p:sp>
        <p:nvSpPr>
          <p:cNvPr id="3" name="Rectangle 2"/>
          <p:cNvSpPr>
            <a:spLocks noChangeArrowheads="1"/>
          </p:cNvSpPr>
          <p:nvPr/>
        </p:nvSpPr>
        <p:spPr bwMode="auto">
          <a:xfrm>
            <a:off x="5926975" y="17041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1510710317"/>
              </p:ext>
            </p:extLst>
          </p:nvPr>
        </p:nvGraphicFramePr>
        <p:xfrm>
          <a:off x="5070765" y="2136370"/>
          <a:ext cx="4372494" cy="1326487"/>
        </p:xfrm>
        <a:graphic>
          <a:graphicData uri="http://schemas.openxmlformats.org/presentationml/2006/ole">
            <mc:AlternateContent xmlns:mc="http://schemas.openxmlformats.org/markup-compatibility/2006">
              <mc:Choice xmlns:v="urn:schemas-microsoft-com:vml" Requires="v">
                <p:oleObj spid="_x0000_s3136" name="Equation" r:id="rId4" imgW="1473200" imgH="444500" progId="Equation.3">
                  <p:embed/>
                </p:oleObj>
              </mc:Choice>
              <mc:Fallback>
                <p:oleObj name="Equation" r:id="rId4" imgW="1473200" imgH="444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765" y="2136370"/>
                        <a:ext cx="4372494" cy="1326487"/>
                      </a:xfrm>
                      <a:prstGeom prst="rect">
                        <a:avLst/>
                      </a:prstGeom>
                      <a:noFill/>
                    </p:spPr>
                  </p:pic>
                </p:oleObj>
              </mc:Fallback>
            </mc:AlternateContent>
          </a:graphicData>
        </a:graphic>
      </p:graphicFrame>
      <p:sp>
        <p:nvSpPr>
          <p:cNvPr id="5" name="TextBox 4"/>
          <p:cNvSpPr txBox="1"/>
          <p:nvPr/>
        </p:nvSpPr>
        <p:spPr>
          <a:xfrm>
            <a:off x="4206239" y="1155469"/>
            <a:ext cx="72154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the combination </a:t>
            </a:r>
            <a:r>
              <a:rPr lang="en-US" sz="2400" b="1" i="1" dirty="0">
                <a:latin typeface="Times New Roman" panose="02020603050405020304" pitchFamily="18" charset="0"/>
                <a:cs typeface="Times New Roman" panose="02020603050405020304" pitchFamily="18" charset="0"/>
              </a:rPr>
              <a:t>E – D = C</a:t>
            </a:r>
            <a:r>
              <a:rPr lang="en-US" sz="2400" dirty="0">
                <a:latin typeface="Times New Roman" panose="02020603050405020304" pitchFamily="18" charset="0"/>
                <a:cs typeface="Times New Roman" panose="02020603050405020304" pitchFamily="18" charset="0"/>
              </a:rPr>
              <a:t>, a material balance gives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870" y="567578"/>
            <a:ext cx="10967258"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For multicomponent system particularly, it is customary to describe</a:t>
            </a:r>
            <a:r>
              <a:rPr lang="en-US" dirty="0">
                <a:latin typeface="Times New Roman" panose="02020603050405020304" pitchFamily="18" charset="0"/>
                <a:ea typeface="Calibri" panose="020F0502020204030204" pitchFamily="34" charset="0"/>
                <a:cs typeface="Times New Roman" panose="02020603050405020304" pitchFamily="18" charset="0"/>
              </a:rPr>
              <a:t> the equilibrium data by means of the distribution coefficient, </a:t>
            </a:r>
            <a:r>
              <a:rPr lang="en-US" i="1" dirty="0">
                <a:latin typeface="Times New Roman" panose="02020603050405020304" pitchFamily="18" charset="0"/>
                <a:ea typeface="Calibri" panose="020F0502020204030204" pitchFamily="34" charset="0"/>
                <a:cs typeface="Times New Roman" panose="02020603050405020304" pitchFamily="18" charset="0"/>
              </a:rPr>
              <a:t>m</a:t>
            </a:r>
            <a:r>
              <a:rPr lang="en-US" dirty="0">
                <a:latin typeface="Times New Roman" panose="02020603050405020304" pitchFamily="18" charset="0"/>
                <a:ea typeface="Calibri" panose="020F0502020204030204" pitchFamily="34" charset="0"/>
                <a:cs typeface="Times New Roman" panose="02020603050405020304" pitchFamily="18" charset="0"/>
              </a:rPr>
              <a:t>. For component </a:t>
            </a:r>
            <a:r>
              <a:rPr lang="en-US" i="1" dirty="0">
                <a:latin typeface="Times New Roman" panose="02020603050405020304" pitchFamily="18" charset="0"/>
                <a:ea typeface="Calibri" panose="020F0502020204030204" pitchFamily="34" charset="0"/>
                <a:cs typeface="Times New Roman" panose="02020603050405020304" pitchFamily="18" charset="0"/>
              </a:rPr>
              <a:t>J</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12445305"/>
              </p:ext>
            </p:extLst>
          </p:nvPr>
        </p:nvGraphicFramePr>
        <p:xfrm>
          <a:off x="4258087" y="989880"/>
          <a:ext cx="981075" cy="790575"/>
        </p:xfrm>
        <a:graphic>
          <a:graphicData uri="http://schemas.openxmlformats.org/presentationml/2006/ole">
            <mc:AlternateContent xmlns:mc="http://schemas.openxmlformats.org/markup-compatibility/2006">
              <mc:Choice xmlns:v="urn:schemas-microsoft-com:vml" Requires="v">
                <p:oleObj spid="_x0000_s4609" name="Equation" r:id="rId3" imgW="571500" imgH="457200" progId="Equation.3">
                  <p:embed/>
                </p:oleObj>
              </mc:Choice>
              <mc:Fallback>
                <p:oleObj name="Equation" r:id="rId3" imgW="5715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087" y="989880"/>
                        <a:ext cx="981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45870" y="1906034"/>
            <a:ext cx="5836854" cy="48750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relative volatility </a:t>
            </a:r>
            <a:r>
              <a:rPr lang="en-US" sz="2400" dirty="0">
                <a:latin typeface="Times New Roman" panose="02020603050405020304" pitchFamily="18" charset="0"/>
                <a:ea typeface="Calibri" panose="020F0502020204030204" pitchFamily="34" charset="0"/>
                <a:cs typeface="Times New Roman" panose="02020603050405020304" pitchFamily="18" charset="0"/>
              </a:rPr>
              <a:t>α</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I, J</a:t>
            </a:r>
            <a:r>
              <a:rPr lang="en-US" dirty="0">
                <a:latin typeface="Times New Roman" panose="02020603050405020304" pitchFamily="18" charset="0"/>
                <a:ea typeface="Calibri" panose="020F0502020204030204" pitchFamily="34" charset="0"/>
                <a:cs typeface="Times New Roman" panose="02020603050405020304" pitchFamily="18" charset="0"/>
              </a:rPr>
              <a:t> of component </a:t>
            </a:r>
            <a:r>
              <a:rPr lang="en-US" i="1" dirty="0">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with respect to </a:t>
            </a:r>
            <a:r>
              <a:rPr lang="en-US" i="1" dirty="0">
                <a:latin typeface="Times New Roman" panose="02020603050405020304" pitchFamily="18" charset="0"/>
                <a:ea typeface="Calibri" panose="020F0502020204030204" pitchFamily="34" charset="0"/>
                <a:cs typeface="Times New Roman" panose="02020603050405020304" pitchFamily="18" charset="0"/>
              </a:rPr>
              <a:t>J</a:t>
            </a:r>
            <a:r>
              <a:rPr lang="en-US" dirty="0">
                <a:latin typeface="Times New Roman" panose="02020603050405020304" pitchFamily="18" charset="0"/>
                <a:ea typeface="Calibri" panose="020F0502020204030204" pitchFamily="34" charset="0"/>
                <a:cs typeface="Times New Roman" panose="02020603050405020304" pitchFamily="18" charset="0"/>
              </a:rPr>
              <a:t> 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31302487"/>
              </p:ext>
            </p:extLst>
          </p:nvPr>
        </p:nvGraphicFramePr>
        <p:xfrm>
          <a:off x="7210425" y="1754499"/>
          <a:ext cx="2171700" cy="790575"/>
        </p:xfrm>
        <a:graphic>
          <a:graphicData uri="http://schemas.openxmlformats.org/presentationml/2006/ole">
            <mc:AlternateContent xmlns:mc="http://schemas.openxmlformats.org/markup-compatibility/2006">
              <mc:Choice xmlns:v="urn:schemas-microsoft-com:vml" Requires="v">
                <p:oleObj spid="_x0000_s4610" name="Equation" r:id="rId5" imgW="1257300" imgH="457200" progId="Equation.3">
                  <p:embed/>
                </p:oleObj>
              </mc:Choice>
              <mc:Fallback>
                <p:oleObj name="Equation" r:id="rId5" imgW="12573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0425" y="1754499"/>
                        <a:ext cx="21717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45870" y="2677605"/>
            <a:ext cx="201850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For ideal solutions, </a:t>
            </a:r>
            <a:endParaRPr lang="en-IN" dirty="0"/>
          </a:p>
        </p:txBody>
      </p:sp>
      <p:graphicFrame>
        <p:nvGraphicFramePr>
          <p:cNvPr id="9" name="Object 8"/>
          <p:cNvGraphicFramePr>
            <a:graphicFrameLocks noChangeAspect="1"/>
          </p:cNvGraphicFramePr>
          <p:nvPr>
            <p:extLst>
              <p:ext uri="{D42A27DB-BD31-4B8C-83A1-F6EECF244321}">
                <p14:modId xmlns:p14="http://schemas.microsoft.com/office/powerpoint/2010/main" val="1298122382"/>
              </p:ext>
            </p:extLst>
          </p:nvPr>
        </p:nvGraphicFramePr>
        <p:xfrm>
          <a:off x="3050684" y="2519119"/>
          <a:ext cx="981075" cy="771525"/>
        </p:xfrm>
        <a:graphic>
          <a:graphicData uri="http://schemas.openxmlformats.org/presentationml/2006/ole">
            <mc:AlternateContent xmlns:mc="http://schemas.openxmlformats.org/markup-compatibility/2006">
              <mc:Choice xmlns:v="urn:schemas-microsoft-com:vml" Requires="v">
                <p:oleObj spid="_x0000_s4611" name="Equation" r:id="rId7" imgW="571252" imgH="444307" progId="Equation.3">
                  <p:embed/>
                </p:oleObj>
              </mc:Choice>
              <mc:Fallback>
                <p:oleObj name="Equation" r:id="rId7" imgW="571252" imgH="44430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0684" y="2519119"/>
                        <a:ext cx="981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749784"/>
              </p:ext>
            </p:extLst>
          </p:nvPr>
        </p:nvGraphicFramePr>
        <p:xfrm>
          <a:off x="5237820" y="2519119"/>
          <a:ext cx="1114425" cy="752475"/>
        </p:xfrm>
        <a:graphic>
          <a:graphicData uri="http://schemas.openxmlformats.org/presentationml/2006/ole">
            <mc:AlternateContent xmlns:mc="http://schemas.openxmlformats.org/markup-compatibility/2006">
              <mc:Choice xmlns:v="urn:schemas-microsoft-com:vml" Requires="v">
                <p:oleObj spid="_x0000_s4612" name="Equation" r:id="rId9" imgW="647700" imgH="431800" progId="Equation.3">
                  <p:embed/>
                </p:oleObj>
              </mc:Choice>
              <mc:Fallback>
                <p:oleObj name="Equation" r:id="rId9" imgW="6477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7820" y="2519119"/>
                        <a:ext cx="11144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384889" y="2694223"/>
            <a:ext cx="72747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and</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665913" y="66103"/>
            <a:ext cx="456368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Multicomponent Systems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45870" y="3364403"/>
            <a:ext cx="1550424" cy="388696"/>
          </a:xfrm>
          <a:prstGeom prst="rect">
            <a:avLst/>
          </a:prstGeom>
        </p:spPr>
        <p:txBody>
          <a:bodyPr wrap="non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Bubble Point: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497780" y="3838419"/>
            <a:ext cx="2810769"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For the bubble point vapour,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461672889"/>
              </p:ext>
            </p:extLst>
          </p:nvPr>
        </p:nvGraphicFramePr>
        <p:xfrm>
          <a:off x="3541221" y="3813692"/>
          <a:ext cx="1228725" cy="438150"/>
        </p:xfrm>
        <a:graphic>
          <a:graphicData uri="http://schemas.openxmlformats.org/presentationml/2006/ole">
            <mc:AlternateContent xmlns:mc="http://schemas.openxmlformats.org/markup-compatibility/2006">
              <mc:Choice xmlns:v="urn:schemas-microsoft-com:vml" Requires="v">
                <p:oleObj spid="_x0000_s4613" name="Equation" r:id="rId11" imgW="710891" imgH="253890" progId="Equation.3">
                  <p:embed/>
                </p:oleObj>
              </mc:Choice>
              <mc:Fallback>
                <p:oleObj name="Equation" r:id="rId11" imgW="710891" imgH="25389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221" y="3813692"/>
                        <a:ext cx="12287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5002618" y="3863548"/>
            <a:ext cx="6096000" cy="374077"/>
          </a:xfrm>
          <a:prstGeom prst="rect">
            <a:avLst/>
          </a:prstGeom>
        </p:spPr>
        <p:txBody>
          <a:bodyPr>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Or,	</a:t>
            </a:r>
            <a:r>
              <a:rPr lang="en-IN" i="1" dirty="0">
                <a:latin typeface="Times New Roman" panose="02020603050405020304" pitchFamily="18" charset="0"/>
                <a:ea typeface="Calibri" panose="020F0502020204030204" pitchFamily="34" charset="0"/>
                <a:cs typeface="Times New Roman" panose="02020603050405020304" pitchFamily="18" charset="0"/>
              </a:rPr>
              <a:t>m</a:t>
            </a:r>
            <a:r>
              <a:rPr lang="en-IN" i="1" baseline="-25000" dirty="0">
                <a:latin typeface="Times New Roman" panose="02020603050405020304" pitchFamily="18" charset="0"/>
                <a:ea typeface="Calibri" panose="020F0502020204030204" pitchFamily="34" charset="0"/>
                <a:cs typeface="Times New Roman" panose="02020603050405020304" pitchFamily="18" charset="0"/>
              </a:rPr>
              <a:t>A</a:t>
            </a:r>
            <a:r>
              <a:rPr lang="en-IN" i="1" dirty="0">
                <a:latin typeface="Times New Roman" panose="02020603050405020304" pitchFamily="18" charset="0"/>
                <a:ea typeface="Calibri" panose="020F0502020204030204" pitchFamily="34" charset="0"/>
                <a:cs typeface="Times New Roman" panose="02020603050405020304" pitchFamily="18" charset="0"/>
              </a:rPr>
              <a:t>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A</a:t>
            </a:r>
            <a:r>
              <a:rPr lang="en-IN" i="1" dirty="0">
                <a:latin typeface="Times New Roman" panose="02020603050405020304" pitchFamily="18" charset="0"/>
                <a:ea typeface="Calibri" panose="020F0502020204030204" pitchFamily="34" charset="0"/>
                <a:cs typeface="Times New Roman" panose="02020603050405020304" pitchFamily="18" charset="0"/>
              </a:rPr>
              <a:t> + </a:t>
            </a:r>
            <a:r>
              <a:rPr lang="en-IN" i="1" dirty="0" err="1">
                <a:latin typeface="Times New Roman" panose="02020603050405020304" pitchFamily="18" charset="0"/>
                <a:ea typeface="Calibri" panose="020F0502020204030204" pitchFamily="34" charset="0"/>
                <a:cs typeface="Times New Roman" panose="02020603050405020304" pitchFamily="18" charset="0"/>
              </a:rPr>
              <a:t>m</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B</a:t>
            </a:r>
            <a:r>
              <a:rPr lang="en-IN" i="1" dirty="0">
                <a:latin typeface="Times New Roman" panose="02020603050405020304" pitchFamily="18" charset="0"/>
                <a:ea typeface="Calibri" panose="020F0502020204030204" pitchFamily="34" charset="0"/>
                <a:cs typeface="Times New Roman" panose="02020603050405020304" pitchFamily="18" charset="0"/>
              </a:rPr>
              <a:t>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B</a:t>
            </a:r>
            <a:r>
              <a:rPr lang="en-IN" i="1" dirty="0">
                <a:latin typeface="Times New Roman" panose="02020603050405020304" pitchFamily="18" charset="0"/>
                <a:ea typeface="Calibri" panose="020F0502020204030204" pitchFamily="34" charset="0"/>
                <a:cs typeface="Times New Roman" panose="02020603050405020304" pitchFamily="18" charset="0"/>
              </a:rPr>
              <a:t> + </a:t>
            </a:r>
            <a:r>
              <a:rPr lang="en-IN" i="1" dirty="0" err="1">
                <a:latin typeface="Times New Roman" panose="02020603050405020304" pitchFamily="18" charset="0"/>
                <a:ea typeface="Calibri" panose="020F0502020204030204" pitchFamily="34" charset="0"/>
                <a:cs typeface="Times New Roman" panose="02020603050405020304" pitchFamily="18" charset="0"/>
              </a:rPr>
              <a:t>m</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C</a:t>
            </a:r>
            <a:r>
              <a:rPr lang="en-IN" i="1" dirty="0">
                <a:latin typeface="Times New Roman" panose="02020603050405020304" pitchFamily="18" charset="0"/>
                <a:ea typeface="Calibri" panose="020F0502020204030204" pitchFamily="34" charset="0"/>
                <a:cs typeface="Times New Roman" panose="02020603050405020304" pitchFamily="18" charset="0"/>
              </a:rPr>
              <a:t>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C</a:t>
            </a:r>
            <a:r>
              <a:rPr lang="en-IN" dirty="0">
                <a:latin typeface="Times New Roman" panose="02020603050405020304" pitchFamily="18" charset="0"/>
                <a:ea typeface="Calibri" panose="020F0502020204030204" pitchFamily="34" charset="0"/>
                <a:cs typeface="Times New Roman" panose="02020603050405020304" pitchFamily="18" charset="0"/>
              </a:rPr>
              <a:t> + · · · = 1.0</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433118" y="4511477"/>
            <a:ext cx="4336828"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With component </a:t>
            </a:r>
            <a:r>
              <a:rPr lang="en-IN" i="1" dirty="0">
                <a:latin typeface="Times New Roman" panose="02020603050405020304" pitchFamily="18" charset="0"/>
                <a:ea typeface="Calibri" panose="020F0502020204030204" pitchFamily="34" charset="0"/>
                <a:cs typeface="Times New Roman" panose="02020603050405020304" pitchFamily="18" charset="0"/>
              </a:rPr>
              <a:t>J</a:t>
            </a:r>
            <a:r>
              <a:rPr lang="en-IN" dirty="0">
                <a:latin typeface="Times New Roman" panose="02020603050405020304" pitchFamily="18" charset="0"/>
                <a:ea typeface="Calibri" panose="020F0502020204030204" pitchFamily="34" charset="0"/>
                <a:cs typeface="Times New Roman" panose="02020603050405020304" pitchFamily="18" charset="0"/>
              </a:rPr>
              <a:t> as a reference component,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a:spLocks noChangeArrowheads="1"/>
          </p:cNvSpPr>
          <p:nvPr/>
        </p:nvSpPr>
        <p:spPr bwMode="auto">
          <a:xfrm>
            <a:off x="4954385" y="470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2" name="Object 21"/>
          <p:cNvGraphicFramePr>
            <a:graphicFrameLocks noChangeAspect="1"/>
          </p:cNvGraphicFramePr>
          <p:nvPr>
            <p:extLst>
              <p:ext uri="{D42A27DB-BD31-4B8C-83A1-F6EECF244321}">
                <p14:modId xmlns:p14="http://schemas.microsoft.com/office/powerpoint/2010/main" val="3678473404"/>
              </p:ext>
            </p:extLst>
          </p:nvPr>
        </p:nvGraphicFramePr>
        <p:xfrm>
          <a:off x="5000625" y="4383088"/>
          <a:ext cx="3460750" cy="749300"/>
        </p:xfrm>
        <a:graphic>
          <a:graphicData uri="http://schemas.openxmlformats.org/presentationml/2006/ole">
            <mc:AlternateContent xmlns:mc="http://schemas.openxmlformats.org/markup-compatibility/2006">
              <mc:Choice xmlns:v="urn:schemas-microsoft-com:vml" Requires="v">
                <p:oleObj spid="_x0000_s4614" name="Equation" r:id="rId13" imgW="2006280" imgH="431640" progId="Equation.3">
                  <p:embed/>
                </p:oleObj>
              </mc:Choice>
              <mc:Fallback>
                <p:oleObj name="Equation" r:id="rId13" imgW="2006280" imgH="431640" progId="Equation.3">
                  <p:embed/>
                  <p:pic>
                    <p:nvPicPr>
                      <p:cNvPr id="0" name="Object 19"/>
                      <p:cNvPicPr>
                        <a:picLocks noChangeAspect="1" noChangeArrowheads="1"/>
                      </p:cNvPicPr>
                      <p:nvPr/>
                    </p:nvPicPr>
                    <p:blipFill>
                      <a:blip r:embed="rId14"/>
                      <a:srcRect/>
                      <a:stretch>
                        <a:fillRect/>
                      </a:stretch>
                    </p:blipFill>
                    <p:spPr bwMode="auto">
                      <a:xfrm>
                        <a:off x="5000625" y="4383088"/>
                        <a:ext cx="34607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73038798"/>
              </p:ext>
            </p:extLst>
          </p:nvPr>
        </p:nvGraphicFramePr>
        <p:xfrm>
          <a:off x="4954385" y="5052470"/>
          <a:ext cx="5038725" cy="752475"/>
        </p:xfrm>
        <a:graphic>
          <a:graphicData uri="http://schemas.openxmlformats.org/presentationml/2006/ole">
            <mc:AlternateContent xmlns:mc="http://schemas.openxmlformats.org/markup-compatibility/2006">
              <mc:Choice xmlns:v="urn:schemas-microsoft-com:vml" Requires="v">
                <p:oleObj spid="_x0000_s4615" name="Equation" r:id="rId15" imgW="2921000" imgH="431800" progId="Equation.3">
                  <p:embed/>
                </p:oleObj>
              </mc:Choice>
              <mc:Fallback>
                <p:oleObj name="Equation" r:id="rId15" imgW="2921000" imgH="4318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4385" y="5052470"/>
                        <a:ext cx="50387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a:xfrm>
            <a:off x="449289" y="5945550"/>
            <a:ext cx="5884944"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equilibrium bubble-point vapour composition is given by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2580823810"/>
              </p:ext>
            </p:extLst>
          </p:nvPr>
        </p:nvGraphicFramePr>
        <p:xfrm>
          <a:off x="6731405" y="5870309"/>
          <a:ext cx="1514475" cy="809625"/>
        </p:xfrm>
        <a:graphic>
          <a:graphicData uri="http://schemas.openxmlformats.org/presentationml/2006/ole">
            <mc:AlternateContent xmlns:mc="http://schemas.openxmlformats.org/markup-compatibility/2006">
              <mc:Choice xmlns:v="urn:schemas-microsoft-com:vml" Requires="v">
                <p:oleObj spid="_x0000_s4616" name="Equation" r:id="rId17" imgW="876300" imgH="469900" progId="Equation.3">
                  <p:embed/>
                </p:oleObj>
              </mc:Choice>
              <mc:Fallback>
                <p:oleObj name="Equation" r:id="rId17" imgW="876300" imgH="4699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31405" y="5870309"/>
                        <a:ext cx="15144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384889" y="5238195"/>
            <a:ext cx="484909" cy="369332"/>
          </a:xfrm>
          <a:prstGeom prst="rect">
            <a:avLst/>
          </a:prstGeom>
          <a:noFill/>
        </p:spPr>
        <p:txBody>
          <a:bodyPr wrap="square" rtlCol="0">
            <a:spAutoFit/>
          </a:bodyPr>
          <a:lstStyle/>
          <a:p>
            <a:r>
              <a:rPr lang="en-US" dirty="0"/>
              <a:t>=&gt;</a:t>
            </a:r>
            <a:endParaRPr lang="en-IN" dirty="0"/>
          </a:p>
        </p:txBody>
      </p:sp>
    </p:spTree>
    <p:extLst>
      <p:ext uri="{BB962C8B-B14F-4D97-AF65-F5344CB8AC3E}">
        <p14:creationId xmlns:p14="http://schemas.microsoft.com/office/powerpoint/2010/main" val="368065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9942" y="612890"/>
            <a:ext cx="1281120" cy="388696"/>
          </a:xfrm>
          <a:prstGeom prst="rect">
            <a:avLst/>
          </a:prstGeom>
        </p:spPr>
        <p:txBody>
          <a:bodyPr wrap="non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Dew Point: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19942" y="1065030"/>
            <a:ext cx="2473754"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the dew point liquid,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2210913"/>
              </p:ext>
            </p:extLst>
          </p:nvPr>
        </p:nvGraphicFramePr>
        <p:xfrm>
          <a:off x="3757353" y="1065030"/>
          <a:ext cx="1200150" cy="438150"/>
        </p:xfrm>
        <a:graphic>
          <a:graphicData uri="http://schemas.openxmlformats.org/presentationml/2006/ole">
            <mc:AlternateContent xmlns:mc="http://schemas.openxmlformats.org/markup-compatibility/2006">
              <mc:Choice xmlns:v="urn:schemas-microsoft-com:vml" Requires="v">
                <p:oleObj spid="_x0000_s5431" name="Equation" r:id="rId3" imgW="698197" imgH="253890" progId="Equation.3">
                  <p:embed/>
                </p:oleObj>
              </mc:Choice>
              <mc:Fallback>
                <p:oleObj name="Equation" r:id="rId3" imgW="698197"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353" y="1065030"/>
                        <a:ext cx="12001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3757353" y="1519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3306764790"/>
              </p:ext>
            </p:extLst>
          </p:nvPr>
        </p:nvGraphicFramePr>
        <p:xfrm>
          <a:off x="3757353" y="1519805"/>
          <a:ext cx="2695575" cy="771525"/>
        </p:xfrm>
        <a:graphic>
          <a:graphicData uri="http://schemas.openxmlformats.org/presentationml/2006/ole">
            <mc:AlternateContent xmlns:mc="http://schemas.openxmlformats.org/markup-compatibility/2006">
              <mc:Choice xmlns:v="urn:schemas-microsoft-com:vml" Requires="v">
                <p:oleObj spid="_x0000_s5432" name="Equation" r:id="rId5" imgW="1562100" imgH="444500" progId="Equation.3">
                  <p:embed/>
                </p:oleObj>
              </mc:Choice>
              <mc:Fallback>
                <p:oleObj name="Equation" r:id="rId5" imgW="15621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353" y="1519805"/>
                        <a:ext cx="26955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919942" y="2461569"/>
            <a:ext cx="4349652"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With component </a:t>
            </a:r>
            <a:r>
              <a:rPr lang="en-IN" i="1" dirty="0">
                <a:latin typeface="Times New Roman" panose="02020603050405020304" pitchFamily="18" charset="0"/>
                <a:ea typeface="Calibri" panose="020F0502020204030204" pitchFamily="34" charset="0"/>
                <a:cs typeface="Times New Roman" panose="02020603050405020304" pitchFamily="18" charset="0"/>
              </a:rPr>
              <a:t>J </a:t>
            </a:r>
            <a:r>
              <a:rPr lang="en-IN" dirty="0">
                <a:latin typeface="Times New Roman" panose="02020603050405020304" pitchFamily="18" charset="0"/>
                <a:ea typeface="Calibri" panose="020F0502020204030204" pitchFamily="34" charset="0"/>
                <a:cs typeface="Times New Roman" panose="02020603050405020304" pitchFamily="18" charset="0"/>
              </a:rPr>
              <a:t>as a reference component,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54842241"/>
              </p:ext>
            </p:extLst>
          </p:nvPr>
        </p:nvGraphicFramePr>
        <p:xfrm>
          <a:off x="3531281" y="3020504"/>
          <a:ext cx="3476625" cy="771525"/>
        </p:xfrm>
        <a:graphic>
          <a:graphicData uri="http://schemas.openxmlformats.org/presentationml/2006/ole">
            <mc:AlternateContent xmlns:mc="http://schemas.openxmlformats.org/markup-compatibility/2006">
              <mc:Choice xmlns:v="urn:schemas-microsoft-com:vml" Requires="v">
                <p:oleObj spid="_x0000_s5433" name="Equation" r:id="rId7" imgW="2019300" imgH="444500" progId="Equation.3">
                  <p:embed/>
                </p:oleObj>
              </mc:Choice>
              <mc:Fallback>
                <p:oleObj name="Equation" r:id="rId7" imgW="20193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1281" y="3020504"/>
                        <a:ext cx="34766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40380147"/>
              </p:ext>
            </p:extLst>
          </p:nvPr>
        </p:nvGraphicFramePr>
        <p:xfrm>
          <a:off x="3562350" y="3935413"/>
          <a:ext cx="4116388" cy="765175"/>
        </p:xfrm>
        <a:graphic>
          <a:graphicData uri="http://schemas.openxmlformats.org/presentationml/2006/ole">
            <mc:AlternateContent xmlns:mc="http://schemas.openxmlformats.org/markup-compatibility/2006">
              <mc:Choice xmlns:v="urn:schemas-microsoft-com:vml" Requires="v">
                <p:oleObj spid="_x0000_s5434" name="Equation" r:id="rId9" imgW="2387520" imgH="444240" progId="Equation.3">
                  <p:embed/>
                </p:oleObj>
              </mc:Choice>
              <mc:Fallback>
                <p:oleObj name="Equation" r:id="rId9" imgW="2387520" imgH="444240" progId="Equation.3">
                  <p:embed/>
                  <p:pic>
                    <p:nvPicPr>
                      <p:cNvPr id="0" name="Object 7"/>
                      <p:cNvPicPr>
                        <a:picLocks noChangeAspect="1" noChangeArrowheads="1"/>
                      </p:cNvPicPr>
                      <p:nvPr/>
                    </p:nvPicPr>
                    <p:blipFill>
                      <a:blip r:embed="rId10"/>
                      <a:srcRect/>
                      <a:stretch>
                        <a:fillRect/>
                      </a:stretch>
                    </p:blipFill>
                    <p:spPr bwMode="auto">
                      <a:xfrm>
                        <a:off x="3562350" y="3935413"/>
                        <a:ext cx="4116388"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992973" y="4904031"/>
            <a:ext cx="4403770"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dew-point liquid composition is given by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0"/>
          <p:cNvSpPr>
            <a:spLocks noChangeArrowheads="1"/>
          </p:cNvSpPr>
          <p:nvPr/>
        </p:nvSpPr>
        <p:spPr bwMode="auto">
          <a:xfrm>
            <a:off x="3607724" y="53327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7" name="Object 16"/>
          <p:cNvGraphicFramePr>
            <a:graphicFrameLocks noChangeAspect="1"/>
          </p:cNvGraphicFramePr>
          <p:nvPr>
            <p:extLst>
              <p:ext uri="{D42A27DB-BD31-4B8C-83A1-F6EECF244321}">
                <p14:modId xmlns:p14="http://schemas.microsoft.com/office/powerpoint/2010/main" val="3750074532"/>
              </p:ext>
            </p:extLst>
          </p:nvPr>
        </p:nvGraphicFramePr>
        <p:xfrm>
          <a:off x="3607724" y="5332704"/>
          <a:ext cx="1857375" cy="809625"/>
        </p:xfrm>
        <a:graphic>
          <a:graphicData uri="http://schemas.openxmlformats.org/presentationml/2006/ole">
            <mc:AlternateContent xmlns:mc="http://schemas.openxmlformats.org/markup-compatibility/2006">
              <mc:Choice xmlns:v="urn:schemas-microsoft-com:vml" Requires="v">
                <p:oleObj spid="_x0000_s5435" name="Equation" r:id="rId11" imgW="1079500" imgH="469900" progId="Equation.3">
                  <p:embed/>
                </p:oleObj>
              </mc:Choice>
              <mc:Fallback>
                <p:oleObj name="Equation" r:id="rId11" imgW="1079500"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7724" y="5332704"/>
                        <a:ext cx="18573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3025833" y="1668523"/>
            <a:ext cx="5818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Or,</a:t>
            </a:r>
            <a:endParaRPr lang="en-IN" sz="16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952403" y="4067843"/>
            <a:ext cx="484909" cy="369332"/>
          </a:xfrm>
          <a:prstGeom prst="rect">
            <a:avLst/>
          </a:prstGeom>
          <a:noFill/>
        </p:spPr>
        <p:txBody>
          <a:bodyPr wrap="square" rtlCol="0">
            <a:spAutoFit/>
          </a:bodyPr>
          <a:lstStyle/>
          <a:p>
            <a:r>
              <a:rPr lang="en-US" dirty="0"/>
              <a:t>=&gt;</a:t>
            </a:r>
            <a:endParaRPr lang="en-IN" dirty="0"/>
          </a:p>
        </p:txBody>
      </p:sp>
    </p:spTree>
    <p:extLst>
      <p:ext uri="{BB962C8B-B14F-4D97-AF65-F5344CB8AC3E}">
        <p14:creationId xmlns:p14="http://schemas.microsoft.com/office/powerpoint/2010/main" val="137747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5053" y="1438102"/>
            <a:ext cx="7365077" cy="707886"/>
          </a:xfrm>
          <a:prstGeom prst="rect">
            <a:avLst/>
          </a:prstGeom>
          <a:noFill/>
        </p:spPr>
        <p:txBody>
          <a:bodyPr wrap="square" rtlCol="0">
            <a:spAutoFit/>
          </a:bodyPr>
          <a:lstStyle/>
          <a:p>
            <a:pPr algn="ctr"/>
            <a:r>
              <a:rPr lang="en-US" sz="4000" b="1" dirty="0">
                <a:solidFill>
                  <a:srgbClr val="0033CC"/>
                </a:solidFill>
                <a:latin typeface="Times New Roman" panose="02020603050405020304" pitchFamily="18" charset="0"/>
                <a:cs typeface="Times New Roman" panose="02020603050405020304" pitchFamily="18" charset="0"/>
              </a:rPr>
              <a:t>Distillation Methods</a:t>
            </a:r>
            <a:endParaRPr lang="en-IN" sz="4000" b="1" dirty="0">
              <a:solidFill>
                <a:srgbClr val="0033CC"/>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995053" y="2892829"/>
            <a:ext cx="7905403" cy="1384995"/>
          </a:xfrm>
          <a:prstGeom prst="rect">
            <a:avLst/>
          </a:prstGeom>
          <a:noFill/>
        </p:spPr>
        <p:txBody>
          <a:bodyPr wrap="square" rtlCol="0">
            <a:spAutoFit/>
          </a:bodyPr>
          <a:lstStyle/>
          <a:p>
            <a:r>
              <a:rPr lang="en-US" sz="2800" b="1" dirty="0">
                <a:solidFill>
                  <a:srgbClr val="7030A0"/>
                </a:solidFill>
                <a:latin typeface="Times New Roman" panose="02020603050405020304" pitchFamily="18" charset="0"/>
                <a:cs typeface="Times New Roman" panose="02020603050405020304" pitchFamily="18" charset="0"/>
              </a:rPr>
              <a:t>Simple Distillation</a:t>
            </a:r>
          </a:p>
          <a:p>
            <a:endParaRPr lang="en-US" sz="2800" b="1" dirty="0">
              <a:solidFill>
                <a:srgbClr val="7030A0"/>
              </a:solidFill>
              <a:latin typeface="Times New Roman" panose="02020603050405020304" pitchFamily="18" charset="0"/>
              <a:cs typeface="Times New Roman" panose="02020603050405020304" pitchFamily="18" charset="0"/>
            </a:endParaRPr>
          </a:p>
          <a:p>
            <a:r>
              <a:rPr lang="en-US" sz="2800" b="1" dirty="0">
                <a:solidFill>
                  <a:srgbClr val="7030A0"/>
                </a:solidFill>
                <a:latin typeface="Times New Roman" panose="02020603050405020304" pitchFamily="18" charset="0"/>
                <a:cs typeface="Times New Roman" panose="02020603050405020304" pitchFamily="18" charset="0"/>
              </a:rPr>
              <a:t>Fractional Distillation </a:t>
            </a:r>
            <a:r>
              <a:rPr lang="en-US" sz="2800" b="1" dirty="0">
                <a:solidFill>
                  <a:srgbClr val="FF0000"/>
                </a:solidFill>
                <a:latin typeface="Times New Roman" panose="02020603050405020304" pitchFamily="18" charset="0"/>
                <a:cs typeface="Times New Roman" panose="02020603050405020304" pitchFamily="18" charset="0"/>
              </a:rPr>
              <a:t>or </a:t>
            </a:r>
            <a:r>
              <a:rPr lang="en-US" sz="2800" b="1" dirty="0">
                <a:solidFill>
                  <a:srgbClr val="7030A0"/>
                </a:solidFill>
                <a:latin typeface="Times New Roman" panose="02020603050405020304" pitchFamily="18" charset="0"/>
                <a:cs typeface="Times New Roman" panose="02020603050405020304" pitchFamily="18" charset="0"/>
              </a:rPr>
              <a:t>Continuous Rectification</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18" y="889462"/>
            <a:ext cx="5985164" cy="400110"/>
          </a:xfrm>
          <a:prstGeom prst="rect">
            <a:avLst/>
          </a:prstGeom>
          <a:noFill/>
        </p:spPr>
        <p:txBody>
          <a:bodyPr wrap="square" rtlCol="0">
            <a:spAutoFit/>
          </a:bodyPr>
          <a:lstStyle/>
          <a:p>
            <a:r>
              <a:rPr lang="en-US" sz="2000" b="1" dirty="0">
                <a:solidFill>
                  <a:srgbClr val="0033CC"/>
                </a:solidFill>
                <a:latin typeface="Times New Roman" panose="02020603050405020304" pitchFamily="18" charset="0"/>
                <a:cs typeface="Times New Roman" panose="02020603050405020304" pitchFamily="18" charset="0"/>
              </a:rPr>
              <a:t>SIMPLE DISTILLATION METHODS</a:t>
            </a:r>
            <a:endParaRPr lang="en-IN" sz="2000" b="1" dirty="0">
              <a:solidFill>
                <a:srgbClr val="0033C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834640" y="1986742"/>
            <a:ext cx="5112328" cy="1477328"/>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Equilibrium or Flash Distillation</a:t>
            </a: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Simple Batch or Differential Distillation</a:t>
            </a: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Steam Distillation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77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1149" y="756458"/>
            <a:ext cx="9792393" cy="1938992"/>
          </a:xfrm>
          <a:prstGeom prst="rect">
            <a:avLst/>
          </a:prstGeom>
          <a:noFill/>
        </p:spPr>
        <p:txBody>
          <a:bodyPr wrap="square" rtlCol="0">
            <a:spAutoFit/>
          </a:bodyPr>
          <a:lstStyle/>
          <a:p>
            <a:pPr algn="just"/>
            <a:r>
              <a:rPr lang="en-US" sz="3600" b="1" i="1" dirty="0">
                <a:solidFill>
                  <a:srgbClr val="FF0000"/>
                </a:solidFill>
                <a:latin typeface="Times New Roman" panose="02020603050405020304" pitchFamily="18" charset="0"/>
                <a:cs typeface="Times New Roman" panose="02020603050405020304" pitchFamily="18" charset="0"/>
              </a:rPr>
              <a:t>Distillation</a:t>
            </a:r>
            <a:r>
              <a:rPr lang="en-US" sz="2800" b="1" dirty="0">
                <a:solidFill>
                  <a:srgbClr val="0033CC"/>
                </a:solidFill>
                <a:latin typeface="Times New Roman" panose="02020603050405020304" pitchFamily="18" charset="0"/>
                <a:cs typeface="Times New Roman" panose="02020603050405020304" pitchFamily="18" charset="0"/>
              </a:rPr>
              <a:t> is a method of separating the components of a  solution which </a:t>
            </a:r>
            <a:r>
              <a:rPr lang="en-US" sz="2800" b="1" dirty="0">
                <a:solidFill>
                  <a:srgbClr val="FF0000"/>
                </a:solidFill>
                <a:latin typeface="Times New Roman" panose="02020603050405020304" pitchFamily="18" charset="0"/>
                <a:cs typeface="Times New Roman" panose="02020603050405020304" pitchFamily="18" charset="0"/>
              </a:rPr>
              <a:t>depends upon the distribution of the substances between a gas (</a:t>
            </a:r>
            <a:r>
              <a:rPr lang="en-US" sz="2800" b="1" dirty="0" err="1">
                <a:solidFill>
                  <a:srgbClr val="FF0000"/>
                </a:solidFill>
                <a:latin typeface="Times New Roman" panose="02020603050405020304" pitchFamily="18" charset="0"/>
                <a:cs typeface="Times New Roman" panose="02020603050405020304" pitchFamily="18" charset="0"/>
              </a:rPr>
              <a:t>vapour</a:t>
            </a:r>
            <a:r>
              <a:rPr lang="en-US" sz="2800" b="1" dirty="0">
                <a:solidFill>
                  <a:srgbClr val="FF0000"/>
                </a:solidFill>
                <a:latin typeface="Times New Roman" panose="02020603050405020304" pitchFamily="18" charset="0"/>
                <a:cs typeface="Times New Roman" panose="02020603050405020304" pitchFamily="18" charset="0"/>
              </a:rPr>
              <a:t>) and a liquid phase</a:t>
            </a:r>
            <a:r>
              <a:rPr lang="en-US" sz="2800" b="1" dirty="0">
                <a:solidFill>
                  <a:srgbClr val="0033CC"/>
                </a:solidFill>
                <a:latin typeface="Times New Roman" panose="02020603050405020304" pitchFamily="18" charset="0"/>
                <a:cs typeface="Times New Roman" panose="02020603050405020304" pitchFamily="18" charset="0"/>
              </a:rPr>
              <a:t>, </a:t>
            </a:r>
            <a:r>
              <a:rPr lang="en-US" sz="2800" b="1" u="sng" dirty="0">
                <a:solidFill>
                  <a:srgbClr val="0033CC"/>
                </a:solidFill>
                <a:latin typeface="Times New Roman" panose="02020603050405020304" pitchFamily="18" charset="0"/>
                <a:cs typeface="Times New Roman" panose="02020603050405020304" pitchFamily="18" charset="0"/>
              </a:rPr>
              <a:t>applied to cases where all components are present in both phases</a:t>
            </a:r>
            <a:r>
              <a:rPr lang="en-US" sz="2800" b="1" dirty="0">
                <a:solidFill>
                  <a:srgbClr val="0033CC"/>
                </a:solidFill>
                <a:latin typeface="Times New Roman" panose="02020603050405020304" pitchFamily="18" charset="0"/>
                <a:cs typeface="Times New Roman" panose="02020603050405020304" pitchFamily="18" charset="0"/>
              </a:rPr>
              <a:t>.</a:t>
            </a:r>
            <a:endParaRPr lang="en-IN" sz="2800" b="1" dirty="0">
              <a:solidFill>
                <a:srgbClr val="0033C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81149" y="3566160"/>
            <a:ext cx="8728364" cy="1384995"/>
          </a:xfrm>
          <a:prstGeom prst="rect">
            <a:avLst/>
          </a:prstGeom>
          <a:noFill/>
        </p:spPr>
        <p:txBody>
          <a:bodyPr wrap="square" rtlCol="0">
            <a:spAutoFit/>
          </a:bodyPr>
          <a:lstStyle/>
          <a:p>
            <a:r>
              <a:rPr lang="en-US" sz="2800" b="1" dirty="0">
                <a:solidFill>
                  <a:srgbClr val="0033CC"/>
                </a:solidFill>
                <a:latin typeface="Times New Roman" panose="02020603050405020304" pitchFamily="18" charset="0"/>
                <a:cs typeface="Times New Roman" panose="02020603050405020304" pitchFamily="18" charset="0"/>
              </a:rPr>
              <a:t>Distillation as a Mass Transfer Operation</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Distillation vs. Evaporation</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02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3644" y="164473"/>
            <a:ext cx="5216428" cy="523220"/>
          </a:xfrm>
          <a:prstGeom prst="rect">
            <a:avLst/>
          </a:prstGeom>
        </p:spPr>
        <p:txBody>
          <a:bodyPr wrap="none">
            <a:spAutoFit/>
          </a:bodyPr>
          <a:lstStyle/>
          <a:p>
            <a:r>
              <a:rPr lang="en-US" sz="2800" b="1" dirty="0">
                <a:solidFill>
                  <a:srgbClr val="0033CC"/>
                </a:solidFill>
                <a:latin typeface="Times New Roman" panose="02020603050405020304" pitchFamily="18" charset="0"/>
                <a:cs typeface="Times New Roman" panose="02020603050405020304" pitchFamily="18" charset="0"/>
              </a:rPr>
              <a:t>Equilibrium or Flash Distillation</a:t>
            </a:r>
          </a:p>
        </p:txBody>
      </p:sp>
      <p:sp>
        <p:nvSpPr>
          <p:cNvPr id="4" name="Rectangle 3"/>
          <p:cNvSpPr/>
          <p:nvPr/>
        </p:nvSpPr>
        <p:spPr>
          <a:xfrm>
            <a:off x="6145516" y="910888"/>
            <a:ext cx="5350986" cy="3177665"/>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Overall material balance: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F = D + W</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(5)</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 balance for component </a:t>
            </a:r>
            <a:r>
              <a:rPr lang="en-US" b="1" i="1" dirty="0">
                <a:latin typeface="Times New Roman" panose="02020603050405020304" pitchFamily="18" charset="0"/>
                <a:ea typeface="Calibri" panose="020F0502020204030204" pitchFamily="34" charset="0"/>
                <a:cs typeface="Times New Roman" panose="02020603050405020304" pitchFamily="18" charset="0"/>
              </a:rPr>
              <a:t>A </a:t>
            </a:r>
            <a:r>
              <a:rPr lang="en-US" b="1" dirty="0">
                <a:latin typeface="Times New Roman" panose="02020603050405020304" pitchFamily="18" charset="0"/>
                <a:ea typeface="Calibri" panose="020F0502020204030204" pitchFamily="34" charset="0"/>
                <a:cs typeface="Times New Roman" panose="02020603050405020304" pitchFamily="18" charset="0"/>
              </a:rPr>
              <a:t>gives: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F </a:t>
            </a:r>
            <a:r>
              <a:rPr lang="en-US" b="1" i="1" dirty="0" err="1">
                <a:latin typeface="Bell MT" panose="02020503060305020303" pitchFamily="18" charset="0"/>
                <a:ea typeface="Calibri" panose="020F0502020204030204" pitchFamily="34" charset="0"/>
                <a:cs typeface="Times New Roman" panose="02020603050405020304" pitchFamily="18" charset="0"/>
              </a:rPr>
              <a:t>z</a:t>
            </a:r>
            <a:r>
              <a:rPr lang="en-US" b="1" i="1" baseline="-25000" dirty="0" err="1">
                <a:latin typeface="Times New Roman" panose="02020603050405020304" pitchFamily="18" charset="0"/>
                <a:ea typeface="Calibri" panose="020F0502020204030204" pitchFamily="34" charset="0"/>
                <a:cs typeface="Times New Roman" panose="02020603050405020304" pitchFamily="18" charset="0"/>
              </a:rPr>
              <a:t>F</a:t>
            </a:r>
            <a:r>
              <a:rPr lang="en-US" b="1" i="1" dirty="0">
                <a:latin typeface="Times New Roman" panose="02020603050405020304" pitchFamily="18" charset="0"/>
                <a:ea typeface="Calibri" panose="020F0502020204030204" pitchFamily="34" charset="0"/>
                <a:cs typeface="Times New Roman" panose="02020603050405020304" pitchFamily="18" charset="0"/>
              </a:rPr>
              <a:t> = D </a:t>
            </a:r>
            <a:r>
              <a:rPr lang="en-US" b="1" i="1" dirty="0" err="1">
                <a:latin typeface="Times New Roman" panose="02020603050405020304" pitchFamily="18" charset="0"/>
                <a:ea typeface="Calibri" panose="020F0502020204030204" pitchFamily="34" charset="0"/>
                <a:cs typeface="Times New Roman" panose="02020603050405020304" pitchFamily="18" charset="0"/>
              </a:rPr>
              <a:t>y</a:t>
            </a:r>
            <a:r>
              <a:rPr lang="en-US" b="1" i="1" baseline="-25000" dirty="0" err="1">
                <a:latin typeface="Times New Roman" panose="02020603050405020304" pitchFamily="18" charset="0"/>
                <a:ea typeface="Calibri" panose="020F0502020204030204" pitchFamily="34" charset="0"/>
                <a:cs typeface="Times New Roman" panose="02020603050405020304" pitchFamily="18" charset="0"/>
              </a:rPr>
              <a:t>D</a:t>
            </a:r>
            <a:r>
              <a:rPr lang="en-US" b="1" i="1" dirty="0">
                <a:latin typeface="Times New Roman" panose="02020603050405020304" pitchFamily="18" charset="0"/>
                <a:ea typeface="Calibri" panose="020F0502020204030204" pitchFamily="34" charset="0"/>
                <a:cs typeface="Times New Roman" panose="02020603050405020304" pitchFamily="18" charset="0"/>
              </a:rPr>
              <a:t> + W </a:t>
            </a:r>
            <a:r>
              <a:rPr lang="en-US" b="1" i="1" dirty="0" err="1">
                <a:latin typeface="Times New Roman" panose="02020603050405020304" pitchFamily="18" charset="0"/>
                <a:ea typeface="Calibri" panose="020F0502020204030204" pitchFamily="34" charset="0"/>
                <a:cs typeface="Times New Roman" panose="02020603050405020304" pitchFamily="18" charset="0"/>
              </a:rPr>
              <a:t>x</a:t>
            </a:r>
            <a:r>
              <a:rPr lang="en-US" b="1" i="1" baseline="-25000" dirty="0" err="1">
                <a:latin typeface="Times New Roman" panose="02020603050405020304" pitchFamily="18" charset="0"/>
                <a:ea typeface="Calibri" panose="020F0502020204030204" pitchFamily="34" charset="0"/>
                <a:cs typeface="Times New Roman" panose="02020603050405020304" pitchFamily="18" charset="0"/>
              </a:rPr>
              <a:t>W</a:t>
            </a:r>
            <a:r>
              <a:rPr lang="en-US"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F 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b="1" i="1" dirty="0">
                <a:latin typeface="Times New Roman" panose="02020603050405020304" pitchFamily="18" charset="0"/>
                <a:ea typeface="Calibri" panose="020F0502020204030204" pitchFamily="34" charset="0"/>
                <a:cs typeface="Times New Roman" panose="02020603050405020304" pitchFamily="18" charset="0"/>
              </a:rPr>
              <a:t> + Q = D 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D</a:t>
            </a:r>
            <a:r>
              <a:rPr lang="en-US" b="1" i="1" dirty="0">
                <a:latin typeface="Times New Roman" panose="02020603050405020304" pitchFamily="18" charset="0"/>
                <a:ea typeface="Calibri" panose="020F0502020204030204" pitchFamily="34" charset="0"/>
                <a:cs typeface="Times New Roman" panose="02020603050405020304" pitchFamily="18" charset="0"/>
              </a:rPr>
              <a:t> + W 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W</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=&gt; </a:t>
            </a:r>
            <a:r>
              <a:rPr lang="en-US" b="1" i="1" dirty="0">
                <a:latin typeface="Times New Roman" panose="02020603050405020304" pitchFamily="18" charset="0"/>
                <a:ea typeface="Calibri" panose="020F0502020204030204" pitchFamily="34" charset="0"/>
                <a:cs typeface="Times New Roman" panose="02020603050405020304" pitchFamily="18" charset="0"/>
              </a:rPr>
              <a:t>F</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i="1" dirty="0">
                <a:latin typeface="Times New Roman" panose="02020603050405020304" pitchFamily="18" charset="0"/>
                <a:ea typeface="Calibri" panose="020F0502020204030204" pitchFamily="34" charset="0"/>
                <a:cs typeface="Times New Roman" panose="02020603050405020304" pitchFamily="18" charset="0"/>
              </a:rPr>
              <a:t>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b="1" i="1" dirty="0">
                <a:latin typeface="Times New Roman" panose="02020603050405020304" pitchFamily="18" charset="0"/>
                <a:ea typeface="Calibri" panose="020F0502020204030204" pitchFamily="34" charset="0"/>
                <a:cs typeface="Times New Roman" panose="02020603050405020304" pitchFamily="18" charset="0"/>
              </a:rPr>
              <a:t> + Q/F</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i="1" dirty="0">
                <a:latin typeface="Times New Roman" panose="02020603050405020304" pitchFamily="18" charset="0"/>
                <a:ea typeface="Calibri" panose="020F0502020204030204" pitchFamily="34" charset="0"/>
                <a:cs typeface="Times New Roman" panose="02020603050405020304" pitchFamily="18" charset="0"/>
              </a:rPr>
              <a:t>= D 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D</a:t>
            </a:r>
            <a:r>
              <a:rPr lang="en-US" b="1" i="1" dirty="0">
                <a:latin typeface="Times New Roman" panose="02020603050405020304" pitchFamily="18" charset="0"/>
                <a:ea typeface="Calibri" panose="020F0502020204030204" pitchFamily="34" charset="0"/>
                <a:cs typeface="Times New Roman" panose="02020603050405020304" pitchFamily="18" charset="0"/>
              </a:rPr>
              <a:t> + W H</a:t>
            </a:r>
            <a:r>
              <a:rPr lang="en-US" b="1" i="1" baseline="-25000" dirty="0">
                <a:latin typeface="Times New Roman" panose="02020603050405020304" pitchFamily="18" charset="0"/>
                <a:ea typeface="Calibri" panose="020F0502020204030204" pitchFamily="34" charset="0"/>
                <a:cs typeface="Times New Roman" panose="02020603050405020304" pitchFamily="18" charset="0"/>
              </a:rPr>
              <a:t>W </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150835" y="4136656"/>
            <a:ext cx="3672865"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Solved simultaneously, these yields: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649864079"/>
              </p:ext>
            </p:extLst>
          </p:nvPr>
        </p:nvGraphicFramePr>
        <p:xfrm>
          <a:off x="6226715" y="4592413"/>
          <a:ext cx="3943350" cy="752475"/>
        </p:xfrm>
        <a:graphic>
          <a:graphicData uri="http://schemas.openxmlformats.org/presentationml/2006/ole">
            <mc:AlternateContent xmlns:mc="http://schemas.openxmlformats.org/markup-compatibility/2006">
              <mc:Choice xmlns:v="urn:schemas-microsoft-com:vml" Requires="v">
                <p:oleObj spid="_x0000_s6207" name="Equation" r:id="rId3" imgW="2286000" imgH="431800" progId="Equation.3">
                  <p:embed/>
                </p:oleObj>
              </mc:Choice>
              <mc:Fallback>
                <p:oleObj name="Equation" r:id="rId3" imgW="22860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715" y="4592413"/>
                        <a:ext cx="39433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0251264" y="4689380"/>
            <a:ext cx="800219"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(8)</a:t>
            </a:r>
            <a:endParaRPr lang="en-IN"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145517" y="5514875"/>
            <a:ext cx="6046483" cy="1261884"/>
          </a:xfrm>
          <a:prstGeom prst="rect">
            <a:avLst/>
          </a:prstGeom>
        </p:spPr>
        <p:txBody>
          <a:bodyPr wrap="square">
            <a:spAutoFit/>
          </a:bodyPr>
          <a:lstStyle/>
          <a:p>
            <a:pPr algn="just"/>
            <a:r>
              <a:rPr lang="en-IN" b="1" dirty="0">
                <a:latin typeface="Times New Roman" panose="02020603050405020304" pitchFamily="18" charset="0"/>
                <a:ea typeface="Calibri" panose="020F0502020204030204" pitchFamily="34" charset="0"/>
              </a:rPr>
              <a:t>On the H-</a:t>
            </a:r>
            <a:r>
              <a:rPr lang="en-IN" b="1" dirty="0" err="1">
                <a:latin typeface="Times New Roman" panose="02020603050405020304" pitchFamily="18" charset="0"/>
                <a:ea typeface="Calibri" panose="020F0502020204030204" pitchFamily="34" charset="0"/>
              </a:rPr>
              <a:t>x,y</a:t>
            </a:r>
            <a:r>
              <a:rPr lang="en-IN" b="1" dirty="0">
                <a:latin typeface="Times New Roman" panose="02020603050405020304" pitchFamily="18" charset="0"/>
                <a:ea typeface="Calibri" panose="020F0502020204030204" pitchFamily="34" charset="0"/>
              </a:rPr>
              <a:t> diagram, this represents a straight line through points </a:t>
            </a:r>
            <a:r>
              <a:rPr lang="en-IN" b="1" i="1" dirty="0">
                <a:latin typeface="Times New Roman" panose="02020603050405020304" pitchFamily="18" charset="0"/>
                <a:ea typeface="Calibri" panose="020F0502020204030204" pitchFamily="34" charset="0"/>
              </a:rPr>
              <a:t>D </a:t>
            </a:r>
            <a:r>
              <a:rPr lang="en-IN" b="1" dirty="0">
                <a:latin typeface="Times New Roman" panose="02020603050405020304" pitchFamily="18" charset="0"/>
                <a:ea typeface="Calibri" panose="020F0502020204030204" pitchFamily="34" charset="0"/>
              </a:rPr>
              <a:t>(</a:t>
            </a:r>
            <a:r>
              <a:rPr lang="en-IN" b="1" i="1" dirty="0">
                <a:latin typeface="Times New Roman" panose="02020603050405020304" pitchFamily="18" charset="0"/>
                <a:ea typeface="Calibri" panose="020F0502020204030204" pitchFamily="34" charset="0"/>
              </a:rPr>
              <a:t>H</a:t>
            </a:r>
            <a:r>
              <a:rPr lang="en-IN" b="1" i="1" baseline="-25000" dirty="0">
                <a:latin typeface="Times New Roman" panose="02020603050405020304" pitchFamily="18" charset="0"/>
                <a:ea typeface="Calibri" panose="020F0502020204030204" pitchFamily="34" charset="0"/>
              </a:rPr>
              <a:t>D</a:t>
            </a:r>
            <a:r>
              <a:rPr lang="en-IN" b="1" i="1" dirty="0">
                <a:latin typeface="Times New Roman" panose="02020603050405020304" pitchFamily="18" charset="0"/>
                <a:ea typeface="Calibri" panose="020F0502020204030204" pitchFamily="34" charset="0"/>
              </a:rPr>
              <a:t>, </a:t>
            </a:r>
            <a:r>
              <a:rPr lang="en-IN" sz="2000" b="1" i="1" dirty="0" err="1">
                <a:latin typeface="Times New Roman" panose="02020603050405020304" pitchFamily="18" charset="0"/>
                <a:ea typeface="Calibri" panose="020F0502020204030204" pitchFamily="34" charset="0"/>
              </a:rPr>
              <a:t>y</a:t>
            </a:r>
            <a:r>
              <a:rPr lang="en-IN" b="1" i="1" baseline="-25000" dirty="0" err="1">
                <a:latin typeface="Times New Roman" panose="02020603050405020304" pitchFamily="18" charset="0"/>
                <a:ea typeface="Calibri" panose="020F0502020204030204" pitchFamily="34" charset="0"/>
              </a:rPr>
              <a:t>D</a:t>
            </a:r>
            <a:r>
              <a:rPr lang="en-IN" b="1" dirty="0">
                <a:latin typeface="Times New Roman" panose="02020603050405020304" pitchFamily="18" charset="0"/>
                <a:ea typeface="Calibri" panose="020F0502020204030204" pitchFamily="34" charset="0"/>
              </a:rPr>
              <a:t>), </a:t>
            </a:r>
            <a:r>
              <a:rPr lang="en-IN" b="1" i="1" dirty="0">
                <a:latin typeface="Times New Roman" panose="02020603050405020304" pitchFamily="18" charset="0"/>
                <a:ea typeface="Calibri" panose="020F0502020204030204" pitchFamily="34" charset="0"/>
              </a:rPr>
              <a:t>W</a:t>
            </a:r>
            <a:r>
              <a:rPr lang="en-IN" b="1" dirty="0">
                <a:latin typeface="Times New Roman" panose="02020603050405020304" pitchFamily="18" charset="0"/>
                <a:ea typeface="Calibri" panose="020F0502020204030204" pitchFamily="34" charset="0"/>
              </a:rPr>
              <a:t> (</a:t>
            </a:r>
            <a:r>
              <a:rPr lang="en-IN" b="1" i="1" dirty="0">
                <a:latin typeface="Times New Roman" panose="02020603050405020304" pitchFamily="18" charset="0"/>
                <a:ea typeface="Calibri" panose="020F0502020204030204" pitchFamily="34" charset="0"/>
              </a:rPr>
              <a:t>H</a:t>
            </a:r>
            <a:r>
              <a:rPr lang="en-IN" b="1" i="1" baseline="-25000" dirty="0">
                <a:latin typeface="Times New Roman" panose="02020603050405020304" pitchFamily="18" charset="0"/>
                <a:ea typeface="Calibri" panose="020F0502020204030204" pitchFamily="34" charset="0"/>
              </a:rPr>
              <a:t>W</a:t>
            </a:r>
            <a:r>
              <a:rPr lang="en-IN" b="1" i="1" dirty="0">
                <a:latin typeface="Times New Roman" panose="02020603050405020304" pitchFamily="18" charset="0"/>
                <a:ea typeface="Calibri" panose="020F0502020204030204" pitchFamily="34" charset="0"/>
              </a:rPr>
              <a:t>, </a:t>
            </a:r>
            <a:r>
              <a:rPr lang="en-IN" sz="2000" b="1" i="1" dirty="0" err="1">
                <a:latin typeface="Times New Roman" panose="02020603050405020304" pitchFamily="18" charset="0"/>
                <a:ea typeface="Calibri" panose="020F0502020204030204" pitchFamily="34" charset="0"/>
              </a:rPr>
              <a:t>x</a:t>
            </a:r>
            <a:r>
              <a:rPr lang="en-IN" b="1" i="1" baseline="-25000" dirty="0" err="1">
                <a:latin typeface="Times New Roman" panose="02020603050405020304" pitchFamily="18" charset="0"/>
                <a:ea typeface="Calibri" panose="020F0502020204030204" pitchFamily="34" charset="0"/>
              </a:rPr>
              <a:t>W</a:t>
            </a:r>
            <a:r>
              <a:rPr lang="en-IN" b="1" dirty="0">
                <a:latin typeface="Times New Roman" panose="02020603050405020304" pitchFamily="18" charset="0"/>
                <a:ea typeface="Calibri" panose="020F0502020204030204" pitchFamily="34" charset="0"/>
              </a:rPr>
              <a:t>) and </a:t>
            </a:r>
            <a:r>
              <a:rPr lang="en-IN" b="1" i="1" dirty="0">
                <a:latin typeface="Times New Roman" panose="02020603050405020304" pitchFamily="18" charset="0"/>
                <a:ea typeface="Calibri" panose="020F0502020204030204" pitchFamily="34" charset="0"/>
              </a:rPr>
              <a:t>F'</a:t>
            </a:r>
            <a:r>
              <a:rPr lang="en-IN" b="1" dirty="0">
                <a:latin typeface="Times New Roman" panose="02020603050405020304" pitchFamily="18" charset="0"/>
                <a:ea typeface="Calibri" panose="020F0502020204030204" pitchFamily="34" charset="0"/>
              </a:rPr>
              <a:t> (</a:t>
            </a:r>
            <a:r>
              <a:rPr lang="en-IN" b="1" i="1" dirty="0">
                <a:latin typeface="Times New Roman" panose="02020603050405020304" pitchFamily="18" charset="0"/>
                <a:ea typeface="Calibri" panose="020F0502020204030204" pitchFamily="34" charset="0"/>
              </a:rPr>
              <a:t>H</a:t>
            </a:r>
            <a:r>
              <a:rPr lang="en-IN" b="1" i="1" baseline="-25000" dirty="0">
                <a:latin typeface="Times New Roman" panose="02020603050405020304" pitchFamily="18" charset="0"/>
                <a:ea typeface="Calibri" panose="020F0502020204030204" pitchFamily="34" charset="0"/>
              </a:rPr>
              <a:t>F</a:t>
            </a:r>
            <a:r>
              <a:rPr lang="en-IN" b="1" i="1" dirty="0">
                <a:latin typeface="Times New Roman" panose="02020603050405020304" pitchFamily="18" charset="0"/>
                <a:ea typeface="Calibri" panose="020F0502020204030204" pitchFamily="34" charset="0"/>
              </a:rPr>
              <a:t>+Q/F, </a:t>
            </a:r>
            <a:r>
              <a:rPr lang="en-IN" sz="2000" b="1" i="1" dirty="0" err="1">
                <a:latin typeface="Bell MT" panose="02020503060305020303" pitchFamily="18" charset="0"/>
                <a:ea typeface="Calibri" panose="020F0502020204030204" pitchFamily="34" charset="0"/>
              </a:rPr>
              <a:t>z</a:t>
            </a:r>
            <a:r>
              <a:rPr lang="en-IN" b="1" i="1" baseline="-25000" dirty="0" err="1">
                <a:latin typeface="Times New Roman" panose="02020603050405020304" pitchFamily="18" charset="0"/>
                <a:ea typeface="Calibri" panose="020F0502020204030204" pitchFamily="34" charset="0"/>
              </a:rPr>
              <a:t>F</a:t>
            </a:r>
            <a:r>
              <a:rPr lang="en-IN" b="1" dirty="0">
                <a:latin typeface="Times New Roman" panose="02020603050405020304" pitchFamily="18" charset="0"/>
                <a:ea typeface="Calibri" panose="020F0502020204030204" pitchFamily="34" charset="0"/>
              </a:rPr>
              <a:t>) representing the feed mixture after it leaves the heat exchanger.</a:t>
            </a:r>
            <a:endParaRPr lang="en-IN" dirty="0"/>
          </a:p>
        </p:txBody>
      </p:sp>
      <p:sp>
        <p:nvSpPr>
          <p:cNvPr id="6" name="TextBox 5"/>
          <p:cNvSpPr txBox="1"/>
          <p:nvPr/>
        </p:nvSpPr>
        <p:spPr>
          <a:xfrm>
            <a:off x="2468116" y="4525352"/>
            <a:ext cx="499528" cy="453972"/>
          </a:xfrm>
          <a:prstGeom prst="rect">
            <a:avLst/>
          </a:prstGeom>
          <a:noFill/>
        </p:spPr>
        <p:txBody>
          <a:bodyPr wrap="square" rtlCol="0">
            <a:spAutoFit/>
          </a:bodyPr>
          <a:lstStyle/>
          <a:p>
            <a:endParaRPr lang="en-IN" dirty="0"/>
          </a:p>
        </p:txBody>
      </p:sp>
      <p:pic>
        <p:nvPicPr>
          <p:cNvPr id="13" name="Picture 12"/>
          <p:cNvPicPr>
            <a:picLocks noChangeAspect="1"/>
          </p:cNvPicPr>
          <p:nvPr/>
        </p:nvPicPr>
        <p:blipFill>
          <a:blip r:embed="rId5"/>
          <a:stretch>
            <a:fillRect/>
          </a:stretch>
        </p:blipFill>
        <p:spPr>
          <a:xfrm>
            <a:off x="484526" y="1694033"/>
            <a:ext cx="5251057" cy="3699423"/>
          </a:xfrm>
          <a:prstGeom prst="rect">
            <a:avLst/>
          </a:prstGeom>
        </p:spPr>
      </p:pic>
    </p:spTree>
    <p:extLst>
      <p:ext uri="{BB962C8B-B14F-4D97-AF65-F5344CB8AC3E}">
        <p14:creationId xmlns:p14="http://schemas.microsoft.com/office/powerpoint/2010/main" val="83664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7888" y="228773"/>
            <a:ext cx="4057650" cy="6562725"/>
          </a:xfrm>
          <a:prstGeom prst="rect">
            <a:avLst/>
          </a:prstGeom>
        </p:spPr>
      </p:pic>
      <p:pic>
        <p:nvPicPr>
          <p:cNvPr id="2" name="Picture 1"/>
          <p:cNvPicPr>
            <a:picLocks noChangeAspect="1"/>
          </p:cNvPicPr>
          <p:nvPr/>
        </p:nvPicPr>
        <p:blipFill>
          <a:blip r:embed="rId3"/>
          <a:stretch>
            <a:fillRect/>
          </a:stretch>
        </p:blipFill>
        <p:spPr>
          <a:xfrm>
            <a:off x="6931515" y="402195"/>
            <a:ext cx="3560445" cy="5873913"/>
          </a:xfrm>
          <a:prstGeom prst="rect">
            <a:avLst/>
          </a:prstGeom>
        </p:spPr>
      </p:pic>
      <p:sp>
        <p:nvSpPr>
          <p:cNvPr id="3" name="TextBox 2"/>
          <p:cNvSpPr txBox="1"/>
          <p:nvPr/>
        </p:nvSpPr>
        <p:spPr>
          <a:xfrm>
            <a:off x="7740448" y="6276108"/>
            <a:ext cx="2676698"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Partial Condensation</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11738" y="2061556"/>
            <a:ext cx="3167149" cy="1448579"/>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9184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870" y="567578"/>
            <a:ext cx="10967258"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For </a:t>
            </a:r>
            <a:r>
              <a:rPr lang="en-US" dirty="0">
                <a:latin typeface="Times New Roman" panose="02020603050405020304" pitchFamily="18" charset="0"/>
                <a:ea typeface="Calibri" panose="020F0502020204030204" pitchFamily="34" charset="0"/>
                <a:cs typeface="Times New Roman" panose="02020603050405020304" pitchFamily="18" charset="0"/>
              </a:rPr>
              <a:t>mixtures leaving an equilibrium stage containing components </a:t>
            </a:r>
            <a:r>
              <a:rPr lang="en-US" i="1" dirty="0">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a:t>
            </a:r>
            <a:r>
              <a:rPr lang="en-US" dirty="0">
                <a:latin typeface="Times New Roman" panose="02020603050405020304" pitchFamily="18" charset="0"/>
                <a:ea typeface="Calibri" panose="020F0502020204030204" pitchFamily="34" charset="0"/>
                <a:cs typeface="Times New Roman" panose="02020603050405020304" pitchFamily="18" charset="0"/>
              </a:rPr>
              <a:t>, etc., the equilibrium relation for any component </a:t>
            </a:r>
            <a:r>
              <a:rPr lang="en-US" i="1" dirty="0">
                <a:latin typeface="Times New Roman" panose="02020603050405020304" pitchFamily="18" charset="0"/>
                <a:ea typeface="Calibri" panose="020F0502020204030204" pitchFamily="34" charset="0"/>
                <a:cs typeface="Times New Roman" panose="02020603050405020304" pitchFamily="18" charset="0"/>
              </a:rPr>
              <a:t>J</a:t>
            </a:r>
            <a:r>
              <a:rPr lang="en-US" dirty="0">
                <a:latin typeface="Times New Roman" panose="02020603050405020304" pitchFamily="18" charset="0"/>
                <a:ea typeface="Calibri" panose="020F0502020204030204" pitchFamily="34" charset="0"/>
                <a:cs typeface="Times New Roman" panose="02020603050405020304" pitchFamily="18" charset="0"/>
              </a:rPr>
              <a:t> can be written as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17376957"/>
              </p:ext>
            </p:extLst>
          </p:nvPr>
        </p:nvGraphicFramePr>
        <p:xfrm>
          <a:off x="3941380" y="1051953"/>
          <a:ext cx="1614487" cy="438150"/>
        </p:xfrm>
        <a:graphic>
          <a:graphicData uri="http://schemas.openxmlformats.org/presentationml/2006/ole">
            <mc:AlternateContent xmlns:mc="http://schemas.openxmlformats.org/markup-compatibility/2006">
              <mc:Choice xmlns:v="urn:schemas-microsoft-com:vml" Requires="v">
                <p:oleObj spid="_x0000_s7535" name="Equation" r:id="rId3" imgW="939600" imgH="253800" progId="Equation.3">
                  <p:embed/>
                </p:oleObj>
              </mc:Choice>
              <mc:Fallback>
                <p:oleObj name="Equation" r:id="rId3" imgW="939600" imgH="253800" progId="Equation.3">
                  <p:embed/>
                  <p:pic>
                    <p:nvPicPr>
                      <p:cNvPr id="4" name="Object 3"/>
                      <p:cNvPicPr>
                        <a:picLocks noChangeAspect="1" noChangeArrowheads="1"/>
                      </p:cNvPicPr>
                      <p:nvPr/>
                    </p:nvPicPr>
                    <p:blipFill>
                      <a:blip r:embed="rId4"/>
                      <a:srcRect/>
                      <a:stretch>
                        <a:fillRect/>
                      </a:stretch>
                    </p:blipFill>
                    <p:spPr bwMode="auto">
                      <a:xfrm>
                        <a:off x="3941380" y="1051953"/>
                        <a:ext cx="16144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29506" y="1656545"/>
            <a:ext cx="10758073" cy="787652"/>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Equation (8) also applies for each of the components, and when combined with equation (9) for any component </a:t>
            </a:r>
            <a:r>
              <a:rPr lang="en-US" i="1" dirty="0">
                <a:latin typeface="Times New Roman" panose="02020603050405020304" pitchFamily="18" charset="0"/>
                <a:ea typeface="Calibri" panose="020F0502020204030204" pitchFamily="34" charset="0"/>
                <a:cs typeface="Times New Roman" panose="02020603050405020304" pitchFamily="18" charset="0"/>
              </a:rPr>
              <a:t>J</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for an equilibrium stage gives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3133898" y="43123"/>
            <a:ext cx="604335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Multicomponent Systems  - Ideal Solutions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545870" y="3410456"/>
            <a:ext cx="7199407"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provides the following expression, useful for equilibrium vaporization,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617557" y="4864118"/>
            <a:ext cx="2768707" cy="374077"/>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and for partial condensation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341187418"/>
              </p:ext>
            </p:extLst>
          </p:nvPr>
        </p:nvGraphicFramePr>
        <p:xfrm>
          <a:off x="3706813" y="2238375"/>
          <a:ext cx="4140200" cy="841375"/>
        </p:xfrm>
        <a:graphic>
          <a:graphicData uri="http://schemas.openxmlformats.org/presentationml/2006/ole">
            <mc:AlternateContent xmlns:mc="http://schemas.openxmlformats.org/markup-compatibility/2006">
              <mc:Choice xmlns:v="urn:schemas-microsoft-com:vml" Requires="v">
                <p:oleObj spid="_x0000_s7536" name="Equation" r:id="rId5" imgW="2400120" imgH="482400" progId="Equation.3">
                  <p:embed/>
                </p:oleObj>
              </mc:Choice>
              <mc:Fallback>
                <p:oleObj name="Equation" r:id="rId5" imgW="2400120" imgH="482400" progId="Equation.3">
                  <p:embed/>
                  <p:pic>
                    <p:nvPicPr>
                      <p:cNvPr id="7" name="Object 6"/>
                      <p:cNvPicPr>
                        <a:picLocks noChangeAspect="1" noChangeArrowheads="1"/>
                      </p:cNvPicPr>
                      <p:nvPr/>
                    </p:nvPicPr>
                    <p:blipFill>
                      <a:blip r:embed="rId6"/>
                      <a:srcRect/>
                      <a:stretch>
                        <a:fillRect/>
                      </a:stretch>
                    </p:blipFill>
                    <p:spPr bwMode="auto">
                      <a:xfrm>
                        <a:off x="3706813" y="2238375"/>
                        <a:ext cx="41402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591054913"/>
              </p:ext>
            </p:extLst>
          </p:nvPr>
        </p:nvGraphicFramePr>
        <p:xfrm>
          <a:off x="3957940" y="3942602"/>
          <a:ext cx="2432050" cy="796925"/>
        </p:xfrm>
        <a:graphic>
          <a:graphicData uri="http://schemas.openxmlformats.org/presentationml/2006/ole">
            <mc:AlternateContent xmlns:mc="http://schemas.openxmlformats.org/markup-compatibility/2006">
              <mc:Choice xmlns:v="urn:schemas-microsoft-com:vml" Requires="v">
                <p:oleObj spid="_x0000_s7537" name="Equation" r:id="rId7" imgW="1409400" imgH="457200" progId="Equation.3">
                  <p:embed/>
                </p:oleObj>
              </mc:Choice>
              <mc:Fallback>
                <p:oleObj name="Equation" r:id="rId7" imgW="1409400" imgH="457200" progId="Equation.3">
                  <p:embed/>
                  <p:pic>
                    <p:nvPicPr>
                      <p:cNvPr id="23" name="Object 22"/>
                      <p:cNvPicPr>
                        <a:picLocks noChangeAspect="1" noChangeArrowheads="1"/>
                      </p:cNvPicPr>
                      <p:nvPr/>
                    </p:nvPicPr>
                    <p:blipFill>
                      <a:blip r:embed="rId8"/>
                      <a:srcRect/>
                      <a:stretch>
                        <a:fillRect/>
                      </a:stretch>
                    </p:blipFill>
                    <p:spPr bwMode="auto">
                      <a:xfrm>
                        <a:off x="3957940" y="3942602"/>
                        <a:ext cx="24320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939939074"/>
              </p:ext>
            </p:extLst>
          </p:nvPr>
        </p:nvGraphicFramePr>
        <p:xfrm>
          <a:off x="8210435" y="4040625"/>
          <a:ext cx="1252538" cy="438150"/>
        </p:xfrm>
        <a:graphic>
          <a:graphicData uri="http://schemas.openxmlformats.org/presentationml/2006/ole">
            <mc:AlternateContent xmlns:mc="http://schemas.openxmlformats.org/markup-compatibility/2006">
              <mc:Choice xmlns:v="urn:schemas-microsoft-com:vml" Requires="v">
                <p:oleObj spid="_x0000_s7538" name="Equation" r:id="rId9" imgW="723600" imgH="253800" progId="Equation.3">
                  <p:embed/>
                </p:oleObj>
              </mc:Choice>
              <mc:Fallback>
                <p:oleObj name="Equation" r:id="rId9" imgW="723600" imgH="253800" progId="Equation.3">
                  <p:embed/>
                  <p:pic>
                    <p:nvPicPr>
                      <p:cNvPr id="18" name="Object 17"/>
                      <p:cNvPicPr>
                        <a:picLocks noChangeAspect="1" noChangeArrowheads="1"/>
                      </p:cNvPicPr>
                      <p:nvPr/>
                    </p:nvPicPr>
                    <p:blipFill>
                      <a:blip r:embed="rId10"/>
                      <a:srcRect/>
                      <a:stretch>
                        <a:fillRect/>
                      </a:stretch>
                    </p:blipFill>
                    <p:spPr bwMode="auto">
                      <a:xfrm>
                        <a:off x="8210435" y="4040625"/>
                        <a:ext cx="12525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915432156"/>
              </p:ext>
            </p:extLst>
          </p:nvPr>
        </p:nvGraphicFramePr>
        <p:xfrm>
          <a:off x="4042365" y="5104287"/>
          <a:ext cx="2389188" cy="796925"/>
        </p:xfrm>
        <a:graphic>
          <a:graphicData uri="http://schemas.openxmlformats.org/presentationml/2006/ole">
            <mc:AlternateContent xmlns:mc="http://schemas.openxmlformats.org/markup-compatibility/2006">
              <mc:Choice xmlns:v="urn:schemas-microsoft-com:vml" Requires="v">
                <p:oleObj spid="_x0000_s7539" name="Equation" r:id="rId11" imgW="1384200" imgH="457200" progId="Equation.3">
                  <p:embed/>
                </p:oleObj>
              </mc:Choice>
              <mc:Fallback>
                <p:oleObj name="Equation" r:id="rId11" imgW="1384200" imgH="457200" progId="Equation.3">
                  <p:embed/>
                  <p:pic>
                    <p:nvPicPr>
                      <p:cNvPr id="26" name="Object 25"/>
                      <p:cNvPicPr>
                        <a:picLocks noChangeAspect="1" noChangeArrowheads="1"/>
                      </p:cNvPicPr>
                      <p:nvPr/>
                    </p:nvPicPr>
                    <p:blipFill>
                      <a:blip r:embed="rId12"/>
                      <a:srcRect/>
                      <a:stretch>
                        <a:fillRect/>
                      </a:stretch>
                    </p:blipFill>
                    <p:spPr bwMode="auto">
                      <a:xfrm>
                        <a:off x="4042365" y="5104287"/>
                        <a:ext cx="238918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910283813"/>
              </p:ext>
            </p:extLst>
          </p:nvPr>
        </p:nvGraphicFramePr>
        <p:xfrm>
          <a:off x="8239152" y="5143818"/>
          <a:ext cx="1252538" cy="438150"/>
        </p:xfrm>
        <a:graphic>
          <a:graphicData uri="http://schemas.openxmlformats.org/presentationml/2006/ole">
            <mc:AlternateContent xmlns:mc="http://schemas.openxmlformats.org/markup-compatibility/2006">
              <mc:Choice xmlns:v="urn:schemas-microsoft-com:vml" Requires="v">
                <p:oleObj spid="_x0000_s7540" name="Equation" r:id="rId13" imgW="723600" imgH="253800" progId="Equation.3">
                  <p:embed/>
                </p:oleObj>
              </mc:Choice>
              <mc:Fallback>
                <p:oleObj name="Equation" r:id="rId13" imgW="723600" imgH="253800" progId="Equation.3">
                  <p:embed/>
                  <p:pic>
                    <p:nvPicPr>
                      <p:cNvPr id="29" name="Object 28"/>
                      <p:cNvPicPr>
                        <a:picLocks noChangeAspect="1" noChangeArrowheads="1"/>
                      </p:cNvPicPr>
                      <p:nvPr/>
                    </p:nvPicPr>
                    <p:blipFill>
                      <a:blip r:embed="rId14"/>
                      <a:srcRect/>
                      <a:stretch>
                        <a:fillRect/>
                      </a:stretch>
                    </p:blipFill>
                    <p:spPr bwMode="auto">
                      <a:xfrm>
                        <a:off x="8239152" y="5143818"/>
                        <a:ext cx="12525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1"/>
          <p:cNvSpPr/>
          <p:nvPr/>
        </p:nvSpPr>
        <p:spPr>
          <a:xfrm>
            <a:off x="5989880" y="1086618"/>
            <a:ext cx="800219"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7847013" y="2400390"/>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6616915" y="4063023"/>
            <a:ext cx="1009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(11a)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34"/>
          <p:cNvSpPr/>
          <p:nvPr/>
        </p:nvSpPr>
        <p:spPr>
          <a:xfrm>
            <a:off x="9638434" y="4038724"/>
            <a:ext cx="102245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(11b)</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6870928" y="5193272"/>
            <a:ext cx="1018227"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(12a)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p:cNvSpPr/>
          <p:nvPr/>
        </p:nvSpPr>
        <p:spPr>
          <a:xfrm>
            <a:off x="9629842" y="5071875"/>
            <a:ext cx="1031051"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(12b)</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5952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758" y="268377"/>
            <a:ext cx="5418535" cy="461665"/>
          </a:xfrm>
          <a:prstGeom prst="rect">
            <a:avLst/>
          </a:prstGeom>
        </p:spPr>
        <p:txBody>
          <a:bodyPr wrap="none">
            <a:spAutoFit/>
          </a:bodyPr>
          <a:lstStyle/>
          <a:p>
            <a:r>
              <a:rPr lang="en-US" sz="2400" b="1" dirty="0">
                <a:solidFill>
                  <a:srgbClr val="0033CC"/>
                </a:solidFill>
                <a:latin typeface="Times New Roman" panose="02020603050405020304" pitchFamily="18" charset="0"/>
                <a:cs typeface="Times New Roman" panose="02020603050405020304" pitchFamily="18" charset="0"/>
              </a:rPr>
              <a:t>Simple Batch or Differential Distillation</a:t>
            </a:r>
          </a:p>
        </p:txBody>
      </p:sp>
      <p:pic>
        <p:nvPicPr>
          <p:cNvPr id="3" name="Picture 2"/>
          <p:cNvPicPr>
            <a:picLocks noChangeAspect="1"/>
          </p:cNvPicPr>
          <p:nvPr/>
        </p:nvPicPr>
        <p:blipFill>
          <a:blip r:embed="rId2"/>
          <a:stretch>
            <a:fillRect/>
          </a:stretch>
        </p:blipFill>
        <p:spPr>
          <a:xfrm>
            <a:off x="1914629" y="1262840"/>
            <a:ext cx="7276792" cy="4876073"/>
          </a:xfrm>
          <a:prstGeom prst="rect">
            <a:avLst/>
          </a:prstGeom>
        </p:spPr>
      </p:pic>
    </p:spTree>
    <p:extLst>
      <p:ext uri="{BB962C8B-B14F-4D97-AF65-F5344CB8AC3E}">
        <p14:creationId xmlns:p14="http://schemas.microsoft.com/office/powerpoint/2010/main" val="1910545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75626627"/>
              </p:ext>
            </p:extLst>
          </p:nvPr>
        </p:nvGraphicFramePr>
        <p:xfrm>
          <a:off x="4668258" y="493387"/>
          <a:ext cx="6028055" cy="2701925"/>
        </p:xfrm>
        <a:graphic>
          <a:graphicData uri="http://schemas.openxmlformats.org/drawingml/2006/table">
            <a:tbl>
              <a:tblPr firstRow="1" firstCol="1" bandRow="1">
                <a:tableStyleId>{5C22544A-7EE6-4342-B048-85BDC9FD1C3A}</a:tableStyleId>
              </a:tblPr>
              <a:tblGrid>
                <a:gridCol w="2338174">
                  <a:extLst>
                    <a:ext uri="{9D8B030D-6E8A-4147-A177-3AD203B41FA5}">
                      <a16:colId xmlns:a16="http://schemas.microsoft.com/office/drawing/2014/main" val="2850567721"/>
                    </a:ext>
                  </a:extLst>
                </a:gridCol>
                <a:gridCol w="1438730">
                  <a:extLst>
                    <a:ext uri="{9D8B030D-6E8A-4147-A177-3AD203B41FA5}">
                      <a16:colId xmlns:a16="http://schemas.microsoft.com/office/drawing/2014/main" val="1528556450"/>
                    </a:ext>
                  </a:extLst>
                </a:gridCol>
                <a:gridCol w="2251151">
                  <a:extLst>
                    <a:ext uri="{9D8B030D-6E8A-4147-A177-3AD203B41FA5}">
                      <a16:colId xmlns:a16="http://schemas.microsoft.com/office/drawing/2014/main" val="3159130118"/>
                    </a:ext>
                  </a:extLst>
                </a:gridCol>
              </a:tblGrid>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Total material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Component 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8339941"/>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in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5046857"/>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out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dirty="0" err="1">
                          <a:effectLst/>
                          <a:latin typeface="Times New Roman" panose="02020603050405020304" pitchFamily="18" charset="0"/>
                          <a:cs typeface="Times New Roman" panose="02020603050405020304" pitchFamily="18" charset="0"/>
                        </a:rPr>
                        <a:t>dD</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dirty="0">
                          <a:effectLst/>
                          <a:latin typeface="Times New Roman" panose="02020603050405020304" pitchFamily="18" charset="0"/>
                          <a:cs typeface="Times New Roman" panose="02020603050405020304" pitchFamily="18" charset="0"/>
                        </a:rPr>
                        <a:t>y* </a:t>
                      </a:r>
                      <a:r>
                        <a:rPr lang="en-US" sz="1600" i="1" dirty="0" err="1">
                          <a:effectLst/>
                          <a:latin typeface="Times New Roman" panose="02020603050405020304" pitchFamily="18" charset="0"/>
                          <a:cs typeface="Times New Roman" panose="02020603050405020304" pitchFamily="18" charset="0"/>
                        </a:rPr>
                        <a:t>dD</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8043274"/>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accumulated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dirty="0" err="1">
                          <a:effectLst/>
                          <a:latin typeface="Times New Roman" panose="02020603050405020304" pitchFamily="18" charset="0"/>
                          <a:cs typeface="Times New Roman" panose="02020603050405020304" pitchFamily="18" charset="0"/>
                        </a:rPr>
                        <a:t>dL</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dirty="0">
                          <a:effectLst/>
                          <a:latin typeface="Times New Roman" panose="02020603050405020304" pitchFamily="18" charset="0"/>
                          <a:cs typeface="Times New Roman" panose="02020603050405020304" pitchFamily="18" charset="0"/>
                        </a:rPr>
                        <a:t>d(L x)</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3533934"/>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In – Out = Accumulation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0 </a:t>
                      </a:r>
                      <a:r>
                        <a:rPr lang="en-US" sz="1600" i="1" dirty="0">
                          <a:effectLst/>
                          <a:latin typeface="Times New Roman" panose="02020603050405020304" pitchFamily="18" charset="0"/>
                          <a:cs typeface="Times New Roman" panose="02020603050405020304" pitchFamily="18" charset="0"/>
                        </a:rPr>
                        <a:t>– </a:t>
                      </a:r>
                      <a:r>
                        <a:rPr lang="en-US" sz="1600" i="1" dirty="0" err="1">
                          <a:effectLst/>
                          <a:latin typeface="Times New Roman" panose="02020603050405020304" pitchFamily="18" charset="0"/>
                          <a:cs typeface="Times New Roman" panose="02020603050405020304" pitchFamily="18" charset="0"/>
                        </a:rPr>
                        <a:t>dD</a:t>
                      </a:r>
                      <a:r>
                        <a:rPr lang="en-US" sz="1600" i="1" dirty="0">
                          <a:effectLst/>
                          <a:latin typeface="Times New Roman" panose="02020603050405020304" pitchFamily="18" charset="0"/>
                          <a:cs typeface="Times New Roman" panose="02020603050405020304" pitchFamily="18" charset="0"/>
                        </a:rPr>
                        <a:t> = </a:t>
                      </a:r>
                      <a:r>
                        <a:rPr lang="en-US" sz="1600" i="1" dirty="0" err="1">
                          <a:effectLst/>
                          <a:latin typeface="Times New Roman" panose="02020603050405020304" pitchFamily="18" charset="0"/>
                          <a:cs typeface="Times New Roman" panose="02020603050405020304" pitchFamily="18" charset="0"/>
                        </a:rPr>
                        <a:t>dL</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0 </a:t>
                      </a:r>
                      <a:r>
                        <a:rPr lang="en-US" sz="1600" i="1" dirty="0">
                          <a:effectLst/>
                          <a:latin typeface="Times New Roman" panose="02020603050405020304" pitchFamily="18" charset="0"/>
                          <a:cs typeface="Times New Roman" panose="02020603050405020304" pitchFamily="18" charset="0"/>
                        </a:rPr>
                        <a:t>– y* </a:t>
                      </a:r>
                      <a:r>
                        <a:rPr lang="en-US" sz="1600" i="1" dirty="0" err="1">
                          <a:effectLst/>
                          <a:latin typeface="Times New Roman" panose="02020603050405020304" pitchFamily="18" charset="0"/>
                          <a:cs typeface="Times New Roman" panose="02020603050405020304" pitchFamily="18" charset="0"/>
                        </a:rPr>
                        <a:t>dD</a:t>
                      </a:r>
                      <a:r>
                        <a:rPr lang="en-US" sz="1600" i="1" dirty="0">
                          <a:effectLst/>
                          <a:latin typeface="Times New Roman" panose="02020603050405020304" pitchFamily="18" charset="0"/>
                          <a:cs typeface="Times New Roman" panose="02020603050405020304" pitchFamily="18" charset="0"/>
                        </a:rPr>
                        <a:t> = L dx + x </a:t>
                      </a:r>
                      <a:r>
                        <a:rPr lang="en-US" sz="1600" i="1" dirty="0" err="1">
                          <a:effectLst/>
                          <a:latin typeface="Times New Roman" panose="02020603050405020304" pitchFamily="18" charset="0"/>
                          <a:cs typeface="Times New Roman" panose="02020603050405020304" pitchFamily="18" charset="0"/>
                        </a:rPr>
                        <a:t>dL</a:t>
                      </a:r>
                      <a:endParaRPr lang="en-IN"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1429352"/>
                  </a:ext>
                </a:extLst>
              </a:tr>
            </a:tbl>
          </a:graphicData>
        </a:graphic>
      </p:graphicFrame>
      <p:pic>
        <p:nvPicPr>
          <p:cNvPr id="4" name="Picture 3"/>
          <p:cNvPicPr>
            <a:picLocks noChangeAspect="1"/>
          </p:cNvPicPr>
          <p:nvPr/>
        </p:nvPicPr>
        <p:blipFill>
          <a:blip r:embed="rId3"/>
          <a:stretch>
            <a:fillRect/>
          </a:stretch>
        </p:blipFill>
        <p:spPr>
          <a:xfrm>
            <a:off x="266036" y="416683"/>
            <a:ext cx="3990975" cy="3200400"/>
          </a:xfrm>
          <a:prstGeom prst="rect">
            <a:avLst/>
          </a:prstGeom>
        </p:spPr>
      </p:pic>
      <p:sp>
        <p:nvSpPr>
          <p:cNvPr id="5" name="Rectangle 4"/>
          <p:cNvSpPr/>
          <p:nvPr/>
        </p:nvSpPr>
        <p:spPr>
          <a:xfrm>
            <a:off x="6289242" y="3421036"/>
            <a:ext cx="3021270" cy="460895"/>
          </a:xfrm>
          <a:prstGeom prst="rect">
            <a:avLst/>
          </a:prstGeom>
        </p:spPr>
        <p:txBody>
          <a:bodyPr wrap="square">
            <a:spAutoFit/>
          </a:bodyPr>
          <a:lstStyle/>
          <a:p>
            <a:pPr algn="ctr">
              <a:lnSpc>
                <a:spcPct val="107000"/>
              </a:lnSpc>
              <a:spcAft>
                <a:spcPts val="0"/>
              </a:spcAft>
            </a:pPr>
            <a:r>
              <a:rPr lang="en-US" sz="2400" b="1" i="1" dirty="0">
                <a:latin typeface="Times New Roman" panose="02020603050405020304" pitchFamily="18" charset="0"/>
                <a:cs typeface="Times New Roman" panose="02020603050405020304" pitchFamily="18" charset="0"/>
              </a:rPr>
              <a:t>y* </a:t>
            </a:r>
            <a:r>
              <a:rPr lang="en-US" sz="2400" b="1" i="1" dirty="0" err="1">
                <a:latin typeface="Times New Roman" panose="02020603050405020304" pitchFamily="18" charset="0"/>
                <a:cs typeface="Times New Roman" panose="02020603050405020304" pitchFamily="18" charset="0"/>
              </a:rPr>
              <a:t>dL</a:t>
            </a:r>
            <a:r>
              <a:rPr lang="en-US" sz="2400" b="1" i="1" dirty="0">
                <a:latin typeface="Times New Roman" panose="02020603050405020304" pitchFamily="18" charset="0"/>
                <a:cs typeface="Times New Roman" panose="02020603050405020304" pitchFamily="18" charset="0"/>
              </a:rPr>
              <a:t> = L dx + x </a:t>
            </a:r>
            <a:r>
              <a:rPr lang="en-US" sz="2400" b="1" i="1" dirty="0" err="1">
                <a:latin typeface="Times New Roman" panose="02020603050405020304" pitchFamily="18" charset="0"/>
                <a:cs typeface="Times New Roman" panose="02020603050405020304" pitchFamily="18" charset="0"/>
              </a:rPr>
              <a:t>dL</a:t>
            </a:r>
            <a:endParaRPr lang="en-IN" sz="2400" b="1" i="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54018089"/>
              </p:ext>
            </p:extLst>
          </p:nvPr>
        </p:nvGraphicFramePr>
        <p:xfrm>
          <a:off x="5994471" y="4184359"/>
          <a:ext cx="3610811" cy="1248468"/>
        </p:xfrm>
        <a:graphic>
          <a:graphicData uri="http://schemas.openxmlformats.org/presentationml/2006/ole">
            <mc:AlternateContent xmlns:mc="http://schemas.openxmlformats.org/markup-compatibility/2006">
              <mc:Choice xmlns:v="urn:schemas-microsoft-com:vml" Requires="v">
                <p:oleObj spid="_x0000_s8365" name="Equation" r:id="rId4" imgW="1434960" imgH="495000" progId="Equation.3">
                  <p:embed/>
                </p:oleObj>
              </mc:Choice>
              <mc:Fallback>
                <p:oleObj name="Equation" r:id="rId4" imgW="1434960" imgH="495000" progId="Equation.3">
                  <p:embed/>
                  <p:pic>
                    <p:nvPicPr>
                      <p:cNvPr id="17" name="Object 16"/>
                      <p:cNvPicPr>
                        <a:picLocks noChangeAspect="1" noChangeArrowheads="1"/>
                      </p:cNvPicPr>
                      <p:nvPr/>
                    </p:nvPicPr>
                    <p:blipFill>
                      <a:blip r:embed="rId5"/>
                      <a:srcRect/>
                      <a:stretch>
                        <a:fillRect/>
                      </a:stretch>
                    </p:blipFill>
                    <p:spPr bwMode="auto">
                      <a:xfrm>
                        <a:off x="5994471" y="4184359"/>
                        <a:ext cx="3610811" cy="1248468"/>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2010105"/>
              </p:ext>
            </p:extLst>
          </p:nvPr>
        </p:nvGraphicFramePr>
        <p:xfrm>
          <a:off x="6005835" y="6085652"/>
          <a:ext cx="3362057" cy="571615"/>
        </p:xfrm>
        <a:graphic>
          <a:graphicData uri="http://schemas.openxmlformats.org/presentationml/2006/ole">
            <mc:AlternateContent xmlns:mc="http://schemas.openxmlformats.org/markup-compatibility/2006">
              <mc:Choice xmlns:v="urn:schemas-microsoft-com:vml" Requires="v">
                <p:oleObj spid="_x0000_s8366" name="Equation" r:id="rId6" imgW="1422360" imgH="241200" progId="Equation.3">
                  <p:embed/>
                </p:oleObj>
              </mc:Choice>
              <mc:Fallback>
                <p:oleObj name="Equation" r:id="rId6" imgW="1422360" imgH="241200" progId="Equation.3">
                  <p:embed/>
                  <p:pic>
                    <p:nvPicPr>
                      <p:cNvPr id="17" name="Object 16"/>
                      <p:cNvPicPr>
                        <a:picLocks noChangeAspect="1" noChangeArrowheads="1"/>
                      </p:cNvPicPr>
                      <p:nvPr/>
                    </p:nvPicPr>
                    <p:blipFill>
                      <a:blip r:embed="rId7"/>
                      <a:srcRect/>
                      <a:stretch>
                        <a:fillRect/>
                      </a:stretch>
                    </p:blipFill>
                    <p:spPr bwMode="auto">
                      <a:xfrm>
                        <a:off x="6005835" y="6085652"/>
                        <a:ext cx="3362057" cy="571615"/>
                      </a:xfrm>
                      <a:prstGeom prst="rect">
                        <a:avLst/>
                      </a:prstGeom>
                      <a:noFill/>
                    </p:spPr>
                  </p:pic>
                </p:oleObj>
              </mc:Fallback>
            </mc:AlternateContent>
          </a:graphicData>
        </a:graphic>
      </p:graphicFrame>
      <p:sp>
        <p:nvSpPr>
          <p:cNvPr id="8" name="Rectangle 7"/>
          <p:cNvSpPr/>
          <p:nvPr/>
        </p:nvSpPr>
        <p:spPr>
          <a:xfrm>
            <a:off x="9721761" y="3493235"/>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779471" y="4523235"/>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9779470" y="608565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54491061"/>
              </p:ext>
            </p:extLst>
          </p:nvPr>
        </p:nvGraphicFramePr>
        <p:xfrm>
          <a:off x="575252" y="5250803"/>
          <a:ext cx="2524125" cy="1247775"/>
        </p:xfrm>
        <a:graphic>
          <a:graphicData uri="http://schemas.openxmlformats.org/presentationml/2006/ole">
            <mc:AlternateContent xmlns:mc="http://schemas.openxmlformats.org/markup-compatibility/2006">
              <mc:Choice xmlns:v="urn:schemas-microsoft-com:vml" Requires="v">
                <p:oleObj spid="_x0000_s8367" name="Equation" r:id="rId8" imgW="1002960" imgH="495000" progId="Equation.3">
                  <p:embed/>
                </p:oleObj>
              </mc:Choice>
              <mc:Fallback>
                <p:oleObj name="Equation" r:id="rId8" imgW="1002960" imgH="495000" progId="Equation.3">
                  <p:embed/>
                  <p:pic>
                    <p:nvPicPr>
                      <p:cNvPr id="6" name="Object 5"/>
                      <p:cNvPicPr>
                        <a:picLocks noChangeAspect="1" noChangeArrowheads="1"/>
                      </p:cNvPicPr>
                      <p:nvPr/>
                    </p:nvPicPr>
                    <p:blipFill>
                      <a:blip r:embed="rId9"/>
                      <a:srcRect/>
                      <a:stretch>
                        <a:fillRect/>
                      </a:stretch>
                    </p:blipFill>
                    <p:spPr bwMode="auto">
                      <a:xfrm>
                        <a:off x="575252" y="5250803"/>
                        <a:ext cx="2524125" cy="1247775"/>
                      </a:xfrm>
                      <a:prstGeom prst="rect">
                        <a:avLst/>
                      </a:prstGeom>
                      <a:noFill/>
                    </p:spPr>
                  </p:pic>
                </p:oleObj>
              </mc:Fallback>
            </mc:AlternateContent>
          </a:graphicData>
        </a:graphic>
      </p:graphicFrame>
      <p:sp>
        <p:nvSpPr>
          <p:cNvPr id="12" name="Rectangle 11"/>
          <p:cNvSpPr/>
          <p:nvPr/>
        </p:nvSpPr>
        <p:spPr>
          <a:xfrm>
            <a:off x="167609" y="4717583"/>
            <a:ext cx="3681183" cy="460895"/>
          </a:xfrm>
          <a:prstGeom prst="rect">
            <a:avLst/>
          </a:prstGeom>
        </p:spPr>
        <p:txBody>
          <a:bodyPr wrap="square">
            <a:spAutoFit/>
          </a:bodyPr>
          <a:lstStyle/>
          <a:p>
            <a:pPr algn="ctr">
              <a:lnSpc>
                <a:spcPct val="107000"/>
              </a:lnSpc>
              <a:spcAft>
                <a:spcPts val="0"/>
              </a:spcAft>
            </a:pPr>
            <a:r>
              <a:rPr lang="en-US" sz="2400" b="1" dirty="0">
                <a:solidFill>
                  <a:srgbClr val="FF0000"/>
                </a:solidFill>
                <a:latin typeface="Times New Roman" panose="02020603050405020304" pitchFamily="18" charset="0"/>
                <a:cs typeface="Times New Roman" panose="02020603050405020304" pitchFamily="18" charset="0"/>
              </a:rPr>
              <a:t>Differential Condensation</a:t>
            </a:r>
            <a:endPar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3631288" y="568034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3711602" y="20156"/>
            <a:ext cx="3681183" cy="460895"/>
          </a:xfrm>
          <a:prstGeom prst="rect">
            <a:avLst/>
          </a:prstGeom>
        </p:spPr>
        <p:txBody>
          <a:bodyPr wrap="square">
            <a:spAutoFit/>
          </a:bodyPr>
          <a:lstStyle/>
          <a:p>
            <a:pPr algn="ctr">
              <a:lnSpc>
                <a:spcPct val="107000"/>
              </a:lnSpc>
              <a:spcAft>
                <a:spcPts val="0"/>
              </a:spcAft>
            </a:pPr>
            <a:r>
              <a:rPr lang="en-US" sz="2400" b="1" dirty="0">
                <a:solidFill>
                  <a:srgbClr val="FF0000"/>
                </a:solidFill>
                <a:latin typeface="Times New Roman" panose="02020603050405020304" pitchFamily="18" charset="0"/>
                <a:cs typeface="Times New Roman" panose="02020603050405020304" pitchFamily="18" charset="0"/>
              </a:rPr>
              <a:t>Differential Distillation</a:t>
            </a:r>
            <a:endPar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6289242" y="5504807"/>
            <a:ext cx="3681183" cy="460895"/>
          </a:xfrm>
          <a:prstGeom prst="rect">
            <a:avLst/>
          </a:prstGeom>
        </p:spPr>
        <p:txBody>
          <a:bodyPr wrap="square">
            <a:spAutoFit/>
          </a:bodyPr>
          <a:lstStyle/>
          <a:p>
            <a:pPr algn="ctr">
              <a:lnSpc>
                <a:spcPct val="107000"/>
              </a:lnSpc>
              <a:spcAft>
                <a:spcPts val="0"/>
              </a:spcAft>
            </a:pPr>
            <a:r>
              <a:rPr lang="en-US" sz="2400" b="1" dirty="0">
                <a:solidFill>
                  <a:srgbClr val="0033CC"/>
                </a:solidFill>
                <a:latin typeface="Times New Roman" panose="02020603050405020304" pitchFamily="18" charset="0"/>
                <a:cs typeface="Times New Roman" panose="02020603050405020304" pitchFamily="18" charset="0"/>
              </a:rPr>
              <a:t>Rayleigh Equation</a:t>
            </a:r>
            <a:endParaRPr lang="en-IN" sz="2400" b="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68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8093" y="74815"/>
            <a:ext cx="4962699"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Constant Relative Volatility</a:t>
            </a:r>
            <a:endParaRPr lang="en-IN" sz="2400" b="1" dirty="0">
              <a:solidFill>
                <a:srgbClr val="0033CC"/>
              </a:solidFill>
              <a:latin typeface="Times New Roman" panose="02020603050405020304" pitchFamily="18" charset="0"/>
              <a:cs typeface="Times New Roman" panose="02020603050405020304" pitchFamily="18" charset="0"/>
            </a:endParaRPr>
          </a:p>
        </p:txBody>
      </p:sp>
      <p:sp>
        <p:nvSpPr>
          <p:cNvPr id="3" name="Rectangle 2"/>
          <p:cNvSpPr/>
          <p:nvPr/>
        </p:nvSpPr>
        <p:spPr>
          <a:xfrm>
            <a:off x="520931" y="610725"/>
            <a:ext cx="11008822"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If we can describe the equilibrium relation at constant pressure by use of some average relative volatility, α</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av</a:t>
            </a:r>
            <a:r>
              <a:rPr lang="en-US" dirty="0">
                <a:latin typeface="Times New Roman" panose="02020603050405020304" pitchFamily="18" charset="0"/>
                <a:ea typeface="Calibri" panose="020F0502020204030204" pitchFamily="34" charset="0"/>
                <a:cs typeface="Times New Roman" panose="02020603050405020304" pitchFamily="18" charset="0"/>
              </a:rPr>
              <a:t> over the concentration range involved as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p:cNvSpPr>
            <a:spLocks noChangeArrowheads="1"/>
          </p:cNvSpPr>
          <p:nvPr/>
        </p:nvSpPr>
        <p:spPr bwMode="auto">
          <a:xfrm>
            <a:off x="4031673" y="9842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936518089"/>
              </p:ext>
            </p:extLst>
          </p:nvPr>
        </p:nvGraphicFramePr>
        <p:xfrm>
          <a:off x="4032250" y="995363"/>
          <a:ext cx="1971675" cy="749300"/>
        </p:xfrm>
        <a:graphic>
          <a:graphicData uri="http://schemas.openxmlformats.org/presentationml/2006/ole">
            <mc:AlternateContent xmlns:mc="http://schemas.openxmlformats.org/markup-compatibility/2006">
              <mc:Choice xmlns:v="urn:schemas-microsoft-com:vml" Requires="v">
                <p:oleObj spid="_x0000_s9548" name="Equation" r:id="rId3" imgW="1143000" imgH="431640" progId="Equation.3">
                  <p:embed/>
                </p:oleObj>
              </mc:Choice>
              <mc:Fallback>
                <p:oleObj name="Equation" r:id="rId3" imgW="1143000" imgH="431640" progId="Equation.3">
                  <p:embed/>
                  <p:pic>
                    <p:nvPicPr>
                      <p:cNvPr id="0" name="Object 1"/>
                      <p:cNvPicPr>
                        <a:picLocks noChangeAspect="1" noChangeArrowheads="1"/>
                      </p:cNvPicPr>
                      <p:nvPr/>
                    </p:nvPicPr>
                    <p:blipFill>
                      <a:blip r:embed="rId4"/>
                      <a:srcRect/>
                      <a:stretch>
                        <a:fillRect/>
                      </a:stretch>
                    </p:blipFill>
                    <p:spPr bwMode="auto">
                      <a:xfrm>
                        <a:off x="4032250" y="995363"/>
                        <a:ext cx="19716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579119" y="1814624"/>
            <a:ext cx="9130145" cy="38869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then graphical integration can be avoided. Substituting this in Rayleigh equation yields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p:cNvSpPr>
            <a:spLocks noChangeArrowheads="1"/>
          </p:cNvSpPr>
          <p:nvPr/>
        </p:nvSpPr>
        <p:spPr bwMode="auto">
          <a:xfrm>
            <a:off x="3566160" y="2293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1925174200"/>
              </p:ext>
            </p:extLst>
          </p:nvPr>
        </p:nvGraphicFramePr>
        <p:xfrm>
          <a:off x="3532188" y="2257425"/>
          <a:ext cx="4371975" cy="835025"/>
        </p:xfrm>
        <a:graphic>
          <a:graphicData uri="http://schemas.openxmlformats.org/presentationml/2006/ole">
            <mc:AlternateContent xmlns:mc="http://schemas.openxmlformats.org/markup-compatibility/2006">
              <mc:Choice xmlns:v="urn:schemas-microsoft-com:vml" Requires="v">
                <p:oleObj spid="_x0000_s9549" name="Equation" r:id="rId5" imgW="2577960" imgH="495000" progId="Equation.3">
                  <p:embed/>
                </p:oleObj>
              </mc:Choice>
              <mc:Fallback>
                <p:oleObj name="Equation" r:id="rId5" imgW="2577960" imgH="495000" progId="Equation.3">
                  <p:embed/>
                  <p:pic>
                    <p:nvPicPr>
                      <p:cNvPr id="0" name="Object 3"/>
                      <p:cNvPicPr>
                        <a:picLocks noChangeAspect="1" noChangeArrowheads="1"/>
                      </p:cNvPicPr>
                      <p:nvPr/>
                    </p:nvPicPr>
                    <p:blipFill>
                      <a:blip r:embed="rId6"/>
                      <a:srcRect/>
                      <a:stretch>
                        <a:fillRect/>
                      </a:stretch>
                    </p:blipFill>
                    <p:spPr bwMode="auto">
                      <a:xfrm>
                        <a:off x="3532188" y="2257425"/>
                        <a:ext cx="43719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3566160" y="31507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p:cNvSpPr>
            <a:spLocks noChangeArrowheads="1"/>
          </p:cNvSpPr>
          <p:nvPr/>
        </p:nvSpPr>
        <p:spPr bwMode="auto">
          <a:xfrm>
            <a:off x="3566160" y="32902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469225913"/>
              </p:ext>
            </p:extLst>
          </p:nvPr>
        </p:nvGraphicFramePr>
        <p:xfrm>
          <a:off x="1413933" y="3263545"/>
          <a:ext cx="5235480" cy="858946"/>
        </p:xfrm>
        <a:graphic>
          <a:graphicData uri="http://schemas.openxmlformats.org/presentationml/2006/ole">
            <mc:AlternateContent xmlns:mc="http://schemas.openxmlformats.org/markup-compatibility/2006">
              <mc:Choice xmlns:v="urn:schemas-microsoft-com:vml" Requires="v">
                <p:oleObj spid="_x0000_s9550" name="Equation" r:id="rId7" imgW="3073400" imgH="508000" progId="Equation.3">
                  <p:embed/>
                </p:oleObj>
              </mc:Choice>
              <mc:Fallback>
                <p:oleObj name="Equation" r:id="rId7" imgW="3073400" imgH="508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3933" y="3263545"/>
                        <a:ext cx="5235480" cy="858946"/>
                      </a:xfrm>
                      <a:prstGeom prst="rect">
                        <a:avLst/>
                      </a:prstGeom>
                      <a:noFill/>
                    </p:spPr>
                  </p:pic>
                </p:oleObj>
              </mc:Fallback>
            </mc:AlternateContent>
          </a:graphicData>
        </a:graphic>
      </p:graphicFrame>
      <p:sp>
        <p:nvSpPr>
          <p:cNvPr id="12" name="Rectangle 9"/>
          <p:cNvSpPr>
            <a:spLocks noChangeArrowheads="1"/>
          </p:cNvSpPr>
          <p:nvPr/>
        </p:nvSpPr>
        <p:spPr bwMode="auto">
          <a:xfrm>
            <a:off x="4499610" y="43475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Object 12"/>
          <p:cNvGraphicFramePr>
            <a:graphicFrameLocks noChangeAspect="1"/>
          </p:cNvGraphicFramePr>
          <p:nvPr>
            <p:extLst>
              <p:ext uri="{D42A27DB-BD31-4B8C-83A1-F6EECF244321}">
                <p14:modId xmlns:p14="http://schemas.microsoft.com/office/powerpoint/2010/main" val="1123453220"/>
              </p:ext>
            </p:extLst>
          </p:nvPr>
        </p:nvGraphicFramePr>
        <p:xfrm>
          <a:off x="6868737" y="3229105"/>
          <a:ext cx="3680114" cy="862852"/>
        </p:xfrm>
        <a:graphic>
          <a:graphicData uri="http://schemas.openxmlformats.org/presentationml/2006/ole">
            <mc:AlternateContent xmlns:mc="http://schemas.openxmlformats.org/markup-compatibility/2006">
              <mc:Choice xmlns:v="urn:schemas-microsoft-com:vml" Requires="v">
                <p:oleObj spid="_x0000_s9551" name="Equation" r:id="rId9" imgW="2273300" imgH="533400" progId="Equation.3">
                  <p:embed/>
                </p:oleObj>
              </mc:Choice>
              <mc:Fallback>
                <p:oleObj name="Equation" r:id="rId9" imgW="2273300" imgH="533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8737" y="3229105"/>
                        <a:ext cx="3680114" cy="862852"/>
                      </a:xfrm>
                      <a:prstGeom prst="rect">
                        <a:avLst/>
                      </a:prstGeom>
                      <a:noFill/>
                    </p:spPr>
                  </p:pic>
                </p:oleObj>
              </mc:Fallback>
            </mc:AlternateContent>
          </a:graphicData>
        </a:graphic>
      </p:graphicFrame>
      <p:sp>
        <p:nvSpPr>
          <p:cNvPr id="14" name="Rectangle 11"/>
          <p:cNvSpPr>
            <a:spLocks noChangeArrowheads="1"/>
          </p:cNvSpPr>
          <p:nvPr/>
        </p:nvSpPr>
        <p:spPr bwMode="auto">
          <a:xfrm>
            <a:off x="3640973" y="4430371"/>
            <a:ext cx="135633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5" name="Object 14"/>
          <p:cNvGraphicFramePr>
            <a:graphicFrameLocks noChangeAspect="1"/>
          </p:cNvGraphicFramePr>
          <p:nvPr>
            <p:extLst>
              <p:ext uri="{D42A27DB-BD31-4B8C-83A1-F6EECF244321}">
                <p14:modId xmlns:p14="http://schemas.microsoft.com/office/powerpoint/2010/main" val="164880697"/>
              </p:ext>
            </p:extLst>
          </p:nvPr>
        </p:nvGraphicFramePr>
        <p:xfrm>
          <a:off x="1413933" y="4229524"/>
          <a:ext cx="4779818" cy="842893"/>
        </p:xfrm>
        <a:graphic>
          <a:graphicData uri="http://schemas.openxmlformats.org/presentationml/2006/ole">
            <mc:AlternateContent xmlns:mc="http://schemas.openxmlformats.org/markup-compatibility/2006">
              <mc:Choice xmlns:v="urn:schemas-microsoft-com:vml" Requires="v">
                <p:oleObj spid="_x0000_s9552" name="Equation" r:id="rId11" imgW="2717800" imgH="482600" progId="Equation.3">
                  <p:embed/>
                </p:oleObj>
              </mc:Choice>
              <mc:Fallback>
                <p:oleObj name="Equation" r:id="rId11" imgW="2717800" imgH="482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3933" y="4229524"/>
                        <a:ext cx="4779818" cy="842893"/>
                      </a:xfrm>
                      <a:prstGeom prst="rect">
                        <a:avLst/>
                      </a:prstGeom>
                      <a:noFill/>
                    </p:spPr>
                  </p:pic>
                </p:oleObj>
              </mc:Fallback>
            </mc:AlternateContent>
          </a:graphicData>
        </a:graphic>
      </p:graphicFrame>
      <p:sp>
        <p:nvSpPr>
          <p:cNvPr id="16" name="Rectangle 15"/>
          <p:cNvSpPr/>
          <p:nvPr/>
        </p:nvSpPr>
        <p:spPr>
          <a:xfrm>
            <a:off x="579119" y="5302970"/>
            <a:ext cx="4474302" cy="374077"/>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can be rearranged to another useful form: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3"/>
          <p:cNvSpPr>
            <a:spLocks noChangeArrowheads="1"/>
          </p:cNvSpPr>
          <p:nvPr/>
        </p:nvSpPr>
        <p:spPr bwMode="auto">
          <a:xfrm>
            <a:off x="5113867" y="5706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8" name="Object 17"/>
          <p:cNvGraphicFramePr>
            <a:graphicFrameLocks noChangeAspect="1"/>
          </p:cNvGraphicFramePr>
          <p:nvPr>
            <p:extLst>
              <p:ext uri="{D42A27DB-BD31-4B8C-83A1-F6EECF244321}">
                <p14:modId xmlns:p14="http://schemas.microsoft.com/office/powerpoint/2010/main" val="558175374"/>
              </p:ext>
            </p:extLst>
          </p:nvPr>
        </p:nvGraphicFramePr>
        <p:xfrm>
          <a:off x="6267725" y="5127627"/>
          <a:ext cx="3441539" cy="807821"/>
        </p:xfrm>
        <a:graphic>
          <a:graphicData uri="http://schemas.openxmlformats.org/presentationml/2006/ole">
            <mc:AlternateContent xmlns:mc="http://schemas.openxmlformats.org/markup-compatibility/2006">
              <mc:Choice xmlns:v="urn:schemas-microsoft-com:vml" Requires="v">
                <p:oleObj spid="_x0000_s9553" name="Equation" r:id="rId13" imgW="1816100" imgH="431800" progId="Equation.3">
                  <p:embed/>
                </p:oleObj>
              </mc:Choice>
              <mc:Fallback>
                <p:oleObj name="Equation" r:id="rId13" imgW="1816100" imgH="4318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67725" y="5127627"/>
                        <a:ext cx="3441539" cy="807821"/>
                      </a:xfrm>
                      <a:prstGeom prst="rect">
                        <a:avLst/>
                      </a:prstGeom>
                      <a:noFill/>
                    </p:spPr>
                  </p:pic>
                </p:oleObj>
              </mc:Fallback>
            </mc:AlternateContent>
          </a:graphicData>
        </a:graphic>
      </p:graphicFrame>
      <p:sp>
        <p:nvSpPr>
          <p:cNvPr id="19" name="Rectangle 18"/>
          <p:cNvSpPr/>
          <p:nvPr/>
        </p:nvSpPr>
        <p:spPr>
          <a:xfrm>
            <a:off x="579119" y="6077553"/>
            <a:ext cx="11409681" cy="718017"/>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which relates the number of moles of </a:t>
            </a:r>
            <a:r>
              <a:rPr lang="en-IN" i="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remaining in the residue, </a:t>
            </a:r>
            <a:r>
              <a:rPr lang="en-IN" i="1" dirty="0">
                <a:latin typeface="Times New Roman" panose="02020603050405020304" pitchFamily="18" charset="0"/>
                <a:ea typeface="Calibri" panose="020F0502020204030204" pitchFamily="34" charset="0"/>
                <a:cs typeface="Times New Roman" panose="02020603050405020304" pitchFamily="18" charset="0"/>
              </a:rPr>
              <a:t>W</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W</a:t>
            </a:r>
            <a:r>
              <a:rPr lang="en-IN" dirty="0">
                <a:latin typeface="Times New Roman" panose="02020603050405020304" pitchFamily="18" charset="0"/>
                <a:ea typeface="Calibri" panose="020F0502020204030204" pitchFamily="34" charset="0"/>
                <a:cs typeface="Times New Roman" panose="02020603050405020304" pitchFamily="18" charset="0"/>
              </a:rPr>
              <a:t> to that of </a:t>
            </a:r>
            <a:r>
              <a:rPr lang="en-IN" i="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remaining </a:t>
            </a:r>
            <a:r>
              <a:rPr lang="en-IN" i="1" dirty="0">
                <a:latin typeface="Times New Roman" panose="02020603050405020304" pitchFamily="18" charset="0"/>
                <a:ea typeface="Calibri" panose="020F0502020204030204" pitchFamily="34" charset="0"/>
                <a:cs typeface="Times New Roman" panose="02020603050405020304" pitchFamily="18" charset="0"/>
              </a:rPr>
              <a:t>W </a:t>
            </a:r>
            <a:r>
              <a:rPr lang="en-IN" dirty="0">
                <a:latin typeface="Times New Roman" panose="02020603050405020304" pitchFamily="18" charset="0"/>
                <a:ea typeface="Calibri" panose="020F0502020204030204" pitchFamily="34" charset="0"/>
                <a:cs typeface="Times New Roman" panose="02020603050405020304" pitchFamily="18" charset="0"/>
              </a:rPr>
              <a:t>(1-</a:t>
            </a:r>
            <a:r>
              <a:rPr lang="en-IN" i="1" dirty="0">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a:latin typeface="Times New Roman" panose="02020603050405020304" pitchFamily="18" charset="0"/>
                <a:ea typeface="Calibri" panose="020F0502020204030204" pitchFamily="34" charset="0"/>
                <a:cs typeface="Times New Roman" panose="02020603050405020304" pitchFamily="18" charset="0"/>
              </a:rPr>
              <a:t>W</a:t>
            </a:r>
            <a:r>
              <a:rPr lang="en-IN" dirty="0">
                <a:latin typeface="Times New Roman" panose="02020603050405020304" pitchFamily="18" charset="0"/>
                <a:ea typeface="Calibri" panose="020F0502020204030204" pitchFamily="34" charset="0"/>
                <a:cs typeface="Times New Roman" panose="02020603050405020304" pitchFamily="18" charset="0"/>
              </a:rPr>
              <a:t>). These expressions are most likely to be valid for ideal mixtures, for which </a:t>
            </a:r>
            <a:r>
              <a:rPr lang="en-IN" sz="2000" b="1" i="1" dirty="0">
                <a:latin typeface="Times New Roman" panose="02020603050405020304" pitchFamily="18" charset="0"/>
                <a:ea typeface="Calibri" panose="020F0502020204030204" pitchFamily="34" charset="0"/>
                <a:cs typeface="Times New Roman" panose="02020603050405020304" pitchFamily="18" charset="0"/>
              </a:rPr>
              <a:t>α</a:t>
            </a:r>
            <a:r>
              <a:rPr lang="en-IN" dirty="0">
                <a:latin typeface="Times New Roman" panose="02020603050405020304" pitchFamily="18" charset="0"/>
                <a:ea typeface="Calibri" panose="020F0502020204030204" pitchFamily="34" charset="0"/>
                <a:cs typeface="Times New Roman" panose="02020603050405020304" pitchFamily="18" charset="0"/>
              </a:rPr>
              <a:t> is most nearly constant.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7114577" y="1128848"/>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7147828" y="4426250"/>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9999623" y="5246506"/>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33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058" y="109625"/>
            <a:ext cx="604335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Multicomponent Systems  - Ideal Solutions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90451" y="1047404"/>
            <a:ext cx="1084810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multicomponent systems forming ideal liquid solutions, Eqn. (18) can be written for any two components. Ordinarily one component is chosen on which to base the relative volatilities, whereupon Eqn.(18) is written once for each of the others. For example, for substance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with relative volatility based on substance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07146265"/>
              </p:ext>
            </p:extLst>
          </p:nvPr>
        </p:nvGraphicFramePr>
        <p:xfrm>
          <a:off x="2851150" y="2224088"/>
          <a:ext cx="3441700" cy="877887"/>
        </p:xfrm>
        <a:graphic>
          <a:graphicData uri="http://schemas.openxmlformats.org/presentationml/2006/ole">
            <mc:AlternateContent xmlns:mc="http://schemas.openxmlformats.org/markup-compatibility/2006">
              <mc:Choice xmlns:v="urn:schemas-microsoft-com:vml" Requires="v">
                <p:oleObj spid="_x0000_s12346" name="Equation" r:id="rId3" imgW="1815840" imgH="469800" progId="Equation.3">
                  <p:embed/>
                </p:oleObj>
              </mc:Choice>
              <mc:Fallback>
                <p:oleObj name="Equation" r:id="rId3" imgW="1815840" imgH="469800" progId="Equation.3">
                  <p:embed/>
                  <p:pic>
                    <p:nvPicPr>
                      <p:cNvPr id="18" name="Object 17"/>
                      <p:cNvPicPr>
                        <a:picLocks noChangeAspect="1" noChangeArrowheads="1"/>
                      </p:cNvPicPr>
                      <p:nvPr/>
                    </p:nvPicPr>
                    <p:blipFill>
                      <a:blip r:embed="rId4"/>
                      <a:srcRect/>
                      <a:stretch>
                        <a:fillRect/>
                      </a:stretch>
                    </p:blipFill>
                    <p:spPr bwMode="auto">
                      <a:xfrm>
                        <a:off x="2851150" y="2224088"/>
                        <a:ext cx="3441700" cy="877887"/>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3909184"/>
              </p:ext>
            </p:extLst>
          </p:nvPr>
        </p:nvGraphicFramePr>
        <p:xfrm>
          <a:off x="3658840" y="3805469"/>
          <a:ext cx="1362047" cy="476457"/>
        </p:xfrm>
        <a:graphic>
          <a:graphicData uri="http://schemas.openxmlformats.org/presentationml/2006/ole">
            <mc:AlternateContent xmlns:mc="http://schemas.openxmlformats.org/markup-compatibility/2006">
              <mc:Choice xmlns:v="urn:schemas-microsoft-com:vml" Requires="v">
                <p:oleObj spid="_x0000_s12347" name="Equation" r:id="rId5" imgW="723600" imgH="253800" progId="Equation.3">
                  <p:embed/>
                </p:oleObj>
              </mc:Choice>
              <mc:Fallback>
                <p:oleObj name="Equation" r:id="rId5" imgW="723600" imgH="253800" progId="Equation.3">
                  <p:embed/>
                  <p:pic>
                    <p:nvPicPr>
                      <p:cNvPr id="31" name="Object 30"/>
                      <p:cNvPicPr>
                        <a:picLocks noChangeAspect="1" noChangeArrowheads="1"/>
                      </p:cNvPicPr>
                      <p:nvPr/>
                    </p:nvPicPr>
                    <p:blipFill>
                      <a:blip r:embed="rId6"/>
                      <a:srcRect/>
                      <a:stretch>
                        <a:fillRect/>
                      </a:stretch>
                    </p:blipFill>
                    <p:spPr bwMode="auto">
                      <a:xfrm>
                        <a:off x="3658840" y="3805469"/>
                        <a:ext cx="1362047" cy="476457"/>
                      </a:xfrm>
                      <a:prstGeom prst="rect">
                        <a:avLst/>
                      </a:prstGeom>
                      <a:noFill/>
                    </p:spPr>
                  </p:pic>
                </p:oleObj>
              </mc:Fallback>
            </mc:AlternateContent>
          </a:graphicData>
        </a:graphic>
      </p:graphicFrame>
      <p:sp>
        <p:nvSpPr>
          <p:cNvPr id="6" name="Rectangle 5"/>
          <p:cNvSpPr/>
          <p:nvPr/>
        </p:nvSpPr>
        <p:spPr>
          <a:xfrm>
            <a:off x="7115106" y="2372033"/>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115105" y="3805469"/>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490451" y="3805469"/>
            <a:ext cx="12385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and</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65018" y="4838007"/>
            <a:ext cx="1101436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en-IN" i="1" baseline="-25000" dirty="0">
                <a:latin typeface="Times New Roman" panose="02020603050405020304" pitchFamily="18" charset="0"/>
                <a:ea typeface="Calibri" panose="020F0502020204030204" pitchFamily="34" charset="0"/>
                <a:cs typeface="Times New Roman" panose="02020603050405020304" pitchFamily="18" charset="0"/>
              </a:rPr>
              <a:t>, F</a:t>
            </a:r>
            <a:r>
              <a:rPr lang="en-US" dirty="0">
                <a:latin typeface="Times New Roman" panose="02020603050405020304" pitchFamily="18" charset="0"/>
                <a:cs typeface="Times New Roman" panose="02020603050405020304" pitchFamily="18" charset="0"/>
              </a:rPr>
              <a:t> is the mole fraction of J in the feed and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en-IN" i="1" baseline="-25000" dirty="0">
                <a:latin typeface="Times New Roman" panose="02020603050405020304" pitchFamily="18" charset="0"/>
                <a:ea typeface="Calibri" panose="020F0502020204030204" pitchFamily="34" charset="0"/>
                <a:cs typeface="Times New Roman" panose="02020603050405020304" pitchFamily="18" charset="0"/>
              </a:rPr>
              <a:t>, W</a:t>
            </a:r>
            <a:r>
              <a:rPr lang="en-US" dirty="0">
                <a:latin typeface="Times New Roman" panose="02020603050405020304" pitchFamily="18" charset="0"/>
                <a:cs typeface="Times New Roman" panose="02020603050405020304" pitchFamily="18" charset="0"/>
              </a:rPr>
              <a:t> is that in the residue.</a:t>
            </a:r>
            <a:r>
              <a:rPr lang="en-IN" i="1" baseline="-250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557" y="500137"/>
            <a:ext cx="11382894" cy="1277786"/>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atmospheric pressure high boiling liquids cannot be purified by distillation since the components of the liquid may decompose at the high temperatures required. Often the high boiling substances are essentially insoluble in water, so a separation at lower temperatures can be obtained by steam distillation. This method is often used to separate a high boiling component from small amounts of non-volatile impurities.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00291" y="75252"/>
            <a:ext cx="3016145" cy="468077"/>
          </a:xfrm>
          <a:prstGeom prst="rect">
            <a:avLst/>
          </a:prstGeom>
        </p:spPr>
        <p:txBody>
          <a:bodyPr wrap="square">
            <a:spAutoFit/>
          </a:bodyPr>
          <a:lstStyle/>
          <a:p>
            <a:pPr>
              <a:lnSpc>
                <a:spcPct val="107000"/>
              </a:lnSpc>
              <a:spcAft>
                <a:spcPts val="800"/>
              </a:spcAft>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Steam Distillation</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37557" y="1968769"/>
            <a:ext cx="11507585" cy="1116972"/>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If a layer of liquid water (</a:t>
            </a:r>
            <a:r>
              <a:rPr lang="en-US" i="1" dirty="0">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and an immiscible high boiling component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such as a hydrocarbon are boiled at 1 </a:t>
            </a:r>
            <a:r>
              <a:rPr lang="en-US" dirty="0" err="1">
                <a:latin typeface="Times New Roman" panose="02020603050405020304" pitchFamily="18" charset="0"/>
                <a:ea typeface="Calibri" panose="020F0502020204030204" pitchFamily="34" charset="0"/>
                <a:cs typeface="Times New Roman" panose="02020603050405020304" pitchFamily="18" charset="0"/>
              </a:rPr>
              <a:t>atm</a:t>
            </a:r>
            <a:r>
              <a:rPr lang="en-US" dirty="0">
                <a:latin typeface="Times New Roman" panose="02020603050405020304" pitchFamily="18" charset="0"/>
                <a:ea typeface="Calibri" panose="020F0502020204030204" pitchFamily="34" charset="0"/>
                <a:cs typeface="Times New Roman" panose="02020603050405020304" pitchFamily="18" charset="0"/>
              </a:rPr>
              <a:t> absolute pressure, then by phase rule, for three phases and two components,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F = C – P</a:t>
            </a:r>
            <a:r>
              <a:rPr lang="en-US" sz="2000" b="1" dirty="0">
                <a:latin typeface="Times New Roman" panose="02020603050405020304" pitchFamily="18" charset="0"/>
                <a:ea typeface="Calibri" panose="020F0502020204030204" pitchFamily="34" charset="0"/>
                <a:cs typeface="Times New Roman" panose="02020603050405020304" pitchFamily="18" charset="0"/>
              </a:rPr>
              <a:t> + 2 = 2 -3 + 2 = 1</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degree of freedom.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7557" y="3129024"/>
            <a:ext cx="11507585" cy="2244204"/>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Hence, if the total pressure is fixed, the system is fixed. Since there are two liquid phases, each will exert its own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pressure at the prevailing temperature and cannot be influenced by presence of the other. When the sum of the separate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pressures equals the total pressure, the mixture boils and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A</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B</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t>
            </a:r>
            <a:r>
              <a:rPr lang="en-US" i="1" dirty="0">
                <a:latin typeface="Times New Roman" panose="02020603050405020304" pitchFamily="18" charset="0"/>
                <a:ea typeface="Calibri" panose="020F0502020204030204" pitchFamily="34" charset="0"/>
                <a:cs typeface="Times New Roman" panose="02020603050405020304" pitchFamily="18" charset="0"/>
              </a:rPr>
              <a:t>P</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is the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pressure of pure water and </a:t>
            </a:r>
            <a:r>
              <a:rPr lang="en-US" i="1" dirty="0">
                <a:latin typeface="Times New Roman" panose="02020603050405020304" pitchFamily="18" charset="0"/>
                <a:ea typeface="Calibri" panose="020F0502020204030204" pitchFamily="34" charset="0"/>
                <a:cs typeface="Times New Roman" panose="02020603050405020304" pitchFamily="18" charset="0"/>
              </a:rPr>
              <a:t>P</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is that of pure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Then the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composition is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latin typeface="Times New Roman" panose="02020603050405020304" pitchFamily="18" charset="0"/>
                <a:ea typeface="Calibri" panose="020F0502020204030204" pitchFamily="34" charset="0"/>
                <a:cs typeface="Times New Roman" panose="02020603050405020304" pitchFamily="18" charset="0"/>
              </a:rPr>
              <a:t>y</a:t>
            </a:r>
            <a:r>
              <a:rPr lang="en-US" sz="2000" b="1" i="1" baseline="-25000" dirty="0" err="1">
                <a:latin typeface="Times New Roman" panose="02020603050405020304" pitchFamily="18" charset="0"/>
                <a:ea typeface="Calibri" panose="020F0502020204030204" pitchFamily="34" charset="0"/>
                <a:cs typeface="Times New Roman" panose="02020603050405020304" pitchFamily="18" charset="0"/>
              </a:rPr>
              <a:t>A</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A</a:t>
            </a:r>
            <a:r>
              <a:rPr lang="en-US" sz="2000" b="1" i="1" dirty="0">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sz="2000" b="1" i="1" dirty="0" err="1">
                <a:latin typeface="Times New Roman" panose="02020603050405020304" pitchFamily="18" charset="0"/>
                <a:ea typeface="Calibri" panose="020F0502020204030204" pitchFamily="34" charset="0"/>
                <a:cs typeface="Times New Roman" panose="02020603050405020304" pitchFamily="18" charset="0"/>
              </a:rPr>
              <a:t>y</a:t>
            </a:r>
            <a:r>
              <a:rPr lang="en-US" sz="2000" b="1" i="1" baseline="-25000" dirty="0" err="1">
                <a:latin typeface="Times New Roman" panose="02020603050405020304" pitchFamily="18" charset="0"/>
                <a:ea typeface="Calibri" panose="020F0502020204030204" pitchFamily="34" charset="0"/>
                <a:cs typeface="Times New Roman" panose="02020603050405020304" pitchFamily="18" charset="0"/>
              </a:rPr>
              <a:t>B</a:t>
            </a:r>
            <a:r>
              <a:rPr lang="en-US" sz="2000" b="1" i="1" dirty="0">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B</a:t>
            </a:r>
            <a:r>
              <a:rPr lang="en-US" sz="2000" b="1" i="1" dirty="0">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dirty="0">
                <a:latin typeface="Times New Roman" panose="02020603050405020304" pitchFamily="18" charset="0"/>
                <a:ea typeface="Calibri" panose="020F0502020204030204" pitchFamily="34" charset="0"/>
                <a:cs typeface="Times New Roman" panose="02020603050405020304" pitchFamily="18" charset="0"/>
              </a:rPr>
              <a:t>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37557" y="5419717"/>
            <a:ext cx="11449396" cy="68505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As long as the two liquid phases are present, the mixture will boil at the same temperature, giving a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of constant composition, </a:t>
            </a:r>
            <a:r>
              <a:rPr lang="en-US" b="1" i="1" dirty="0" err="1">
                <a:latin typeface="Times New Roman" panose="02020603050405020304" pitchFamily="18" charset="0"/>
                <a:ea typeface="Calibri" panose="020F0502020204030204" pitchFamily="34" charset="0"/>
                <a:cs typeface="Times New Roman" panose="02020603050405020304" pitchFamily="18" charset="0"/>
              </a:rPr>
              <a:t>y</a:t>
            </a:r>
            <a:r>
              <a:rPr lang="en-US" b="1" i="1" baseline="-25000" dirty="0" err="1">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The temperature is found by using the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pressure curves of pure </a:t>
            </a:r>
            <a:r>
              <a:rPr lang="en-US" i="1" dirty="0">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and pure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61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596" y="6047163"/>
            <a:ext cx="3532909"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Steam Distillation Set-up</a:t>
            </a:r>
            <a:endParaRPr lang="en-IN" sz="2400" b="1" dirty="0">
              <a:solidFill>
                <a:srgbClr val="0033CC"/>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6032" y="94038"/>
            <a:ext cx="9715500" cy="5953125"/>
          </a:xfrm>
          <a:prstGeom prst="rect">
            <a:avLst/>
          </a:prstGeom>
        </p:spPr>
      </p:pic>
    </p:spTree>
    <p:extLst>
      <p:ext uri="{BB962C8B-B14F-4D97-AF65-F5344CB8AC3E}">
        <p14:creationId xmlns:p14="http://schemas.microsoft.com/office/powerpoint/2010/main" val="80766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42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210" y="931025"/>
            <a:ext cx="9119062" cy="6494085"/>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Successful application of distillation methods depends greatly upon an understanding of the equilibrium existing between the </a:t>
            </a:r>
            <a:r>
              <a:rPr lang="en-US" sz="2400" b="1" dirty="0" err="1">
                <a:solidFill>
                  <a:srgbClr val="FF0000"/>
                </a:solidFill>
                <a:latin typeface="Times New Roman" panose="02020603050405020304" pitchFamily="18" charset="0"/>
                <a:cs typeface="Times New Roman" panose="02020603050405020304" pitchFamily="18" charset="0"/>
              </a:rPr>
              <a:t>vapour</a:t>
            </a:r>
            <a:r>
              <a:rPr lang="en-US" sz="2400" b="1" dirty="0">
                <a:solidFill>
                  <a:srgbClr val="FF0000"/>
                </a:solidFill>
                <a:latin typeface="Times New Roman" panose="02020603050405020304" pitchFamily="18" charset="0"/>
                <a:cs typeface="Times New Roman" panose="02020603050405020304" pitchFamily="18" charset="0"/>
              </a:rPr>
              <a:t> and liquid phases of the mixtures encountered.</a:t>
            </a:r>
          </a:p>
          <a:p>
            <a:pPr algn="just"/>
            <a:endParaRPr lang="en-US" sz="2400" b="1"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rgbClr val="0033CC"/>
                </a:solidFill>
                <a:latin typeface="Times New Roman" panose="02020603050405020304" pitchFamily="18" charset="0"/>
                <a:cs typeface="Times New Roman" panose="02020603050405020304" pitchFamily="18" charset="0"/>
              </a:rPr>
              <a:t>Phase rule applies to </a:t>
            </a:r>
            <a:r>
              <a:rPr lang="en-US" sz="2400" b="1" dirty="0" err="1">
                <a:solidFill>
                  <a:srgbClr val="0033CC"/>
                </a:solidFill>
                <a:latin typeface="Times New Roman" panose="02020603050405020304" pitchFamily="18" charset="0"/>
                <a:cs typeface="Times New Roman" panose="02020603050405020304" pitchFamily="18" charset="0"/>
              </a:rPr>
              <a:t>Vapour</a:t>
            </a:r>
            <a:r>
              <a:rPr lang="en-US" sz="2400" b="1" dirty="0">
                <a:solidFill>
                  <a:srgbClr val="0033CC"/>
                </a:solidFill>
                <a:latin typeface="Times New Roman" panose="02020603050405020304" pitchFamily="18" charset="0"/>
                <a:cs typeface="Times New Roman" panose="02020603050405020304" pitchFamily="18" charset="0"/>
              </a:rPr>
              <a:t>-Liquid systems:</a:t>
            </a:r>
          </a:p>
          <a:p>
            <a:pPr algn="just"/>
            <a:r>
              <a:rPr lang="en-US" sz="2400" b="1" dirty="0">
                <a:solidFill>
                  <a:srgbClr val="0033CC"/>
                </a:solidFill>
                <a:latin typeface="Times New Roman" panose="02020603050405020304" pitchFamily="18" charset="0"/>
                <a:cs typeface="Times New Roman" panose="02020603050405020304" pitchFamily="18" charset="0"/>
              </a:rPr>
              <a:t>		</a:t>
            </a:r>
            <a:r>
              <a:rPr lang="en-US" sz="2400" b="1" i="1" dirty="0">
                <a:solidFill>
                  <a:srgbClr val="C00000"/>
                </a:solidFill>
                <a:latin typeface="Times New Roman" panose="02020603050405020304" pitchFamily="18" charset="0"/>
                <a:cs typeface="Times New Roman" panose="02020603050405020304" pitchFamily="18" charset="0"/>
              </a:rPr>
              <a:t>F = C – P</a:t>
            </a:r>
            <a:r>
              <a:rPr lang="en-US" sz="2400" b="1" dirty="0">
                <a:solidFill>
                  <a:srgbClr val="C00000"/>
                </a:solidFill>
                <a:latin typeface="Times New Roman" panose="02020603050405020304" pitchFamily="18" charset="0"/>
                <a:cs typeface="Times New Roman" panose="02020603050405020304" pitchFamily="18" charset="0"/>
              </a:rPr>
              <a:t> + 2</a:t>
            </a:r>
          </a:p>
          <a:p>
            <a:pPr algn="just"/>
            <a:r>
              <a:rPr lang="en-US" sz="2400" b="1" dirty="0">
                <a:solidFill>
                  <a:srgbClr val="00B050"/>
                </a:solidFill>
                <a:latin typeface="Times New Roman" panose="02020603050405020304" pitchFamily="18" charset="0"/>
                <a:cs typeface="Times New Roman" panose="02020603050405020304" pitchFamily="18" charset="0"/>
              </a:rPr>
              <a:t>For binary systems: </a:t>
            </a:r>
          </a:p>
          <a:p>
            <a:pPr algn="just"/>
            <a:r>
              <a:rPr lang="en-US" sz="2400" b="1" dirty="0">
                <a:solidFill>
                  <a:srgbClr val="00B0F0"/>
                </a:solidFill>
                <a:latin typeface="Times New Roman" panose="02020603050405020304" pitchFamily="18" charset="0"/>
                <a:cs typeface="Times New Roman" panose="02020603050405020304" pitchFamily="18" charset="0"/>
              </a:rPr>
              <a:t>Variables are: Pressure, Temperature and Concentrations of  one component in the liquid and </a:t>
            </a:r>
            <a:r>
              <a:rPr lang="en-US" sz="2400" b="1" dirty="0" err="1">
                <a:solidFill>
                  <a:srgbClr val="00B0F0"/>
                </a:solidFill>
                <a:latin typeface="Times New Roman" panose="02020603050405020304" pitchFamily="18" charset="0"/>
                <a:cs typeface="Times New Roman" panose="02020603050405020304" pitchFamily="18" charset="0"/>
              </a:rPr>
              <a:t>vapour</a:t>
            </a:r>
            <a:r>
              <a:rPr lang="en-US" sz="2400" b="1" dirty="0">
                <a:solidFill>
                  <a:srgbClr val="00B0F0"/>
                </a:solidFill>
                <a:latin typeface="Times New Roman" panose="02020603050405020304" pitchFamily="18" charset="0"/>
                <a:cs typeface="Times New Roman" panose="02020603050405020304" pitchFamily="18" charset="0"/>
              </a:rPr>
              <a:t> phases</a:t>
            </a:r>
          </a:p>
          <a:p>
            <a:pPr algn="just"/>
            <a:endParaRPr lang="en-US" sz="2400" b="1" dirty="0">
              <a:solidFill>
                <a:srgbClr val="C00000"/>
              </a:solidFill>
              <a:latin typeface="Times New Roman" panose="02020603050405020304" pitchFamily="18" charset="0"/>
              <a:cs typeface="Times New Roman" panose="02020603050405020304" pitchFamily="18" charset="0"/>
            </a:endParaRPr>
          </a:p>
          <a:p>
            <a:pPr algn="just"/>
            <a:r>
              <a:rPr lang="en-US" sz="2400" b="1" dirty="0">
                <a:solidFill>
                  <a:srgbClr val="C00000"/>
                </a:solidFill>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F</a:t>
            </a:r>
            <a:r>
              <a:rPr lang="en-US" sz="2400" b="1" dirty="0">
                <a:latin typeface="Times New Roman" panose="02020603050405020304" pitchFamily="18" charset="0"/>
                <a:cs typeface="Times New Roman" panose="02020603050405020304" pitchFamily="18" charset="0"/>
              </a:rPr>
              <a:t> = 2.</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solidFill>
                  <a:srgbClr val="7030A0"/>
                </a:solidFill>
                <a:latin typeface="Times New Roman" panose="02020603050405020304" pitchFamily="18" charset="0"/>
                <a:cs typeface="Times New Roman" panose="02020603050405020304" pitchFamily="18" charset="0"/>
              </a:rPr>
              <a:t>If the pressure is fixed, only one variable, e.g., liquid phase concentration, can be changed independently and temperature and </a:t>
            </a:r>
            <a:r>
              <a:rPr lang="en-US" sz="2400" b="1" dirty="0" err="1">
                <a:solidFill>
                  <a:srgbClr val="7030A0"/>
                </a:solidFill>
                <a:latin typeface="Times New Roman" panose="02020603050405020304" pitchFamily="18" charset="0"/>
                <a:cs typeface="Times New Roman" panose="02020603050405020304" pitchFamily="18" charset="0"/>
              </a:rPr>
              <a:t>vapour</a:t>
            </a:r>
            <a:r>
              <a:rPr lang="en-US" sz="2400" b="1" dirty="0">
                <a:solidFill>
                  <a:srgbClr val="7030A0"/>
                </a:solidFill>
                <a:latin typeface="Times New Roman" panose="02020603050405020304" pitchFamily="18" charset="0"/>
                <a:cs typeface="Times New Roman" panose="02020603050405020304" pitchFamily="18" charset="0"/>
              </a:rPr>
              <a:t> phase concentration follow.</a:t>
            </a:r>
          </a:p>
          <a:p>
            <a:pPr algn="just"/>
            <a:endParaRPr lang="en-US" sz="2800" b="1" dirty="0">
              <a:solidFill>
                <a:srgbClr val="C00000"/>
              </a:solidFill>
              <a:latin typeface="Times New Roman" panose="02020603050405020304" pitchFamily="18" charset="0"/>
              <a:cs typeface="Times New Roman" panose="02020603050405020304" pitchFamily="18" charset="0"/>
            </a:endParaRPr>
          </a:p>
          <a:p>
            <a:pPr algn="just"/>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22712" y="232756"/>
            <a:ext cx="8379230" cy="523220"/>
          </a:xfrm>
          <a:prstGeom prst="rect">
            <a:avLst/>
          </a:prstGeom>
          <a:noFill/>
        </p:spPr>
        <p:txBody>
          <a:bodyPr wrap="square" rtlCol="0">
            <a:spAutoFit/>
          </a:bodyPr>
          <a:lstStyle/>
          <a:p>
            <a:r>
              <a:rPr lang="en-US" sz="2800" b="1" dirty="0">
                <a:solidFill>
                  <a:srgbClr val="0033CC"/>
                </a:solidFill>
                <a:latin typeface="Times New Roman" panose="02020603050405020304" pitchFamily="18" charset="0"/>
                <a:cs typeface="Times New Roman" panose="02020603050405020304" pitchFamily="18" charset="0"/>
              </a:rPr>
              <a:t>Importance of </a:t>
            </a:r>
            <a:r>
              <a:rPr lang="en-US" sz="2800" b="1" dirty="0" err="1">
                <a:solidFill>
                  <a:srgbClr val="0033CC"/>
                </a:solidFill>
                <a:latin typeface="Times New Roman" panose="02020603050405020304" pitchFamily="18" charset="0"/>
                <a:cs typeface="Times New Roman" panose="02020603050405020304" pitchFamily="18" charset="0"/>
              </a:rPr>
              <a:t>Vapour</a:t>
            </a:r>
            <a:r>
              <a:rPr lang="en-US" sz="2800" b="1" dirty="0">
                <a:solidFill>
                  <a:srgbClr val="0033CC"/>
                </a:solidFill>
                <a:latin typeface="Times New Roman" panose="02020603050405020304" pitchFamily="18" charset="0"/>
                <a:cs typeface="Times New Roman" panose="02020603050405020304" pitchFamily="18" charset="0"/>
              </a:rPr>
              <a:t>-Liquid Equilibrium (V-LE)</a:t>
            </a:r>
            <a:endParaRPr lang="en-IN" sz="28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81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6980" y="-5623"/>
            <a:ext cx="8529706" cy="646331"/>
          </a:xfrm>
          <a:prstGeom prst="rect">
            <a:avLst/>
          </a:prstGeom>
          <a:noFill/>
        </p:spPr>
        <p:txBody>
          <a:bodyPr wrap="square" rtlCol="0">
            <a:spAutoFit/>
          </a:bodyPr>
          <a:lstStyle/>
          <a:p>
            <a:r>
              <a:rPr lang="en-US" sz="3600" b="1" dirty="0">
                <a:solidFill>
                  <a:srgbClr val="0033CC"/>
                </a:solidFill>
                <a:latin typeface="Times New Roman" panose="02020603050405020304" pitchFamily="18" charset="0"/>
                <a:cs typeface="Times New Roman" panose="02020603050405020304" pitchFamily="18" charset="0"/>
              </a:rPr>
              <a:t>Continuous Rectification or Fractionation</a:t>
            </a:r>
            <a:endParaRPr lang="en-IN" sz="3600" b="1" dirty="0">
              <a:solidFill>
                <a:srgbClr val="0033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43828" y="708526"/>
            <a:ext cx="4834507" cy="5953051"/>
          </a:xfrm>
          <a:prstGeom prst="rect">
            <a:avLst/>
          </a:prstGeom>
        </p:spPr>
      </p:pic>
      <p:graphicFrame>
        <p:nvGraphicFramePr>
          <p:cNvPr id="6" name="Object 5"/>
          <p:cNvGraphicFramePr>
            <a:graphicFrameLocks noChangeAspect="1"/>
          </p:cNvGraphicFramePr>
          <p:nvPr/>
        </p:nvGraphicFramePr>
        <p:xfrm>
          <a:off x="7930314" y="715568"/>
          <a:ext cx="809625" cy="676275"/>
        </p:xfrm>
        <a:graphic>
          <a:graphicData uri="http://schemas.openxmlformats.org/presentationml/2006/ole">
            <mc:AlternateContent xmlns:mc="http://schemas.openxmlformats.org/markup-compatibility/2006">
              <mc:Choice xmlns:v="urn:schemas-microsoft-com:vml" Requires="v">
                <p:oleObj spid="_x0000_s13374" name="Equation" r:id="rId4" imgW="469696" imgH="393529" progId="Equation.3">
                  <p:embed/>
                </p:oleObj>
              </mc:Choice>
              <mc:Fallback>
                <p:oleObj name="Equation" r:id="rId4" imgW="469696" imgH="393529"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0314" y="715568"/>
                        <a:ext cx="8096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7095605" y="1819357"/>
          <a:ext cx="1266825" cy="390525"/>
        </p:xfrm>
        <a:graphic>
          <a:graphicData uri="http://schemas.openxmlformats.org/presentationml/2006/ole">
            <mc:AlternateContent xmlns:mc="http://schemas.openxmlformats.org/markup-compatibility/2006">
              <mc:Choice xmlns:v="urn:schemas-microsoft-com:vml" Requires="v">
                <p:oleObj spid="_x0000_s13375" name="Equation" r:id="rId6" imgW="736600" imgH="228600" progId="Equation.3">
                  <p:embed/>
                </p:oleObj>
              </mc:Choice>
              <mc:Fallback>
                <p:oleObj name="Equation" r:id="rId6" imgW="736600" imgH="228600" progId="Equation.3">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5605" y="1819357"/>
                        <a:ext cx="1266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970713" y="2249488"/>
          <a:ext cx="2570162" cy="371475"/>
        </p:xfrm>
        <a:graphic>
          <a:graphicData uri="http://schemas.openxmlformats.org/presentationml/2006/ole">
            <mc:AlternateContent xmlns:mc="http://schemas.openxmlformats.org/markup-compatibility/2006">
              <mc:Choice xmlns:v="urn:schemas-microsoft-com:vml" Requires="v">
                <p:oleObj spid="_x0000_s13376" name="Equation" r:id="rId8" imgW="1498320" imgH="215640" progId="Equation.3">
                  <p:embed/>
                </p:oleObj>
              </mc:Choice>
              <mc:Fallback>
                <p:oleObj name="Equation" r:id="rId8" imgW="1498320" imgH="215640" progId="Equation.3">
                  <p:embed/>
                  <p:pic>
                    <p:nvPicPr>
                      <p:cNvPr id="8" name="Object 7"/>
                      <p:cNvPicPr>
                        <a:picLocks noChangeAspect="1" noChangeArrowheads="1"/>
                      </p:cNvPicPr>
                      <p:nvPr/>
                    </p:nvPicPr>
                    <p:blipFill>
                      <a:blip r:embed="rId9"/>
                      <a:srcRect/>
                      <a:stretch>
                        <a:fillRect/>
                      </a:stretch>
                    </p:blipFill>
                    <p:spPr bwMode="auto">
                      <a:xfrm>
                        <a:off x="6970713" y="2249488"/>
                        <a:ext cx="257016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7157258" y="2999784"/>
          <a:ext cx="2066925" cy="390525"/>
        </p:xfrm>
        <a:graphic>
          <a:graphicData uri="http://schemas.openxmlformats.org/presentationml/2006/ole">
            <mc:AlternateContent xmlns:mc="http://schemas.openxmlformats.org/markup-compatibility/2006">
              <mc:Choice xmlns:v="urn:schemas-microsoft-com:vml" Requires="v">
                <p:oleObj spid="_x0000_s13377" name="Equation" r:id="rId10" imgW="1206500" imgH="228600" progId="Equation.3">
                  <p:embed/>
                </p:oleObj>
              </mc:Choice>
              <mc:Fallback>
                <p:oleObj name="Equation" r:id="rId10" imgW="1206500" imgH="228600" progId="Equation.3">
                  <p:embed/>
                  <p:pic>
                    <p:nvPicPr>
                      <p:cNvPr id="14"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7258" y="2999784"/>
                        <a:ext cx="20669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276137174"/>
              </p:ext>
            </p:extLst>
          </p:nvPr>
        </p:nvGraphicFramePr>
        <p:xfrm>
          <a:off x="6770688" y="4217988"/>
          <a:ext cx="3946525" cy="838200"/>
        </p:xfrm>
        <a:graphic>
          <a:graphicData uri="http://schemas.openxmlformats.org/presentationml/2006/ole">
            <mc:AlternateContent xmlns:mc="http://schemas.openxmlformats.org/markup-compatibility/2006">
              <mc:Choice xmlns:v="urn:schemas-microsoft-com:vml" Requires="v">
                <p:oleObj spid="_x0000_s13378" name="Equation" r:id="rId12" imgW="2298600" imgH="482400" progId="Equation.3">
                  <p:embed/>
                </p:oleObj>
              </mc:Choice>
              <mc:Fallback>
                <p:oleObj name="Equation" r:id="rId12" imgW="2298600" imgH="482400" progId="Equation.3">
                  <p:embed/>
                  <p:pic>
                    <p:nvPicPr>
                      <p:cNvPr id="16" name="Object 15"/>
                      <p:cNvPicPr>
                        <a:picLocks noChangeAspect="1" noChangeArrowheads="1"/>
                      </p:cNvPicPr>
                      <p:nvPr/>
                    </p:nvPicPr>
                    <p:blipFill>
                      <a:blip r:embed="rId13"/>
                      <a:srcRect/>
                      <a:stretch>
                        <a:fillRect/>
                      </a:stretch>
                    </p:blipFill>
                    <p:spPr bwMode="auto">
                      <a:xfrm>
                        <a:off x="6770688" y="4217988"/>
                        <a:ext cx="39465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7057505" y="5972910"/>
          <a:ext cx="4010025" cy="390525"/>
        </p:xfrm>
        <a:graphic>
          <a:graphicData uri="http://schemas.openxmlformats.org/presentationml/2006/ole">
            <mc:AlternateContent xmlns:mc="http://schemas.openxmlformats.org/markup-compatibility/2006">
              <mc:Choice xmlns:v="urn:schemas-microsoft-com:vml" Requires="v">
                <p:oleObj spid="_x0000_s13379" name="Equation" r:id="rId14" imgW="2336800" imgH="228600" progId="Equation.3">
                  <p:embed/>
                </p:oleObj>
              </mc:Choice>
              <mc:Fallback>
                <p:oleObj name="Equation" r:id="rId14" imgW="2336800" imgH="228600" progId="Equation.3">
                  <p:embed/>
                  <p:pic>
                    <p:nvPicPr>
                      <p:cNvPr id="18"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7505" y="5972910"/>
                        <a:ext cx="40100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5993477" y="5281033"/>
            <a:ext cx="5877098"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Reboiler</a:t>
            </a:r>
            <a:r>
              <a:rPr lang="en-US" dirty="0">
                <a:latin typeface="Times New Roman" panose="02020603050405020304" pitchFamily="18" charset="0"/>
                <a:cs typeface="Times New Roman" panose="02020603050405020304" pitchFamily="18" charset="0"/>
              </a:rPr>
              <a:t> heat load is obtained by complete enthalpy balance about the entire column:</a:t>
            </a:r>
            <a:endParaRPr lang="en-IN"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5993477" y="3507971"/>
            <a:ext cx="571084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Enthalpy balance over envelope I provides the heat load of the condenser:</a:t>
            </a:r>
            <a:endParaRPr lang="en-IN"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004907" y="1458156"/>
            <a:ext cx="49793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Total material balance over envelope I:</a:t>
            </a:r>
            <a:endParaRPr lang="en-IN"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434050" y="2203942"/>
            <a:ext cx="62345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011112" y="881385"/>
            <a:ext cx="191920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Reflux ratio:</a:t>
            </a:r>
            <a:endParaRPr lang="en-IN" dirty="0">
              <a:latin typeface="Times New Roman" panose="02020603050405020304" pitchFamily="18" charset="0"/>
              <a:cs typeface="Times New Roman" panose="02020603050405020304" pitchFamily="18" charset="0"/>
            </a:endParaRPr>
          </a:p>
        </p:txBody>
      </p:sp>
      <p:sp>
        <p:nvSpPr>
          <p:cNvPr id="24" name="Rectangle 23"/>
          <p:cNvSpPr/>
          <p:nvPr/>
        </p:nvSpPr>
        <p:spPr>
          <a:xfrm>
            <a:off x="9655259" y="820304"/>
            <a:ext cx="800219"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9686577" y="1696518"/>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9686577" y="2181752"/>
            <a:ext cx="800219"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9686577" y="2908741"/>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10584121" y="4113041"/>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10609712" y="4574140"/>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1047941" y="5886103"/>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p:cNvSpPr txBox="1"/>
          <p:nvPr/>
        </p:nvSpPr>
        <p:spPr>
          <a:xfrm>
            <a:off x="6004907" y="2695135"/>
            <a:ext cx="32752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substance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140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8" y="241070"/>
            <a:ext cx="8944494" cy="3046988"/>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Design of Multistage (Tray) Tower </a:t>
            </a:r>
          </a:p>
          <a:p>
            <a:pPr algn="ctr"/>
            <a:endParaRPr lang="en-US" sz="3200" b="1" dirty="0">
              <a:solidFill>
                <a:srgbClr val="FF0000"/>
              </a:solidFill>
              <a:latin typeface="Times New Roman" panose="02020603050405020304" pitchFamily="18" charset="0"/>
              <a:cs typeface="Times New Roman" panose="02020603050405020304" pitchFamily="18" charset="0"/>
            </a:endParaRPr>
          </a:p>
          <a:p>
            <a:pPr algn="ctr"/>
            <a:r>
              <a:rPr lang="en-US" sz="2800" b="1" dirty="0">
                <a:solidFill>
                  <a:srgbClr val="0033CC"/>
                </a:solidFill>
                <a:latin typeface="Times New Roman" panose="02020603050405020304" pitchFamily="18" charset="0"/>
                <a:cs typeface="Times New Roman" panose="02020603050405020304" pitchFamily="18" charset="0"/>
              </a:rPr>
              <a:t>Method of McCabe and Thiele</a:t>
            </a: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		   </a:t>
            </a:r>
            <a:r>
              <a:rPr lang="en-US" sz="2800" b="1" dirty="0">
                <a:solidFill>
                  <a:srgbClr val="0033CC"/>
                </a:solidFill>
                <a:latin typeface="Times New Roman" panose="02020603050405020304" pitchFamily="18" charset="0"/>
                <a:cs typeface="Times New Roman" panose="02020603050405020304" pitchFamily="18" charset="0"/>
              </a:rPr>
              <a:t>Method of </a:t>
            </a:r>
            <a:r>
              <a:rPr lang="en-US" sz="2800" b="1" dirty="0" err="1">
                <a:solidFill>
                  <a:srgbClr val="0033CC"/>
                </a:solidFill>
                <a:latin typeface="Times New Roman" panose="02020603050405020304" pitchFamily="18" charset="0"/>
                <a:cs typeface="Times New Roman" panose="02020603050405020304" pitchFamily="18" charset="0"/>
              </a:rPr>
              <a:t>Ponchon</a:t>
            </a:r>
            <a:r>
              <a:rPr lang="en-US" sz="2800" b="1" dirty="0">
                <a:solidFill>
                  <a:srgbClr val="0033CC"/>
                </a:solidFill>
                <a:latin typeface="Times New Roman" panose="02020603050405020304" pitchFamily="18" charset="0"/>
                <a:cs typeface="Times New Roman" panose="02020603050405020304" pitchFamily="18" charset="0"/>
              </a:rPr>
              <a:t> and </a:t>
            </a:r>
            <a:r>
              <a:rPr lang="en-US" sz="2800" b="1" dirty="0" err="1">
                <a:solidFill>
                  <a:srgbClr val="0033CC"/>
                </a:solidFill>
                <a:latin typeface="Times New Roman" panose="02020603050405020304" pitchFamily="18" charset="0"/>
                <a:cs typeface="Times New Roman" panose="02020603050405020304" pitchFamily="18" charset="0"/>
              </a:rPr>
              <a:t>Savarit</a:t>
            </a:r>
            <a:endParaRPr lang="en-US" sz="2800" b="1" dirty="0">
              <a:solidFill>
                <a:srgbClr val="0033CC"/>
              </a:solidFill>
              <a:latin typeface="Times New Roman" panose="02020603050405020304" pitchFamily="18" charset="0"/>
              <a:cs typeface="Times New Roman" panose="02020603050405020304" pitchFamily="18" charset="0"/>
            </a:endParaRP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173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647" y="264462"/>
            <a:ext cx="8747759"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Design of Tray Tower  </a:t>
            </a:r>
            <a:r>
              <a:rPr lang="en-US" sz="2800" b="1" dirty="0">
                <a:latin typeface="Times New Roman" panose="02020603050405020304" pitchFamily="18" charset="0"/>
                <a:cs typeface="Times New Roman" panose="02020603050405020304" pitchFamily="18" charset="0"/>
              </a:rPr>
              <a: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a:solidFill>
                  <a:srgbClr val="0033CC"/>
                </a:solidFill>
                <a:latin typeface="Times New Roman" panose="02020603050405020304" pitchFamily="18" charset="0"/>
                <a:cs typeface="Times New Roman" panose="02020603050405020304" pitchFamily="18" charset="0"/>
              </a:rPr>
              <a:t>Method of McCabe and Thiele</a:t>
            </a:r>
          </a:p>
        </p:txBody>
      </p:sp>
      <p:sp>
        <p:nvSpPr>
          <p:cNvPr id="3" name="TextBox 2"/>
          <p:cNvSpPr txBox="1"/>
          <p:nvPr/>
        </p:nvSpPr>
        <p:spPr>
          <a:xfrm>
            <a:off x="931026" y="1271847"/>
            <a:ext cx="10307781" cy="104644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Principle of </a:t>
            </a:r>
            <a:r>
              <a:rPr lang="en-US" sz="2400" b="1" dirty="0" err="1">
                <a:latin typeface="Times New Roman" panose="02020603050405020304" pitchFamily="18" charset="0"/>
                <a:cs typeface="Times New Roman" panose="02020603050405020304" pitchFamily="18" charset="0"/>
              </a:rPr>
              <a:t>equimolal</a:t>
            </a:r>
            <a:r>
              <a:rPr lang="en-US" sz="2400" b="1" dirty="0">
                <a:latin typeface="Times New Roman" panose="02020603050405020304" pitchFamily="18" charset="0"/>
                <a:cs typeface="Times New Roman" panose="02020603050405020304" pitchFamily="18" charset="0"/>
              </a:rPr>
              <a:t> overflow and vaporization:</a:t>
            </a:r>
          </a:p>
          <a:p>
            <a:endParaRPr lang="en-US" sz="2000" b="1" dirty="0">
              <a:latin typeface="Times New Roman" panose="02020603050405020304" pitchFamily="18" charset="0"/>
              <a:cs typeface="Times New Roman" panose="02020603050405020304" pitchFamily="18" charset="0"/>
            </a:endParaRPr>
          </a:p>
          <a:p>
            <a:r>
              <a:rPr lang="en-US" b="1" dirty="0">
                <a:solidFill>
                  <a:srgbClr val="00B050"/>
                </a:solidFill>
                <a:latin typeface="Times New Roman" panose="02020603050405020304" pitchFamily="18" charset="0"/>
                <a:cs typeface="Times New Roman" panose="02020603050405020304" pitchFamily="18" charset="0"/>
              </a:rPr>
              <a:t>The rate of liquid flow from each tray in  a section of the tower is constant on  a molar basis.</a:t>
            </a: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56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9498" y="232756"/>
            <a:ext cx="7705898" cy="400110"/>
          </a:xfrm>
          <a:prstGeom prst="rect">
            <a:avLst/>
          </a:prstGeom>
          <a:noFill/>
        </p:spPr>
        <p:txBody>
          <a:bodyPr wrap="square" rtlCol="0">
            <a:spAutoFit/>
          </a:bodyPr>
          <a:lstStyle/>
          <a:p>
            <a:r>
              <a:rPr lang="en-US" sz="2000" b="1" dirty="0">
                <a:solidFill>
                  <a:srgbClr val="0033CC"/>
                </a:solidFill>
                <a:latin typeface="Times New Roman" panose="02020603050405020304" pitchFamily="18" charset="0"/>
                <a:cs typeface="Times New Roman" panose="02020603050405020304" pitchFamily="18" charset="0"/>
              </a:rPr>
              <a:t>Enriching Section: Total Condenser -  Reflux at the Bubble Point</a:t>
            </a:r>
            <a:endParaRPr lang="en-IN" sz="2000" b="1" dirty="0">
              <a:solidFill>
                <a:srgbClr val="0033CC"/>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39737" y="746809"/>
            <a:ext cx="4692375"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total material balance over the envelope gives: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p:cNvSpPr>
            <a:spLocks noChangeArrowheads="1"/>
          </p:cNvSpPr>
          <p:nvPr/>
        </p:nvSpPr>
        <p:spPr bwMode="auto">
          <a:xfrm>
            <a:off x="5062451" y="11462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nvGraphicFramePr>
        <p:xfrm>
          <a:off x="4822017" y="1155881"/>
          <a:ext cx="2314575" cy="352425"/>
        </p:xfrm>
        <a:graphic>
          <a:graphicData uri="http://schemas.openxmlformats.org/presentationml/2006/ole">
            <mc:AlternateContent xmlns:mc="http://schemas.openxmlformats.org/markup-compatibility/2006">
              <mc:Choice xmlns:v="urn:schemas-microsoft-com:vml" Requires="v">
                <p:oleObj spid="_x0000_s16416" name="Equation" r:id="rId3" imgW="1346200" imgH="203200" progId="Equation.3">
                  <p:embed/>
                </p:oleObj>
              </mc:Choice>
              <mc:Fallback>
                <p:oleObj name="Equation" r:id="rId3" imgW="1346200" imgH="2032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017" y="1155881"/>
                        <a:ext cx="23145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3449126" y="1562505"/>
            <a:ext cx="1787669"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For component </a:t>
            </a:r>
            <a:r>
              <a:rPr lang="en-IN" i="1" dirty="0">
                <a:latin typeface="Times New Roman" panose="02020603050405020304" pitchFamily="18" charset="0"/>
                <a:ea typeface="Calibri" panose="020F0502020204030204" pitchFamily="34" charset="0"/>
                <a:cs typeface="Times New Roman" panose="02020603050405020304" pitchFamily="18" charset="0"/>
              </a:rPr>
              <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nvGraphicFramePr>
        <p:xfrm>
          <a:off x="4799149" y="1960451"/>
          <a:ext cx="2114550" cy="390525"/>
        </p:xfrm>
        <a:graphic>
          <a:graphicData uri="http://schemas.openxmlformats.org/presentationml/2006/ole">
            <mc:AlternateContent xmlns:mc="http://schemas.openxmlformats.org/markup-compatibility/2006">
              <mc:Choice xmlns:v="urn:schemas-microsoft-com:vml" Requires="v">
                <p:oleObj spid="_x0000_s16417" name="Equation" r:id="rId5" imgW="1231366" imgH="228501" progId="Equation.3">
                  <p:embed/>
                </p:oleObj>
              </mc:Choice>
              <mc:Fallback>
                <p:oleObj name="Equation" r:id="rId5" imgW="1231366" imgH="228501"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149" y="1960451"/>
                        <a:ext cx="21145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439737" y="2384313"/>
            <a:ext cx="4833374"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From which the enriching section operating line is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497784808"/>
              </p:ext>
            </p:extLst>
          </p:nvPr>
        </p:nvGraphicFramePr>
        <p:xfrm>
          <a:off x="4810125" y="2765425"/>
          <a:ext cx="2022475" cy="685800"/>
        </p:xfrm>
        <a:graphic>
          <a:graphicData uri="http://schemas.openxmlformats.org/presentationml/2006/ole">
            <mc:AlternateContent xmlns:mc="http://schemas.openxmlformats.org/markup-compatibility/2006">
              <mc:Choice xmlns:v="urn:schemas-microsoft-com:vml" Requires="v">
                <p:oleObj spid="_x0000_s16418" name="Equation" r:id="rId7" imgW="1180800" imgH="393480" progId="Equation.3">
                  <p:embed/>
                </p:oleObj>
              </mc:Choice>
              <mc:Fallback>
                <p:oleObj name="Equation" r:id="rId7" imgW="1180800" imgH="393480" progId="Equation.3">
                  <p:embed/>
                  <p:pic>
                    <p:nvPicPr>
                      <p:cNvPr id="12" name="Object 11"/>
                      <p:cNvPicPr>
                        <a:picLocks noChangeAspect="1" noChangeArrowheads="1"/>
                      </p:cNvPicPr>
                      <p:nvPr/>
                    </p:nvPicPr>
                    <p:blipFill>
                      <a:blip r:embed="rId8"/>
                      <a:srcRect/>
                      <a:stretch>
                        <a:fillRect/>
                      </a:stretch>
                    </p:blipFill>
                    <p:spPr bwMode="auto">
                      <a:xfrm>
                        <a:off x="4810125" y="2765425"/>
                        <a:ext cx="20224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3431894" y="3405436"/>
            <a:ext cx="4237057"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Replacing </a:t>
            </a:r>
            <a:r>
              <a:rPr lang="en-IN" i="1" dirty="0">
                <a:latin typeface="Times New Roman" panose="02020603050405020304" pitchFamily="18" charset="0"/>
                <a:ea typeface="Calibri" panose="020F0502020204030204" pitchFamily="34" charset="0"/>
                <a:cs typeface="Times New Roman" panose="02020603050405020304" pitchFamily="18" charset="0"/>
              </a:rPr>
              <a:t>G</a:t>
            </a:r>
            <a:r>
              <a:rPr lang="en-IN" dirty="0">
                <a:latin typeface="Times New Roman" panose="02020603050405020304" pitchFamily="18" charset="0"/>
                <a:ea typeface="Calibri" panose="020F0502020204030204" pitchFamily="34" charset="0"/>
                <a:cs typeface="Times New Roman" panose="02020603050405020304" pitchFamily="18" charset="0"/>
              </a:rPr>
              <a:t> of Eqn. (10) by Eqn. (8) gives: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155319143"/>
              </p:ext>
            </p:extLst>
          </p:nvPr>
        </p:nvGraphicFramePr>
        <p:xfrm>
          <a:off x="4803775" y="3863975"/>
          <a:ext cx="2311400" cy="685800"/>
        </p:xfrm>
        <a:graphic>
          <a:graphicData uri="http://schemas.openxmlformats.org/presentationml/2006/ole">
            <mc:AlternateContent xmlns:mc="http://schemas.openxmlformats.org/markup-compatibility/2006">
              <mc:Choice xmlns:v="urn:schemas-microsoft-com:vml" Requires="v">
                <p:oleObj spid="_x0000_s16419" name="Equation" r:id="rId9" imgW="1346040" imgH="393480" progId="Equation.3">
                  <p:embed/>
                </p:oleObj>
              </mc:Choice>
              <mc:Fallback>
                <p:oleObj name="Equation" r:id="rId9" imgW="1346040" imgH="393480" progId="Equation.3">
                  <p:embed/>
                  <p:pic>
                    <p:nvPicPr>
                      <p:cNvPr id="15" name="Object 14"/>
                      <p:cNvPicPr>
                        <a:picLocks noChangeAspect="1" noChangeArrowheads="1"/>
                      </p:cNvPicPr>
                      <p:nvPr/>
                    </p:nvPicPr>
                    <p:blipFill>
                      <a:blip r:embed="rId10"/>
                      <a:srcRect/>
                      <a:stretch>
                        <a:fillRect/>
                      </a:stretch>
                    </p:blipFill>
                    <p:spPr bwMode="auto">
                      <a:xfrm>
                        <a:off x="4803775" y="3863975"/>
                        <a:ext cx="231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p:cNvSpPr>
            <a:spLocks noChangeArrowheads="1"/>
          </p:cNvSpPr>
          <p:nvPr/>
        </p:nvSpPr>
        <p:spPr bwMode="auto">
          <a:xfrm>
            <a:off x="2219499" y="4695151"/>
            <a:ext cx="61201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equation of a straight line on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y</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coordinates of slope</a:t>
            </a:r>
          </a:p>
          <a:p>
            <a:pPr algn="just"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and with a </a:t>
            </a:r>
            <a:r>
              <a:rPr lang="en-US" altLang="en-US" i="1" dirty="0">
                <a:latin typeface="Times New Roman" panose="02020603050405020304" pitchFamily="18" charset="0"/>
                <a:ea typeface="Calibri" panose="020F0502020204030204" pitchFamily="34" charset="0"/>
                <a:cs typeface="Times New Roman" panose="02020603050405020304" pitchFamily="18" charset="0"/>
              </a:rPr>
              <a:t>y</a:t>
            </a:r>
            <a:r>
              <a:rPr lang="en-US" altLang="en-US" dirty="0">
                <a:latin typeface="Times New Roman" panose="02020603050405020304" pitchFamily="18" charset="0"/>
                <a:ea typeface="Calibri" panose="020F0502020204030204" pitchFamily="34" charset="0"/>
                <a:cs typeface="Times New Roman" panose="02020603050405020304" pitchFamily="18" charset="0"/>
              </a:rPr>
              <a:t>-intercept of </a:t>
            </a:r>
            <a:r>
              <a:rPr lang="en-US" altLang="en-US" i="1" dirty="0" err="1">
                <a:latin typeface="Times New Roman" panose="02020603050405020304" pitchFamily="18" charset="0"/>
                <a:ea typeface="Calibri" panose="020F0502020204030204" pitchFamily="34" charset="0"/>
                <a:cs typeface="Times New Roman" panose="02020603050405020304" pitchFamily="18" charset="0"/>
              </a:rPr>
              <a:t>x</a:t>
            </a:r>
            <a:r>
              <a:rPr lang="en-US" altLang="en-US" i="1" baseline="-30000" dirty="0" err="1">
                <a:latin typeface="Times New Roman" panose="02020603050405020304" pitchFamily="18" charset="0"/>
                <a:ea typeface="Calibri" panose="020F0502020204030204" pitchFamily="34" charset="0"/>
                <a:cs typeface="Times New Roman" panose="02020603050405020304" pitchFamily="18" charset="0"/>
              </a:rPr>
              <a:t>D</a:t>
            </a:r>
            <a:r>
              <a:rPr lang="en-US" altLang="en-US" i="1" dirty="0">
                <a:latin typeface="Times New Roman" panose="02020603050405020304" pitchFamily="18" charset="0"/>
                <a:ea typeface="Calibri" panose="020F0502020204030204" pitchFamily="34" charset="0"/>
                <a:cs typeface="Times New Roman" panose="02020603050405020304" pitchFamily="18" charset="0"/>
              </a:rPr>
              <a:t>/</a:t>
            </a:r>
            <a:r>
              <a:rPr lang="en-US" altLang="en-US" dirty="0">
                <a:latin typeface="Times New Roman" panose="02020603050405020304" pitchFamily="18" charset="0"/>
                <a:ea typeface="Calibri" panose="020F0502020204030204" pitchFamily="34" charset="0"/>
                <a:cs typeface="Times New Roman" panose="02020603050405020304" pitchFamily="18" charset="0"/>
              </a:rPr>
              <a:t>(</a:t>
            </a:r>
            <a:r>
              <a:rPr lang="en-US" altLang="en-US" i="1" dirty="0">
                <a:latin typeface="Times New Roman" panose="02020603050405020304" pitchFamily="18" charset="0"/>
                <a:ea typeface="Calibri" panose="020F0502020204030204" pitchFamily="34" charset="0"/>
                <a:cs typeface="Times New Roman" panose="02020603050405020304" pitchFamily="18" charset="0"/>
              </a:rPr>
              <a:t>R+</a:t>
            </a:r>
            <a:r>
              <a:rPr lang="en-US" altLang="en-US" dirty="0">
                <a:latin typeface="Times New Roman" panose="02020603050405020304" pitchFamily="18" charset="0"/>
                <a:ea typeface="Calibri" panose="020F0502020204030204" pitchFamily="34" charset="0"/>
                <a:cs typeface="Times New Roman" panose="02020603050405020304" pitchFamily="18" charset="0"/>
              </a:rPr>
              <a:t>1).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17" name="Object 16"/>
          <p:cNvGraphicFramePr>
            <a:graphicFrameLocks noChangeAspect="1"/>
          </p:cNvGraphicFramePr>
          <p:nvPr/>
        </p:nvGraphicFramePr>
        <p:xfrm>
          <a:off x="2333307" y="5054915"/>
          <a:ext cx="1552575" cy="285750"/>
        </p:xfrm>
        <a:graphic>
          <a:graphicData uri="http://schemas.openxmlformats.org/presentationml/2006/ole">
            <mc:AlternateContent xmlns:mc="http://schemas.openxmlformats.org/markup-compatibility/2006">
              <mc:Choice xmlns:v="urn:schemas-microsoft-com:vml" Requires="v">
                <p:oleObj spid="_x0000_s16420" name="Equation" r:id="rId11" imgW="1091726" imgH="203112" progId="Equation.3">
                  <p:embed/>
                </p:oleObj>
              </mc:Choice>
              <mc:Fallback>
                <p:oleObj name="Equation" r:id="rId11" imgW="1091726" imgH="203112" progId="Equation.3">
                  <p:embed/>
                  <p:pic>
                    <p:nvPicPr>
                      <p:cNvPr id="17"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3307" y="5054915"/>
                        <a:ext cx="15525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1"/>
          <p:cNvSpPr>
            <a:spLocks noChangeArrowheads="1"/>
          </p:cNvSpPr>
          <p:nvPr/>
        </p:nvSpPr>
        <p:spPr bwMode="auto">
          <a:xfrm>
            <a:off x="2219499" y="5414953"/>
            <a:ext cx="61201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Setting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n+1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 that the line passes through the point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the  45</a:t>
            </a:r>
            <a:r>
              <a:rPr kumimoji="0" lang="en-US" altLang="en-US"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diagonal.  This  point  and  the </a:t>
            </a:r>
            <a:r>
              <a:rPr kumimoji="0" lang="en-US" altLang="en-US"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intercept permit easy construction of the operating line.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13"/>
          <a:stretch>
            <a:fillRect/>
          </a:stretch>
        </p:blipFill>
        <p:spPr>
          <a:xfrm>
            <a:off x="8246073" y="1284184"/>
            <a:ext cx="3877353" cy="3477060"/>
          </a:xfrm>
          <a:prstGeom prst="rect">
            <a:avLst/>
          </a:prstGeom>
        </p:spPr>
      </p:pic>
      <p:sp>
        <p:nvSpPr>
          <p:cNvPr id="20" name="Rectangle 19"/>
          <p:cNvSpPr/>
          <p:nvPr/>
        </p:nvSpPr>
        <p:spPr>
          <a:xfrm>
            <a:off x="7214064" y="1089679"/>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7214064" y="1904382"/>
            <a:ext cx="800219"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7156355" y="2835676"/>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7187282" y="3933123"/>
            <a:ext cx="907043"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14"/>
          <a:stretch>
            <a:fillRect/>
          </a:stretch>
        </p:blipFill>
        <p:spPr>
          <a:xfrm>
            <a:off x="45477" y="745860"/>
            <a:ext cx="3139486" cy="3697797"/>
          </a:xfrm>
          <a:prstGeom prst="rect">
            <a:avLst/>
          </a:prstGeom>
        </p:spPr>
      </p:pic>
      <p:sp>
        <p:nvSpPr>
          <p:cNvPr id="3" name="TextBox 2"/>
          <p:cNvSpPr txBox="1"/>
          <p:nvPr/>
        </p:nvSpPr>
        <p:spPr>
          <a:xfrm>
            <a:off x="9113419" y="3022714"/>
            <a:ext cx="290945" cy="307777"/>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P</a:t>
            </a:r>
            <a:endParaRPr lang="en-IN" sz="1400" b="1" i="1" dirty="0">
              <a:latin typeface="Times New Roman" panose="02020603050405020304" pitchFamily="18" charset="0"/>
              <a:cs typeface="Times New Roman" panose="02020603050405020304" pitchFamily="18" charset="0"/>
            </a:endParaRPr>
          </a:p>
        </p:txBody>
      </p:sp>
      <p:sp>
        <p:nvSpPr>
          <p:cNvPr id="24" name="Rectangle 23"/>
          <p:cNvSpPr/>
          <p:nvPr/>
        </p:nvSpPr>
        <p:spPr>
          <a:xfrm>
            <a:off x="6769427" y="6367381"/>
            <a:ext cx="4978927" cy="374077"/>
          </a:xfrm>
          <a:prstGeom prst="rect">
            <a:avLst/>
          </a:prstGeom>
        </p:spPr>
        <p:txBody>
          <a:bodyPr wrap="none">
            <a:spAutoFit/>
          </a:bodyPr>
          <a:lstStyle/>
          <a:p>
            <a:pPr algn="just">
              <a:lnSpc>
                <a:spcPct val="107000"/>
              </a:lnSpc>
              <a:spcAft>
                <a:spcPts val="800"/>
              </a:spcAft>
            </a:pPr>
            <a:r>
              <a:rPr lang="en-IN"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steps cannot be carrier further than point </a:t>
            </a:r>
            <a:r>
              <a:rPr lang="en-IN"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IN"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39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8937" y="124690"/>
            <a:ext cx="7470372" cy="400110"/>
          </a:xfrm>
          <a:prstGeom prst="rect">
            <a:avLst/>
          </a:prstGeom>
          <a:noFill/>
        </p:spPr>
        <p:txBody>
          <a:bodyPr wrap="square" rtlCol="0">
            <a:spAutoFit/>
          </a:bodyPr>
          <a:lstStyle/>
          <a:p>
            <a:r>
              <a:rPr lang="en-US" sz="2000" b="1" dirty="0">
                <a:solidFill>
                  <a:srgbClr val="0033CC"/>
                </a:solidFill>
                <a:latin typeface="Times New Roman" panose="02020603050405020304" pitchFamily="18" charset="0"/>
                <a:cs typeface="Times New Roman" panose="02020603050405020304" pitchFamily="18" charset="0"/>
              </a:rPr>
              <a:t>Enriching Section: </a:t>
            </a:r>
            <a:r>
              <a:rPr lang="en-US" sz="2000" b="1" dirty="0" err="1">
                <a:solidFill>
                  <a:srgbClr val="0033CC"/>
                </a:solidFill>
                <a:latin typeface="Times New Roman" panose="02020603050405020304" pitchFamily="18" charset="0"/>
                <a:cs typeface="Times New Roman" panose="02020603050405020304" pitchFamily="18" charset="0"/>
              </a:rPr>
              <a:t>Reboiled</a:t>
            </a:r>
            <a:r>
              <a:rPr lang="en-US" sz="2000" b="1" dirty="0">
                <a:solidFill>
                  <a:srgbClr val="0033CC"/>
                </a:solidFill>
                <a:latin typeface="Times New Roman" panose="02020603050405020304" pitchFamily="18" charset="0"/>
                <a:cs typeface="Times New Roman" panose="02020603050405020304" pitchFamily="18" charset="0"/>
              </a:rPr>
              <a:t> </a:t>
            </a:r>
            <a:r>
              <a:rPr lang="en-US" sz="2000" b="1" dirty="0" err="1">
                <a:solidFill>
                  <a:srgbClr val="0033CC"/>
                </a:solidFill>
                <a:latin typeface="Times New Roman" panose="02020603050405020304" pitchFamily="18" charset="0"/>
                <a:cs typeface="Times New Roman" panose="02020603050405020304" pitchFamily="18" charset="0"/>
              </a:rPr>
              <a:t>Vapour</a:t>
            </a:r>
            <a:r>
              <a:rPr lang="en-US" sz="2000" b="1" dirty="0">
                <a:solidFill>
                  <a:srgbClr val="0033CC"/>
                </a:solidFill>
                <a:latin typeface="Times New Roman" panose="02020603050405020304" pitchFamily="18" charset="0"/>
                <a:cs typeface="Times New Roman" panose="02020603050405020304" pitchFamily="18" charset="0"/>
              </a:rPr>
              <a:t> in Equilibrium with Residue</a:t>
            </a:r>
            <a:endParaRPr lang="en-IN" sz="2000" b="1" dirty="0">
              <a:solidFill>
                <a:srgbClr val="0033CC"/>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757425" y="875859"/>
            <a:ext cx="4048423" cy="4013142"/>
          </a:xfrm>
          <a:prstGeom prst="rect">
            <a:avLst/>
          </a:prstGeom>
        </p:spPr>
      </p:pic>
      <p:sp>
        <p:nvSpPr>
          <p:cNvPr id="6" name="Rectangle 5"/>
          <p:cNvSpPr/>
          <p:nvPr/>
        </p:nvSpPr>
        <p:spPr>
          <a:xfrm>
            <a:off x="2473002" y="718386"/>
            <a:ext cx="3996543"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Total material balance over the envelope: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470160"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nvGraphicFramePr>
        <p:xfrm>
          <a:off x="3692390" y="1092965"/>
          <a:ext cx="1219200" cy="419100"/>
        </p:xfrm>
        <a:graphic>
          <a:graphicData uri="http://schemas.openxmlformats.org/presentationml/2006/ole">
            <mc:AlternateContent xmlns:mc="http://schemas.openxmlformats.org/markup-compatibility/2006">
              <mc:Choice xmlns:v="urn:schemas-microsoft-com:vml" Requires="v">
                <p:oleObj spid="_x0000_s17440" name="Equation" r:id="rId4" imgW="710891" imgH="241195" progId="Equation.3">
                  <p:embed/>
                </p:oleObj>
              </mc:Choice>
              <mc:Fallback>
                <p:oleObj name="Equation" r:id="rId4" imgW="710891" imgH="241195"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390" y="1092965"/>
                        <a:ext cx="1219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2502530" y="1549407"/>
            <a:ext cx="3281668"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Component (</a:t>
            </a:r>
            <a:r>
              <a:rPr lang="en-IN" i="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material balance: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nvGraphicFramePr>
        <p:xfrm>
          <a:off x="3374022" y="1980688"/>
          <a:ext cx="2457450" cy="1238250"/>
        </p:xfrm>
        <a:graphic>
          <a:graphicData uri="http://schemas.openxmlformats.org/presentationml/2006/ole">
            <mc:AlternateContent xmlns:mc="http://schemas.openxmlformats.org/markup-compatibility/2006">
              <mc:Choice xmlns:v="urn:schemas-microsoft-com:vml" Requires="v">
                <p:oleObj spid="_x0000_s17441" name="Equation" r:id="rId6" imgW="1435100" imgH="711200" progId="Equation.3">
                  <p:embed/>
                </p:oleObj>
              </mc:Choice>
              <mc:Fallback>
                <p:oleObj name="Equation" r:id="rId6" imgW="1435100" imgH="711200" progId="Equation.3">
                  <p:embed/>
                  <p:pic>
                    <p:nvPicPr>
                      <p:cNvPr id="1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4022" y="1980688"/>
                        <a:ext cx="245745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2516279" y="3360373"/>
            <a:ext cx="4172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Replacing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with the help of Eqn. (12) 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nvGraphicFramePr>
        <p:xfrm>
          <a:off x="6497561" y="3395581"/>
          <a:ext cx="971997" cy="334124"/>
        </p:xfrm>
        <a:graphic>
          <a:graphicData uri="http://schemas.openxmlformats.org/presentationml/2006/ole">
            <mc:AlternateContent xmlns:mc="http://schemas.openxmlformats.org/markup-compatibility/2006">
              <mc:Choice xmlns:v="urn:schemas-microsoft-com:vml" Requires="v">
                <p:oleObj spid="_x0000_s17442" name="Equation" r:id="rId8" imgW="710891" imgH="241195" progId="Equation.3">
                  <p:embed/>
                </p:oleObj>
              </mc:Choice>
              <mc:Fallback>
                <p:oleObj name="Equation" r:id="rId8" imgW="710891" imgH="241195" progId="Equation.3">
                  <p:embed/>
                  <p:pic>
                    <p:nvPicPr>
                      <p:cNvPr id="13"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7561" y="3395581"/>
                        <a:ext cx="971997" cy="334124"/>
                      </a:xfrm>
                      <a:prstGeom prst="rect">
                        <a:avLst/>
                      </a:prstGeom>
                      <a:noFill/>
                    </p:spPr>
                  </p:pic>
                </p:oleObj>
              </mc:Fallback>
            </mc:AlternateContent>
          </a:graphicData>
        </a:graphic>
      </p:graphicFrame>
      <p:graphicFrame>
        <p:nvGraphicFramePr>
          <p:cNvPr id="15" name="Object 14"/>
          <p:cNvGraphicFramePr>
            <a:graphicFrameLocks noChangeAspect="1"/>
          </p:cNvGraphicFramePr>
          <p:nvPr/>
        </p:nvGraphicFramePr>
        <p:xfrm>
          <a:off x="3187847" y="3779751"/>
          <a:ext cx="3166623" cy="783380"/>
        </p:xfrm>
        <a:graphic>
          <a:graphicData uri="http://schemas.openxmlformats.org/presentationml/2006/ole">
            <mc:AlternateContent xmlns:mc="http://schemas.openxmlformats.org/markup-compatibility/2006">
              <mc:Choice xmlns:v="urn:schemas-microsoft-com:vml" Requires="v">
                <p:oleObj spid="_x0000_s17443" name="Equation" r:id="rId10" imgW="1803400" imgH="444500" progId="Equation.3">
                  <p:embed/>
                </p:oleObj>
              </mc:Choice>
              <mc:Fallback>
                <p:oleObj name="Equation" r:id="rId10" imgW="1803400" imgH="444500" progId="Equation.3">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7847" y="3779751"/>
                        <a:ext cx="3166623" cy="783380"/>
                      </a:xfrm>
                      <a:prstGeom prst="rect">
                        <a:avLst/>
                      </a:prstGeom>
                      <a:noFill/>
                    </p:spPr>
                  </p:pic>
                </p:oleObj>
              </mc:Fallback>
            </mc:AlternateContent>
          </a:graphicData>
        </a:graphic>
      </p:graphicFrame>
      <p:sp>
        <p:nvSpPr>
          <p:cNvPr id="16" name="Rectangle 10"/>
          <p:cNvSpPr>
            <a:spLocks noChangeArrowheads="1"/>
          </p:cNvSpPr>
          <p:nvPr/>
        </p:nvSpPr>
        <p:spPr bwMode="auto">
          <a:xfrm>
            <a:off x="2516279" y="4782643"/>
            <a:ext cx="2973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a straight line of slope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17" name="Object 16"/>
          <p:cNvGraphicFramePr>
            <a:graphicFrameLocks noChangeAspect="1"/>
          </p:cNvGraphicFramePr>
          <p:nvPr/>
        </p:nvGraphicFramePr>
        <p:xfrm>
          <a:off x="5411541" y="4803627"/>
          <a:ext cx="1701944" cy="360027"/>
        </p:xfrm>
        <a:graphic>
          <a:graphicData uri="http://schemas.openxmlformats.org/presentationml/2006/ole">
            <mc:AlternateContent xmlns:mc="http://schemas.openxmlformats.org/markup-compatibility/2006">
              <mc:Choice xmlns:v="urn:schemas-microsoft-com:vml" Requires="v">
                <p:oleObj spid="_x0000_s17444" name="Equation" r:id="rId12" imgW="1155700" imgH="241300" progId="Equation.3">
                  <p:embed/>
                </p:oleObj>
              </mc:Choice>
              <mc:Fallback>
                <p:oleObj name="Equation" r:id="rId12" imgW="1155700" imgH="241300" progId="Equation.3">
                  <p:embed/>
                  <p:pic>
                    <p:nvPicPr>
                      <p:cNvPr id="17"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1541" y="4803627"/>
                        <a:ext cx="1701944" cy="360027"/>
                      </a:xfrm>
                      <a:prstGeom prst="rect">
                        <a:avLst/>
                      </a:prstGeom>
                      <a:noFill/>
                    </p:spPr>
                  </p:pic>
                </p:oleObj>
              </mc:Fallback>
            </mc:AlternateContent>
          </a:graphicData>
        </a:graphic>
      </p:graphicFrame>
      <p:sp>
        <p:nvSpPr>
          <p:cNvPr id="18" name="Rectangle 11"/>
          <p:cNvSpPr>
            <a:spLocks noChangeArrowheads="1"/>
          </p:cNvSpPr>
          <p:nvPr/>
        </p:nvSpPr>
        <p:spPr bwMode="auto">
          <a:xfrm>
            <a:off x="2516279" y="5060730"/>
            <a:ext cx="61313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since when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m+1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passes through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the 45</a:t>
            </a:r>
            <a:r>
              <a:rPr kumimoji="0" lang="en-US" altLang="en-US"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diagonal. If the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reboiled</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vapour</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in equilibrium with the residue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first step of the staircase construction represents the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reboiler</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p:cNvSpPr/>
          <p:nvPr/>
        </p:nvSpPr>
        <p:spPr>
          <a:xfrm>
            <a:off x="6983559" y="6224804"/>
            <a:ext cx="4959691" cy="388696"/>
          </a:xfrm>
          <a:prstGeom prst="rect">
            <a:avLst/>
          </a:prstGeom>
        </p:spPr>
        <p:txBody>
          <a:bodyPr wrap="none">
            <a:spAutoFit/>
          </a:bodyPr>
          <a:lstStyle/>
          <a:p>
            <a:pPr algn="just">
              <a:lnSpc>
                <a:spcPct val="107000"/>
              </a:lnSpc>
              <a:spcAft>
                <a:spcPts val="800"/>
              </a:spcAft>
            </a:pPr>
            <a:r>
              <a:rPr lang="en-IN"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steps can be carrier no further than point </a:t>
            </a:r>
            <a:r>
              <a:rPr lang="en-IN"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IN"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6301008" y="986720"/>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6358715" y="2054951"/>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6394339" y="2687077"/>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6441023" y="4009331"/>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14"/>
          <a:stretch>
            <a:fillRect/>
          </a:stretch>
        </p:blipFill>
        <p:spPr>
          <a:xfrm>
            <a:off x="25077" y="836171"/>
            <a:ext cx="2447925" cy="4600575"/>
          </a:xfrm>
          <a:prstGeom prst="rect">
            <a:avLst/>
          </a:prstGeom>
        </p:spPr>
      </p:pic>
    </p:spTree>
    <p:extLst>
      <p:ext uri="{BB962C8B-B14F-4D97-AF65-F5344CB8AC3E}">
        <p14:creationId xmlns:p14="http://schemas.microsoft.com/office/powerpoint/2010/main" val="189261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183" y="441351"/>
            <a:ext cx="3536544" cy="3267176"/>
          </a:xfrm>
          <a:prstGeom prst="rect">
            <a:avLst/>
          </a:prstGeom>
        </p:spPr>
      </p:pic>
      <p:sp>
        <p:nvSpPr>
          <p:cNvPr id="3" name="TextBox 2"/>
          <p:cNvSpPr txBox="1"/>
          <p:nvPr/>
        </p:nvSpPr>
        <p:spPr>
          <a:xfrm>
            <a:off x="2967644" y="33362"/>
            <a:ext cx="430599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Introduction of Feed</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944929" y="500050"/>
            <a:ext cx="4185761"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Overall material balance near the feed tray: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nvGraphicFramePr>
        <p:xfrm>
          <a:off x="4925291" y="847281"/>
          <a:ext cx="1933575" cy="419100"/>
        </p:xfrm>
        <a:graphic>
          <a:graphicData uri="http://schemas.openxmlformats.org/presentationml/2006/ole">
            <mc:AlternateContent xmlns:mc="http://schemas.openxmlformats.org/markup-compatibility/2006">
              <mc:Choice xmlns:v="urn:schemas-microsoft-com:vml" Requires="v">
                <p:oleObj spid="_x0000_s18470" name="Equation" r:id="rId4" imgW="1129810" imgH="241195" progId="Equation.3">
                  <p:embed/>
                </p:oleObj>
              </mc:Choice>
              <mc:Fallback>
                <p:oleObj name="Equation" r:id="rId4" imgW="1129810" imgH="241195"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91" y="847281"/>
                        <a:ext cx="1933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3944929" y="1357394"/>
            <a:ext cx="2627642"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nvGraphicFramePr>
        <p:xfrm>
          <a:off x="4634778" y="1731448"/>
          <a:ext cx="4448175" cy="504825"/>
        </p:xfrm>
        <a:graphic>
          <a:graphicData uri="http://schemas.openxmlformats.org/presentationml/2006/ole">
            <mc:AlternateContent xmlns:mc="http://schemas.openxmlformats.org/markup-compatibility/2006">
              <mc:Choice xmlns:v="urn:schemas-microsoft-com:vml" Requires="v">
                <p:oleObj spid="_x0000_s18471" name="Equation" r:id="rId6" imgW="2603500" imgH="292100" progId="Equation.3">
                  <p:embed/>
                </p:oleObj>
              </mc:Choice>
              <mc:Fallback>
                <p:oleObj name="Equation" r:id="rId6" imgW="2603500" imgH="292100" progId="Equation.3">
                  <p:embed/>
                  <p:pic>
                    <p:nvPicPr>
                      <p:cNvPr id="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4778" y="1731448"/>
                        <a:ext cx="44481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842285" y="2236273"/>
            <a:ext cx="7933957" cy="157414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dirty="0" err="1">
                <a:latin typeface="Times New Roman" panose="02020603050405020304" pitchFamily="18" charset="0"/>
                <a:ea typeface="Calibri" panose="020F0502020204030204" pitchFamily="34" charset="0"/>
                <a:cs typeface="Times New Roman" panose="02020603050405020304" pitchFamily="18" charset="0"/>
              </a:rPr>
              <a:t>vapours</a:t>
            </a:r>
            <a:r>
              <a:rPr lang="en-US" dirty="0">
                <a:latin typeface="Times New Roman" panose="02020603050405020304" pitchFamily="18" charset="0"/>
                <a:ea typeface="Calibri" panose="020F0502020204030204" pitchFamily="34" charset="0"/>
                <a:cs typeface="Times New Roman" panose="02020603050405020304" pitchFamily="18" charset="0"/>
              </a:rPr>
              <a:t> and liquids inside the tower are all saturated, and the </a:t>
            </a:r>
            <a:r>
              <a:rPr lang="en-US" dirty="0" err="1">
                <a:latin typeface="Times New Roman" panose="02020603050405020304" pitchFamily="18" charset="0"/>
                <a:ea typeface="Calibri" panose="020F0502020204030204" pitchFamily="34" charset="0"/>
                <a:cs typeface="Times New Roman" panose="02020603050405020304" pitchFamily="18" charset="0"/>
              </a:rPr>
              <a:t>molal</a:t>
            </a:r>
            <a:r>
              <a:rPr lang="en-US" dirty="0">
                <a:latin typeface="Times New Roman" panose="02020603050405020304" pitchFamily="18" charset="0"/>
                <a:ea typeface="Calibri" panose="020F0502020204030204" pitchFamily="34" charset="0"/>
                <a:cs typeface="Times New Roman" panose="02020603050405020304" pitchFamily="18" charset="0"/>
              </a:rPr>
              <a:t> enthalpies of all saturated </a:t>
            </a:r>
            <a:r>
              <a:rPr lang="en-US" dirty="0" err="1">
                <a:latin typeface="Times New Roman" panose="02020603050405020304" pitchFamily="18" charset="0"/>
                <a:ea typeface="Calibri" panose="020F0502020204030204" pitchFamily="34" charset="0"/>
                <a:cs typeface="Times New Roman" panose="02020603050405020304" pitchFamily="18" charset="0"/>
              </a:rPr>
              <a:t>vapours</a:t>
            </a:r>
            <a:r>
              <a:rPr lang="en-US" dirty="0">
                <a:latin typeface="Times New Roman" panose="02020603050405020304" pitchFamily="18" charset="0"/>
                <a:ea typeface="Calibri" panose="020F0502020204030204" pitchFamily="34" charset="0"/>
                <a:cs typeface="Times New Roman" panose="02020603050405020304" pitchFamily="18" charset="0"/>
              </a:rPr>
              <a:t> at this section are essentially identical since the temperature and composition changes over one tray are small. The same true of the </a:t>
            </a:r>
            <a:r>
              <a:rPr lang="en-US" dirty="0" err="1">
                <a:latin typeface="Times New Roman" panose="02020603050405020304" pitchFamily="18" charset="0"/>
                <a:ea typeface="Calibri" panose="020F0502020204030204" pitchFamily="34" charset="0"/>
                <a:cs typeface="Times New Roman" panose="02020603050405020304" pitchFamily="18" charset="0"/>
              </a:rPr>
              <a:t>molal</a:t>
            </a:r>
            <a:r>
              <a:rPr lang="en-US" dirty="0">
                <a:latin typeface="Times New Roman" panose="02020603050405020304" pitchFamily="18" charset="0"/>
                <a:ea typeface="Calibri" panose="020F0502020204030204" pitchFamily="34" charset="0"/>
                <a:cs typeface="Times New Roman" panose="02020603050405020304" pitchFamily="18" charset="0"/>
              </a:rPr>
              <a:t> enthalpies of the saturated liquids, so that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G </a:t>
            </a:r>
            <a:r>
              <a:rPr lang="en-US" sz="1400" i="1"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G </a:t>
            </a:r>
            <a:r>
              <a:rPr lang="en-US" sz="1400" i="1" baseline="-25000" dirty="0">
                <a:latin typeface="Times New Roman" panose="02020603050405020304" pitchFamily="18" charset="0"/>
                <a:ea typeface="Calibri" panose="020F0502020204030204" pitchFamily="34" charset="0"/>
                <a:cs typeface="Times New Roman" panose="02020603050405020304" pitchFamily="18" charset="0"/>
              </a:rPr>
              <a:t>f+1</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G </a:t>
            </a:r>
            <a:r>
              <a:rPr lang="en-US" dirty="0">
                <a:latin typeface="Times New Roman" panose="02020603050405020304" pitchFamily="18" charset="0"/>
                <a:ea typeface="Calibri" panose="020F0502020204030204" pitchFamily="34" charset="0"/>
                <a:cs typeface="Times New Roman" panose="02020603050405020304" pitchFamily="18" charset="0"/>
              </a:rPr>
              <a:t>and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L </a:t>
            </a:r>
            <a:r>
              <a:rPr lang="en-US" sz="1400" i="1" baseline="-25000" dirty="0">
                <a:latin typeface="Times New Roman" panose="02020603050405020304" pitchFamily="18" charset="0"/>
                <a:ea typeface="Calibri" panose="020F0502020204030204" pitchFamily="34" charset="0"/>
                <a:cs typeface="Times New Roman" panose="02020603050405020304" pitchFamily="18" charset="0"/>
              </a:rPr>
              <a:t>f-1</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L </a:t>
            </a:r>
            <a:r>
              <a:rPr lang="en-US" sz="1400" i="1"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i="1" dirty="0">
                <a:latin typeface="Times New Roman" panose="02020603050405020304" pitchFamily="18" charset="0"/>
                <a:ea typeface="Calibri" panose="020F0502020204030204" pitchFamily="34" charset="0"/>
                <a:cs typeface="Times New Roman" panose="02020603050405020304" pitchFamily="18" charset="0"/>
              </a:rPr>
              <a:t>H</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L</a:t>
            </a:r>
            <a:r>
              <a:rPr lang="en-US" dirty="0">
                <a:latin typeface="Times New Roman" panose="02020603050405020304" pitchFamily="18" charset="0"/>
                <a:ea typeface="Calibri" panose="020F0502020204030204" pitchFamily="34" charset="0"/>
                <a:cs typeface="Times New Roman" panose="02020603050405020304" pitchFamily="18" charset="0"/>
              </a:rPr>
              <a:t>. Enthalpy balance Eqn. (17)  then becomes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nvGraphicFramePr>
        <p:xfrm>
          <a:off x="4958542" y="3748551"/>
          <a:ext cx="3409950" cy="438150"/>
        </p:xfrm>
        <a:graphic>
          <a:graphicData uri="http://schemas.openxmlformats.org/presentationml/2006/ole">
            <mc:AlternateContent xmlns:mc="http://schemas.openxmlformats.org/markup-compatibility/2006">
              <mc:Choice xmlns:v="urn:schemas-microsoft-com:vml" Requires="v">
                <p:oleObj spid="_x0000_s18472" name="Equation" r:id="rId8" imgW="1993900" imgH="254000" progId="Equation.3">
                  <p:embed/>
                </p:oleObj>
              </mc:Choice>
              <mc:Fallback>
                <p:oleObj name="Equation" r:id="rId8" imgW="1993900" imgH="254000" progId="Equation.3">
                  <p:embed/>
                  <p:pic>
                    <p:nvPicPr>
                      <p:cNvPr id="12"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8542" y="3748551"/>
                        <a:ext cx="34099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387545" y="4416497"/>
            <a:ext cx="3557384"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Combining this with Eqn. (16) 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Object 14"/>
          <p:cNvGraphicFramePr>
            <a:graphicFrameLocks noChangeAspect="1"/>
          </p:cNvGraphicFramePr>
          <p:nvPr/>
        </p:nvGraphicFramePr>
        <p:xfrm>
          <a:off x="5258750" y="4186701"/>
          <a:ext cx="2324100" cy="819150"/>
        </p:xfrm>
        <a:graphic>
          <a:graphicData uri="http://schemas.openxmlformats.org/presentationml/2006/ole">
            <mc:AlternateContent xmlns:mc="http://schemas.openxmlformats.org/markup-compatibility/2006">
              <mc:Choice xmlns:v="urn:schemas-microsoft-com:vml" Requires="v">
                <p:oleObj spid="_x0000_s18473" name="Equation" r:id="rId10" imgW="1358900" imgH="469900" progId="Equation.3">
                  <p:embed/>
                </p:oleObj>
              </mc:Choice>
              <mc:Fallback>
                <p:oleObj name="Equation" r:id="rId10" imgW="1358900" imgH="469900" progId="Equation.3">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8750" y="4186701"/>
                        <a:ext cx="23241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p:nvSpPr>
        <p:spPr>
          <a:xfrm>
            <a:off x="340181" y="4970925"/>
            <a:ext cx="11436061" cy="1277786"/>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quantity </a:t>
            </a:r>
            <a:r>
              <a:rPr lang="en-IN" i="1" dirty="0">
                <a:latin typeface="Times New Roman" panose="02020603050405020304" pitchFamily="18" charset="0"/>
                <a:ea typeface="Calibri" panose="020F0502020204030204" pitchFamily="34" charset="0"/>
                <a:cs typeface="Times New Roman" panose="02020603050405020304" pitchFamily="18" charset="0"/>
              </a:rPr>
              <a:t>q</a:t>
            </a:r>
            <a:r>
              <a:rPr lang="en-IN" dirty="0">
                <a:latin typeface="Times New Roman" panose="02020603050405020304" pitchFamily="18" charset="0"/>
                <a:ea typeface="Calibri" panose="020F0502020204030204" pitchFamily="34" charset="0"/>
                <a:cs typeface="Times New Roman" panose="02020603050405020304" pitchFamily="18" charset="0"/>
              </a:rPr>
              <a:t> is thus seen to be the </a:t>
            </a:r>
            <a:r>
              <a:rPr lang="en-IN" b="1" dirty="0">
                <a:latin typeface="Times New Roman" panose="02020603050405020304" pitchFamily="18" charset="0"/>
                <a:ea typeface="Calibri" panose="020F0502020204030204" pitchFamily="34" charset="0"/>
                <a:cs typeface="Times New Roman" panose="02020603050405020304" pitchFamily="18" charset="0"/>
              </a:rPr>
              <a:t>heat required to convert one mole of fed from its condition </a:t>
            </a:r>
            <a:r>
              <a:rPr lang="en-IN" b="1" i="1" dirty="0">
                <a:latin typeface="Times New Roman" panose="02020603050405020304" pitchFamily="18" charset="0"/>
                <a:ea typeface="Calibri" panose="020F0502020204030204" pitchFamily="34" charset="0"/>
                <a:cs typeface="Times New Roman" panose="02020603050405020304" pitchFamily="18" charset="0"/>
              </a:rPr>
              <a:t>H</a:t>
            </a:r>
            <a:r>
              <a:rPr lang="en-IN" b="1" i="1" baseline="-25000" dirty="0">
                <a:latin typeface="Times New Roman" panose="02020603050405020304" pitchFamily="18" charset="0"/>
                <a:ea typeface="Calibri" panose="020F0502020204030204" pitchFamily="34" charset="0"/>
                <a:cs typeface="Times New Roman" panose="02020603050405020304" pitchFamily="18" charset="0"/>
              </a:rPr>
              <a:t>F</a:t>
            </a:r>
            <a:r>
              <a:rPr lang="en-IN" b="1" dirty="0">
                <a:latin typeface="Times New Roman" panose="02020603050405020304" pitchFamily="18" charset="0"/>
                <a:ea typeface="Calibri" panose="020F0502020204030204" pitchFamily="34" charset="0"/>
                <a:cs typeface="Times New Roman" panose="02020603050405020304" pitchFamily="18" charset="0"/>
              </a:rPr>
              <a:t> to a saturated vapour, divided by the </a:t>
            </a:r>
            <a:r>
              <a:rPr lang="en-IN" b="1" dirty="0" err="1">
                <a:latin typeface="Times New Roman" panose="02020603050405020304" pitchFamily="18" charset="0"/>
                <a:ea typeface="Calibri" panose="020F0502020204030204" pitchFamily="34" charset="0"/>
                <a:cs typeface="Times New Roman" panose="02020603050405020304" pitchFamily="18" charset="0"/>
              </a:rPr>
              <a:t>molal</a:t>
            </a:r>
            <a:r>
              <a:rPr lang="en-IN" b="1" dirty="0">
                <a:latin typeface="Times New Roman" panose="02020603050405020304" pitchFamily="18" charset="0"/>
                <a:ea typeface="Calibri" panose="020F0502020204030204" pitchFamily="34" charset="0"/>
                <a:cs typeface="Times New Roman" panose="02020603050405020304" pitchFamily="18" charset="0"/>
              </a:rPr>
              <a:t> latent heat </a:t>
            </a:r>
            <a:r>
              <a:rPr lang="en-IN" b="1" i="1" dirty="0">
                <a:latin typeface="Times New Roman" panose="02020603050405020304" pitchFamily="18" charset="0"/>
                <a:ea typeface="Calibri" panose="020F0502020204030204" pitchFamily="34" charset="0"/>
                <a:cs typeface="Times New Roman" panose="02020603050405020304" pitchFamily="18" charset="0"/>
              </a:rPr>
              <a:t>H</a:t>
            </a:r>
            <a:r>
              <a:rPr lang="en-IN" b="1" i="1" baseline="-25000" dirty="0">
                <a:latin typeface="Times New Roman" panose="02020603050405020304" pitchFamily="18" charset="0"/>
                <a:ea typeface="Calibri" panose="020F0502020204030204" pitchFamily="34" charset="0"/>
                <a:cs typeface="Times New Roman" panose="02020603050405020304" pitchFamily="18" charset="0"/>
              </a:rPr>
              <a:t>G</a:t>
            </a:r>
            <a:r>
              <a:rPr lang="en-IN" b="1" i="1" dirty="0">
                <a:latin typeface="Times New Roman" panose="02020603050405020304" pitchFamily="18" charset="0"/>
                <a:ea typeface="Calibri" panose="020F0502020204030204" pitchFamily="34" charset="0"/>
                <a:cs typeface="Times New Roman" panose="02020603050405020304" pitchFamily="18" charset="0"/>
              </a:rPr>
              <a:t> – H</a:t>
            </a:r>
            <a:r>
              <a:rPr lang="en-IN" b="1" i="1" baseline="-25000" dirty="0">
                <a:latin typeface="Times New Roman" panose="02020603050405020304" pitchFamily="18" charset="0"/>
                <a:ea typeface="Calibri" panose="020F0502020204030204" pitchFamily="34" charset="0"/>
                <a:cs typeface="Times New Roman" panose="02020603050405020304" pitchFamily="18" charset="0"/>
              </a:rPr>
              <a:t>L</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 feed may be introduced under any of a variety of thermal conditions ranging from a liquid well below its bubble point to a superheated vapour, for each of which the value of </a:t>
            </a:r>
            <a:r>
              <a:rPr lang="en-IN" b="1" i="1" dirty="0">
                <a:latin typeface="Times New Roman" panose="02020603050405020304" pitchFamily="18" charset="0"/>
                <a:ea typeface="Calibri" panose="020F0502020204030204" pitchFamily="34" charset="0"/>
                <a:cs typeface="Times New Roman" panose="02020603050405020304" pitchFamily="18" charset="0"/>
              </a:rPr>
              <a:t>q</a:t>
            </a:r>
            <a:r>
              <a:rPr lang="en-IN" dirty="0">
                <a:latin typeface="Times New Roman" panose="02020603050405020304" pitchFamily="18" charset="0"/>
                <a:ea typeface="Calibri" panose="020F0502020204030204" pitchFamily="34" charset="0"/>
                <a:cs typeface="Times New Roman" panose="02020603050405020304" pitchFamily="18" charset="0"/>
              </a:rPr>
              <a:t> will be different.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8882452" y="843400"/>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8973892" y="1652350"/>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9178118" y="3740764"/>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9178118" y="4327388"/>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332186" y="6148441"/>
            <a:ext cx="3801041"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Combining Eqns. (16) and (19), we get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Object 21"/>
          <p:cNvGraphicFramePr>
            <a:graphicFrameLocks noChangeAspect="1"/>
          </p:cNvGraphicFramePr>
          <p:nvPr/>
        </p:nvGraphicFramePr>
        <p:xfrm>
          <a:off x="4958542" y="6101224"/>
          <a:ext cx="1800225" cy="419100"/>
        </p:xfrm>
        <a:graphic>
          <a:graphicData uri="http://schemas.openxmlformats.org/presentationml/2006/ole">
            <mc:AlternateContent xmlns:mc="http://schemas.openxmlformats.org/markup-compatibility/2006">
              <mc:Choice xmlns:v="urn:schemas-microsoft-com:vml" Requires="v">
                <p:oleObj spid="_x0000_s18474" name="Equation" r:id="rId12" imgW="1054100" imgH="241300" progId="Equation.3">
                  <p:embed/>
                </p:oleObj>
              </mc:Choice>
              <mc:Fallback>
                <p:oleObj name="Equation" r:id="rId12" imgW="1054100" imgH="241300" progId="Equation.3">
                  <p:embed/>
                  <p:pic>
                    <p:nvPicPr>
                      <p:cNvPr id="22"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8542" y="6101224"/>
                        <a:ext cx="18002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2054584" y="6520324"/>
            <a:ext cx="5160387"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This provides a convenient method for determining  </a:t>
            </a:r>
            <a:endParaRPr lang="en-IN" dirty="0"/>
          </a:p>
        </p:txBody>
      </p:sp>
      <p:graphicFrame>
        <p:nvGraphicFramePr>
          <p:cNvPr id="24" name="Object 23"/>
          <p:cNvGraphicFramePr>
            <a:graphicFrameLocks noChangeAspect="1"/>
          </p:cNvGraphicFramePr>
          <p:nvPr/>
        </p:nvGraphicFramePr>
        <p:xfrm>
          <a:off x="6868544" y="6520324"/>
          <a:ext cx="236650" cy="308673"/>
        </p:xfrm>
        <a:graphic>
          <a:graphicData uri="http://schemas.openxmlformats.org/presentationml/2006/ole">
            <mc:AlternateContent xmlns:mc="http://schemas.openxmlformats.org/markup-compatibility/2006">
              <mc:Choice xmlns:v="urn:schemas-microsoft-com:vml" Requires="v">
                <p:oleObj spid="_x0000_s18475" name="Equation" r:id="rId14" imgW="164885" imgH="215619" progId="Equation.3">
                  <p:embed/>
                </p:oleObj>
              </mc:Choice>
              <mc:Fallback>
                <p:oleObj name="Equation" r:id="rId14" imgW="164885" imgH="215619" progId="Equation.3">
                  <p:embed/>
                  <p:pic>
                    <p:nvPicPr>
                      <p:cNvPr id="24"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8544" y="6520324"/>
                        <a:ext cx="236650" cy="308673"/>
                      </a:xfrm>
                      <a:prstGeom prst="rect">
                        <a:avLst/>
                      </a:prstGeom>
                      <a:noFill/>
                    </p:spPr>
                  </p:pic>
                </p:oleObj>
              </mc:Fallback>
            </mc:AlternateContent>
          </a:graphicData>
        </a:graphic>
      </p:graphicFrame>
      <p:sp>
        <p:nvSpPr>
          <p:cNvPr id="25" name="Rectangle 24"/>
          <p:cNvSpPr/>
          <p:nvPr/>
        </p:nvSpPr>
        <p:spPr>
          <a:xfrm>
            <a:off x="9267021" y="6040366"/>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p:cNvSpPr txBox="1"/>
          <p:nvPr/>
        </p:nvSpPr>
        <p:spPr>
          <a:xfrm>
            <a:off x="6986869" y="6488668"/>
            <a:ext cx="309270" cy="369332"/>
          </a:xfrm>
          <a:prstGeom prst="rect">
            <a:avLst/>
          </a:prstGeom>
          <a:noFill/>
        </p:spPr>
        <p:txBody>
          <a:bodyPr wrap="square" rtlCol="0">
            <a:spAutoFit/>
          </a:bodyPr>
          <a:lstStyle/>
          <a:p>
            <a:r>
              <a:rPr lang="en-US"/>
              <a:t>.</a:t>
            </a:r>
            <a:endParaRPr lang="en-IN" dirty="0"/>
          </a:p>
        </p:txBody>
      </p:sp>
    </p:spTree>
    <p:extLst>
      <p:ext uri="{BB962C8B-B14F-4D97-AF65-F5344CB8AC3E}">
        <p14:creationId xmlns:p14="http://schemas.microsoft.com/office/powerpoint/2010/main" val="3045821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35487" y="78587"/>
            <a:ext cx="8481102" cy="1019439"/>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point of intersection of the two operating lines will help locate the exhausting-section operating line. This can be established as follows. Rewriting Eqns. (9) and (13) without the tray subscripts, we have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Object 19"/>
          <p:cNvGraphicFramePr>
            <a:graphicFrameLocks noChangeAspect="1"/>
          </p:cNvGraphicFramePr>
          <p:nvPr/>
        </p:nvGraphicFramePr>
        <p:xfrm>
          <a:off x="4776166" y="1056557"/>
          <a:ext cx="1752600" cy="371475"/>
        </p:xfrm>
        <a:graphic>
          <a:graphicData uri="http://schemas.openxmlformats.org/presentationml/2006/ole">
            <mc:AlternateContent xmlns:mc="http://schemas.openxmlformats.org/markup-compatibility/2006">
              <mc:Choice xmlns:v="urn:schemas-microsoft-com:vml" Requires="v">
                <p:oleObj spid="_x0000_s19488" name="Equation" r:id="rId3" imgW="1015559" imgH="215806" progId="Equation.3">
                  <p:embed/>
                </p:oleObj>
              </mc:Choice>
              <mc:Fallback>
                <p:oleObj name="Equation" r:id="rId3" imgW="1015559" imgH="215806" progId="Equation.3">
                  <p:embed/>
                  <p:pic>
                    <p:nvPicPr>
                      <p:cNvPr id="2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166" y="1056557"/>
                        <a:ext cx="17526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nvGraphicFramePr>
        <p:xfrm>
          <a:off x="4757871" y="1495185"/>
          <a:ext cx="1876425" cy="428625"/>
        </p:xfrm>
        <a:graphic>
          <a:graphicData uri="http://schemas.openxmlformats.org/presentationml/2006/ole">
            <mc:AlternateContent xmlns:mc="http://schemas.openxmlformats.org/markup-compatibility/2006">
              <mc:Choice xmlns:v="urn:schemas-microsoft-com:vml" Requires="v">
                <p:oleObj spid="_x0000_s19489" name="Equation" r:id="rId5" imgW="1117115" imgH="253890" progId="Equation.3">
                  <p:embed/>
                </p:oleObj>
              </mc:Choice>
              <mc:Fallback>
                <p:oleObj name="Equation" r:id="rId5" imgW="1117115" imgH="253890" progId="Equation.3">
                  <p:embed/>
                  <p:pic>
                    <p:nvPicPr>
                      <p:cNvPr id="22"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871" y="1495185"/>
                        <a:ext cx="18764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1710375" y="1964356"/>
            <a:ext cx="1794081"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Subtracting 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5" name="Object 24"/>
          <p:cNvGraphicFramePr>
            <a:graphicFrameLocks noChangeAspect="1"/>
          </p:cNvGraphicFramePr>
          <p:nvPr/>
        </p:nvGraphicFramePr>
        <p:xfrm>
          <a:off x="3913888" y="2222089"/>
          <a:ext cx="3924300" cy="428625"/>
        </p:xfrm>
        <a:graphic>
          <a:graphicData uri="http://schemas.openxmlformats.org/presentationml/2006/ole">
            <mc:AlternateContent xmlns:mc="http://schemas.openxmlformats.org/markup-compatibility/2006">
              <mc:Choice xmlns:v="urn:schemas-microsoft-com:vml" Requires="v">
                <p:oleObj spid="_x0000_s19490" name="Equation" r:id="rId7" imgW="2336800" imgH="254000" progId="Equation.3">
                  <p:embed/>
                </p:oleObj>
              </mc:Choice>
              <mc:Fallback>
                <p:oleObj name="Equation" r:id="rId7" imgW="2336800" imgH="254000" progId="Equation.3">
                  <p:embed/>
                  <p:pic>
                    <p:nvPicPr>
                      <p:cNvPr id="25"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3888" y="2222089"/>
                        <a:ext cx="3924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p:nvPr/>
        </p:nvSpPr>
        <p:spPr>
          <a:xfrm>
            <a:off x="1635487" y="2738956"/>
            <a:ext cx="3753335"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Further, by an overall material balance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8" name="Object 27"/>
          <p:cNvGraphicFramePr>
            <a:graphicFrameLocks noChangeAspect="1"/>
          </p:cNvGraphicFramePr>
          <p:nvPr/>
        </p:nvGraphicFramePr>
        <p:xfrm>
          <a:off x="4952113" y="3127652"/>
          <a:ext cx="2066925" cy="381000"/>
        </p:xfrm>
        <a:graphic>
          <a:graphicData uri="http://schemas.openxmlformats.org/presentationml/2006/ole">
            <mc:AlternateContent xmlns:mc="http://schemas.openxmlformats.org/markup-compatibility/2006">
              <mc:Choice xmlns:v="urn:schemas-microsoft-com:vml" Requires="v">
                <p:oleObj spid="_x0000_s19491" name="Equation" r:id="rId9" imgW="1231366" imgH="228501" progId="Equation.3">
                  <p:embed/>
                </p:oleObj>
              </mc:Choice>
              <mc:Fallback>
                <p:oleObj name="Equation" r:id="rId9" imgW="1231366" imgH="228501" progId="Equation.3">
                  <p:embed/>
                  <p:pic>
                    <p:nvPicPr>
                      <p:cNvPr id="28"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2113" y="3127652"/>
                        <a:ext cx="20669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1635487" y="3721865"/>
            <a:ext cx="5705408"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Substituting this and Eqns. (19) and (20) in Eqn. (23) 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1" name="Object 30"/>
          <p:cNvGraphicFramePr>
            <a:graphicFrameLocks noChangeAspect="1"/>
          </p:cNvGraphicFramePr>
          <p:nvPr/>
        </p:nvGraphicFramePr>
        <p:xfrm>
          <a:off x="4952113" y="4110561"/>
          <a:ext cx="1847850" cy="752475"/>
        </p:xfrm>
        <a:graphic>
          <a:graphicData uri="http://schemas.openxmlformats.org/presentationml/2006/ole">
            <mc:AlternateContent xmlns:mc="http://schemas.openxmlformats.org/markup-compatibility/2006">
              <mc:Choice xmlns:v="urn:schemas-microsoft-com:vml" Requires="v">
                <p:oleObj spid="_x0000_s19492" name="Equation" r:id="rId11" imgW="1079032" imgH="431613" progId="Equation.3">
                  <p:embed/>
                </p:oleObj>
              </mc:Choice>
              <mc:Fallback>
                <p:oleObj name="Equation" r:id="rId11" imgW="1079032" imgH="431613" progId="Equation.3">
                  <p:embed/>
                  <p:pic>
                    <p:nvPicPr>
                      <p:cNvPr id="31"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2113" y="4110561"/>
                        <a:ext cx="18478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1"/>
          <p:cNvSpPr/>
          <p:nvPr/>
        </p:nvSpPr>
        <p:spPr>
          <a:xfrm>
            <a:off x="1595958" y="5094005"/>
            <a:ext cx="8750530" cy="1574149"/>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the locus of intersection of operating lines (the </a:t>
            </a:r>
            <a:r>
              <a:rPr lang="en-IN" b="1" i="1" dirty="0">
                <a:latin typeface="Times New Roman" panose="02020603050405020304" pitchFamily="18" charset="0"/>
                <a:ea typeface="Calibri" panose="020F0502020204030204" pitchFamily="34" charset="0"/>
                <a:cs typeface="Times New Roman" panose="02020603050405020304" pitchFamily="18" charset="0"/>
              </a:rPr>
              <a:t>q</a:t>
            </a:r>
            <a:r>
              <a:rPr lang="en-IN" dirty="0">
                <a:latin typeface="Times New Roman" panose="02020603050405020304" pitchFamily="18" charset="0"/>
                <a:ea typeface="Calibri" panose="020F0502020204030204" pitchFamily="34" charset="0"/>
                <a:cs typeface="Times New Roman" panose="02020603050405020304" pitchFamily="18" charset="0"/>
              </a:rPr>
              <a:t> line), is a straight line of slope </a:t>
            </a:r>
            <a:r>
              <a:rPr lang="en-IN" i="1" dirty="0">
                <a:latin typeface="Times New Roman" panose="02020603050405020304" pitchFamily="18" charset="0"/>
                <a:ea typeface="Calibri" panose="020F0502020204030204" pitchFamily="34" charset="0"/>
                <a:cs typeface="Times New Roman" panose="02020603050405020304" pitchFamily="18" charset="0"/>
              </a:rPr>
              <a:t>q</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i="1" dirty="0">
                <a:latin typeface="Times New Roman" panose="02020603050405020304" pitchFamily="18" charset="0"/>
                <a:ea typeface="Calibri" panose="020F0502020204030204" pitchFamily="34" charset="0"/>
                <a:cs typeface="Times New Roman" panose="02020603050405020304" pitchFamily="18" charset="0"/>
              </a:rPr>
              <a:t>q</a:t>
            </a:r>
            <a:r>
              <a:rPr lang="en-IN" dirty="0">
                <a:latin typeface="Times New Roman" panose="02020603050405020304" pitchFamily="18" charset="0"/>
                <a:ea typeface="Calibri" panose="020F0502020204030204" pitchFamily="34" charset="0"/>
                <a:cs typeface="Times New Roman" panose="02020603050405020304" pitchFamily="18" charset="0"/>
              </a:rPr>
              <a:t>-1) and since </a:t>
            </a:r>
            <a:r>
              <a:rPr lang="en-IN" i="1" dirty="0">
                <a:latin typeface="Times New Roman" panose="02020603050405020304" pitchFamily="18" charset="0"/>
                <a:ea typeface="Calibri" panose="020F0502020204030204" pitchFamily="34" charset="0"/>
                <a:cs typeface="Times New Roman" panose="02020603050405020304" pitchFamily="18" charset="0"/>
              </a:rPr>
              <a:t>y = </a:t>
            </a:r>
            <a:r>
              <a:rPr lang="en-IN" i="1" dirty="0"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F</a:t>
            </a:r>
            <a:r>
              <a:rPr lang="en-IN" i="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when </a:t>
            </a:r>
            <a:r>
              <a:rPr lang="en-IN" i="1" dirty="0">
                <a:latin typeface="Times New Roman" panose="02020603050405020304" pitchFamily="18" charset="0"/>
                <a:ea typeface="Calibri" panose="020F0502020204030204" pitchFamily="34" charset="0"/>
                <a:cs typeface="Times New Roman" panose="02020603050405020304" pitchFamily="18" charset="0"/>
              </a:rPr>
              <a:t>x = </a:t>
            </a:r>
            <a:r>
              <a:rPr lang="en-IN" i="1" dirty="0"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F</a:t>
            </a:r>
            <a:r>
              <a:rPr lang="en-IN" dirty="0">
                <a:latin typeface="Times New Roman" panose="02020603050405020304" pitchFamily="18" charset="0"/>
                <a:ea typeface="Calibri" panose="020F0502020204030204" pitchFamily="34" charset="0"/>
                <a:cs typeface="Times New Roman" panose="02020603050405020304" pitchFamily="18" charset="0"/>
              </a:rPr>
              <a:t>, it passes through the point </a:t>
            </a:r>
            <a:r>
              <a:rPr lang="en-IN" i="1" dirty="0">
                <a:latin typeface="Times New Roman" panose="02020603050405020304" pitchFamily="18" charset="0"/>
                <a:ea typeface="Calibri" panose="020F0502020204030204" pitchFamily="34" charset="0"/>
                <a:cs typeface="Times New Roman" panose="02020603050405020304" pitchFamily="18" charset="0"/>
              </a:rPr>
              <a:t>x = y = </a:t>
            </a:r>
            <a:r>
              <a:rPr lang="en-IN" i="1" dirty="0"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F</a:t>
            </a:r>
            <a:r>
              <a:rPr lang="en-IN" i="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on the 45</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o</a:t>
            </a:r>
            <a:r>
              <a:rPr lang="en-IN" dirty="0">
                <a:latin typeface="Times New Roman" panose="02020603050405020304" pitchFamily="18" charset="0"/>
                <a:ea typeface="Calibri" panose="020F0502020204030204" pitchFamily="34" charset="0"/>
                <a:cs typeface="Times New Roman" panose="02020603050405020304" pitchFamily="18" charset="0"/>
              </a:rPr>
              <a:t> diagonal. It is clear that for a given feed condition, fixing the reflux ratio at the top of the column automatically establishes the liquid/vapour ratio in the exhausting section and the </a:t>
            </a:r>
            <a:r>
              <a:rPr lang="en-IN" dirty="0" err="1">
                <a:latin typeface="Times New Roman" panose="02020603050405020304" pitchFamily="18" charset="0"/>
                <a:ea typeface="Calibri" panose="020F0502020204030204" pitchFamily="34" charset="0"/>
                <a:cs typeface="Times New Roman" panose="02020603050405020304" pitchFamily="18" charset="0"/>
              </a:rPr>
              <a:t>reboiler</a:t>
            </a:r>
            <a:r>
              <a:rPr lang="en-IN" dirty="0">
                <a:latin typeface="Times New Roman" panose="02020603050405020304" pitchFamily="18" charset="0"/>
                <a:ea typeface="Calibri" panose="020F0502020204030204" pitchFamily="34" charset="0"/>
                <a:cs typeface="Times New Roman" panose="02020603050405020304" pitchFamily="18" charset="0"/>
              </a:rPr>
              <a:t> heat load as well.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8236562" y="1039336"/>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8236561" y="1509569"/>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34"/>
          <p:cNvSpPr/>
          <p:nvPr/>
        </p:nvSpPr>
        <p:spPr>
          <a:xfrm>
            <a:off x="8247620" y="2299223"/>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8236561" y="3152621"/>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p:cNvSpPr/>
          <p:nvPr/>
        </p:nvSpPr>
        <p:spPr>
          <a:xfrm>
            <a:off x="8236561" y="4375303"/>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8142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61535" y="972540"/>
          <a:ext cx="10070196" cy="5101032"/>
        </p:xfrm>
        <a:graphic>
          <a:graphicData uri="http://schemas.openxmlformats.org/drawingml/2006/table">
            <a:tbl>
              <a:tblPr firstRow="1" firstCol="1" bandRow="1">
                <a:tableStyleId>{5C22544A-7EE6-4342-B048-85BDC9FD1C3A}</a:tableStyleId>
              </a:tblPr>
              <a:tblGrid>
                <a:gridCol w="1122218">
                  <a:extLst>
                    <a:ext uri="{9D8B030D-6E8A-4147-A177-3AD203B41FA5}">
                      <a16:colId xmlns:a16="http://schemas.microsoft.com/office/drawing/2014/main" val="3159598804"/>
                    </a:ext>
                  </a:extLst>
                </a:gridCol>
                <a:gridCol w="1267018">
                  <a:extLst>
                    <a:ext uri="{9D8B030D-6E8A-4147-A177-3AD203B41FA5}">
                      <a16:colId xmlns:a16="http://schemas.microsoft.com/office/drawing/2014/main" val="1410939748"/>
                    </a:ext>
                  </a:extLst>
                </a:gridCol>
                <a:gridCol w="1230284">
                  <a:extLst>
                    <a:ext uri="{9D8B030D-6E8A-4147-A177-3AD203B41FA5}">
                      <a16:colId xmlns:a16="http://schemas.microsoft.com/office/drawing/2014/main" val="1571472251"/>
                    </a:ext>
                  </a:extLst>
                </a:gridCol>
                <a:gridCol w="1172094">
                  <a:extLst>
                    <a:ext uri="{9D8B030D-6E8A-4147-A177-3AD203B41FA5}">
                      <a16:colId xmlns:a16="http://schemas.microsoft.com/office/drawing/2014/main" val="350531119"/>
                    </a:ext>
                  </a:extLst>
                </a:gridCol>
                <a:gridCol w="1130531">
                  <a:extLst>
                    <a:ext uri="{9D8B030D-6E8A-4147-A177-3AD203B41FA5}">
                      <a16:colId xmlns:a16="http://schemas.microsoft.com/office/drawing/2014/main" val="361581637"/>
                    </a:ext>
                  </a:extLst>
                </a:gridCol>
                <a:gridCol w="1101647">
                  <a:extLst>
                    <a:ext uri="{9D8B030D-6E8A-4147-A177-3AD203B41FA5}">
                      <a16:colId xmlns:a16="http://schemas.microsoft.com/office/drawing/2014/main" val="3706341025"/>
                    </a:ext>
                  </a:extLst>
                </a:gridCol>
                <a:gridCol w="1375546">
                  <a:extLst>
                    <a:ext uri="{9D8B030D-6E8A-4147-A177-3AD203B41FA5}">
                      <a16:colId xmlns:a16="http://schemas.microsoft.com/office/drawing/2014/main" val="3511790751"/>
                    </a:ext>
                  </a:extLst>
                </a:gridCol>
                <a:gridCol w="1670858">
                  <a:extLst>
                    <a:ext uri="{9D8B030D-6E8A-4147-A177-3AD203B41FA5}">
                      <a16:colId xmlns:a16="http://schemas.microsoft.com/office/drawing/2014/main" val="2029004473"/>
                    </a:ext>
                  </a:extLst>
                </a:gridCol>
              </a:tblGrid>
              <a:tr h="1097728">
                <a:tc>
                  <a:txBody>
                    <a:bodyPr/>
                    <a:lstStyle/>
                    <a:p>
                      <a:pPr algn="ctr">
                        <a:lnSpc>
                          <a:spcPct val="107000"/>
                        </a:lnSpc>
                        <a:spcAft>
                          <a:spcPts val="0"/>
                        </a:spcAft>
                      </a:pPr>
                      <a:r>
                        <a:rPr lang="en-US" sz="1400" dirty="0">
                          <a:effectLst/>
                          <a:latin typeface="Times New Roman" panose="02020603050405020304" pitchFamily="18" charset="0"/>
                          <a:cs typeface="Times New Roman" panose="02020603050405020304" pitchFamily="18" charset="0"/>
                        </a:rPr>
                        <a:t>Feed Condition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dirty="0">
                          <a:effectLst/>
                          <a:latin typeface="Times New Roman" panose="02020603050405020304" pitchFamily="18" charset="0"/>
                          <a:cs typeface="Times New Roman" panose="02020603050405020304" pitchFamily="18" charset="0"/>
                        </a:rPr>
                        <a:t>G</a:t>
                      </a:r>
                      <a:r>
                        <a:rPr lang="en-US" sz="1400" i="1" baseline="-25000" dirty="0">
                          <a:effectLst/>
                          <a:latin typeface="Times New Roman" panose="02020603050405020304" pitchFamily="18" charset="0"/>
                          <a:cs typeface="Times New Roman" panose="02020603050405020304" pitchFamily="18" charset="0"/>
                        </a:rPr>
                        <a:t>F</a:t>
                      </a:r>
                      <a:endParaRPr lang="en-IN" sz="1400"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dirty="0" err="1">
                          <a:effectLst/>
                          <a:latin typeface="Times New Roman" panose="02020603050405020304" pitchFamily="18" charset="0"/>
                          <a:cs typeface="Times New Roman" panose="02020603050405020304" pitchFamily="18" charset="0"/>
                        </a:rPr>
                        <a:t>mol</a:t>
                      </a:r>
                      <a:r>
                        <a:rPr lang="en-US" sz="1400" dirty="0">
                          <a:effectLst/>
                          <a:latin typeface="Times New Roman" panose="02020603050405020304" pitchFamily="18" charset="0"/>
                          <a:cs typeface="Times New Roman" panose="02020603050405020304" pitchFamily="18" charset="0"/>
                        </a:rPr>
                        <a:t>/(time)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dirty="0">
                          <a:effectLst/>
                          <a:latin typeface="Times New Roman" panose="02020603050405020304" pitchFamily="18" charset="0"/>
                          <a:cs typeface="Times New Roman" panose="02020603050405020304" pitchFamily="18" charset="0"/>
                        </a:rPr>
                        <a:t>L</a:t>
                      </a:r>
                      <a:r>
                        <a:rPr lang="en-US" sz="1400" i="1" baseline="-25000" dirty="0">
                          <a:effectLst/>
                          <a:latin typeface="Times New Roman" panose="02020603050405020304" pitchFamily="18" charset="0"/>
                          <a:cs typeface="Times New Roman" panose="02020603050405020304" pitchFamily="18" charset="0"/>
                        </a:rPr>
                        <a:t>F</a:t>
                      </a:r>
                      <a:endParaRPr lang="en-IN" sz="1400"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dirty="0" err="1">
                          <a:effectLst/>
                          <a:latin typeface="Times New Roman" panose="02020603050405020304" pitchFamily="18" charset="0"/>
                          <a:cs typeface="Times New Roman" panose="02020603050405020304" pitchFamily="18" charset="0"/>
                        </a:rPr>
                        <a:t>mol</a:t>
                      </a:r>
                      <a:r>
                        <a:rPr lang="en-US" sz="1400" dirty="0">
                          <a:effectLst/>
                          <a:latin typeface="Times New Roman" panose="02020603050405020304" pitchFamily="18" charset="0"/>
                          <a:cs typeface="Times New Roman" panose="02020603050405020304" pitchFamily="18" charset="0"/>
                        </a:rPr>
                        <a:t>/(time)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dirty="0">
                          <a:effectLst/>
                          <a:latin typeface="Times New Roman" panose="02020603050405020304" pitchFamily="18" charset="0"/>
                          <a:cs typeface="Times New Roman" panose="02020603050405020304" pitchFamily="18" charset="0"/>
                        </a:rPr>
                        <a:t>H</a:t>
                      </a:r>
                      <a:r>
                        <a:rPr lang="en-US" sz="1400" i="1" baseline="-25000" dirty="0">
                          <a:effectLst/>
                          <a:latin typeface="Times New Roman" panose="02020603050405020304" pitchFamily="18" charset="0"/>
                          <a:cs typeface="Times New Roman" panose="02020603050405020304" pitchFamily="18" charset="0"/>
                        </a:rPr>
                        <a:t>GF</a:t>
                      </a:r>
                      <a:endParaRPr lang="en-IN" sz="1400"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dirty="0">
                          <a:effectLst/>
                          <a:latin typeface="Times New Roman" panose="02020603050405020304" pitchFamily="18" charset="0"/>
                          <a:cs typeface="Times New Roman" panose="02020603050405020304" pitchFamily="18" charset="0"/>
                        </a:rPr>
                        <a:t>energy/</a:t>
                      </a:r>
                      <a:r>
                        <a:rPr lang="en-US" sz="1400" dirty="0" err="1">
                          <a:effectLst/>
                          <a:latin typeface="Times New Roman" panose="02020603050405020304" pitchFamily="18" charset="0"/>
                          <a:cs typeface="Times New Roman" panose="02020603050405020304" pitchFamily="18" charset="0"/>
                        </a:rPr>
                        <a:t>mol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dirty="0">
                          <a:effectLst/>
                          <a:latin typeface="Times New Roman" panose="02020603050405020304" pitchFamily="18" charset="0"/>
                          <a:cs typeface="Times New Roman" panose="02020603050405020304" pitchFamily="18" charset="0"/>
                        </a:rPr>
                        <a:t>H</a:t>
                      </a:r>
                      <a:r>
                        <a:rPr lang="en-US" sz="1400" i="1" baseline="-25000" dirty="0">
                          <a:effectLst/>
                          <a:latin typeface="Times New Roman" panose="02020603050405020304" pitchFamily="18" charset="0"/>
                          <a:cs typeface="Times New Roman" panose="02020603050405020304" pitchFamily="18" charset="0"/>
                        </a:rPr>
                        <a:t>LF</a:t>
                      </a:r>
                      <a:endParaRPr lang="en-IN" sz="1400"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dirty="0">
                          <a:effectLst/>
                          <a:latin typeface="Times New Roman" panose="02020603050405020304" pitchFamily="18" charset="0"/>
                          <a:cs typeface="Times New Roman" panose="02020603050405020304" pitchFamily="18" charset="0"/>
                        </a:rPr>
                        <a:t>energy/</a:t>
                      </a:r>
                      <a:r>
                        <a:rPr lang="en-US" sz="1400" dirty="0" err="1">
                          <a:effectLst/>
                          <a:latin typeface="Times New Roman" panose="02020603050405020304" pitchFamily="18" charset="0"/>
                          <a:cs typeface="Times New Roman" panose="02020603050405020304" pitchFamily="18" charset="0"/>
                        </a:rPr>
                        <a:t>mol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dirty="0">
                          <a:effectLst/>
                          <a:latin typeface="Times New Roman" panose="02020603050405020304" pitchFamily="18" charset="0"/>
                          <a:cs typeface="Times New Roman" panose="02020603050405020304" pitchFamily="18" charset="0"/>
                        </a:rPr>
                        <a:t>H</a:t>
                      </a:r>
                      <a:r>
                        <a:rPr lang="en-US" sz="1400" i="1" baseline="-25000" dirty="0">
                          <a:effectLst/>
                          <a:latin typeface="Times New Roman" panose="02020603050405020304" pitchFamily="18" charset="0"/>
                          <a:cs typeface="Times New Roman" panose="02020603050405020304" pitchFamily="18" charset="0"/>
                        </a:rPr>
                        <a:t>F</a:t>
                      </a:r>
                      <a:endParaRPr lang="en-IN" sz="1400"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dirty="0">
                          <a:effectLst/>
                          <a:latin typeface="Times New Roman" panose="02020603050405020304" pitchFamily="18" charset="0"/>
                          <a:cs typeface="Times New Roman" panose="02020603050405020304" pitchFamily="18" charset="0"/>
                        </a:rPr>
                        <a:t>energy/</a:t>
                      </a:r>
                      <a:r>
                        <a:rPr lang="en-US" sz="1400" dirty="0" err="1">
                          <a:effectLst/>
                          <a:latin typeface="Times New Roman" panose="02020603050405020304" pitchFamily="18" charset="0"/>
                          <a:cs typeface="Times New Roman" panose="02020603050405020304" pitchFamily="18" charset="0"/>
                        </a:rPr>
                        <a:t>mol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7534400"/>
                  </a:ext>
                </a:extLst>
              </a:tr>
              <a:tr h="726394">
                <a:tc>
                  <a:txBody>
                    <a:bodyPr/>
                    <a:lstStyle/>
                    <a:p>
                      <a:pPr algn="just">
                        <a:lnSpc>
                          <a:spcPct val="107000"/>
                        </a:lnSpc>
                        <a:spcAft>
                          <a:spcPts val="0"/>
                        </a:spcAft>
                      </a:pPr>
                      <a:r>
                        <a:rPr lang="en-US" sz="1400" dirty="0">
                          <a:effectLst/>
                          <a:latin typeface="Times New Roman" panose="02020603050405020304" pitchFamily="18" charset="0"/>
                          <a:cs typeface="Times New Roman" panose="02020603050405020304" pitchFamily="18" charset="0"/>
                        </a:rPr>
                        <a:t>Liquid below bubble point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 </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H</a:t>
                      </a:r>
                      <a:r>
                        <a:rPr lang="en-US" sz="1400" b="1" i="1" baseline="-25000"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H</a:t>
                      </a:r>
                      <a:r>
                        <a:rPr lang="en-US" sz="1400" b="1" i="1" baseline="-25000" dirty="0">
                          <a:effectLst/>
                          <a:latin typeface="Times New Roman" panose="02020603050405020304" pitchFamily="18" charset="0"/>
                          <a:cs typeface="Times New Roman" panose="02020603050405020304" pitchFamily="18" charset="0"/>
                        </a:rPr>
                        <a:t>F </a:t>
                      </a:r>
                      <a:r>
                        <a:rPr lang="en-US" sz="1400" b="1" i="1" dirty="0">
                          <a:effectLst/>
                          <a:latin typeface="Times New Roman" panose="02020603050405020304" pitchFamily="18" charset="0"/>
                          <a:cs typeface="Times New Roman" panose="02020603050405020304" pitchFamily="18" charset="0"/>
                        </a:rPr>
                        <a:t>&lt; H</a:t>
                      </a:r>
                      <a:r>
                        <a:rPr lang="en-US" sz="1400" b="1" i="1" baseline="-25000" dirty="0">
                          <a:effectLst/>
                          <a:latin typeface="Times New Roman" panose="02020603050405020304" pitchFamily="18" charset="0"/>
                          <a:cs typeface="Times New Roman" panose="02020603050405020304" pitchFamily="18" charset="0"/>
                        </a:rPr>
                        <a:t>L</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&gt; 1.0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&gt; 1.0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2952101"/>
                  </a:ext>
                </a:extLst>
              </a:tr>
              <a:tr h="726394">
                <a:tc>
                  <a:txBody>
                    <a:bodyPr/>
                    <a:lstStyle/>
                    <a:p>
                      <a:pPr algn="just">
                        <a:lnSpc>
                          <a:spcPct val="107000"/>
                        </a:lnSpc>
                        <a:spcAft>
                          <a:spcPts val="0"/>
                        </a:spcAft>
                      </a:pPr>
                      <a:r>
                        <a:rPr lang="en-US" sz="1400" dirty="0">
                          <a:effectLst/>
                          <a:latin typeface="Times New Roman" panose="02020603050405020304" pitchFamily="18" charset="0"/>
                          <a:cs typeface="Times New Roman" panose="02020603050405020304" pitchFamily="18" charset="0"/>
                        </a:rPr>
                        <a:t>Saturated liquid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 </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H</a:t>
                      </a:r>
                      <a:r>
                        <a:rPr lang="en-US" sz="1400" b="1" i="1" baseline="-25000"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 H</a:t>
                      </a:r>
                      <a:r>
                        <a:rPr lang="en-US" sz="1400" b="1" i="1" baseline="-25000" dirty="0">
                          <a:effectLst/>
                          <a:latin typeface="Times New Roman" panose="02020603050405020304" pitchFamily="18" charset="0"/>
                          <a:cs typeface="Times New Roman" panose="02020603050405020304" pitchFamily="18" charset="0"/>
                        </a:rPr>
                        <a:t>L</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1.0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934463"/>
                  </a:ext>
                </a:extLst>
              </a:tr>
              <a:tr h="1097728">
                <a:tc>
                  <a:txBody>
                    <a:bodyPr/>
                    <a:lstStyle/>
                    <a:p>
                      <a:pPr>
                        <a:lnSpc>
                          <a:spcPct val="107000"/>
                        </a:lnSpc>
                        <a:spcAft>
                          <a:spcPts val="0"/>
                        </a:spcAft>
                      </a:pPr>
                      <a:r>
                        <a:rPr lang="en-US" sz="1400" dirty="0">
                          <a:effectLst/>
                          <a:latin typeface="Times New Roman" panose="02020603050405020304" pitchFamily="18" charset="0"/>
                          <a:cs typeface="Times New Roman" panose="02020603050405020304" pitchFamily="18" charset="0"/>
                        </a:rPr>
                        <a:t>Mixture of liquid and vapor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G</a:t>
                      </a:r>
                      <a:r>
                        <a:rPr lang="en-US" sz="1400" b="1" i="1" baseline="-25000"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a:t>
                      </a:r>
                      <a:r>
                        <a:rPr lang="en-US" sz="1400" b="1" i="1" dirty="0">
                          <a:effectLst/>
                          <a:latin typeface="Times New Roman" panose="02020603050405020304" pitchFamily="18" charset="0"/>
                          <a:cs typeface="Times New Roman" panose="02020603050405020304" pitchFamily="18" charset="0"/>
                        </a:rPr>
                        <a:t>F = G</a:t>
                      </a:r>
                      <a:r>
                        <a:rPr lang="en-US" sz="1400" b="1" i="1" baseline="-25000" dirty="0">
                          <a:effectLst/>
                          <a:latin typeface="Times New Roman" panose="02020603050405020304" pitchFamily="18" charset="0"/>
                          <a:cs typeface="Times New Roman" panose="02020603050405020304" pitchFamily="18" charset="0"/>
                        </a:rPr>
                        <a:t>F</a:t>
                      </a:r>
                      <a:r>
                        <a:rPr lang="en-US" sz="1400" b="1" i="1" dirty="0">
                          <a:effectLst/>
                          <a:latin typeface="Times New Roman" panose="02020603050405020304" pitchFamily="18" charset="0"/>
                          <a:cs typeface="Times New Roman" panose="02020603050405020304" pitchFamily="18" charset="0"/>
                        </a:rPr>
                        <a:t> + L</a:t>
                      </a:r>
                      <a:r>
                        <a:rPr lang="en-US" sz="1400" b="1" i="1" baseline="-25000" dirty="0">
                          <a:effectLst/>
                          <a:latin typeface="Times New Roman" panose="02020603050405020304" pitchFamily="18" charset="0"/>
                          <a:cs typeface="Times New Roman" panose="02020603050405020304" pitchFamily="18" charset="0"/>
                        </a:rPr>
                        <a:t>F</a:t>
                      </a:r>
                      <a:r>
                        <a:rPr lang="en-US" sz="1400" b="1" i="0" dirty="0">
                          <a:effectLst/>
                          <a:latin typeface="Times New Roman" panose="02020603050405020304" pitchFamily="18" charset="0"/>
                          <a:cs typeface="Times New Roman" panose="02020603050405020304" pitchFamily="18" charset="0"/>
                        </a:rPr>
                        <a:t>)</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L</a:t>
                      </a:r>
                      <a:r>
                        <a:rPr lang="en-US" sz="1400" b="1" i="1" baseline="-25000" dirty="0">
                          <a:effectLst/>
                          <a:latin typeface="Times New Roman" panose="02020603050405020304" pitchFamily="18" charset="0"/>
                          <a:cs typeface="Times New Roman" panose="02020603050405020304" pitchFamily="18" charset="0"/>
                        </a:rPr>
                        <a:t>F</a:t>
                      </a:r>
                    </a:p>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a:t>
                      </a:r>
                      <a:r>
                        <a:rPr lang="en-US" sz="1400" b="1" i="1" dirty="0">
                          <a:effectLst/>
                          <a:latin typeface="Times New Roman" panose="02020603050405020304" pitchFamily="18" charset="0"/>
                          <a:cs typeface="Times New Roman" panose="02020603050405020304" pitchFamily="18" charset="0"/>
                        </a:rPr>
                        <a:t>F = G</a:t>
                      </a:r>
                      <a:r>
                        <a:rPr lang="en-US" sz="1400" b="1" i="1" baseline="-25000" dirty="0">
                          <a:effectLst/>
                          <a:latin typeface="Times New Roman" panose="02020603050405020304" pitchFamily="18" charset="0"/>
                          <a:cs typeface="Times New Roman" panose="02020603050405020304" pitchFamily="18" charset="0"/>
                        </a:rPr>
                        <a:t>F</a:t>
                      </a:r>
                      <a:r>
                        <a:rPr lang="en-US" sz="1400" b="1" i="1" dirty="0">
                          <a:effectLst/>
                          <a:latin typeface="Times New Roman" panose="02020603050405020304" pitchFamily="18" charset="0"/>
                          <a:cs typeface="Times New Roman" panose="02020603050405020304" pitchFamily="18" charset="0"/>
                        </a:rPr>
                        <a:t> + L</a:t>
                      </a:r>
                      <a:r>
                        <a:rPr lang="en-US" sz="1400" b="1" i="1" baseline="-25000" dirty="0">
                          <a:effectLst/>
                          <a:latin typeface="Times New Roman" panose="02020603050405020304" pitchFamily="18" charset="0"/>
                          <a:cs typeface="Times New Roman" panose="02020603050405020304" pitchFamily="18" charset="0"/>
                        </a:rPr>
                        <a:t>F</a:t>
                      </a:r>
                      <a:r>
                        <a:rPr lang="en-US" sz="1400" b="1" i="0" dirty="0">
                          <a:effectLst/>
                          <a:latin typeface="Times New Roman" panose="02020603050405020304" pitchFamily="18" charset="0"/>
                          <a:cs typeface="Times New Roman" panose="02020603050405020304" pitchFamily="18" charset="0"/>
                        </a:rPr>
                        <a:t>)</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H</a:t>
                      </a:r>
                      <a:r>
                        <a:rPr lang="en-US" sz="1400" b="1" i="1" baseline="-25000" dirty="0">
                          <a:effectLst/>
                          <a:latin typeface="Times New Roman" panose="02020603050405020304" pitchFamily="18" charset="0"/>
                          <a:cs typeface="Times New Roman" panose="02020603050405020304" pitchFamily="18" charset="0"/>
                        </a:rPr>
                        <a:t>L</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H</a:t>
                      </a:r>
                      <a:r>
                        <a:rPr lang="en-US" sz="1400" b="1" i="1" baseline="-25000" dirty="0">
                          <a:effectLst/>
                          <a:latin typeface="Times New Roman" panose="02020603050405020304" pitchFamily="18" charset="0"/>
                          <a:cs typeface="Times New Roman" panose="02020603050405020304" pitchFamily="18" charset="0"/>
                        </a:rPr>
                        <a:t>G</a:t>
                      </a:r>
                      <a:r>
                        <a:rPr lang="en-US" sz="1400" b="1" i="1" dirty="0">
                          <a:effectLst/>
                          <a:latin typeface="Times New Roman" panose="02020603050405020304" pitchFamily="18" charset="0"/>
                          <a:cs typeface="Times New Roman" panose="02020603050405020304" pitchFamily="18" charset="0"/>
                        </a:rPr>
                        <a:t> &gt;H</a:t>
                      </a:r>
                      <a:r>
                        <a:rPr lang="en-US" sz="1400" b="1" i="1" baseline="-25000" dirty="0">
                          <a:effectLst/>
                          <a:latin typeface="Times New Roman" panose="02020603050405020304" pitchFamily="18" charset="0"/>
                          <a:cs typeface="Times New Roman" panose="02020603050405020304" pitchFamily="18" charset="0"/>
                        </a:rPr>
                        <a:t>F</a:t>
                      </a:r>
                      <a:r>
                        <a:rPr lang="en-US" sz="1400" b="1" i="1" dirty="0">
                          <a:effectLst/>
                          <a:latin typeface="Times New Roman" panose="02020603050405020304" pitchFamily="18" charset="0"/>
                          <a:cs typeface="Times New Roman" panose="02020603050405020304" pitchFamily="18" charset="0"/>
                        </a:rPr>
                        <a:t> &gt;H</a:t>
                      </a:r>
                      <a:r>
                        <a:rPr lang="en-US" sz="1400" b="1" i="1" baseline="-25000" dirty="0">
                          <a:effectLst/>
                          <a:latin typeface="Times New Roman" panose="02020603050405020304" pitchFamily="18" charset="0"/>
                          <a:cs typeface="Times New Roman" panose="02020603050405020304" pitchFamily="18" charset="0"/>
                        </a:rPr>
                        <a:t>L</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L</a:t>
                      </a:r>
                      <a:r>
                        <a:rPr lang="en-US" sz="1400" b="1" i="1" baseline="-25000" dirty="0">
                          <a:effectLst/>
                          <a:latin typeface="Times New Roman" panose="02020603050405020304" pitchFamily="18" charset="0"/>
                          <a:cs typeface="Times New Roman" panose="02020603050405020304" pitchFamily="18" charset="0"/>
                        </a:rPr>
                        <a:t>F</a:t>
                      </a:r>
                      <a:r>
                        <a:rPr lang="en-US" sz="1400" b="1" i="1" dirty="0">
                          <a:effectLst/>
                          <a:latin typeface="Times New Roman" panose="02020603050405020304" pitchFamily="18" charset="0"/>
                          <a:cs typeface="Times New Roman" panose="02020603050405020304" pitchFamily="18" charset="0"/>
                        </a:rPr>
                        <a:t>/F</a:t>
                      </a:r>
                      <a:endParaRPr lang="en-IN" sz="1400" b="1" i="1"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1.0</a:t>
                      </a:r>
                      <a:r>
                        <a:rPr lang="en-US" sz="1400" b="1" i="1" dirty="0">
                          <a:effectLst/>
                          <a:latin typeface="Times New Roman" panose="02020603050405020304" pitchFamily="18" charset="0"/>
                          <a:cs typeface="Times New Roman" panose="02020603050405020304" pitchFamily="18" charset="0"/>
                        </a:rPr>
                        <a:t> &gt; q &gt; </a:t>
                      </a: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6807636"/>
                  </a:ext>
                </a:extLst>
              </a:tr>
              <a:tr h="726394">
                <a:tc>
                  <a:txBody>
                    <a:bodyPr/>
                    <a:lstStyle/>
                    <a:p>
                      <a:pPr algn="just">
                        <a:lnSpc>
                          <a:spcPct val="107000"/>
                        </a:lnSpc>
                        <a:spcAft>
                          <a:spcPts val="0"/>
                        </a:spcAft>
                      </a:pPr>
                      <a:r>
                        <a:rPr lang="en-US" sz="1400" dirty="0">
                          <a:effectLst/>
                          <a:latin typeface="Times New Roman" panose="02020603050405020304" pitchFamily="18" charset="0"/>
                          <a:cs typeface="Times New Roman" panose="02020603050405020304" pitchFamily="18" charset="0"/>
                        </a:rPr>
                        <a:t>Saturated vapor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dirty="0">
                          <a:effectLst/>
                          <a:latin typeface="Times New Roman" panose="02020603050405020304" pitchFamily="18" charset="0"/>
                          <a:cs typeface="Times New Roman" panose="02020603050405020304" pitchFamily="18" charset="0"/>
                        </a:rPr>
                        <a:t> </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3615347"/>
                  </a:ext>
                </a:extLst>
              </a:tr>
              <a:tr h="726394">
                <a:tc>
                  <a:txBody>
                    <a:bodyPr/>
                    <a:lstStyle/>
                    <a:p>
                      <a:pPr algn="just">
                        <a:lnSpc>
                          <a:spcPct val="107000"/>
                        </a:lnSpc>
                        <a:spcAft>
                          <a:spcPts val="0"/>
                        </a:spcAft>
                      </a:pPr>
                      <a:r>
                        <a:rPr lang="en-US" sz="1400" dirty="0">
                          <a:effectLst/>
                          <a:latin typeface="Times New Roman" panose="02020603050405020304" pitchFamily="18" charset="0"/>
                          <a:cs typeface="Times New Roman" panose="02020603050405020304" pitchFamily="18" charset="0"/>
                        </a:rPr>
                        <a:t>Superheated vapor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 &gt;H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dirty="0">
                          <a:effectLst/>
                          <a:latin typeface="Times New Roman" panose="02020603050405020304" pitchFamily="18" charset="0"/>
                          <a:cs typeface="Times New Roman" panose="02020603050405020304" pitchFamily="18" charset="0"/>
                        </a:rPr>
                        <a:t>&lt; 0</a:t>
                      </a:r>
                      <a:endParaRPr lang="en-IN" sz="14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4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6746512"/>
                  </a:ext>
                </a:extLst>
              </a:tr>
            </a:tbl>
          </a:graphicData>
        </a:graphic>
      </p:graphicFrame>
      <p:graphicFrame>
        <p:nvGraphicFramePr>
          <p:cNvPr id="3" name="Object 2"/>
          <p:cNvGraphicFramePr>
            <a:graphicFrameLocks noChangeAspect="1"/>
          </p:cNvGraphicFramePr>
          <p:nvPr/>
        </p:nvGraphicFramePr>
        <p:xfrm>
          <a:off x="7684802" y="1271044"/>
          <a:ext cx="1275658" cy="637829"/>
        </p:xfrm>
        <a:graphic>
          <a:graphicData uri="http://schemas.openxmlformats.org/presentationml/2006/ole">
            <mc:AlternateContent xmlns:mc="http://schemas.openxmlformats.org/markup-compatibility/2006">
              <mc:Choice xmlns:v="urn:schemas-microsoft-com:vml" Requires="v">
                <p:oleObj spid="_x0000_s20506" name="Equation" r:id="rId3" imgW="863225" imgH="431613" progId="Equation.3">
                  <p:embed/>
                </p:oleObj>
              </mc:Choice>
              <mc:Fallback>
                <p:oleObj name="Equation" r:id="rId3" imgW="863225" imgH="431613"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4802" y="1271044"/>
                        <a:ext cx="1275658" cy="637829"/>
                      </a:xfrm>
                      <a:prstGeom prst="rect">
                        <a:avLst/>
                      </a:prstGeom>
                      <a:noFill/>
                    </p:spPr>
                  </p:pic>
                </p:oleObj>
              </mc:Fallback>
            </mc:AlternateContent>
          </a:graphicData>
        </a:graphic>
      </p:graphicFrame>
      <p:graphicFrame>
        <p:nvGraphicFramePr>
          <p:cNvPr id="4" name="Object 3"/>
          <p:cNvGraphicFramePr>
            <a:graphicFrameLocks noChangeAspect="1"/>
          </p:cNvGraphicFramePr>
          <p:nvPr/>
        </p:nvGraphicFramePr>
        <p:xfrm>
          <a:off x="9476376" y="1215314"/>
          <a:ext cx="532674" cy="690505"/>
        </p:xfrm>
        <a:graphic>
          <a:graphicData uri="http://schemas.openxmlformats.org/presentationml/2006/ole">
            <mc:AlternateContent xmlns:mc="http://schemas.openxmlformats.org/markup-compatibility/2006">
              <mc:Choice xmlns:v="urn:schemas-microsoft-com:vml" Requires="v">
                <p:oleObj spid="_x0000_s20507" name="Equation" r:id="rId5" imgW="330200" imgH="419100" progId="Equation.3">
                  <p:embed/>
                </p:oleObj>
              </mc:Choice>
              <mc:Fallback>
                <p:oleObj name="Equation" r:id="rId5" imgW="330200" imgH="41910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6376" y="1215314"/>
                        <a:ext cx="532674" cy="690505"/>
                      </a:xfrm>
                      <a:prstGeom prst="rect">
                        <a:avLst/>
                      </a:prstGeom>
                      <a:noFill/>
                    </p:spPr>
                  </p:pic>
                </p:oleObj>
              </mc:Fallback>
            </mc:AlternateContent>
          </a:graphicData>
        </a:graphic>
      </p:graphicFrame>
      <p:graphicFrame>
        <p:nvGraphicFramePr>
          <p:cNvPr id="5" name="Object 4"/>
          <p:cNvGraphicFramePr>
            <a:graphicFrameLocks noChangeAspect="1"/>
          </p:cNvGraphicFramePr>
          <p:nvPr/>
        </p:nvGraphicFramePr>
        <p:xfrm>
          <a:off x="9609835" y="3776966"/>
          <a:ext cx="640371" cy="562277"/>
        </p:xfrm>
        <a:graphic>
          <a:graphicData uri="http://schemas.openxmlformats.org/presentationml/2006/ole">
            <mc:AlternateContent xmlns:mc="http://schemas.openxmlformats.org/markup-compatibility/2006">
              <mc:Choice xmlns:v="urn:schemas-microsoft-com:vml" Requires="v">
                <p:oleObj spid="_x0000_s20508" name="Equation" r:id="rId7" imgW="495085" imgH="431613" progId="Equation.3">
                  <p:embed/>
                </p:oleObj>
              </mc:Choice>
              <mc:Fallback>
                <p:oleObj name="Equation" r:id="rId7" imgW="495085" imgH="431613" progId="Equation.3">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9835" y="3776966"/>
                        <a:ext cx="640371" cy="562277"/>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9359471" y="5490901"/>
          <a:ext cx="1141100" cy="554701"/>
        </p:xfrm>
        <a:graphic>
          <a:graphicData uri="http://schemas.openxmlformats.org/presentationml/2006/ole">
            <mc:AlternateContent xmlns:mc="http://schemas.openxmlformats.org/markup-compatibility/2006">
              <mc:Choice xmlns:v="urn:schemas-microsoft-com:vml" Requires="v">
                <p:oleObj spid="_x0000_s20509" name="Equation" r:id="rId9" imgW="876300" imgH="419100" progId="Equation.3">
                  <p:embed/>
                </p:oleObj>
              </mc:Choice>
              <mc:Fallback>
                <p:oleObj name="Equation" r:id="rId9" imgW="876300" imgH="419100" progId="Equation.3">
                  <p:embed/>
                  <p:pic>
                    <p:nvPicPr>
                      <p:cNvPr id="6"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59471" y="5490901"/>
                        <a:ext cx="1141100" cy="554701"/>
                      </a:xfrm>
                      <a:prstGeom prst="rect">
                        <a:avLst/>
                      </a:prstGeom>
                      <a:noFill/>
                    </p:spPr>
                  </p:pic>
                </p:oleObj>
              </mc:Fallback>
            </mc:AlternateContent>
          </a:graphicData>
        </a:graphic>
      </p:graphicFrame>
      <p:sp>
        <p:nvSpPr>
          <p:cNvPr id="7" name="TextBox 6"/>
          <p:cNvSpPr txBox="1"/>
          <p:nvPr/>
        </p:nvSpPr>
        <p:spPr>
          <a:xfrm>
            <a:off x="2965902" y="238513"/>
            <a:ext cx="562945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Thermal Conditions of Feed</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870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9278" y="166687"/>
            <a:ext cx="5589951" cy="6262702"/>
          </a:xfrm>
          <a:prstGeom prst="rect">
            <a:avLst/>
          </a:prstGeom>
        </p:spPr>
      </p:pic>
    </p:spTree>
    <p:extLst>
      <p:ext uri="{BB962C8B-B14F-4D97-AF65-F5344CB8AC3E}">
        <p14:creationId xmlns:p14="http://schemas.microsoft.com/office/powerpoint/2010/main" val="2332662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8003" y="482947"/>
            <a:ext cx="6180732" cy="5936433"/>
          </a:xfrm>
          <a:prstGeom prst="rect">
            <a:avLst/>
          </a:prstGeom>
        </p:spPr>
      </p:pic>
    </p:spTree>
    <p:extLst>
      <p:ext uri="{BB962C8B-B14F-4D97-AF65-F5344CB8AC3E}">
        <p14:creationId xmlns:p14="http://schemas.microsoft.com/office/powerpoint/2010/main" val="268174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1389" y="5976852"/>
            <a:ext cx="6317672"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Constant pressure </a:t>
            </a:r>
            <a:r>
              <a:rPr lang="en-US" sz="2400" b="1" dirty="0" err="1">
                <a:solidFill>
                  <a:srgbClr val="0033CC"/>
                </a:solidFill>
                <a:latin typeface="Times New Roman" panose="02020603050405020304" pitchFamily="18" charset="0"/>
                <a:cs typeface="Times New Roman" panose="02020603050405020304" pitchFamily="18" charset="0"/>
              </a:rPr>
              <a:t>vapour</a:t>
            </a:r>
            <a:r>
              <a:rPr lang="en-US" sz="2400" b="1" dirty="0">
                <a:solidFill>
                  <a:srgbClr val="0033CC"/>
                </a:solidFill>
                <a:latin typeface="Times New Roman" panose="02020603050405020304" pitchFamily="18" charset="0"/>
                <a:cs typeface="Times New Roman" panose="02020603050405020304" pitchFamily="18" charset="0"/>
              </a:rPr>
              <a:t>-liquid equilibria</a:t>
            </a:r>
            <a:endParaRPr lang="en-IN" sz="2400" b="1" dirty="0">
              <a:solidFill>
                <a:srgbClr val="0033C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21512" y="509502"/>
            <a:ext cx="9877425" cy="5467350"/>
          </a:xfrm>
          <a:prstGeom prst="rect">
            <a:avLst/>
          </a:prstGeom>
        </p:spPr>
      </p:pic>
    </p:spTree>
    <p:extLst>
      <p:ext uri="{BB962C8B-B14F-4D97-AF65-F5344CB8AC3E}">
        <p14:creationId xmlns:p14="http://schemas.microsoft.com/office/powerpoint/2010/main" val="1778195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4931" y="266564"/>
            <a:ext cx="8636923"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Determination of Optimum Location of Feed Tray</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9214" y="809191"/>
            <a:ext cx="9477375" cy="5572125"/>
          </a:xfrm>
          <a:prstGeom prst="rect">
            <a:avLst/>
          </a:prstGeom>
        </p:spPr>
      </p:pic>
    </p:spTree>
    <p:extLst>
      <p:ext uri="{BB962C8B-B14F-4D97-AF65-F5344CB8AC3E}">
        <p14:creationId xmlns:p14="http://schemas.microsoft.com/office/powerpoint/2010/main" val="1032366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6247" y="141316"/>
            <a:ext cx="6234546"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Total Reflux, or Infinite Reflux Ratio</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86247" y="910330"/>
            <a:ext cx="5657850" cy="5419725"/>
          </a:xfrm>
          <a:prstGeom prst="rect">
            <a:avLst/>
          </a:prstGeom>
        </p:spPr>
      </p:pic>
    </p:spTree>
    <p:extLst>
      <p:ext uri="{BB962C8B-B14F-4D97-AF65-F5344CB8AC3E}">
        <p14:creationId xmlns:p14="http://schemas.microsoft.com/office/powerpoint/2010/main" val="4253737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2051" y="116378"/>
            <a:ext cx="8370916"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Minimum Number of Trays for Constant Relative Volatility</a:t>
            </a:r>
            <a:endParaRPr lang="en-IN" sz="2400" b="1" dirty="0">
              <a:solidFill>
                <a:srgbClr val="0033CC"/>
              </a:solidFill>
              <a:latin typeface="Times New Roman" panose="02020603050405020304" pitchFamily="18" charset="0"/>
              <a:cs typeface="Times New Roman" panose="02020603050405020304" pitchFamily="18" charset="0"/>
            </a:endParaRPr>
          </a:p>
        </p:txBody>
      </p:sp>
      <p:sp>
        <p:nvSpPr>
          <p:cNvPr id="3" name="Rectangle 2"/>
          <p:cNvSpPr/>
          <p:nvPr/>
        </p:nvSpPr>
        <p:spPr>
          <a:xfrm>
            <a:off x="479367" y="645424"/>
            <a:ext cx="11357956" cy="68505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useful analytical expression for the minimum number of theoretical trays can be obtained for cases where the relative volatility is reasonably constant. Applying defining equation for relative volatility to the residue product 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3832168" y="1330483"/>
          <a:ext cx="1981200" cy="742950"/>
        </p:xfrm>
        <a:graphic>
          <a:graphicData uri="http://schemas.openxmlformats.org/presentationml/2006/ole">
            <mc:AlternateContent xmlns:mc="http://schemas.openxmlformats.org/markup-compatibility/2006">
              <mc:Choice xmlns:v="urn:schemas-microsoft-com:vml" Requires="v">
                <p:oleObj spid="_x0000_s21530" name="Equation" r:id="rId3" imgW="1155700" imgH="431800" progId="Equation.3">
                  <p:embed/>
                </p:oleObj>
              </mc:Choice>
              <mc:Fallback>
                <p:oleObj name="Equation" r:id="rId3" imgW="1155700" imgH="431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168" y="1330483"/>
                        <a:ext cx="19812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79367" y="2253956"/>
            <a:ext cx="11424458" cy="68505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t>
            </a:r>
            <a:r>
              <a:rPr lang="en-US" i="1" dirty="0">
                <a:latin typeface="Times New Roman" panose="02020603050405020304" pitchFamily="18" charset="0"/>
                <a:ea typeface="Calibri" panose="020F0502020204030204" pitchFamily="34" charset="0"/>
                <a:cs typeface="Times New Roman" panose="02020603050405020304" pitchFamily="18" charset="0"/>
              </a:rPr>
              <a:t>α</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W</a:t>
            </a:r>
            <a:r>
              <a:rPr lang="en-US" dirty="0">
                <a:latin typeface="Times New Roman" panose="02020603050405020304" pitchFamily="18" charset="0"/>
                <a:ea typeface="Calibri" panose="020F0502020204030204" pitchFamily="34" charset="0"/>
                <a:cs typeface="Times New Roman" panose="02020603050405020304" pitchFamily="18" charset="0"/>
              </a:rPr>
              <a:t> is the relative volatility at the </a:t>
            </a:r>
            <a:r>
              <a:rPr lang="en-US" dirty="0" err="1">
                <a:latin typeface="Times New Roman" panose="02020603050405020304" pitchFamily="18" charset="0"/>
                <a:ea typeface="Calibri" panose="020F0502020204030204" pitchFamily="34" charset="0"/>
                <a:cs typeface="Times New Roman" panose="02020603050405020304" pitchFamily="18" charset="0"/>
              </a:rPr>
              <a:t>reboiler</a:t>
            </a:r>
            <a:r>
              <a:rPr lang="en-US" dirty="0">
                <a:latin typeface="Times New Roman" panose="02020603050405020304" pitchFamily="18" charset="0"/>
                <a:ea typeface="Calibri" panose="020F0502020204030204" pitchFamily="34" charset="0"/>
                <a:cs typeface="Times New Roman" panose="02020603050405020304" pitchFamily="18" charset="0"/>
              </a:rPr>
              <a:t>. At total reflux the operating line coincides with the 45</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o</a:t>
            </a:r>
            <a:r>
              <a:rPr lang="en-US" dirty="0">
                <a:latin typeface="Times New Roman" panose="02020603050405020304" pitchFamily="18" charset="0"/>
                <a:ea typeface="Calibri" panose="020F0502020204030204" pitchFamily="34" charset="0"/>
                <a:cs typeface="Times New Roman" panose="02020603050405020304" pitchFamily="18" charset="0"/>
              </a:rPr>
              <a:t> diagonal so that </a:t>
            </a:r>
            <a:r>
              <a:rPr lang="en-US" i="1" dirty="0" err="1">
                <a:latin typeface="Times New Roman" panose="02020603050405020304" pitchFamily="18" charset="0"/>
                <a:ea typeface="Calibri" panose="020F0502020204030204" pitchFamily="34" charset="0"/>
                <a:cs typeface="Times New Roman" panose="02020603050405020304" pitchFamily="18" charset="0"/>
              </a:rPr>
              <a:t>y</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W</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i="1" dirty="0" err="1">
                <a:latin typeface="Times New Roman" panose="02020603050405020304" pitchFamily="18" charset="0"/>
                <a:ea typeface="Calibri" panose="020F0502020204030204" pitchFamily="34" charset="0"/>
                <a:cs typeface="Times New Roman" panose="02020603050405020304" pitchFamily="18" charset="0"/>
              </a:rPr>
              <a:t>x</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1050" i="1" baseline="-25000" dirty="0" err="1">
                <a:latin typeface="Times New Roman" panose="02020603050405020304" pitchFamily="18" charset="0"/>
                <a:ea typeface="Calibri" panose="020F0502020204030204" pitchFamily="34" charset="0"/>
                <a:cs typeface="Times New Roman" panose="02020603050405020304" pitchFamily="18" charset="0"/>
              </a:rPr>
              <a:t>m</a:t>
            </a:r>
            <a:r>
              <a:rPr lang="en-US" dirty="0">
                <a:latin typeface="Times New Roman" panose="02020603050405020304" pitchFamily="18" charset="0"/>
                <a:ea typeface="Calibri" panose="020F0502020204030204" pitchFamily="34" charset="0"/>
                <a:cs typeface="Times New Roman" panose="02020603050405020304" pitchFamily="18" charset="0"/>
              </a:rPr>
              <a:t>. Therefore,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p:cNvSpPr>
            <a:spLocks noChangeArrowheads="1"/>
          </p:cNvSpPr>
          <p:nvPr/>
        </p:nvSpPr>
        <p:spPr bwMode="auto">
          <a:xfrm>
            <a:off x="3898669" y="24605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nvGraphicFramePr>
        <p:xfrm>
          <a:off x="4254946" y="2651410"/>
          <a:ext cx="2047875" cy="838200"/>
        </p:xfrm>
        <a:graphic>
          <a:graphicData uri="http://schemas.openxmlformats.org/presentationml/2006/ole">
            <mc:AlternateContent xmlns:mc="http://schemas.openxmlformats.org/markup-compatibility/2006">
              <mc:Choice xmlns:v="urn:schemas-microsoft-com:vml" Requires="v">
                <p:oleObj spid="_x0000_s21531" name="Equation" r:id="rId5" imgW="1193800" imgH="482600" progId="Equation.3">
                  <p:embed/>
                </p:oleObj>
              </mc:Choice>
              <mc:Fallback>
                <p:oleObj name="Equation" r:id="rId5" imgW="1193800" imgH="48260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946" y="2651410"/>
                        <a:ext cx="2047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479367" y="3451737"/>
            <a:ext cx="5823454" cy="48750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Similarly, for the last tray of the column, where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α</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1400" i="1" baseline="-25000" dirty="0">
                <a:latin typeface="Times New Roman" panose="02020603050405020304" pitchFamily="18" charset="0"/>
                <a:ea typeface="Calibri" panose="020F0502020204030204" pitchFamily="34" charset="0"/>
                <a:cs typeface="Times New Roman" panose="02020603050405020304" pitchFamily="18" charset="0"/>
              </a:rPr>
              <a:t>m</a:t>
            </a:r>
            <a:r>
              <a:rPr lang="en-US" dirty="0">
                <a:latin typeface="Times New Roman" panose="02020603050405020304" pitchFamily="18" charset="0"/>
                <a:ea typeface="Calibri" panose="020F0502020204030204" pitchFamily="34" charset="0"/>
                <a:cs typeface="Times New Roman" panose="02020603050405020304" pitchFamily="18" charset="0"/>
              </a:rPr>
              <a:t> pertains,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nvGraphicFramePr>
        <p:xfrm>
          <a:off x="3459135" y="4032865"/>
          <a:ext cx="3867150" cy="838200"/>
        </p:xfrm>
        <a:graphic>
          <a:graphicData uri="http://schemas.openxmlformats.org/presentationml/2006/ole">
            <mc:AlternateContent xmlns:mc="http://schemas.openxmlformats.org/markup-compatibility/2006">
              <mc:Choice xmlns:v="urn:schemas-microsoft-com:vml" Requires="v">
                <p:oleObj spid="_x0000_s21532" name="Equation" r:id="rId7" imgW="2260600" imgH="482600" progId="Equation.3">
                  <p:embed/>
                </p:oleObj>
              </mc:Choice>
              <mc:Fallback>
                <p:oleObj name="Equation" r:id="rId7" imgW="2260600" imgH="48260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9135" y="4032865"/>
                        <a:ext cx="38671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479367" y="5149970"/>
            <a:ext cx="6109365" cy="388696"/>
          </a:xfrm>
          <a:prstGeom prst="rect">
            <a:avLst/>
          </a:prstGeom>
        </p:spPr>
        <p:txBody>
          <a:bodyPr wrap="non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procedure can be continued up the column until ultimately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Object 13"/>
          <p:cNvGraphicFramePr>
            <a:graphicFrameLocks noChangeAspect="1"/>
          </p:cNvGraphicFramePr>
          <p:nvPr/>
        </p:nvGraphicFramePr>
        <p:xfrm>
          <a:off x="3607478" y="5538666"/>
          <a:ext cx="3981450" cy="742950"/>
        </p:xfrm>
        <a:graphic>
          <a:graphicData uri="http://schemas.openxmlformats.org/presentationml/2006/ole">
            <mc:AlternateContent xmlns:mc="http://schemas.openxmlformats.org/markup-compatibility/2006">
              <mc:Choice xmlns:v="urn:schemas-microsoft-com:vml" Requires="v">
                <p:oleObj spid="_x0000_s21533" name="Equation" r:id="rId9" imgW="2324100" imgH="431800" progId="Equation.3">
                  <p:embed/>
                </p:oleObj>
              </mc:Choice>
              <mc:Fallback>
                <p:oleObj name="Equation" r:id="rId9" imgW="2324100" imgH="431800" progId="Equation.3">
                  <p:embed/>
                  <p:pic>
                    <p:nvPicPr>
                      <p:cNvPr id="14"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7478" y="5538666"/>
                        <a:ext cx="39814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7882619" y="148038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7938425" y="278954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7938425" y="415917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7882619" y="5647150"/>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(29)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8144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67" y="337001"/>
            <a:ext cx="5274201"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If some average relative volatility </a:t>
            </a:r>
            <a:r>
              <a:rPr lang="en-US" i="1" dirty="0">
                <a:latin typeface="Times New Roman" panose="02020603050405020304" pitchFamily="18" charset="0"/>
                <a:ea typeface="Calibri" panose="020F0502020204030204" pitchFamily="34" charset="0"/>
                <a:cs typeface="Times New Roman" panose="02020603050405020304" pitchFamily="18" charset="0"/>
              </a:rPr>
              <a:t>α</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av</a:t>
            </a:r>
            <a:r>
              <a:rPr lang="en-US" dirty="0">
                <a:latin typeface="Times New Roman" panose="02020603050405020304" pitchFamily="18" charset="0"/>
                <a:ea typeface="Calibri" panose="020F0502020204030204" pitchFamily="34" charset="0"/>
                <a:cs typeface="Times New Roman" panose="02020603050405020304" pitchFamily="18" charset="0"/>
              </a:rPr>
              <a:t> can be used, then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4109580" y="822960"/>
          <a:ext cx="2200275" cy="742950"/>
        </p:xfrm>
        <a:graphic>
          <a:graphicData uri="http://schemas.openxmlformats.org/presentationml/2006/ole">
            <mc:AlternateContent xmlns:mc="http://schemas.openxmlformats.org/markup-compatibility/2006">
              <mc:Choice xmlns:v="urn:schemas-microsoft-com:vml" Requires="v">
                <p:oleObj spid="_x0000_s22548" name="Equation" r:id="rId3" imgW="1282700" imgH="431800" progId="Equation.3">
                  <p:embed/>
                </p:oleObj>
              </mc:Choice>
              <mc:Fallback>
                <p:oleObj name="Equation" r:id="rId3" imgW="1282700" imgH="431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580" y="822960"/>
                        <a:ext cx="22002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290430" y="2020936"/>
          <a:ext cx="3019425" cy="1123950"/>
        </p:xfrm>
        <a:graphic>
          <a:graphicData uri="http://schemas.openxmlformats.org/presentationml/2006/ole">
            <mc:AlternateContent xmlns:mc="http://schemas.openxmlformats.org/markup-compatibility/2006">
              <mc:Choice xmlns:v="urn:schemas-microsoft-com:vml" Requires="v">
                <p:oleObj spid="_x0000_s22549" name="Equation" r:id="rId5" imgW="1765080" imgH="647640" progId="Equation.3">
                  <p:embed/>
                </p:oleObj>
              </mc:Choice>
              <mc:Fallback>
                <p:oleObj name="Equation" r:id="rId5" imgW="1765080" imgH="647640" progId="Equation.3">
                  <p:embed/>
                  <p:pic>
                    <p:nvPicPr>
                      <p:cNvPr id="6" name="Object 5"/>
                      <p:cNvPicPr>
                        <a:picLocks noChangeAspect="1" noChangeArrowheads="1"/>
                      </p:cNvPicPr>
                      <p:nvPr/>
                    </p:nvPicPr>
                    <p:blipFill>
                      <a:blip r:embed="rId6"/>
                      <a:srcRect/>
                      <a:stretch>
                        <a:fillRect/>
                      </a:stretch>
                    </p:blipFill>
                    <p:spPr bwMode="auto">
                      <a:xfrm>
                        <a:off x="3290430" y="2020936"/>
                        <a:ext cx="301942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479367" y="3509803"/>
            <a:ext cx="11416146" cy="1477328"/>
          </a:xfrm>
          <a:prstGeom prst="rect">
            <a:avLst/>
          </a:prstGeom>
        </p:spPr>
        <p:txBody>
          <a:bodyPr wrap="square">
            <a:spAutoFit/>
          </a:bodyPr>
          <a:lstStyle/>
          <a:p>
            <a:pPr algn="just"/>
            <a:r>
              <a:rPr lang="en-IN" dirty="0">
                <a:latin typeface="Times New Roman" panose="02020603050405020304" pitchFamily="18" charset="0"/>
                <a:ea typeface="Calibri" panose="020F0502020204030204" pitchFamily="34" charset="0"/>
              </a:rPr>
              <a:t>which is known as the </a:t>
            </a:r>
            <a:r>
              <a:rPr lang="en-IN" b="1" i="1" dirty="0" err="1">
                <a:solidFill>
                  <a:srgbClr val="0033CC"/>
                </a:solidFill>
                <a:latin typeface="Times New Roman" panose="02020603050405020304" pitchFamily="18" charset="0"/>
                <a:ea typeface="Calibri" panose="020F0502020204030204" pitchFamily="34" charset="0"/>
              </a:rPr>
              <a:t>Fenske’s</a:t>
            </a:r>
            <a:r>
              <a:rPr lang="en-IN" b="1" i="1" dirty="0">
                <a:solidFill>
                  <a:srgbClr val="0033CC"/>
                </a:solidFill>
                <a:latin typeface="Times New Roman" panose="02020603050405020304" pitchFamily="18" charset="0"/>
                <a:ea typeface="Calibri" panose="020F0502020204030204" pitchFamily="34" charset="0"/>
              </a:rPr>
              <a:t> equation</a:t>
            </a:r>
            <a:r>
              <a:rPr lang="en-IN" dirty="0">
                <a:latin typeface="Times New Roman" panose="02020603050405020304" pitchFamily="18" charset="0"/>
                <a:ea typeface="Calibri" panose="020F0502020204030204" pitchFamily="34" charset="0"/>
              </a:rPr>
              <a:t>. The total number of theoretical stages to produce product </a:t>
            </a:r>
            <a:r>
              <a:rPr lang="en-IN" i="1" dirty="0" err="1">
                <a:latin typeface="Times New Roman" panose="02020603050405020304" pitchFamily="18" charset="0"/>
                <a:ea typeface="Calibri" panose="020F0502020204030204" pitchFamily="34" charset="0"/>
              </a:rPr>
              <a:t>x</a:t>
            </a:r>
            <a:r>
              <a:rPr lang="en-IN" i="1" baseline="-25000" dirty="0" err="1">
                <a:latin typeface="Times New Roman" panose="02020603050405020304" pitchFamily="18" charset="0"/>
                <a:ea typeface="Calibri" panose="020F0502020204030204" pitchFamily="34" charset="0"/>
              </a:rPr>
              <a:t>D</a:t>
            </a:r>
            <a:r>
              <a:rPr lang="en-IN" dirty="0">
                <a:latin typeface="Times New Roman" panose="02020603050405020304" pitchFamily="18" charset="0"/>
                <a:ea typeface="Calibri" panose="020F0502020204030204" pitchFamily="34" charset="0"/>
              </a:rPr>
              <a:t> and </a:t>
            </a:r>
            <a:r>
              <a:rPr lang="en-IN" i="1" dirty="0" err="1">
                <a:latin typeface="Times New Roman" panose="02020603050405020304" pitchFamily="18" charset="0"/>
                <a:ea typeface="Calibri" panose="020F0502020204030204" pitchFamily="34" charset="0"/>
              </a:rPr>
              <a:t>x</a:t>
            </a:r>
            <a:r>
              <a:rPr lang="en-IN" i="1" baseline="-25000" dirty="0" err="1">
                <a:latin typeface="Times New Roman" panose="02020603050405020304" pitchFamily="18" charset="0"/>
                <a:ea typeface="Calibri" panose="020F0502020204030204" pitchFamily="34" charset="0"/>
              </a:rPr>
              <a:t>W</a:t>
            </a:r>
            <a:r>
              <a:rPr lang="en-IN" dirty="0">
                <a:latin typeface="Times New Roman" panose="02020603050405020304" pitchFamily="18" charset="0"/>
                <a:ea typeface="Calibri" panose="020F0502020204030204" pitchFamily="34" charset="0"/>
              </a:rPr>
              <a:t> is </a:t>
            </a:r>
            <a:r>
              <a:rPr lang="en-IN" i="1" dirty="0">
                <a:latin typeface="Times New Roman" panose="02020603050405020304" pitchFamily="18" charset="0"/>
                <a:ea typeface="Calibri" panose="020F0502020204030204" pitchFamily="34" charset="0"/>
              </a:rPr>
              <a:t>N</a:t>
            </a:r>
            <a:r>
              <a:rPr lang="en-IN" i="1" baseline="-25000" dirty="0">
                <a:latin typeface="Times New Roman" panose="02020603050405020304" pitchFamily="18" charset="0"/>
                <a:ea typeface="Calibri" panose="020F0502020204030204" pitchFamily="34" charset="0"/>
              </a:rPr>
              <a:t>m</a:t>
            </a:r>
            <a:r>
              <a:rPr lang="en-IN" dirty="0">
                <a:latin typeface="Times New Roman" panose="02020603050405020304" pitchFamily="18" charset="0"/>
                <a:ea typeface="Calibri" panose="020F0502020204030204" pitchFamily="34" charset="0"/>
              </a:rPr>
              <a:t>+1, which then includes the </a:t>
            </a:r>
            <a:r>
              <a:rPr lang="en-IN" dirty="0" err="1">
                <a:latin typeface="Times New Roman" panose="02020603050405020304" pitchFamily="18" charset="0"/>
                <a:ea typeface="Calibri" panose="020F0502020204030204" pitchFamily="34" charset="0"/>
              </a:rPr>
              <a:t>reboiler</a:t>
            </a:r>
            <a:r>
              <a:rPr lang="en-IN" dirty="0">
                <a:latin typeface="Times New Roman" panose="02020603050405020304" pitchFamily="18" charset="0"/>
                <a:ea typeface="Calibri" panose="020F0502020204030204" pitchFamily="34" charset="0"/>
              </a:rPr>
              <a:t>. For small variations in </a:t>
            </a:r>
            <a:r>
              <a:rPr lang="en-IN" i="1" dirty="0">
                <a:latin typeface="Times New Roman" panose="02020603050405020304" pitchFamily="18" charset="0"/>
                <a:ea typeface="Calibri" panose="020F0502020204030204" pitchFamily="34" charset="0"/>
              </a:rPr>
              <a:t>α</a:t>
            </a:r>
            <a:r>
              <a:rPr lang="en-IN" dirty="0">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α</a:t>
            </a:r>
            <a:r>
              <a:rPr lang="en-US" i="1" baseline="-25000" dirty="0" err="1">
                <a:latin typeface="Times New Roman" panose="02020603050405020304" pitchFamily="18" charset="0"/>
                <a:ea typeface="Calibri" panose="020F0502020204030204" pitchFamily="34" charset="0"/>
              </a:rPr>
              <a:t>av</a:t>
            </a:r>
            <a:r>
              <a:rPr lang="en-US" dirty="0">
                <a:latin typeface="Times New Roman" panose="02020603050405020304" pitchFamily="18" charset="0"/>
                <a:ea typeface="Calibri" panose="020F0502020204030204" pitchFamily="34" charset="0"/>
              </a:rPr>
              <a:t> can be taken as the geometric average of the values for the overhead and bottom products,       . </a:t>
            </a:r>
            <a:r>
              <a:rPr lang="en-US" dirty="0">
                <a:latin typeface="Times New Roman" panose="02020603050405020304" pitchFamily="18" charset="0"/>
                <a:ea typeface="Calibri" panose="020F0502020204030204" pitchFamily="34" charset="0"/>
                <a:cs typeface="Times New Roman" panose="02020603050405020304" pitchFamily="18" charset="0"/>
              </a:rPr>
              <a:t>The expression can be used only with nearly ideal mixtures, for which </a:t>
            </a:r>
            <a:r>
              <a:rPr lang="en-IN" dirty="0">
                <a:latin typeface="Times New Roman" panose="02020603050405020304" pitchFamily="18" charset="0"/>
                <a:ea typeface="Calibri" panose="020F0502020204030204" pitchFamily="34" charset="0"/>
                <a:cs typeface="Times New Roman" panose="02020603050405020304" pitchFamily="18" charset="0"/>
              </a:rPr>
              <a:t>α </a:t>
            </a:r>
            <a:r>
              <a:rPr lang="en-US" dirty="0">
                <a:latin typeface="Times New Roman" panose="02020603050405020304" pitchFamily="18" charset="0"/>
                <a:ea typeface="Calibri" panose="020F0502020204030204" pitchFamily="34" charset="0"/>
                <a:cs typeface="Times New Roman" panose="02020603050405020304" pitchFamily="18" charset="0"/>
              </a:rPr>
              <a:t>is nearly constant.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12" name="Rectangle 12"/>
          <p:cNvSpPr>
            <a:spLocks noChangeArrowheads="1"/>
          </p:cNvSpPr>
          <p:nvPr/>
        </p:nvSpPr>
        <p:spPr bwMode="auto">
          <a:xfrm>
            <a:off x="673331" y="24928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Object 12"/>
          <p:cNvGraphicFramePr>
            <a:graphicFrameLocks noChangeAspect="1"/>
          </p:cNvGraphicFramePr>
          <p:nvPr/>
        </p:nvGraphicFramePr>
        <p:xfrm>
          <a:off x="3458095" y="4121793"/>
          <a:ext cx="561975" cy="276225"/>
        </p:xfrm>
        <a:graphic>
          <a:graphicData uri="http://schemas.openxmlformats.org/presentationml/2006/ole">
            <mc:AlternateContent xmlns:mc="http://schemas.openxmlformats.org/markup-compatibility/2006">
              <mc:Choice xmlns:v="urn:schemas-microsoft-com:vml" Requires="v">
                <p:oleObj spid="_x0000_s22550" name="Equation" r:id="rId7" imgW="532937" imgH="266469" progId="Equation.3">
                  <p:embed/>
                </p:oleObj>
              </mc:Choice>
              <mc:Fallback>
                <p:oleObj name="Equation" r:id="rId7" imgW="532937" imgH="266469" progId="Equation.3">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095" y="4121793"/>
                        <a:ext cx="5619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7388663" y="2492801"/>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9482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6195" y="511337"/>
            <a:ext cx="6768670" cy="6346663"/>
          </a:xfrm>
          <a:prstGeom prst="rect">
            <a:avLst/>
          </a:prstGeom>
        </p:spPr>
      </p:pic>
      <p:sp>
        <p:nvSpPr>
          <p:cNvPr id="3" name="TextBox 2"/>
          <p:cNvSpPr txBox="1"/>
          <p:nvPr/>
        </p:nvSpPr>
        <p:spPr>
          <a:xfrm>
            <a:off x="2635134" y="0"/>
            <a:ext cx="692450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Determination of Minimum Reflux Ratio</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635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8292" y="899852"/>
            <a:ext cx="4514850" cy="4343400"/>
          </a:xfrm>
          <a:prstGeom prst="rect">
            <a:avLst/>
          </a:prstGeom>
        </p:spPr>
      </p:pic>
      <p:sp>
        <p:nvSpPr>
          <p:cNvPr id="3" name="TextBox 2"/>
          <p:cNvSpPr txBox="1"/>
          <p:nvPr/>
        </p:nvSpPr>
        <p:spPr>
          <a:xfrm>
            <a:off x="1769226" y="229418"/>
            <a:ext cx="6192981" cy="400110"/>
          </a:xfrm>
          <a:prstGeom prst="rect">
            <a:avLst/>
          </a:prstGeom>
          <a:noFill/>
        </p:spPr>
        <p:txBody>
          <a:bodyPr wrap="square" rtlCol="0">
            <a:spAutoFit/>
          </a:bodyPr>
          <a:lstStyle/>
          <a:p>
            <a:r>
              <a:rPr lang="en-US" sz="2000" b="1" dirty="0">
                <a:solidFill>
                  <a:srgbClr val="0033CC"/>
                </a:solidFill>
                <a:latin typeface="Times New Roman" panose="02020603050405020304" pitchFamily="18" charset="0"/>
                <a:cs typeface="Times New Roman" panose="02020603050405020304" pitchFamily="18" charset="0"/>
              </a:rPr>
              <a:t>Determination of Optimum or Operating Reflux Ratio</a:t>
            </a:r>
            <a:endParaRPr lang="en-IN" sz="2000" b="1" dirty="0">
              <a:solidFill>
                <a:srgbClr val="0033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071986" y="5417040"/>
            <a:ext cx="3818067" cy="584749"/>
          </a:xfrm>
          <a:prstGeom prst="rect">
            <a:avLst/>
          </a:prstGeom>
        </p:spPr>
      </p:pic>
    </p:spTree>
    <p:extLst>
      <p:ext uri="{BB962C8B-B14F-4D97-AF65-F5344CB8AC3E}">
        <p14:creationId xmlns:p14="http://schemas.microsoft.com/office/powerpoint/2010/main" val="6348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97503" y="843146"/>
            <a:ext cx="4428571" cy="4323809"/>
          </a:xfrm>
          <a:prstGeom prst="rect">
            <a:avLst/>
          </a:prstGeom>
        </p:spPr>
      </p:pic>
      <p:sp>
        <p:nvSpPr>
          <p:cNvPr id="5" name="TextBox 4"/>
          <p:cNvSpPr txBox="1"/>
          <p:nvPr/>
        </p:nvSpPr>
        <p:spPr>
          <a:xfrm>
            <a:off x="2901142" y="149629"/>
            <a:ext cx="4222865"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Equilibrium Partial Condenser</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689652" y="3047307"/>
            <a:ext cx="2252749" cy="338554"/>
          </a:xfrm>
          <a:prstGeom prst="rect">
            <a:avLst/>
          </a:prstGeom>
          <a:noFill/>
        </p:spPr>
        <p:txBody>
          <a:bodyPr wrap="square" rtlCol="0">
            <a:spAutoFit/>
          </a:bodyPr>
          <a:lstStyle/>
          <a:p>
            <a:r>
              <a:rPr lang="en-US" sz="1600" b="1" dirty="0">
                <a:solidFill>
                  <a:srgbClr val="0033CC"/>
                </a:solidFill>
                <a:latin typeface="Times New Roman" panose="02020603050405020304" pitchFamily="18" charset="0"/>
                <a:cs typeface="Times New Roman" panose="02020603050405020304" pitchFamily="18" charset="0"/>
              </a:rPr>
              <a:t>Envelope – I:</a:t>
            </a:r>
            <a:endParaRPr lang="en-IN" sz="1600" b="1" dirty="0">
              <a:solidFill>
                <a:srgbClr val="0033CC"/>
              </a:solidFill>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5012574" y="3474402"/>
          <a:ext cx="1130300" cy="309562"/>
        </p:xfrm>
        <a:graphic>
          <a:graphicData uri="http://schemas.openxmlformats.org/presentationml/2006/ole">
            <mc:AlternateContent xmlns:mc="http://schemas.openxmlformats.org/markup-compatibility/2006">
              <mc:Choice xmlns:v="urn:schemas-microsoft-com:vml" Requires="v">
                <p:oleObj spid="_x0000_s23566" name="Equation" r:id="rId4" imgW="660240" imgH="177480" progId="Equation.3">
                  <p:embed/>
                </p:oleObj>
              </mc:Choice>
              <mc:Fallback>
                <p:oleObj name="Equation" r:id="rId4" imgW="660240" imgH="177480" progId="Equation.3">
                  <p:embed/>
                  <p:pic>
                    <p:nvPicPr>
                      <p:cNvPr id="8" name="Object 7"/>
                      <p:cNvPicPr>
                        <a:picLocks noChangeAspect="1" noChangeArrowheads="1"/>
                      </p:cNvPicPr>
                      <p:nvPr/>
                    </p:nvPicPr>
                    <p:blipFill>
                      <a:blip r:embed="rId5"/>
                      <a:srcRect/>
                      <a:stretch>
                        <a:fillRect/>
                      </a:stretch>
                    </p:blipFill>
                    <p:spPr bwMode="auto">
                      <a:xfrm>
                        <a:off x="5012574" y="3474402"/>
                        <a:ext cx="1130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750813" y="4754734"/>
            <a:ext cx="2252749" cy="338554"/>
          </a:xfrm>
          <a:prstGeom prst="rect">
            <a:avLst/>
          </a:prstGeom>
          <a:noFill/>
        </p:spPr>
        <p:txBody>
          <a:bodyPr wrap="squar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Envelope – II:</a:t>
            </a:r>
            <a:endParaRPr lang="en-IN" sz="16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nvGraphicFramePr>
        <p:xfrm>
          <a:off x="4708378" y="3883713"/>
          <a:ext cx="2130425" cy="396875"/>
        </p:xfrm>
        <a:graphic>
          <a:graphicData uri="http://schemas.openxmlformats.org/presentationml/2006/ole">
            <mc:AlternateContent xmlns:mc="http://schemas.openxmlformats.org/markup-compatibility/2006">
              <mc:Choice xmlns:v="urn:schemas-microsoft-com:vml" Requires="v">
                <p:oleObj spid="_x0000_s23567" name="Equation" r:id="rId6" imgW="1244520" imgH="228600" progId="Equation.3">
                  <p:embed/>
                </p:oleObj>
              </mc:Choice>
              <mc:Fallback>
                <p:oleObj name="Equation" r:id="rId6" imgW="1244520" imgH="228600" progId="Equation.3">
                  <p:embed/>
                  <p:pic>
                    <p:nvPicPr>
                      <p:cNvPr id="10" name="Object 9"/>
                      <p:cNvPicPr>
                        <a:picLocks noChangeAspect="1" noChangeArrowheads="1"/>
                      </p:cNvPicPr>
                      <p:nvPr/>
                    </p:nvPicPr>
                    <p:blipFill>
                      <a:blip r:embed="rId7"/>
                      <a:srcRect/>
                      <a:stretch>
                        <a:fillRect/>
                      </a:stretch>
                    </p:blipFill>
                    <p:spPr bwMode="auto">
                      <a:xfrm>
                        <a:off x="4708378" y="3883713"/>
                        <a:ext cx="21304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62851498"/>
              </p:ext>
            </p:extLst>
          </p:nvPr>
        </p:nvGraphicFramePr>
        <p:xfrm>
          <a:off x="4666226" y="5161649"/>
          <a:ext cx="2717800" cy="396875"/>
        </p:xfrm>
        <a:graphic>
          <a:graphicData uri="http://schemas.openxmlformats.org/presentationml/2006/ole">
            <mc:AlternateContent xmlns:mc="http://schemas.openxmlformats.org/markup-compatibility/2006">
              <mc:Choice xmlns:v="urn:schemas-microsoft-com:vml" Requires="v">
                <p:oleObj spid="_x0000_s23568" name="Equation" r:id="rId8" imgW="1587240" imgH="228600" progId="Equation.3">
                  <p:embed/>
                </p:oleObj>
              </mc:Choice>
              <mc:Fallback>
                <p:oleObj name="Equation" r:id="rId8" imgW="1587240" imgH="228600" progId="Equation.3">
                  <p:embed/>
                  <p:pic>
                    <p:nvPicPr>
                      <p:cNvPr id="11" name="Object 10"/>
                      <p:cNvPicPr>
                        <a:picLocks noChangeAspect="1" noChangeArrowheads="1"/>
                      </p:cNvPicPr>
                      <p:nvPr/>
                    </p:nvPicPr>
                    <p:blipFill>
                      <a:blip r:embed="rId9"/>
                      <a:srcRect/>
                      <a:stretch>
                        <a:fillRect/>
                      </a:stretch>
                    </p:blipFill>
                    <p:spPr bwMode="auto">
                      <a:xfrm>
                        <a:off x="4666226" y="5161649"/>
                        <a:ext cx="27178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10"/>
          <a:stretch>
            <a:fillRect/>
          </a:stretch>
        </p:blipFill>
        <p:spPr>
          <a:xfrm>
            <a:off x="137271" y="963465"/>
            <a:ext cx="4552381" cy="4933333"/>
          </a:xfrm>
          <a:prstGeom prst="rect">
            <a:avLst/>
          </a:prstGeom>
        </p:spPr>
      </p:pic>
      <p:sp>
        <p:nvSpPr>
          <p:cNvPr id="12" name="Rectangle 11"/>
          <p:cNvSpPr/>
          <p:nvPr/>
        </p:nvSpPr>
        <p:spPr>
          <a:xfrm>
            <a:off x="6681868" y="3434835"/>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6681868" y="3823531"/>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384026" y="5093288"/>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0573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224444"/>
            <a:ext cx="2601884"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Cold Reflux</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15635" y="624554"/>
            <a:ext cx="11413375" cy="1870512"/>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If the overhead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is condensed and cooled below its bubble point so that the reflux liquid is cold,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G</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rising from the top tray will be less in quantity than that for the rest of the enriching section since some will be required to condense and heat the reflux to its bubble point. External reflux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dirty="0">
                <a:latin typeface="Times New Roman" panose="02020603050405020304" pitchFamily="18" charset="0"/>
                <a:ea typeface="Calibri" panose="020F0502020204030204" pitchFamily="34" charset="0"/>
                <a:cs typeface="Times New Roman" panose="02020603050405020304" pitchFamily="18" charset="0"/>
              </a:rPr>
              <a:t> will require heat to the extent of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o </a:t>
            </a:r>
            <a:r>
              <a:rPr lang="en-US" i="1" dirty="0" err="1">
                <a:latin typeface="Times New Roman" panose="02020603050405020304" pitchFamily="18" charset="0"/>
                <a:ea typeface="Calibri" panose="020F0502020204030204" pitchFamily="34" charset="0"/>
                <a:cs typeface="Times New Roman" panose="02020603050405020304" pitchFamily="18" charset="0"/>
              </a:rPr>
              <a:t>C</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Lo</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M</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av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bp,R</a:t>
            </a:r>
            <a:r>
              <a:rPr lang="en-US" i="1" dirty="0">
                <a:latin typeface="Times New Roman" panose="02020603050405020304" pitchFamily="18" charset="0"/>
                <a:ea typeface="Calibri" panose="020F0502020204030204" pitchFamily="34" charset="0"/>
                <a:cs typeface="Times New Roman" panose="02020603050405020304" pitchFamily="18" charset="0"/>
              </a:rPr>
              <a:t> – </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R</a:t>
            </a:r>
            <a:r>
              <a:rPr lang="en-US" dirty="0">
                <a:latin typeface="Times New Roman" panose="02020603050405020304" pitchFamily="18" charset="0"/>
                <a:ea typeface="Calibri" panose="020F0502020204030204" pitchFamily="34" charset="0"/>
                <a:cs typeface="Times New Roman" panose="02020603050405020304" pitchFamily="18" charset="0"/>
              </a:rPr>
              <a:t>), where </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bp,R</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R</a:t>
            </a:r>
            <a:r>
              <a:rPr lang="en-US" dirty="0">
                <a:latin typeface="Times New Roman" panose="02020603050405020304" pitchFamily="18" charset="0"/>
                <a:ea typeface="Calibri" panose="020F0502020204030204" pitchFamily="34" charset="0"/>
                <a:cs typeface="Times New Roman" panose="02020603050405020304" pitchFamily="18" charset="0"/>
              </a:rPr>
              <a:t> are the reflux bubble point and actual temperatures, respectively. An amount of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o </a:t>
            </a:r>
            <a:r>
              <a:rPr lang="en-US" i="1" dirty="0" err="1">
                <a:latin typeface="Times New Roman" panose="02020603050405020304" pitchFamily="18" charset="0"/>
                <a:ea typeface="Calibri" panose="020F0502020204030204" pitchFamily="34" charset="0"/>
                <a:cs typeface="Times New Roman" panose="02020603050405020304" pitchFamily="18" charset="0"/>
              </a:rPr>
              <a:t>C</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Lo</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M</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av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bp,R</a:t>
            </a:r>
            <a:r>
              <a:rPr lang="en-US" i="1" dirty="0">
                <a:latin typeface="Times New Roman" panose="02020603050405020304" pitchFamily="18" charset="0"/>
                <a:ea typeface="Calibri" panose="020F0502020204030204" pitchFamily="34" charset="0"/>
                <a:cs typeface="Times New Roman" panose="02020603050405020304" pitchFamily="18" charset="0"/>
              </a:rPr>
              <a:t> – </a:t>
            </a:r>
            <a:r>
              <a:rPr lang="en-US" i="1" dirty="0"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dirty="0" err="1">
                <a:latin typeface="Times New Roman" panose="02020603050405020304" pitchFamily="18" charset="0"/>
                <a:ea typeface="Calibri" panose="020F0502020204030204" pitchFamily="34" charset="0"/>
                <a:cs typeface="Times New Roman" panose="02020603050405020304" pitchFamily="18" charset="0"/>
              </a:rPr>
              <a:t>R</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i="1" dirty="0" err="1">
                <a:latin typeface="Times New Roman" panose="02020603050405020304" pitchFamily="18" charset="0"/>
                <a:ea typeface="Calibri" panose="020F0502020204030204" pitchFamily="34" charset="0"/>
                <a:cs typeface="Times New Roman" panose="02020603050405020304" pitchFamily="18" charset="0"/>
              </a:rPr>
              <a:t>λM</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av</a:t>
            </a:r>
            <a:r>
              <a:rPr lang="en-US" dirty="0">
                <a:latin typeface="Times New Roman" panose="02020603050405020304" pitchFamily="18" charset="0"/>
                <a:ea typeface="Calibri" panose="020F0502020204030204" pitchFamily="34" charset="0"/>
                <a:cs typeface="Times New Roman" panose="02020603050405020304" pitchFamily="18" charset="0"/>
              </a:rPr>
              <a:t>, will condense to provide the heat, and the condensed </a:t>
            </a:r>
            <a:r>
              <a:rPr lang="en-US" dirty="0" err="1">
                <a:latin typeface="Times New Roman" panose="02020603050405020304" pitchFamily="18" charset="0"/>
                <a:ea typeface="Calibri" panose="020F0502020204030204" pitchFamily="34" charset="0"/>
                <a:cs typeface="Times New Roman" panose="02020603050405020304" pitchFamily="18" charset="0"/>
              </a:rPr>
              <a:t>vapour</a:t>
            </a:r>
            <a:r>
              <a:rPr lang="en-US" dirty="0">
                <a:latin typeface="Times New Roman" panose="02020603050405020304" pitchFamily="18" charset="0"/>
                <a:ea typeface="Calibri" panose="020F0502020204030204" pitchFamily="34" charset="0"/>
                <a:cs typeface="Times New Roman" panose="02020603050405020304" pitchFamily="18" charset="0"/>
              </a:rPr>
              <a:t> adds to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dirty="0">
                <a:latin typeface="Times New Roman" panose="02020603050405020304" pitchFamily="18" charset="0"/>
                <a:ea typeface="Calibri" panose="020F0502020204030204" pitchFamily="34" charset="0"/>
                <a:cs typeface="Times New Roman" panose="02020603050405020304" pitchFamily="18" charset="0"/>
              </a:rPr>
              <a:t> to provide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dirty="0">
                <a:latin typeface="Times New Roman" panose="02020603050405020304" pitchFamily="18" charset="0"/>
                <a:ea typeface="Calibri" panose="020F0502020204030204" pitchFamily="34" charset="0"/>
                <a:cs typeface="Times New Roman" panose="02020603050405020304" pitchFamily="18" charset="0"/>
              </a:rPr>
              <a:t>, the liquid flow rate below the top tray. Therefore,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nvGraphicFramePr>
        <p:xfrm>
          <a:off x="2452255" y="2495066"/>
          <a:ext cx="5438775" cy="742950"/>
        </p:xfrm>
        <a:graphic>
          <a:graphicData uri="http://schemas.openxmlformats.org/presentationml/2006/ole">
            <mc:AlternateContent xmlns:mc="http://schemas.openxmlformats.org/markup-compatibility/2006">
              <mc:Choice xmlns:v="urn:schemas-microsoft-com:vml" Requires="v">
                <p:oleObj spid="_x0000_s24594" name="Equation" r:id="rId3" imgW="3581400" imgH="482600" progId="Equation.3">
                  <p:embed/>
                </p:oleObj>
              </mc:Choice>
              <mc:Fallback>
                <p:oleObj name="Equation" r:id="rId3" imgW="3581400" imgH="4826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255" y="2495066"/>
                        <a:ext cx="54387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15635" y="3238016"/>
            <a:ext cx="9792394" cy="388696"/>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t>
            </a:r>
            <a:r>
              <a:rPr lang="en-US" i="1" dirty="0">
                <a:latin typeface="Times New Roman" panose="02020603050405020304" pitchFamily="18" charset="0"/>
                <a:ea typeface="Calibri" panose="020F0502020204030204" pitchFamily="34" charset="0"/>
                <a:cs typeface="Times New Roman" panose="02020603050405020304" pitchFamily="18" charset="0"/>
              </a:rPr>
              <a:t>R</a:t>
            </a:r>
            <a:r>
              <a:rPr lang="en-US" dirty="0">
                <a:latin typeface="Times New Roman" panose="02020603050405020304" pitchFamily="18" charset="0"/>
                <a:ea typeface="Calibri" panose="020F0502020204030204" pitchFamily="34" charset="0"/>
                <a:cs typeface="Times New Roman" panose="02020603050405020304" pitchFamily="18" charset="0"/>
              </a:rPr>
              <a:t> is the usual external reflux ratio, </a:t>
            </a:r>
            <a:r>
              <a:rPr lang="en-US" i="1" dirty="0">
                <a:latin typeface="Times New Roman" panose="02020603050405020304" pitchFamily="18" charset="0"/>
                <a:ea typeface="Calibri" panose="020F0502020204030204" pitchFamily="34" charset="0"/>
                <a:cs typeface="Times New Roman" panose="02020603050405020304" pitchFamily="18" charset="0"/>
              </a:rPr>
              <a:t>L</a:t>
            </a:r>
            <a:r>
              <a:rPr lang="en-US" i="1"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i="1" dirty="0">
                <a:latin typeface="Times New Roman" panose="02020603050405020304" pitchFamily="18" charset="0"/>
                <a:ea typeface="Calibri" panose="020F0502020204030204" pitchFamily="34" charset="0"/>
                <a:cs typeface="Times New Roman" panose="02020603050405020304" pitchFamily="18" charset="0"/>
              </a:rPr>
              <a:t>/D</a:t>
            </a:r>
            <a:r>
              <a:rPr lang="en-US" dirty="0">
                <a:latin typeface="Times New Roman" panose="02020603050405020304" pitchFamily="18" charset="0"/>
                <a:ea typeface="Calibri" panose="020F0502020204030204" pitchFamily="34" charset="0"/>
                <a:cs typeface="Times New Roman" panose="02020603050405020304" pitchFamily="18" charset="0"/>
              </a:rPr>
              <a:t>. Defining an apparent reflux ratio </a:t>
            </a:r>
            <a:r>
              <a:rPr lang="en-US" i="1" dirty="0">
                <a:latin typeface="Times New Roman" panose="02020603050405020304" pitchFamily="18" charset="0"/>
                <a:ea typeface="Calibri" panose="020F0502020204030204" pitchFamily="34" charset="0"/>
                <a:cs typeface="Times New Roman" panose="02020603050405020304" pitchFamily="18" charset="0"/>
              </a:rPr>
              <a:t>R'</a:t>
            </a:r>
            <a:r>
              <a:rPr lang="en-US" dirty="0">
                <a:latin typeface="Times New Roman" panose="02020603050405020304" pitchFamily="18" charset="0"/>
                <a:ea typeface="Calibri" panose="020F0502020204030204" pitchFamily="34" charset="0"/>
                <a:cs typeface="Times New Roman" panose="02020603050405020304" pitchFamily="18" charset="0"/>
              </a:rPr>
              <a:t> by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nvGraphicFramePr>
        <p:xfrm>
          <a:off x="3724101" y="3588467"/>
          <a:ext cx="1587731" cy="635092"/>
        </p:xfrm>
        <a:graphic>
          <a:graphicData uri="http://schemas.openxmlformats.org/presentationml/2006/ole">
            <mc:AlternateContent xmlns:mc="http://schemas.openxmlformats.org/markup-compatibility/2006">
              <mc:Choice xmlns:v="urn:schemas-microsoft-com:vml" Requires="v">
                <p:oleObj spid="_x0000_s24595" name="Equation" r:id="rId5" imgW="1002865" imgH="393529" progId="Equation.3">
                  <p:embed/>
                </p:oleObj>
              </mc:Choice>
              <mc:Fallback>
                <p:oleObj name="Equation" r:id="rId5" imgW="1002865" imgH="393529"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101" y="3588467"/>
                        <a:ext cx="1587731" cy="635092"/>
                      </a:xfrm>
                      <a:prstGeom prst="rect">
                        <a:avLst/>
                      </a:prstGeom>
                      <a:noFill/>
                    </p:spPr>
                  </p:pic>
                </p:oleObj>
              </mc:Fallback>
            </mc:AlternateContent>
          </a:graphicData>
        </a:graphic>
      </p:graphicFrame>
      <p:graphicFrame>
        <p:nvGraphicFramePr>
          <p:cNvPr id="11" name="Object 10"/>
          <p:cNvGraphicFramePr>
            <a:graphicFrameLocks noChangeAspect="1"/>
          </p:cNvGraphicFramePr>
          <p:nvPr/>
        </p:nvGraphicFramePr>
        <p:xfrm>
          <a:off x="3316778" y="4401610"/>
          <a:ext cx="3219450" cy="819150"/>
        </p:xfrm>
        <a:graphic>
          <a:graphicData uri="http://schemas.openxmlformats.org/presentationml/2006/ole">
            <mc:AlternateContent xmlns:mc="http://schemas.openxmlformats.org/markup-compatibility/2006">
              <mc:Choice xmlns:v="urn:schemas-microsoft-com:vml" Requires="v">
                <p:oleObj spid="_x0000_s24596" name="Equation" r:id="rId7" imgW="1916868" imgH="482391" progId="Equation.3">
                  <p:embed/>
                </p:oleObj>
              </mc:Choice>
              <mc:Fallback>
                <p:oleObj name="Equation" r:id="rId7" imgW="1916868" imgH="482391"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778" y="4401610"/>
                        <a:ext cx="32194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415635" y="5314588"/>
            <a:ext cx="3672800" cy="388696"/>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enriching operating line becomes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261099301"/>
              </p:ext>
            </p:extLst>
          </p:nvPr>
        </p:nvGraphicFramePr>
        <p:xfrm>
          <a:off x="3883025" y="5549900"/>
          <a:ext cx="2446338" cy="685800"/>
        </p:xfrm>
        <a:graphic>
          <a:graphicData uri="http://schemas.openxmlformats.org/presentationml/2006/ole">
            <mc:AlternateContent xmlns:mc="http://schemas.openxmlformats.org/markup-compatibility/2006">
              <mc:Choice xmlns:v="urn:schemas-microsoft-com:vml" Requires="v">
                <p:oleObj spid="_x0000_s24597" name="Equation" r:id="rId9" imgW="1422360" imgH="393480" progId="Equation.3">
                  <p:embed/>
                </p:oleObj>
              </mc:Choice>
              <mc:Fallback>
                <p:oleObj name="Equation" r:id="rId9" imgW="1422360" imgH="393480" progId="Equation.3">
                  <p:embed/>
                  <p:pic>
                    <p:nvPicPr>
                      <p:cNvPr id="14" name="Object 13"/>
                      <p:cNvPicPr>
                        <a:picLocks noChangeAspect="1" noChangeArrowheads="1"/>
                      </p:cNvPicPr>
                      <p:nvPr/>
                    </p:nvPicPr>
                    <p:blipFill>
                      <a:blip r:embed="rId10"/>
                      <a:srcRect/>
                      <a:stretch>
                        <a:fillRect/>
                      </a:stretch>
                    </p:blipFill>
                    <p:spPr bwMode="auto">
                      <a:xfrm>
                        <a:off x="3883025" y="5549900"/>
                        <a:ext cx="24463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423602" y="6306774"/>
            <a:ext cx="10225002" cy="388696"/>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And it is plotted through </a:t>
            </a:r>
            <a:r>
              <a:rPr lang="en-IN" i="1" dirty="0">
                <a:latin typeface="Times New Roman" panose="02020603050405020304" pitchFamily="18" charset="0"/>
                <a:ea typeface="Calibri" panose="020F0502020204030204" pitchFamily="34" charset="0"/>
                <a:cs typeface="Times New Roman" panose="02020603050405020304" pitchFamily="18" charset="0"/>
              </a:rPr>
              <a:t>y = x =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D</a:t>
            </a:r>
            <a:r>
              <a:rPr lang="en-IN" dirty="0">
                <a:latin typeface="Times New Roman" panose="02020603050405020304" pitchFamily="18" charset="0"/>
                <a:ea typeface="Calibri" panose="020F0502020204030204" pitchFamily="34" charset="0"/>
                <a:cs typeface="Times New Roman" panose="02020603050405020304" pitchFamily="18" charset="0"/>
              </a:rPr>
              <a:t>, with a y intercept at </a:t>
            </a:r>
            <a:r>
              <a:rPr lang="en-IN" i="1" dirty="0"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dirty="0" err="1">
                <a:latin typeface="Times New Roman" panose="02020603050405020304" pitchFamily="18" charset="0"/>
                <a:ea typeface="Calibri" panose="020F0502020204030204" pitchFamily="34" charset="0"/>
                <a:cs typeface="Times New Roman" panose="02020603050405020304" pitchFamily="18" charset="0"/>
              </a:rPr>
              <a:t>D</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i="1" dirty="0">
                <a:latin typeface="Times New Roman" panose="02020603050405020304" pitchFamily="18" charset="0"/>
                <a:ea typeface="Calibri" panose="020F0502020204030204" pitchFamily="34" charset="0"/>
                <a:cs typeface="Times New Roman" panose="02020603050405020304" pitchFamily="18" charset="0"/>
              </a:rPr>
              <a:t>R'</a:t>
            </a:r>
            <a:r>
              <a:rPr lang="en-IN" dirty="0">
                <a:latin typeface="Times New Roman" panose="02020603050405020304" pitchFamily="18" charset="0"/>
                <a:ea typeface="Calibri" panose="020F0502020204030204" pitchFamily="34" charset="0"/>
                <a:cs typeface="Times New Roman" panose="02020603050405020304" pitchFamily="18" charset="0"/>
              </a:rPr>
              <a:t> + 1) and a slope of </a:t>
            </a:r>
            <a:r>
              <a:rPr lang="en-IN" i="1" dirty="0">
                <a:latin typeface="Times New Roman" panose="02020603050405020304" pitchFamily="18" charset="0"/>
                <a:ea typeface="Calibri" panose="020F0502020204030204" pitchFamily="34" charset="0"/>
                <a:cs typeface="Times New Roman" panose="02020603050405020304" pitchFamily="18" charset="0"/>
              </a:rPr>
              <a:t>R'</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i="1" dirty="0">
                <a:latin typeface="Times New Roman" panose="02020603050405020304" pitchFamily="18" charset="0"/>
                <a:ea typeface="Calibri" panose="020F0502020204030204" pitchFamily="34" charset="0"/>
                <a:cs typeface="Times New Roman" panose="02020603050405020304" pitchFamily="18" charset="0"/>
              </a:rPr>
              <a:t>R'</a:t>
            </a:r>
            <a:r>
              <a:rPr lang="en-IN" dirty="0">
                <a:latin typeface="Times New Roman" panose="02020603050405020304" pitchFamily="18" charset="0"/>
                <a:ea typeface="Calibri" panose="020F0502020204030204" pitchFamily="34" charset="0"/>
                <a:cs typeface="Times New Roman" panose="02020603050405020304" pitchFamily="18" charset="0"/>
              </a:rPr>
              <a:t> + 1).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572036" y="4451728"/>
            <a:ext cx="671979" cy="374077"/>
          </a:xfrm>
          <a:prstGeom prst="rect">
            <a:avLst/>
          </a:prstGeom>
        </p:spPr>
        <p:txBody>
          <a:bodyPr wrap="non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gives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8591712" y="2599141"/>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(40)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6844295" y="371050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(41)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6845954" y="4451728"/>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(42)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6917101" y="5616333"/>
            <a:ext cx="915635" cy="374077"/>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(43)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011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666" y="535396"/>
            <a:ext cx="3524266" cy="5988668"/>
          </a:xfrm>
          <a:prstGeom prst="rect">
            <a:avLst/>
          </a:prstGeom>
        </p:spPr>
      </p:pic>
      <p:pic>
        <p:nvPicPr>
          <p:cNvPr id="3" name="Picture 2"/>
          <p:cNvPicPr>
            <a:picLocks noChangeAspect="1"/>
          </p:cNvPicPr>
          <p:nvPr/>
        </p:nvPicPr>
        <p:blipFill>
          <a:blip r:embed="rId4"/>
          <a:stretch>
            <a:fillRect/>
          </a:stretch>
        </p:blipFill>
        <p:spPr>
          <a:xfrm>
            <a:off x="8177955" y="127809"/>
            <a:ext cx="3891535" cy="3833452"/>
          </a:xfrm>
          <a:prstGeom prst="rect">
            <a:avLst/>
          </a:prstGeom>
        </p:spPr>
      </p:pic>
      <p:graphicFrame>
        <p:nvGraphicFramePr>
          <p:cNvPr id="4" name="Object 3"/>
          <p:cNvGraphicFramePr>
            <a:graphicFrameLocks noChangeAspect="1"/>
          </p:cNvGraphicFramePr>
          <p:nvPr/>
        </p:nvGraphicFramePr>
        <p:xfrm>
          <a:off x="4487925" y="630673"/>
          <a:ext cx="1628775" cy="419100"/>
        </p:xfrm>
        <a:graphic>
          <a:graphicData uri="http://schemas.openxmlformats.org/presentationml/2006/ole">
            <mc:AlternateContent xmlns:mc="http://schemas.openxmlformats.org/markup-compatibility/2006">
              <mc:Choice xmlns:v="urn:schemas-microsoft-com:vml" Requires="v">
                <p:oleObj spid="_x0000_s25656" name="Equation" r:id="rId5" imgW="952200" imgH="241200" progId="Equation.3">
                  <p:embed/>
                </p:oleObj>
              </mc:Choice>
              <mc:Fallback>
                <p:oleObj name="Equation" r:id="rId5" imgW="952200" imgH="241200" progId="Equation.3">
                  <p:embed/>
                  <p:pic>
                    <p:nvPicPr>
                      <p:cNvPr id="4" name="Object 3"/>
                      <p:cNvPicPr>
                        <a:picLocks noChangeAspect="1" noChangeArrowheads="1"/>
                      </p:cNvPicPr>
                      <p:nvPr/>
                    </p:nvPicPr>
                    <p:blipFill>
                      <a:blip r:embed="rId6"/>
                      <a:srcRect/>
                      <a:stretch>
                        <a:fillRect/>
                      </a:stretch>
                    </p:blipFill>
                    <p:spPr bwMode="auto">
                      <a:xfrm>
                        <a:off x="4487925" y="630673"/>
                        <a:ext cx="16287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264777" y="1216762"/>
          <a:ext cx="2106612" cy="396875"/>
        </p:xfrm>
        <a:graphic>
          <a:graphicData uri="http://schemas.openxmlformats.org/presentationml/2006/ole">
            <mc:AlternateContent xmlns:mc="http://schemas.openxmlformats.org/markup-compatibility/2006">
              <mc:Choice xmlns:v="urn:schemas-microsoft-com:vml" Requires="v">
                <p:oleObj spid="_x0000_s25657" name="Equation" r:id="rId7" imgW="1231560" imgH="228600" progId="Equation.3">
                  <p:embed/>
                </p:oleObj>
              </mc:Choice>
              <mc:Fallback>
                <p:oleObj name="Equation" r:id="rId7" imgW="1231560" imgH="228600" progId="Equation.3">
                  <p:embed/>
                  <p:pic>
                    <p:nvPicPr>
                      <p:cNvPr id="5" name="Object 4"/>
                      <p:cNvPicPr>
                        <a:picLocks noChangeAspect="1" noChangeArrowheads="1"/>
                      </p:cNvPicPr>
                      <p:nvPr/>
                    </p:nvPicPr>
                    <p:blipFill>
                      <a:blip r:embed="rId8"/>
                      <a:srcRect/>
                      <a:stretch>
                        <a:fillRect/>
                      </a:stretch>
                    </p:blipFill>
                    <p:spPr bwMode="auto">
                      <a:xfrm>
                        <a:off x="4264777" y="1216762"/>
                        <a:ext cx="210661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022451" y="2317057"/>
          <a:ext cx="3065463" cy="441325"/>
        </p:xfrm>
        <a:graphic>
          <a:graphicData uri="http://schemas.openxmlformats.org/presentationml/2006/ole">
            <mc:AlternateContent xmlns:mc="http://schemas.openxmlformats.org/markup-compatibility/2006">
              <mc:Choice xmlns:v="urn:schemas-microsoft-com:vml" Requires="v">
                <p:oleObj spid="_x0000_s25658" name="Equation" r:id="rId9" imgW="1790640" imgH="253800" progId="Equation.3">
                  <p:embed/>
                </p:oleObj>
              </mc:Choice>
              <mc:Fallback>
                <p:oleObj name="Equation" r:id="rId9" imgW="1790640" imgH="253800" progId="Equation.3">
                  <p:embed/>
                  <p:pic>
                    <p:nvPicPr>
                      <p:cNvPr id="6" name="Object 5"/>
                      <p:cNvPicPr>
                        <a:picLocks noChangeAspect="1" noChangeArrowheads="1"/>
                      </p:cNvPicPr>
                      <p:nvPr/>
                    </p:nvPicPr>
                    <p:blipFill>
                      <a:blip r:embed="rId10"/>
                      <a:srcRect/>
                      <a:stretch>
                        <a:fillRect/>
                      </a:stretch>
                    </p:blipFill>
                    <p:spPr bwMode="auto">
                      <a:xfrm>
                        <a:off x="4022451" y="2317057"/>
                        <a:ext cx="306546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453075" y="3073847"/>
          <a:ext cx="1414462" cy="795338"/>
        </p:xfrm>
        <a:graphic>
          <a:graphicData uri="http://schemas.openxmlformats.org/presentationml/2006/ole">
            <mc:AlternateContent xmlns:mc="http://schemas.openxmlformats.org/markup-compatibility/2006">
              <mc:Choice xmlns:v="urn:schemas-microsoft-com:vml" Requires="v">
                <p:oleObj spid="_x0000_s25659" name="Equation" r:id="rId11" imgW="825480" imgH="457200" progId="Equation.3">
                  <p:embed/>
                </p:oleObj>
              </mc:Choice>
              <mc:Fallback>
                <p:oleObj name="Equation" r:id="rId11" imgW="825480" imgH="457200" progId="Equation.3">
                  <p:embed/>
                  <p:pic>
                    <p:nvPicPr>
                      <p:cNvPr id="7" name="Object 6"/>
                      <p:cNvPicPr>
                        <a:picLocks noChangeAspect="1" noChangeArrowheads="1"/>
                      </p:cNvPicPr>
                      <p:nvPr/>
                    </p:nvPicPr>
                    <p:blipFill>
                      <a:blip r:embed="rId12"/>
                      <a:srcRect/>
                      <a:stretch>
                        <a:fillRect/>
                      </a:stretch>
                    </p:blipFill>
                    <p:spPr bwMode="auto">
                      <a:xfrm>
                        <a:off x="5453075" y="3073847"/>
                        <a:ext cx="141446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723886" y="390591"/>
            <a:ext cx="280970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Overall material balance:</a:t>
            </a: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726411" y="973432"/>
            <a:ext cx="253538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Component </a:t>
            </a:r>
            <a:r>
              <a:rPr lang="en-US" sz="1600" i="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balance:</a:t>
            </a:r>
            <a:endParaRPr lang="en-IN"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742984" y="1650841"/>
            <a:ext cx="426217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material balance for component </a:t>
            </a:r>
            <a:r>
              <a:rPr lang="en-US" sz="1600" i="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below tray </a:t>
            </a:r>
            <a:r>
              <a:rPr lang="en-US" sz="1600" i="1" dirty="0">
                <a:latin typeface="Times New Roman" panose="02020603050405020304" pitchFamily="18" charset="0"/>
                <a:cs typeface="Times New Roman" panose="02020603050405020304" pitchFamily="18" charset="0"/>
              </a:rPr>
              <a:t>m</a:t>
            </a:r>
            <a:r>
              <a:rPr lang="en-US" sz="1600" dirty="0">
                <a:latin typeface="Times New Roman" panose="02020603050405020304" pitchFamily="18" charset="0"/>
                <a:cs typeface="Times New Roman" panose="02020603050405020304" pitchFamily="18" charset="0"/>
              </a:rPr>
              <a:t> in the exhausting section gives:</a:t>
            </a:r>
            <a:endParaRPr lang="en-I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782988" y="2789055"/>
            <a:ext cx="253538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Since            in this case,</a:t>
            </a:r>
            <a:endParaRPr lang="en-IN" sz="1600" dirty="0">
              <a:latin typeface="Times New Roman" panose="02020603050405020304" pitchFamily="18" charset="0"/>
              <a:cs typeface="Times New Roman" panose="02020603050405020304" pitchFamily="18" charset="0"/>
            </a:endParaRPr>
          </a:p>
        </p:txBody>
      </p:sp>
      <p:graphicFrame>
        <p:nvGraphicFramePr>
          <p:cNvPr id="12" name="Object 11"/>
          <p:cNvGraphicFramePr>
            <a:graphicFrameLocks noChangeAspect="1"/>
          </p:cNvGraphicFramePr>
          <p:nvPr/>
        </p:nvGraphicFramePr>
        <p:xfrm>
          <a:off x="4414473" y="2841764"/>
          <a:ext cx="474943" cy="278015"/>
        </p:xfrm>
        <a:graphic>
          <a:graphicData uri="http://schemas.openxmlformats.org/presentationml/2006/ole">
            <mc:AlternateContent xmlns:mc="http://schemas.openxmlformats.org/markup-compatibility/2006">
              <mc:Choice xmlns:v="urn:schemas-microsoft-com:vml" Requires="v">
                <p:oleObj spid="_x0000_s25660" name="Equation" r:id="rId13" imgW="419040" imgH="241200" progId="Equation.3">
                  <p:embed/>
                </p:oleObj>
              </mc:Choice>
              <mc:Fallback>
                <p:oleObj name="Equation" r:id="rId13" imgW="419040" imgH="241200" progId="Equation.3">
                  <p:embed/>
                  <p:pic>
                    <p:nvPicPr>
                      <p:cNvPr id="12" name="Object 11"/>
                      <p:cNvPicPr>
                        <a:picLocks noChangeAspect="1" noChangeArrowheads="1"/>
                      </p:cNvPicPr>
                      <p:nvPr/>
                    </p:nvPicPr>
                    <p:blipFill>
                      <a:blip r:embed="rId14"/>
                      <a:srcRect/>
                      <a:stretch>
                        <a:fillRect/>
                      </a:stretch>
                    </p:blipFill>
                    <p:spPr bwMode="auto">
                      <a:xfrm>
                        <a:off x="4414473" y="2841764"/>
                        <a:ext cx="474943" cy="278015"/>
                      </a:xfrm>
                      <a:prstGeom prst="rect">
                        <a:avLst/>
                      </a:prstGeom>
                      <a:noFill/>
                    </p:spPr>
                  </p:pic>
                </p:oleObj>
              </mc:Fallback>
            </mc:AlternateContent>
          </a:graphicData>
        </a:graphic>
      </p:graphicFrame>
      <p:sp>
        <p:nvSpPr>
          <p:cNvPr id="13" name="TextBox 12"/>
          <p:cNvSpPr txBox="1"/>
          <p:nvPr/>
        </p:nvSpPr>
        <p:spPr>
          <a:xfrm>
            <a:off x="2407847" y="3961249"/>
            <a:ext cx="9404537"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exhausting line, therefore, passes through the point (</a:t>
            </a:r>
            <a:r>
              <a:rPr lang="en-US" sz="1600" i="1" dirty="0">
                <a:latin typeface="Times New Roman" panose="02020603050405020304" pitchFamily="18" charset="0"/>
                <a:cs typeface="Times New Roman" panose="02020603050405020304" pitchFamily="18" charset="0"/>
              </a:rPr>
              <a:t>y = </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x = </a:t>
            </a:r>
            <a:r>
              <a:rPr lang="en-US" sz="1600" i="1" dirty="0" err="1">
                <a:latin typeface="Times New Roman" panose="02020603050405020304" pitchFamily="18" charset="0"/>
                <a:cs typeface="Times New Roman" panose="02020603050405020304" pitchFamily="18" charset="0"/>
              </a:rPr>
              <a:t>x</a:t>
            </a:r>
            <a:r>
              <a:rPr lang="en-US" sz="800" i="1" dirty="0" err="1">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 as shown in the Figure. Graphical tray construction must, therefore, be continued to the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axis of the diagram.</a:t>
            </a:r>
            <a:endParaRPr lang="en-IN" sz="1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865454" y="6768"/>
            <a:ext cx="4195246" cy="400110"/>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Use of Open Steam</a:t>
            </a: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289499" y="637344"/>
            <a:ext cx="1082915" cy="38869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6318370" y="1137200"/>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6977820" y="2287951"/>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6977820" y="318795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p:cNvSpPr txBox="1"/>
          <p:nvPr/>
        </p:nvSpPr>
        <p:spPr>
          <a:xfrm>
            <a:off x="2433764" y="4631767"/>
            <a:ext cx="969450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If the steam entering the tower,       , is superheated, it will vaporize liquid on tray </a:t>
            </a: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to the extent necessary to bring it to saturation,                                 , where         is the enthalpy of saturated steam and          the molar latent heat at the tower pressure.        </a:t>
            </a:r>
            <a:endParaRPr lang="en-IN" sz="1600" dirty="0">
              <a:latin typeface="Times New Roman" panose="02020603050405020304" pitchFamily="18" charset="0"/>
              <a:cs typeface="Times New Roman" panose="02020603050405020304" pitchFamily="18" charset="0"/>
            </a:endParaRPr>
          </a:p>
        </p:txBody>
      </p:sp>
      <p:graphicFrame>
        <p:nvGraphicFramePr>
          <p:cNvPr id="20" name="Object 19"/>
          <p:cNvGraphicFramePr>
            <a:graphicFrameLocks noChangeAspect="1"/>
          </p:cNvGraphicFramePr>
          <p:nvPr/>
        </p:nvGraphicFramePr>
        <p:xfrm>
          <a:off x="5474787" y="5155214"/>
          <a:ext cx="3171825" cy="838200"/>
        </p:xfrm>
        <a:graphic>
          <a:graphicData uri="http://schemas.openxmlformats.org/presentationml/2006/ole">
            <mc:AlternateContent xmlns:mc="http://schemas.openxmlformats.org/markup-compatibility/2006">
              <mc:Choice xmlns:v="urn:schemas-microsoft-com:vml" Requires="v">
                <p:oleObj spid="_x0000_s25661" name="Equation" r:id="rId15" imgW="1854000" imgH="482400" progId="Equation.3">
                  <p:embed/>
                </p:oleObj>
              </mc:Choice>
              <mc:Fallback>
                <p:oleObj name="Equation" r:id="rId15" imgW="1854000" imgH="482400" progId="Equation.3">
                  <p:embed/>
                  <p:pic>
                    <p:nvPicPr>
                      <p:cNvPr id="20" name="Object 19"/>
                      <p:cNvPicPr>
                        <a:picLocks noChangeAspect="1" noChangeArrowheads="1"/>
                      </p:cNvPicPr>
                      <p:nvPr/>
                    </p:nvPicPr>
                    <p:blipFill>
                      <a:blip r:embed="rId16"/>
                      <a:srcRect/>
                      <a:stretch>
                        <a:fillRect/>
                      </a:stretch>
                    </p:blipFill>
                    <p:spPr bwMode="auto">
                      <a:xfrm>
                        <a:off x="5474787" y="5155214"/>
                        <a:ext cx="31718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327059785"/>
              </p:ext>
            </p:extLst>
          </p:nvPr>
        </p:nvGraphicFramePr>
        <p:xfrm>
          <a:off x="9620535" y="4954189"/>
          <a:ext cx="343926" cy="218862"/>
        </p:xfrm>
        <a:graphic>
          <a:graphicData uri="http://schemas.openxmlformats.org/presentationml/2006/ole">
            <mc:AlternateContent xmlns:mc="http://schemas.openxmlformats.org/markup-compatibility/2006">
              <mc:Choice xmlns:v="urn:schemas-microsoft-com:vml" Requires="v">
                <p:oleObj spid="_x0000_s25662" name="Equation" r:id="rId17" imgW="279360" imgH="177480" progId="Equation.3">
                  <p:embed/>
                </p:oleObj>
              </mc:Choice>
              <mc:Fallback>
                <p:oleObj name="Equation" r:id="rId17" imgW="279360" imgH="177480" progId="Equation.3">
                  <p:embed/>
                  <p:pic>
                    <p:nvPicPr>
                      <p:cNvPr id="22" name="Object 21"/>
                      <p:cNvPicPr/>
                      <p:nvPr/>
                    </p:nvPicPr>
                    <p:blipFill>
                      <a:blip r:embed="rId18"/>
                      <a:stretch>
                        <a:fillRect/>
                      </a:stretch>
                    </p:blipFill>
                    <p:spPr>
                      <a:xfrm>
                        <a:off x="9620535" y="4954189"/>
                        <a:ext cx="343926" cy="218862"/>
                      </a:xfrm>
                      <a:prstGeom prst="rect">
                        <a:avLst/>
                      </a:prstGeom>
                    </p:spPr>
                  </p:pic>
                </p:oleObj>
              </mc:Fallback>
            </mc:AlternateContent>
          </a:graphicData>
        </a:graphic>
      </p:graphicFrame>
      <p:graphicFrame>
        <p:nvGraphicFramePr>
          <p:cNvPr id="23" name="Object 22"/>
          <p:cNvGraphicFramePr>
            <a:graphicFrameLocks noChangeAspect="1"/>
          </p:cNvGraphicFramePr>
          <p:nvPr/>
        </p:nvGraphicFramePr>
        <p:xfrm>
          <a:off x="5074123" y="4689897"/>
          <a:ext cx="347346" cy="227110"/>
        </p:xfrm>
        <a:graphic>
          <a:graphicData uri="http://schemas.openxmlformats.org/presentationml/2006/ole">
            <mc:AlternateContent xmlns:mc="http://schemas.openxmlformats.org/markup-compatibility/2006">
              <mc:Choice xmlns:v="urn:schemas-microsoft-com:vml" Requires="v">
                <p:oleObj spid="_x0000_s25663" name="Equation" r:id="rId19" imgW="330120" imgH="215640" progId="Equation.3">
                  <p:embed/>
                </p:oleObj>
              </mc:Choice>
              <mc:Fallback>
                <p:oleObj name="Equation" r:id="rId19" imgW="330120" imgH="215640" progId="Equation.3">
                  <p:embed/>
                  <p:pic>
                    <p:nvPicPr>
                      <p:cNvPr id="23" name="Object 22"/>
                      <p:cNvPicPr/>
                      <p:nvPr/>
                    </p:nvPicPr>
                    <p:blipFill>
                      <a:blip r:embed="rId20"/>
                      <a:stretch>
                        <a:fillRect/>
                      </a:stretch>
                    </p:blipFill>
                    <p:spPr>
                      <a:xfrm>
                        <a:off x="5074123" y="4689897"/>
                        <a:ext cx="347346" cy="227110"/>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3790312" y="4943324"/>
          <a:ext cx="1676400" cy="266700"/>
        </p:xfrm>
        <a:graphic>
          <a:graphicData uri="http://schemas.openxmlformats.org/presentationml/2006/ole">
            <mc:AlternateContent xmlns:mc="http://schemas.openxmlformats.org/markup-compatibility/2006">
              <mc:Choice xmlns:v="urn:schemas-microsoft-com:vml" Requires="v">
                <p:oleObj spid="_x0000_s25664" name="Equation" r:id="rId21" imgW="1676160" imgH="266400" progId="Equation.3">
                  <p:embed/>
                </p:oleObj>
              </mc:Choice>
              <mc:Fallback>
                <p:oleObj name="Equation" r:id="rId21" imgW="1676160" imgH="266400" progId="Equation.3">
                  <p:embed/>
                  <p:pic>
                    <p:nvPicPr>
                      <p:cNvPr id="24" name="Object 23"/>
                      <p:cNvPicPr/>
                      <p:nvPr/>
                    </p:nvPicPr>
                    <p:blipFill>
                      <a:blip r:embed="rId22"/>
                      <a:stretch>
                        <a:fillRect/>
                      </a:stretch>
                    </p:blipFill>
                    <p:spPr>
                      <a:xfrm>
                        <a:off x="3790312" y="4943324"/>
                        <a:ext cx="1676400" cy="266700"/>
                      </a:xfrm>
                      <a:prstGeom prst="rect">
                        <a:avLst/>
                      </a:prstGeom>
                    </p:spPr>
                  </p:pic>
                </p:oleObj>
              </mc:Fallback>
            </mc:AlternateContent>
          </a:graphicData>
        </a:graphic>
      </p:graphicFrame>
      <p:graphicFrame>
        <p:nvGraphicFramePr>
          <p:cNvPr id="25" name="Object 24"/>
          <p:cNvGraphicFramePr>
            <a:graphicFrameLocks noChangeAspect="1"/>
          </p:cNvGraphicFramePr>
          <p:nvPr/>
        </p:nvGraphicFramePr>
        <p:xfrm>
          <a:off x="6064943" y="4965699"/>
          <a:ext cx="393700" cy="241300"/>
        </p:xfrm>
        <a:graphic>
          <a:graphicData uri="http://schemas.openxmlformats.org/presentationml/2006/ole">
            <mc:AlternateContent xmlns:mc="http://schemas.openxmlformats.org/markup-compatibility/2006">
              <mc:Choice xmlns:v="urn:schemas-microsoft-com:vml" Requires="v">
                <p:oleObj spid="_x0000_s25665" name="Equation" r:id="rId23" imgW="393480" imgH="241200" progId="Equation.3">
                  <p:embed/>
                </p:oleObj>
              </mc:Choice>
              <mc:Fallback>
                <p:oleObj name="Equation" r:id="rId23" imgW="393480" imgH="241200" progId="Equation.3">
                  <p:embed/>
                  <p:pic>
                    <p:nvPicPr>
                      <p:cNvPr id="25" name="Object 24"/>
                      <p:cNvPicPr/>
                      <p:nvPr/>
                    </p:nvPicPr>
                    <p:blipFill>
                      <a:blip r:embed="rId24"/>
                      <a:stretch>
                        <a:fillRect/>
                      </a:stretch>
                    </p:blipFill>
                    <p:spPr>
                      <a:xfrm>
                        <a:off x="6064943" y="4965699"/>
                        <a:ext cx="393700" cy="2413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22645596"/>
              </p:ext>
            </p:extLst>
          </p:nvPr>
        </p:nvGraphicFramePr>
        <p:xfrm>
          <a:off x="6280891" y="5986211"/>
          <a:ext cx="2000250" cy="419100"/>
        </p:xfrm>
        <a:graphic>
          <a:graphicData uri="http://schemas.openxmlformats.org/presentationml/2006/ole">
            <mc:AlternateContent xmlns:mc="http://schemas.openxmlformats.org/markup-compatibility/2006">
              <mc:Choice xmlns:v="urn:schemas-microsoft-com:vml" Requires="v">
                <p:oleObj spid="_x0000_s25666" name="Equation" r:id="rId25" imgW="1168200" imgH="241200" progId="Equation.3">
                  <p:embed/>
                </p:oleObj>
              </mc:Choice>
              <mc:Fallback>
                <p:oleObj name="Equation" r:id="rId25" imgW="1168200" imgH="241200" progId="Equation.3">
                  <p:embed/>
                  <p:pic>
                    <p:nvPicPr>
                      <p:cNvPr id="26" name="Object 25"/>
                      <p:cNvPicPr>
                        <a:picLocks noChangeAspect="1" noChangeArrowheads="1"/>
                      </p:cNvPicPr>
                      <p:nvPr/>
                    </p:nvPicPr>
                    <p:blipFill>
                      <a:blip r:embed="rId26"/>
                      <a:srcRect/>
                      <a:stretch>
                        <a:fillRect/>
                      </a:stretch>
                    </p:blipFill>
                    <p:spPr bwMode="auto">
                      <a:xfrm>
                        <a:off x="6280891" y="5986211"/>
                        <a:ext cx="20002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4969640" y="6013652"/>
            <a:ext cx="64747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and</a:t>
            </a:r>
            <a:endParaRPr lang="en-IN" sz="1600" dirty="0">
              <a:latin typeface="Times New Roman" panose="02020603050405020304" pitchFamily="18" charset="0"/>
              <a:cs typeface="Times New Roman" panose="02020603050405020304" pitchFamily="18" charset="0"/>
            </a:endParaRPr>
          </a:p>
        </p:txBody>
      </p:sp>
      <p:sp>
        <p:nvSpPr>
          <p:cNvPr id="28" name="Rectangle 27"/>
          <p:cNvSpPr/>
          <p:nvPr/>
        </p:nvSpPr>
        <p:spPr>
          <a:xfrm>
            <a:off x="8968738" y="5265835"/>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9048826" y="5938922"/>
            <a:ext cx="915635"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(36)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p:cNvSpPr txBox="1"/>
          <p:nvPr/>
        </p:nvSpPr>
        <p:spPr>
          <a:xfrm>
            <a:off x="2610196" y="6524064"/>
            <a:ext cx="837091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which the internal           ratio can be computed.</a:t>
            </a:r>
            <a:endParaRPr lang="en-IN" sz="1600" dirty="0">
              <a:latin typeface="Times New Roman" panose="02020603050405020304" pitchFamily="18" charset="0"/>
              <a:cs typeface="Times New Roman" panose="02020603050405020304" pitchFamily="18" charset="0"/>
            </a:endParaRPr>
          </a:p>
        </p:txBody>
      </p:sp>
      <p:graphicFrame>
        <p:nvGraphicFramePr>
          <p:cNvPr id="31" name="Object 30"/>
          <p:cNvGraphicFramePr>
            <a:graphicFrameLocks noChangeAspect="1"/>
          </p:cNvGraphicFramePr>
          <p:nvPr/>
        </p:nvGraphicFramePr>
        <p:xfrm>
          <a:off x="4736553" y="6545177"/>
          <a:ext cx="477044" cy="296328"/>
        </p:xfrm>
        <a:graphic>
          <a:graphicData uri="http://schemas.openxmlformats.org/presentationml/2006/ole">
            <mc:AlternateContent xmlns:mc="http://schemas.openxmlformats.org/markup-compatibility/2006">
              <mc:Choice xmlns:v="urn:schemas-microsoft-com:vml" Requires="v">
                <p:oleObj spid="_x0000_s25667" name="Equation" r:id="rId27" imgW="393480" imgH="241200" progId="Equation.3">
                  <p:embed/>
                </p:oleObj>
              </mc:Choice>
              <mc:Fallback>
                <p:oleObj name="Equation" r:id="rId27" imgW="393480" imgH="241200" progId="Equation.3">
                  <p:embed/>
                  <p:pic>
                    <p:nvPicPr>
                      <p:cNvPr id="31" name="Object 30"/>
                      <p:cNvPicPr>
                        <a:picLocks noChangeAspect="1" noChangeArrowheads="1"/>
                      </p:cNvPicPr>
                      <p:nvPr/>
                    </p:nvPicPr>
                    <p:blipFill>
                      <a:blip r:embed="rId28"/>
                      <a:srcRect/>
                      <a:stretch>
                        <a:fillRect/>
                      </a:stretch>
                    </p:blipFill>
                    <p:spPr bwMode="auto">
                      <a:xfrm>
                        <a:off x="4736553" y="6545177"/>
                        <a:ext cx="477044" cy="296328"/>
                      </a:xfrm>
                      <a:prstGeom prst="rect">
                        <a:avLst/>
                      </a:prstGeom>
                      <a:noFill/>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946705736"/>
              </p:ext>
            </p:extLst>
          </p:nvPr>
        </p:nvGraphicFramePr>
        <p:xfrm>
          <a:off x="1673125" y="6133270"/>
          <a:ext cx="496497" cy="324632"/>
        </p:xfrm>
        <a:graphic>
          <a:graphicData uri="http://schemas.openxmlformats.org/presentationml/2006/ole">
            <mc:AlternateContent xmlns:mc="http://schemas.openxmlformats.org/markup-compatibility/2006">
              <mc:Choice xmlns:v="urn:schemas-microsoft-com:vml" Requires="v">
                <p:oleObj spid="_x0000_s25668" name="Equation" r:id="rId19" imgW="330120" imgH="215640" progId="Equation.3">
                  <p:embed/>
                </p:oleObj>
              </mc:Choice>
              <mc:Fallback>
                <p:oleObj name="Equation" r:id="rId19" imgW="330120" imgH="215640" progId="Equation.3">
                  <p:embed/>
                  <p:pic>
                    <p:nvPicPr>
                      <p:cNvPr id="23" name="Object 22"/>
                      <p:cNvPicPr/>
                      <p:nvPr/>
                    </p:nvPicPr>
                    <p:blipFill>
                      <a:blip r:embed="rId20"/>
                      <a:stretch>
                        <a:fillRect/>
                      </a:stretch>
                    </p:blipFill>
                    <p:spPr>
                      <a:xfrm>
                        <a:off x="1673125" y="6133270"/>
                        <a:ext cx="496497" cy="32463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90454686"/>
              </p:ext>
            </p:extLst>
          </p:nvPr>
        </p:nvGraphicFramePr>
        <p:xfrm>
          <a:off x="567140" y="5942239"/>
          <a:ext cx="346115" cy="326886"/>
        </p:xfrm>
        <a:graphic>
          <a:graphicData uri="http://schemas.openxmlformats.org/presentationml/2006/ole">
            <mc:AlternateContent xmlns:mc="http://schemas.openxmlformats.org/markup-compatibility/2006">
              <mc:Choice xmlns:v="urn:schemas-microsoft-com:vml" Requires="v">
                <p:oleObj spid="_x0000_s25669" name="Equation" r:id="rId29" imgW="228600" imgH="215640" progId="Equation.3">
                  <p:embed/>
                </p:oleObj>
              </mc:Choice>
              <mc:Fallback>
                <p:oleObj name="Equation" r:id="rId29" imgW="228600" imgH="215640" progId="Equation.3">
                  <p:embed/>
                  <p:pic>
                    <p:nvPicPr>
                      <p:cNvPr id="0" name=""/>
                      <p:cNvPicPr/>
                      <p:nvPr/>
                    </p:nvPicPr>
                    <p:blipFill>
                      <a:blip r:embed="rId30"/>
                      <a:stretch>
                        <a:fillRect/>
                      </a:stretch>
                    </p:blipFill>
                    <p:spPr>
                      <a:xfrm>
                        <a:off x="567140" y="5942239"/>
                        <a:ext cx="346115" cy="326886"/>
                      </a:xfrm>
                      <a:prstGeom prst="rect">
                        <a:avLst/>
                      </a:prstGeom>
                    </p:spPr>
                  </p:pic>
                </p:oleObj>
              </mc:Fallback>
            </mc:AlternateContent>
          </a:graphicData>
        </a:graphic>
      </p:graphicFrame>
    </p:spTree>
    <p:extLst>
      <p:ext uri="{BB962C8B-B14F-4D97-AF65-F5344CB8AC3E}">
        <p14:creationId xmlns:p14="http://schemas.microsoft.com/office/powerpoint/2010/main" val="1158389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96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985163" y="3973483"/>
            <a:ext cx="149444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1639544846"/>
              </p:ext>
            </p:extLst>
          </p:nvPr>
        </p:nvGraphicFramePr>
        <p:xfrm>
          <a:off x="5537200" y="3629025"/>
          <a:ext cx="4667250" cy="1042988"/>
        </p:xfrm>
        <a:graphic>
          <a:graphicData uri="http://schemas.openxmlformats.org/presentationml/2006/ole">
            <mc:AlternateContent xmlns:mc="http://schemas.openxmlformats.org/markup-compatibility/2006">
              <mc:Choice xmlns:v="urn:schemas-microsoft-com:vml" Requires="v">
                <p:oleObj spid="_x0000_s1107" name="Equation" r:id="rId3" imgW="1879560" imgH="419040" progId="Equation.3">
                  <p:embed/>
                </p:oleObj>
              </mc:Choice>
              <mc:Fallback>
                <p:oleObj name="Equation" r:id="rId3" imgW="1879560" imgH="419040" progId="Equation.3">
                  <p:embed/>
                  <p:pic>
                    <p:nvPicPr>
                      <p:cNvPr id="0" name="Object 1"/>
                      <p:cNvPicPr>
                        <a:picLocks noChangeAspect="1" noChangeArrowheads="1"/>
                      </p:cNvPicPr>
                      <p:nvPr/>
                    </p:nvPicPr>
                    <p:blipFill>
                      <a:blip r:embed="rId4"/>
                      <a:srcRect/>
                      <a:stretch>
                        <a:fillRect/>
                      </a:stretch>
                    </p:blipFill>
                    <p:spPr bwMode="auto">
                      <a:xfrm>
                        <a:off x="5537200" y="3629025"/>
                        <a:ext cx="4667250" cy="1042988"/>
                      </a:xfrm>
                      <a:prstGeom prst="rect">
                        <a:avLst/>
                      </a:prstGeom>
                      <a:noFill/>
                    </p:spPr>
                  </p:pic>
                </p:oleObj>
              </mc:Fallback>
            </mc:AlternateContent>
          </a:graphicData>
        </a:graphic>
      </p:graphicFrame>
      <p:sp>
        <p:nvSpPr>
          <p:cNvPr id="5" name="TextBox 4"/>
          <p:cNvSpPr txBox="1"/>
          <p:nvPr/>
        </p:nvSpPr>
        <p:spPr>
          <a:xfrm>
            <a:off x="5571067" y="2887133"/>
            <a:ext cx="4597400"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Relative volatility:</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778933" y="382587"/>
            <a:ext cx="4267200" cy="6296025"/>
          </a:xfrm>
          <a:prstGeom prst="rect">
            <a:avLst/>
          </a:prstGeom>
        </p:spPr>
      </p:pic>
    </p:spTree>
    <p:extLst>
      <p:ext uri="{BB962C8B-B14F-4D97-AF65-F5344CB8AC3E}">
        <p14:creationId xmlns:p14="http://schemas.microsoft.com/office/powerpoint/2010/main" val="86969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9E97-8BCB-4360-BDC6-3A1EFBF321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4ED5CF-7EC6-4130-BF44-B3781CB6E5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894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B69-9BE5-4A2C-9E5C-4170DF1C22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07FF84-1BC1-47EA-81DB-9CB917BD8B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410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010" y="847465"/>
            <a:ext cx="4076700" cy="4448175"/>
          </a:xfrm>
          <a:prstGeom prst="rect">
            <a:avLst/>
          </a:prstGeom>
        </p:spPr>
      </p:pic>
      <p:pic>
        <p:nvPicPr>
          <p:cNvPr id="3" name="Picture 2"/>
          <p:cNvPicPr>
            <a:picLocks noChangeAspect="1"/>
          </p:cNvPicPr>
          <p:nvPr/>
        </p:nvPicPr>
        <p:blipFill>
          <a:blip r:embed="rId3"/>
          <a:stretch>
            <a:fillRect/>
          </a:stretch>
        </p:blipFill>
        <p:spPr>
          <a:xfrm>
            <a:off x="5523202" y="1274877"/>
            <a:ext cx="3779821" cy="3742980"/>
          </a:xfrm>
          <a:prstGeom prst="rect">
            <a:avLst/>
          </a:prstGeom>
        </p:spPr>
      </p:pic>
      <p:sp>
        <p:nvSpPr>
          <p:cNvPr id="4" name="TextBox 3"/>
          <p:cNvSpPr txBox="1"/>
          <p:nvPr/>
        </p:nvSpPr>
        <p:spPr>
          <a:xfrm>
            <a:off x="2364366" y="5586154"/>
            <a:ext cx="6317672"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Constant temperature </a:t>
            </a:r>
            <a:r>
              <a:rPr lang="en-US" sz="2400" b="1" dirty="0" err="1">
                <a:solidFill>
                  <a:srgbClr val="0033CC"/>
                </a:solidFill>
                <a:latin typeface="Times New Roman" panose="02020603050405020304" pitchFamily="18" charset="0"/>
                <a:cs typeface="Times New Roman" panose="02020603050405020304" pitchFamily="18" charset="0"/>
              </a:rPr>
              <a:t>vapour</a:t>
            </a:r>
            <a:r>
              <a:rPr lang="en-US" sz="2400" b="1" dirty="0">
                <a:solidFill>
                  <a:srgbClr val="0033CC"/>
                </a:solidFill>
                <a:latin typeface="Times New Roman" panose="02020603050405020304" pitchFamily="18" charset="0"/>
                <a:cs typeface="Times New Roman" panose="02020603050405020304" pitchFamily="18" charset="0"/>
              </a:rPr>
              <a:t>-liquid equilibria</a:t>
            </a:r>
            <a:endParaRPr lang="en-IN" sz="24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5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39" y="299258"/>
            <a:ext cx="4189615" cy="461665"/>
          </a:xfrm>
          <a:prstGeom prst="rect">
            <a:avLst/>
          </a:prstGeom>
          <a:noFill/>
        </p:spPr>
        <p:txBody>
          <a:bodyPr wrap="square" rtlCol="0">
            <a:spAutoFit/>
          </a:bodyPr>
          <a:lstStyle/>
          <a:p>
            <a:r>
              <a:rPr lang="en-US" sz="2400" b="1" dirty="0">
                <a:solidFill>
                  <a:srgbClr val="0033CC"/>
                </a:solidFill>
                <a:latin typeface="Times New Roman" panose="02020603050405020304" pitchFamily="18" charset="0"/>
                <a:cs typeface="Times New Roman" panose="02020603050405020304" pitchFamily="18" charset="0"/>
              </a:rPr>
              <a:t>Ideal Solutions – </a:t>
            </a:r>
            <a:r>
              <a:rPr lang="en-US" sz="2400" b="1" dirty="0" err="1">
                <a:solidFill>
                  <a:srgbClr val="0033CC"/>
                </a:solidFill>
                <a:latin typeface="Times New Roman" panose="02020603050405020304" pitchFamily="18" charset="0"/>
                <a:cs typeface="Times New Roman" panose="02020603050405020304" pitchFamily="18" charset="0"/>
              </a:rPr>
              <a:t>Raoult’s</a:t>
            </a:r>
            <a:r>
              <a:rPr lang="en-US" sz="2400" b="1" dirty="0">
                <a:solidFill>
                  <a:srgbClr val="0033CC"/>
                </a:solidFill>
                <a:latin typeface="Times New Roman" panose="02020603050405020304" pitchFamily="18" charset="0"/>
                <a:cs typeface="Times New Roman" panose="02020603050405020304" pitchFamily="18" charset="0"/>
              </a:rPr>
              <a:t> Law</a:t>
            </a:r>
            <a:endParaRPr lang="en-IN" sz="2400" b="1" dirty="0">
              <a:solidFill>
                <a:srgbClr val="0033CC"/>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19397" y="872663"/>
            <a:ext cx="3848100" cy="6010275"/>
          </a:xfrm>
          <a:prstGeom prst="rect">
            <a:avLst/>
          </a:prstGeom>
        </p:spPr>
      </p:pic>
      <p:pic>
        <p:nvPicPr>
          <p:cNvPr id="10" name="Picture 9"/>
          <p:cNvPicPr>
            <a:picLocks noChangeAspect="1"/>
          </p:cNvPicPr>
          <p:nvPr/>
        </p:nvPicPr>
        <p:blipFill>
          <a:blip r:embed="rId4"/>
          <a:stretch>
            <a:fillRect/>
          </a:stretch>
        </p:blipFill>
        <p:spPr>
          <a:xfrm>
            <a:off x="5481292" y="299258"/>
            <a:ext cx="4444104" cy="504377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173674125"/>
              </p:ext>
            </p:extLst>
          </p:nvPr>
        </p:nvGraphicFramePr>
        <p:xfrm>
          <a:off x="5974109" y="5417531"/>
          <a:ext cx="3161578" cy="1175938"/>
        </p:xfrm>
        <a:graphic>
          <a:graphicData uri="http://schemas.openxmlformats.org/presentationml/2006/ole">
            <mc:AlternateContent xmlns:mc="http://schemas.openxmlformats.org/markup-compatibility/2006">
              <mc:Choice xmlns:v="urn:schemas-microsoft-com:vml" Requires="v">
                <p:oleObj spid="_x0000_s11295" name="Equation" r:id="rId5" imgW="1168200" imgH="431640" progId="Equation.3">
                  <p:embed/>
                </p:oleObj>
              </mc:Choice>
              <mc:Fallback>
                <p:oleObj name="Equation" r:id="rId5" imgW="1168200" imgH="431640" progId="Equation.3">
                  <p:embed/>
                  <p:pic>
                    <p:nvPicPr>
                      <p:cNvPr id="5" name="Object 4"/>
                      <p:cNvPicPr>
                        <a:picLocks noChangeAspect="1" noChangeArrowheads="1"/>
                      </p:cNvPicPr>
                      <p:nvPr/>
                    </p:nvPicPr>
                    <p:blipFill>
                      <a:blip r:embed="rId6"/>
                      <a:srcRect/>
                      <a:stretch>
                        <a:fillRect/>
                      </a:stretch>
                    </p:blipFill>
                    <p:spPr bwMode="auto">
                      <a:xfrm>
                        <a:off x="5974109" y="5417531"/>
                        <a:ext cx="3161578" cy="1175938"/>
                      </a:xfrm>
                      <a:prstGeom prst="rect">
                        <a:avLst/>
                      </a:prstGeom>
                      <a:noFill/>
                    </p:spPr>
                  </p:pic>
                </p:oleObj>
              </mc:Fallback>
            </mc:AlternateContent>
          </a:graphicData>
        </a:graphic>
      </p:graphicFrame>
      <p:sp>
        <p:nvSpPr>
          <p:cNvPr id="2" name="TextBox 1"/>
          <p:cNvSpPr txBox="1"/>
          <p:nvPr/>
        </p:nvSpPr>
        <p:spPr>
          <a:xfrm>
            <a:off x="1862051" y="6242858"/>
            <a:ext cx="448887"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AB</a:t>
            </a:r>
            <a:endParaRPr lang="en-IN" sz="1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73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069EADDDBD484B863A60F2E5733801" ma:contentTypeVersion="5" ma:contentTypeDescription="Create a new document." ma:contentTypeScope="" ma:versionID="f1f431cbb72a33d968317acf670bcbe8">
  <xsd:schema xmlns:xsd="http://www.w3.org/2001/XMLSchema" xmlns:xs="http://www.w3.org/2001/XMLSchema" xmlns:p="http://schemas.microsoft.com/office/2006/metadata/properties" xmlns:ns2="44a0519c-fffe-4884-bccc-bbf82f426812" targetNamespace="http://schemas.microsoft.com/office/2006/metadata/properties" ma:root="true" ma:fieldsID="d74eed7832e9cb8e4127d9bcc5c2ede3" ns2:_="">
    <xsd:import namespace="44a0519c-fffe-4884-bccc-bbf82f4268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0519c-fffe-4884-bccc-bbf82f4268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276557-3004-45F0-9174-060D48DB66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CCE36D2-277E-4EB0-8221-0E040C9ECE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0519c-fffe-4884-bccc-bbf82f4268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C14646-B239-421C-837C-24D7D3F036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3147</TotalTime>
  <Words>2561</Words>
  <Application>Microsoft Office PowerPoint</Application>
  <PresentationFormat>Widescreen</PresentationFormat>
  <Paragraphs>329</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N. C. PRADHAN</dc:creator>
  <cp:lastModifiedBy>PROF. N. C. PRADHAN</cp:lastModifiedBy>
  <cp:revision>118</cp:revision>
  <dcterms:created xsi:type="dcterms:W3CDTF">2021-10-06T10:36:44Z</dcterms:created>
  <dcterms:modified xsi:type="dcterms:W3CDTF">2021-11-13T13:53:57Z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0x01010043069EADDDBD484B863A60F2E5733801</vt:lpwstr>
  </property>
</Properties>
</file>