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84" r:id="rId7"/>
    <p:sldId id="259" r:id="rId8"/>
    <p:sldId id="261" r:id="rId9"/>
    <p:sldId id="260" r:id="rId10"/>
    <p:sldId id="262" r:id="rId11"/>
    <p:sldId id="263" r:id="rId12"/>
    <p:sldId id="278" r:id="rId13"/>
    <p:sldId id="279" r:id="rId14"/>
    <p:sldId id="280" r:id="rId15"/>
    <p:sldId id="282" r:id="rId16"/>
    <p:sldId id="285" r:id="rId17"/>
    <p:sldId id="283" r:id="rId18"/>
    <p:sldId id="286" r:id="rId19"/>
    <p:sldId id="293" r:id="rId20"/>
    <p:sldId id="281" r:id="rId21"/>
    <p:sldId id="287" r:id="rId22"/>
    <p:sldId id="288" r:id="rId23"/>
    <p:sldId id="292" r:id="rId24"/>
    <p:sldId id="289" r:id="rId25"/>
    <p:sldId id="290" r:id="rId26"/>
    <p:sldId id="291" r:id="rId27"/>
    <p:sldId id="294" r:id="rId28"/>
    <p:sldId id="256" r:id="rId29"/>
    <p:sldId id="264" r:id="rId30"/>
    <p:sldId id="265" r:id="rId31"/>
    <p:sldId id="266" r:id="rId32"/>
    <p:sldId id="267" r:id="rId33"/>
    <p:sldId id="268" r:id="rId34"/>
    <p:sldId id="270" r:id="rId35"/>
    <p:sldId id="271" r:id="rId36"/>
    <p:sldId id="295" r:id="rId37"/>
    <p:sldId id="296" r:id="rId38"/>
    <p:sldId id="272" r:id="rId39"/>
    <p:sldId id="307" r:id="rId40"/>
    <p:sldId id="274" r:id="rId41"/>
    <p:sldId id="275" r:id="rId42"/>
    <p:sldId id="273" r:id="rId43"/>
    <p:sldId id="297" r:id="rId44"/>
    <p:sldId id="276" r:id="rId45"/>
    <p:sldId id="277" r:id="rId46"/>
    <p:sldId id="300" r:id="rId47"/>
    <p:sldId id="301" r:id="rId48"/>
    <p:sldId id="308" r:id="rId49"/>
    <p:sldId id="302" r:id="rId50"/>
    <p:sldId id="303" r:id="rId51"/>
    <p:sldId id="304" r:id="rId52"/>
    <p:sldId id="309" r:id="rId53"/>
    <p:sldId id="305" r:id="rId54"/>
    <p:sldId id="3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494CA-4F65-4983-B8E1-7876F21D3F11}" v="2" dt="2021-11-16T20:22:14.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setty Shanmukha Sai Vardhan" userId="S::vardhanfirstof@iitkgp.ac.in::6b418d30-4f63-4de0-98a1-631237c0c9a0" providerId="AD" clId="Web-{93C494CA-4F65-4983-B8E1-7876F21D3F11}"/>
    <pc:docChg chg="addSld delSld">
      <pc:chgData name="Sesetty Shanmukha Sai Vardhan" userId="S::vardhanfirstof@iitkgp.ac.in::6b418d30-4f63-4de0-98a1-631237c0c9a0" providerId="AD" clId="Web-{93C494CA-4F65-4983-B8E1-7876F21D3F11}" dt="2021-11-16T20:22:14.342" v="1"/>
      <pc:docMkLst>
        <pc:docMk/>
      </pc:docMkLst>
      <pc:sldChg chg="new del">
        <pc:chgData name="Sesetty Shanmukha Sai Vardhan" userId="S::vardhanfirstof@iitkgp.ac.in::6b418d30-4f63-4de0-98a1-631237c0c9a0" providerId="AD" clId="Web-{93C494CA-4F65-4983-B8E1-7876F21D3F11}" dt="2021-11-16T20:22:14.342" v="1"/>
        <pc:sldMkLst>
          <pc:docMk/>
          <pc:sldMk cId="3595064251" sldId="31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409246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5057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83535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939FDF-122C-4A2F-BC01-57A557957288}"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35203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939FDF-122C-4A2F-BC01-57A557957288}"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18172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939FDF-122C-4A2F-BC01-57A557957288}"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57309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939FDF-122C-4A2F-BC01-57A557957288}" type="datetimeFigureOut">
              <a:rPr lang="en-IN" smtClean="0"/>
              <a:t>16-11-2021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3549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939FDF-122C-4A2F-BC01-57A557957288}" type="datetimeFigureOut">
              <a:rPr lang="en-IN" smtClean="0"/>
              <a:t>16-11-2021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403095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39FDF-122C-4A2F-BC01-57A557957288}" type="datetimeFigureOut">
              <a:rPr lang="en-IN" smtClean="0"/>
              <a:t>16-11-2021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220376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939FDF-122C-4A2F-BC01-57A557957288}"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383423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939FDF-122C-4A2F-BC01-57A557957288}"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B141-070F-4B96-9350-7786FDDE5FBC}" type="slidenum">
              <a:rPr lang="en-IN" smtClean="0"/>
              <a:t>‹#›</a:t>
            </a:fld>
            <a:endParaRPr lang="en-IN"/>
          </a:p>
        </p:txBody>
      </p:sp>
    </p:spTree>
    <p:extLst>
      <p:ext uri="{BB962C8B-B14F-4D97-AF65-F5344CB8AC3E}">
        <p14:creationId xmlns:p14="http://schemas.microsoft.com/office/powerpoint/2010/main" val="427060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39FDF-122C-4A2F-BC01-57A557957288}" type="datetimeFigureOut">
              <a:rPr lang="en-IN" smtClean="0"/>
              <a:t>16-11-2021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6B141-070F-4B96-9350-7786FDDE5FBC}" type="slidenum">
              <a:rPr lang="en-IN" smtClean="0"/>
              <a:t>‹#›</a:t>
            </a:fld>
            <a:endParaRPr lang="en-IN"/>
          </a:p>
        </p:txBody>
      </p:sp>
    </p:spTree>
    <p:extLst>
      <p:ext uri="{BB962C8B-B14F-4D97-AF65-F5344CB8AC3E}">
        <p14:creationId xmlns:p14="http://schemas.microsoft.com/office/powerpoint/2010/main" val="377460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png"/><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0.bin"/><Relationship Id="rId18" Type="http://schemas.openxmlformats.org/officeDocument/2006/relationships/image" Target="../media/image2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6.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8.bin"/><Relationship Id="rId14" Type="http://schemas.openxmlformats.org/officeDocument/2006/relationships/image" Target="../media/image27.wmf"/></Relationships>
</file>

<file path=ppt/slides/_rels/slide1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6.png"/><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2.bin"/><Relationship Id="rId14" Type="http://schemas.openxmlformats.org/officeDocument/2006/relationships/image" Target="../media/image44.wmf"/></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9.png"/><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image" Target="../media/image46.wmf"/><Relationship Id="rId4" Type="http://schemas.openxmlformats.org/officeDocument/2006/relationships/oleObject" Target="../embeddings/oleObject25.bin"/><Relationship Id="rId9" Type="http://schemas.openxmlformats.org/officeDocument/2006/relationships/image" Target="../media/image48.wmf"/></Relationships>
</file>

<file path=ppt/slides/_rels/slide23.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1.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1.bin"/><Relationship Id="rId14" Type="http://schemas.openxmlformats.org/officeDocument/2006/relationships/image" Target="../media/image5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4.wmf"/><Relationship Id="rId5" Type="http://schemas.openxmlformats.org/officeDocument/2006/relationships/oleObject" Target="../embeddings/oleObject24.bin"/><Relationship Id="rId4" Type="http://schemas.openxmlformats.org/officeDocument/2006/relationships/image" Target="../media/image5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62.wmf"/><Relationship Id="rId3" Type="http://schemas.openxmlformats.org/officeDocument/2006/relationships/image" Target="../media/image64.png"/><Relationship Id="rId7" Type="http://schemas.openxmlformats.org/officeDocument/2006/relationships/image" Target="../media/image59.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60.wmf"/><Relationship Id="rId14" Type="http://schemas.openxmlformats.org/officeDocument/2006/relationships/oleObject" Target="../embeddings/oleObject4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70.png"/><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6.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4.bin"/><Relationship Id="rId14" Type="http://schemas.openxmlformats.org/officeDocument/2006/relationships/image" Target="../media/image71.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76.wmf"/><Relationship Id="rId3" Type="http://schemas.openxmlformats.org/officeDocument/2006/relationships/image" Target="../media/image77.png"/><Relationship Id="rId7" Type="http://schemas.openxmlformats.org/officeDocument/2006/relationships/image" Target="../media/image73.wmf"/><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7.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74.wmf"/><Relationship Id="rId14" Type="http://schemas.openxmlformats.org/officeDocument/2006/relationships/image" Target="../media/image78.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83.wmf"/><Relationship Id="rId3" Type="http://schemas.openxmlformats.org/officeDocument/2006/relationships/image" Target="../media/image85.png"/><Relationship Id="rId7" Type="http://schemas.openxmlformats.org/officeDocument/2006/relationships/image" Target="../media/image80.w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2.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81.wmf"/><Relationship Id="rId14" Type="http://schemas.openxmlformats.org/officeDocument/2006/relationships/oleObject" Target="../embeddings/oleObject56.bin"/></Relationships>
</file>

<file path=ppt/slides/_rels/slide3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7.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0.bin"/></Relationships>
</file>

<file path=ppt/slides/_rels/slide34.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2.wmf"/><Relationship Id="rId5" Type="http://schemas.openxmlformats.org/officeDocument/2006/relationships/oleObject" Target="../embeddings/oleObject6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65.bin"/></Relationships>
</file>

<file path=ppt/slides/_rels/slide3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00.wmf"/><Relationship Id="rId5" Type="http://schemas.openxmlformats.org/officeDocument/2006/relationships/oleObject" Target="../embeddings/oleObject67.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69.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4.wmf"/><Relationship Id="rId5" Type="http://schemas.openxmlformats.org/officeDocument/2006/relationships/oleObject" Target="../embeddings/oleObject71.bin"/><Relationship Id="rId4" Type="http://schemas.openxmlformats.org/officeDocument/2006/relationships/image" Target="../media/image103.wmf"/></Relationships>
</file>

<file path=ppt/slides/_rels/slide4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112.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74.bin"/><Relationship Id="rId5" Type="http://schemas.openxmlformats.org/officeDocument/2006/relationships/image" Target="../media/image109.wmf"/><Relationship Id="rId10" Type="http://schemas.openxmlformats.org/officeDocument/2006/relationships/image" Target="../media/image113.png"/><Relationship Id="rId4" Type="http://schemas.openxmlformats.org/officeDocument/2006/relationships/oleObject" Target="../embeddings/oleObject73.bin"/><Relationship Id="rId9" Type="http://schemas.openxmlformats.org/officeDocument/2006/relationships/image" Target="../media/image111.wmf"/></Relationships>
</file>

<file path=ppt/slides/_rels/slide44.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5.wmf"/><Relationship Id="rId5" Type="http://schemas.openxmlformats.org/officeDocument/2006/relationships/oleObject" Target="../embeddings/oleObject77.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79.bin"/></Relationships>
</file>

<file path=ppt/slides/_rels/slide45.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84.bin"/><Relationship Id="rId18" Type="http://schemas.openxmlformats.org/officeDocument/2006/relationships/image" Target="../media/image124.wmf"/><Relationship Id="rId26" Type="http://schemas.openxmlformats.org/officeDocument/2006/relationships/image" Target="../media/image128.wmf"/><Relationship Id="rId3" Type="http://schemas.openxmlformats.org/officeDocument/2006/relationships/image" Target="../media/image130.png"/><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121.wmf"/><Relationship Id="rId17" Type="http://schemas.openxmlformats.org/officeDocument/2006/relationships/oleObject" Target="../embeddings/oleObject86.bin"/><Relationship Id="rId25"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22.vml"/><Relationship Id="rId6" Type="http://schemas.openxmlformats.org/officeDocument/2006/relationships/image" Target="../media/image118.wmf"/><Relationship Id="rId11" Type="http://schemas.openxmlformats.org/officeDocument/2006/relationships/oleObject" Target="../embeddings/oleObject83.bin"/><Relationship Id="rId24" Type="http://schemas.openxmlformats.org/officeDocument/2006/relationships/image" Target="../media/image127.wmf"/><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oleObject" Target="../embeddings/oleObject89.bin"/><Relationship Id="rId28" Type="http://schemas.openxmlformats.org/officeDocument/2006/relationships/image" Target="../media/image129.wmf"/><Relationship Id="rId10" Type="http://schemas.openxmlformats.org/officeDocument/2006/relationships/image" Target="../media/image120.wmf"/><Relationship Id="rId19" Type="http://schemas.openxmlformats.org/officeDocument/2006/relationships/oleObject" Target="../embeddings/oleObject87.bin"/><Relationship Id="rId4" Type="http://schemas.openxmlformats.org/officeDocument/2006/relationships/image" Target="../media/image131.png"/><Relationship Id="rId9" Type="http://schemas.openxmlformats.org/officeDocument/2006/relationships/oleObject" Target="../embeddings/oleObject82.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91.bin"/></Relationships>
</file>

<file path=ppt/slides/_rels/slide4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6865" y="2909455"/>
            <a:ext cx="6425738" cy="1015663"/>
          </a:xfrm>
          <a:prstGeom prst="rect">
            <a:avLst/>
          </a:prstGeom>
          <a:noFill/>
        </p:spPr>
        <p:txBody>
          <a:bodyPr wrap="square" rtlCol="0">
            <a:spAutoFit/>
          </a:bodyPr>
          <a:lstStyle/>
          <a:p>
            <a:pPr algn="ctr"/>
            <a:r>
              <a:rPr lang="en-US" sz="6000" b="1">
                <a:solidFill>
                  <a:srgbClr val="0033CC"/>
                </a:solidFill>
                <a:latin typeface="Times New Roman" panose="02020603050405020304" pitchFamily="18" charset="0"/>
                <a:cs typeface="Times New Roman" panose="02020603050405020304" pitchFamily="18" charset="0"/>
              </a:rPr>
              <a:t>Distillation</a:t>
            </a:r>
            <a:endParaRPr lang="en-IN" sz="6000" b="1">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54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65692" y="235401"/>
            <a:ext cx="2531398" cy="461665"/>
          </a:xfrm>
          <a:prstGeom prst="rect">
            <a:avLst/>
          </a:prstGeom>
          <a:noFill/>
        </p:spPr>
        <p:txBody>
          <a:bodyPr wrap="square" rtlCol="0">
            <a:spAutoFit/>
          </a:bodyPr>
          <a:lstStyle/>
          <a:p>
            <a:r>
              <a:rPr lang="en-US" sz="2400" b="1" err="1">
                <a:solidFill>
                  <a:srgbClr val="FF0000"/>
                </a:solidFill>
                <a:latin typeface="Times New Roman" panose="02020603050405020304" pitchFamily="18" charset="0"/>
                <a:cs typeface="Times New Roman" panose="02020603050405020304" pitchFamily="18" charset="0"/>
              </a:rPr>
              <a:t>Heteroazeotrope</a:t>
            </a:r>
            <a:endParaRPr lang="en-IN" sz="2400" b="1">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546580" y="1172095"/>
            <a:ext cx="2169622" cy="923330"/>
          </a:xfrm>
          <a:prstGeom prst="rect">
            <a:avLst/>
          </a:prstGeom>
          <a:noFill/>
        </p:spPr>
        <p:txBody>
          <a:bodyPr wrap="square" rtlCol="0">
            <a:spAutoFit/>
          </a:bodyPr>
          <a:lstStyle/>
          <a:p>
            <a:r>
              <a:rPr lang="en-US" b="1" err="1">
                <a:solidFill>
                  <a:srgbClr val="0033CC"/>
                </a:solidFill>
                <a:latin typeface="Times New Roman" panose="02020603050405020304" pitchFamily="18" charset="0"/>
                <a:cs typeface="Times New Roman" panose="02020603050405020304" pitchFamily="18" charset="0"/>
              </a:rPr>
              <a:t>Isobutanol</a:t>
            </a:r>
            <a:r>
              <a:rPr lang="en-US" b="1">
                <a:solidFill>
                  <a:srgbClr val="0033CC"/>
                </a:solidFill>
                <a:latin typeface="Times New Roman" panose="02020603050405020304" pitchFamily="18" charset="0"/>
                <a:cs typeface="Times New Roman" panose="02020603050405020304" pitchFamily="18" charset="0"/>
              </a:rPr>
              <a:t> - Water</a:t>
            </a:r>
          </a:p>
          <a:p>
            <a:endParaRPr lang="en-US" b="1">
              <a:solidFill>
                <a:srgbClr val="0033CC"/>
              </a:solidFill>
              <a:latin typeface="Times New Roman" panose="02020603050405020304" pitchFamily="18" charset="0"/>
              <a:cs typeface="Times New Roman" panose="02020603050405020304" pitchFamily="18" charset="0"/>
            </a:endParaRPr>
          </a:p>
          <a:p>
            <a:r>
              <a:rPr lang="en-US" b="1">
                <a:solidFill>
                  <a:srgbClr val="0033CC"/>
                </a:solidFill>
                <a:latin typeface="Times New Roman" panose="02020603050405020304" pitchFamily="18" charset="0"/>
                <a:cs typeface="Times New Roman" panose="02020603050405020304" pitchFamily="18" charset="0"/>
              </a:rPr>
              <a:t>Toluene - Water</a:t>
            </a:r>
            <a:endParaRPr lang="en-IN" b="1">
              <a:solidFill>
                <a:srgbClr val="0033CC"/>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42813" y="235401"/>
            <a:ext cx="3838575" cy="6610350"/>
          </a:xfrm>
          <a:prstGeom prst="rect">
            <a:avLst/>
          </a:prstGeom>
        </p:spPr>
      </p:pic>
    </p:spTree>
    <p:extLst>
      <p:ext uri="{BB962C8B-B14F-4D97-AF65-F5344CB8AC3E}">
        <p14:creationId xmlns:p14="http://schemas.microsoft.com/office/powerpoint/2010/main" val="385314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8453" y="654541"/>
            <a:ext cx="3136842" cy="4121349"/>
          </a:xfrm>
          <a:prstGeom prst="rect">
            <a:avLst/>
          </a:prstGeom>
        </p:spPr>
      </p:pic>
      <p:pic>
        <p:nvPicPr>
          <p:cNvPr id="3" name="Picture 2"/>
          <p:cNvPicPr>
            <a:picLocks noChangeAspect="1"/>
          </p:cNvPicPr>
          <p:nvPr/>
        </p:nvPicPr>
        <p:blipFill>
          <a:blip r:embed="rId3"/>
          <a:stretch>
            <a:fillRect/>
          </a:stretch>
        </p:blipFill>
        <p:spPr>
          <a:xfrm>
            <a:off x="5850601" y="176168"/>
            <a:ext cx="3875289" cy="6681832"/>
          </a:xfrm>
          <a:prstGeom prst="rect">
            <a:avLst/>
          </a:prstGeom>
        </p:spPr>
      </p:pic>
      <p:sp>
        <p:nvSpPr>
          <p:cNvPr id="4" name="TextBox 3"/>
          <p:cNvSpPr txBox="1"/>
          <p:nvPr/>
        </p:nvSpPr>
        <p:spPr>
          <a:xfrm>
            <a:off x="637137" y="18226"/>
            <a:ext cx="4389120"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Maximum Boiling Azeotrope</a:t>
            </a:r>
            <a:endParaRPr lang="en-IN" sz="2400" b="1">
              <a:solidFill>
                <a:srgbClr val="0033CC"/>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6562" y="5202739"/>
            <a:ext cx="5660784" cy="1655261"/>
          </a:xfrm>
          <a:prstGeom prst="rect">
            <a:avLst/>
          </a:prstGeom>
        </p:spPr>
        <p:txBody>
          <a:bodyPr wrap="square">
            <a:spAutoFit/>
          </a:bodyPr>
          <a:lstStyle/>
          <a:p>
            <a:pPr>
              <a:lnSpc>
                <a:spcPct val="107000"/>
              </a:lnSpc>
              <a:spcAft>
                <a:spcPts val="800"/>
              </a:spcAft>
            </a:pPr>
            <a:r>
              <a:rPr lang="en-US" sz="1400" b="1" err="1">
                <a:latin typeface="Times New Roman" panose="02020603050405020304" pitchFamily="18" charset="0"/>
                <a:ea typeface="Calibri" panose="020F0502020204030204" pitchFamily="34" charset="0"/>
                <a:cs typeface="Times New Roman" panose="02020603050405020304" pitchFamily="18" charset="0"/>
              </a:rPr>
              <a:t>HCl</a:t>
            </a:r>
            <a:r>
              <a:rPr lang="en-US" sz="1400" b="1">
                <a:latin typeface="Times New Roman" panose="02020603050405020304" pitchFamily="18" charset="0"/>
                <a:ea typeface="Calibri" panose="020F0502020204030204" pitchFamily="34" charset="0"/>
                <a:cs typeface="Times New Roman" panose="02020603050405020304" pitchFamily="18" charset="0"/>
              </a:rPr>
              <a:t> (85</a:t>
            </a:r>
            <a:r>
              <a:rPr lang="en-US" sz="1400" b="1" baseline="3000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Water (100</a:t>
            </a:r>
            <a:r>
              <a:rPr lang="en-US" sz="1400" b="1" baseline="3000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Azeotrope (110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11.1 </a:t>
            </a:r>
            <a:r>
              <a:rPr lang="en-US" sz="1400" b="1" err="1">
                <a:latin typeface="Times New Roman" panose="02020603050405020304" pitchFamily="18" charset="0"/>
                <a:ea typeface="Calibri" panose="020F0502020204030204" pitchFamily="34" charset="0"/>
                <a:cs typeface="Times New Roman" panose="02020603050405020304" pitchFamily="18" charset="0"/>
              </a:rPr>
              <a:t>mol</a:t>
            </a:r>
            <a:r>
              <a:rPr lang="en-US" sz="1400" b="1">
                <a:latin typeface="Times New Roman" panose="02020603050405020304" pitchFamily="18" charset="0"/>
                <a:ea typeface="Calibri" panose="020F0502020204030204" pitchFamily="34" charset="0"/>
                <a:cs typeface="Times New Roman" panose="02020603050405020304" pitchFamily="18" charset="0"/>
              </a:rPr>
              <a:t>% </a:t>
            </a:r>
            <a:r>
              <a:rPr lang="en-US" sz="1400" b="1" err="1">
                <a:latin typeface="Times New Roman" panose="02020603050405020304" pitchFamily="18" charset="0"/>
                <a:ea typeface="Calibri" panose="020F0502020204030204" pitchFamily="34" charset="0"/>
                <a:cs typeface="Times New Roman" panose="02020603050405020304" pitchFamily="18" charset="0"/>
              </a:rPr>
              <a:t>HCl</a:t>
            </a:r>
            <a:r>
              <a:rPr lang="en-US" sz="1400" b="1">
                <a:latin typeface="Times New Roman" panose="02020603050405020304" pitchFamily="18" charset="0"/>
                <a:ea typeface="Calibri" panose="020F0502020204030204" pitchFamily="34" charset="0"/>
                <a:cs typeface="Times New Roman" panose="02020603050405020304" pitchFamily="18" charset="0"/>
              </a:rPr>
              <a:t>)</a:t>
            </a:r>
            <a:endParaRPr lang="en-IN" sz="1400" b="1">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Acetone (56.5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Chloroform (61.2</a:t>
            </a:r>
            <a:r>
              <a:rPr lang="en-US" sz="1400" b="1" baseline="3000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		---- Azeotrope (64.5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65.5 </a:t>
            </a:r>
            <a:r>
              <a:rPr lang="en-US" sz="1400" b="1" err="1">
                <a:latin typeface="Times New Roman" panose="02020603050405020304" pitchFamily="18" charset="0"/>
                <a:ea typeface="Calibri" panose="020F0502020204030204" pitchFamily="34" charset="0"/>
                <a:cs typeface="Times New Roman" panose="02020603050405020304" pitchFamily="18" charset="0"/>
              </a:rPr>
              <a:t>mol</a:t>
            </a:r>
            <a:r>
              <a:rPr lang="en-US" sz="1400" b="1">
                <a:latin typeface="Times New Roman" panose="02020603050405020304" pitchFamily="18" charset="0"/>
                <a:ea typeface="Calibri" panose="020F0502020204030204" pitchFamily="34" charset="0"/>
                <a:cs typeface="Times New Roman" panose="02020603050405020304" pitchFamily="18" charset="0"/>
              </a:rPr>
              <a:t>% Chloroform)</a:t>
            </a:r>
            <a:endParaRPr lang="en-IN" sz="1400" b="1">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Water(100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Formic acid (100.8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                                       ---- Azeotrope (107.1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56.7 </a:t>
            </a:r>
            <a:r>
              <a:rPr lang="en-US" sz="1400" b="1" err="1">
                <a:latin typeface="Times New Roman" panose="02020603050405020304" pitchFamily="18" charset="0"/>
                <a:ea typeface="Calibri" panose="020F0502020204030204" pitchFamily="34" charset="0"/>
                <a:cs typeface="Times New Roman" panose="02020603050405020304" pitchFamily="18" charset="0"/>
              </a:rPr>
              <a:t>mol</a:t>
            </a:r>
            <a:r>
              <a:rPr lang="en-US" sz="1400" b="1">
                <a:latin typeface="Times New Roman" panose="02020603050405020304" pitchFamily="18" charset="0"/>
                <a:ea typeface="Calibri" panose="020F0502020204030204" pitchFamily="34" charset="0"/>
                <a:cs typeface="Times New Roman" panose="02020603050405020304" pitchFamily="18" charset="0"/>
              </a:rPr>
              <a:t>% Formic acid)</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21747" y="4820245"/>
            <a:ext cx="1313411" cy="369332"/>
          </a:xfrm>
          <a:prstGeom prst="rect">
            <a:avLst/>
          </a:prstGeom>
          <a:noFill/>
        </p:spPr>
        <p:txBody>
          <a:bodyPr wrap="square" rtlCol="0">
            <a:spAutoFit/>
          </a:bodyPr>
          <a:lstStyle/>
          <a:p>
            <a:r>
              <a:rPr lang="en-US" b="1">
                <a:solidFill>
                  <a:srgbClr val="FF0000"/>
                </a:solidFill>
                <a:latin typeface="Times New Roman" panose="02020603050405020304" pitchFamily="18" charset="0"/>
                <a:cs typeface="Times New Roman" panose="02020603050405020304" pitchFamily="18" charset="0"/>
              </a:rPr>
              <a:t>Examples:</a:t>
            </a:r>
            <a:endParaRPr lang="en-IN"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93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194" y="74814"/>
            <a:ext cx="6109854"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Enthalpy–Concentration (</a:t>
            </a:r>
            <a:r>
              <a:rPr lang="en-US" sz="2400" b="1" i="1">
                <a:solidFill>
                  <a:srgbClr val="0033CC"/>
                </a:solidFill>
                <a:latin typeface="Times New Roman" panose="02020603050405020304" pitchFamily="18" charset="0"/>
                <a:cs typeface="Times New Roman" panose="02020603050405020304" pitchFamily="18" charset="0"/>
              </a:rPr>
              <a:t>H-x, y</a:t>
            </a:r>
            <a:r>
              <a:rPr lang="en-US" sz="2400" b="1">
                <a:solidFill>
                  <a:srgbClr val="0033CC"/>
                </a:solidFill>
                <a:latin typeface="Times New Roman" panose="02020603050405020304" pitchFamily="18" charset="0"/>
                <a:cs typeface="Times New Roman" panose="02020603050405020304" pitchFamily="18" charset="0"/>
              </a:rPr>
              <a:t>) Diagrams</a:t>
            </a:r>
            <a:endParaRPr lang="en-IN" sz="2400" b="1">
              <a:solidFill>
                <a:srgbClr val="0033CC"/>
              </a:solidFill>
              <a:latin typeface="Times New Roman" panose="02020603050405020304" pitchFamily="18" charset="0"/>
              <a:cs typeface="Times New Roman" panose="02020603050405020304" pitchFamily="18" charset="0"/>
            </a:endParaRPr>
          </a:p>
        </p:txBody>
      </p:sp>
      <p:sp>
        <p:nvSpPr>
          <p:cNvPr id="5" name="Rectangle 4"/>
          <p:cNvSpPr/>
          <p:nvPr/>
        </p:nvSpPr>
        <p:spPr>
          <a:xfrm>
            <a:off x="6301048" y="457200"/>
            <a:ext cx="6096000" cy="2116349"/>
          </a:xfrm>
          <a:prstGeom prst="rect">
            <a:avLst/>
          </a:prstGeom>
        </p:spPr>
        <p:txBody>
          <a:bodyPr>
            <a:spAutoFit/>
          </a:bodyPr>
          <a:lstStyle/>
          <a:p>
            <a:pPr>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Liquid Enthalpy:</a:t>
            </a:r>
            <a:endParaRPr lang="en-IN"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i="1">
                <a:latin typeface="Times New Roman" panose="02020603050405020304" pitchFamily="18" charset="0"/>
                <a:ea typeface="Calibri" panose="020F0502020204030204" pitchFamily="34" charset="0"/>
                <a:cs typeface="Times New Roman" panose="02020603050405020304" pitchFamily="18" charset="0"/>
              </a:rPr>
              <a:t>H</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L</a:t>
            </a:r>
            <a:r>
              <a:rPr lang="en-IN" sz="2000" b="1">
                <a:latin typeface="Times New Roman" panose="02020603050405020304" pitchFamily="18" charset="0"/>
                <a:ea typeface="Calibri" panose="020F0502020204030204" pitchFamily="34" charset="0"/>
                <a:cs typeface="Times New Roman" panose="02020603050405020304" pitchFamily="18" charset="0"/>
              </a:rPr>
              <a:t> = </a:t>
            </a:r>
            <a:r>
              <a:rPr lang="en-IN" sz="2000" b="1" i="1">
                <a:latin typeface="Times New Roman" panose="02020603050405020304" pitchFamily="18" charset="0"/>
                <a:ea typeface="Calibri" panose="020F0502020204030204" pitchFamily="34" charset="0"/>
                <a:cs typeface="Times New Roman" panose="02020603050405020304" pitchFamily="18" charset="0"/>
              </a:rPr>
              <a:t>C</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L</a:t>
            </a:r>
            <a:r>
              <a:rPr lang="en-IN" sz="2000" b="1" baseline="-25000">
                <a:latin typeface="Times New Roman" panose="02020603050405020304" pitchFamily="18" charset="0"/>
                <a:ea typeface="Calibri" panose="020F0502020204030204" pitchFamily="34" charset="0"/>
                <a:cs typeface="Times New Roman" panose="02020603050405020304" pitchFamily="18" charset="0"/>
              </a:rPr>
              <a:t> </a:t>
            </a:r>
            <a:r>
              <a:rPr lang="en-IN" sz="2000" b="1">
                <a:latin typeface="Times New Roman" panose="02020603050405020304" pitchFamily="18" charset="0"/>
                <a:ea typeface="Calibri" panose="020F0502020204030204" pitchFamily="34" charset="0"/>
                <a:cs typeface="Times New Roman" panose="02020603050405020304" pitchFamily="18" charset="0"/>
              </a:rPr>
              <a:t>(</a:t>
            </a:r>
            <a:r>
              <a:rPr lang="en-IN" sz="2000" b="1" i="1" err="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err="1">
                <a:latin typeface="Times New Roman" panose="02020603050405020304" pitchFamily="18" charset="0"/>
                <a:ea typeface="Calibri" panose="020F0502020204030204" pitchFamily="34" charset="0"/>
                <a:cs typeface="Times New Roman" panose="02020603050405020304" pitchFamily="18" charset="0"/>
              </a:rPr>
              <a:t>L</a:t>
            </a:r>
            <a:r>
              <a:rPr lang="en-IN" sz="2000" b="1">
                <a:latin typeface="Times New Roman" panose="02020603050405020304" pitchFamily="18" charset="0"/>
                <a:ea typeface="Calibri" panose="020F0502020204030204" pitchFamily="34" charset="0"/>
                <a:cs typeface="Times New Roman" panose="02020603050405020304" pitchFamily="18" charset="0"/>
              </a:rPr>
              <a:t> – </a:t>
            </a:r>
            <a:r>
              <a:rPr lang="en-IN" sz="2000" b="1" i="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o</a:t>
            </a:r>
            <a:r>
              <a:rPr lang="en-IN" sz="2000" b="1">
                <a:latin typeface="Times New Roman" panose="02020603050405020304" pitchFamily="18" charset="0"/>
                <a:ea typeface="Calibri" panose="020F0502020204030204" pitchFamily="34" charset="0"/>
                <a:cs typeface="Times New Roman" panose="02020603050405020304" pitchFamily="18" charset="0"/>
              </a:rPr>
              <a:t>) </a:t>
            </a:r>
            <a:r>
              <a:rPr lang="en-IN" sz="2000" b="1" i="1">
                <a:latin typeface="Times New Roman" panose="02020603050405020304" pitchFamily="18" charset="0"/>
                <a:ea typeface="Calibri" panose="020F0502020204030204" pitchFamily="34" charset="0"/>
                <a:cs typeface="Times New Roman" panose="02020603050405020304" pitchFamily="18" charset="0"/>
              </a:rPr>
              <a:t>M</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av</a:t>
            </a:r>
            <a:r>
              <a:rPr lang="en-IN" sz="2000" b="1">
                <a:latin typeface="Times New Roman" panose="02020603050405020304" pitchFamily="18" charset="0"/>
                <a:ea typeface="Calibri" panose="020F0502020204030204" pitchFamily="34" charset="0"/>
                <a:cs typeface="Times New Roman" panose="02020603050405020304" pitchFamily="18" charset="0"/>
              </a:rPr>
              <a:t> + Δ</a:t>
            </a:r>
            <a:r>
              <a:rPr lang="en-IN" sz="2000" b="1" i="1">
                <a:latin typeface="Times New Roman" panose="02020603050405020304" pitchFamily="18" charset="0"/>
                <a:ea typeface="Calibri" panose="020F0502020204030204" pitchFamily="34" charset="0"/>
                <a:cs typeface="Times New Roman" panose="02020603050405020304" pitchFamily="18" charset="0"/>
              </a:rPr>
              <a:t>H</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S</a:t>
            </a:r>
            <a:endParaRPr lang="en-IN"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i="1">
                <a:latin typeface="Times New Roman" panose="02020603050405020304" pitchFamily="18" charset="0"/>
                <a:ea typeface="Calibri" panose="020F0502020204030204" pitchFamily="34" charset="0"/>
                <a:cs typeface="Times New Roman" panose="02020603050405020304" pitchFamily="18" charset="0"/>
              </a:rPr>
              <a:t> </a:t>
            </a:r>
            <a:r>
              <a:rPr lang="en-IN" b="1">
                <a:latin typeface="Times New Roman" panose="02020603050405020304" pitchFamily="18" charset="0"/>
                <a:ea typeface="Calibri" panose="020F0502020204030204" pitchFamily="34" charset="0"/>
                <a:cs typeface="Times New Roman" panose="02020603050405020304" pitchFamily="18" charset="0"/>
              </a:rPr>
              <a:t>Saturated Vapour Enthalpy:</a:t>
            </a:r>
            <a:endParaRPr lang="en-IN"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i="1">
                <a:latin typeface="Times New Roman" panose="02020603050405020304" pitchFamily="18" charset="0"/>
                <a:ea typeface="Calibri" panose="020F0502020204030204" pitchFamily="34" charset="0"/>
                <a:cs typeface="Times New Roman" panose="02020603050405020304" pitchFamily="18" charset="0"/>
              </a:rPr>
              <a:t>H</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G</a:t>
            </a:r>
            <a:r>
              <a:rPr lang="en-IN" sz="2000" b="1" i="1">
                <a:latin typeface="Times New Roman" panose="02020603050405020304" pitchFamily="18" charset="0"/>
                <a:ea typeface="Calibri" panose="020F0502020204030204" pitchFamily="34" charset="0"/>
                <a:cs typeface="Times New Roman" panose="02020603050405020304" pitchFamily="18" charset="0"/>
              </a:rPr>
              <a:t> = y </a:t>
            </a:r>
            <a:r>
              <a:rPr lang="en-IN" sz="2000" b="1">
                <a:latin typeface="Times New Roman" panose="02020603050405020304" pitchFamily="18" charset="0"/>
                <a:ea typeface="Calibri" panose="020F0502020204030204" pitchFamily="34" charset="0"/>
                <a:cs typeface="Times New Roman" panose="02020603050405020304" pitchFamily="18" charset="0"/>
              </a:rPr>
              <a:t>[</a:t>
            </a:r>
            <a:r>
              <a:rPr lang="en-IN" sz="2000" b="1" i="1">
                <a:latin typeface="Times New Roman" panose="02020603050405020304" pitchFamily="18" charset="0"/>
                <a:ea typeface="Calibri" panose="020F0502020204030204" pitchFamily="34" charset="0"/>
                <a:cs typeface="Times New Roman" panose="02020603050405020304" pitchFamily="18" charset="0"/>
              </a:rPr>
              <a:t>C</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L, A</a:t>
            </a:r>
            <a:r>
              <a:rPr lang="en-IN" sz="2000" b="1" i="1">
                <a:latin typeface="Times New Roman" panose="02020603050405020304" pitchFamily="18" charset="0"/>
                <a:ea typeface="Calibri" panose="020F0502020204030204" pitchFamily="34" charset="0"/>
                <a:cs typeface="Times New Roman" panose="02020603050405020304" pitchFamily="18" charset="0"/>
              </a:rPr>
              <a:t> M</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A</a:t>
            </a:r>
            <a:r>
              <a:rPr lang="en-IN" sz="2000" b="1" i="1">
                <a:latin typeface="Times New Roman" panose="02020603050405020304" pitchFamily="18" charset="0"/>
                <a:ea typeface="Calibri" panose="020F0502020204030204" pitchFamily="34" charset="0"/>
                <a:cs typeface="Times New Roman" panose="02020603050405020304" pitchFamily="18" charset="0"/>
              </a:rPr>
              <a:t> </a:t>
            </a:r>
            <a:r>
              <a:rPr lang="en-IN" sz="2000" b="1">
                <a:latin typeface="Times New Roman" panose="02020603050405020304" pitchFamily="18" charset="0"/>
                <a:ea typeface="Calibri" panose="020F0502020204030204" pitchFamily="34" charset="0"/>
                <a:cs typeface="Times New Roman" panose="02020603050405020304" pitchFamily="18" charset="0"/>
              </a:rPr>
              <a:t>(</a:t>
            </a:r>
            <a:r>
              <a:rPr lang="en-IN" sz="2000" b="1" i="1" err="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err="1">
                <a:latin typeface="Times New Roman" panose="02020603050405020304" pitchFamily="18" charset="0"/>
                <a:ea typeface="Calibri" panose="020F0502020204030204" pitchFamily="34" charset="0"/>
                <a:cs typeface="Times New Roman" panose="02020603050405020304" pitchFamily="18" charset="0"/>
              </a:rPr>
              <a:t>G</a:t>
            </a:r>
            <a:r>
              <a:rPr lang="en-IN" sz="2000" b="1" i="1">
                <a:latin typeface="Times New Roman" panose="02020603050405020304" pitchFamily="18" charset="0"/>
                <a:ea typeface="Calibri" panose="020F0502020204030204" pitchFamily="34" charset="0"/>
                <a:cs typeface="Times New Roman" panose="02020603050405020304" pitchFamily="18" charset="0"/>
              </a:rPr>
              <a:t> – t</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o</a:t>
            </a:r>
            <a:r>
              <a:rPr lang="en-IN" sz="2000" b="1">
                <a:latin typeface="Times New Roman" panose="02020603050405020304" pitchFamily="18" charset="0"/>
                <a:ea typeface="Calibri" panose="020F0502020204030204" pitchFamily="34" charset="0"/>
                <a:cs typeface="Times New Roman" panose="02020603050405020304" pitchFamily="18" charset="0"/>
              </a:rPr>
              <a:t>)</a:t>
            </a:r>
            <a:r>
              <a:rPr lang="en-IN" sz="2000" b="1" i="1">
                <a:latin typeface="Times New Roman" panose="02020603050405020304" pitchFamily="18" charset="0"/>
                <a:ea typeface="Calibri" panose="020F0502020204030204" pitchFamily="34" charset="0"/>
                <a:cs typeface="Times New Roman" panose="02020603050405020304" pitchFamily="18" charset="0"/>
              </a:rPr>
              <a:t> + </a:t>
            </a:r>
            <a:r>
              <a:rPr lang="en-IN" sz="2000" b="1" i="1" err="1">
                <a:latin typeface="Times New Roman" panose="02020603050405020304" pitchFamily="18" charset="0"/>
                <a:ea typeface="Calibri" panose="020F0502020204030204" pitchFamily="34" charset="0"/>
                <a:cs typeface="Times New Roman" panose="02020603050405020304" pitchFamily="18" charset="0"/>
              </a:rPr>
              <a:t>λ</a:t>
            </a:r>
            <a:r>
              <a:rPr lang="en-IN" sz="2000" b="1" i="1" baseline="-25000" err="1">
                <a:latin typeface="Times New Roman" panose="02020603050405020304" pitchFamily="18" charset="0"/>
                <a:ea typeface="Calibri" panose="020F0502020204030204" pitchFamily="34" charset="0"/>
                <a:cs typeface="Times New Roman" panose="02020603050405020304" pitchFamily="18" charset="0"/>
              </a:rPr>
              <a:t>A</a:t>
            </a:r>
            <a:r>
              <a:rPr lang="en-IN" sz="2000" b="1">
                <a:latin typeface="Times New Roman" panose="02020603050405020304" pitchFamily="18" charset="0"/>
                <a:ea typeface="Calibri" panose="020F0502020204030204" pitchFamily="34" charset="0"/>
                <a:cs typeface="Times New Roman" panose="02020603050405020304" pitchFamily="18" charset="0"/>
              </a:rPr>
              <a:t>] </a:t>
            </a:r>
            <a:endParaRPr lang="en-IN" sz="11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a:latin typeface="Times New Roman" panose="02020603050405020304" pitchFamily="18" charset="0"/>
                <a:ea typeface="Calibri" panose="020F0502020204030204" pitchFamily="34" charset="0"/>
                <a:cs typeface="Times New Roman" panose="02020603050405020304" pitchFamily="18" charset="0"/>
              </a:rPr>
              <a:t>          + (1 – </a:t>
            </a:r>
            <a:r>
              <a:rPr lang="en-IN" sz="2000" b="1" i="1">
                <a:latin typeface="Times New Roman" panose="02020603050405020304" pitchFamily="18" charset="0"/>
                <a:ea typeface="Calibri" panose="020F0502020204030204" pitchFamily="34" charset="0"/>
                <a:cs typeface="Times New Roman" panose="02020603050405020304" pitchFamily="18" charset="0"/>
              </a:rPr>
              <a:t>y</a:t>
            </a:r>
            <a:r>
              <a:rPr lang="en-IN" sz="2000" b="1">
                <a:latin typeface="Times New Roman" panose="02020603050405020304" pitchFamily="18" charset="0"/>
                <a:ea typeface="Calibri" panose="020F0502020204030204" pitchFamily="34" charset="0"/>
                <a:cs typeface="Times New Roman" panose="02020603050405020304" pitchFamily="18" charset="0"/>
              </a:rPr>
              <a:t>) [</a:t>
            </a:r>
            <a:r>
              <a:rPr lang="en-IN" sz="2000" b="1" i="1">
                <a:latin typeface="Times New Roman" panose="02020603050405020304" pitchFamily="18" charset="0"/>
                <a:ea typeface="Calibri" panose="020F0502020204030204" pitchFamily="34" charset="0"/>
                <a:cs typeface="Times New Roman" panose="02020603050405020304" pitchFamily="18" charset="0"/>
              </a:rPr>
              <a:t>C</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L, B</a:t>
            </a:r>
            <a:r>
              <a:rPr lang="en-IN" sz="2000" b="1" i="1">
                <a:latin typeface="Times New Roman" panose="02020603050405020304" pitchFamily="18" charset="0"/>
                <a:ea typeface="Calibri" panose="020F0502020204030204" pitchFamily="34" charset="0"/>
                <a:cs typeface="Times New Roman" panose="02020603050405020304" pitchFamily="18" charset="0"/>
              </a:rPr>
              <a:t> M</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B</a:t>
            </a:r>
            <a:r>
              <a:rPr lang="en-IN" sz="2000" b="1" i="1">
                <a:latin typeface="Times New Roman" panose="02020603050405020304" pitchFamily="18" charset="0"/>
                <a:ea typeface="Calibri" panose="020F0502020204030204" pitchFamily="34" charset="0"/>
                <a:cs typeface="Times New Roman" panose="02020603050405020304" pitchFamily="18" charset="0"/>
              </a:rPr>
              <a:t> </a:t>
            </a:r>
            <a:r>
              <a:rPr lang="en-IN" sz="2000" b="1">
                <a:latin typeface="Times New Roman" panose="02020603050405020304" pitchFamily="18" charset="0"/>
                <a:ea typeface="Calibri" panose="020F0502020204030204" pitchFamily="34" charset="0"/>
                <a:cs typeface="Times New Roman" panose="02020603050405020304" pitchFamily="18" charset="0"/>
              </a:rPr>
              <a:t>(</a:t>
            </a:r>
            <a:r>
              <a:rPr lang="en-IN" sz="2000" b="1" i="1" err="1">
                <a:latin typeface="Times New Roman" panose="02020603050405020304" pitchFamily="18" charset="0"/>
                <a:ea typeface="Calibri" panose="020F0502020204030204" pitchFamily="34" charset="0"/>
                <a:cs typeface="Times New Roman" panose="02020603050405020304" pitchFamily="18" charset="0"/>
              </a:rPr>
              <a:t>t</a:t>
            </a:r>
            <a:r>
              <a:rPr lang="en-IN" sz="2000" b="1" i="1" baseline="-25000" err="1">
                <a:latin typeface="Times New Roman" panose="02020603050405020304" pitchFamily="18" charset="0"/>
                <a:ea typeface="Calibri" panose="020F0502020204030204" pitchFamily="34" charset="0"/>
                <a:cs typeface="Times New Roman" panose="02020603050405020304" pitchFamily="18" charset="0"/>
              </a:rPr>
              <a:t>G</a:t>
            </a:r>
            <a:r>
              <a:rPr lang="en-IN" sz="2000" b="1" i="1">
                <a:latin typeface="Times New Roman" panose="02020603050405020304" pitchFamily="18" charset="0"/>
                <a:ea typeface="Calibri" panose="020F0502020204030204" pitchFamily="34" charset="0"/>
                <a:cs typeface="Times New Roman" panose="02020603050405020304" pitchFamily="18" charset="0"/>
              </a:rPr>
              <a:t> – t</a:t>
            </a:r>
            <a:r>
              <a:rPr lang="en-IN" sz="2000" b="1" i="1" baseline="-25000">
                <a:latin typeface="Times New Roman" panose="02020603050405020304" pitchFamily="18" charset="0"/>
                <a:ea typeface="Calibri" panose="020F0502020204030204" pitchFamily="34" charset="0"/>
                <a:cs typeface="Times New Roman" panose="02020603050405020304" pitchFamily="18" charset="0"/>
              </a:rPr>
              <a:t>o</a:t>
            </a:r>
            <a:r>
              <a:rPr lang="en-IN" sz="2000" b="1">
                <a:latin typeface="Times New Roman" panose="02020603050405020304" pitchFamily="18" charset="0"/>
                <a:ea typeface="Calibri" panose="020F0502020204030204" pitchFamily="34" charset="0"/>
                <a:cs typeface="Times New Roman" panose="02020603050405020304" pitchFamily="18" charset="0"/>
              </a:rPr>
              <a:t>)</a:t>
            </a:r>
            <a:r>
              <a:rPr lang="en-IN" sz="2000" b="1" i="1">
                <a:latin typeface="Times New Roman" panose="02020603050405020304" pitchFamily="18" charset="0"/>
                <a:ea typeface="Calibri" panose="020F0502020204030204" pitchFamily="34" charset="0"/>
                <a:cs typeface="Times New Roman" panose="02020603050405020304" pitchFamily="18" charset="0"/>
              </a:rPr>
              <a:t> + </a:t>
            </a:r>
            <a:r>
              <a:rPr lang="en-IN" sz="2000" b="1" i="1" err="1">
                <a:latin typeface="Times New Roman" panose="02020603050405020304" pitchFamily="18" charset="0"/>
                <a:ea typeface="Calibri" panose="020F0502020204030204" pitchFamily="34" charset="0"/>
                <a:cs typeface="Times New Roman" panose="02020603050405020304" pitchFamily="18" charset="0"/>
              </a:rPr>
              <a:t>λ</a:t>
            </a:r>
            <a:r>
              <a:rPr lang="en-IN" sz="2000" b="1" i="1" baseline="-25000" err="1">
                <a:latin typeface="Times New Roman" panose="02020603050405020304" pitchFamily="18" charset="0"/>
                <a:ea typeface="Calibri" panose="020F0502020204030204" pitchFamily="34" charset="0"/>
                <a:cs typeface="Times New Roman" panose="02020603050405020304" pitchFamily="18" charset="0"/>
              </a:rPr>
              <a:t>B</a:t>
            </a:r>
            <a:r>
              <a:rPr lang="en-IN" sz="2000" b="1">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2"/>
          <p:cNvSpPr>
            <a:spLocks noChangeArrowheads="1"/>
          </p:cNvSpPr>
          <p:nvPr/>
        </p:nvSpPr>
        <p:spPr bwMode="auto">
          <a:xfrm>
            <a:off x="4961466" y="2773463"/>
            <a:ext cx="652133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Overall material balance: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 N = P</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balance for component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gives: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a:t>
            </a:r>
            <a:r>
              <a:rPr kumimoji="0" lang="en-US" altLang="en-US" b="1" i="1" u="none" strike="noStrike" cap="none" normalizeH="0" baseline="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b="1"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N </a:t>
            </a:r>
            <a:r>
              <a:rPr kumimoji="0" lang="en-US" altLang="en-US" b="1" i="1" u="none" strike="noStrike" cap="none" normalizeH="0" baseline="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b="1"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 </a:t>
            </a:r>
            <a:r>
              <a:rPr kumimoji="0" lang="en-US" altLang="en-US" b="1" i="1" u="none" strike="noStrike" cap="none" normalizeH="0" baseline="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b="1"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enthalpy balance gives: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H</a:t>
            </a:r>
            <a:r>
              <a:rPr kumimoji="0" lang="en-US" altLang="en-US" b="1"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N H</a:t>
            </a:r>
            <a:r>
              <a:rPr kumimoji="0" lang="en-US" altLang="en-US" b="1"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 H</a:t>
            </a:r>
            <a:r>
              <a:rPr kumimoji="0" lang="en-US" altLang="en-US" b="1"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Elimination of </a:t>
            </a:r>
            <a:r>
              <a:rPr kumimoji="0" lang="en-US" altLang="en-US" sz="18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between </a:t>
            </a:r>
            <a:r>
              <a:rPr kumimoji="0" lang="en-US" altLang="en-US" sz="1600" b="1"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eqs</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&amp; (2) and between </a:t>
            </a:r>
            <a:r>
              <a:rPr kumimoji="0" lang="en-US" altLang="en-US" sz="1600" b="1"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eqs</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&amp; (3) yields: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98608851"/>
              </p:ext>
            </p:extLst>
          </p:nvPr>
        </p:nvGraphicFramePr>
        <p:xfrm>
          <a:off x="5672667" y="4893733"/>
          <a:ext cx="2828925" cy="771525"/>
        </p:xfrm>
        <a:graphic>
          <a:graphicData uri="http://schemas.openxmlformats.org/presentationml/2006/ole">
            <mc:AlternateContent xmlns:mc="http://schemas.openxmlformats.org/markup-compatibility/2006">
              <mc:Choice xmlns:v="urn:schemas-microsoft-com:vml" Requires="v">
                <p:oleObj spid="_x0000_s24577" name="Equation" r:id="rId3" imgW="1637589" imgH="444307" progId="Equation.3">
                  <p:embed/>
                </p:oleObj>
              </mc:Choice>
              <mc:Fallback>
                <p:oleObj name="Equation" r:id="rId3" imgW="1637589" imgH="444307"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667" y="4893733"/>
                        <a:ext cx="28289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4961466" y="5597232"/>
            <a:ext cx="66181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the equation of a straight line on the enthalpy-concentration plot,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passing through points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sz="1600" b="1"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sz="1600" b="1"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600" b="1"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1" u="none" strike="noStrike" cap="none" normalizeH="0" baseline="0" err="1">
                <a:ln>
                  <a:noFill/>
                </a:ln>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z</a:t>
            </a:r>
            <a:r>
              <a:rPr kumimoji="0" lang="en-US" altLang="en-US" sz="1600" b="1"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Point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therefore, on the straight line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MN</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located so that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M/N</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line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NP</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 </a:t>
            </a:r>
            <a:r>
              <a:rPr kumimoji="0" lang="en-US" altLang="en-US" sz="16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PM</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9526059" y="5080787"/>
            <a:ext cx="732893" cy="338554"/>
          </a:xfrm>
          <a:prstGeom prst="rect">
            <a:avLst/>
          </a:prstGeom>
        </p:spPr>
        <p:txBody>
          <a:bodyPr wrap="none">
            <a:spAutoFit/>
          </a:bodyPr>
          <a:lstStyle/>
          <a:p>
            <a:r>
              <a:rPr lang="en-US" altLang="en-US" sz="1600" b="1">
                <a:latin typeface="Times New Roman" panose="02020603050405020304" pitchFamily="18" charset="0"/>
                <a:ea typeface="Calibri" panose="020F0502020204030204" pitchFamily="34" charset="0"/>
                <a:cs typeface="Times New Roman" panose="02020603050405020304" pitchFamily="18" charset="0"/>
              </a:rPr>
              <a:t>…. (4)</a:t>
            </a:r>
            <a:endParaRPr lang="en-IN" sz="16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672981" y="841598"/>
            <a:ext cx="3096057" cy="5906324"/>
          </a:xfrm>
          <a:prstGeom prst="rect">
            <a:avLst/>
          </a:prstGeom>
        </p:spPr>
      </p:pic>
    </p:spTree>
    <p:extLst>
      <p:ext uri="{BB962C8B-B14F-4D97-AF65-F5344CB8AC3E}">
        <p14:creationId xmlns:p14="http://schemas.microsoft.com/office/powerpoint/2010/main" val="218113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6111" y="252412"/>
            <a:ext cx="3359210" cy="6131763"/>
          </a:xfrm>
          <a:prstGeom prst="rect">
            <a:avLst/>
          </a:prstGeom>
        </p:spPr>
      </p:pic>
      <p:sp>
        <p:nvSpPr>
          <p:cNvPr id="3" name="Rectangle 2"/>
          <p:cNvSpPr>
            <a:spLocks noChangeArrowheads="1"/>
          </p:cNvSpPr>
          <p:nvPr/>
        </p:nvSpPr>
        <p:spPr bwMode="auto">
          <a:xfrm>
            <a:off x="5926975" y="17041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1510710317"/>
              </p:ext>
            </p:extLst>
          </p:nvPr>
        </p:nvGraphicFramePr>
        <p:xfrm>
          <a:off x="5070765" y="2136370"/>
          <a:ext cx="4372494" cy="1326487"/>
        </p:xfrm>
        <a:graphic>
          <a:graphicData uri="http://schemas.openxmlformats.org/presentationml/2006/ole">
            <mc:AlternateContent xmlns:mc="http://schemas.openxmlformats.org/markup-compatibility/2006">
              <mc:Choice xmlns:v="urn:schemas-microsoft-com:vml" Requires="v">
                <p:oleObj spid="_x0000_s25601" name="Equation" r:id="rId4" imgW="1473200" imgH="444500" progId="Equation.3">
                  <p:embed/>
                </p:oleObj>
              </mc:Choice>
              <mc:Fallback>
                <p:oleObj name="Equation" r:id="rId4" imgW="1473200" imgH="4445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765" y="2136370"/>
                        <a:ext cx="4372494" cy="1326487"/>
                      </a:xfrm>
                      <a:prstGeom prst="rect">
                        <a:avLst/>
                      </a:prstGeom>
                      <a:noFill/>
                    </p:spPr>
                  </p:pic>
                </p:oleObj>
              </mc:Fallback>
            </mc:AlternateContent>
          </a:graphicData>
        </a:graphic>
      </p:graphicFrame>
      <p:sp>
        <p:nvSpPr>
          <p:cNvPr id="5" name="TextBox 4"/>
          <p:cNvSpPr txBox="1"/>
          <p:nvPr/>
        </p:nvSpPr>
        <p:spPr>
          <a:xfrm>
            <a:off x="4206239" y="1155469"/>
            <a:ext cx="721544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For the combination </a:t>
            </a:r>
            <a:r>
              <a:rPr lang="en-US" sz="2400" b="1" i="1">
                <a:latin typeface="Times New Roman" panose="02020603050405020304" pitchFamily="18" charset="0"/>
                <a:cs typeface="Times New Roman" panose="02020603050405020304" pitchFamily="18" charset="0"/>
              </a:rPr>
              <a:t>E – D = C</a:t>
            </a:r>
            <a:r>
              <a:rPr lang="en-US" sz="2400">
                <a:latin typeface="Times New Roman" panose="02020603050405020304" pitchFamily="18" charset="0"/>
                <a:cs typeface="Times New Roman" panose="02020603050405020304" pitchFamily="18" charset="0"/>
              </a:rPr>
              <a:t>, a material balance gives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870" y="567578"/>
            <a:ext cx="10967258" cy="685059"/>
          </a:xfrm>
          <a:prstGeom prst="rect">
            <a:avLst/>
          </a:prstGeom>
        </p:spPr>
        <p:txBody>
          <a:bodyPr wrap="squar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For multicomponent system particularly, it is customary to describe</a:t>
            </a:r>
            <a:r>
              <a:rPr lang="en-US">
                <a:latin typeface="Times New Roman" panose="02020603050405020304" pitchFamily="18" charset="0"/>
                <a:ea typeface="Calibri" panose="020F0502020204030204" pitchFamily="34" charset="0"/>
                <a:cs typeface="Times New Roman" panose="02020603050405020304" pitchFamily="18" charset="0"/>
              </a:rPr>
              <a:t> the equilibrium data by means of the distribution coefficient, </a:t>
            </a:r>
            <a:r>
              <a:rPr lang="en-US" i="1">
                <a:latin typeface="Times New Roman" panose="02020603050405020304" pitchFamily="18"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For component </a:t>
            </a:r>
            <a:r>
              <a:rPr lang="en-US" i="1">
                <a:latin typeface="Times New Roman" panose="02020603050405020304" pitchFamily="18"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12445305"/>
              </p:ext>
            </p:extLst>
          </p:nvPr>
        </p:nvGraphicFramePr>
        <p:xfrm>
          <a:off x="4258087" y="989880"/>
          <a:ext cx="981075" cy="790575"/>
        </p:xfrm>
        <a:graphic>
          <a:graphicData uri="http://schemas.openxmlformats.org/presentationml/2006/ole">
            <mc:AlternateContent xmlns:mc="http://schemas.openxmlformats.org/markup-compatibility/2006">
              <mc:Choice xmlns:v="urn:schemas-microsoft-com:vml" Requires="v">
                <p:oleObj spid="_x0000_s26625" name="Equation" r:id="rId3" imgW="571500" imgH="457200" progId="Equation.3">
                  <p:embed/>
                </p:oleObj>
              </mc:Choice>
              <mc:Fallback>
                <p:oleObj name="Equation" r:id="rId3" imgW="5715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087" y="989880"/>
                        <a:ext cx="9810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545870" y="1906034"/>
            <a:ext cx="5836854" cy="48750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The relative volatility </a:t>
            </a:r>
            <a:r>
              <a:rPr lang="en-US" sz="2400">
                <a:latin typeface="Times New Roman" panose="02020603050405020304" pitchFamily="18" charset="0"/>
                <a:ea typeface="Calibri" panose="020F0502020204030204" pitchFamily="34" charset="0"/>
                <a:cs typeface="Times New Roman" panose="02020603050405020304" pitchFamily="18" charset="0"/>
              </a:rPr>
              <a:t>α</a:t>
            </a:r>
            <a:r>
              <a:rPr lang="en-US" baseline="-25000">
                <a:latin typeface="Times New Roman" panose="02020603050405020304" pitchFamily="18" charset="0"/>
                <a:ea typeface="Calibri" panose="020F0502020204030204" pitchFamily="34" charset="0"/>
                <a:cs typeface="Times New Roman" panose="02020603050405020304" pitchFamily="18" charset="0"/>
              </a:rPr>
              <a:t>I, J</a:t>
            </a:r>
            <a:r>
              <a:rPr lang="en-US">
                <a:latin typeface="Times New Roman" panose="02020603050405020304" pitchFamily="18" charset="0"/>
                <a:ea typeface="Calibri" panose="020F0502020204030204" pitchFamily="34" charset="0"/>
                <a:cs typeface="Times New Roman" panose="02020603050405020304" pitchFamily="18" charset="0"/>
              </a:rPr>
              <a:t> of component </a:t>
            </a:r>
            <a:r>
              <a:rPr lang="en-US" i="1">
                <a:latin typeface="Times New Roman" panose="02020603050405020304" pitchFamily="18" charset="0"/>
                <a:ea typeface="Calibri" panose="020F0502020204030204" pitchFamily="34" charset="0"/>
                <a:cs typeface="Times New Roman" panose="02020603050405020304" pitchFamily="18" charset="0"/>
              </a:rPr>
              <a:t>I</a:t>
            </a:r>
            <a:r>
              <a:rPr lang="en-US">
                <a:latin typeface="Times New Roman" panose="02020603050405020304" pitchFamily="18" charset="0"/>
                <a:ea typeface="Calibri" panose="020F0502020204030204" pitchFamily="34" charset="0"/>
                <a:cs typeface="Times New Roman" panose="02020603050405020304" pitchFamily="18" charset="0"/>
              </a:rPr>
              <a:t> with respect to </a:t>
            </a:r>
            <a:r>
              <a:rPr lang="en-US" i="1">
                <a:latin typeface="Times New Roman" panose="02020603050405020304" pitchFamily="18"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is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931302487"/>
              </p:ext>
            </p:extLst>
          </p:nvPr>
        </p:nvGraphicFramePr>
        <p:xfrm>
          <a:off x="7210425" y="1754499"/>
          <a:ext cx="2171700" cy="790575"/>
        </p:xfrm>
        <a:graphic>
          <a:graphicData uri="http://schemas.openxmlformats.org/presentationml/2006/ole">
            <mc:AlternateContent xmlns:mc="http://schemas.openxmlformats.org/markup-compatibility/2006">
              <mc:Choice xmlns:v="urn:schemas-microsoft-com:vml" Requires="v">
                <p:oleObj spid="_x0000_s26626" name="Equation" r:id="rId5" imgW="1257300" imgH="457200" progId="Equation.3">
                  <p:embed/>
                </p:oleObj>
              </mc:Choice>
              <mc:Fallback>
                <p:oleObj name="Equation" r:id="rId5" imgW="12573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0425" y="1754499"/>
                        <a:ext cx="21717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45870" y="2677605"/>
            <a:ext cx="2018501" cy="369332"/>
          </a:xfrm>
          <a:prstGeom prst="rect">
            <a:avLst/>
          </a:prstGeom>
        </p:spPr>
        <p:txBody>
          <a:bodyPr wrap="none">
            <a:spAutoFit/>
          </a:bodyPr>
          <a:lstStyle/>
          <a:p>
            <a:r>
              <a:rPr lang="en-IN">
                <a:latin typeface="Times New Roman" panose="02020603050405020304" pitchFamily="18" charset="0"/>
                <a:ea typeface="Calibri" panose="020F0502020204030204" pitchFamily="34" charset="0"/>
              </a:rPr>
              <a:t>For ideal solutions, </a:t>
            </a:r>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1298122382"/>
              </p:ext>
            </p:extLst>
          </p:nvPr>
        </p:nvGraphicFramePr>
        <p:xfrm>
          <a:off x="3050684" y="2519119"/>
          <a:ext cx="981075" cy="771525"/>
        </p:xfrm>
        <a:graphic>
          <a:graphicData uri="http://schemas.openxmlformats.org/presentationml/2006/ole">
            <mc:AlternateContent xmlns:mc="http://schemas.openxmlformats.org/markup-compatibility/2006">
              <mc:Choice xmlns:v="urn:schemas-microsoft-com:vml" Requires="v">
                <p:oleObj spid="_x0000_s26627" name="Equation" r:id="rId7" imgW="571252" imgH="444307" progId="Equation.3">
                  <p:embed/>
                </p:oleObj>
              </mc:Choice>
              <mc:Fallback>
                <p:oleObj name="Equation" r:id="rId7" imgW="571252" imgH="44430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0684" y="2519119"/>
                        <a:ext cx="981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749784"/>
              </p:ext>
            </p:extLst>
          </p:nvPr>
        </p:nvGraphicFramePr>
        <p:xfrm>
          <a:off x="5237820" y="2519119"/>
          <a:ext cx="1114425" cy="752475"/>
        </p:xfrm>
        <a:graphic>
          <a:graphicData uri="http://schemas.openxmlformats.org/presentationml/2006/ole">
            <mc:AlternateContent xmlns:mc="http://schemas.openxmlformats.org/markup-compatibility/2006">
              <mc:Choice xmlns:v="urn:schemas-microsoft-com:vml" Requires="v">
                <p:oleObj spid="_x0000_s26628" name="Equation" r:id="rId9" imgW="647700" imgH="431800" progId="Equation.3">
                  <p:embed/>
                </p:oleObj>
              </mc:Choice>
              <mc:Fallback>
                <p:oleObj name="Equation" r:id="rId9" imgW="647700" imgH="431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7820" y="2519119"/>
                        <a:ext cx="11144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384889" y="2694223"/>
            <a:ext cx="72747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and</a:t>
            </a:r>
            <a:endParaRPr lang="en-IN">
              <a:latin typeface="Times New Roman" panose="02020603050405020304" pitchFamily="18" charset="0"/>
              <a:cs typeface="Times New Roman" panose="02020603050405020304" pitchFamily="18" charset="0"/>
            </a:endParaRPr>
          </a:p>
        </p:txBody>
      </p:sp>
      <p:sp>
        <p:nvSpPr>
          <p:cNvPr id="14" name="TextBox 13"/>
          <p:cNvSpPr txBox="1"/>
          <p:nvPr/>
        </p:nvSpPr>
        <p:spPr>
          <a:xfrm>
            <a:off x="3665913" y="66103"/>
            <a:ext cx="4563687"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Multicomponent Systems</a:t>
            </a:r>
            <a:endParaRPr lang="en-IN" sz="2400" b="1">
              <a:solidFill>
                <a:srgbClr val="FF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545870" y="3364403"/>
            <a:ext cx="1550424" cy="388696"/>
          </a:xfrm>
          <a:prstGeom prst="rect">
            <a:avLst/>
          </a:prstGeom>
        </p:spPr>
        <p:txBody>
          <a:bodyPr wrap="none">
            <a:spAutoFit/>
          </a:bodyPr>
          <a:lstStyle/>
          <a:p>
            <a:pPr>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Bubble Point: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497780" y="3838419"/>
            <a:ext cx="2810769"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For the bubble point vapour,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461672889"/>
              </p:ext>
            </p:extLst>
          </p:nvPr>
        </p:nvGraphicFramePr>
        <p:xfrm>
          <a:off x="3541221" y="3813692"/>
          <a:ext cx="1228725" cy="438150"/>
        </p:xfrm>
        <a:graphic>
          <a:graphicData uri="http://schemas.openxmlformats.org/presentationml/2006/ole">
            <mc:AlternateContent xmlns:mc="http://schemas.openxmlformats.org/markup-compatibility/2006">
              <mc:Choice xmlns:v="urn:schemas-microsoft-com:vml" Requires="v">
                <p:oleObj spid="_x0000_s26629" name="Equation" r:id="rId11" imgW="710891" imgH="253890" progId="Equation.3">
                  <p:embed/>
                </p:oleObj>
              </mc:Choice>
              <mc:Fallback>
                <p:oleObj name="Equation" r:id="rId11" imgW="710891" imgH="25389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1221" y="3813692"/>
                        <a:ext cx="12287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p:cNvSpPr/>
          <p:nvPr/>
        </p:nvSpPr>
        <p:spPr>
          <a:xfrm>
            <a:off x="5002618" y="3863548"/>
            <a:ext cx="6096000" cy="374077"/>
          </a:xfrm>
          <a:prstGeom prst="rect">
            <a:avLst/>
          </a:prstGeom>
        </p:spPr>
        <p:txBody>
          <a:bodyPr>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Or,	</a:t>
            </a:r>
            <a:r>
              <a:rPr lang="en-IN" i="1">
                <a:latin typeface="Times New Roman" panose="02020603050405020304" pitchFamily="18" charset="0"/>
                <a:ea typeface="Calibri" panose="020F0502020204030204" pitchFamily="34" charset="0"/>
                <a:cs typeface="Times New Roman" panose="02020603050405020304" pitchFamily="18" charset="0"/>
              </a:rPr>
              <a:t>m</a:t>
            </a:r>
            <a:r>
              <a:rPr lang="en-IN" i="1" baseline="-25000">
                <a:latin typeface="Times New Roman" panose="02020603050405020304" pitchFamily="18" charset="0"/>
                <a:ea typeface="Calibri" panose="020F0502020204030204" pitchFamily="34" charset="0"/>
                <a:cs typeface="Times New Roman" panose="02020603050405020304" pitchFamily="18" charset="0"/>
              </a:rPr>
              <a:t>A</a:t>
            </a:r>
            <a:r>
              <a:rPr lang="en-IN" i="1">
                <a:latin typeface="Times New Roman" panose="02020603050405020304" pitchFamily="18" charset="0"/>
                <a:ea typeface="Calibri" panose="020F0502020204030204" pitchFamily="34" charset="0"/>
                <a:cs typeface="Times New Roman" panose="02020603050405020304" pitchFamily="18" charset="0"/>
              </a:rPr>
              <a:t>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A</a:t>
            </a:r>
            <a:r>
              <a:rPr lang="en-IN" i="1">
                <a:latin typeface="Times New Roman" panose="02020603050405020304" pitchFamily="18" charset="0"/>
                <a:ea typeface="Calibri" panose="020F0502020204030204" pitchFamily="34" charset="0"/>
                <a:cs typeface="Times New Roman" panose="02020603050405020304" pitchFamily="18" charset="0"/>
              </a:rPr>
              <a:t> + </a:t>
            </a:r>
            <a:r>
              <a:rPr lang="en-IN" i="1" err="1">
                <a:latin typeface="Times New Roman" panose="02020603050405020304" pitchFamily="18" charset="0"/>
                <a:ea typeface="Calibri" panose="020F0502020204030204" pitchFamily="34" charset="0"/>
                <a:cs typeface="Times New Roman" panose="02020603050405020304" pitchFamily="18" charset="0"/>
              </a:rPr>
              <a:t>m</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B</a:t>
            </a:r>
            <a:r>
              <a:rPr lang="en-IN" i="1">
                <a:latin typeface="Times New Roman" panose="02020603050405020304" pitchFamily="18" charset="0"/>
                <a:ea typeface="Calibri" panose="020F0502020204030204" pitchFamily="34" charset="0"/>
                <a:cs typeface="Times New Roman" panose="02020603050405020304" pitchFamily="18" charset="0"/>
              </a:rPr>
              <a:t>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B</a:t>
            </a:r>
            <a:r>
              <a:rPr lang="en-IN" i="1">
                <a:latin typeface="Times New Roman" panose="02020603050405020304" pitchFamily="18" charset="0"/>
                <a:ea typeface="Calibri" panose="020F0502020204030204" pitchFamily="34" charset="0"/>
                <a:cs typeface="Times New Roman" panose="02020603050405020304" pitchFamily="18" charset="0"/>
              </a:rPr>
              <a:t> + </a:t>
            </a:r>
            <a:r>
              <a:rPr lang="en-IN" i="1" err="1">
                <a:latin typeface="Times New Roman" panose="02020603050405020304" pitchFamily="18" charset="0"/>
                <a:ea typeface="Calibri" panose="020F0502020204030204" pitchFamily="34" charset="0"/>
                <a:cs typeface="Times New Roman" panose="02020603050405020304" pitchFamily="18" charset="0"/>
              </a:rPr>
              <a:t>m</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C</a:t>
            </a:r>
            <a:r>
              <a:rPr lang="en-IN" i="1">
                <a:latin typeface="Times New Roman" panose="02020603050405020304" pitchFamily="18" charset="0"/>
                <a:ea typeface="Calibri" panose="020F0502020204030204" pitchFamily="34" charset="0"/>
                <a:cs typeface="Times New Roman" panose="02020603050405020304" pitchFamily="18" charset="0"/>
              </a:rPr>
              <a:t>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C</a:t>
            </a:r>
            <a:r>
              <a:rPr lang="en-IN">
                <a:latin typeface="Times New Roman" panose="02020603050405020304" pitchFamily="18" charset="0"/>
                <a:ea typeface="Calibri" panose="020F0502020204030204" pitchFamily="34" charset="0"/>
                <a:cs typeface="Times New Roman" panose="02020603050405020304" pitchFamily="18" charset="0"/>
              </a:rPr>
              <a:t> + · · · = 1.0</a:t>
            </a:r>
            <a:endParaRPr lang="en-IN" sz="1200">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433118" y="4511477"/>
            <a:ext cx="4336828"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With component </a:t>
            </a:r>
            <a:r>
              <a:rPr lang="en-IN" i="1">
                <a:latin typeface="Times New Roman" panose="02020603050405020304" pitchFamily="18" charset="0"/>
                <a:ea typeface="Calibri" panose="020F0502020204030204" pitchFamily="34" charset="0"/>
                <a:cs typeface="Times New Roman" panose="02020603050405020304" pitchFamily="18" charset="0"/>
              </a:rPr>
              <a:t>J</a:t>
            </a:r>
            <a:r>
              <a:rPr lang="en-IN">
                <a:latin typeface="Times New Roman" panose="02020603050405020304" pitchFamily="18" charset="0"/>
                <a:ea typeface="Calibri" panose="020F0502020204030204" pitchFamily="34" charset="0"/>
                <a:cs typeface="Times New Roman" panose="02020603050405020304" pitchFamily="18" charset="0"/>
              </a:rPr>
              <a:t> as a reference component,</a:t>
            </a:r>
            <a:endParaRPr lang="en-IN" sz="120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a:spLocks noChangeArrowheads="1"/>
          </p:cNvSpPr>
          <p:nvPr/>
        </p:nvSpPr>
        <p:spPr bwMode="auto">
          <a:xfrm>
            <a:off x="4954385" y="470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2" name="Object 21"/>
          <p:cNvGraphicFramePr>
            <a:graphicFrameLocks noChangeAspect="1"/>
          </p:cNvGraphicFramePr>
          <p:nvPr>
            <p:extLst>
              <p:ext uri="{D42A27DB-BD31-4B8C-83A1-F6EECF244321}">
                <p14:modId xmlns:p14="http://schemas.microsoft.com/office/powerpoint/2010/main" val="3678473404"/>
              </p:ext>
            </p:extLst>
          </p:nvPr>
        </p:nvGraphicFramePr>
        <p:xfrm>
          <a:off x="5000625" y="4383088"/>
          <a:ext cx="3460750" cy="749300"/>
        </p:xfrm>
        <a:graphic>
          <a:graphicData uri="http://schemas.openxmlformats.org/presentationml/2006/ole">
            <mc:AlternateContent xmlns:mc="http://schemas.openxmlformats.org/markup-compatibility/2006">
              <mc:Choice xmlns:v="urn:schemas-microsoft-com:vml" Requires="v">
                <p:oleObj spid="_x0000_s26630" name="Equation" r:id="rId13" imgW="2006280" imgH="431640" progId="Equation.3">
                  <p:embed/>
                </p:oleObj>
              </mc:Choice>
              <mc:Fallback>
                <p:oleObj name="Equation" r:id="rId13" imgW="2006280" imgH="431640" progId="Equation.3">
                  <p:embed/>
                  <p:pic>
                    <p:nvPicPr>
                      <p:cNvPr id="0" name="Object 19"/>
                      <p:cNvPicPr>
                        <a:picLocks noChangeAspect="1" noChangeArrowheads="1"/>
                      </p:cNvPicPr>
                      <p:nvPr/>
                    </p:nvPicPr>
                    <p:blipFill>
                      <a:blip r:embed="rId14"/>
                      <a:srcRect/>
                      <a:stretch>
                        <a:fillRect/>
                      </a:stretch>
                    </p:blipFill>
                    <p:spPr bwMode="auto">
                      <a:xfrm>
                        <a:off x="5000625" y="4383088"/>
                        <a:ext cx="34607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173038798"/>
              </p:ext>
            </p:extLst>
          </p:nvPr>
        </p:nvGraphicFramePr>
        <p:xfrm>
          <a:off x="4954385" y="5052470"/>
          <a:ext cx="5038725" cy="752475"/>
        </p:xfrm>
        <a:graphic>
          <a:graphicData uri="http://schemas.openxmlformats.org/presentationml/2006/ole">
            <mc:AlternateContent xmlns:mc="http://schemas.openxmlformats.org/markup-compatibility/2006">
              <mc:Choice xmlns:v="urn:schemas-microsoft-com:vml" Requires="v">
                <p:oleObj spid="_x0000_s26631" name="Equation" r:id="rId15" imgW="2921000" imgH="431800" progId="Equation.3">
                  <p:embed/>
                </p:oleObj>
              </mc:Choice>
              <mc:Fallback>
                <p:oleObj name="Equation" r:id="rId15" imgW="2921000" imgH="4318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4385" y="5052470"/>
                        <a:ext cx="50387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4"/>
          <p:cNvSpPr/>
          <p:nvPr/>
        </p:nvSpPr>
        <p:spPr>
          <a:xfrm>
            <a:off x="449289" y="5945550"/>
            <a:ext cx="5884944"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equilibrium bubble-point vapour composition is given by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2580823810"/>
              </p:ext>
            </p:extLst>
          </p:nvPr>
        </p:nvGraphicFramePr>
        <p:xfrm>
          <a:off x="6731405" y="5870309"/>
          <a:ext cx="1514475" cy="809625"/>
        </p:xfrm>
        <a:graphic>
          <a:graphicData uri="http://schemas.openxmlformats.org/presentationml/2006/ole">
            <mc:AlternateContent xmlns:mc="http://schemas.openxmlformats.org/markup-compatibility/2006">
              <mc:Choice xmlns:v="urn:schemas-microsoft-com:vml" Requires="v">
                <p:oleObj spid="_x0000_s26632" name="Equation" r:id="rId17" imgW="876300" imgH="469900" progId="Equation.3">
                  <p:embed/>
                </p:oleObj>
              </mc:Choice>
              <mc:Fallback>
                <p:oleObj name="Equation" r:id="rId17" imgW="876300" imgH="4699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31405" y="5870309"/>
                        <a:ext cx="15144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384889" y="5238195"/>
            <a:ext cx="484909" cy="369332"/>
          </a:xfrm>
          <a:prstGeom prst="rect">
            <a:avLst/>
          </a:prstGeom>
          <a:noFill/>
        </p:spPr>
        <p:txBody>
          <a:bodyPr wrap="square" rtlCol="0">
            <a:spAutoFit/>
          </a:bodyPr>
          <a:lstStyle/>
          <a:p>
            <a:r>
              <a:rPr lang="en-US"/>
              <a:t>=&gt;</a:t>
            </a:r>
            <a:endParaRPr lang="en-IN"/>
          </a:p>
        </p:txBody>
      </p:sp>
    </p:spTree>
    <p:extLst>
      <p:ext uri="{BB962C8B-B14F-4D97-AF65-F5344CB8AC3E}">
        <p14:creationId xmlns:p14="http://schemas.microsoft.com/office/powerpoint/2010/main" val="368065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9942" y="612890"/>
            <a:ext cx="1281120" cy="388696"/>
          </a:xfrm>
          <a:prstGeom prst="rect">
            <a:avLst/>
          </a:prstGeom>
        </p:spPr>
        <p:txBody>
          <a:bodyPr wrap="none">
            <a:spAutoFit/>
          </a:bodyPr>
          <a:lstStyle/>
          <a:p>
            <a:pPr>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Dew Point: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19942" y="1065030"/>
            <a:ext cx="2473754"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For the dew point liquid,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2210913"/>
              </p:ext>
            </p:extLst>
          </p:nvPr>
        </p:nvGraphicFramePr>
        <p:xfrm>
          <a:off x="3757353" y="1065030"/>
          <a:ext cx="1200150" cy="438150"/>
        </p:xfrm>
        <a:graphic>
          <a:graphicData uri="http://schemas.openxmlformats.org/presentationml/2006/ole">
            <mc:AlternateContent xmlns:mc="http://schemas.openxmlformats.org/markup-compatibility/2006">
              <mc:Choice xmlns:v="urn:schemas-microsoft-com:vml" Requires="v">
                <p:oleObj spid="_x0000_s27649" name="Equation" r:id="rId3" imgW="698197" imgH="253890" progId="Equation.3">
                  <p:embed/>
                </p:oleObj>
              </mc:Choice>
              <mc:Fallback>
                <p:oleObj name="Equation" r:id="rId3" imgW="698197" imgH="25389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353" y="1065030"/>
                        <a:ext cx="12001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3757353" y="15198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3306764790"/>
              </p:ext>
            </p:extLst>
          </p:nvPr>
        </p:nvGraphicFramePr>
        <p:xfrm>
          <a:off x="3757353" y="1519805"/>
          <a:ext cx="2695575" cy="771525"/>
        </p:xfrm>
        <a:graphic>
          <a:graphicData uri="http://schemas.openxmlformats.org/presentationml/2006/ole">
            <mc:AlternateContent xmlns:mc="http://schemas.openxmlformats.org/markup-compatibility/2006">
              <mc:Choice xmlns:v="urn:schemas-microsoft-com:vml" Requires="v">
                <p:oleObj spid="_x0000_s27650" name="Equation" r:id="rId5" imgW="1562100" imgH="444500" progId="Equation.3">
                  <p:embed/>
                </p:oleObj>
              </mc:Choice>
              <mc:Fallback>
                <p:oleObj name="Equation" r:id="rId5" imgW="15621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353" y="1519805"/>
                        <a:ext cx="26955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919942" y="2461569"/>
            <a:ext cx="4349652"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With component </a:t>
            </a:r>
            <a:r>
              <a:rPr lang="en-IN" i="1">
                <a:latin typeface="Times New Roman" panose="02020603050405020304" pitchFamily="18" charset="0"/>
                <a:ea typeface="Calibri" panose="020F0502020204030204" pitchFamily="34" charset="0"/>
                <a:cs typeface="Times New Roman" panose="02020603050405020304" pitchFamily="18" charset="0"/>
              </a:rPr>
              <a:t>J </a:t>
            </a:r>
            <a:r>
              <a:rPr lang="en-IN">
                <a:latin typeface="Times New Roman" panose="02020603050405020304" pitchFamily="18" charset="0"/>
                <a:ea typeface="Calibri" panose="020F0502020204030204" pitchFamily="34" charset="0"/>
                <a:cs typeface="Times New Roman" panose="02020603050405020304" pitchFamily="18" charset="0"/>
              </a:rPr>
              <a:t>as a reference component,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54842241"/>
              </p:ext>
            </p:extLst>
          </p:nvPr>
        </p:nvGraphicFramePr>
        <p:xfrm>
          <a:off x="3531281" y="3020504"/>
          <a:ext cx="3476625" cy="771525"/>
        </p:xfrm>
        <a:graphic>
          <a:graphicData uri="http://schemas.openxmlformats.org/presentationml/2006/ole">
            <mc:AlternateContent xmlns:mc="http://schemas.openxmlformats.org/markup-compatibility/2006">
              <mc:Choice xmlns:v="urn:schemas-microsoft-com:vml" Requires="v">
                <p:oleObj spid="_x0000_s27651" name="Equation" r:id="rId7" imgW="2019300" imgH="444500" progId="Equation.3">
                  <p:embed/>
                </p:oleObj>
              </mc:Choice>
              <mc:Fallback>
                <p:oleObj name="Equation" r:id="rId7" imgW="2019300" imgH="4445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1281" y="3020504"/>
                        <a:ext cx="34766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40380147"/>
              </p:ext>
            </p:extLst>
          </p:nvPr>
        </p:nvGraphicFramePr>
        <p:xfrm>
          <a:off x="3562350" y="3935413"/>
          <a:ext cx="4116388" cy="765175"/>
        </p:xfrm>
        <a:graphic>
          <a:graphicData uri="http://schemas.openxmlformats.org/presentationml/2006/ole">
            <mc:AlternateContent xmlns:mc="http://schemas.openxmlformats.org/markup-compatibility/2006">
              <mc:Choice xmlns:v="urn:schemas-microsoft-com:vml" Requires="v">
                <p:oleObj spid="_x0000_s27652" name="Equation" r:id="rId9" imgW="2387520" imgH="444240" progId="Equation.3">
                  <p:embed/>
                </p:oleObj>
              </mc:Choice>
              <mc:Fallback>
                <p:oleObj name="Equation" r:id="rId9" imgW="2387520" imgH="444240" progId="Equation.3">
                  <p:embed/>
                  <p:pic>
                    <p:nvPicPr>
                      <p:cNvPr id="0" name="Object 7"/>
                      <p:cNvPicPr>
                        <a:picLocks noChangeAspect="1" noChangeArrowheads="1"/>
                      </p:cNvPicPr>
                      <p:nvPr/>
                    </p:nvPicPr>
                    <p:blipFill>
                      <a:blip r:embed="rId10"/>
                      <a:srcRect/>
                      <a:stretch>
                        <a:fillRect/>
                      </a:stretch>
                    </p:blipFill>
                    <p:spPr bwMode="auto">
                      <a:xfrm>
                        <a:off x="3562350" y="3935413"/>
                        <a:ext cx="4116388"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992973" y="4904031"/>
            <a:ext cx="4403770"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dew-point liquid composition is given by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0"/>
          <p:cNvSpPr>
            <a:spLocks noChangeArrowheads="1"/>
          </p:cNvSpPr>
          <p:nvPr/>
        </p:nvSpPr>
        <p:spPr bwMode="auto">
          <a:xfrm>
            <a:off x="3607724" y="53327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7" name="Object 16"/>
          <p:cNvGraphicFramePr>
            <a:graphicFrameLocks noChangeAspect="1"/>
          </p:cNvGraphicFramePr>
          <p:nvPr>
            <p:extLst>
              <p:ext uri="{D42A27DB-BD31-4B8C-83A1-F6EECF244321}">
                <p14:modId xmlns:p14="http://schemas.microsoft.com/office/powerpoint/2010/main" val="3750074532"/>
              </p:ext>
            </p:extLst>
          </p:nvPr>
        </p:nvGraphicFramePr>
        <p:xfrm>
          <a:off x="3607724" y="5332704"/>
          <a:ext cx="1857375" cy="809625"/>
        </p:xfrm>
        <a:graphic>
          <a:graphicData uri="http://schemas.openxmlformats.org/presentationml/2006/ole">
            <mc:AlternateContent xmlns:mc="http://schemas.openxmlformats.org/markup-compatibility/2006">
              <mc:Choice xmlns:v="urn:schemas-microsoft-com:vml" Requires="v">
                <p:oleObj spid="_x0000_s27653" name="Equation" r:id="rId11" imgW="1079500" imgH="469900" progId="Equation.3">
                  <p:embed/>
                </p:oleObj>
              </mc:Choice>
              <mc:Fallback>
                <p:oleObj name="Equation" r:id="rId11" imgW="1079500" imgH="4699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7724" y="5332704"/>
                        <a:ext cx="18573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3025833" y="1668523"/>
            <a:ext cx="581891"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Or,</a:t>
            </a:r>
            <a:endParaRPr lang="en-IN" sz="1600">
              <a:latin typeface="Times New Roman" panose="02020603050405020304" pitchFamily="18" charset="0"/>
              <a:cs typeface="Times New Roman" panose="02020603050405020304" pitchFamily="18" charset="0"/>
            </a:endParaRPr>
          </a:p>
        </p:txBody>
      </p:sp>
      <p:sp>
        <p:nvSpPr>
          <p:cNvPr id="20" name="TextBox 19"/>
          <p:cNvSpPr txBox="1"/>
          <p:nvPr/>
        </p:nvSpPr>
        <p:spPr>
          <a:xfrm>
            <a:off x="2952403" y="4067843"/>
            <a:ext cx="484909" cy="369332"/>
          </a:xfrm>
          <a:prstGeom prst="rect">
            <a:avLst/>
          </a:prstGeom>
          <a:noFill/>
        </p:spPr>
        <p:txBody>
          <a:bodyPr wrap="square" rtlCol="0">
            <a:spAutoFit/>
          </a:bodyPr>
          <a:lstStyle/>
          <a:p>
            <a:r>
              <a:rPr lang="en-US"/>
              <a:t>=&gt;</a:t>
            </a:r>
            <a:endParaRPr lang="en-IN"/>
          </a:p>
        </p:txBody>
      </p:sp>
    </p:spTree>
    <p:extLst>
      <p:ext uri="{BB962C8B-B14F-4D97-AF65-F5344CB8AC3E}">
        <p14:creationId xmlns:p14="http://schemas.microsoft.com/office/powerpoint/2010/main" val="137747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5053" y="1438102"/>
            <a:ext cx="7365077" cy="707886"/>
          </a:xfrm>
          <a:prstGeom prst="rect">
            <a:avLst/>
          </a:prstGeom>
          <a:noFill/>
        </p:spPr>
        <p:txBody>
          <a:bodyPr wrap="square" rtlCol="0">
            <a:spAutoFit/>
          </a:bodyPr>
          <a:lstStyle/>
          <a:p>
            <a:pPr algn="ctr"/>
            <a:r>
              <a:rPr lang="en-US" sz="4000" b="1">
                <a:solidFill>
                  <a:srgbClr val="0033CC"/>
                </a:solidFill>
                <a:latin typeface="Times New Roman" panose="02020603050405020304" pitchFamily="18" charset="0"/>
                <a:cs typeface="Times New Roman" panose="02020603050405020304" pitchFamily="18" charset="0"/>
              </a:rPr>
              <a:t>Distillation Methods</a:t>
            </a:r>
            <a:endParaRPr lang="en-IN" sz="4000" b="1">
              <a:solidFill>
                <a:srgbClr val="0033CC"/>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995053" y="2892829"/>
            <a:ext cx="7905403" cy="1384995"/>
          </a:xfrm>
          <a:prstGeom prst="rect">
            <a:avLst/>
          </a:prstGeom>
          <a:noFill/>
        </p:spPr>
        <p:txBody>
          <a:bodyPr wrap="square" rtlCol="0">
            <a:spAutoFit/>
          </a:bodyPr>
          <a:lstStyle/>
          <a:p>
            <a:r>
              <a:rPr lang="en-US" sz="2800" b="1">
                <a:solidFill>
                  <a:srgbClr val="7030A0"/>
                </a:solidFill>
                <a:latin typeface="Times New Roman" panose="02020603050405020304" pitchFamily="18" charset="0"/>
                <a:cs typeface="Times New Roman" panose="02020603050405020304" pitchFamily="18" charset="0"/>
              </a:rPr>
              <a:t>Simple Distillation</a:t>
            </a:r>
          </a:p>
          <a:p>
            <a:endParaRPr lang="en-US" sz="2800" b="1">
              <a:solidFill>
                <a:srgbClr val="7030A0"/>
              </a:solidFill>
              <a:latin typeface="Times New Roman" panose="02020603050405020304" pitchFamily="18" charset="0"/>
              <a:cs typeface="Times New Roman" panose="02020603050405020304" pitchFamily="18" charset="0"/>
            </a:endParaRPr>
          </a:p>
          <a:p>
            <a:r>
              <a:rPr lang="en-US" sz="2800" b="1">
                <a:solidFill>
                  <a:srgbClr val="7030A0"/>
                </a:solidFill>
                <a:latin typeface="Times New Roman" panose="02020603050405020304" pitchFamily="18" charset="0"/>
                <a:cs typeface="Times New Roman" panose="02020603050405020304" pitchFamily="18" charset="0"/>
              </a:rPr>
              <a:t>Fractional Distillation </a:t>
            </a:r>
            <a:r>
              <a:rPr lang="en-US" sz="2800" b="1">
                <a:solidFill>
                  <a:srgbClr val="FF0000"/>
                </a:solidFill>
                <a:latin typeface="Times New Roman" panose="02020603050405020304" pitchFamily="18" charset="0"/>
                <a:cs typeface="Times New Roman" panose="02020603050405020304" pitchFamily="18" charset="0"/>
              </a:rPr>
              <a:t>or </a:t>
            </a:r>
            <a:r>
              <a:rPr lang="en-US" sz="2800" b="1">
                <a:solidFill>
                  <a:srgbClr val="7030A0"/>
                </a:solidFill>
                <a:latin typeface="Times New Roman" panose="02020603050405020304" pitchFamily="18" charset="0"/>
                <a:cs typeface="Times New Roman" panose="02020603050405020304" pitchFamily="18" charset="0"/>
              </a:rPr>
              <a:t>Continuous Rectification</a:t>
            </a:r>
            <a:endParaRPr lang="en-IN" sz="2800" b="1">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1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18" y="889462"/>
            <a:ext cx="5985164" cy="400110"/>
          </a:xfrm>
          <a:prstGeom prst="rect">
            <a:avLst/>
          </a:prstGeom>
          <a:noFill/>
        </p:spPr>
        <p:txBody>
          <a:bodyPr wrap="square" rtlCol="0">
            <a:spAutoFit/>
          </a:bodyPr>
          <a:lstStyle/>
          <a:p>
            <a:r>
              <a:rPr lang="en-US" sz="2000" b="1">
                <a:solidFill>
                  <a:srgbClr val="0033CC"/>
                </a:solidFill>
                <a:latin typeface="Times New Roman" panose="02020603050405020304" pitchFamily="18" charset="0"/>
                <a:cs typeface="Times New Roman" panose="02020603050405020304" pitchFamily="18" charset="0"/>
              </a:rPr>
              <a:t>SIMPLE DISTILLATION METHODS</a:t>
            </a:r>
            <a:endParaRPr lang="en-IN" sz="2000" b="1">
              <a:solidFill>
                <a:srgbClr val="0033C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834640" y="1986742"/>
            <a:ext cx="5112328" cy="1477328"/>
          </a:xfrm>
          <a:prstGeom prst="rect">
            <a:avLst/>
          </a:prstGeom>
          <a:noFill/>
        </p:spPr>
        <p:txBody>
          <a:bodyPr wrap="square" rtlCol="0">
            <a:spAutoFit/>
          </a:bodyPr>
          <a:lstStyle/>
          <a:p>
            <a:pPr marL="342900" indent="-342900">
              <a:buAutoNum type="arabicPeriod"/>
            </a:pPr>
            <a:r>
              <a:rPr lang="en-US" b="1">
                <a:latin typeface="Times New Roman" panose="02020603050405020304" pitchFamily="18" charset="0"/>
                <a:cs typeface="Times New Roman" panose="02020603050405020304" pitchFamily="18" charset="0"/>
              </a:rPr>
              <a:t>Equilibrium or Flash Distillation</a:t>
            </a:r>
          </a:p>
          <a:p>
            <a:pPr marL="342900" indent="-342900">
              <a:buAutoNum type="arabicPeriod"/>
            </a:pPr>
            <a:endParaRPr lang="en-US" b="1">
              <a:latin typeface="Times New Roman" panose="02020603050405020304" pitchFamily="18" charset="0"/>
              <a:cs typeface="Times New Roman" panose="02020603050405020304" pitchFamily="18" charset="0"/>
            </a:endParaRPr>
          </a:p>
          <a:p>
            <a:pPr marL="342900" indent="-342900">
              <a:buAutoNum type="arabicPeriod"/>
            </a:pPr>
            <a:r>
              <a:rPr lang="en-US" b="1">
                <a:latin typeface="Times New Roman" panose="02020603050405020304" pitchFamily="18" charset="0"/>
                <a:cs typeface="Times New Roman" panose="02020603050405020304" pitchFamily="18" charset="0"/>
              </a:rPr>
              <a:t>Simple Batch or Differential Distillation</a:t>
            </a:r>
          </a:p>
          <a:p>
            <a:pPr marL="342900" indent="-342900">
              <a:buAutoNum type="arabicPeriod"/>
            </a:pPr>
            <a:endParaRPr lang="en-US" b="1">
              <a:latin typeface="Times New Roman" panose="02020603050405020304" pitchFamily="18" charset="0"/>
              <a:cs typeface="Times New Roman" panose="02020603050405020304" pitchFamily="18" charset="0"/>
            </a:endParaRPr>
          </a:p>
          <a:p>
            <a:pPr marL="342900" indent="-342900">
              <a:buAutoNum type="arabicPeriod"/>
            </a:pPr>
            <a:r>
              <a:rPr lang="en-US" b="1">
                <a:latin typeface="Times New Roman" panose="02020603050405020304" pitchFamily="18" charset="0"/>
                <a:cs typeface="Times New Roman" panose="02020603050405020304" pitchFamily="18" charset="0"/>
              </a:rPr>
              <a:t>Steam Distillation</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77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3644" y="164473"/>
            <a:ext cx="5216428" cy="523220"/>
          </a:xfrm>
          <a:prstGeom prst="rect">
            <a:avLst/>
          </a:prstGeom>
        </p:spPr>
        <p:txBody>
          <a:bodyPr wrap="none">
            <a:spAutoFit/>
          </a:bodyPr>
          <a:lstStyle/>
          <a:p>
            <a:r>
              <a:rPr lang="en-US" sz="2800" b="1">
                <a:solidFill>
                  <a:srgbClr val="0033CC"/>
                </a:solidFill>
                <a:latin typeface="Times New Roman" panose="02020603050405020304" pitchFamily="18" charset="0"/>
                <a:cs typeface="Times New Roman" panose="02020603050405020304" pitchFamily="18" charset="0"/>
              </a:rPr>
              <a:t>Equilibrium or Flash Distillation</a:t>
            </a:r>
          </a:p>
        </p:txBody>
      </p:sp>
      <p:sp>
        <p:nvSpPr>
          <p:cNvPr id="4" name="Rectangle 3"/>
          <p:cNvSpPr/>
          <p:nvPr/>
        </p:nvSpPr>
        <p:spPr>
          <a:xfrm>
            <a:off x="6145516" y="910888"/>
            <a:ext cx="5350986" cy="3177665"/>
          </a:xfrm>
          <a:prstGeom prst="rect">
            <a:avLst/>
          </a:prstGeom>
        </p:spPr>
        <p:txBody>
          <a:bodyPr wrap="square">
            <a:spAutoFit/>
          </a:bodyPr>
          <a:lstStyle/>
          <a:p>
            <a:pPr>
              <a:lnSpc>
                <a:spcPct val="107000"/>
              </a:lnSpc>
              <a:spcAft>
                <a:spcPts val="800"/>
              </a:spcAft>
            </a:pPr>
            <a:r>
              <a:rPr lang="en-US" b="1">
                <a:latin typeface="Times New Roman" panose="02020603050405020304" pitchFamily="18" charset="0"/>
                <a:ea typeface="Calibri" panose="020F0502020204030204" pitchFamily="34" charset="0"/>
                <a:cs typeface="Times New Roman" panose="02020603050405020304" pitchFamily="18" charset="0"/>
              </a:rPr>
              <a:t>Overall material balance:</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1">
                <a:latin typeface="Times New Roman" panose="02020603050405020304" pitchFamily="18" charset="0"/>
                <a:ea typeface="Calibri" panose="020F0502020204030204" pitchFamily="34" charset="0"/>
                <a:cs typeface="Times New Roman" panose="02020603050405020304" pitchFamily="18" charset="0"/>
              </a:rPr>
              <a:t>F = D + W</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 (5)</a:t>
            </a:r>
            <a:endParaRPr lang="en-IN">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a:latin typeface="Times New Roman" panose="02020603050405020304" pitchFamily="18" charset="0"/>
                <a:ea typeface="Calibri" panose="020F0502020204030204" pitchFamily="34" charset="0"/>
                <a:cs typeface="Times New Roman" panose="02020603050405020304" pitchFamily="18" charset="0"/>
              </a:rPr>
              <a:t>A balance for component </a:t>
            </a:r>
            <a:r>
              <a:rPr lang="en-US" b="1" i="1">
                <a:latin typeface="Times New Roman" panose="02020603050405020304" pitchFamily="18" charset="0"/>
                <a:ea typeface="Calibri" panose="020F0502020204030204" pitchFamily="34" charset="0"/>
                <a:cs typeface="Times New Roman" panose="02020603050405020304" pitchFamily="18" charset="0"/>
              </a:rPr>
              <a:t>A </a:t>
            </a:r>
            <a:r>
              <a:rPr lang="en-US" b="1">
                <a:latin typeface="Times New Roman" panose="02020603050405020304" pitchFamily="18" charset="0"/>
                <a:ea typeface="Calibri" panose="020F0502020204030204" pitchFamily="34" charset="0"/>
                <a:cs typeface="Times New Roman" panose="02020603050405020304" pitchFamily="18" charset="0"/>
              </a:rPr>
              <a:t>gives:</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1">
                <a:latin typeface="Times New Roman" panose="02020603050405020304" pitchFamily="18" charset="0"/>
                <a:ea typeface="Calibri" panose="020F0502020204030204" pitchFamily="34" charset="0"/>
                <a:cs typeface="Times New Roman" panose="02020603050405020304" pitchFamily="18" charset="0"/>
              </a:rPr>
              <a:t>F </a:t>
            </a:r>
            <a:r>
              <a:rPr lang="en-US" b="1" i="1" err="1">
                <a:latin typeface="Bell MT" panose="02020503060305020303" pitchFamily="18" charset="0"/>
                <a:ea typeface="Calibri" panose="020F0502020204030204" pitchFamily="34" charset="0"/>
                <a:cs typeface="Times New Roman" panose="02020603050405020304" pitchFamily="18" charset="0"/>
              </a:rPr>
              <a:t>z</a:t>
            </a:r>
            <a:r>
              <a:rPr lang="en-US" b="1" i="1" baseline="-25000" err="1">
                <a:latin typeface="Times New Roman" panose="02020603050405020304" pitchFamily="18" charset="0"/>
                <a:ea typeface="Calibri" panose="020F0502020204030204" pitchFamily="34" charset="0"/>
                <a:cs typeface="Times New Roman" panose="02020603050405020304" pitchFamily="18" charset="0"/>
              </a:rPr>
              <a:t>F</a:t>
            </a:r>
            <a:r>
              <a:rPr lang="en-US" b="1" i="1">
                <a:latin typeface="Times New Roman" panose="02020603050405020304" pitchFamily="18" charset="0"/>
                <a:ea typeface="Calibri" panose="020F0502020204030204" pitchFamily="34" charset="0"/>
                <a:cs typeface="Times New Roman" panose="02020603050405020304" pitchFamily="18" charset="0"/>
              </a:rPr>
              <a:t> = D </a:t>
            </a:r>
            <a:r>
              <a:rPr lang="en-US" b="1" i="1" err="1">
                <a:latin typeface="Times New Roman" panose="02020603050405020304" pitchFamily="18" charset="0"/>
                <a:ea typeface="Calibri" panose="020F0502020204030204" pitchFamily="34" charset="0"/>
                <a:cs typeface="Times New Roman" panose="02020603050405020304" pitchFamily="18" charset="0"/>
              </a:rPr>
              <a:t>y</a:t>
            </a:r>
            <a:r>
              <a:rPr lang="en-US" b="1" i="1" baseline="-25000" err="1">
                <a:latin typeface="Times New Roman" panose="02020603050405020304" pitchFamily="18" charset="0"/>
                <a:ea typeface="Calibri" panose="020F0502020204030204" pitchFamily="34" charset="0"/>
                <a:cs typeface="Times New Roman" panose="02020603050405020304" pitchFamily="18" charset="0"/>
              </a:rPr>
              <a:t>D</a:t>
            </a:r>
            <a:r>
              <a:rPr lang="en-US" b="1" i="1">
                <a:latin typeface="Times New Roman" panose="02020603050405020304" pitchFamily="18" charset="0"/>
                <a:ea typeface="Calibri" panose="020F0502020204030204" pitchFamily="34" charset="0"/>
                <a:cs typeface="Times New Roman" panose="02020603050405020304" pitchFamily="18" charset="0"/>
              </a:rPr>
              <a:t> + W </a:t>
            </a:r>
            <a:r>
              <a:rPr lang="en-US" b="1" i="1" err="1">
                <a:latin typeface="Times New Roman" panose="02020603050405020304" pitchFamily="18" charset="0"/>
                <a:ea typeface="Calibri" panose="020F0502020204030204" pitchFamily="34" charset="0"/>
                <a:cs typeface="Times New Roman" panose="02020603050405020304" pitchFamily="18" charset="0"/>
              </a:rPr>
              <a:t>x</a:t>
            </a:r>
            <a:r>
              <a:rPr lang="en-US" b="1" i="1" baseline="-25000" err="1">
                <a:latin typeface="Times New Roman" panose="02020603050405020304" pitchFamily="18" charset="0"/>
                <a:ea typeface="Calibri" panose="020F0502020204030204" pitchFamily="34" charset="0"/>
                <a:cs typeface="Times New Roman" panose="02020603050405020304" pitchFamily="18" charset="0"/>
              </a:rPr>
              <a:t>W</a:t>
            </a:r>
            <a:r>
              <a:rPr lang="en-US" b="1" i="1">
                <a:latin typeface="Times New Roman" panose="02020603050405020304" pitchFamily="18" charset="0"/>
                <a:ea typeface="Calibri" panose="020F0502020204030204" pitchFamily="34" charset="0"/>
                <a:cs typeface="Times New Roman" panose="02020603050405020304" pitchFamily="18" charset="0"/>
              </a:rPr>
              <a:t> </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 (6)</a:t>
            </a:r>
            <a:endParaRPr lang="en-IN">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a:latin typeface="Times New Roman" panose="02020603050405020304" pitchFamily="18" charset="0"/>
                <a:ea typeface="Calibri" panose="020F0502020204030204" pitchFamily="34" charset="0"/>
                <a:cs typeface="Times New Roman" panose="02020603050405020304" pitchFamily="18" charset="0"/>
              </a:rPr>
              <a:t>An enthalpy balance gives:</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i="1">
                <a:latin typeface="Times New Roman" panose="02020603050405020304" pitchFamily="18" charset="0"/>
                <a:ea typeface="Calibri" panose="020F0502020204030204" pitchFamily="34" charset="0"/>
                <a:cs typeface="Times New Roman" panose="02020603050405020304" pitchFamily="18" charset="0"/>
              </a:rPr>
              <a:t>F H</a:t>
            </a:r>
            <a:r>
              <a:rPr lang="en-US" b="1" i="1" baseline="-25000">
                <a:latin typeface="Times New Roman" panose="02020603050405020304" pitchFamily="18" charset="0"/>
                <a:ea typeface="Calibri" panose="020F0502020204030204" pitchFamily="34" charset="0"/>
                <a:cs typeface="Times New Roman" panose="02020603050405020304" pitchFamily="18" charset="0"/>
              </a:rPr>
              <a:t>F</a:t>
            </a:r>
            <a:r>
              <a:rPr lang="en-US" b="1" i="1">
                <a:latin typeface="Times New Roman" panose="02020603050405020304" pitchFamily="18" charset="0"/>
                <a:ea typeface="Calibri" panose="020F0502020204030204" pitchFamily="34" charset="0"/>
                <a:cs typeface="Times New Roman" panose="02020603050405020304" pitchFamily="18" charset="0"/>
              </a:rPr>
              <a:t> + Q = D H</a:t>
            </a:r>
            <a:r>
              <a:rPr lang="en-US" b="1" i="1" baseline="-25000">
                <a:latin typeface="Times New Roman" panose="02020603050405020304" pitchFamily="18" charset="0"/>
                <a:ea typeface="Calibri" panose="020F0502020204030204" pitchFamily="34" charset="0"/>
                <a:cs typeface="Times New Roman" panose="02020603050405020304" pitchFamily="18" charset="0"/>
              </a:rPr>
              <a:t>D</a:t>
            </a:r>
            <a:r>
              <a:rPr lang="en-US" b="1" i="1">
                <a:latin typeface="Times New Roman" panose="02020603050405020304" pitchFamily="18" charset="0"/>
                <a:ea typeface="Calibri" panose="020F0502020204030204" pitchFamily="34" charset="0"/>
                <a:cs typeface="Times New Roman" panose="02020603050405020304" pitchFamily="18" charset="0"/>
              </a:rPr>
              <a:t> + W H</a:t>
            </a:r>
            <a:r>
              <a:rPr lang="en-US" b="1" i="1" baseline="-25000">
                <a:latin typeface="Times New Roman" panose="02020603050405020304" pitchFamily="18" charset="0"/>
                <a:ea typeface="Calibri" panose="020F0502020204030204" pitchFamily="34" charset="0"/>
                <a:cs typeface="Times New Roman" panose="02020603050405020304" pitchFamily="18" charset="0"/>
              </a:rPr>
              <a:t>W</a:t>
            </a:r>
            <a:r>
              <a:rPr lang="en-US" sz="2400" b="1">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b="1">
                <a:latin typeface="Times New Roman" panose="02020603050405020304" pitchFamily="18" charset="0"/>
                <a:ea typeface="Calibri" panose="020F0502020204030204" pitchFamily="34" charset="0"/>
                <a:cs typeface="Times New Roman" panose="02020603050405020304" pitchFamily="18" charset="0"/>
              </a:rPr>
              <a:t> =&gt; </a:t>
            </a:r>
            <a:r>
              <a:rPr lang="en-US" b="1" i="1">
                <a:latin typeface="Times New Roman" panose="02020603050405020304" pitchFamily="18" charset="0"/>
                <a:ea typeface="Calibri" panose="020F0502020204030204" pitchFamily="34" charset="0"/>
                <a:cs typeface="Times New Roman" panose="02020603050405020304" pitchFamily="18" charset="0"/>
              </a:rPr>
              <a:t>F</a:t>
            </a:r>
            <a:r>
              <a:rPr lang="en-US" b="1">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Times New Roman" panose="02020603050405020304" pitchFamily="18" charset="0"/>
                <a:ea typeface="Calibri" panose="020F0502020204030204" pitchFamily="34" charset="0"/>
                <a:cs typeface="Times New Roman" panose="02020603050405020304" pitchFamily="18" charset="0"/>
              </a:rPr>
              <a:t>H</a:t>
            </a:r>
            <a:r>
              <a:rPr lang="en-US" b="1" i="1" baseline="-25000">
                <a:latin typeface="Times New Roman" panose="02020603050405020304" pitchFamily="18" charset="0"/>
                <a:ea typeface="Calibri" panose="020F0502020204030204" pitchFamily="34" charset="0"/>
                <a:cs typeface="Times New Roman" panose="02020603050405020304" pitchFamily="18" charset="0"/>
              </a:rPr>
              <a:t>F</a:t>
            </a:r>
            <a:r>
              <a:rPr lang="en-US" b="1" i="1">
                <a:latin typeface="Times New Roman" panose="02020603050405020304" pitchFamily="18" charset="0"/>
                <a:ea typeface="Calibri" panose="020F0502020204030204" pitchFamily="34" charset="0"/>
                <a:cs typeface="Times New Roman" panose="02020603050405020304" pitchFamily="18" charset="0"/>
              </a:rPr>
              <a:t> + Q/F</a:t>
            </a:r>
            <a:r>
              <a:rPr lang="en-US" b="1">
                <a:latin typeface="Times New Roman" panose="02020603050405020304" pitchFamily="18" charset="0"/>
                <a:ea typeface="Calibri" panose="020F0502020204030204" pitchFamily="34" charset="0"/>
                <a:cs typeface="Times New Roman" panose="02020603050405020304" pitchFamily="18" charset="0"/>
              </a:rPr>
              <a:t>) </a:t>
            </a:r>
            <a:r>
              <a:rPr lang="en-US" b="1" i="1">
                <a:latin typeface="Times New Roman" panose="02020603050405020304" pitchFamily="18" charset="0"/>
                <a:ea typeface="Calibri" panose="020F0502020204030204" pitchFamily="34" charset="0"/>
                <a:cs typeface="Times New Roman" panose="02020603050405020304" pitchFamily="18" charset="0"/>
              </a:rPr>
              <a:t>= D H</a:t>
            </a:r>
            <a:r>
              <a:rPr lang="en-US" b="1" i="1" baseline="-25000">
                <a:latin typeface="Times New Roman" panose="02020603050405020304" pitchFamily="18" charset="0"/>
                <a:ea typeface="Calibri" panose="020F0502020204030204" pitchFamily="34" charset="0"/>
                <a:cs typeface="Times New Roman" panose="02020603050405020304" pitchFamily="18" charset="0"/>
              </a:rPr>
              <a:t>D</a:t>
            </a:r>
            <a:r>
              <a:rPr lang="en-US" b="1" i="1">
                <a:latin typeface="Times New Roman" panose="02020603050405020304" pitchFamily="18" charset="0"/>
                <a:ea typeface="Calibri" panose="020F0502020204030204" pitchFamily="34" charset="0"/>
                <a:cs typeface="Times New Roman" panose="02020603050405020304" pitchFamily="18" charset="0"/>
              </a:rPr>
              <a:t> + W H</a:t>
            </a:r>
            <a:r>
              <a:rPr lang="en-US" b="1" i="1" baseline="-25000">
                <a:latin typeface="Times New Roman" panose="02020603050405020304" pitchFamily="18" charset="0"/>
                <a:ea typeface="Calibri" panose="020F0502020204030204" pitchFamily="34" charset="0"/>
                <a:cs typeface="Times New Roman" panose="02020603050405020304" pitchFamily="18" charset="0"/>
              </a:rPr>
              <a:t>W </a:t>
            </a:r>
            <a:r>
              <a:rPr lang="en-US" sz="2400" b="1">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 (7)</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150835" y="4136656"/>
            <a:ext cx="3672865" cy="388696"/>
          </a:xfrm>
          <a:prstGeom prst="rect">
            <a:avLst/>
          </a:prstGeom>
        </p:spPr>
        <p:txBody>
          <a:bodyPr wrap="none">
            <a:spAutoFit/>
          </a:bodyPr>
          <a:lstStyle/>
          <a:p>
            <a:pPr>
              <a:lnSpc>
                <a:spcPct val="107000"/>
              </a:lnSpc>
              <a:spcAft>
                <a:spcPts val="800"/>
              </a:spcAft>
            </a:pPr>
            <a:r>
              <a:rPr lang="en-US" b="1">
                <a:latin typeface="Times New Roman" panose="02020603050405020304" pitchFamily="18" charset="0"/>
                <a:ea typeface="Calibri" panose="020F0502020204030204" pitchFamily="34" charset="0"/>
                <a:cs typeface="Times New Roman" panose="02020603050405020304" pitchFamily="18" charset="0"/>
              </a:rPr>
              <a:t>Solved simultaneously, these yields: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649864079"/>
              </p:ext>
            </p:extLst>
          </p:nvPr>
        </p:nvGraphicFramePr>
        <p:xfrm>
          <a:off x="6226715" y="4592413"/>
          <a:ext cx="3943350" cy="752475"/>
        </p:xfrm>
        <a:graphic>
          <a:graphicData uri="http://schemas.openxmlformats.org/presentationml/2006/ole">
            <mc:AlternateContent xmlns:mc="http://schemas.openxmlformats.org/markup-compatibility/2006">
              <mc:Choice xmlns:v="urn:schemas-microsoft-com:vml" Requires="v">
                <p:oleObj spid="_x0000_s30721" name="Equation" r:id="rId3" imgW="2286000" imgH="431800" progId="Equation.3">
                  <p:embed/>
                </p:oleObj>
              </mc:Choice>
              <mc:Fallback>
                <p:oleObj name="Equation" r:id="rId3" imgW="22860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715" y="4592413"/>
                        <a:ext cx="39433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10251264" y="4689380"/>
            <a:ext cx="800219"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(8)</a:t>
            </a:r>
            <a:endParaRPr lang="en-IN" sz="105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145517" y="5514875"/>
            <a:ext cx="6046483" cy="1261884"/>
          </a:xfrm>
          <a:prstGeom prst="rect">
            <a:avLst/>
          </a:prstGeom>
        </p:spPr>
        <p:txBody>
          <a:bodyPr wrap="square">
            <a:spAutoFit/>
          </a:bodyPr>
          <a:lstStyle/>
          <a:p>
            <a:pPr algn="just"/>
            <a:r>
              <a:rPr lang="en-IN" b="1">
                <a:latin typeface="Times New Roman" panose="02020603050405020304" pitchFamily="18" charset="0"/>
                <a:ea typeface="Calibri" panose="020F0502020204030204" pitchFamily="34" charset="0"/>
              </a:rPr>
              <a:t>On the H-</a:t>
            </a:r>
            <a:r>
              <a:rPr lang="en-IN" b="1" err="1">
                <a:latin typeface="Times New Roman" panose="02020603050405020304" pitchFamily="18" charset="0"/>
                <a:ea typeface="Calibri" panose="020F0502020204030204" pitchFamily="34" charset="0"/>
              </a:rPr>
              <a:t>x,y</a:t>
            </a:r>
            <a:r>
              <a:rPr lang="en-IN" b="1">
                <a:latin typeface="Times New Roman" panose="02020603050405020304" pitchFamily="18" charset="0"/>
                <a:ea typeface="Calibri" panose="020F0502020204030204" pitchFamily="34" charset="0"/>
              </a:rPr>
              <a:t> diagram, this represents a straight line through points </a:t>
            </a:r>
            <a:r>
              <a:rPr lang="en-IN" b="1" i="1">
                <a:latin typeface="Times New Roman" panose="02020603050405020304" pitchFamily="18" charset="0"/>
                <a:ea typeface="Calibri" panose="020F0502020204030204" pitchFamily="34" charset="0"/>
              </a:rPr>
              <a:t>D </a:t>
            </a:r>
            <a:r>
              <a:rPr lang="en-IN" b="1">
                <a:latin typeface="Times New Roman" panose="02020603050405020304" pitchFamily="18" charset="0"/>
                <a:ea typeface="Calibri" panose="020F0502020204030204" pitchFamily="34" charset="0"/>
              </a:rPr>
              <a:t>(</a:t>
            </a:r>
            <a:r>
              <a:rPr lang="en-IN" b="1" i="1">
                <a:latin typeface="Times New Roman" panose="02020603050405020304" pitchFamily="18" charset="0"/>
                <a:ea typeface="Calibri" panose="020F0502020204030204" pitchFamily="34" charset="0"/>
              </a:rPr>
              <a:t>H</a:t>
            </a:r>
            <a:r>
              <a:rPr lang="en-IN" b="1" i="1" baseline="-25000">
                <a:latin typeface="Times New Roman" panose="02020603050405020304" pitchFamily="18" charset="0"/>
                <a:ea typeface="Calibri" panose="020F0502020204030204" pitchFamily="34" charset="0"/>
              </a:rPr>
              <a:t>D</a:t>
            </a:r>
            <a:r>
              <a:rPr lang="en-IN" b="1" i="1">
                <a:latin typeface="Times New Roman" panose="02020603050405020304" pitchFamily="18" charset="0"/>
                <a:ea typeface="Calibri" panose="020F0502020204030204" pitchFamily="34" charset="0"/>
              </a:rPr>
              <a:t>, </a:t>
            </a:r>
            <a:r>
              <a:rPr lang="en-IN" sz="2000" b="1" i="1" err="1">
                <a:latin typeface="Times New Roman" panose="02020603050405020304" pitchFamily="18" charset="0"/>
                <a:ea typeface="Calibri" panose="020F0502020204030204" pitchFamily="34" charset="0"/>
              </a:rPr>
              <a:t>y</a:t>
            </a:r>
            <a:r>
              <a:rPr lang="en-IN" b="1" i="1" baseline="-25000" err="1">
                <a:latin typeface="Times New Roman" panose="02020603050405020304" pitchFamily="18" charset="0"/>
                <a:ea typeface="Calibri" panose="020F0502020204030204" pitchFamily="34" charset="0"/>
              </a:rPr>
              <a:t>D</a:t>
            </a:r>
            <a:r>
              <a:rPr lang="en-IN" b="1">
                <a:latin typeface="Times New Roman" panose="02020603050405020304" pitchFamily="18" charset="0"/>
                <a:ea typeface="Calibri" panose="020F0502020204030204" pitchFamily="34" charset="0"/>
              </a:rPr>
              <a:t>), </a:t>
            </a:r>
            <a:r>
              <a:rPr lang="en-IN" b="1" i="1">
                <a:latin typeface="Times New Roman" panose="02020603050405020304" pitchFamily="18" charset="0"/>
                <a:ea typeface="Calibri" panose="020F0502020204030204" pitchFamily="34" charset="0"/>
              </a:rPr>
              <a:t>W</a:t>
            </a:r>
            <a:r>
              <a:rPr lang="en-IN" b="1">
                <a:latin typeface="Times New Roman" panose="02020603050405020304" pitchFamily="18" charset="0"/>
                <a:ea typeface="Calibri" panose="020F0502020204030204" pitchFamily="34" charset="0"/>
              </a:rPr>
              <a:t> (</a:t>
            </a:r>
            <a:r>
              <a:rPr lang="en-IN" b="1" i="1">
                <a:latin typeface="Times New Roman" panose="02020603050405020304" pitchFamily="18" charset="0"/>
                <a:ea typeface="Calibri" panose="020F0502020204030204" pitchFamily="34" charset="0"/>
              </a:rPr>
              <a:t>H</a:t>
            </a:r>
            <a:r>
              <a:rPr lang="en-IN" b="1" i="1" baseline="-25000">
                <a:latin typeface="Times New Roman" panose="02020603050405020304" pitchFamily="18" charset="0"/>
                <a:ea typeface="Calibri" panose="020F0502020204030204" pitchFamily="34" charset="0"/>
              </a:rPr>
              <a:t>W</a:t>
            </a:r>
            <a:r>
              <a:rPr lang="en-IN" b="1" i="1">
                <a:latin typeface="Times New Roman" panose="02020603050405020304" pitchFamily="18" charset="0"/>
                <a:ea typeface="Calibri" panose="020F0502020204030204" pitchFamily="34" charset="0"/>
              </a:rPr>
              <a:t>, </a:t>
            </a:r>
            <a:r>
              <a:rPr lang="en-IN" sz="2000" b="1" i="1" err="1">
                <a:latin typeface="Times New Roman" panose="02020603050405020304" pitchFamily="18" charset="0"/>
                <a:ea typeface="Calibri" panose="020F0502020204030204" pitchFamily="34" charset="0"/>
              </a:rPr>
              <a:t>x</a:t>
            </a:r>
            <a:r>
              <a:rPr lang="en-IN" b="1" i="1" baseline="-25000" err="1">
                <a:latin typeface="Times New Roman" panose="02020603050405020304" pitchFamily="18" charset="0"/>
                <a:ea typeface="Calibri" panose="020F0502020204030204" pitchFamily="34" charset="0"/>
              </a:rPr>
              <a:t>W</a:t>
            </a:r>
            <a:r>
              <a:rPr lang="en-IN" b="1">
                <a:latin typeface="Times New Roman" panose="02020603050405020304" pitchFamily="18" charset="0"/>
                <a:ea typeface="Calibri" panose="020F0502020204030204" pitchFamily="34" charset="0"/>
              </a:rPr>
              <a:t>) and </a:t>
            </a:r>
            <a:r>
              <a:rPr lang="en-IN" b="1" i="1">
                <a:latin typeface="Times New Roman" panose="02020603050405020304" pitchFamily="18" charset="0"/>
                <a:ea typeface="Calibri" panose="020F0502020204030204" pitchFamily="34" charset="0"/>
              </a:rPr>
              <a:t>F'</a:t>
            </a:r>
            <a:r>
              <a:rPr lang="en-IN" b="1">
                <a:latin typeface="Times New Roman" panose="02020603050405020304" pitchFamily="18" charset="0"/>
                <a:ea typeface="Calibri" panose="020F0502020204030204" pitchFamily="34" charset="0"/>
              </a:rPr>
              <a:t> (</a:t>
            </a:r>
            <a:r>
              <a:rPr lang="en-IN" b="1" i="1">
                <a:latin typeface="Times New Roman" panose="02020603050405020304" pitchFamily="18" charset="0"/>
                <a:ea typeface="Calibri" panose="020F0502020204030204" pitchFamily="34" charset="0"/>
              </a:rPr>
              <a:t>H</a:t>
            </a:r>
            <a:r>
              <a:rPr lang="en-IN" b="1" i="1" baseline="-25000">
                <a:latin typeface="Times New Roman" panose="02020603050405020304" pitchFamily="18" charset="0"/>
                <a:ea typeface="Calibri" panose="020F0502020204030204" pitchFamily="34" charset="0"/>
              </a:rPr>
              <a:t>F</a:t>
            </a:r>
            <a:r>
              <a:rPr lang="en-IN" b="1" i="1">
                <a:latin typeface="Times New Roman" panose="02020603050405020304" pitchFamily="18" charset="0"/>
                <a:ea typeface="Calibri" panose="020F0502020204030204" pitchFamily="34" charset="0"/>
              </a:rPr>
              <a:t>+Q/F, </a:t>
            </a:r>
            <a:r>
              <a:rPr lang="en-IN" sz="2000" b="1" i="1" err="1">
                <a:latin typeface="Bell MT" panose="02020503060305020303" pitchFamily="18" charset="0"/>
                <a:ea typeface="Calibri" panose="020F0502020204030204" pitchFamily="34" charset="0"/>
              </a:rPr>
              <a:t>z</a:t>
            </a:r>
            <a:r>
              <a:rPr lang="en-IN" b="1" i="1" baseline="-25000" err="1">
                <a:latin typeface="Times New Roman" panose="02020603050405020304" pitchFamily="18" charset="0"/>
                <a:ea typeface="Calibri" panose="020F0502020204030204" pitchFamily="34" charset="0"/>
              </a:rPr>
              <a:t>F</a:t>
            </a:r>
            <a:r>
              <a:rPr lang="en-IN" b="1">
                <a:latin typeface="Times New Roman" panose="02020603050405020304" pitchFamily="18" charset="0"/>
                <a:ea typeface="Calibri" panose="020F0502020204030204" pitchFamily="34" charset="0"/>
              </a:rPr>
              <a:t>) representing the feed mixture after it leaves the heat exchanger.</a:t>
            </a:r>
            <a:endParaRPr lang="en-IN"/>
          </a:p>
        </p:txBody>
      </p:sp>
      <p:sp>
        <p:nvSpPr>
          <p:cNvPr id="6" name="TextBox 5"/>
          <p:cNvSpPr txBox="1"/>
          <p:nvPr/>
        </p:nvSpPr>
        <p:spPr>
          <a:xfrm>
            <a:off x="2468116" y="4525352"/>
            <a:ext cx="499528" cy="453972"/>
          </a:xfrm>
          <a:prstGeom prst="rect">
            <a:avLst/>
          </a:prstGeom>
          <a:noFill/>
        </p:spPr>
        <p:txBody>
          <a:bodyPr wrap="square" rtlCol="0">
            <a:spAutoFit/>
          </a:bodyPr>
          <a:lstStyle/>
          <a:p>
            <a:endParaRPr lang="en-IN"/>
          </a:p>
        </p:txBody>
      </p:sp>
      <p:pic>
        <p:nvPicPr>
          <p:cNvPr id="13" name="Picture 12"/>
          <p:cNvPicPr>
            <a:picLocks noChangeAspect="1"/>
          </p:cNvPicPr>
          <p:nvPr/>
        </p:nvPicPr>
        <p:blipFill>
          <a:blip r:embed="rId5"/>
          <a:stretch>
            <a:fillRect/>
          </a:stretch>
        </p:blipFill>
        <p:spPr>
          <a:xfrm>
            <a:off x="484526" y="1694033"/>
            <a:ext cx="5251057" cy="3699423"/>
          </a:xfrm>
          <a:prstGeom prst="rect">
            <a:avLst/>
          </a:prstGeom>
        </p:spPr>
      </p:pic>
    </p:spTree>
    <p:extLst>
      <p:ext uri="{BB962C8B-B14F-4D97-AF65-F5344CB8AC3E}">
        <p14:creationId xmlns:p14="http://schemas.microsoft.com/office/powerpoint/2010/main" val="83664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7888" y="228773"/>
            <a:ext cx="4057650" cy="6562725"/>
          </a:xfrm>
          <a:prstGeom prst="rect">
            <a:avLst/>
          </a:prstGeom>
        </p:spPr>
      </p:pic>
      <p:pic>
        <p:nvPicPr>
          <p:cNvPr id="2" name="Picture 1"/>
          <p:cNvPicPr>
            <a:picLocks noChangeAspect="1"/>
          </p:cNvPicPr>
          <p:nvPr/>
        </p:nvPicPr>
        <p:blipFill>
          <a:blip r:embed="rId3"/>
          <a:stretch>
            <a:fillRect/>
          </a:stretch>
        </p:blipFill>
        <p:spPr>
          <a:xfrm>
            <a:off x="6931515" y="402195"/>
            <a:ext cx="3560445" cy="5873913"/>
          </a:xfrm>
          <a:prstGeom prst="rect">
            <a:avLst/>
          </a:prstGeom>
        </p:spPr>
      </p:pic>
      <p:sp>
        <p:nvSpPr>
          <p:cNvPr id="3" name="TextBox 2"/>
          <p:cNvSpPr txBox="1"/>
          <p:nvPr/>
        </p:nvSpPr>
        <p:spPr>
          <a:xfrm>
            <a:off x="7740448" y="6276108"/>
            <a:ext cx="2676698" cy="400110"/>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Partial Condensation</a:t>
            </a:r>
            <a:endParaRPr lang="en-IN" sz="2000" b="1">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11738" y="2061556"/>
            <a:ext cx="3167149" cy="144857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229184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1149" y="756458"/>
            <a:ext cx="9792393" cy="1938992"/>
          </a:xfrm>
          <a:prstGeom prst="rect">
            <a:avLst/>
          </a:prstGeom>
          <a:noFill/>
        </p:spPr>
        <p:txBody>
          <a:bodyPr wrap="square" rtlCol="0">
            <a:spAutoFit/>
          </a:bodyPr>
          <a:lstStyle/>
          <a:p>
            <a:pPr algn="just"/>
            <a:r>
              <a:rPr lang="en-US" sz="3600" b="1" i="1">
                <a:solidFill>
                  <a:srgbClr val="FF0000"/>
                </a:solidFill>
                <a:latin typeface="Times New Roman" panose="02020603050405020304" pitchFamily="18" charset="0"/>
                <a:cs typeface="Times New Roman" panose="02020603050405020304" pitchFamily="18" charset="0"/>
              </a:rPr>
              <a:t>Distillation</a:t>
            </a:r>
            <a:r>
              <a:rPr lang="en-US" sz="2800" b="1">
                <a:solidFill>
                  <a:srgbClr val="0033CC"/>
                </a:solidFill>
                <a:latin typeface="Times New Roman" panose="02020603050405020304" pitchFamily="18" charset="0"/>
                <a:cs typeface="Times New Roman" panose="02020603050405020304" pitchFamily="18" charset="0"/>
              </a:rPr>
              <a:t> is a method of separating the components of a  solution which </a:t>
            </a:r>
            <a:r>
              <a:rPr lang="en-US" sz="2800" b="1">
                <a:solidFill>
                  <a:srgbClr val="FF0000"/>
                </a:solidFill>
                <a:latin typeface="Times New Roman" panose="02020603050405020304" pitchFamily="18" charset="0"/>
                <a:cs typeface="Times New Roman" panose="02020603050405020304" pitchFamily="18" charset="0"/>
              </a:rPr>
              <a:t>depends upon the distribution of the substances between a gas (</a:t>
            </a:r>
            <a:r>
              <a:rPr lang="en-US" sz="2800" b="1" err="1">
                <a:solidFill>
                  <a:srgbClr val="FF0000"/>
                </a:solidFill>
                <a:latin typeface="Times New Roman" panose="02020603050405020304" pitchFamily="18" charset="0"/>
                <a:cs typeface="Times New Roman" panose="02020603050405020304" pitchFamily="18" charset="0"/>
              </a:rPr>
              <a:t>vapour</a:t>
            </a:r>
            <a:r>
              <a:rPr lang="en-US" sz="2800" b="1">
                <a:solidFill>
                  <a:srgbClr val="FF0000"/>
                </a:solidFill>
                <a:latin typeface="Times New Roman" panose="02020603050405020304" pitchFamily="18" charset="0"/>
                <a:cs typeface="Times New Roman" panose="02020603050405020304" pitchFamily="18" charset="0"/>
              </a:rPr>
              <a:t>) and a liquid phase</a:t>
            </a:r>
            <a:r>
              <a:rPr lang="en-US" sz="2800" b="1">
                <a:solidFill>
                  <a:srgbClr val="0033CC"/>
                </a:solidFill>
                <a:latin typeface="Times New Roman" panose="02020603050405020304" pitchFamily="18" charset="0"/>
                <a:cs typeface="Times New Roman" panose="02020603050405020304" pitchFamily="18" charset="0"/>
              </a:rPr>
              <a:t>, </a:t>
            </a:r>
            <a:r>
              <a:rPr lang="en-US" sz="2800" b="1" u="sng">
                <a:solidFill>
                  <a:srgbClr val="0033CC"/>
                </a:solidFill>
                <a:latin typeface="Times New Roman" panose="02020603050405020304" pitchFamily="18" charset="0"/>
                <a:cs typeface="Times New Roman" panose="02020603050405020304" pitchFamily="18" charset="0"/>
              </a:rPr>
              <a:t>applied to cases where all components are present in both phases</a:t>
            </a:r>
            <a:r>
              <a:rPr lang="en-US" sz="2800" b="1">
                <a:solidFill>
                  <a:srgbClr val="0033CC"/>
                </a:solidFill>
                <a:latin typeface="Times New Roman" panose="02020603050405020304" pitchFamily="18" charset="0"/>
                <a:cs typeface="Times New Roman" panose="02020603050405020304" pitchFamily="18" charset="0"/>
              </a:rPr>
              <a:t>.</a:t>
            </a:r>
            <a:endParaRPr lang="en-IN" sz="2800" b="1">
              <a:solidFill>
                <a:srgbClr val="0033C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81149" y="3566160"/>
            <a:ext cx="8728364" cy="1384995"/>
          </a:xfrm>
          <a:prstGeom prst="rect">
            <a:avLst/>
          </a:prstGeom>
          <a:noFill/>
        </p:spPr>
        <p:txBody>
          <a:bodyPr wrap="square" rtlCol="0">
            <a:spAutoFit/>
          </a:bodyPr>
          <a:lstStyle/>
          <a:p>
            <a:r>
              <a:rPr lang="en-US" sz="2800" b="1">
                <a:solidFill>
                  <a:srgbClr val="0033CC"/>
                </a:solidFill>
                <a:latin typeface="Times New Roman" panose="02020603050405020304" pitchFamily="18" charset="0"/>
                <a:cs typeface="Times New Roman" panose="02020603050405020304" pitchFamily="18" charset="0"/>
              </a:rPr>
              <a:t>Distillation as a Mass Transfer Operation</a:t>
            </a:r>
          </a:p>
          <a:p>
            <a:endParaRPr lang="en-US" sz="2800" b="1">
              <a:latin typeface="Times New Roman" panose="02020603050405020304" pitchFamily="18" charset="0"/>
              <a:cs typeface="Times New Roman" panose="02020603050405020304" pitchFamily="18" charset="0"/>
            </a:endParaRPr>
          </a:p>
          <a:p>
            <a:r>
              <a:rPr lang="en-US" sz="2800" b="1">
                <a:solidFill>
                  <a:srgbClr val="FF0000"/>
                </a:solidFill>
                <a:latin typeface="Times New Roman" panose="02020603050405020304" pitchFamily="18" charset="0"/>
                <a:cs typeface="Times New Roman" panose="02020603050405020304" pitchFamily="18" charset="0"/>
              </a:rPr>
              <a:t>Distillation vs. Evaporation</a:t>
            </a:r>
            <a:endParaRPr lang="en-IN" sz="28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025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870" y="567578"/>
            <a:ext cx="10967258" cy="685059"/>
          </a:xfrm>
          <a:prstGeom prst="rect">
            <a:avLst/>
          </a:prstGeom>
        </p:spPr>
        <p:txBody>
          <a:bodyPr wrap="squar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For </a:t>
            </a:r>
            <a:r>
              <a:rPr lang="en-US">
                <a:latin typeface="Times New Roman" panose="02020603050405020304" pitchFamily="18" charset="0"/>
                <a:ea typeface="Calibri" panose="020F0502020204030204" pitchFamily="34" charset="0"/>
                <a:cs typeface="Times New Roman" panose="02020603050405020304" pitchFamily="18" charset="0"/>
              </a:rPr>
              <a:t>mixtures leaving an equilibrium stage containing components </a:t>
            </a:r>
            <a:r>
              <a:rPr lang="en-US" i="1">
                <a:latin typeface="Times New Roman" panose="02020603050405020304" pitchFamily="18"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i="1">
                <a:latin typeface="Times New Roman" panose="02020603050405020304" pitchFamily="18" charset="0"/>
                <a:ea typeface="Calibri" panose="020F0502020204030204" pitchFamily="34" charset="0"/>
                <a:cs typeface="Times New Roman" panose="02020603050405020304" pitchFamily="18" charset="0"/>
              </a:rPr>
              <a:t>B</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i="1">
                <a:latin typeface="Times New Roman" panose="02020603050405020304" pitchFamily="18" charset="0"/>
                <a:ea typeface="Calibri" panose="020F0502020204030204" pitchFamily="34" charset="0"/>
                <a:cs typeface="Times New Roman" panose="02020603050405020304" pitchFamily="18" charset="0"/>
              </a:rPr>
              <a:t>C</a:t>
            </a:r>
            <a:r>
              <a:rPr lang="en-US">
                <a:latin typeface="Times New Roman" panose="02020603050405020304" pitchFamily="18" charset="0"/>
                <a:ea typeface="Calibri" panose="020F0502020204030204" pitchFamily="34" charset="0"/>
                <a:cs typeface="Times New Roman" panose="02020603050405020304" pitchFamily="18" charset="0"/>
              </a:rPr>
              <a:t>, etc., the equilibrium relation for any component </a:t>
            </a:r>
            <a:r>
              <a:rPr lang="en-US" i="1">
                <a:latin typeface="Times New Roman" panose="02020603050405020304" pitchFamily="18"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can be written as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917376957"/>
              </p:ext>
            </p:extLst>
          </p:nvPr>
        </p:nvGraphicFramePr>
        <p:xfrm>
          <a:off x="3941380" y="1051953"/>
          <a:ext cx="1614487" cy="438150"/>
        </p:xfrm>
        <a:graphic>
          <a:graphicData uri="http://schemas.openxmlformats.org/presentationml/2006/ole">
            <mc:AlternateContent xmlns:mc="http://schemas.openxmlformats.org/markup-compatibility/2006">
              <mc:Choice xmlns:v="urn:schemas-microsoft-com:vml" Requires="v">
                <p:oleObj spid="_x0000_s32769" name="Equation" r:id="rId3" imgW="939600" imgH="253800" progId="Equation.3">
                  <p:embed/>
                </p:oleObj>
              </mc:Choice>
              <mc:Fallback>
                <p:oleObj name="Equation" r:id="rId3" imgW="939600" imgH="253800" progId="Equation.3">
                  <p:embed/>
                  <p:pic>
                    <p:nvPicPr>
                      <p:cNvPr id="4" name="Object 3"/>
                      <p:cNvPicPr>
                        <a:picLocks noChangeAspect="1" noChangeArrowheads="1"/>
                      </p:cNvPicPr>
                      <p:nvPr/>
                    </p:nvPicPr>
                    <p:blipFill>
                      <a:blip r:embed="rId4"/>
                      <a:srcRect/>
                      <a:stretch>
                        <a:fillRect/>
                      </a:stretch>
                    </p:blipFill>
                    <p:spPr bwMode="auto">
                      <a:xfrm>
                        <a:off x="3941380" y="1051953"/>
                        <a:ext cx="1614487"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529506" y="1656545"/>
            <a:ext cx="10758073" cy="787652"/>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Equation (8) also applies for each of the components, and when combined with equation (9) for any component </a:t>
            </a:r>
            <a:r>
              <a:rPr lang="en-US" i="1">
                <a:latin typeface="Times New Roman" panose="02020603050405020304" pitchFamily="18" charset="0"/>
                <a:ea typeface="Calibri" panose="020F0502020204030204" pitchFamily="34" charset="0"/>
                <a:cs typeface="Times New Roman" panose="02020603050405020304" pitchFamily="18" charset="0"/>
              </a:rPr>
              <a:t>J</a:t>
            </a:r>
            <a:r>
              <a:rPr lang="en-US">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for an equilibrium stage gives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3133898" y="43123"/>
            <a:ext cx="6043352"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Multicomponent Systems  - Ideal Solutions</a:t>
            </a:r>
            <a:endParaRPr lang="en-IN" sz="2400" b="1">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545870" y="3410456"/>
            <a:ext cx="7199407" cy="388696"/>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This provides the following expression, useful for equilibrium vaporization,</a:t>
            </a:r>
            <a:endParaRPr lang="en-IN" sz="1200">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617557" y="4864118"/>
            <a:ext cx="2768707" cy="374077"/>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and for partial condensation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341187418"/>
              </p:ext>
            </p:extLst>
          </p:nvPr>
        </p:nvGraphicFramePr>
        <p:xfrm>
          <a:off x="3706813" y="2238375"/>
          <a:ext cx="4140200" cy="841375"/>
        </p:xfrm>
        <a:graphic>
          <a:graphicData uri="http://schemas.openxmlformats.org/presentationml/2006/ole">
            <mc:AlternateContent xmlns:mc="http://schemas.openxmlformats.org/markup-compatibility/2006">
              <mc:Choice xmlns:v="urn:schemas-microsoft-com:vml" Requires="v">
                <p:oleObj spid="_x0000_s32770" name="Equation" r:id="rId5" imgW="2400120" imgH="482400" progId="Equation.3">
                  <p:embed/>
                </p:oleObj>
              </mc:Choice>
              <mc:Fallback>
                <p:oleObj name="Equation" r:id="rId5" imgW="2400120" imgH="482400" progId="Equation.3">
                  <p:embed/>
                  <p:pic>
                    <p:nvPicPr>
                      <p:cNvPr id="7" name="Object 6"/>
                      <p:cNvPicPr>
                        <a:picLocks noChangeAspect="1" noChangeArrowheads="1"/>
                      </p:cNvPicPr>
                      <p:nvPr/>
                    </p:nvPicPr>
                    <p:blipFill>
                      <a:blip r:embed="rId6"/>
                      <a:srcRect/>
                      <a:stretch>
                        <a:fillRect/>
                      </a:stretch>
                    </p:blipFill>
                    <p:spPr bwMode="auto">
                      <a:xfrm>
                        <a:off x="3706813" y="2238375"/>
                        <a:ext cx="41402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591054913"/>
              </p:ext>
            </p:extLst>
          </p:nvPr>
        </p:nvGraphicFramePr>
        <p:xfrm>
          <a:off x="3957940" y="3942602"/>
          <a:ext cx="2432050" cy="796925"/>
        </p:xfrm>
        <a:graphic>
          <a:graphicData uri="http://schemas.openxmlformats.org/presentationml/2006/ole">
            <mc:AlternateContent xmlns:mc="http://schemas.openxmlformats.org/markup-compatibility/2006">
              <mc:Choice xmlns:v="urn:schemas-microsoft-com:vml" Requires="v">
                <p:oleObj spid="_x0000_s32771" name="Equation" r:id="rId7" imgW="1409400" imgH="457200" progId="Equation.3">
                  <p:embed/>
                </p:oleObj>
              </mc:Choice>
              <mc:Fallback>
                <p:oleObj name="Equation" r:id="rId7" imgW="1409400" imgH="457200" progId="Equation.3">
                  <p:embed/>
                  <p:pic>
                    <p:nvPicPr>
                      <p:cNvPr id="23" name="Object 22"/>
                      <p:cNvPicPr>
                        <a:picLocks noChangeAspect="1" noChangeArrowheads="1"/>
                      </p:cNvPicPr>
                      <p:nvPr/>
                    </p:nvPicPr>
                    <p:blipFill>
                      <a:blip r:embed="rId8"/>
                      <a:srcRect/>
                      <a:stretch>
                        <a:fillRect/>
                      </a:stretch>
                    </p:blipFill>
                    <p:spPr bwMode="auto">
                      <a:xfrm>
                        <a:off x="3957940" y="3942602"/>
                        <a:ext cx="24320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939939074"/>
              </p:ext>
            </p:extLst>
          </p:nvPr>
        </p:nvGraphicFramePr>
        <p:xfrm>
          <a:off x="8210435" y="4040625"/>
          <a:ext cx="1252538" cy="438150"/>
        </p:xfrm>
        <a:graphic>
          <a:graphicData uri="http://schemas.openxmlformats.org/presentationml/2006/ole">
            <mc:AlternateContent xmlns:mc="http://schemas.openxmlformats.org/markup-compatibility/2006">
              <mc:Choice xmlns:v="urn:schemas-microsoft-com:vml" Requires="v">
                <p:oleObj spid="_x0000_s32772" name="Equation" r:id="rId9" imgW="723600" imgH="253800" progId="Equation.3">
                  <p:embed/>
                </p:oleObj>
              </mc:Choice>
              <mc:Fallback>
                <p:oleObj name="Equation" r:id="rId9" imgW="723600" imgH="253800" progId="Equation.3">
                  <p:embed/>
                  <p:pic>
                    <p:nvPicPr>
                      <p:cNvPr id="18" name="Object 17"/>
                      <p:cNvPicPr>
                        <a:picLocks noChangeAspect="1" noChangeArrowheads="1"/>
                      </p:cNvPicPr>
                      <p:nvPr/>
                    </p:nvPicPr>
                    <p:blipFill>
                      <a:blip r:embed="rId10"/>
                      <a:srcRect/>
                      <a:stretch>
                        <a:fillRect/>
                      </a:stretch>
                    </p:blipFill>
                    <p:spPr bwMode="auto">
                      <a:xfrm>
                        <a:off x="8210435" y="4040625"/>
                        <a:ext cx="12525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915432156"/>
              </p:ext>
            </p:extLst>
          </p:nvPr>
        </p:nvGraphicFramePr>
        <p:xfrm>
          <a:off x="4042365" y="5104287"/>
          <a:ext cx="2389188" cy="796925"/>
        </p:xfrm>
        <a:graphic>
          <a:graphicData uri="http://schemas.openxmlformats.org/presentationml/2006/ole">
            <mc:AlternateContent xmlns:mc="http://schemas.openxmlformats.org/markup-compatibility/2006">
              <mc:Choice xmlns:v="urn:schemas-microsoft-com:vml" Requires="v">
                <p:oleObj spid="_x0000_s32773" name="Equation" r:id="rId11" imgW="1384200" imgH="457200" progId="Equation.3">
                  <p:embed/>
                </p:oleObj>
              </mc:Choice>
              <mc:Fallback>
                <p:oleObj name="Equation" r:id="rId11" imgW="1384200" imgH="457200" progId="Equation.3">
                  <p:embed/>
                  <p:pic>
                    <p:nvPicPr>
                      <p:cNvPr id="26" name="Object 25"/>
                      <p:cNvPicPr>
                        <a:picLocks noChangeAspect="1" noChangeArrowheads="1"/>
                      </p:cNvPicPr>
                      <p:nvPr/>
                    </p:nvPicPr>
                    <p:blipFill>
                      <a:blip r:embed="rId12"/>
                      <a:srcRect/>
                      <a:stretch>
                        <a:fillRect/>
                      </a:stretch>
                    </p:blipFill>
                    <p:spPr bwMode="auto">
                      <a:xfrm>
                        <a:off x="4042365" y="5104287"/>
                        <a:ext cx="238918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910283813"/>
              </p:ext>
            </p:extLst>
          </p:nvPr>
        </p:nvGraphicFramePr>
        <p:xfrm>
          <a:off x="8239152" y="5143818"/>
          <a:ext cx="1252538" cy="438150"/>
        </p:xfrm>
        <a:graphic>
          <a:graphicData uri="http://schemas.openxmlformats.org/presentationml/2006/ole">
            <mc:AlternateContent xmlns:mc="http://schemas.openxmlformats.org/markup-compatibility/2006">
              <mc:Choice xmlns:v="urn:schemas-microsoft-com:vml" Requires="v">
                <p:oleObj spid="_x0000_s32774" name="Equation" r:id="rId13" imgW="723600" imgH="253800" progId="Equation.3">
                  <p:embed/>
                </p:oleObj>
              </mc:Choice>
              <mc:Fallback>
                <p:oleObj name="Equation" r:id="rId13" imgW="723600" imgH="253800" progId="Equation.3">
                  <p:embed/>
                  <p:pic>
                    <p:nvPicPr>
                      <p:cNvPr id="29" name="Object 28"/>
                      <p:cNvPicPr>
                        <a:picLocks noChangeAspect="1" noChangeArrowheads="1"/>
                      </p:cNvPicPr>
                      <p:nvPr/>
                    </p:nvPicPr>
                    <p:blipFill>
                      <a:blip r:embed="rId14"/>
                      <a:srcRect/>
                      <a:stretch>
                        <a:fillRect/>
                      </a:stretch>
                    </p:blipFill>
                    <p:spPr bwMode="auto">
                      <a:xfrm>
                        <a:off x="8239152" y="5143818"/>
                        <a:ext cx="125253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1"/>
          <p:cNvSpPr/>
          <p:nvPr/>
        </p:nvSpPr>
        <p:spPr>
          <a:xfrm>
            <a:off x="5989880" y="1086618"/>
            <a:ext cx="800219"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(9)</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7847013" y="2400390"/>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(10)</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6616915" y="4063023"/>
            <a:ext cx="1009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(11a)</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5" name="Rectangle 34"/>
          <p:cNvSpPr/>
          <p:nvPr/>
        </p:nvSpPr>
        <p:spPr>
          <a:xfrm>
            <a:off x="9638434" y="4038724"/>
            <a:ext cx="102245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(11b)</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6870928" y="5193272"/>
            <a:ext cx="1018227"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(12a)</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p:cNvSpPr/>
          <p:nvPr/>
        </p:nvSpPr>
        <p:spPr>
          <a:xfrm>
            <a:off x="9629842" y="5071875"/>
            <a:ext cx="1031051"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(12b)</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5952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758" y="268377"/>
            <a:ext cx="5418535" cy="461665"/>
          </a:xfrm>
          <a:prstGeom prst="rect">
            <a:avLst/>
          </a:prstGeom>
        </p:spPr>
        <p:txBody>
          <a:bodyPr wrap="none">
            <a:spAutoFit/>
          </a:bodyPr>
          <a:lstStyle/>
          <a:p>
            <a:r>
              <a:rPr lang="en-US" sz="2400" b="1">
                <a:solidFill>
                  <a:srgbClr val="0033CC"/>
                </a:solidFill>
                <a:latin typeface="Times New Roman" panose="02020603050405020304" pitchFamily="18" charset="0"/>
                <a:cs typeface="Times New Roman" panose="02020603050405020304" pitchFamily="18" charset="0"/>
              </a:rPr>
              <a:t>Simple Batch or Differential Distillation</a:t>
            </a:r>
          </a:p>
        </p:txBody>
      </p:sp>
      <p:pic>
        <p:nvPicPr>
          <p:cNvPr id="3" name="Picture 2"/>
          <p:cNvPicPr>
            <a:picLocks noChangeAspect="1"/>
          </p:cNvPicPr>
          <p:nvPr/>
        </p:nvPicPr>
        <p:blipFill>
          <a:blip r:embed="rId2"/>
          <a:stretch>
            <a:fillRect/>
          </a:stretch>
        </p:blipFill>
        <p:spPr>
          <a:xfrm>
            <a:off x="1914629" y="1262840"/>
            <a:ext cx="7276792" cy="4876073"/>
          </a:xfrm>
          <a:prstGeom prst="rect">
            <a:avLst/>
          </a:prstGeom>
        </p:spPr>
      </p:pic>
    </p:spTree>
    <p:extLst>
      <p:ext uri="{BB962C8B-B14F-4D97-AF65-F5344CB8AC3E}">
        <p14:creationId xmlns:p14="http://schemas.microsoft.com/office/powerpoint/2010/main" val="191054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75626627"/>
              </p:ext>
            </p:extLst>
          </p:nvPr>
        </p:nvGraphicFramePr>
        <p:xfrm>
          <a:off x="4668258" y="493387"/>
          <a:ext cx="6028055" cy="2701925"/>
        </p:xfrm>
        <a:graphic>
          <a:graphicData uri="http://schemas.openxmlformats.org/drawingml/2006/table">
            <a:tbl>
              <a:tblPr firstRow="1" firstCol="1" bandRow="1">
                <a:tableStyleId>{5C22544A-7EE6-4342-B048-85BDC9FD1C3A}</a:tableStyleId>
              </a:tblPr>
              <a:tblGrid>
                <a:gridCol w="2338174">
                  <a:extLst>
                    <a:ext uri="{9D8B030D-6E8A-4147-A177-3AD203B41FA5}">
                      <a16:colId xmlns:a16="http://schemas.microsoft.com/office/drawing/2014/main" val="2850567721"/>
                    </a:ext>
                  </a:extLst>
                </a:gridCol>
                <a:gridCol w="1438730">
                  <a:extLst>
                    <a:ext uri="{9D8B030D-6E8A-4147-A177-3AD203B41FA5}">
                      <a16:colId xmlns:a16="http://schemas.microsoft.com/office/drawing/2014/main" val="1528556450"/>
                    </a:ext>
                  </a:extLst>
                </a:gridCol>
                <a:gridCol w="2251151">
                  <a:extLst>
                    <a:ext uri="{9D8B030D-6E8A-4147-A177-3AD203B41FA5}">
                      <a16:colId xmlns:a16="http://schemas.microsoft.com/office/drawing/2014/main" val="3159130118"/>
                    </a:ext>
                  </a:extLst>
                </a:gridCol>
              </a:tblGrid>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Total material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Component 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8339941"/>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Moles in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5046857"/>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Moles out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err="1">
                          <a:effectLst/>
                          <a:latin typeface="Times New Roman" panose="02020603050405020304" pitchFamily="18" charset="0"/>
                          <a:cs typeface="Times New Roman" panose="02020603050405020304" pitchFamily="18" charset="0"/>
                        </a:rPr>
                        <a:t>dD</a:t>
                      </a:r>
                      <a:endParaRPr lang="en-IN"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a:effectLst/>
                          <a:latin typeface="Times New Roman" panose="02020603050405020304" pitchFamily="18" charset="0"/>
                          <a:cs typeface="Times New Roman" panose="02020603050405020304" pitchFamily="18" charset="0"/>
                        </a:rPr>
                        <a:t>y* </a:t>
                      </a:r>
                      <a:r>
                        <a:rPr lang="en-US" sz="1600" i="1" err="1">
                          <a:effectLst/>
                          <a:latin typeface="Times New Roman" panose="02020603050405020304" pitchFamily="18" charset="0"/>
                          <a:cs typeface="Times New Roman" panose="02020603050405020304" pitchFamily="18" charset="0"/>
                        </a:rPr>
                        <a:t>dD</a:t>
                      </a:r>
                      <a:endParaRPr lang="en-IN"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8043274"/>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Moles accumulated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err="1">
                          <a:effectLst/>
                          <a:latin typeface="Times New Roman" panose="02020603050405020304" pitchFamily="18" charset="0"/>
                          <a:cs typeface="Times New Roman" panose="02020603050405020304" pitchFamily="18" charset="0"/>
                        </a:rPr>
                        <a:t>dL</a:t>
                      </a:r>
                      <a:endParaRPr lang="en-IN"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i="1">
                          <a:effectLst/>
                          <a:latin typeface="Times New Roman" panose="02020603050405020304" pitchFamily="18" charset="0"/>
                          <a:cs typeface="Times New Roman" panose="02020603050405020304" pitchFamily="18" charset="0"/>
                        </a:rPr>
                        <a:t>d(L x)</a:t>
                      </a:r>
                      <a:endParaRPr lang="en-IN"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3533934"/>
                  </a:ext>
                </a:extLst>
              </a:tr>
              <a:tr h="540385">
                <a:tc>
                  <a:txBody>
                    <a:bodyPr/>
                    <a:lstStyle/>
                    <a:p>
                      <a:pPr>
                        <a:lnSpc>
                          <a:spcPct val="107000"/>
                        </a:lnSpc>
                        <a:spcAft>
                          <a:spcPts val="0"/>
                        </a:spcAft>
                      </a:pPr>
                      <a:r>
                        <a:rPr lang="en-US" sz="1600">
                          <a:effectLst/>
                          <a:latin typeface="Times New Roman" panose="02020603050405020304" pitchFamily="18" charset="0"/>
                          <a:cs typeface="Times New Roman" panose="02020603050405020304" pitchFamily="18" charset="0"/>
                        </a:rPr>
                        <a:t>In – Out = Accumulation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0 </a:t>
                      </a:r>
                      <a:r>
                        <a:rPr lang="en-US" sz="1600" i="1">
                          <a:effectLst/>
                          <a:latin typeface="Times New Roman" panose="02020603050405020304" pitchFamily="18" charset="0"/>
                          <a:cs typeface="Times New Roman" panose="02020603050405020304" pitchFamily="18" charset="0"/>
                        </a:rPr>
                        <a:t>– </a:t>
                      </a:r>
                      <a:r>
                        <a:rPr lang="en-US" sz="1600" i="1" err="1">
                          <a:effectLst/>
                          <a:latin typeface="Times New Roman" panose="02020603050405020304" pitchFamily="18" charset="0"/>
                          <a:cs typeface="Times New Roman" panose="02020603050405020304" pitchFamily="18" charset="0"/>
                        </a:rPr>
                        <a:t>dD</a:t>
                      </a:r>
                      <a:r>
                        <a:rPr lang="en-US" sz="1600" i="1">
                          <a:effectLst/>
                          <a:latin typeface="Times New Roman" panose="02020603050405020304" pitchFamily="18" charset="0"/>
                          <a:cs typeface="Times New Roman" panose="02020603050405020304" pitchFamily="18" charset="0"/>
                        </a:rPr>
                        <a:t> = </a:t>
                      </a:r>
                      <a:r>
                        <a:rPr lang="en-US" sz="1600" i="1" err="1">
                          <a:effectLst/>
                          <a:latin typeface="Times New Roman" panose="02020603050405020304" pitchFamily="18" charset="0"/>
                          <a:cs typeface="Times New Roman" panose="02020603050405020304" pitchFamily="18" charset="0"/>
                        </a:rPr>
                        <a:t>dL</a:t>
                      </a:r>
                      <a:endParaRPr lang="en-IN"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0 </a:t>
                      </a:r>
                      <a:r>
                        <a:rPr lang="en-US" sz="1600" i="1">
                          <a:effectLst/>
                          <a:latin typeface="Times New Roman" panose="02020603050405020304" pitchFamily="18" charset="0"/>
                          <a:cs typeface="Times New Roman" panose="02020603050405020304" pitchFamily="18" charset="0"/>
                        </a:rPr>
                        <a:t>– y* </a:t>
                      </a:r>
                      <a:r>
                        <a:rPr lang="en-US" sz="1600" i="1" err="1">
                          <a:effectLst/>
                          <a:latin typeface="Times New Roman" panose="02020603050405020304" pitchFamily="18" charset="0"/>
                          <a:cs typeface="Times New Roman" panose="02020603050405020304" pitchFamily="18" charset="0"/>
                        </a:rPr>
                        <a:t>dD</a:t>
                      </a:r>
                      <a:r>
                        <a:rPr lang="en-US" sz="1600" i="1">
                          <a:effectLst/>
                          <a:latin typeface="Times New Roman" panose="02020603050405020304" pitchFamily="18" charset="0"/>
                          <a:cs typeface="Times New Roman" panose="02020603050405020304" pitchFamily="18" charset="0"/>
                        </a:rPr>
                        <a:t> = L dx + x </a:t>
                      </a:r>
                      <a:r>
                        <a:rPr lang="en-US" sz="1600" i="1" err="1">
                          <a:effectLst/>
                          <a:latin typeface="Times New Roman" panose="02020603050405020304" pitchFamily="18" charset="0"/>
                          <a:cs typeface="Times New Roman" panose="02020603050405020304" pitchFamily="18" charset="0"/>
                        </a:rPr>
                        <a:t>dL</a:t>
                      </a:r>
                      <a:endParaRPr lang="en-IN"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1429352"/>
                  </a:ext>
                </a:extLst>
              </a:tr>
            </a:tbl>
          </a:graphicData>
        </a:graphic>
      </p:graphicFrame>
      <p:pic>
        <p:nvPicPr>
          <p:cNvPr id="4" name="Picture 3"/>
          <p:cNvPicPr>
            <a:picLocks noChangeAspect="1"/>
          </p:cNvPicPr>
          <p:nvPr/>
        </p:nvPicPr>
        <p:blipFill>
          <a:blip r:embed="rId3"/>
          <a:stretch>
            <a:fillRect/>
          </a:stretch>
        </p:blipFill>
        <p:spPr>
          <a:xfrm>
            <a:off x="266036" y="416683"/>
            <a:ext cx="3990975" cy="3200400"/>
          </a:xfrm>
          <a:prstGeom prst="rect">
            <a:avLst/>
          </a:prstGeom>
        </p:spPr>
      </p:pic>
      <p:sp>
        <p:nvSpPr>
          <p:cNvPr id="5" name="Rectangle 4"/>
          <p:cNvSpPr/>
          <p:nvPr/>
        </p:nvSpPr>
        <p:spPr>
          <a:xfrm>
            <a:off x="6289242" y="3421036"/>
            <a:ext cx="3021270" cy="460895"/>
          </a:xfrm>
          <a:prstGeom prst="rect">
            <a:avLst/>
          </a:prstGeom>
        </p:spPr>
        <p:txBody>
          <a:bodyPr wrap="square">
            <a:spAutoFit/>
          </a:bodyPr>
          <a:lstStyle/>
          <a:p>
            <a:pPr algn="ctr">
              <a:lnSpc>
                <a:spcPct val="107000"/>
              </a:lnSpc>
              <a:spcAft>
                <a:spcPts val="0"/>
              </a:spcAft>
            </a:pPr>
            <a:r>
              <a:rPr lang="en-US" sz="2400" b="1" i="1">
                <a:latin typeface="Times New Roman" panose="02020603050405020304" pitchFamily="18" charset="0"/>
                <a:cs typeface="Times New Roman" panose="02020603050405020304" pitchFamily="18" charset="0"/>
              </a:rPr>
              <a:t>y* </a:t>
            </a:r>
            <a:r>
              <a:rPr lang="en-US" sz="2400" b="1" i="1" err="1">
                <a:latin typeface="Times New Roman" panose="02020603050405020304" pitchFamily="18" charset="0"/>
                <a:cs typeface="Times New Roman" panose="02020603050405020304" pitchFamily="18" charset="0"/>
              </a:rPr>
              <a:t>dL</a:t>
            </a:r>
            <a:r>
              <a:rPr lang="en-US" sz="2400" b="1" i="1">
                <a:latin typeface="Times New Roman" panose="02020603050405020304" pitchFamily="18" charset="0"/>
                <a:cs typeface="Times New Roman" panose="02020603050405020304" pitchFamily="18" charset="0"/>
              </a:rPr>
              <a:t> = L dx + x </a:t>
            </a:r>
            <a:r>
              <a:rPr lang="en-US" sz="2400" b="1" i="1" err="1">
                <a:latin typeface="Times New Roman" panose="02020603050405020304" pitchFamily="18" charset="0"/>
                <a:cs typeface="Times New Roman" panose="02020603050405020304" pitchFamily="18" charset="0"/>
              </a:rPr>
              <a:t>dL</a:t>
            </a:r>
            <a:endParaRPr lang="en-IN" sz="2400" b="1" i="1">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54018089"/>
              </p:ext>
            </p:extLst>
          </p:nvPr>
        </p:nvGraphicFramePr>
        <p:xfrm>
          <a:off x="5994471" y="4184359"/>
          <a:ext cx="3610811" cy="1248468"/>
        </p:xfrm>
        <a:graphic>
          <a:graphicData uri="http://schemas.openxmlformats.org/presentationml/2006/ole">
            <mc:AlternateContent xmlns:mc="http://schemas.openxmlformats.org/markup-compatibility/2006">
              <mc:Choice xmlns:v="urn:schemas-microsoft-com:vml" Requires="v">
                <p:oleObj spid="_x0000_s34817" name="Equation" r:id="rId4" imgW="1434960" imgH="495000" progId="Equation.3">
                  <p:embed/>
                </p:oleObj>
              </mc:Choice>
              <mc:Fallback>
                <p:oleObj name="Equation" r:id="rId4" imgW="1434960" imgH="495000" progId="Equation.3">
                  <p:embed/>
                  <p:pic>
                    <p:nvPicPr>
                      <p:cNvPr id="17" name="Object 16"/>
                      <p:cNvPicPr>
                        <a:picLocks noChangeAspect="1" noChangeArrowheads="1"/>
                      </p:cNvPicPr>
                      <p:nvPr/>
                    </p:nvPicPr>
                    <p:blipFill>
                      <a:blip r:embed="rId5"/>
                      <a:srcRect/>
                      <a:stretch>
                        <a:fillRect/>
                      </a:stretch>
                    </p:blipFill>
                    <p:spPr bwMode="auto">
                      <a:xfrm>
                        <a:off x="5994471" y="4184359"/>
                        <a:ext cx="3610811" cy="1248468"/>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52010105"/>
              </p:ext>
            </p:extLst>
          </p:nvPr>
        </p:nvGraphicFramePr>
        <p:xfrm>
          <a:off x="6005835" y="6085652"/>
          <a:ext cx="3362057" cy="571615"/>
        </p:xfrm>
        <a:graphic>
          <a:graphicData uri="http://schemas.openxmlformats.org/presentationml/2006/ole">
            <mc:AlternateContent xmlns:mc="http://schemas.openxmlformats.org/markup-compatibility/2006">
              <mc:Choice xmlns:v="urn:schemas-microsoft-com:vml" Requires="v">
                <p:oleObj spid="_x0000_s34818" name="Equation" r:id="rId6" imgW="1422360" imgH="241200" progId="Equation.3">
                  <p:embed/>
                </p:oleObj>
              </mc:Choice>
              <mc:Fallback>
                <p:oleObj name="Equation" r:id="rId6" imgW="1422360" imgH="241200" progId="Equation.3">
                  <p:embed/>
                  <p:pic>
                    <p:nvPicPr>
                      <p:cNvPr id="17" name="Object 16"/>
                      <p:cNvPicPr>
                        <a:picLocks noChangeAspect="1" noChangeArrowheads="1"/>
                      </p:cNvPicPr>
                      <p:nvPr/>
                    </p:nvPicPr>
                    <p:blipFill>
                      <a:blip r:embed="rId7"/>
                      <a:srcRect/>
                      <a:stretch>
                        <a:fillRect/>
                      </a:stretch>
                    </p:blipFill>
                    <p:spPr bwMode="auto">
                      <a:xfrm>
                        <a:off x="6005835" y="6085652"/>
                        <a:ext cx="3362057" cy="571615"/>
                      </a:xfrm>
                      <a:prstGeom prst="rect">
                        <a:avLst/>
                      </a:prstGeom>
                      <a:noFill/>
                    </p:spPr>
                  </p:pic>
                </p:oleObj>
              </mc:Fallback>
            </mc:AlternateContent>
          </a:graphicData>
        </a:graphic>
      </p:graphicFrame>
      <p:sp>
        <p:nvSpPr>
          <p:cNvPr id="8" name="Rectangle 7"/>
          <p:cNvSpPr/>
          <p:nvPr/>
        </p:nvSpPr>
        <p:spPr>
          <a:xfrm>
            <a:off x="9721761" y="3493235"/>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(13)</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779471" y="4523235"/>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(14)</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9779470" y="608565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(15)</a:t>
            </a:r>
            <a:endParaRPr lang="en-IN">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054491061"/>
              </p:ext>
            </p:extLst>
          </p:nvPr>
        </p:nvGraphicFramePr>
        <p:xfrm>
          <a:off x="575252" y="5250803"/>
          <a:ext cx="2524125" cy="1247775"/>
        </p:xfrm>
        <a:graphic>
          <a:graphicData uri="http://schemas.openxmlformats.org/presentationml/2006/ole">
            <mc:AlternateContent xmlns:mc="http://schemas.openxmlformats.org/markup-compatibility/2006">
              <mc:Choice xmlns:v="urn:schemas-microsoft-com:vml" Requires="v">
                <p:oleObj spid="_x0000_s34819" name="Equation" r:id="rId8" imgW="1002960" imgH="495000" progId="Equation.3">
                  <p:embed/>
                </p:oleObj>
              </mc:Choice>
              <mc:Fallback>
                <p:oleObj name="Equation" r:id="rId8" imgW="1002960" imgH="495000" progId="Equation.3">
                  <p:embed/>
                  <p:pic>
                    <p:nvPicPr>
                      <p:cNvPr id="6" name="Object 5"/>
                      <p:cNvPicPr>
                        <a:picLocks noChangeAspect="1" noChangeArrowheads="1"/>
                      </p:cNvPicPr>
                      <p:nvPr/>
                    </p:nvPicPr>
                    <p:blipFill>
                      <a:blip r:embed="rId9"/>
                      <a:srcRect/>
                      <a:stretch>
                        <a:fillRect/>
                      </a:stretch>
                    </p:blipFill>
                    <p:spPr bwMode="auto">
                      <a:xfrm>
                        <a:off x="575252" y="5250803"/>
                        <a:ext cx="2524125" cy="1247775"/>
                      </a:xfrm>
                      <a:prstGeom prst="rect">
                        <a:avLst/>
                      </a:prstGeom>
                      <a:noFill/>
                    </p:spPr>
                  </p:pic>
                </p:oleObj>
              </mc:Fallback>
            </mc:AlternateContent>
          </a:graphicData>
        </a:graphic>
      </p:graphicFrame>
      <p:sp>
        <p:nvSpPr>
          <p:cNvPr id="12" name="Rectangle 11"/>
          <p:cNvSpPr/>
          <p:nvPr/>
        </p:nvSpPr>
        <p:spPr>
          <a:xfrm>
            <a:off x="167609" y="4717583"/>
            <a:ext cx="3681183" cy="460895"/>
          </a:xfrm>
          <a:prstGeom prst="rect">
            <a:avLst/>
          </a:prstGeom>
        </p:spPr>
        <p:txBody>
          <a:bodyPr wrap="square">
            <a:spAutoFit/>
          </a:bodyPr>
          <a:lstStyle/>
          <a:p>
            <a:pPr algn="ctr">
              <a:lnSpc>
                <a:spcPct val="107000"/>
              </a:lnSpc>
              <a:spcAft>
                <a:spcPts val="0"/>
              </a:spcAft>
            </a:pPr>
            <a:r>
              <a:rPr lang="en-US" sz="2400" b="1">
                <a:solidFill>
                  <a:srgbClr val="FF0000"/>
                </a:solidFill>
                <a:latin typeface="Times New Roman" panose="02020603050405020304" pitchFamily="18" charset="0"/>
                <a:cs typeface="Times New Roman" panose="02020603050405020304" pitchFamily="18" charset="0"/>
              </a:rPr>
              <a:t>Differential Condensation</a:t>
            </a:r>
            <a:endParaRPr lang="en-IN"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3631288" y="568034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(16)</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3711602" y="20156"/>
            <a:ext cx="3681183" cy="460895"/>
          </a:xfrm>
          <a:prstGeom prst="rect">
            <a:avLst/>
          </a:prstGeom>
        </p:spPr>
        <p:txBody>
          <a:bodyPr wrap="square">
            <a:spAutoFit/>
          </a:bodyPr>
          <a:lstStyle/>
          <a:p>
            <a:pPr algn="ctr">
              <a:lnSpc>
                <a:spcPct val="107000"/>
              </a:lnSpc>
              <a:spcAft>
                <a:spcPts val="0"/>
              </a:spcAft>
            </a:pPr>
            <a:r>
              <a:rPr lang="en-US" sz="2400" b="1">
                <a:solidFill>
                  <a:srgbClr val="FF0000"/>
                </a:solidFill>
                <a:latin typeface="Times New Roman" panose="02020603050405020304" pitchFamily="18" charset="0"/>
                <a:cs typeface="Times New Roman" panose="02020603050405020304" pitchFamily="18" charset="0"/>
              </a:rPr>
              <a:t>Differential Distillation</a:t>
            </a:r>
            <a:endParaRPr lang="en-IN"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6289242" y="5504807"/>
            <a:ext cx="3681183" cy="460895"/>
          </a:xfrm>
          <a:prstGeom prst="rect">
            <a:avLst/>
          </a:prstGeom>
        </p:spPr>
        <p:txBody>
          <a:bodyPr wrap="square">
            <a:spAutoFit/>
          </a:bodyPr>
          <a:lstStyle/>
          <a:p>
            <a:pPr algn="ctr">
              <a:lnSpc>
                <a:spcPct val="107000"/>
              </a:lnSpc>
              <a:spcAft>
                <a:spcPts val="0"/>
              </a:spcAft>
            </a:pPr>
            <a:r>
              <a:rPr lang="en-US" sz="2400" b="1">
                <a:solidFill>
                  <a:srgbClr val="0033CC"/>
                </a:solidFill>
                <a:latin typeface="Times New Roman" panose="02020603050405020304" pitchFamily="18" charset="0"/>
                <a:cs typeface="Times New Roman" panose="02020603050405020304" pitchFamily="18" charset="0"/>
              </a:rPr>
              <a:t>Rayleigh Equation</a:t>
            </a:r>
            <a:endParaRPr lang="en-IN" sz="2400" b="1">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068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8093" y="74815"/>
            <a:ext cx="4962699"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Constant Relative Volatility</a:t>
            </a:r>
            <a:endParaRPr lang="en-IN" sz="2400" b="1">
              <a:solidFill>
                <a:srgbClr val="0033CC"/>
              </a:solidFill>
              <a:latin typeface="Times New Roman" panose="02020603050405020304" pitchFamily="18" charset="0"/>
              <a:cs typeface="Times New Roman" panose="02020603050405020304" pitchFamily="18" charset="0"/>
            </a:endParaRPr>
          </a:p>
        </p:txBody>
      </p:sp>
      <p:sp>
        <p:nvSpPr>
          <p:cNvPr id="3" name="Rectangle 2"/>
          <p:cNvSpPr/>
          <p:nvPr/>
        </p:nvSpPr>
        <p:spPr>
          <a:xfrm>
            <a:off x="520931" y="610725"/>
            <a:ext cx="11008822" cy="685059"/>
          </a:xfrm>
          <a:prstGeom prst="rect">
            <a:avLst/>
          </a:prstGeom>
        </p:spPr>
        <p:txBody>
          <a:bodyPr wrap="squar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If we can describe the equilibrium relation at constant pressure by use of some average relative volatility, α</a:t>
            </a:r>
            <a:r>
              <a:rPr lang="en-US" baseline="-25000" err="1">
                <a:latin typeface="Times New Roman" panose="02020603050405020304" pitchFamily="18" charset="0"/>
                <a:ea typeface="Calibri" panose="020F0502020204030204" pitchFamily="34" charset="0"/>
                <a:cs typeface="Times New Roman" panose="02020603050405020304" pitchFamily="18" charset="0"/>
              </a:rPr>
              <a:t>av</a:t>
            </a:r>
            <a:r>
              <a:rPr lang="en-US">
                <a:latin typeface="Times New Roman" panose="02020603050405020304" pitchFamily="18" charset="0"/>
                <a:ea typeface="Calibri" panose="020F0502020204030204" pitchFamily="34" charset="0"/>
                <a:cs typeface="Times New Roman" panose="02020603050405020304" pitchFamily="18" charset="0"/>
              </a:rPr>
              <a:t> over the concentration range involved as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p:cNvSpPr>
            <a:spLocks noChangeArrowheads="1"/>
          </p:cNvSpPr>
          <p:nvPr/>
        </p:nvSpPr>
        <p:spPr bwMode="auto">
          <a:xfrm>
            <a:off x="4031673" y="9842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1936518089"/>
              </p:ext>
            </p:extLst>
          </p:nvPr>
        </p:nvGraphicFramePr>
        <p:xfrm>
          <a:off x="4032250" y="995363"/>
          <a:ext cx="1971675" cy="749300"/>
        </p:xfrm>
        <a:graphic>
          <a:graphicData uri="http://schemas.openxmlformats.org/presentationml/2006/ole">
            <mc:AlternateContent xmlns:mc="http://schemas.openxmlformats.org/markup-compatibility/2006">
              <mc:Choice xmlns:v="urn:schemas-microsoft-com:vml" Requires="v">
                <p:oleObj spid="_x0000_s35841" name="Equation" r:id="rId3" imgW="1143000" imgH="431640" progId="Equation.3">
                  <p:embed/>
                </p:oleObj>
              </mc:Choice>
              <mc:Fallback>
                <p:oleObj name="Equation" r:id="rId3" imgW="1143000" imgH="431640" progId="Equation.3">
                  <p:embed/>
                  <p:pic>
                    <p:nvPicPr>
                      <p:cNvPr id="0" name="Object 1"/>
                      <p:cNvPicPr>
                        <a:picLocks noChangeAspect="1" noChangeArrowheads="1"/>
                      </p:cNvPicPr>
                      <p:nvPr/>
                    </p:nvPicPr>
                    <p:blipFill>
                      <a:blip r:embed="rId4"/>
                      <a:srcRect/>
                      <a:stretch>
                        <a:fillRect/>
                      </a:stretch>
                    </p:blipFill>
                    <p:spPr bwMode="auto">
                      <a:xfrm>
                        <a:off x="4032250" y="995363"/>
                        <a:ext cx="19716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579119" y="1814624"/>
            <a:ext cx="9130145" cy="388696"/>
          </a:xfrm>
          <a:prstGeom prst="rect">
            <a:avLst/>
          </a:prstGeom>
        </p:spPr>
        <p:txBody>
          <a:bodyPr wrap="squar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then graphical integration can be avoided. Substituting this in Rayleigh equation yields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p:cNvSpPr>
            <a:spLocks noChangeArrowheads="1"/>
          </p:cNvSpPr>
          <p:nvPr/>
        </p:nvSpPr>
        <p:spPr bwMode="auto">
          <a:xfrm>
            <a:off x="3566160" y="2293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1925174200"/>
              </p:ext>
            </p:extLst>
          </p:nvPr>
        </p:nvGraphicFramePr>
        <p:xfrm>
          <a:off x="3532188" y="2257425"/>
          <a:ext cx="4371975" cy="835025"/>
        </p:xfrm>
        <a:graphic>
          <a:graphicData uri="http://schemas.openxmlformats.org/presentationml/2006/ole">
            <mc:AlternateContent xmlns:mc="http://schemas.openxmlformats.org/markup-compatibility/2006">
              <mc:Choice xmlns:v="urn:schemas-microsoft-com:vml" Requires="v">
                <p:oleObj spid="_x0000_s35842" name="Equation" r:id="rId5" imgW="2577960" imgH="495000" progId="Equation.3">
                  <p:embed/>
                </p:oleObj>
              </mc:Choice>
              <mc:Fallback>
                <p:oleObj name="Equation" r:id="rId5" imgW="2577960" imgH="495000" progId="Equation.3">
                  <p:embed/>
                  <p:pic>
                    <p:nvPicPr>
                      <p:cNvPr id="0" name="Object 3"/>
                      <p:cNvPicPr>
                        <a:picLocks noChangeAspect="1" noChangeArrowheads="1"/>
                      </p:cNvPicPr>
                      <p:nvPr/>
                    </p:nvPicPr>
                    <p:blipFill>
                      <a:blip r:embed="rId6"/>
                      <a:srcRect/>
                      <a:stretch>
                        <a:fillRect/>
                      </a:stretch>
                    </p:blipFill>
                    <p:spPr bwMode="auto">
                      <a:xfrm>
                        <a:off x="3532188" y="2257425"/>
                        <a:ext cx="43719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3566160" y="31507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7"/>
          <p:cNvSpPr>
            <a:spLocks noChangeArrowheads="1"/>
          </p:cNvSpPr>
          <p:nvPr/>
        </p:nvSpPr>
        <p:spPr bwMode="auto">
          <a:xfrm>
            <a:off x="3566160" y="32902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469225913"/>
              </p:ext>
            </p:extLst>
          </p:nvPr>
        </p:nvGraphicFramePr>
        <p:xfrm>
          <a:off x="1413933" y="3263545"/>
          <a:ext cx="5235480" cy="858946"/>
        </p:xfrm>
        <a:graphic>
          <a:graphicData uri="http://schemas.openxmlformats.org/presentationml/2006/ole">
            <mc:AlternateContent xmlns:mc="http://schemas.openxmlformats.org/markup-compatibility/2006">
              <mc:Choice xmlns:v="urn:schemas-microsoft-com:vml" Requires="v">
                <p:oleObj spid="_x0000_s35843" name="Equation" r:id="rId7" imgW="3073400" imgH="508000" progId="Equation.3">
                  <p:embed/>
                </p:oleObj>
              </mc:Choice>
              <mc:Fallback>
                <p:oleObj name="Equation" r:id="rId7" imgW="3073400" imgH="508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3933" y="3263545"/>
                        <a:ext cx="5235480" cy="858946"/>
                      </a:xfrm>
                      <a:prstGeom prst="rect">
                        <a:avLst/>
                      </a:prstGeom>
                      <a:noFill/>
                    </p:spPr>
                  </p:pic>
                </p:oleObj>
              </mc:Fallback>
            </mc:AlternateContent>
          </a:graphicData>
        </a:graphic>
      </p:graphicFrame>
      <p:sp>
        <p:nvSpPr>
          <p:cNvPr id="12" name="Rectangle 9"/>
          <p:cNvSpPr>
            <a:spLocks noChangeArrowheads="1"/>
          </p:cNvSpPr>
          <p:nvPr/>
        </p:nvSpPr>
        <p:spPr bwMode="auto">
          <a:xfrm>
            <a:off x="4499610" y="43475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 name="Object 12"/>
          <p:cNvGraphicFramePr>
            <a:graphicFrameLocks noChangeAspect="1"/>
          </p:cNvGraphicFramePr>
          <p:nvPr>
            <p:extLst>
              <p:ext uri="{D42A27DB-BD31-4B8C-83A1-F6EECF244321}">
                <p14:modId xmlns:p14="http://schemas.microsoft.com/office/powerpoint/2010/main" val="1123453220"/>
              </p:ext>
            </p:extLst>
          </p:nvPr>
        </p:nvGraphicFramePr>
        <p:xfrm>
          <a:off x="6868737" y="3229105"/>
          <a:ext cx="3680114" cy="862852"/>
        </p:xfrm>
        <a:graphic>
          <a:graphicData uri="http://schemas.openxmlformats.org/presentationml/2006/ole">
            <mc:AlternateContent xmlns:mc="http://schemas.openxmlformats.org/markup-compatibility/2006">
              <mc:Choice xmlns:v="urn:schemas-microsoft-com:vml" Requires="v">
                <p:oleObj spid="_x0000_s35844" name="Equation" r:id="rId9" imgW="2273300" imgH="533400" progId="Equation.3">
                  <p:embed/>
                </p:oleObj>
              </mc:Choice>
              <mc:Fallback>
                <p:oleObj name="Equation" r:id="rId9" imgW="2273300" imgH="5334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8737" y="3229105"/>
                        <a:ext cx="3680114" cy="862852"/>
                      </a:xfrm>
                      <a:prstGeom prst="rect">
                        <a:avLst/>
                      </a:prstGeom>
                      <a:noFill/>
                    </p:spPr>
                  </p:pic>
                </p:oleObj>
              </mc:Fallback>
            </mc:AlternateContent>
          </a:graphicData>
        </a:graphic>
      </p:graphicFrame>
      <p:sp>
        <p:nvSpPr>
          <p:cNvPr id="14" name="Rectangle 11"/>
          <p:cNvSpPr>
            <a:spLocks noChangeArrowheads="1"/>
          </p:cNvSpPr>
          <p:nvPr/>
        </p:nvSpPr>
        <p:spPr bwMode="auto">
          <a:xfrm>
            <a:off x="3640973" y="4430371"/>
            <a:ext cx="135633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5" name="Object 14"/>
          <p:cNvGraphicFramePr>
            <a:graphicFrameLocks noChangeAspect="1"/>
          </p:cNvGraphicFramePr>
          <p:nvPr>
            <p:extLst>
              <p:ext uri="{D42A27DB-BD31-4B8C-83A1-F6EECF244321}">
                <p14:modId xmlns:p14="http://schemas.microsoft.com/office/powerpoint/2010/main" val="164880697"/>
              </p:ext>
            </p:extLst>
          </p:nvPr>
        </p:nvGraphicFramePr>
        <p:xfrm>
          <a:off x="1413933" y="4229524"/>
          <a:ext cx="4779818" cy="842893"/>
        </p:xfrm>
        <a:graphic>
          <a:graphicData uri="http://schemas.openxmlformats.org/presentationml/2006/ole">
            <mc:AlternateContent xmlns:mc="http://schemas.openxmlformats.org/markup-compatibility/2006">
              <mc:Choice xmlns:v="urn:schemas-microsoft-com:vml" Requires="v">
                <p:oleObj spid="_x0000_s35845" name="Equation" r:id="rId11" imgW="2717800" imgH="482600" progId="Equation.3">
                  <p:embed/>
                </p:oleObj>
              </mc:Choice>
              <mc:Fallback>
                <p:oleObj name="Equation" r:id="rId11" imgW="2717800" imgH="482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3933" y="4229524"/>
                        <a:ext cx="4779818" cy="842893"/>
                      </a:xfrm>
                      <a:prstGeom prst="rect">
                        <a:avLst/>
                      </a:prstGeom>
                      <a:noFill/>
                    </p:spPr>
                  </p:pic>
                </p:oleObj>
              </mc:Fallback>
            </mc:AlternateContent>
          </a:graphicData>
        </a:graphic>
      </p:graphicFrame>
      <p:sp>
        <p:nvSpPr>
          <p:cNvPr id="16" name="Rectangle 15"/>
          <p:cNvSpPr/>
          <p:nvPr/>
        </p:nvSpPr>
        <p:spPr>
          <a:xfrm>
            <a:off x="579119" y="5302970"/>
            <a:ext cx="4474302" cy="374077"/>
          </a:xfrm>
          <a:prstGeom prst="rect">
            <a:avLst/>
          </a:prstGeom>
        </p:spPr>
        <p:txBody>
          <a:bodyPr wrap="non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This can be rearranged to another useful form: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3"/>
          <p:cNvSpPr>
            <a:spLocks noChangeArrowheads="1"/>
          </p:cNvSpPr>
          <p:nvPr/>
        </p:nvSpPr>
        <p:spPr bwMode="auto">
          <a:xfrm>
            <a:off x="5113867" y="5706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8" name="Object 17"/>
          <p:cNvGraphicFramePr>
            <a:graphicFrameLocks noChangeAspect="1"/>
          </p:cNvGraphicFramePr>
          <p:nvPr>
            <p:extLst>
              <p:ext uri="{D42A27DB-BD31-4B8C-83A1-F6EECF244321}">
                <p14:modId xmlns:p14="http://schemas.microsoft.com/office/powerpoint/2010/main" val="558175374"/>
              </p:ext>
            </p:extLst>
          </p:nvPr>
        </p:nvGraphicFramePr>
        <p:xfrm>
          <a:off x="6267725" y="5127627"/>
          <a:ext cx="3441539" cy="807821"/>
        </p:xfrm>
        <a:graphic>
          <a:graphicData uri="http://schemas.openxmlformats.org/presentationml/2006/ole">
            <mc:AlternateContent xmlns:mc="http://schemas.openxmlformats.org/markup-compatibility/2006">
              <mc:Choice xmlns:v="urn:schemas-microsoft-com:vml" Requires="v">
                <p:oleObj spid="_x0000_s35846" name="Equation" r:id="rId13" imgW="1816100" imgH="431800" progId="Equation.3">
                  <p:embed/>
                </p:oleObj>
              </mc:Choice>
              <mc:Fallback>
                <p:oleObj name="Equation" r:id="rId13" imgW="1816100" imgH="4318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67725" y="5127627"/>
                        <a:ext cx="3441539" cy="807821"/>
                      </a:xfrm>
                      <a:prstGeom prst="rect">
                        <a:avLst/>
                      </a:prstGeom>
                      <a:noFill/>
                    </p:spPr>
                  </p:pic>
                </p:oleObj>
              </mc:Fallback>
            </mc:AlternateContent>
          </a:graphicData>
        </a:graphic>
      </p:graphicFrame>
      <p:sp>
        <p:nvSpPr>
          <p:cNvPr id="19" name="Rectangle 18"/>
          <p:cNvSpPr/>
          <p:nvPr/>
        </p:nvSpPr>
        <p:spPr>
          <a:xfrm>
            <a:off x="579119" y="6077553"/>
            <a:ext cx="11409681" cy="718017"/>
          </a:xfrm>
          <a:prstGeom prst="rect">
            <a:avLst/>
          </a:prstGeom>
        </p:spPr>
        <p:txBody>
          <a:bodyPr wrap="square">
            <a:spAutoFit/>
          </a:bodyPr>
          <a:lstStyle/>
          <a:p>
            <a:pPr>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which relates the number of moles of </a:t>
            </a:r>
            <a:r>
              <a:rPr lang="en-IN" i="1">
                <a:latin typeface="Times New Roman" panose="02020603050405020304" pitchFamily="18" charset="0"/>
                <a:ea typeface="Calibri" panose="020F0502020204030204" pitchFamily="34" charset="0"/>
                <a:cs typeface="Times New Roman" panose="02020603050405020304" pitchFamily="18" charset="0"/>
              </a:rPr>
              <a:t>A</a:t>
            </a:r>
            <a:r>
              <a:rPr lang="en-IN">
                <a:latin typeface="Times New Roman" panose="02020603050405020304" pitchFamily="18" charset="0"/>
                <a:ea typeface="Calibri" panose="020F0502020204030204" pitchFamily="34" charset="0"/>
                <a:cs typeface="Times New Roman" panose="02020603050405020304" pitchFamily="18" charset="0"/>
              </a:rPr>
              <a:t> remaining in the residue, </a:t>
            </a:r>
            <a:r>
              <a:rPr lang="en-IN" i="1">
                <a:latin typeface="Times New Roman" panose="02020603050405020304" pitchFamily="18" charset="0"/>
                <a:ea typeface="Calibri" panose="020F0502020204030204" pitchFamily="34" charset="0"/>
                <a:cs typeface="Times New Roman" panose="02020603050405020304" pitchFamily="18" charset="0"/>
              </a:rPr>
              <a:t>W</a:t>
            </a:r>
            <a:r>
              <a:rPr lang="en-IN">
                <a:latin typeface="Times New Roman" panose="02020603050405020304" pitchFamily="18" charset="0"/>
                <a:ea typeface="Calibri" panose="020F0502020204030204" pitchFamily="34" charset="0"/>
                <a:cs typeface="Times New Roman" panose="02020603050405020304" pitchFamily="18" charset="0"/>
              </a:rPr>
              <a:t>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W</a:t>
            </a:r>
            <a:r>
              <a:rPr lang="en-IN">
                <a:latin typeface="Times New Roman" panose="02020603050405020304" pitchFamily="18" charset="0"/>
                <a:ea typeface="Calibri" panose="020F0502020204030204" pitchFamily="34" charset="0"/>
                <a:cs typeface="Times New Roman" panose="02020603050405020304" pitchFamily="18" charset="0"/>
              </a:rPr>
              <a:t> to that of </a:t>
            </a:r>
            <a:r>
              <a:rPr lang="en-IN" i="1">
                <a:latin typeface="Times New Roman" panose="02020603050405020304" pitchFamily="18" charset="0"/>
                <a:ea typeface="Calibri" panose="020F0502020204030204" pitchFamily="34" charset="0"/>
                <a:cs typeface="Times New Roman" panose="02020603050405020304" pitchFamily="18" charset="0"/>
              </a:rPr>
              <a:t>B</a:t>
            </a:r>
            <a:r>
              <a:rPr lang="en-IN">
                <a:latin typeface="Times New Roman" panose="02020603050405020304" pitchFamily="18" charset="0"/>
                <a:ea typeface="Calibri" panose="020F0502020204030204" pitchFamily="34" charset="0"/>
                <a:cs typeface="Times New Roman" panose="02020603050405020304" pitchFamily="18" charset="0"/>
              </a:rPr>
              <a:t> remaining </a:t>
            </a:r>
            <a:r>
              <a:rPr lang="en-IN" i="1">
                <a:latin typeface="Times New Roman" panose="02020603050405020304" pitchFamily="18" charset="0"/>
                <a:ea typeface="Calibri" panose="020F0502020204030204" pitchFamily="34" charset="0"/>
                <a:cs typeface="Times New Roman" panose="02020603050405020304" pitchFamily="18" charset="0"/>
              </a:rPr>
              <a:t>W </a:t>
            </a:r>
            <a:r>
              <a:rPr lang="en-IN">
                <a:latin typeface="Times New Roman" panose="02020603050405020304" pitchFamily="18" charset="0"/>
                <a:ea typeface="Calibri" panose="020F0502020204030204" pitchFamily="34" charset="0"/>
                <a:cs typeface="Times New Roman" panose="02020603050405020304" pitchFamily="18" charset="0"/>
              </a:rPr>
              <a:t>(1-</a:t>
            </a:r>
            <a:r>
              <a:rPr lang="en-IN" i="1">
                <a:latin typeface="Times New Roman" panose="02020603050405020304" pitchFamily="18" charset="0"/>
                <a:ea typeface="Calibri" panose="020F0502020204030204" pitchFamily="34" charset="0"/>
                <a:cs typeface="Times New Roman" panose="02020603050405020304" pitchFamily="18" charset="0"/>
              </a:rPr>
              <a:t>x</a:t>
            </a:r>
            <a:r>
              <a:rPr lang="en-IN" i="1" baseline="-25000">
                <a:latin typeface="Times New Roman" panose="02020603050405020304" pitchFamily="18" charset="0"/>
                <a:ea typeface="Calibri" panose="020F0502020204030204" pitchFamily="34" charset="0"/>
                <a:cs typeface="Times New Roman" panose="02020603050405020304" pitchFamily="18" charset="0"/>
              </a:rPr>
              <a:t>W</a:t>
            </a:r>
            <a:r>
              <a:rPr lang="en-IN">
                <a:latin typeface="Times New Roman" panose="02020603050405020304" pitchFamily="18" charset="0"/>
                <a:ea typeface="Calibri" panose="020F0502020204030204" pitchFamily="34" charset="0"/>
                <a:cs typeface="Times New Roman" panose="02020603050405020304" pitchFamily="18" charset="0"/>
              </a:rPr>
              <a:t>). These expressions are most likely to be valid for ideal mixtures, for which </a:t>
            </a:r>
            <a:r>
              <a:rPr lang="en-IN" sz="2000" b="1" i="1">
                <a:latin typeface="Times New Roman" panose="02020603050405020304" pitchFamily="18" charset="0"/>
                <a:ea typeface="Calibri" panose="020F0502020204030204" pitchFamily="34" charset="0"/>
                <a:cs typeface="Times New Roman" panose="02020603050405020304" pitchFamily="18" charset="0"/>
              </a:rPr>
              <a:t>α</a:t>
            </a:r>
            <a:r>
              <a:rPr lang="en-IN">
                <a:latin typeface="Times New Roman" panose="02020603050405020304" pitchFamily="18" charset="0"/>
                <a:ea typeface="Calibri" panose="020F0502020204030204" pitchFamily="34" charset="0"/>
                <a:cs typeface="Times New Roman" panose="02020603050405020304" pitchFamily="18" charset="0"/>
              </a:rPr>
              <a:t> is most nearly constant.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7114577" y="1128848"/>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(16)</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7147828" y="4426250"/>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(17)</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9999623" y="5246506"/>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(18)</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033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8058" y="109625"/>
            <a:ext cx="6043352"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Multicomponent Systems  - Ideal Solutions</a:t>
            </a:r>
            <a:endParaRPr lang="en-IN" sz="2400" b="1">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90451" y="1047404"/>
            <a:ext cx="10848109" cy="923330"/>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For multicomponent systems forming ideal liquid solutions, Eqn. (18) can be written for any two components. Ordinarily one component is chosen on which to base the relative volatilities, whereupon Eqn.(18) is written once for each of the others. For example, for substance </a:t>
            </a:r>
            <a:r>
              <a:rPr lang="en-US" i="1">
                <a:latin typeface="Times New Roman" panose="02020603050405020304" pitchFamily="18" charset="0"/>
                <a:cs typeface="Times New Roman" panose="02020603050405020304" pitchFamily="18" charset="0"/>
              </a:rPr>
              <a:t>J</a:t>
            </a:r>
            <a:r>
              <a:rPr lang="en-US">
                <a:latin typeface="Times New Roman" panose="02020603050405020304" pitchFamily="18" charset="0"/>
                <a:cs typeface="Times New Roman" panose="02020603050405020304" pitchFamily="18" charset="0"/>
              </a:rPr>
              <a:t>, with relative volatility based on substance </a:t>
            </a:r>
            <a:r>
              <a:rPr lang="en-US" i="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07146265"/>
              </p:ext>
            </p:extLst>
          </p:nvPr>
        </p:nvGraphicFramePr>
        <p:xfrm>
          <a:off x="2851150" y="2224088"/>
          <a:ext cx="3441700" cy="877887"/>
        </p:xfrm>
        <a:graphic>
          <a:graphicData uri="http://schemas.openxmlformats.org/presentationml/2006/ole">
            <mc:AlternateContent xmlns:mc="http://schemas.openxmlformats.org/markup-compatibility/2006">
              <mc:Choice xmlns:v="urn:schemas-microsoft-com:vml" Requires="v">
                <p:oleObj spid="_x0000_s36865" name="Equation" r:id="rId3" imgW="1815840" imgH="469800" progId="Equation.3">
                  <p:embed/>
                </p:oleObj>
              </mc:Choice>
              <mc:Fallback>
                <p:oleObj name="Equation" r:id="rId3" imgW="1815840" imgH="469800" progId="Equation.3">
                  <p:embed/>
                  <p:pic>
                    <p:nvPicPr>
                      <p:cNvPr id="18" name="Object 17"/>
                      <p:cNvPicPr>
                        <a:picLocks noChangeAspect="1" noChangeArrowheads="1"/>
                      </p:cNvPicPr>
                      <p:nvPr/>
                    </p:nvPicPr>
                    <p:blipFill>
                      <a:blip r:embed="rId4"/>
                      <a:srcRect/>
                      <a:stretch>
                        <a:fillRect/>
                      </a:stretch>
                    </p:blipFill>
                    <p:spPr bwMode="auto">
                      <a:xfrm>
                        <a:off x="2851150" y="2224088"/>
                        <a:ext cx="3441700" cy="877887"/>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3909184"/>
              </p:ext>
            </p:extLst>
          </p:nvPr>
        </p:nvGraphicFramePr>
        <p:xfrm>
          <a:off x="3658840" y="3805469"/>
          <a:ext cx="1362047" cy="476457"/>
        </p:xfrm>
        <a:graphic>
          <a:graphicData uri="http://schemas.openxmlformats.org/presentationml/2006/ole">
            <mc:AlternateContent xmlns:mc="http://schemas.openxmlformats.org/markup-compatibility/2006">
              <mc:Choice xmlns:v="urn:schemas-microsoft-com:vml" Requires="v">
                <p:oleObj spid="_x0000_s36866" name="Equation" r:id="rId5" imgW="723600" imgH="253800" progId="Equation.3">
                  <p:embed/>
                </p:oleObj>
              </mc:Choice>
              <mc:Fallback>
                <p:oleObj name="Equation" r:id="rId5" imgW="723600" imgH="253800" progId="Equation.3">
                  <p:embed/>
                  <p:pic>
                    <p:nvPicPr>
                      <p:cNvPr id="31" name="Object 30"/>
                      <p:cNvPicPr>
                        <a:picLocks noChangeAspect="1" noChangeArrowheads="1"/>
                      </p:cNvPicPr>
                      <p:nvPr/>
                    </p:nvPicPr>
                    <p:blipFill>
                      <a:blip r:embed="rId6"/>
                      <a:srcRect/>
                      <a:stretch>
                        <a:fillRect/>
                      </a:stretch>
                    </p:blipFill>
                    <p:spPr bwMode="auto">
                      <a:xfrm>
                        <a:off x="3658840" y="3805469"/>
                        <a:ext cx="1362047" cy="476457"/>
                      </a:xfrm>
                      <a:prstGeom prst="rect">
                        <a:avLst/>
                      </a:prstGeom>
                      <a:noFill/>
                    </p:spPr>
                  </p:pic>
                </p:oleObj>
              </mc:Fallback>
            </mc:AlternateContent>
          </a:graphicData>
        </a:graphic>
      </p:graphicFrame>
      <p:sp>
        <p:nvSpPr>
          <p:cNvPr id="6" name="Rectangle 5"/>
          <p:cNvSpPr/>
          <p:nvPr/>
        </p:nvSpPr>
        <p:spPr>
          <a:xfrm>
            <a:off x="7115106" y="2372033"/>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(19)</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115105" y="3805469"/>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(20)</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490451" y="3805469"/>
            <a:ext cx="123859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and</a:t>
            </a:r>
            <a:endParaRPr lang="en-IN">
              <a:latin typeface="Times New Roman" panose="02020603050405020304" pitchFamily="18" charset="0"/>
              <a:cs typeface="Times New Roman" panose="02020603050405020304" pitchFamily="18" charset="0"/>
            </a:endParaRPr>
          </a:p>
        </p:txBody>
      </p:sp>
      <p:sp>
        <p:nvSpPr>
          <p:cNvPr id="9" name="TextBox 8"/>
          <p:cNvSpPr txBox="1"/>
          <p:nvPr/>
        </p:nvSpPr>
        <p:spPr>
          <a:xfrm>
            <a:off x="665018" y="4838007"/>
            <a:ext cx="1101436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Where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J</a:t>
            </a:r>
            <a:r>
              <a:rPr lang="en-IN" i="1" baseline="-25000">
                <a:latin typeface="Times New Roman" panose="02020603050405020304" pitchFamily="18" charset="0"/>
                <a:ea typeface="Calibri" panose="020F0502020204030204" pitchFamily="34" charset="0"/>
                <a:cs typeface="Times New Roman" panose="02020603050405020304" pitchFamily="18" charset="0"/>
              </a:rPr>
              <a:t>, F</a:t>
            </a:r>
            <a:r>
              <a:rPr lang="en-US">
                <a:latin typeface="Times New Roman" panose="02020603050405020304" pitchFamily="18" charset="0"/>
                <a:cs typeface="Times New Roman" panose="02020603050405020304" pitchFamily="18" charset="0"/>
              </a:rPr>
              <a:t> is the mole fraction of J in the feed and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J</a:t>
            </a:r>
            <a:r>
              <a:rPr lang="en-IN" i="1" baseline="-25000">
                <a:latin typeface="Times New Roman" panose="02020603050405020304" pitchFamily="18" charset="0"/>
                <a:ea typeface="Calibri" panose="020F0502020204030204" pitchFamily="34" charset="0"/>
                <a:cs typeface="Times New Roman" panose="02020603050405020304" pitchFamily="18" charset="0"/>
              </a:rPr>
              <a:t>, W</a:t>
            </a:r>
            <a:r>
              <a:rPr lang="en-US">
                <a:latin typeface="Times New Roman" panose="02020603050405020304" pitchFamily="18" charset="0"/>
                <a:cs typeface="Times New Roman" panose="02020603050405020304" pitchFamily="18" charset="0"/>
              </a:rPr>
              <a:t> is that in the residue.</a:t>
            </a:r>
            <a:r>
              <a:rPr lang="en-IN" i="1" baseline="-25000">
                <a:latin typeface="Times New Roman" panose="02020603050405020304" pitchFamily="18" charset="0"/>
                <a:ea typeface="Calibri" panose="020F0502020204030204" pitchFamily="34" charset="0"/>
                <a:cs typeface="Times New Roman" panose="02020603050405020304" pitchFamily="18" charset="0"/>
              </a:rPr>
              <a:t>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7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557" y="500137"/>
            <a:ext cx="11382894" cy="1277786"/>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        At atmospheric pressure high boiling liquids cannot be purified by distillation since the components of the liquid may decompose at the high temperatures required. Often the high boiling substances are essentially insoluble in water, so a separation at lower temperatures can be obtained by steam distillation. This method is often used to separate a high boiling component from small amounts of non-volatile impurities.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00291" y="75252"/>
            <a:ext cx="3016145" cy="468077"/>
          </a:xfrm>
          <a:prstGeom prst="rect">
            <a:avLst/>
          </a:prstGeom>
        </p:spPr>
        <p:txBody>
          <a:bodyPr wrap="square">
            <a:spAutoFit/>
          </a:bodyPr>
          <a:lstStyle/>
          <a:p>
            <a:pPr>
              <a:lnSpc>
                <a:spcPct val="107000"/>
              </a:lnSpc>
              <a:spcAft>
                <a:spcPts val="800"/>
              </a:spcAft>
            </a:pPr>
            <a:r>
              <a:rPr lang="en-IN"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Steam Distillation</a:t>
            </a:r>
            <a:endParaRPr lang="en-IN" sz="24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37557" y="1968769"/>
            <a:ext cx="11507585" cy="1116972"/>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If a layer of liquid water (</a:t>
            </a:r>
            <a:r>
              <a:rPr lang="en-US" i="1">
                <a:latin typeface="Times New Roman" panose="02020603050405020304" pitchFamily="18"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and an immiscible high boiling component (</a:t>
            </a:r>
            <a:r>
              <a:rPr lang="en-US" i="1">
                <a:latin typeface="Times New Roman" panose="02020603050405020304" pitchFamily="18" charset="0"/>
                <a:ea typeface="Calibri" panose="020F0502020204030204" pitchFamily="34" charset="0"/>
                <a:cs typeface="Times New Roman" panose="02020603050405020304" pitchFamily="18" charset="0"/>
              </a:rPr>
              <a:t>B</a:t>
            </a:r>
            <a:r>
              <a:rPr lang="en-US">
                <a:latin typeface="Times New Roman" panose="02020603050405020304" pitchFamily="18" charset="0"/>
                <a:ea typeface="Calibri" panose="020F0502020204030204" pitchFamily="34" charset="0"/>
                <a:cs typeface="Times New Roman" panose="02020603050405020304" pitchFamily="18" charset="0"/>
              </a:rPr>
              <a:t>) such as a hydrocarbon are boiled at 1 </a:t>
            </a:r>
            <a:r>
              <a:rPr lang="en-US" err="1">
                <a:latin typeface="Times New Roman" panose="02020603050405020304" pitchFamily="18" charset="0"/>
                <a:ea typeface="Calibri" panose="020F0502020204030204" pitchFamily="34" charset="0"/>
                <a:cs typeface="Times New Roman" panose="02020603050405020304" pitchFamily="18" charset="0"/>
              </a:rPr>
              <a:t>atm</a:t>
            </a:r>
            <a:r>
              <a:rPr lang="en-US">
                <a:latin typeface="Times New Roman" panose="02020603050405020304" pitchFamily="18" charset="0"/>
                <a:ea typeface="Calibri" panose="020F0502020204030204" pitchFamily="34" charset="0"/>
                <a:cs typeface="Times New Roman" panose="02020603050405020304" pitchFamily="18" charset="0"/>
              </a:rPr>
              <a:t> absolute pressure, then by phase rule, for three phases and two components,</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z="2000" b="1" i="1">
                <a:latin typeface="Times New Roman" panose="02020603050405020304" pitchFamily="18" charset="0"/>
                <a:ea typeface="Calibri" panose="020F0502020204030204" pitchFamily="34" charset="0"/>
                <a:cs typeface="Times New Roman" panose="02020603050405020304" pitchFamily="18" charset="0"/>
              </a:rPr>
              <a:t>F = C – P</a:t>
            </a:r>
            <a:r>
              <a:rPr lang="en-US" sz="2000" b="1">
                <a:latin typeface="Times New Roman" panose="02020603050405020304" pitchFamily="18" charset="0"/>
                <a:ea typeface="Calibri" panose="020F0502020204030204" pitchFamily="34" charset="0"/>
                <a:cs typeface="Times New Roman" panose="02020603050405020304" pitchFamily="18" charset="0"/>
              </a:rPr>
              <a:t> + 2 = 2 -3 + 2 = 1</a:t>
            </a:r>
            <a:r>
              <a:rPr lang="en-US" b="1">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degree of freedom.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7557" y="3129024"/>
            <a:ext cx="11507585" cy="2244204"/>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Hence, if the total pressure is fixed, the system is fixed. Since there are two liquid phases, each will exert its own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pressure at the prevailing temperature and cannot be influenced by presence of the other. When the sum of the separate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pressures equals the total pressure, the mixture boils and</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z="2000" b="1" i="1">
                <a:latin typeface="Times New Roman" panose="02020603050405020304" pitchFamily="18" charset="0"/>
                <a:ea typeface="Calibri" panose="020F0502020204030204" pitchFamily="34" charset="0"/>
                <a:cs typeface="Times New Roman" panose="02020603050405020304" pitchFamily="18" charset="0"/>
              </a:rPr>
              <a:t>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A</a:t>
            </a:r>
            <a:r>
              <a:rPr lang="en-US" sz="2000" b="1" i="1">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B</a:t>
            </a:r>
            <a:r>
              <a:rPr lang="en-US" sz="2000" b="1" i="1">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t</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where </a:t>
            </a:r>
            <a:r>
              <a:rPr lang="en-US" i="1">
                <a:latin typeface="Times New Roman" panose="02020603050405020304" pitchFamily="18" charset="0"/>
                <a:ea typeface="Calibri" panose="020F0502020204030204" pitchFamily="34" charset="0"/>
                <a:cs typeface="Times New Roman" panose="02020603050405020304" pitchFamily="18" charset="0"/>
              </a:rPr>
              <a:t>P</a:t>
            </a:r>
            <a:r>
              <a:rPr lang="en-US" i="1" baseline="-25000">
                <a:latin typeface="Times New Roman" panose="02020603050405020304" pitchFamily="18"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is the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pressure of pure water and </a:t>
            </a:r>
            <a:r>
              <a:rPr lang="en-US" i="1">
                <a:latin typeface="Times New Roman" panose="02020603050405020304" pitchFamily="18" charset="0"/>
                <a:ea typeface="Calibri" panose="020F0502020204030204" pitchFamily="34" charset="0"/>
                <a:cs typeface="Times New Roman" panose="02020603050405020304" pitchFamily="18" charset="0"/>
              </a:rPr>
              <a:t>P</a:t>
            </a:r>
            <a:r>
              <a:rPr lang="en-US" i="1" baseline="-25000">
                <a:latin typeface="Times New Roman" panose="02020603050405020304" pitchFamily="18" charset="0"/>
                <a:ea typeface="Calibri" panose="020F0502020204030204" pitchFamily="34" charset="0"/>
                <a:cs typeface="Times New Roman" panose="02020603050405020304" pitchFamily="18" charset="0"/>
              </a:rPr>
              <a:t>B</a:t>
            </a:r>
            <a:r>
              <a:rPr lang="en-US">
                <a:latin typeface="Times New Roman" panose="02020603050405020304" pitchFamily="18" charset="0"/>
                <a:ea typeface="Calibri" panose="020F0502020204030204" pitchFamily="34" charset="0"/>
                <a:cs typeface="Times New Roman" panose="02020603050405020304" pitchFamily="18" charset="0"/>
              </a:rPr>
              <a:t> is that of pure </a:t>
            </a:r>
            <a:r>
              <a:rPr lang="en-US" i="1">
                <a:latin typeface="Times New Roman" panose="02020603050405020304" pitchFamily="18" charset="0"/>
                <a:ea typeface="Calibri" panose="020F0502020204030204" pitchFamily="34" charset="0"/>
                <a:cs typeface="Times New Roman" panose="02020603050405020304" pitchFamily="18" charset="0"/>
              </a:rPr>
              <a:t>B</a:t>
            </a:r>
            <a:r>
              <a:rPr lang="en-US">
                <a:latin typeface="Times New Roman" panose="02020603050405020304" pitchFamily="18" charset="0"/>
                <a:ea typeface="Calibri" panose="020F0502020204030204" pitchFamily="34" charset="0"/>
                <a:cs typeface="Times New Roman" panose="02020603050405020304" pitchFamily="18" charset="0"/>
              </a:rPr>
              <a:t>. Then the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composition is</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z="2000" b="1" i="1" err="1">
                <a:latin typeface="Times New Roman" panose="02020603050405020304" pitchFamily="18" charset="0"/>
                <a:ea typeface="Calibri" panose="020F0502020204030204" pitchFamily="34" charset="0"/>
                <a:cs typeface="Times New Roman" panose="02020603050405020304" pitchFamily="18" charset="0"/>
              </a:rPr>
              <a:t>y</a:t>
            </a:r>
            <a:r>
              <a:rPr lang="en-US" sz="2000" b="1" i="1" baseline="-25000" err="1">
                <a:latin typeface="Times New Roman" panose="02020603050405020304" pitchFamily="18" charset="0"/>
                <a:ea typeface="Calibri" panose="020F0502020204030204" pitchFamily="34" charset="0"/>
                <a:cs typeface="Times New Roman" panose="02020603050405020304" pitchFamily="18" charset="0"/>
              </a:rPr>
              <a:t>A</a:t>
            </a:r>
            <a:r>
              <a:rPr lang="en-US" sz="2000" b="1" i="1">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A</a:t>
            </a:r>
            <a:r>
              <a:rPr lang="en-US" sz="2000" b="1" i="1">
                <a:latin typeface="Times New Roman" panose="02020603050405020304" pitchFamily="18" charset="0"/>
                <a:ea typeface="Calibri" panose="020F0502020204030204" pitchFamily="34" charset="0"/>
                <a:cs typeface="Times New Roman" panose="02020603050405020304" pitchFamily="18" charset="0"/>
              </a:rPr>
              <a:t>/P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t</a:t>
            </a:r>
            <a:r>
              <a:rPr lang="en-US">
                <a:latin typeface="Times New Roman" panose="02020603050405020304" pitchFamily="18" charset="0"/>
                <a:ea typeface="Calibri" panose="020F0502020204030204" pitchFamily="34" charset="0"/>
                <a:cs typeface="Times New Roman" panose="02020603050405020304" pitchFamily="18" charset="0"/>
              </a:rPr>
              <a:t> and </a:t>
            </a:r>
            <a:r>
              <a:rPr lang="en-US" sz="2000" b="1" i="1" err="1">
                <a:latin typeface="Times New Roman" panose="02020603050405020304" pitchFamily="18" charset="0"/>
                <a:ea typeface="Calibri" panose="020F0502020204030204" pitchFamily="34" charset="0"/>
                <a:cs typeface="Times New Roman" panose="02020603050405020304" pitchFamily="18" charset="0"/>
              </a:rPr>
              <a:t>y</a:t>
            </a:r>
            <a:r>
              <a:rPr lang="en-US" sz="2000" b="1" i="1" baseline="-25000" err="1">
                <a:latin typeface="Times New Roman" panose="02020603050405020304" pitchFamily="18" charset="0"/>
                <a:ea typeface="Calibri" panose="020F0502020204030204" pitchFamily="34" charset="0"/>
                <a:cs typeface="Times New Roman" panose="02020603050405020304" pitchFamily="18" charset="0"/>
              </a:rPr>
              <a:t>B</a:t>
            </a:r>
            <a:r>
              <a:rPr lang="en-US" sz="2000" b="1" i="1">
                <a:latin typeface="Times New Roman" panose="02020603050405020304" pitchFamily="18" charset="0"/>
                <a:ea typeface="Calibri" panose="020F0502020204030204" pitchFamily="34" charset="0"/>
                <a:cs typeface="Times New Roman" panose="02020603050405020304" pitchFamily="18" charset="0"/>
              </a:rPr>
              <a:t> = 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B</a:t>
            </a:r>
            <a:r>
              <a:rPr lang="en-US" sz="2000" b="1" i="1">
                <a:latin typeface="Times New Roman" panose="02020603050405020304" pitchFamily="18" charset="0"/>
                <a:ea typeface="Calibri" panose="020F0502020204030204" pitchFamily="34" charset="0"/>
                <a:cs typeface="Times New Roman" panose="02020603050405020304" pitchFamily="18" charset="0"/>
              </a:rPr>
              <a:t>/P</a:t>
            </a:r>
            <a:r>
              <a:rPr lang="en-US" sz="2000" b="1" i="1" baseline="-25000">
                <a:latin typeface="Times New Roman" panose="02020603050405020304" pitchFamily="18" charset="0"/>
                <a:ea typeface="Calibri" panose="020F0502020204030204" pitchFamily="34" charset="0"/>
                <a:cs typeface="Times New Roman" panose="02020603050405020304" pitchFamily="18" charset="0"/>
              </a:rPr>
              <a:t>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37557" y="5419717"/>
            <a:ext cx="11449396" cy="685059"/>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As long as the two liquid phases are present, the mixture will boil at the same temperature, giving a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of constant composition, </a:t>
            </a:r>
            <a:r>
              <a:rPr lang="en-US" b="1" i="1" err="1">
                <a:latin typeface="Times New Roman" panose="02020603050405020304" pitchFamily="18" charset="0"/>
                <a:ea typeface="Calibri" panose="020F0502020204030204" pitchFamily="34" charset="0"/>
                <a:cs typeface="Times New Roman" panose="02020603050405020304" pitchFamily="18" charset="0"/>
              </a:rPr>
              <a:t>y</a:t>
            </a:r>
            <a:r>
              <a:rPr lang="en-US" b="1" i="1" baseline="-25000" err="1">
                <a:latin typeface="Times New Roman" panose="02020603050405020304" pitchFamily="18"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The temperature is found by using the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pressure curves of pure </a:t>
            </a:r>
            <a:r>
              <a:rPr lang="en-US" i="1">
                <a:latin typeface="Times New Roman" panose="02020603050405020304" pitchFamily="18" charset="0"/>
                <a:ea typeface="Calibri" panose="020F0502020204030204" pitchFamily="34" charset="0"/>
                <a:cs typeface="Times New Roman" panose="02020603050405020304" pitchFamily="18" charset="0"/>
              </a:rPr>
              <a:t>A</a:t>
            </a:r>
            <a:r>
              <a:rPr lang="en-US">
                <a:latin typeface="Times New Roman" panose="02020603050405020304" pitchFamily="18" charset="0"/>
                <a:ea typeface="Calibri" panose="020F0502020204030204" pitchFamily="34" charset="0"/>
                <a:cs typeface="Times New Roman" panose="02020603050405020304" pitchFamily="18" charset="0"/>
              </a:rPr>
              <a:t> and pure </a:t>
            </a:r>
            <a:r>
              <a:rPr lang="en-US" i="1">
                <a:latin typeface="Times New Roman" panose="02020603050405020304" pitchFamily="18" charset="0"/>
                <a:ea typeface="Calibri" panose="020F0502020204030204" pitchFamily="34" charset="0"/>
                <a:cs typeface="Times New Roman" panose="02020603050405020304" pitchFamily="18" charset="0"/>
              </a:rPr>
              <a:t>B</a:t>
            </a:r>
            <a:r>
              <a:rPr lang="en-US">
                <a:latin typeface="Times New Roman" panose="02020603050405020304" pitchFamily="18" charset="0"/>
                <a:ea typeface="Calibri" panose="020F0502020204030204" pitchFamily="34" charset="0"/>
                <a:cs typeface="Times New Roman" panose="02020603050405020304" pitchFamily="18" charset="0"/>
              </a:rPr>
              <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61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4596" y="6047163"/>
            <a:ext cx="3532909"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Steam Distillation Set-up</a:t>
            </a:r>
            <a:endParaRPr lang="en-IN" sz="2400" b="1">
              <a:solidFill>
                <a:srgbClr val="0033CC"/>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67045" y="94038"/>
            <a:ext cx="9715500" cy="5953125"/>
          </a:xfrm>
          <a:prstGeom prst="rect">
            <a:avLst/>
          </a:prstGeom>
        </p:spPr>
      </p:pic>
    </p:spTree>
    <p:extLst>
      <p:ext uri="{BB962C8B-B14F-4D97-AF65-F5344CB8AC3E}">
        <p14:creationId xmlns:p14="http://schemas.microsoft.com/office/powerpoint/2010/main" val="807665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6980" y="-5623"/>
            <a:ext cx="8529706" cy="646331"/>
          </a:xfrm>
          <a:prstGeom prst="rect">
            <a:avLst/>
          </a:prstGeom>
          <a:noFill/>
        </p:spPr>
        <p:txBody>
          <a:bodyPr wrap="square" rtlCol="0">
            <a:spAutoFit/>
          </a:bodyPr>
          <a:lstStyle/>
          <a:p>
            <a:r>
              <a:rPr lang="en-US" sz="3600" b="1">
                <a:solidFill>
                  <a:srgbClr val="0033CC"/>
                </a:solidFill>
                <a:latin typeface="Times New Roman" panose="02020603050405020304" pitchFamily="18" charset="0"/>
                <a:cs typeface="Times New Roman" panose="02020603050405020304" pitchFamily="18" charset="0"/>
              </a:rPr>
              <a:t>Continuous Rectification or Fractionation</a:t>
            </a:r>
            <a:endParaRPr lang="en-IN" sz="3600" b="1">
              <a:solidFill>
                <a:srgbClr val="0033C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43828" y="708526"/>
            <a:ext cx="4834507" cy="5953051"/>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515606677"/>
              </p:ext>
            </p:extLst>
          </p:nvPr>
        </p:nvGraphicFramePr>
        <p:xfrm>
          <a:off x="7930314" y="715568"/>
          <a:ext cx="809625" cy="676275"/>
        </p:xfrm>
        <a:graphic>
          <a:graphicData uri="http://schemas.openxmlformats.org/presentationml/2006/ole">
            <mc:AlternateContent xmlns:mc="http://schemas.openxmlformats.org/markup-compatibility/2006">
              <mc:Choice xmlns:v="urn:schemas-microsoft-com:vml" Requires="v">
                <p:oleObj spid="_x0000_s39937" name="Equation" r:id="rId4" imgW="469696" imgH="393529" progId="Equation.3">
                  <p:embed/>
                </p:oleObj>
              </mc:Choice>
              <mc:Fallback>
                <p:oleObj name="Equation" r:id="rId4" imgW="469696" imgH="393529"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0314" y="715568"/>
                        <a:ext cx="8096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87038658"/>
              </p:ext>
            </p:extLst>
          </p:nvPr>
        </p:nvGraphicFramePr>
        <p:xfrm>
          <a:off x="7095605" y="1819357"/>
          <a:ext cx="1266825" cy="390525"/>
        </p:xfrm>
        <a:graphic>
          <a:graphicData uri="http://schemas.openxmlformats.org/presentationml/2006/ole">
            <mc:AlternateContent xmlns:mc="http://schemas.openxmlformats.org/markup-compatibility/2006">
              <mc:Choice xmlns:v="urn:schemas-microsoft-com:vml" Requires="v">
                <p:oleObj spid="_x0000_s39938" name="Equation" r:id="rId6" imgW="736600" imgH="228600" progId="Equation.3">
                  <p:embed/>
                </p:oleObj>
              </mc:Choice>
              <mc:Fallback>
                <p:oleObj name="Equation" r:id="rId6" imgW="7366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5605" y="1819357"/>
                        <a:ext cx="1266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14773269"/>
              </p:ext>
            </p:extLst>
          </p:nvPr>
        </p:nvGraphicFramePr>
        <p:xfrm>
          <a:off x="6970713" y="2249488"/>
          <a:ext cx="2570162" cy="371475"/>
        </p:xfrm>
        <a:graphic>
          <a:graphicData uri="http://schemas.openxmlformats.org/presentationml/2006/ole">
            <mc:AlternateContent xmlns:mc="http://schemas.openxmlformats.org/markup-compatibility/2006">
              <mc:Choice xmlns:v="urn:schemas-microsoft-com:vml" Requires="v">
                <p:oleObj spid="_x0000_s39939" name="Equation" r:id="rId8" imgW="1498320" imgH="215640" progId="Equation.3">
                  <p:embed/>
                </p:oleObj>
              </mc:Choice>
              <mc:Fallback>
                <p:oleObj name="Equation" r:id="rId8" imgW="1498320" imgH="215640" progId="Equation.3">
                  <p:embed/>
                  <p:pic>
                    <p:nvPicPr>
                      <p:cNvPr id="0" name="Object 3"/>
                      <p:cNvPicPr>
                        <a:picLocks noChangeAspect="1" noChangeArrowheads="1"/>
                      </p:cNvPicPr>
                      <p:nvPr/>
                    </p:nvPicPr>
                    <p:blipFill>
                      <a:blip r:embed="rId9"/>
                      <a:srcRect/>
                      <a:stretch>
                        <a:fillRect/>
                      </a:stretch>
                    </p:blipFill>
                    <p:spPr bwMode="auto">
                      <a:xfrm>
                        <a:off x="6970713" y="2249488"/>
                        <a:ext cx="257016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2908754"/>
              </p:ext>
            </p:extLst>
          </p:nvPr>
        </p:nvGraphicFramePr>
        <p:xfrm>
          <a:off x="7157258" y="2999784"/>
          <a:ext cx="2066925" cy="390525"/>
        </p:xfrm>
        <a:graphic>
          <a:graphicData uri="http://schemas.openxmlformats.org/presentationml/2006/ole">
            <mc:AlternateContent xmlns:mc="http://schemas.openxmlformats.org/markup-compatibility/2006">
              <mc:Choice xmlns:v="urn:schemas-microsoft-com:vml" Requires="v">
                <p:oleObj spid="_x0000_s39940" name="Equation" r:id="rId10" imgW="1206500" imgH="228600" progId="Equation.3">
                  <p:embed/>
                </p:oleObj>
              </mc:Choice>
              <mc:Fallback>
                <p:oleObj name="Equation" r:id="rId10" imgW="120650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7258" y="2999784"/>
                        <a:ext cx="20669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655449269"/>
              </p:ext>
            </p:extLst>
          </p:nvPr>
        </p:nvGraphicFramePr>
        <p:xfrm>
          <a:off x="6770688" y="4217988"/>
          <a:ext cx="3946525" cy="838200"/>
        </p:xfrm>
        <a:graphic>
          <a:graphicData uri="http://schemas.openxmlformats.org/presentationml/2006/ole">
            <mc:AlternateContent xmlns:mc="http://schemas.openxmlformats.org/markup-compatibility/2006">
              <mc:Choice xmlns:v="urn:schemas-microsoft-com:vml" Requires="v">
                <p:oleObj spid="_x0000_s39941" name="Equation" r:id="rId12" imgW="2298600" imgH="482400" progId="Equation.3">
                  <p:embed/>
                </p:oleObj>
              </mc:Choice>
              <mc:Fallback>
                <p:oleObj name="Equation" r:id="rId12" imgW="2298600" imgH="482400" progId="Equation.3">
                  <p:embed/>
                  <p:pic>
                    <p:nvPicPr>
                      <p:cNvPr id="0" name="Object 11"/>
                      <p:cNvPicPr>
                        <a:picLocks noChangeAspect="1" noChangeArrowheads="1"/>
                      </p:cNvPicPr>
                      <p:nvPr/>
                    </p:nvPicPr>
                    <p:blipFill>
                      <a:blip r:embed="rId13"/>
                      <a:srcRect/>
                      <a:stretch>
                        <a:fillRect/>
                      </a:stretch>
                    </p:blipFill>
                    <p:spPr bwMode="auto">
                      <a:xfrm>
                        <a:off x="6770688" y="4217988"/>
                        <a:ext cx="39465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591919381"/>
              </p:ext>
            </p:extLst>
          </p:nvPr>
        </p:nvGraphicFramePr>
        <p:xfrm>
          <a:off x="7057505" y="5972910"/>
          <a:ext cx="4010025" cy="390525"/>
        </p:xfrm>
        <a:graphic>
          <a:graphicData uri="http://schemas.openxmlformats.org/presentationml/2006/ole">
            <mc:AlternateContent xmlns:mc="http://schemas.openxmlformats.org/markup-compatibility/2006">
              <mc:Choice xmlns:v="urn:schemas-microsoft-com:vml" Requires="v">
                <p:oleObj spid="_x0000_s39942" name="Equation" r:id="rId14" imgW="2336800" imgH="228600" progId="Equation.3">
                  <p:embed/>
                </p:oleObj>
              </mc:Choice>
              <mc:Fallback>
                <p:oleObj name="Equation" r:id="rId14" imgW="2336800" imgH="2286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57505" y="5972910"/>
                        <a:ext cx="40100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5993477" y="5281033"/>
            <a:ext cx="5877098" cy="646331"/>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Reboiler</a:t>
            </a:r>
            <a:r>
              <a:rPr lang="en-US">
                <a:latin typeface="Times New Roman" panose="02020603050405020304" pitchFamily="18" charset="0"/>
                <a:cs typeface="Times New Roman" panose="02020603050405020304" pitchFamily="18" charset="0"/>
              </a:rPr>
              <a:t> heat load is obtained by complete enthalpy balance about the entire column:</a:t>
            </a:r>
            <a:endParaRPr lang="en-IN">
              <a:latin typeface="Times New Roman" panose="02020603050405020304" pitchFamily="18" charset="0"/>
              <a:cs typeface="Times New Roman" panose="02020603050405020304" pitchFamily="18" charset="0"/>
            </a:endParaRPr>
          </a:p>
        </p:txBody>
      </p:sp>
      <p:sp>
        <p:nvSpPr>
          <p:cNvPr id="20" name="TextBox 19"/>
          <p:cNvSpPr txBox="1"/>
          <p:nvPr/>
        </p:nvSpPr>
        <p:spPr>
          <a:xfrm>
            <a:off x="5993477" y="3507971"/>
            <a:ext cx="5710843"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Enthalpy balance over envelope I provides the heat load of the condenser:</a:t>
            </a:r>
            <a:endParaRPr lang="en-IN">
              <a:latin typeface="Times New Roman" panose="02020603050405020304" pitchFamily="18" charset="0"/>
              <a:cs typeface="Times New Roman" panose="02020603050405020304" pitchFamily="18" charset="0"/>
            </a:endParaRPr>
          </a:p>
        </p:txBody>
      </p:sp>
      <p:sp>
        <p:nvSpPr>
          <p:cNvPr id="21" name="TextBox 20"/>
          <p:cNvSpPr txBox="1"/>
          <p:nvPr/>
        </p:nvSpPr>
        <p:spPr>
          <a:xfrm>
            <a:off x="6004907" y="1458156"/>
            <a:ext cx="497932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Total material balance over envelope I:</a:t>
            </a:r>
            <a:endParaRPr lang="en-IN">
              <a:latin typeface="Times New Roman" panose="02020603050405020304" pitchFamily="18" charset="0"/>
              <a:cs typeface="Times New Roman" panose="02020603050405020304" pitchFamily="18" charset="0"/>
            </a:endParaRPr>
          </a:p>
        </p:txBody>
      </p:sp>
      <p:sp>
        <p:nvSpPr>
          <p:cNvPr id="22" name="TextBox 21"/>
          <p:cNvSpPr txBox="1"/>
          <p:nvPr/>
        </p:nvSpPr>
        <p:spPr>
          <a:xfrm>
            <a:off x="6434050" y="2203942"/>
            <a:ext cx="62345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Or,</a:t>
            </a:r>
            <a:endParaRPr lang="en-IN">
              <a:latin typeface="Times New Roman" panose="02020603050405020304" pitchFamily="18" charset="0"/>
              <a:cs typeface="Times New Roman" panose="02020603050405020304" pitchFamily="18" charset="0"/>
            </a:endParaRPr>
          </a:p>
        </p:txBody>
      </p:sp>
      <p:sp>
        <p:nvSpPr>
          <p:cNvPr id="23" name="TextBox 22"/>
          <p:cNvSpPr txBox="1"/>
          <p:nvPr/>
        </p:nvSpPr>
        <p:spPr>
          <a:xfrm>
            <a:off x="6011112" y="881385"/>
            <a:ext cx="1919202"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Reflux ratio:</a:t>
            </a:r>
            <a:endParaRPr lang="en-IN">
              <a:latin typeface="Times New Roman" panose="02020603050405020304" pitchFamily="18" charset="0"/>
              <a:cs typeface="Times New Roman" panose="02020603050405020304" pitchFamily="18" charset="0"/>
            </a:endParaRPr>
          </a:p>
        </p:txBody>
      </p:sp>
      <p:sp>
        <p:nvSpPr>
          <p:cNvPr id="24" name="Rectangle 23"/>
          <p:cNvSpPr/>
          <p:nvPr/>
        </p:nvSpPr>
        <p:spPr>
          <a:xfrm>
            <a:off x="9655259" y="820304"/>
            <a:ext cx="800219"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9686577" y="1696518"/>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9686577" y="2181752"/>
            <a:ext cx="800219"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9686577" y="2908741"/>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(4)</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p:nvPr/>
        </p:nvSpPr>
        <p:spPr>
          <a:xfrm>
            <a:off x="10609712" y="4114733"/>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(5)</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10609712" y="4574140"/>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(6)</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1047941" y="5886103"/>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(7)</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p:cNvSpPr txBox="1"/>
          <p:nvPr/>
        </p:nvSpPr>
        <p:spPr>
          <a:xfrm>
            <a:off x="6004907" y="2695135"/>
            <a:ext cx="327521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For substance </a:t>
            </a:r>
            <a:r>
              <a:rPr lang="en-US" i="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a:t>
            </a:r>
            <a:endParaRPr lang="en-IN"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500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458" y="241070"/>
            <a:ext cx="8944494" cy="3046988"/>
          </a:xfrm>
          <a:prstGeom prst="rect">
            <a:avLst/>
          </a:prstGeom>
          <a:noFill/>
        </p:spPr>
        <p:txBody>
          <a:bodyPr wrap="square" rtlCol="0">
            <a:spAutoFit/>
          </a:bodyPr>
          <a:lstStyle/>
          <a:p>
            <a:pPr algn="ctr"/>
            <a:r>
              <a:rPr lang="en-US" sz="3200" b="1">
                <a:solidFill>
                  <a:srgbClr val="FF0000"/>
                </a:solidFill>
                <a:latin typeface="Times New Roman" panose="02020603050405020304" pitchFamily="18" charset="0"/>
                <a:cs typeface="Times New Roman" panose="02020603050405020304" pitchFamily="18" charset="0"/>
              </a:rPr>
              <a:t>Design of Multistage (Tray) Tower </a:t>
            </a:r>
          </a:p>
          <a:p>
            <a:pPr algn="ctr"/>
            <a:endParaRPr lang="en-US" sz="3200" b="1">
              <a:solidFill>
                <a:srgbClr val="FF0000"/>
              </a:solidFill>
              <a:latin typeface="Times New Roman" panose="02020603050405020304" pitchFamily="18" charset="0"/>
              <a:cs typeface="Times New Roman" panose="02020603050405020304" pitchFamily="18" charset="0"/>
            </a:endParaRPr>
          </a:p>
          <a:p>
            <a:pPr algn="ctr"/>
            <a:r>
              <a:rPr lang="en-US" sz="2800" b="1">
                <a:solidFill>
                  <a:srgbClr val="0033CC"/>
                </a:solidFill>
                <a:latin typeface="Times New Roman" panose="02020603050405020304" pitchFamily="18" charset="0"/>
                <a:cs typeface="Times New Roman" panose="02020603050405020304" pitchFamily="18" charset="0"/>
              </a:rPr>
              <a:t>Method of McCabe and Thiele</a:t>
            </a:r>
          </a:p>
          <a:p>
            <a:endParaRPr lang="en-US" sz="2400" b="1">
              <a:solidFill>
                <a:srgbClr val="FF0000"/>
              </a:solidFill>
              <a:latin typeface="Times New Roman" panose="02020603050405020304" pitchFamily="18" charset="0"/>
              <a:cs typeface="Times New Roman" panose="02020603050405020304" pitchFamily="18" charset="0"/>
            </a:endParaRPr>
          </a:p>
          <a:p>
            <a:r>
              <a:rPr lang="en-US" sz="2400" b="1">
                <a:solidFill>
                  <a:srgbClr val="FF0000"/>
                </a:solidFill>
                <a:latin typeface="Times New Roman" panose="02020603050405020304" pitchFamily="18" charset="0"/>
                <a:cs typeface="Times New Roman" panose="02020603050405020304" pitchFamily="18" charset="0"/>
              </a:rPr>
              <a:t>		   </a:t>
            </a:r>
            <a:r>
              <a:rPr lang="en-US" sz="2800" b="1">
                <a:solidFill>
                  <a:srgbClr val="0033CC"/>
                </a:solidFill>
                <a:latin typeface="Times New Roman" panose="02020603050405020304" pitchFamily="18" charset="0"/>
                <a:cs typeface="Times New Roman" panose="02020603050405020304" pitchFamily="18" charset="0"/>
              </a:rPr>
              <a:t>Method of </a:t>
            </a:r>
            <a:r>
              <a:rPr lang="en-US" sz="2800" b="1" err="1">
                <a:solidFill>
                  <a:srgbClr val="0033CC"/>
                </a:solidFill>
                <a:latin typeface="Times New Roman" panose="02020603050405020304" pitchFamily="18" charset="0"/>
                <a:cs typeface="Times New Roman" panose="02020603050405020304" pitchFamily="18" charset="0"/>
              </a:rPr>
              <a:t>Ponchon</a:t>
            </a:r>
            <a:r>
              <a:rPr lang="en-US" sz="2800" b="1">
                <a:solidFill>
                  <a:srgbClr val="0033CC"/>
                </a:solidFill>
                <a:latin typeface="Times New Roman" panose="02020603050405020304" pitchFamily="18" charset="0"/>
                <a:cs typeface="Times New Roman" panose="02020603050405020304" pitchFamily="18" charset="0"/>
              </a:rPr>
              <a:t> and </a:t>
            </a:r>
            <a:r>
              <a:rPr lang="en-US" sz="2800" b="1" err="1">
                <a:solidFill>
                  <a:srgbClr val="0033CC"/>
                </a:solidFill>
                <a:latin typeface="Times New Roman" panose="02020603050405020304" pitchFamily="18" charset="0"/>
                <a:cs typeface="Times New Roman" panose="02020603050405020304" pitchFamily="18" charset="0"/>
              </a:rPr>
              <a:t>Savarit</a:t>
            </a:r>
            <a:endParaRPr lang="en-US" sz="2800" b="1">
              <a:solidFill>
                <a:srgbClr val="0033CC"/>
              </a:solidFill>
              <a:latin typeface="Times New Roman" panose="02020603050405020304" pitchFamily="18" charset="0"/>
              <a:cs typeface="Times New Roman" panose="02020603050405020304" pitchFamily="18" charset="0"/>
            </a:endParaRPr>
          </a:p>
          <a:p>
            <a:endParaRPr lang="en-US" sz="2400" b="1">
              <a:solidFill>
                <a:srgbClr val="FF0000"/>
              </a:solidFill>
              <a:latin typeface="Times New Roman" panose="02020603050405020304" pitchFamily="18" charset="0"/>
              <a:cs typeface="Times New Roman" panose="02020603050405020304" pitchFamily="18" charset="0"/>
            </a:endParaRPr>
          </a:p>
          <a:p>
            <a:endParaRPr lang="en-IN"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07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647" y="264462"/>
            <a:ext cx="8747759" cy="523220"/>
          </a:xfrm>
          <a:prstGeom prst="rect">
            <a:avLst/>
          </a:prstGeom>
        </p:spPr>
        <p:txBody>
          <a:bodyPr wrap="square">
            <a:spAutoFit/>
          </a:bodyPr>
          <a:lstStyle/>
          <a:p>
            <a:pPr algn="ctr"/>
            <a:r>
              <a:rPr lang="en-US" sz="2800" b="1">
                <a:solidFill>
                  <a:srgbClr val="FF0000"/>
                </a:solidFill>
                <a:latin typeface="Times New Roman" panose="02020603050405020304" pitchFamily="18" charset="0"/>
                <a:cs typeface="Times New Roman" panose="02020603050405020304" pitchFamily="18" charset="0"/>
              </a:rPr>
              <a:t>Design of Tray Tower  </a:t>
            </a:r>
            <a:r>
              <a:rPr lang="en-US" sz="2800" b="1">
                <a:latin typeface="Times New Roman" panose="02020603050405020304" pitchFamily="18" charset="0"/>
                <a:cs typeface="Times New Roman" panose="02020603050405020304" pitchFamily="18" charset="0"/>
              </a:rPr>
              <a:t>-</a:t>
            </a:r>
            <a:r>
              <a:rPr lang="en-US" sz="2800" b="1">
                <a:solidFill>
                  <a:srgbClr val="FF0000"/>
                </a:solidFill>
                <a:latin typeface="Times New Roman" panose="02020603050405020304" pitchFamily="18" charset="0"/>
                <a:cs typeface="Times New Roman" panose="02020603050405020304" pitchFamily="18" charset="0"/>
              </a:rPr>
              <a:t> </a:t>
            </a:r>
            <a:r>
              <a:rPr lang="en-US" sz="2800" b="1">
                <a:solidFill>
                  <a:srgbClr val="0033CC"/>
                </a:solidFill>
                <a:latin typeface="Times New Roman" panose="02020603050405020304" pitchFamily="18" charset="0"/>
                <a:cs typeface="Times New Roman" panose="02020603050405020304" pitchFamily="18" charset="0"/>
              </a:rPr>
              <a:t>Method of McCabe and Thiele</a:t>
            </a:r>
          </a:p>
        </p:txBody>
      </p:sp>
      <p:sp>
        <p:nvSpPr>
          <p:cNvPr id="3" name="TextBox 2"/>
          <p:cNvSpPr txBox="1"/>
          <p:nvPr/>
        </p:nvSpPr>
        <p:spPr>
          <a:xfrm>
            <a:off x="931026" y="1271847"/>
            <a:ext cx="10307781" cy="104644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Principle of </a:t>
            </a:r>
            <a:r>
              <a:rPr lang="en-US" sz="2400" b="1" err="1">
                <a:latin typeface="Times New Roman" panose="02020603050405020304" pitchFamily="18" charset="0"/>
                <a:cs typeface="Times New Roman" panose="02020603050405020304" pitchFamily="18" charset="0"/>
              </a:rPr>
              <a:t>equimolal</a:t>
            </a:r>
            <a:r>
              <a:rPr lang="en-US" sz="2400" b="1">
                <a:latin typeface="Times New Roman" panose="02020603050405020304" pitchFamily="18" charset="0"/>
                <a:cs typeface="Times New Roman" panose="02020603050405020304" pitchFamily="18" charset="0"/>
              </a:rPr>
              <a:t> overflow and vaporization:</a:t>
            </a:r>
          </a:p>
          <a:p>
            <a:endParaRPr lang="en-US" sz="2000"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The rate of liquid flow from each tray in  a section of the tower is constant on  a molar basis.</a:t>
            </a:r>
            <a:endParaRPr lang="en-IN" b="1">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3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6210" y="931025"/>
            <a:ext cx="9119062" cy="6494085"/>
          </a:xfrm>
          <a:prstGeom prst="rect">
            <a:avLst/>
          </a:prstGeom>
          <a:noFill/>
        </p:spPr>
        <p:txBody>
          <a:bodyPr wrap="square" rtlCol="0">
            <a:spAutoFit/>
          </a:bodyPr>
          <a:lstStyle/>
          <a:p>
            <a:pPr algn="just"/>
            <a:r>
              <a:rPr lang="en-US" sz="2400" b="1">
                <a:solidFill>
                  <a:srgbClr val="FF0000"/>
                </a:solidFill>
                <a:latin typeface="Times New Roman" panose="02020603050405020304" pitchFamily="18" charset="0"/>
                <a:cs typeface="Times New Roman" panose="02020603050405020304" pitchFamily="18" charset="0"/>
              </a:rPr>
              <a:t>Successful application of distillation methods depends greatly upon an understanding of the equilibrium existing between the </a:t>
            </a:r>
            <a:r>
              <a:rPr lang="en-US" sz="2400" b="1" err="1">
                <a:solidFill>
                  <a:srgbClr val="FF0000"/>
                </a:solidFill>
                <a:latin typeface="Times New Roman" panose="02020603050405020304" pitchFamily="18" charset="0"/>
                <a:cs typeface="Times New Roman" panose="02020603050405020304" pitchFamily="18" charset="0"/>
              </a:rPr>
              <a:t>vapour</a:t>
            </a:r>
            <a:r>
              <a:rPr lang="en-US" sz="2400" b="1">
                <a:solidFill>
                  <a:srgbClr val="FF0000"/>
                </a:solidFill>
                <a:latin typeface="Times New Roman" panose="02020603050405020304" pitchFamily="18" charset="0"/>
                <a:cs typeface="Times New Roman" panose="02020603050405020304" pitchFamily="18" charset="0"/>
              </a:rPr>
              <a:t> and liquid phases of the mixtures encountered.</a:t>
            </a:r>
          </a:p>
          <a:p>
            <a:pPr algn="just"/>
            <a:endParaRPr lang="en-US" sz="2400" b="1">
              <a:solidFill>
                <a:srgbClr val="FF0000"/>
              </a:solidFill>
              <a:latin typeface="Times New Roman" panose="02020603050405020304" pitchFamily="18" charset="0"/>
              <a:cs typeface="Times New Roman" panose="02020603050405020304" pitchFamily="18" charset="0"/>
            </a:endParaRPr>
          </a:p>
          <a:p>
            <a:pPr algn="just"/>
            <a:r>
              <a:rPr lang="en-US" sz="2400" b="1">
                <a:solidFill>
                  <a:srgbClr val="0033CC"/>
                </a:solidFill>
                <a:latin typeface="Times New Roman" panose="02020603050405020304" pitchFamily="18" charset="0"/>
                <a:cs typeface="Times New Roman" panose="02020603050405020304" pitchFamily="18" charset="0"/>
              </a:rPr>
              <a:t>Phase rule applies to </a:t>
            </a:r>
            <a:r>
              <a:rPr lang="en-US" sz="2400" b="1" err="1">
                <a:solidFill>
                  <a:srgbClr val="0033CC"/>
                </a:solidFill>
                <a:latin typeface="Times New Roman" panose="02020603050405020304" pitchFamily="18" charset="0"/>
                <a:cs typeface="Times New Roman" panose="02020603050405020304" pitchFamily="18" charset="0"/>
              </a:rPr>
              <a:t>Vapour</a:t>
            </a:r>
            <a:r>
              <a:rPr lang="en-US" sz="2400" b="1">
                <a:solidFill>
                  <a:srgbClr val="0033CC"/>
                </a:solidFill>
                <a:latin typeface="Times New Roman" panose="02020603050405020304" pitchFamily="18" charset="0"/>
                <a:cs typeface="Times New Roman" panose="02020603050405020304" pitchFamily="18" charset="0"/>
              </a:rPr>
              <a:t>-Liquid systems:</a:t>
            </a:r>
          </a:p>
          <a:p>
            <a:pPr algn="just"/>
            <a:r>
              <a:rPr lang="en-US" sz="2400" b="1">
                <a:solidFill>
                  <a:srgbClr val="0033CC"/>
                </a:solidFill>
                <a:latin typeface="Times New Roman" panose="02020603050405020304" pitchFamily="18" charset="0"/>
                <a:cs typeface="Times New Roman" panose="02020603050405020304" pitchFamily="18" charset="0"/>
              </a:rPr>
              <a:t>		</a:t>
            </a:r>
            <a:r>
              <a:rPr lang="en-US" sz="2400" b="1" i="1">
                <a:solidFill>
                  <a:srgbClr val="C00000"/>
                </a:solidFill>
                <a:latin typeface="Times New Roman" panose="02020603050405020304" pitchFamily="18" charset="0"/>
                <a:cs typeface="Times New Roman" panose="02020603050405020304" pitchFamily="18" charset="0"/>
              </a:rPr>
              <a:t>F = C – P</a:t>
            </a:r>
            <a:r>
              <a:rPr lang="en-US" sz="2400" b="1">
                <a:solidFill>
                  <a:srgbClr val="C00000"/>
                </a:solidFill>
                <a:latin typeface="Times New Roman" panose="02020603050405020304" pitchFamily="18" charset="0"/>
                <a:cs typeface="Times New Roman" panose="02020603050405020304" pitchFamily="18" charset="0"/>
              </a:rPr>
              <a:t> + 2</a:t>
            </a:r>
          </a:p>
          <a:p>
            <a:pPr algn="just"/>
            <a:r>
              <a:rPr lang="en-US" sz="2400" b="1">
                <a:solidFill>
                  <a:srgbClr val="00B050"/>
                </a:solidFill>
                <a:latin typeface="Times New Roman" panose="02020603050405020304" pitchFamily="18" charset="0"/>
                <a:cs typeface="Times New Roman" panose="02020603050405020304" pitchFamily="18" charset="0"/>
              </a:rPr>
              <a:t>For binary systems: </a:t>
            </a:r>
          </a:p>
          <a:p>
            <a:pPr algn="just"/>
            <a:r>
              <a:rPr lang="en-US" sz="2400" b="1">
                <a:solidFill>
                  <a:srgbClr val="00B0F0"/>
                </a:solidFill>
                <a:latin typeface="Times New Roman" panose="02020603050405020304" pitchFamily="18" charset="0"/>
                <a:cs typeface="Times New Roman" panose="02020603050405020304" pitchFamily="18" charset="0"/>
              </a:rPr>
              <a:t>Variables are: Pressure, Temperature and Concentrations of  one component in the liquid and </a:t>
            </a:r>
            <a:r>
              <a:rPr lang="en-US" sz="2400" b="1" err="1">
                <a:solidFill>
                  <a:srgbClr val="00B0F0"/>
                </a:solidFill>
                <a:latin typeface="Times New Roman" panose="02020603050405020304" pitchFamily="18" charset="0"/>
                <a:cs typeface="Times New Roman" panose="02020603050405020304" pitchFamily="18" charset="0"/>
              </a:rPr>
              <a:t>vapour</a:t>
            </a:r>
            <a:r>
              <a:rPr lang="en-US" sz="2400" b="1">
                <a:solidFill>
                  <a:srgbClr val="00B0F0"/>
                </a:solidFill>
                <a:latin typeface="Times New Roman" panose="02020603050405020304" pitchFamily="18" charset="0"/>
                <a:cs typeface="Times New Roman" panose="02020603050405020304" pitchFamily="18" charset="0"/>
              </a:rPr>
              <a:t> phases</a:t>
            </a:r>
          </a:p>
          <a:p>
            <a:pPr algn="just"/>
            <a:endParaRPr lang="en-US" sz="2400" b="1">
              <a:solidFill>
                <a:srgbClr val="C00000"/>
              </a:solidFill>
              <a:latin typeface="Times New Roman" panose="02020603050405020304" pitchFamily="18" charset="0"/>
              <a:cs typeface="Times New Roman" panose="02020603050405020304" pitchFamily="18" charset="0"/>
            </a:endParaRPr>
          </a:p>
          <a:p>
            <a:pPr algn="just"/>
            <a:r>
              <a:rPr lang="en-US" sz="2400" b="1">
                <a:solidFill>
                  <a:srgbClr val="C00000"/>
                </a:solidFill>
                <a:latin typeface="Times New Roman" panose="02020603050405020304" pitchFamily="18" charset="0"/>
                <a:cs typeface="Times New Roman" panose="02020603050405020304" pitchFamily="18" charset="0"/>
              </a:rPr>
              <a:t>and </a:t>
            </a:r>
            <a:r>
              <a:rPr lang="en-US" sz="2400" b="1" i="1">
                <a:latin typeface="Times New Roman" panose="02020603050405020304" pitchFamily="18" charset="0"/>
                <a:cs typeface="Times New Roman" panose="02020603050405020304" pitchFamily="18" charset="0"/>
              </a:rPr>
              <a:t>F</a:t>
            </a:r>
            <a:r>
              <a:rPr lang="en-US" sz="2400" b="1">
                <a:latin typeface="Times New Roman" panose="02020603050405020304" pitchFamily="18" charset="0"/>
                <a:cs typeface="Times New Roman" panose="02020603050405020304" pitchFamily="18" charset="0"/>
              </a:rPr>
              <a:t> = 2.</a:t>
            </a:r>
          </a:p>
          <a:p>
            <a:pPr algn="just"/>
            <a:endParaRPr lang="en-US" sz="2400" b="1">
              <a:latin typeface="Times New Roman" panose="02020603050405020304" pitchFamily="18" charset="0"/>
              <a:cs typeface="Times New Roman" panose="02020603050405020304" pitchFamily="18" charset="0"/>
            </a:endParaRPr>
          </a:p>
          <a:p>
            <a:pPr algn="just"/>
            <a:r>
              <a:rPr lang="en-US" sz="2400" b="1">
                <a:solidFill>
                  <a:srgbClr val="7030A0"/>
                </a:solidFill>
                <a:latin typeface="Times New Roman" panose="02020603050405020304" pitchFamily="18" charset="0"/>
                <a:cs typeface="Times New Roman" panose="02020603050405020304" pitchFamily="18" charset="0"/>
              </a:rPr>
              <a:t>If the pressure is fixed, only one variable, e.g., liquid phase concentration, can be changed independently and temperature and </a:t>
            </a:r>
            <a:r>
              <a:rPr lang="en-US" sz="2400" b="1" err="1">
                <a:solidFill>
                  <a:srgbClr val="7030A0"/>
                </a:solidFill>
                <a:latin typeface="Times New Roman" panose="02020603050405020304" pitchFamily="18" charset="0"/>
                <a:cs typeface="Times New Roman" panose="02020603050405020304" pitchFamily="18" charset="0"/>
              </a:rPr>
              <a:t>vapour</a:t>
            </a:r>
            <a:r>
              <a:rPr lang="en-US" sz="2400" b="1">
                <a:solidFill>
                  <a:srgbClr val="7030A0"/>
                </a:solidFill>
                <a:latin typeface="Times New Roman" panose="02020603050405020304" pitchFamily="18" charset="0"/>
                <a:cs typeface="Times New Roman" panose="02020603050405020304" pitchFamily="18" charset="0"/>
              </a:rPr>
              <a:t> phase concentration follow.</a:t>
            </a:r>
          </a:p>
          <a:p>
            <a:pPr algn="just"/>
            <a:endParaRPr lang="en-US" sz="2800" b="1">
              <a:solidFill>
                <a:srgbClr val="C00000"/>
              </a:solidFill>
              <a:latin typeface="Times New Roman" panose="02020603050405020304" pitchFamily="18" charset="0"/>
              <a:cs typeface="Times New Roman" panose="02020603050405020304" pitchFamily="18" charset="0"/>
            </a:endParaRPr>
          </a:p>
          <a:p>
            <a:pPr algn="just"/>
            <a:endParaRPr lang="en-IN" sz="2800" b="1">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22712" y="232756"/>
            <a:ext cx="8379230" cy="523220"/>
          </a:xfrm>
          <a:prstGeom prst="rect">
            <a:avLst/>
          </a:prstGeom>
          <a:noFill/>
        </p:spPr>
        <p:txBody>
          <a:bodyPr wrap="square" rtlCol="0">
            <a:spAutoFit/>
          </a:bodyPr>
          <a:lstStyle/>
          <a:p>
            <a:r>
              <a:rPr lang="en-US" sz="2800" b="1">
                <a:solidFill>
                  <a:srgbClr val="0033CC"/>
                </a:solidFill>
                <a:latin typeface="Times New Roman" panose="02020603050405020304" pitchFamily="18" charset="0"/>
                <a:cs typeface="Times New Roman" panose="02020603050405020304" pitchFamily="18" charset="0"/>
              </a:rPr>
              <a:t>Importance of </a:t>
            </a:r>
            <a:r>
              <a:rPr lang="en-US" sz="2800" b="1" err="1">
                <a:solidFill>
                  <a:srgbClr val="0033CC"/>
                </a:solidFill>
                <a:latin typeface="Times New Roman" panose="02020603050405020304" pitchFamily="18" charset="0"/>
                <a:cs typeface="Times New Roman" panose="02020603050405020304" pitchFamily="18" charset="0"/>
              </a:rPr>
              <a:t>Vapour</a:t>
            </a:r>
            <a:r>
              <a:rPr lang="en-US" sz="2800" b="1">
                <a:solidFill>
                  <a:srgbClr val="0033CC"/>
                </a:solidFill>
                <a:latin typeface="Times New Roman" panose="02020603050405020304" pitchFamily="18" charset="0"/>
                <a:cs typeface="Times New Roman" panose="02020603050405020304" pitchFamily="18" charset="0"/>
              </a:rPr>
              <a:t>-Liquid Equilibrium (V-LE)</a:t>
            </a:r>
            <a:endParaRPr lang="en-IN" sz="2800" b="1">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81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9498" y="232756"/>
            <a:ext cx="7705898" cy="400110"/>
          </a:xfrm>
          <a:prstGeom prst="rect">
            <a:avLst/>
          </a:prstGeom>
          <a:noFill/>
        </p:spPr>
        <p:txBody>
          <a:bodyPr wrap="square" rtlCol="0">
            <a:spAutoFit/>
          </a:bodyPr>
          <a:lstStyle/>
          <a:p>
            <a:r>
              <a:rPr lang="en-US" sz="2000" b="1">
                <a:solidFill>
                  <a:srgbClr val="0033CC"/>
                </a:solidFill>
                <a:latin typeface="Times New Roman" panose="02020603050405020304" pitchFamily="18" charset="0"/>
                <a:cs typeface="Times New Roman" panose="02020603050405020304" pitchFamily="18" charset="0"/>
              </a:rPr>
              <a:t>Enriching Section: Total Condenser -  Reflux at the Bubble Point</a:t>
            </a:r>
            <a:endParaRPr lang="en-IN" sz="2000" b="1">
              <a:solidFill>
                <a:srgbClr val="0033CC"/>
              </a:solidFill>
              <a:latin typeface="Times New Roman" panose="02020603050405020304" pitchFamily="18" charset="0"/>
              <a:cs typeface="Times New Roman" panose="02020603050405020304" pitchFamily="18" charset="0"/>
            </a:endParaRPr>
          </a:p>
        </p:txBody>
      </p:sp>
      <p:sp>
        <p:nvSpPr>
          <p:cNvPr id="4" name="Rectangle 3"/>
          <p:cNvSpPr/>
          <p:nvPr/>
        </p:nvSpPr>
        <p:spPr>
          <a:xfrm>
            <a:off x="3439737" y="746809"/>
            <a:ext cx="4692375"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A total material balance over the envelope gives: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p:cNvSpPr>
            <a:spLocks noChangeArrowheads="1"/>
          </p:cNvSpPr>
          <p:nvPr/>
        </p:nvSpPr>
        <p:spPr bwMode="auto">
          <a:xfrm>
            <a:off x="5062451" y="11462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1459083258"/>
              </p:ext>
            </p:extLst>
          </p:nvPr>
        </p:nvGraphicFramePr>
        <p:xfrm>
          <a:off x="4822017" y="1155881"/>
          <a:ext cx="2314575" cy="352425"/>
        </p:xfrm>
        <a:graphic>
          <a:graphicData uri="http://schemas.openxmlformats.org/presentationml/2006/ole">
            <mc:AlternateContent xmlns:mc="http://schemas.openxmlformats.org/markup-compatibility/2006">
              <mc:Choice xmlns:v="urn:schemas-microsoft-com:vml" Requires="v">
                <p:oleObj spid="_x0000_s43009" name="Equation" r:id="rId3" imgW="1346200" imgH="203200" progId="Equation.3">
                  <p:embed/>
                </p:oleObj>
              </mc:Choice>
              <mc:Fallback>
                <p:oleObj name="Equation" r:id="rId3" imgW="1346200" imgH="203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017" y="1155881"/>
                        <a:ext cx="23145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3449126" y="1562505"/>
            <a:ext cx="1787669"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For component </a:t>
            </a:r>
            <a:r>
              <a:rPr lang="en-IN" i="1">
                <a:latin typeface="Times New Roman" panose="02020603050405020304" pitchFamily="18" charset="0"/>
                <a:ea typeface="Calibri" panose="020F0502020204030204" pitchFamily="34" charset="0"/>
                <a:cs typeface="Times New Roman" panose="02020603050405020304" pitchFamily="18" charset="0"/>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152582284"/>
              </p:ext>
            </p:extLst>
          </p:nvPr>
        </p:nvGraphicFramePr>
        <p:xfrm>
          <a:off x="4799149" y="1960451"/>
          <a:ext cx="2114550" cy="390525"/>
        </p:xfrm>
        <a:graphic>
          <a:graphicData uri="http://schemas.openxmlformats.org/presentationml/2006/ole">
            <mc:AlternateContent xmlns:mc="http://schemas.openxmlformats.org/markup-compatibility/2006">
              <mc:Choice xmlns:v="urn:schemas-microsoft-com:vml" Requires="v">
                <p:oleObj spid="_x0000_s43010" name="Equation" r:id="rId5" imgW="1231366" imgH="228501" progId="Equation.3">
                  <p:embed/>
                </p:oleObj>
              </mc:Choice>
              <mc:Fallback>
                <p:oleObj name="Equation" r:id="rId5" imgW="1231366" imgH="2285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149" y="1960451"/>
                        <a:ext cx="21145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3439737" y="2384313"/>
            <a:ext cx="4833374"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From which the enriching section operating line is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09293266"/>
              </p:ext>
            </p:extLst>
          </p:nvPr>
        </p:nvGraphicFramePr>
        <p:xfrm>
          <a:off x="4810125" y="2765425"/>
          <a:ext cx="2022475" cy="685800"/>
        </p:xfrm>
        <a:graphic>
          <a:graphicData uri="http://schemas.openxmlformats.org/presentationml/2006/ole">
            <mc:AlternateContent xmlns:mc="http://schemas.openxmlformats.org/markup-compatibility/2006">
              <mc:Choice xmlns:v="urn:schemas-microsoft-com:vml" Requires="v">
                <p:oleObj spid="_x0000_s43011" name="Equation" r:id="rId7" imgW="1180800" imgH="393480" progId="Equation.3">
                  <p:embed/>
                </p:oleObj>
              </mc:Choice>
              <mc:Fallback>
                <p:oleObj name="Equation" r:id="rId7" imgW="1180800" imgH="393480" progId="Equation.3">
                  <p:embed/>
                  <p:pic>
                    <p:nvPicPr>
                      <p:cNvPr id="0" name="Object 5"/>
                      <p:cNvPicPr>
                        <a:picLocks noChangeAspect="1" noChangeArrowheads="1"/>
                      </p:cNvPicPr>
                      <p:nvPr/>
                    </p:nvPicPr>
                    <p:blipFill>
                      <a:blip r:embed="rId8"/>
                      <a:srcRect/>
                      <a:stretch>
                        <a:fillRect/>
                      </a:stretch>
                    </p:blipFill>
                    <p:spPr bwMode="auto">
                      <a:xfrm>
                        <a:off x="4810125" y="2765425"/>
                        <a:ext cx="20224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3431894" y="3405436"/>
            <a:ext cx="4237057"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Replacing </a:t>
            </a:r>
            <a:r>
              <a:rPr lang="en-IN" i="1">
                <a:latin typeface="Times New Roman" panose="02020603050405020304" pitchFamily="18" charset="0"/>
                <a:ea typeface="Calibri" panose="020F0502020204030204" pitchFamily="34" charset="0"/>
                <a:cs typeface="Times New Roman" panose="02020603050405020304" pitchFamily="18" charset="0"/>
              </a:rPr>
              <a:t>G</a:t>
            </a:r>
            <a:r>
              <a:rPr lang="en-IN">
                <a:latin typeface="Times New Roman" panose="02020603050405020304" pitchFamily="18" charset="0"/>
                <a:ea typeface="Calibri" panose="020F0502020204030204" pitchFamily="34" charset="0"/>
                <a:cs typeface="Times New Roman" panose="02020603050405020304" pitchFamily="18" charset="0"/>
              </a:rPr>
              <a:t> of Eqn. (10) by Eqn. (8) gives: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2441766717"/>
              </p:ext>
            </p:extLst>
          </p:nvPr>
        </p:nvGraphicFramePr>
        <p:xfrm>
          <a:off x="4803775" y="3863975"/>
          <a:ext cx="2311400" cy="685800"/>
        </p:xfrm>
        <a:graphic>
          <a:graphicData uri="http://schemas.openxmlformats.org/presentationml/2006/ole">
            <mc:AlternateContent xmlns:mc="http://schemas.openxmlformats.org/markup-compatibility/2006">
              <mc:Choice xmlns:v="urn:schemas-microsoft-com:vml" Requires="v">
                <p:oleObj spid="_x0000_s43012" name="Equation" r:id="rId9" imgW="1346040" imgH="393480" progId="Equation.3">
                  <p:embed/>
                </p:oleObj>
              </mc:Choice>
              <mc:Fallback>
                <p:oleObj name="Equation" r:id="rId9" imgW="1346040" imgH="393480" progId="Equation.3">
                  <p:embed/>
                  <p:pic>
                    <p:nvPicPr>
                      <p:cNvPr id="0" name="Object 7"/>
                      <p:cNvPicPr>
                        <a:picLocks noChangeAspect="1" noChangeArrowheads="1"/>
                      </p:cNvPicPr>
                      <p:nvPr/>
                    </p:nvPicPr>
                    <p:blipFill>
                      <a:blip r:embed="rId10"/>
                      <a:srcRect/>
                      <a:stretch>
                        <a:fillRect/>
                      </a:stretch>
                    </p:blipFill>
                    <p:spPr bwMode="auto">
                      <a:xfrm>
                        <a:off x="4803775" y="3863975"/>
                        <a:ext cx="2311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p:cNvSpPr>
            <a:spLocks noChangeArrowheads="1"/>
          </p:cNvSpPr>
          <p:nvPr/>
        </p:nvSpPr>
        <p:spPr bwMode="auto">
          <a:xfrm>
            <a:off x="2219499" y="4695151"/>
            <a:ext cx="61201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the equation of a straight line on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y</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coordinates of slope</a:t>
            </a:r>
          </a:p>
          <a:p>
            <a:pPr algn="just" eaLnBrk="0" fontAlgn="base" hangingPunct="0">
              <a:spcBef>
                <a:spcPct val="0"/>
              </a:spcBef>
              <a:spcAft>
                <a:spcPct val="0"/>
              </a:spcAf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a:latin typeface="Times New Roman" panose="02020603050405020304" pitchFamily="18" charset="0"/>
                <a:ea typeface="Calibri" panose="020F0502020204030204" pitchFamily="34" charset="0"/>
                <a:cs typeface="Times New Roman" panose="02020603050405020304" pitchFamily="18" charset="0"/>
              </a:rPr>
              <a:t>and with a </a:t>
            </a:r>
            <a:r>
              <a:rPr lang="en-US" altLang="en-US" i="1">
                <a:latin typeface="Times New Roman" panose="02020603050405020304" pitchFamily="18" charset="0"/>
                <a:ea typeface="Calibri" panose="020F0502020204030204" pitchFamily="34" charset="0"/>
                <a:cs typeface="Times New Roman" panose="02020603050405020304" pitchFamily="18" charset="0"/>
              </a:rPr>
              <a:t>y</a:t>
            </a:r>
            <a:r>
              <a:rPr lang="en-US" altLang="en-US">
                <a:latin typeface="Times New Roman" panose="02020603050405020304" pitchFamily="18" charset="0"/>
                <a:ea typeface="Calibri" panose="020F0502020204030204" pitchFamily="34" charset="0"/>
                <a:cs typeface="Times New Roman" panose="02020603050405020304" pitchFamily="18" charset="0"/>
              </a:rPr>
              <a:t>-intercept of </a:t>
            </a:r>
            <a:r>
              <a:rPr lang="en-US" altLang="en-US" i="1" err="1">
                <a:latin typeface="Times New Roman" panose="02020603050405020304" pitchFamily="18" charset="0"/>
                <a:ea typeface="Calibri" panose="020F0502020204030204" pitchFamily="34" charset="0"/>
                <a:cs typeface="Times New Roman" panose="02020603050405020304" pitchFamily="18" charset="0"/>
              </a:rPr>
              <a:t>x</a:t>
            </a:r>
            <a:r>
              <a:rPr lang="en-US" altLang="en-US" i="1" baseline="-30000" err="1">
                <a:latin typeface="Times New Roman" panose="02020603050405020304" pitchFamily="18" charset="0"/>
                <a:ea typeface="Calibri" panose="020F0502020204030204" pitchFamily="34" charset="0"/>
                <a:cs typeface="Times New Roman" panose="02020603050405020304" pitchFamily="18" charset="0"/>
              </a:rPr>
              <a:t>D</a:t>
            </a:r>
            <a:r>
              <a:rPr lang="en-US" altLang="en-US" i="1">
                <a:latin typeface="Times New Roman" panose="02020603050405020304" pitchFamily="18" charset="0"/>
                <a:ea typeface="Calibri" panose="020F0502020204030204" pitchFamily="34" charset="0"/>
                <a:cs typeface="Times New Roman" panose="02020603050405020304" pitchFamily="18" charset="0"/>
              </a:rPr>
              <a:t>/</a:t>
            </a:r>
            <a:r>
              <a:rPr lang="en-US" altLang="en-US">
                <a:latin typeface="Times New Roman" panose="02020603050405020304" pitchFamily="18" charset="0"/>
                <a:ea typeface="Calibri" panose="020F0502020204030204" pitchFamily="34" charset="0"/>
                <a:cs typeface="Times New Roman" panose="02020603050405020304" pitchFamily="18" charset="0"/>
              </a:rPr>
              <a:t>(</a:t>
            </a:r>
            <a:r>
              <a:rPr lang="en-US" altLang="en-US" i="1">
                <a:latin typeface="Times New Roman" panose="02020603050405020304" pitchFamily="18" charset="0"/>
                <a:ea typeface="Calibri" panose="020F0502020204030204" pitchFamily="34" charset="0"/>
                <a:cs typeface="Times New Roman" panose="02020603050405020304" pitchFamily="18" charset="0"/>
              </a:rPr>
              <a:t>R+</a:t>
            </a:r>
            <a:r>
              <a:rPr lang="en-US" altLang="en-US">
                <a:latin typeface="Times New Roman" panose="02020603050405020304" pitchFamily="18" charset="0"/>
                <a:ea typeface="Calibri" panose="020F0502020204030204" pitchFamily="34" charset="0"/>
                <a:cs typeface="Times New Roman" panose="02020603050405020304" pitchFamily="18" charset="0"/>
              </a:rPr>
              <a:t>1).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2248811948"/>
              </p:ext>
            </p:extLst>
          </p:nvPr>
        </p:nvGraphicFramePr>
        <p:xfrm>
          <a:off x="2333307" y="5054915"/>
          <a:ext cx="1552575" cy="285750"/>
        </p:xfrm>
        <a:graphic>
          <a:graphicData uri="http://schemas.openxmlformats.org/presentationml/2006/ole">
            <mc:AlternateContent xmlns:mc="http://schemas.openxmlformats.org/markup-compatibility/2006">
              <mc:Choice xmlns:v="urn:schemas-microsoft-com:vml" Requires="v">
                <p:oleObj spid="_x0000_s43013" name="Equation" r:id="rId11" imgW="1091726" imgH="203112" progId="Equation.3">
                  <p:embed/>
                </p:oleObj>
              </mc:Choice>
              <mc:Fallback>
                <p:oleObj name="Equation" r:id="rId11" imgW="1091726" imgH="203112"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3307" y="5054915"/>
                        <a:ext cx="15525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1"/>
          <p:cNvSpPr>
            <a:spLocks noChangeArrowheads="1"/>
          </p:cNvSpPr>
          <p:nvPr/>
        </p:nvSpPr>
        <p:spPr bwMode="auto">
          <a:xfrm>
            <a:off x="2219499" y="5414953"/>
            <a:ext cx="61201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Setting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b="0"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n+1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 that the line passes through the point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y =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the  45</a:t>
            </a:r>
            <a:r>
              <a:rPr kumimoji="0" lang="en-US" altLang="en-US" b="0" i="0"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diagonal.  This  point  and  the </a:t>
            </a:r>
            <a:r>
              <a:rPr kumimoji="0" lang="en-US" altLang="en-US"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intercept permit easy construction of the operating line.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13"/>
          <a:stretch>
            <a:fillRect/>
          </a:stretch>
        </p:blipFill>
        <p:spPr>
          <a:xfrm>
            <a:off x="8246073" y="1284184"/>
            <a:ext cx="3877353" cy="3477060"/>
          </a:xfrm>
          <a:prstGeom prst="rect">
            <a:avLst/>
          </a:prstGeom>
        </p:spPr>
      </p:pic>
      <p:sp>
        <p:nvSpPr>
          <p:cNvPr id="20" name="Rectangle 19"/>
          <p:cNvSpPr/>
          <p:nvPr/>
        </p:nvSpPr>
        <p:spPr>
          <a:xfrm>
            <a:off x="7214064" y="1089679"/>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(8)</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7214064" y="1904382"/>
            <a:ext cx="800219"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(9)</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7156355" y="2835676"/>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(10)</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7187282" y="3933123"/>
            <a:ext cx="907043"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(11)</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14"/>
          <a:stretch>
            <a:fillRect/>
          </a:stretch>
        </p:blipFill>
        <p:spPr>
          <a:xfrm>
            <a:off x="45477" y="745860"/>
            <a:ext cx="3139486" cy="3697797"/>
          </a:xfrm>
          <a:prstGeom prst="rect">
            <a:avLst/>
          </a:prstGeom>
        </p:spPr>
      </p:pic>
      <p:sp>
        <p:nvSpPr>
          <p:cNvPr id="3" name="TextBox 2"/>
          <p:cNvSpPr txBox="1"/>
          <p:nvPr/>
        </p:nvSpPr>
        <p:spPr>
          <a:xfrm>
            <a:off x="9113419" y="3022714"/>
            <a:ext cx="290945" cy="307777"/>
          </a:xfrm>
          <a:prstGeom prst="rect">
            <a:avLst/>
          </a:prstGeom>
          <a:noFill/>
        </p:spPr>
        <p:txBody>
          <a:bodyPr wrap="square" rtlCol="0">
            <a:spAutoFit/>
          </a:bodyPr>
          <a:lstStyle/>
          <a:p>
            <a:r>
              <a:rPr lang="en-US" sz="1400" b="1" i="1">
                <a:latin typeface="Times New Roman" panose="02020603050405020304" pitchFamily="18" charset="0"/>
                <a:cs typeface="Times New Roman" panose="02020603050405020304" pitchFamily="18" charset="0"/>
              </a:rPr>
              <a:t>P</a:t>
            </a:r>
            <a:endParaRPr lang="en-IN" sz="1400" b="1" i="1">
              <a:latin typeface="Times New Roman" panose="02020603050405020304" pitchFamily="18" charset="0"/>
              <a:cs typeface="Times New Roman" panose="02020603050405020304" pitchFamily="18" charset="0"/>
            </a:endParaRPr>
          </a:p>
        </p:txBody>
      </p:sp>
      <p:sp>
        <p:nvSpPr>
          <p:cNvPr id="24" name="Rectangle 23"/>
          <p:cNvSpPr/>
          <p:nvPr/>
        </p:nvSpPr>
        <p:spPr>
          <a:xfrm>
            <a:off x="6769427" y="6367381"/>
            <a:ext cx="4978927" cy="374077"/>
          </a:xfrm>
          <a:prstGeom prst="rect">
            <a:avLst/>
          </a:prstGeom>
        </p:spPr>
        <p:txBody>
          <a:bodyPr wrap="none">
            <a:spAutoFit/>
          </a:bodyPr>
          <a:lstStyle/>
          <a:p>
            <a:pPr algn="just">
              <a:lnSpc>
                <a:spcPct val="107000"/>
              </a:lnSpc>
              <a:spcAft>
                <a:spcPts val="800"/>
              </a:spcAft>
            </a:pPr>
            <a:r>
              <a:rPr lang="en-I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steps cannot be carrier further than point </a:t>
            </a:r>
            <a:r>
              <a:rPr lang="en-IN"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t>
            </a:r>
            <a:r>
              <a:rPr lang="en-I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24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8937" y="124690"/>
            <a:ext cx="7470372" cy="400110"/>
          </a:xfrm>
          <a:prstGeom prst="rect">
            <a:avLst/>
          </a:prstGeom>
          <a:noFill/>
        </p:spPr>
        <p:txBody>
          <a:bodyPr wrap="square" rtlCol="0">
            <a:spAutoFit/>
          </a:bodyPr>
          <a:lstStyle/>
          <a:p>
            <a:r>
              <a:rPr lang="en-US" sz="2000" b="1">
                <a:solidFill>
                  <a:srgbClr val="0033CC"/>
                </a:solidFill>
                <a:latin typeface="Times New Roman" panose="02020603050405020304" pitchFamily="18" charset="0"/>
                <a:cs typeface="Times New Roman" panose="02020603050405020304" pitchFamily="18" charset="0"/>
              </a:rPr>
              <a:t>Enriching Section: </a:t>
            </a:r>
            <a:r>
              <a:rPr lang="en-US" sz="2000" b="1" err="1">
                <a:solidFill>
                  <a:srgbClr val="0033CC"/>
                </a:solidFill>
                <a:latin typeface="Times New Roman" panose="02020603050405020304" pitchFamily="18" charset="0"/>
                <a:cs typeface="Times New Roman" panose="02020603050405020304" pitchFamily="18" charset="0"/>
              </a:rPr>
              <a:t>Reboiled</a:t>
            </a:r>
            <a:r>
              <a:rPr lang="en-US" sz="2000" b="1">
                <a:solidFill>
                  <a:srgbClr val="0033CC"/>
                </a:solidFill>
                <a:latin typeface="Times New Roman" panose="02020603050405020304" pitchFamily="18" charset="0"/>
                <a:cs typeface="Times New Roman" panose="02020603050405020304" pitchFamily="18" charset="0"/>
              </a:rPr>
              <a:t> </a:t>
            </a:r>
            <a:r>
              <a:rPr lang="en-US" sz="2000" b="1" err="1">
                <a:solidFill>
                  <a:srgbClr val="0033CC"/>
                </a:solidFill>
                <a:latin typeface="Times New Roman" panose="02020603050405020304" pitchFamily="18" charset="0"/>
                <a:cs typeface="Times New Roman" panose="02020603050405020304" pitchFamily="18" charset="0"/>
              </a:rPr>
              <a:t>Vapour</a:t>
            </a:r>
            <a:r>
              <a:rPr lang="en-US" sz="2000" b="1">
                <a:solidFill>
                  <a:srgbClr val="0033CC"/>
                </a:solidFill>
                <a:latin typeface="Times New Roman" panose="02020603050405020304" pitchFamily="18" charset="0"/>
                <a:cs typeface="Times New Roman" panose="02020603050405020304" pitchFamily="18" charset="0"/>
              </a:rPr>
              <a:t> in Equilibrium with Residue</a:t>
            </a:r>
            <a:endParaRPr lang="en-IN" sz="2000" b="1">
              <a:solidFill>
                <a:srgbClr val="0033CC"/>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757425" y="875859"/>
            <a:ext cx="4048423" cy="4013142"/>
          </a:xfrm>
          <a:prstGeom prst="rect">
            <a:avLst/>
          </a:prstGeom>
        </p:spPr>
      </p:pic>
      <p:sp>
        <p:nvSpPr>
          <p:cNvPr id="6" name="Rectangle 5"/>
          <p:cNvSpPr/>
          <p:nvPr/>
        </p:nvSpPr>
        <p:spPr>
          <a:xfrm>
            <a:off x="2473002" y="718386"/>
            <a:ext cx="3996543"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Total material balance over the envelope: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470160" y="-209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754236893"/>
              </p:ext>
            </p:extLst>
          </p:nvPr>
        </p:nvGraphicFramePr>
        <p:xfrm>
          <a:off x="3692390" y="1092965"/>
          <a:ext cx="1219200" cy="419100"/>
        </p:xfrm>
        <a:graphic>
          <a:graphicData uri="http://schemas.openxmlformats.org/presentationml/2006/ole">
            <mc:AlternateContent xmlns:mc="http://schemas.openxmlformats.org/markup-compatibility/2006">
              <mc:Choice xmlns:v="urn:schemas-microsoft-com:vml" Requires="v">
                <p:oleObj spid="_x0000_s44033" name="Equation" r:id="rId4" imgW="710891" imgH="241195" progId="Equation.3">
                  <p:embed/>
                </p:oleObj>
              </mc:Choice>
              <mc:Fallback>
                <p:oleObj name="Equation" r:id="rId4" imgW="710891" imgH="24119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390" y="1092965"/>
                        <a:ext cx="1219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2502530" y="1549407"/>
            <a:ext cx="3281668"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Component (</a:t>
            </a:r>
            <a:r>
              <a:rPr lang="en-IN" i="1">
                <a:latin typeface="Times New Roman" panose="02020603050405020304" pitchFamily="18" charset="0"/>
                <a:ea typeface="Calibri" panose="020F0502020204030204" pitchFamily="34" charset="0"/>
                <a:cs typeface="Times New Roman" panose="02020603050405020304" pitchFamily="18" charset="0"/>
              </a:rPr>
              <a:t>A</a:t>
            </a:r>
            <a:r>
              <a:rPr lang="en-IN">
                <a:latin typeface="Times New Roman" panose="02020603050405020304" pitchFamily="18" charset="0"/>
                <a:ea typeface="Calibri" panose="020F0502020204030204" pitchFamily="34" charset="0"/>
                <a:cs typeface="Times New Roman" panose="02020603050405020304" pitchFamily="18" charset="0"/>
              </a:rPr>
              <a:t>) material balance: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083245069"/>
              </p:ext>
            </p:extLst>
          </p:nvPr>
        </p:nvGraphicFramePr>
        <p:xfrm>
          <a:off x="3362325" y="2001838"/>
          <a:ext cx="2479675" cy="1195387"/>
        </p:xfrm>
        <a:graphic>
          <a:graphicData uri="http://schemas.openxmlformats.org/presentationml/2006/ole">
            <mc:AlternateContent xmlns:mc="http://schemas.openxmlformats.org/markup-compatibility/2006">
              <mc:Choice xmlns:v="urn:schemas-microsoft-com:vml" Requires="v">
                <p:oleObj spid="_x0000_s44034" name="Equation" r:id="rId6" imgW="1447560" imgH="685800" progId="Equation.3">
                  <p:embed/>
                </p:oleObj>
              </mc:Choice>
              <mc:Fallback>
                <p:oleObj name="Equation" r:id="rId6" imgW="1447560" imgH="685800" progId="Equation.3">
                  <p:embed/>
                  <p:pic>
                    <p:nvPicPr>
                      <p:cNvPr id="0" name="Object 3"/>
                      <p:cNvPicPr>
                        <a:picLocks noChangeAspect="1" noChangeArrowheads="1"/>
                      </p:cNvPicPr>
                      <p:nvPr/>
                    </p:nvPicPr>
                    <p:blipFill>
                      <a:blip r:embed="rId7"/>
                      <a:srcRect/>
                      <a:stretch>
                        <a:fillRect/>
                      </a:stretch>
                    </p:blipFill>
                    <p:spPr bwMode="auto">
                      <a:xfrm>
                        <a:off x="3362325" y="2001838"/>
                        <a:ext cx="2479675" cy="119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2516279" y="3360373"/>
            <a:ext cx="41729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Replacing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with the help of Eqn. (12) as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290955163"/>
              </p:ext>
            </p:extLst>
          </p:nvPr>
        </p:nvGraphicFramePr>
        <p:xfrm>
          <a:off x="6497561" y="3395581"/>
          <a:ext cx="971997" cy="334124"/>
        </p:xfrm>
        <a:graphic>
          <a:graphicData uri="http://schemas.openxmlformats.org/presentationml/2006/ole">
            <mc:AlternateContent xmlns:mc="http://schemas.openxmlformats.org/markup-compatibility/2006">
              <mc:Choice xmlns:v="urn:schemas-microsoft-com:vml" Requires="v">
                <p:oleObj spid="_x0000_s44035" name="Equation" r:id="rId8" imgW="710891" imgH="241195" progId="Equation.3">
                  <p:embed/>
                </p:oleObj>
              </mc:Choice>
              <mc:Fallback>
                <p:oleObj name="Equation" r:id="rId8" imgW="710891"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7561" y="3395581"/>
                        <a:ext cx="971997" cy="334124"/>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315562525"/>
              </p:ext>
            </p:extLst>
          </p:nvPr>
        </p:nvGraphicFramePr>
        <p:xfrm>
          <a:off x="3187847" y="3779751"/>
          <a:ext cx="3166623" cy="783380"/>
        </p:xfrm>
        <a:graphic>
          <a:graphicData uri="http://schemas.openxmlformats.org/presentationml/2006/ole">
            <mc:AlternateContent xmlns:mc="http://schemas.openxmlformats.org/markup-compatibility/2006">
              <mc:Choice xmlns:v="urn:schemas-microsoft-com:vml" Requires="v">
                <p:oleObj spid="_x0000_s44036" name="Equation" r:id="rId10" imgW="1803400" imgH="444500" progId="Equation.3">
                  <p:embed/>
                </p:oleObj>
              </mc:Choice>
              <mc:Fallback>
                <p:oleObj name="Equation" r:id="rId10" imgW="1803400" imgH="4445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7847" y="3779751"/>
                        <a:ext cx="3166623" cy="783380"/>
                      </a:xfrm>
                      <a:prstGeom prst="rect">
                        <a:avLst/>
                      </a:prstGeom>
                      <a:noFill/>
                    </p:spPr>
                  </p:pic>
                </p:oleObj>
              </mc:Fallback>
            </mc:AlternateContent>
          </a:graphicData>
        </a:graphic>
      </p:graphicFrame>
      <p:sp>
        <p:nvSpPr>
          <p:cNvPr id="16" name="Rectangle 10"/>
          <p:cNvSpPr>
            <a:spLocks noChangeArrowheads="1"/>
          </p:cNvSpPr>
          <p:nvPr/>
        </p:nvSpPr>
        <p:spPr bwMode="auto">
          <a:xfrm>
            <a:off x="2516279" y="4782643"/>
            <a:ext cx="2973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a straight line of slope </a:t>
            </a: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2869855346"/>
              </p:ext>
            </p:extLst>
          </p:nvPr>
        </p:nvGraphicFramePr>
        <p:xfrm>
          <a:off x="5411541" y="4803627"/>
          <a:ext cx="1701944" cy="360027"/>
        </p:xfrm>
        <a:graphic>
          <a:graphicData uri="http://schemas.openxmlformats.org/presentationml/2006/ole">
            <mc:AlternateContent xmlns:mc="http://schemas.openxmlformats.org/markup-compatibility/2006">
              <mc:Choice xmlns:v="urn:schemas-microsoft-com:vml" Requires="v">
                <p:oleObj spid="_x0000_s44037" name="Equation" r:id="rId12" imgW="1155700" imgH="241300" progId="Equation.3">
                  <p:embed/>
                </p:oleObj>
              </mc:Choice>
              <mc:Fallback>
                <p:oleObj name="Equation" r:id="rId12" imgW="1155700" imgH="2413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1541" y="4803627"/>
                        <a:ext cx="1701944" cy="360027"/>
                      </a:xfrm>
                      <a:prstGeom prst="rect">
                        <a:avLst/>
                      </a:prstGeom>
                      <a:noFill/>
                    </p:spPr>
                  </p:pic>
                </p:oleObj>
              </mc:Fallback>
            </mc:AlternateContent>
          </a:graphicData>
        </a:graphic>
      </p:graphicFrame>
      <p:sp>
        <p:nvSpPr>
          <p:cNvPr id="18" name="Rectangle 11"/>
          <p:cNvSpPr>
            <a:spLocks noChangeArrowheads="1"/>
          </p:cNvSpPr>
          <p:nvPr/>
        </p:nvSpPr>
        <p:spPr bwMode="auto">
          <a:xfrm>
            <a:off x="2516279" y="5060730"/>
            <a:ext cx="61313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since when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b="0" i="1"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m+1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passes through </a:t>
            </a:r>
            <a:r>
              <a:rPr kumimoji="0" lang="en-US" altLang="en-US"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 = y =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the 45</a:t>
            </a:r>
            <a:r>
              <a:rPr kumimoji="0" lang="en-US" altLang="en-US" b="0" i="0" u="none" strike="noStrike" cap="none" normalizeH="0" baseline="3000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diagonal. If the </a:t>
            </a:r>
            <a:r>
              <a:rPr kumimoji="0" lang="en-US" altLang="en-US"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reboiled</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vapour</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in equilibrium with the residue </a:t>
            </a:r>
            <a:r>
              <a:rPr kumimoji="0" lang="en-US" altLang="en-US" b="0" i="1"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r>
              <a:rPr kumimoji="0" lang="en-US" altLang="en-US" b="0" i="1" u="none" strike="noStrike" cap="none" normalizeH="0" baseline="-3000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first step of the staircase construction represents the </a:t>
            </a:r>
            <a:r>
              <a:rPr kumimoji="0" lang="en-US" altLang="en-US"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reboiler</a:t>
            </a:r>
            <a:r>
              <a:rPr kumimoji="0" lang="en-US" altLang="en-US"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p:cNvSpPr/>
          <p:nvPr/>
        </p:nvSpPr>
        <p:spPr>
          <a:xfrm>
            <a:off x="6983559" y="6224804"/>
            <a:ext cx="4959691" cy="388696"/>
          </a:xfrm>
          <a:prstGeom prst="rect">
            <a:avLst/>
          </a:prstGeom>
        </p:spPr>
        <p:txBody>
          <a:bodyPr wrap="none">
            <a:spAutoFit/>
          </a:bodyPr>
          <a:lstStyle/>
          <a:p>
            <a:pPr algn="just">
              <a:lnSpc>
                <a:spcPct val="107000"/>
              </a:lnSpc>
              <a:spcAft>
                <a:spcPts val="800"/>
              </a:spcAft>
            </a:pPr>
            <a:r>
              <a:rPr lang="en-I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steps can be carrier no further than point </a:t>
            </a:r>
            <a:r>
              <a:rPr lang="en-IN"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I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6301008" y="986720"/>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(12)</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6358715" y="2054951"/>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(13)</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6394339" y="2687077"/>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(14)</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6441023" y="4009331"/>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(15)</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14"/>
          <a:stretch>
            <a:fillRect/>
          </a:stretch>
        </p:blipFill>
        <p:spPr>
          <a:xfrm>
            <a:off x="25077" y="836171"/>
            <a:ext cx="2447925" cy="4600575"/>
          </a:xfrm>
          <a:prstGeom prst="rect">
            <a:avLst/>
          </a:prstGeom>
        </p:spPr>
      </p:pic>
    </p:spTree>
    <p:extLst>
      <p:ext uri="{BB962C8B-B14F-4D97-AF65-F5344CB8AC3E}">
        <p14:creationId xmlns:p14="http://schemas.microsoft.com/office/powerpoint/2010/main" val="1926714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183" y="441351"/>
            <a:ext cx="3536544" cy="3267176"/>
          </a:xfrm>
          <a:prstGeom prst="rect">
            <a:avLst/>
          </a:prstGeom>
        </p:spPr>
      </p:pic>
      <p:sp>
        <p:nvSpPr>
          <p:cNvPr id="3" name="TextBox 2"/>
          <p:cNvSpPr txBox="1"/>
          <p:nvPr/>
        </p:nvSpPr>
        <p:spPr>
          <a:xfrm>
            <a:off x="2967644" y="33362"/>
            <a:ext cx="4305992"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Introduction of Feed</a:t>
            </a:r>
            <a:endParaRPr lang="en-IN" sz="2400" b="1">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944929" y="500050"/>
            <a:ext cx="4185761"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Overall material balance near the feed tray: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790194119"/>
              </p:ext>
            </p:extLst>
          </p:nvPr>
        </p:nvGraphicFramePr>
        <p:xfrm>
          <a:off x="4925291" y="847281"/>
          <a:ext cx="1933575" cy="419100"/>
        </p:xfrm>
        <a:graphic>
          <a:graphicData uri="http://schemas.openxmlformats.org/presentationml/2006/ole">
            <mc:AlternateContent xmlns:mc="http://schemas.openxmlformats.org/markup-compatibility/2006">
              <mc:Choice xmlns:v="urn:schemas-microsoft-com:vml" Requires="v">
                <p:oleObj spid="_x0000_s45057" name="Equation" r:id="rId4" imgW="1129810" imgH="241195" progId="Equation.3">
                  <p:embed/>
                </p:oleObj>
              </mc:Choice>
              <mc:Fallback>
                <p:oleObj name="Equation" r:id="rId4" imgW="1129810" imgH="24119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91" y="847281"/>
                        <a:ext cx="1933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3944929" y="1357394"/>
            <a:ext cx="2627642"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An enthalpy balance gives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553727913"/>
              </p:ext>
            </p:extLst>
          </p:nvPr>
        </p:nvGraphicFramePr>
        <p:xfrm>
          <a:off x="4634778" y="1731448"/>
          <a:ext cx="4448175" cy="504825"/>
        </p:xfrm>
        <a:graphic>
          <a:graphicData uri="http://schemas.openxmlformats.org/presentationml/2006/ole">
            <mc:AlternateContent xmlns:mc="http://schemas.openxmlformats.org/markup-compatibility/2006">
              <mc:Choice xmlns:v="urn:schemas-microsoft-com:vml" Requires="v">
                <p:oleObj spid="_x0000_s45058" name="Equation" r:id="rId6" imgW="2603500" imgH="292100" progId="Equation.3">
                  <p:embed/>
                </p:oleObj>
              </mc:Choice>
              <mc:Fallback>
                <p:oleObj name="Equation" r:id="rId6" imgW="2603500" imgH="2921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4778" y="1731448"/>
                        <a:ext cx="44481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3842285" y="2236273"/>
            <a:ext cx="7933957" cy="1574149"/>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The </a:t>
            </a:r>
            <a:r>
              <a:rPr lang="en-US" err="1">
                <a:latin typeface="Times New Roman" panose="02020603050405020304" pitchFamily="18" charset="0"/>
                <a:ea typeface="Calibri" panose="020F0502020204030204" pitchFamily="34" charset="0"/>
                <a:cs typeface="Times New Roman" panose="02020603050405020304" pitchFamily="18" charset="0"/>
              </a:rPr>
              <a:t>vapours</a:t>
            </a:r>
            <a:r>
              <a:rPr lang="en-US">
                <a:latin typeface="Times New Roman" panose="02020603050405020304" pitchFamily="18" charset="0"/>
                <a:ea typeface="Calibri" panose="020F0502020204030204" pitchFamily="34" charset="0"/>
                <a:cs typeface="Times New Roman" panose="02020603050405020304" pitchFamily="18" charset="0"/>
              </a:rPr>
              <a:t> and liquids inside the tower are all saturated, and the </a:t>
            </a:r>
            <a:r>
              <a:rPr lang="en-US" err="1">
                <a:latin typeface="Times New Roman" panose="02020603050405020304" pitchFamily="18" charset="0"/>
                <a:ea typeface="Calibri" panose="020F0502020204030204" pitchFamily="34" charset="0"/>
                <a:cs typeface="Times New Roman" panose="02020603050405020304" pitchFamily="18" charset="0"/>
              </a:rPr>
              <a:t>molal</a:t>
            </a:r>
            <a:r>
              <a:rPr lang="en-US">
                <a:latin typeface="Times New Roman" panose="02020603050405020304" pitchFamily="18" charset="0"/>
                <a:ea typeface="Calibri" panose="020F0502020204030204" pitchFamily="34" charset="0"/>
                <a:cs typeface="Times New Roman" panose="02020603050405020304" pitchFamily="18" charset="0"/>
              </a:rPr>
              <a:t> enthalpies of all saturated </a:t>
            </a:r>
            <a:r>
              <a:rPr lang="en-US" err="1">
                <a:latin typeface="Times New Roman" panose="02020603050405020304" pitchFamily="18" charset="0"/>
                <a:ea typeface="Calibri" panose="020F0502020204030204" pitchFamily="34" charset="0"/>
                <a:cs typeface="Times New Roman" panose="02020603050405020304" pitchFamily="18" charset="0"/>
              </a:rPr>
              <a:t>vapours</a:t>
            </a:r>
            <a:r>
              <a:rPr lang="en-US">
                <a:latin typeface="Times New Roman" panose="02020603050405020304" pitchFamily="18" charset="0"/>
                <a:ea typeface="Calibri" panose="020F0502020204030204" pitchFamily="34" charset="0"/>
                <a:cs typeface="Times New Roman" panose="02020603050405020304" pitchFamily="18" charset="0"/>
              </a:rPr>
              <a:t> at this section are essentially identical since the temperature and composition changes over one tray are small. The same true of the </a:t>
            </a:r>
            <a:r>
              <a:rPr lang="en-US" err="1">
                <a:latin typeface="Times New Roman" panose="02020603050405020304" pitchFamily="18" charset="0"/>
                <a:ea typeface="Calibri" panose="020F0502020204030204" pitchFamily="34" charset="0"/>
                <a:cs typeface="Times New Roman" panose="02020603050405020304" pitchFamily="18" charset="0"/>
              </a:rPr>
              <a:t>molal</a:t>
            </a:r>
            <a:r>
              <a:rPr lang="en-US">
                <a:latin typeface="Times New Roman" panose="02020603050405020304" pitchFamily="18" charset="0"/>
                <a:ea typeface="Calibri" panose="020F0502020204030204" pitchFamily="34" charset="0"/>
                <a:cs typeface="Times New Roman" panose="02020603050405020304" pitchFamily="18" charset="0"/>
              </a:rPr>
              <a:t> enthalpies of the saturated liquids, so that </a:t>
            </a:r>
            <a:r>
              <a:rPr lang="en-US" i="1">
                <a:latin typeface="Times New Roman" panose="02020603050405020304" pitchFamily="18" charset="0"/>
                <a:ea typeface="Calibri" panose="020F0502020204030204" pitchFamily="34" charset="0"/>
                <a:cs typeface="Times New Roman" panose="02020603050405020304" pitchFamily="18" charset="0"/>
              </a:rPr>
              <a:t>H</a:t>
            </a:r>
            <a:r>
              <a:rPr lang="en-US" i="1" baseline="-25000">
                <a:latin typeface="Times New Roman" panose="02020603050405020304" pitchFamily="18" charset="0"/>
                <a:ea typeface="Calibri" panose="020F0502020204030204" pitchFamily="34" charset="0"/>
                <a:cs typeface="Times New Roman" panose="02020603050405020304" pitchFamily="18" charset="0"/>
              </a:rPr>
              <a:t>G </a:t>
            </a:r>
            <a:r>
              <a:rPr lang="en-US" sz="1400" i="1" baseline="-25000">
                <a:latin typeface="Times New Roman" panose="02020603050405020304" pitchFamily="18" charset="0"/>
                <a:ea typeface="Calibri" panose="020F0502020204030204" pitchFamily="34" charset="0"/>
                <a:cs typeface="Times New Roman" panose="02020603050405020304" pitchFamily="18" charset="0"/>
              </a:rPr>
              <a:t>f</a:t>
            </a:r>
            <a:r>
              <a:rPr lang="en-US">
                <a:latin typeface="Times New Roman" panose="02020603050405020304" pitchFamily="18" charset="0"/>
                <a:ea typeface="Calibri" panose="020F0502020204030204" pitchFamily="34" charset="0"/>
                <a:cs typeface="Times New Roman" panose="02020603050405020304" pitchFamily="18" charset="0"/>
              </a:rPr>
              <a:t> = </a:t>
            </a:r>
            <a:r>
              <a:rPr lang="en-US" i="1">
                <a:latin typeface="Times New Roman" panose="02020603050405020304" pitchFamily="18" charset="0"/>
                <a:ea typeface="Calibri" panose="020F0502020204030204" pitchFamily="34" charset="0"/>
                <a:cs typeface="Times New Roman" panose="02020603050405020304" pitchFamily="18" charset="0"/>
              </a:rPr>
              <a:t>H</a:t>
            </a:r>
            <a:r>
              <a:rPr lang="en-US" i="1" baseline="-25000">
                <a:latin typeface="Times New Roman" panose="02020603050405020304" pitchFamily="18" charset="0"/>
                <a:ea typeface="Calibri" panose="020F0502020204030204" pitchFamily="34" charset="0"/>
                <a:cs typeface="Times New Roman" panose="02020603050405020304" pitchFamily="18" charset="0"/>
              </a:rPr>
              <a:t>G </a:t>
            </a:r>
            <a:r>
              <a:rPr lang="en-US" sz="1400" i="1" baseline="-25000">
                <a:latin typeface="Times New Roman" panose="02020603050405020304" pitchFamily="18" charset="0"/>
                <a:ea typeface="Calibri" panose="020F0502020204030204" pitchFamily="34" charset="0"/>
                <a:cs typeface="Times New Roman" panose="02020603050405020304" pitchFamily="18" charset="0"/>
              </a:rPr>
              <a:t>f+1</a:t>
            </a:r>
            <a:r>
              <a:rPr lang="en-US">
                <a:latin typeface="Times New Roman" panose="02020603050405020304" pitchFamily="18" charset="0"/>
                <a:ea typeface="Calibri" panose="020F0502020204030204" pitchFamily="34" charset="0"/>
                <a:cs typeface="Times New Roman" panose="02020603050405020304" pitchFamily="18" charset="0"/>
              </a:rPr>
              <a:t> = </a:t>
            </a:r>
            <a:r>
              <a:rPr lang="en-US" i="1">
                <a:latin typeface="Times New Roman" panose="02020603050405020304" pitchFamily="18" charset="0"/>
                <a:ea typeface="Calibri" panose="020F0502020204030204" pitchFamily="34" charset="0"/>
                <a:cs typeface="Times New Roman" panose="02020603050405020304" pitchFamily="18" charset="0"/>
              </a:rPr>
              <a:t>H</a:t>
            </a:r>
            <a:r>
              <a:rPr lang="en-US" i="1" baseline="-25000">
                <a:latin typeface="Times New Roman" panose="02020603050405020304" pitchFamily="18" charset="0"/>
                <a:ea typeface="Calibri" panose="020F0502020204030204" pitchFamily="34" charset="0"/>
                <a:cs typeface="Times New Roman" panose="02020603050405020304" pitchFamily="18" charset="0"/>
              </a:rPr>
              <a:t>G </a:t>
            </a:r>
            <a:r>
              <a:rPr lang="en-US">
                <a:latin typeface="Times New Roman" panose="02020603050405020304" pitchFamily="18" charset="0"/>
                <a:ea typeface="Calibri" panose="020F0502020204030204" pitchFamily="34" charset="0"/>
                <a:cs typeface="Times New Roman" panose="02020603050405020304" pitchFamily="18" charset="0"/>
              </a:rPr>
              <a:t>and </a:t>
            </a:r>
            <a:r>
              <a:rPr lang="en-US" i="1">
                <a:latin typeface="Times New Roman" panose="02020603050405020304" pitchFamily="18" charset="0"/>
                <a:ea typeface="Calibri" panose="020F0502020204030204" pitchFamily="34" charset="0"/>
                <a:cs typeface="Times New Roman" panose="02020603050405020304" pitchFamily="18" charset="0"/>
              </a:rPr>
              <a:t>H</a:t>
            </a:r>
            <a:r>
              <a:rPr lang="en-US" i="1" baseline="-25000">
                <a:latin typeface="Times New Roman" panose="02020603050405020304" pitchFamily="18" charset="0"/>
                <a:ea typeface="Calibri" panose="020F0502020204030204" pitchFamily="34" charset="0"/>
                <a:cs typeface="Times New Roman" panose="02020603050405020304" pitchFamily="18" charset="0"/>
              </a:rPr>
              <a:t>L </a:t>
            </a:r>
            <a:r>
              <a:rPr lang="en-US" sz="1400" i="1" baseline="-25000">
                <a:latin typeface="Times New Roman" panose="02020603050405020304" pitchFamily="18" charset="0"/>
                <a:ea typeface="Calibri" panose="020F0502020204030204" pitchFamily="34" charset="0"/>
                <a:cs typeface="Times New Roman" panose="02020603050405020304" pitchFamily="18" charset="0"/>
              </a:rPr>
              <a:t>f-1</a:t>
            </a:r>
            <a:r>
              <a:rPr lang="en-US">
                <a:latin typeface="Times New Roman" panose="02020603050405020304" pitchFamily="18" charset="0"/>
                <a:ea typeface="Calibri" panose="020F0502020204030204" pitchFamily="34" charset="0"/>
                <a:cs typeface="Times New Roman" panose="02020603050405020304" pitchFamily="18" charset="0"/>
              </a:rPr>
              <a:t> = </a:t>
            </a:r>
            <a:r>
              <a:rPr lang="en-US" i="1">
                <a:latin typeface="Times New Roman" panose="02020603050405020304" pitchFamily="18" charset="0"/>
                <a:ea typeface="Calibri" panose="020F0502020204030204" pitchFamily="34" charset="0"/>
                <a:cs typeface="Times New Roman" panose="02020603050405020304" pitchFamily="18" charset="0"/>
              </a:rPr>
              <a:t>H</a:t>
            </a:r>
            <a:r>
              <a:rPr lang="en-US" i="1" baseline="-25000">
                <a:latin typeface="Times New Roman" panose="02020603050405020304" pitchFamily="18" charset="0"/>
                <a:ea typeface="Calibri" panose="020F0502020204030204" pitchFamily="34" charset="0"/>
                <a:cs typeface="Times New Roman" panose="02020603050405020304" pitchFamily="18" charset="0"/>
              </a:rPr>
              <a:t>L </a:t>
            </a:r>
            <a:r>
              <a:rPr lang="en-US" sz="1400" i="1" baseline="-25000">
                <a:latin typeface="Times New Roman" panose="02020603050405020304" pitchFamily="18" charset="0"/>
                <a:ea typeface="Calibri" panose="020F0502020204030204" pitchFamily="34" charset="0"/>
                <a:cs typeface="Times New Roman" panose="02020603050405020304" pitchFamily="18" charset="0"/>
              </a:rPr>
              <a:t>f</a:t>
            </a:r>
            <a:r>
              <a:rPr lang="en-US">
                <a:latin typeface="Times New Roman" panose="02020603050405020304" pitchFamily="18" charset="0"/>
                <a:ea typeface="Calibri" panose="020F0502020204030204" pitchFamily="34" charset="0"/>
                <a:cs typeface="Times New Roman" panose="02020603050405020304" pitchFamily="18" charset="0"/>
              </a:rPr>
              <a:t> = </a:t>
            </a:r>
            <a:r>
              <a:rPr lang="en-US" i="1">
                <a:latin typeface="Times New Roman" panose="02020603050405020304" pitchFamily="18" charset="0"/>
                <a:ea typeface="Calibri" panose="020F0502020204030204" pitchFamily="34" charset="0"/>
                <a:cs typeface="Times New Roman" panose="02020603050405020304" pitchFamily="18" charset="0"/>
              </a:rPr>
              <a:t>H</a:t>
            </a:r>
            <a:r>
              <a:rPr lang="en-US" i="1" baseline="-25000">
                <a:latin typeface="Times New Roman" panose="02020603050405020304" pitchFamily="18" charset="0"/>
                <a:ea typeface="Calibri" panose="020F0502020204030204" pitchFamily="34" charset="0"/>
                <a:cs typeface="Times New Roman" panose="02020603050405020304" pitchFamily="18" charset="0"/>
              </a:rPr>
              <a:t>L</a:t>
            </a:r>
            <a:r>
              <a:rPr lang="en-US">
                <a:latin typeface="Times New Roman" panose="02020603050405020304" pitchFamily="18" charset="0"/>
                <a:ea typeface="Calibri" panose="020F0502020204030204" pitchFamily="34" charset="0"/>
                <a:cs typeface="Times New Roman" panose="02020603050405020304" pitchFamily="18" charset="0"/>
              </a:rPr>
              <a:t>. Enthalpy balance Eqn. (17)  then becomes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96097818"/>
              </p:ext>
            </p:extLst>
          </p:nvPr>
        </p:nvGraphicFramePr>
        <p:xfrm>
          <a:off x="4958542" y="3748551"/>
          <a:ext cx="3409950" cy="438150"/>
        </p:xfrm>
        <a:graphic>
          <a:graphicData uri="http://schemas.openxmlformats.org/presentationml/2006/ole">
            <mc:AlternateContent xmlns:mc="http://schemas.openxmlformats.org/markup-compatibility/2006">
              <mc:Choice xmlns:v="urn:schemas-microsoft-com:vml" Requires="v">
                <p:oleObj spid="_x0000_s45059" name="Equation" r:id="rId8" imgW="1993900" imgH="254000" progId="Equation.3">
                  <p:embed/>
                </p:oleObj>
              </mc:Choice>
              <mc:Fallback>
                <p:oleObj name="Equation" r:id="rId8" imgW="1993900" imgH="2540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8542" y="3748551"/>
                        <a:ext cx="34099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387545" y="4416497"/>
            <a:ext cx="3557384"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Combining this with Eqn. (16) gives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149201245"/>
              </p:ext>
            </p:extLst>
          </p:nvPr>
        </p:nvGraphicFramePr>
        <p:xfrm>
          <a:off x="5258750" y="4186701"/>
          <a:ext cx="2324100" cy="819150"/>
        </p:xfrm>
        <a:graphic>
          <a:graphicData uri="http://schemas.openxmlformats.org/presentationml/2006/ole">
            <mc:AlternateContent xmlns:mc="http://schemas.openxmlformats.org/markup-compatibility/2006">
              <mc:Choice xmlns:v="urn:schemas-microsoft-com:vml" Requires="v">
                <p:oleObj spid="_x0000_s45060" name="Equation" r:id="rId10" imgW="1358900" imgH="469900" progId="Equation.3">
                  <p:embed/>
                </p:oleObj>
              </mc:Choice>
              <mc:Fallback>
                <p:oleObj name="Equation" r:id="rId10" imgW="1358900" imgH="4699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8750" y="4186701"/>
                        <a:ext cx="23241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p:nvSpPr>
        <p:spPr>
          <a:xfrm>
            <a:off x="340181" y="4970925"/>
            <a:ext cx="11436061" cy="1277786"/>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quantity </a:t>
            </a:r>
            <a:r>
              <a:rPr lang="en-IN" i="1">
                <a:latin typeface="Times New Roman" panose="02020603050405020304" pitchFamily="18" charset="0"/>
                <a:ea typeface="Calibri" panose="020F0502020204030204" pitchFamily="34" charset="0"/>
                <a:cs typeface="Times New Roman" panose="02020603050405020304" pitchFamily="18" charset="0"/>
              </a:rPr>
              <a:t>q</a:t>
            </a:r>
            <a:r>
              <a:rPr lang="en-IN">
                <a:latin typeface="Times New Roman" panose="02020603050405020304" pitchFamily="18" charset="0"/>
                <a:ea typeface="Calibri" panose="020F0502020204030204" pitchFamily="34" charset="0"/>
                <a:cs typeface="Times New Roman" panose="02020603050405020304" pitchFamily="18" charset="0"/>
              </a:rPr>
              <a:t> is thus seen to be the </a:t>
            </a:r>
            <a:r>
              <a:rPr lang="en-IN" b="1">
                <a:latin typeface="Times New Roman" panose="02020603050405020304" pitchFamily="18" charset="0"/>
                <a:ea typeface="Calibri" panose="020F0502020204030204" pitchFamily="34" charset="0"/>
                <a:cs typeface="Times New Roman" panose="02020603050405020304" pitchFamily="18" charset="0"/>
              </a:rPr>
              <a:t>heat required to convert one mole of fed from its condition </a:t>
            </a:r>
            <a:r>
              <a:rPr lang="en-IN" b="1" i="1">
                <a:latin typeface="Times New Roman" panose="02020603050405020304" pitchFamily="18" charset="0"/>
                <a:ea typeface="Calibri" panose="020F0502020204030204" pitchFamily="34" charset="0"/>
                <a:cs typeface="Times New Roman" panose="02020603050405020304" pitchFamily="18" charset="0"/>
              </a:rPr>
              <a:t>H</a:t>
            </a:r>
            <a:r>
              <a:rPr lang="en-IN" b="1" i="1" baseline="-25000">
                <a:latin typeface="Times New Roman" panose="02020603050405020304" pitchFamily="18" charset="0"/>
                <a:ea typeface="Calibri" panose="020F0502020204030204" pitchFamily="34" charset="0"/>
                <a:cs typeface="Times New Roman" panose="02020603050405020304" pitchFamily="18" charset="0"/>
              </a:rPr>
              <a:t>F</a:t>
            </a:r>
            <a:r>
              <a:rPr lang="en-IN" b="1">
                <a:latin typeface="Times New Roman" panose="02020603050405020304" pitchFamily="18" charset="0"/>
                <a:ea typeface="Calibri" panose="020F0502020204030204" pitchFamily="34" charset="0"/>
                <a:cs typeface="Times New Roman" panose="02020603050405020304" pitchFamily="18" charset="0"/>
              </a:rPr>
              <a:t> to a saturated vapour, divided by the </a:t>
            </a:r>
            <a:r>
              <a:rPr lang="en-IN" b="1" err="1">
                <a:latin typeface="Times New Roman" panose="02020603050405020304" pitchFamily="18" charset="0"/>
                <a:ea typeface="Calibri" panose="020F0502020204030204" pitchFamily="34" charset="0"/>
                <a:cs typeface="Times New Roman" panose="02020603050405020304" pitchFamily="18" charset="0"/>
              </a:rPr>
              <a:t>molal</a:t>
            </a:r>
            <a:r>
              <a:rPr lang="en-IN" b="1">
                <a:latin typeface="Times New Roman" panose="02020603050405020304" pitchFamily="18" charset="0"/>
                <a:ea typeface="Calibri" panose="020F0502020204030204" pitchFamily="34" charset="0"/>
                <a:cs typeface="Times New Roman" panose="02020603050405020304" pitchFamily="18" charset="0"/>
              </a:rPr>
              <a:t> latent heat </a:t>
            </a:r>
            <a:r>
              <a:rPr lang="en-IN" b="1" i="1">
                <a:latin typeface="Times New Roman" panose="02020603050405020304" pitchFamily="18" charset="0"/>
                <a:ea typeface="Calibri" panose="020F0502020204030204" pitchFamily="34" charset="0"/>
                <a:cs typeface="Times New Roman" panose="02020603050405020304" pitchFamily="18" charset="0"/>
              </a:rPr>
              <a:t>H</a:t>
            </a:r>
            <a:r>
              <a:rPr lang="en-IN" b="1" i="1" baseline="-25000">
                <a:latin typeface="Times New Roman" panose="02020603050405020304" pitchFamily="18" charset="0"/>
                <a:ea typeface="Calibri" panose="020F0502020204030204" pitchFamily="34" charset="0"/>
                <a:cs typeface="Times New Roman" panose="02020603050405020304" pitchFamily="18" charset="0"/>
              </a:rPr>
              <a:t>G</a:t>
            </a:r>
            <a:r>
              <a:rPr lang="en-IN" b="1" i="1">
                <a:latin typeface="Times New Roman" panose="02020603050405020304" pitchFamily="18" charset="0"/>
                <a:ea typeface="Calibri" panose="020F0502020204030204" pitchFamily="34" charset="0"/>
                <a:cs typeface="Times New Roman" panose="02020603050405020304" pitchFamily="18" charset="0"/>
              </a:rPr>
              <a:t> – H</a:t>
            </a:r>
            <a:r>
              <a:rPr lang="en-IN" b="1" i="1" baseline="-25000">
                <a:latin typeface="Times New Roman" panose="02020603050405020304" pitchFamily="18" charset="0"/>
                <a:ea typeface="Calibri" panose="020F0502020204030204" pitchFamily="34" charset="0"/>
                <a:cs typeface="Times New Roman" panose="02020603050405020304" pitchFamily="18" charset="0"/>
              </a:rPr>
              <a:t>L</a:t>
            </a:r>
            <a:r>
              <a:rPr lang="en-IN" b="1">
                <a:latin typeface="Times New Roman" panose="02020603050405020304" pitchFamily="18" charset="0"/>
                <a:ea typeface="Calibri" panose="020F0502020204030204" pitchFamily="34" charset="0"/>
                <a:cs typeface="Times New Roman" panose="02020603050405020304" pitchFamily="18" charset="0"/>
              </a:rPr>
              <a:t>. </a:t>
            </a:r>
            <a:r>
              <a:rPr lang="en-IN">
                <a:latin typeface="Times New Roman" panose="02020603050405020304" pitchFamily="18" charset="0"/>
                <a:ea typeface="Calibri" panose="020F0502020204030204" pitchFamily="34" charset="0"/>
                <a:cs typeface="Times New Roman" panose="02020603050405020304" pitchFamily="18" charset="0"/>
              </a:rPr>
              <a:t>The feed may be introduced under any of a variety of thermal conditions ranging from a liquid well below its bubble point to a superheated vapour, for each of which the value of </a:t>
            </a:r>
            <a:r>
              <a:rPr lang="en-IN" b="1" i="1">
                <a:latin typeface="Times New Roman" panose="02020603050405020304" pitchFamily="18" charset="0"/>
                <a:ea typeface="Calibri" panose="020F0502020204030204" pitchFamily="34" charset="0"/>
                <a:cs typeface="Times New Roman" panose="02020603050405020304" pitchFamily="18" charset="0"/>
              </a:rPr>
              <a:t>q</a:t>
            </a:r>
            <a:r>
              <a:rPr lang="en-IN">
                <a:latin typeface="Times New Roman" panose="02020603050405020304" pitchFamily="18" charset="0"/>
                <a:ea typeface="Calibri" panose="020F0502020204030204" pitchFamily="34" charset="0"/>
                <a:cs typeface="Times New Roman" panose="02020603050405020304" pitchFamily="18" charset="0"/>
              </a:rPr>
              <a:t> will be different.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8882452" y="843400"/>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(16)</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8973892" y="1652350"/>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(17)</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9178118" y="3740764"/>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(18)</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9178118" y="4327388"/>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(19)</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p:cNvSpPr/>
          <p:nvPr/>
        </p:nvSpPr>
        <p:spPr>
          <a:xfrm>
            <a:off x="332186" y="6148441"/>
            <a:ext cx="3801041"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Combining Eqns. (16) and (19), we get</a:t>
            </a:r>
            <a:endParaRPr lang="en-IN" sz="120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602673611"/>
              </p:ext>
            </p:extLst>
          </p:nvPr>
        </p:nvGraphicFramePr>
        <p:xfrm>
          <a:off x="4958542" y="6101224"/>
          <a:ext cx="1800225" cy="419100"/>
        </p:xfrm>
        <a:graphic>
          <a:graphicData uri="http://schemas.openxmlformats.org/presentationml/2006/ole">
            <mc:AlternateContent xmlns:mc="http://schemas.openxmlformats.org/markup-compatibility/2006">
              <mc:Choice xmlns:v="urn:schemas-microsoft-com:vml" Requires="v">
                <p:oleObj spid="_x0000_s45061" name="Equation" r:id="rId12" imgW="1054100" imgH="241300" progId="Equation.3">
                  <p:embed/>
                </p:oleObj>
              </mc:Choice>
              <mc:Fallback>
                <p:oleObj name="Equation" r:id="rId12" imgW="1054100" imgH="241300" progId="Equation.3">
                  <p:embed/>
                  <p:pic>
                    <p:nvPicPr>
                      <p:cNvPr id="9"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8542" y="6101224"/>
                        <a:ext cx="18002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2054584" y="6520324"/>
            <a:ext cx="5160387" cy="369332"/>
          </a:xfrm>
          <a:prstGeom prst="rect">
            <a:avLst/>
          </a:prstGeom>
        </p:spPr>
        <p:txBody>
          <a:bodyPr wrap="none">
            <a:spAutoFit/>
          </a:bodyPr>
          <a:lstStyle/>
          <a:p>
            <a:r>
              <a:rPr lang="en-IN">
                <a:latin typeface="Times New Roman" panose="02020603050405020304" pitchFamily="18" charset="0"/>
                <a:ea typeface="Calibri" panose="020F0502020204030204" pitchFamily="34" charset="0"/>
              </a:rPr>
              <a:t>This provides a convenient method for determining  </a:t>
            </a:r>
            <a:endParaRPr lang="en-IN"/>
          </a:p>
        </p:txBody>
      </p:sp>
      <p:graphicFrame>
        <p:nvGraphicFramePr>
          <p:cNvPr id="24" name="Object 23"/>
          <p:cNvGraphicFramePr>
            <a:graphicFrameLocks noChangeAspect="1"/>
          </p:cNvGraphicFramePr>
          <p:nvPr>
            <p:extLst>
              <p:ext uri="{D42A27DB-BD31-4B8C-83A1-F6EECF244321}">
                <p14:modId xmlns:p14="http://schemas.microsoft.com/office/powerpoint/2010/main" val="3339754078"/>
              </p:ext>
            </p:extLst>
          </p:nvPr>
        </p:nvGraphicFramePr>
        <p:xfrm>
          <a:off x="6868544" y="6520324"/>
          <a:ext cx="236650" cy="308673"/>
        </p:xfrm>
        <a:graphic>
          <a:graphicData uri="http://schemas.openxmlformats.org/presentationml/2006/ole">
            <mc:AlternateContent xmlns:mc="http://schemas.openxmlformats.org/markup-compatibility/2006">
              <mc:Choice xmlns:v="urn:schemas-microsoft-com:vml" Requires="v">
                <p:oleObj spid="_x0000_s45062" name="Equation" r:id="rId14" imgW="164885" imgH="215619" progId="Equation.3">
                  <p:embed/>
                </p:oleObj>
              </mc:Choice>
              <mc:Fallback>
                <p:oleObj name="Equation" r:id="rId14" imgW="164885" imgH="215619" progId="Equation.3">
                  <p:embed/>
                  <p:pic>
                    <p:nvPicPr>
                      <p:cNvPr id="15"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68544" y="6520324"/>
                        <a:ext cx="236650" cy="308673"/>
                      </a:xfrm>
                      <a:prstGeom prst="rect">
                        <a:avLst/>
                      </a:prstGeom>
                      <a:noFill/>
                    </p:spPr>
                  </p:pic>
                </p:oleObj>
              </mc:Fallback>
            </mc:AlternateContent>
          </a:graphicData>
        </a:graphic>
      </p:graphicFrame>
      <p:sp>
        <p:nvSpPr>
          <p:cNvPr id="25" name="Rectangle 24"/>
          <p:cNvSpPr/>
          <p:nvPr/>
        </p:nvSpPr>
        <p:spPr>
          <a:xfrm>
            <a:off x="9267021" y="6040366"/>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(20)</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p:cNvSpPr txBox="1"/>
          <p:nvPr/>
        </p:nvSpPr>
        <p:spPr>
          <a:xfrm>
            <a:off x="6986869" y="6488668"/>
            <a:ext cx="309270" cy="369332"/>
          </a:xfrm>
          <a:prstGeom prst="rect">
            <a:avLst/>
          </a:prstGeom>
          <a:noFill/>
        </p:spPr>
        <p:txBody>
          <a:bodyPr wrap="square" rtlCol="0">
            <a:spAutoFit/>
          </a:bodyPr>
          <a:lstStyle/>
          <a:p>
            <a:r>
              <a:rPr lang="en-US"/>
              <a:t>.</a:t>
            </a:r>
            <a:endParaRPr lang="en-IN"/>
          </a:p>
        </p:txBody>
      </p:sp>
    </p:spTree>
    <p:extLst>
      <p:ext uri="{BB962C8B-B14F-4D97-AF65-F5344CB8AC3E}">
        <p14:creationId xmlns:p14="http://schemas.microsoft.com/office/powerpoint/2010/main" val="9113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635487" y="78587"/>
            <a:ext cx="8481102" cy="1019439"/>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point of intersection of the two operating lines will help locate the exhausting-section operating line. This can be established as follows. Rewriting Eqns. (9) and (13) without the tray subscripts, we have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1708830683"/>
              </p:ext>
            </p:extLst>
          </p:nvPr>
        </p:nvGraphicFramePr>
        <p:xfrm>
          <a:off x="4776166" y="1056557"/>
          <a:ext cx="1752600" cy="371475"/>
        </p:xfrm>
        <a:graphic>
          <a:graphicData uri="http://schemas.openxmlformats.org/presentationml/2006/ole">
            <mc:AlternateContent xmlns:mc="http://schemas.openxmlformats.org/markup-compatibility/2006">
              <mc:Choice xmlns:v="urn:schemas-microsoft-com:vml" Requires="v">
                <p:oleObj spid="_x0000_s46081" name="Equation" r:id="rId3" imgW="1015559" imgH="215806" progId="Equation.3">
                  <p:embed/>
                </p:oleObj>
              </mc:Choice>
              <mc:Fallback>
                <p:oleObj name="Equation" r:id="rId3" imgW="1015559" imgH="215806"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166" y="1056557"/>
                        <a:ext cx="17526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474761153"/>
              </p:ext>
            </p:extLst>
          </p:nvPr>
        </p:nvGraphicFramePr>
        <p:xfrm>
          <a:off x="4757871" y="1495185"/>
          <a:ext cx="1876425" cy="428625"/>
        </p:xfrm>
        <a:graphic>
          <a:graphicData uri="http://schemas.openxmlformats.org/presentationml/2006/ole">
            <mc:AlternateContent xmlns:mc="http://schemas.openxmlformats.org/markup-compatibility/2006">
              <mc:Choice xmlns:v="urn:schemas-microsoft-com:vml" Requires="v">
                <p:oleObj spid="_x0000_s46082" name="Equation" r:id="rId5" imgW="1117115" imgH="253890" progId="Equation.3">
                  <p:embed/>
                </p:oleObj>
              </mc:Choice>
              <mc:Fallback>
                <p:oleObj name="Equation" r:id="rId5" imgW="1117115" imgH="25389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871" y="1495185"/>
                        <a:ext cx="18764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p:cNvSpPr/>
          <p:nvPr/>
        </p:nvSpPr>
        <p:spPr>
          <a:xfrm>
            <a:off x="1710375" y="1964356"/>
            <a:ext cx="1794081"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Subtracting gives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1968808189"/>
              </p:ext>
            </p:extLst>
          </p:nvPr>
        </p:nvGraphicFramePr>
        <p:xfrm>
          <a:off x="3913888" y="2222089"/>
          <a:ext cx="3924300" cy="428625"/>
        </p:xfrm>
        <a:graphic>
          <a:graphicData uri="http://schemas.openxmlformats.org/presentationml/2006/ole">
            <mc:AlternateContent xmlns:mc="http://schemas.openxmlformats.org/markup-compatibility/2006">
              <mc:Choice xmlns:v="urn:schemas-microsoft-com:vml" Requires="v">
                <p:oleObj spid="_x0000_s46083" name="Equation" r:id="rId7" imgW="2336800" imgH="254000" progId="Equation.3">
                  <p:embed/>
                </p:oleObj>
              </mc:Choice>
              <mc:Fallback>
                <p:oleObj name="Equation" r:id="rId7" imgW="2336800" imgH="2540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3888" y="2222089"/>
                        <a:ext cx="3924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p:cNvSpPr/>
          <p:nvPr/>
        </p:nvSpPr>
        <p:spPr>
          <a:xfrm>
            <a:off x="1635487" y="2738956"/>
            <a:ext cx="3753335"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Further, by an overall material balance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8" name="Object 27"/>
          <p:cNvGraphicFramePr>
            <a:graphicFrameLocks noChangeAspect="1"/>
          </p:cNvGraphicFramePr>
          <p:nvPr>
            <p:extLst>
              <p:ext uri="{D42A27DB-BD31-4B8C-83A1-F6EECF244321}">
                <p14:modId xmlns:p14="http://schemas.microsoft.com/office/powerpoint/2010/main" val="1738941676"/>
              </p:ext>
            </p:extLst>
          </p:nvPr>
        </p:nvGraphicFramePr>
        <p:xfrm>
          <a:off x="4952113" y="3127652"/>
          <a:ext cx="2066925" cy="381000"/>
        </p:xfrm>
        <a:graphic>
          <a:graphicData uri="http://schemas.openxmlformats.org/presentationml/2006/ole">
            <mc:AlternateContent xmlns:mc="http://schemas.openxmlformats.org/markup-compatibility/2006">
              <mc:Choice xmlns:v="urn:schemas-microsoft-com:vml" Requires="v">
                <p:oleObj spid="_x0000_s46084" name="Equation" r:id="rId9" imgW="1231366" imgH="228501" progId="Equation.3">
                  <p:embed/>
                </p:oleObj>
              </mc:Choice>
              <mc:Fallback>
                <p:oleObj name="Equation" r:id="rId9" imgW="1231366" imgH="228501"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2113" y="3127652"/>
                        <a:ext cx="20669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8"/>
          <p:cNvSpPr/>
          <p:nvPr/>
        </p:nvSpPr>
        <p:spPr>
          <a:xfrm>
            <a:off x="1635487" y="3721865"/>
            <a:ext cx="5705408"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Substituting this and Eqns. (19) and (20) in Eqn. (23) gives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161278976"/>
              </p:ext>
            </p:extLst>
          </p:nvPr>
        </p:nvGraphicFramePr>
        <p:xfrm>
          <a:off x="4952113" y="4110561"/>
          <a:ext cx="1847850" cy="752475"/>
        </p:xfrm>
        <a:graphic>
          <a:graphicData uri="http://schemas.openxmlformats.org/presentationml/2006/ole">
            <mc:AlternateContent xmlns:mc="http://schemas.openxmlformats.org/markup-compatibility/2006">
              <mc:Choice xmlns:v="urn:schemas-microsoft-com:vml" Requires="v">
                <p:oleObj spid="_x0000_s46085" name="Equation" r:id="rId11" imgW="1079032" imgH="431613" progId="Equation.3">
                  <p:embed/>
                </p:oleObj>
              </mc:Choice>
              <mc:Fallback>
                <p:oleObj name="Equation" r:id="rId11" imgW="1079032" imgH="431613"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2113" y="4110561"/>
                        <a:ext cx="18478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1"/>
          <p:cNvSpPr/>
          <p:nvPr/>
        </p:nvSpPr>
        <p:spPr>
          <a:xfrm>
            <a:off x="1595958" y="5094005"/>
            <a:ext cx="8750530" cy="1574149"/>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This, the locus of intersection of operating lines (the </a:t>
            </a:r>
            <a:r>
              <a:rPr lang="en-IN" b="1" i="1">
                <a:latin typeface="Times New Roman" panose="02020603050405020304" pitchFamily="18" charset="0"/>
                <a:ea typeface="Calibri" panose="020F0502020204030204" pitchFamily="34" charset="0"/>
                <a:cs typeface="Times New Roman" panose="02020603050405020304" pitchFamily="18" charset="0"/>
              </a:rPr>
              <a:t>q</a:t>
            </a:r>
            <a:r>
              <a:rPr lang="en-IN">
                <a:latin typeface="Times New Roman" panose="02020603050405020304" pitchFamily="18" charset="0"/>
                <a:ea typeface="Calibri" panose="020F0502020204030204" pitchFamily="34" charset="0"/>
                <a:cs typeface="Times New Roman" panose="02020603050405020304" pitchFamily="18" charset="0"/>
              </a:rPr>
              <a:t> line), is a straight line of slope </a:t>
            </a:r>
            <a:r>
              <a:rPr lang="en-IN" i="1">
                <a:latin typeface="Times New Roman" panose="02020603050405020304" pitchFamily="18" charset="0"/>
                <a:ea typeface="Calibri" panose="020F0502020204030204" pitchFamily="34" charset="0"/>
                <a:cs typeface="Times New Roman" panose="02020603050405020304" pitchFamily="18" charset="0"/>
              </a:rPr>
              <a:t>q</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i="1">
                <a:latin typeface="Times New Roman" panose="02020603050405020304" pitchFamily="18" charset="0"/>
                <a:ea typeface="Calibri" panose="020F0502020204030204" pitchFamily="34" charset="0"/>
                <a:cs typeface="Times New Roman" panose="02020603050405020304" pitchFamily="18" charset="0"/>
              </a:rPr>
              <a:t>q</a:t>
            </a:r>
            <a:r>
              <a:rPr lang="en-IN">
                <a:latin typeface="Times New Roman" panose="02020603050405020304" pitchFamily="18" charset="0"/>
                <a:ea typeface="Calibri" panose="020F0502020204030204" pitchFamily="34" charset="0"/>
                <a:cs typeface="Times New Roman" panose="02020603050405020304" pitchFamily="18" charset="0"/>
              </a:rPr>
              <a:t>-1) and since </a:t>
            </a:r>
            <a:r>
              <a:rPr lang="en-IN" i="1">
                <a:latin typeface="Times New Roman" panose="02020603050405020304" pitchFamily="18" charset="0"/>
                <a:ea typeface="Calibri" panose="020F0502020204030204" pitchFamily="34" charset="0"/>
                <a:cs typeface="Times New Roman" panose="02020603050405020304" pitchFamily="18" charset="0"/>
              </a:rPr>
              <a:t>y = </a:t>
            </a:r>
            <a:r>
              <a:rPr lang="en-IN" i="1" err="1">
                <a:latin typeface="Times New Roman" panose="02020603050405020304" pitchFamily="18" charset="0"/>
                <a:ea typeface="Calibri" panose="020F0502020204030204" pitchFamily="34" charset="0"/>
                <a:cs typeface="Times New Roman" panose="02020603050405020304" pitchFamily="18" charset="0"/>
              </a:rPr>
              <a:t>z</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F</a:t>
            </a:r>
            <a:r>
              <a:rPr lang="en-IN" i="1">
                <a:latin typeface="Times New Roman" panose="02020603050405020304" pitchFamily="18" charset="0"/>
                <a:ea typeface="Calibri" panose="020F0502020204030204" pitchFamily="34" charset="0"/>
                <a:cs typeface="Times New Roman" panose="02020603050405020304" pitchFamily="18" charset="0"/>
              </a:rPr>
              <a:t> </a:t>
            </a:r>
            <a:r>
              <a:rPr lang="en-IN">
                <a:latin typeface="Times New Roman" panose="02020603050405020304" pitchFamily="18" charset="0"/>
                <a:ea typeface="Calibri" panose="020F0502020204030204" pitchFamily="34" charset="0"/>
                <a:cs typeface="Times New Roman" panose="02020603050405020304" pitchFamily="18" charset="0"/>
              </a:rPr>
              <a:t>when </a:t>
            </a:r>
            <a:r>
              <a:rPr lang="en-IN" i="1">
                <a:latin typeface="Times New Roman" panose="02020603050405020304" pitchFamily="18" charset="0"/>
                <a:ea typeface="Calibri" panose="020F0502020204030204" pitchFamily="34" charset="0"/>
                <a:cs typeface="Times New Roman" panose="02020603050405020304" pitchFamily="18" charset="0"/>
              </a:rPr>
              <a:t>x = </a:t>
            </a:r>
            <a:r>
              <a:rPr lang="en-IN" i="1" err="1">
                <a:latin typeface="Times New Roman" panose="02020603050405020304" pitchFamily="18" charset="0"/>
                <a:ea typeface="Calibri" panose="020F0502020204030204" pitchFamily="34" charset="0"/>
                <a:cs typeface="Times New Roman" panose="02020603050405020304" pitchFamily="18" charset="0"/>
              </a:rPr>
              <a:t>z</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F</a:t>
            </a:r>
            <a:r>
              <a:rPr lang="en-IN">
                <a:latin typeface="Times New Roman" panose="02020603050405020304" pitchFamily="18" charset="0"/>
                <a:ea typeface="Calibri" panose="020F0502020204030204" pitchFamily="34" charset="0"/>
                <a:cs typeface="Times New Roman" panose="02020603050405020304" pitchFamily="18" charset="0"/>
              </a:rPr>
              <a:t>, it passes through the point </a:t>
            </a:r>
            <a:r>
              <a:rPr lang="en-IN" i="1">
                <a:latin typeface="Times New Roman" panose="02020603050405020304" pitchFamily="18" charset="0"/>
                <a:ea typeface="Calibri" panose="020F0502020204030204" pitchFamily="34" charset="0"/>
                <a:cs typeface="Times New Roman" panose="02020603050405020304" pitchFamily="18" charset="0"/>
              </a:rPr>
              <a:t>x = y = </a:t>
            </a:r>
            <a:r>
              <a:rPr lang="en-IN" i="1" err="1">
                <a:latin typeface="Times New Roman" panose="02020603050405020304" pitchFamily="18" charset="0"/>
                <a:ea typeface="Calibri" panose="020F0502020204030204" pitchFamily="34" charset="0"/>
                <a:cs typeface="Times New Roman" panose="02020603050405020304" pitchFamily="18" charset="0"/>
              </a:rPr>
              <a:t>z</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F</a:t>
            </a:r>
            <a:r>
              <a:rPr lang="en-IN" i="1">
                <a:latin typeface="Times New Roman" panose="02020603050405020304" pitchFamily="18" charset="0"/>
                <a:ea typeface="Calibri" panose="020F0502020204030204" pitchFamily="34" charset="0"/>
                <a:cs typeface="Times New Roman" panose="02020603050405020304" pitchFamily="18" charset="0"/>
              </a:rPr>
              <a:t> </a:t>
            </a:r>
            <a:r>
              <a:rPr lang="en-IN">
                <a:latin typeface="Times New Roman" panose="02020603050405020304" pitchFamily="18" charset="0"/>
                <a:ea typeface="Calibri" panose="020F0502020204030204" pitchFamily="34" charset="0"/>
                <a:cs typeface="Times New Roman" panose="02020603050405020304" pitchFamily="18" charset="0"/>
              </a:rPr>
              <a:t>on the 45</a:t>
            </a:r>
            <a:r>
              <a:rPr lang="en-IN" baseline="30000">
                <a:latin typeface="Times New Roman" panose="02020603050405020304" pitchFamily="18" charset="0"/>
                <a:ea typeface="Calibri" panose="020F0502020204030204" pitchFamily="34" charset="0"/>
                <a:cs typeface="Times New Roman" panose="02020603050405020304" pitchFamily="18" charset="0"/>
              </a:rPr>
              <a:t>o</a:t>
            </a:r>
            <a:r>
              <a:rPr lang="en-IN">
                <a:latin typeface="Times New Roman" panose="02020603050405020304" pitchFamily="18" charset="0"/>
                <a:ea typeface="Calibri" panose="020F0502020204030204" pitchFamily="34" charset="0"/>
                <a:cs typeface="Times New Roman" panose="02020603050405020304" pitchFamily="18" charset="0"/>
              </a:rPr>
              <a:t> diagonal. It is clear that for a given feed condition, fixing the reflux ratio at the top of the column automatically establishes the liquid/vapour ratio in the exhausting section and the </a:t>
            </a:r>
            <a:r>
              <a:rPr lang="en-IN" err="1">
                <a:latin typeface="Times New Roman" panose="02020603050405020304" pitchFamily="18" charset="0"/>
                <a:ea typeface="Calibri" panose="020F0502020204030204" pitchFamily="34" charset="0"/>
                <a:cs typeface="Times New Roman" panose="02020603050405020304" pitchFamily="18" charset="0"/>
              </a:rPr>
              <a:t>reboiler</a:t>
            </a:r>
            <a:r>
              <a:rPr lang="en-IN">
                <a:latin typeface="Times New Roman" panose="02020603050405020304" pitchFamily="18" charset="0"/>
                <a:ea typeface="Calibri" panose="020F0502020204030204" pitchFamily="34" charset="0"/>
                <a:cs typeface="Times New Roman" panose="02020603050405020304" pitchFamily="18" charset="0"/>
              </a:rPr>
              <a:t> heat load as well.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8236562" y="1039336"/>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(21)</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8236561" y="1509569"/>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(22)</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5" name="Rectangle 34"/>
          <p:cNvSpPr/>
          <p:nvPr/>
        </p:nvSpPr>
        <p:spPr>
          <a:xfrm>
            <a:off x="8247620" y="2299223"/>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(23)</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8236561" y="3152621"/>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(24)</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p:cNvSpPr/>
          <p:nvPr/>
        </p:nvSpPr>
        <p:spPr>
          <a:xfrm>
            <a:off x="8236561" y="4375303"/>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(25)</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705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17184877"/>
              </p:ext>
            </p:extLst>
          </p:nvPr>
        </p:nvGraphicFramePr>
        <p:xfrm>
          <a:off x="661535" y="972540"/>
          <a:ext cx="10070196" cy="5101032"/>
        </p:xfrm>
        <a:graphic>
          <a:graphicData uri="http://schemas.openxmlformats.org/drawingml/2006/table">
            <a:tbl>
              <a:tblPr firstRow="1" firstCol="1" bandRow="1">
                <a:tableStyleId>{5C22544A-7EE6-4342-B048-85BDC9FD1C3A}</a:tableStyleId>
              </a:tblPr>
              <a:tblGrid>
                <a:gridCol w="1122218">
                  <a:extLst>
                    <a:ext uri="{9D8B030D-6E8A-4147-A177-3AD203B41FA5}">
                      <a16:colId xmlns:a16="http://schemas.microsoft.com/office/drawing/2014/main" val="3159598804"/>
                    </a:ext>
                  </a:extLst>
                </a:gridCol>
                <a:gridCol w="1267018">
                  <a:extLst>
                    <a:ext uri="{9D8B030D-6E8A-4147-A177-3AD203B41FA5}">
                      <a16:colId xmlns:a16="http://schemas.microsoft.com/office/drawing/2014/main" val="1410939748"/>
                    </a:ext>
                  </a:extLst>
                </a:gridCol>
                <a:gridCol w="1230284">
                  <a:extLst>
                    <a:ext uri="{9D8B030D-6E8A-4147-A177-3AD203B41FA5}">
                      <a16:colId xmlns:a16="http://schemas.microsoft.com/office/drawing/2014/main" val="1571472251"/>
                    </a:ext>
                  </a:extLst>
                </a:gridCol>
                <a:gridCol w="1172094">
                  <a:extLst>
                    <a:ext uri="{9D8B030D-6E8A-4147-A177-3AD203B41FA5}">
                      <a16:colId xmlns:a16="http://schemas.microsoft.com/office/drawing/2014/main" val="350531119"/>
                    </a:ext>
                  </a:extLst>
                </a:gridCol>
                <a:gridCol w="1130531">
                  <a:extLst>
                    <a:ext uri="{9D8B030D-6E8A-4147-A177-3AD203B41FA5}">
                      <a16:colId xmlns:a16="http://schemas.microsoft.com/office/drawing/2014/main" val="361581637"/>
                    </a:ext>
                  </a:extLst>
                </a:gridCol>
                <a:gridCol w="1101647">
                  <a:extLst>
                    <a:ext uri="{9D8B030D-6E8A-4147-A177-3AD203B41FA5}">
                      <a16:colId xmlns:a16="http://schemas.microsoft.com/office/drawing/2014/main" val="3706341025"/>
                    </a:ext>
                  </a:extLst>
                </a:gridCol>
                <a:gridCol w="1375546">
                  <a:extLst>
                    <a:ext uri="{9D8B030D-6E8A-4147-A177-3AD203B41FA5}">
                      <a16:colId xmlns:a16="http://schemas.microsoft.com/office/drawing/2014/main" val="3511790751"/>
                    </a:ext>
                  </a:extLst>
                </a:gridCol>
                <a:gridCol w="1670858">
                  <a:extLst>
                    <a:ext uri="{9D8B030D-6E8A-4147-A177-3AD203B41FA5}">
                      <a16:colId xmlns:a16="http://schemas.microsoft.com/office/drawing/2014/main" val="2029004473"/>
                    </a:ext>
                  </a:extLst>
                </a:gridCol>
              </a:tblGrid>
              <a:tr h="1097728">
                <a:tc>
                  <a:txBody>
                    <a:bodyPr/>
                    <a:lstStyle/>
                    <a:p>
                      <a:pPr algn="ctr">
                        <a:lnSpc>
                          <a:spcPct val="107000"/>
                        </a:lnSpc>
                        <a:spcAft>
                          <a:spcPts val="0"/>
                        </a:spcAft>
                      </a:pPr>
                      <a:r>
                        <a:rPr lang="en-US" sz="1400">
                          <a:effectLst/>
                          <a:latin typeface="Times New Roman" panose="02020603050405020304" pitchFamily="18" charset="0"/>
                          <a:cs typeface="Times New Roman" panose="02020603050405020304" pitchFamily="18" charset="0"/>
                        </a:rPr>
                        <a:t>Feed Condition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a:effectLst/>
                          <a:latin typeface="Times New Roman" panose="02020603050405020304" pitchFamily="18" charset="0"/>
                          <a:cs typeface="Times New Roman" panose="02020603050405020304" pitchFamily="18" charset="0"/>
                        </a:rPr>
                        <a:t>G</a:t>
                      </a:r>
                      <a:r>
                        <a:rPr lang="en-US" sz="1400" i="1" baseline="-25000">
                          <a:effectLst/>
                          <a:latin typeface="Times New Roman" panose="02020603050405020304" pitchFamily="18" charset="0"/>
                          <a:cs typeface="Times New Roman" panose="02020603050405020304" pitchFamily="18" charset="0"/>
                        </a:rPr>
                        <a:t>F</a:t>
                      </a:r>
                      <a:endParaRPr lang="en-IN" sz="1400"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err="1">
                          <a:effectLst/>
                          <a:latin typeface="Times New Roman" panose="02020603050405020304" pitchFamily="18" charset="0"/>
                          <a:cs typeface="Times New Roman" panose="02020603050405020304" pitchFamily="18" charset="0"/>
                        </a:rPr>
                        <a:t>mol</a:t>
                      </a:r>
                      <a:r>
                        <a:rPr lang="en-US" sz="1400">
                          <a:effectLst/>
                          <a:latin typeface="Times New Roman" panose="02020603050405020304" pitchFamily="18" charset="0"/>
                          <a:cs typeface="Times New Roman" panose="02020603050405020304" pitchFamily="18" charset="0"/>
                        </a:rPr>
                        <a:t>/(time)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a:effectLst/>
                          <a:latin typeface="Times New Roman" panose="02020603050405020304" pitchFamily="18" charset="0"/>
                          <a:cs typeface="Times New Roman" panose="02020603050405020304" pitchFamily="18" charset="0"/>
                        </a:rPr>
                        <a:t>L</a:t>
                      </a:r>
                      <a:r>
                        <a:rPr lang="en-US" sz="1400" i="1" baseline="-25000">
                          <a:effectLst/>
                          <a:latin typeface="Times New Roman" panose="02020603050405020304" pitchFamily="18" charset="0"/>
                          <a:cs typeface="Times New Roman" panose="02020603050405020304" pitchFamily="18" charset="0"/>
                        </a:rPr>
                        <a:t>F</a:t>
                      </a:r>
                      <a:endParaRPr lang="en-IN" sz="1400"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err="1">
                          <a:effectLst/>
                          <a:latin typeface="Times New Roman" panose="02020603050405020304" pitchFamily="18" charset="0"/>
                          <a:cs typeface="Times New Roman" panose="02020603050405020304" pitchFamily="18" charset="0"/>
                        </a:rPr>
                        <a:t>mol</a:t>
                      </a:r>
                      <a:r>
                        <a:rPr lang="en-US" sz="1400">
                          <a:effectLst/>
                          <a:latin typeface="Times New Roman" panose="02020603050405020304" pitchFamily="18" charset="0"/>
                          <a:cs typeface="Times New Roman" panose="02020603050405020304" pitchFamily="18" charset="0"/>
                        </a:rPr>
                        <a:t>/(time)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a:effectLst/>
                          <a:latin typeface="Times New Roman" panose="02020603050405020304" pitchFamily="18" charset="0"/>
                          <a:cs typeface="Times New Roman" panose="02020603050405020304" pitchFamily="18" charset="0"/>
                        </a:rPr>
                        <a:t>H</a:t>
                      </a:r>
                      <a:r>
                        <a:rPr lang="en-US" sz="1400" i="1" baseline="-25000">
                          <a:effectLst/>
                          <a:latin typeface="Times New Roman" panose="02020603050405020304" pitchFamily="18" charset="0"/>
                          <a:cs typeface="Times New Roman" panose="02020603050405020304" pitchFamily="18" charset="0"/>
                        </a:rPr>
                        <a:t>GF</a:t>
                      </a:r>
                      <a:endParaRPr lang="en-IN" sz="1400"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a:effectLst/>
                          <a:latin typeface="Times New Roman" panose="02020603050405020304" pitchFamily="18" charset="0"/>
                          <a:cs typeface="Times New Roman" panose="02020603050405020304" pitchFamily="18" charset="0"/>
                        </a:rPr>
                        <a:t>energy/</a:t>
                      </a:r>
                      <a:r>
                        <a:rPr lang="en-US" sz="1400" err="1">
                          <a:effectLst/>
                          <a:latin typeface="Times New Roman" panose="02020603050405020304" pitchFamily="18" charset="0"/>
                          <a:cs typeface="Times New Roman" panose="02020603050405020304" pitchFamily="18" charset="0"/>
                        </a:rPr>
                        <a:t>mol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a:effectLst/>
                          <a:latin typeface="Times New Roman" panose="02020603050405020304" pitchFamily="18" charset="0"/>
                          <a:cs typeface="Times New Roman" panose="02020603050405020304" pitchFamily="18" charset="0"/>
                        </a:rPr>
                        <a:t>H</a:t>
                      </a:r>
                      <a:r>
                        <a:rPr lang="en-US" sz="1400" i="1" baseline="-25000">
                          <a:effectLst/>
                          <a:latin typeface="Times New Roman" panose="02020603050405020304" pitchFamily="18" charset="0"/>
                          <a:cs typeface="Times New Roman" panose="02020603050405020304" pitchFamily="18" charset="0"/>
                        </a:rPr>
                        <a:t>LF</a:t>
                      </a:r>
                      <a:endParaRPr lang="en-IN" sz="1400"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a:effectLst/>
                          <a:latin typeface="Times New Roman" panose="02020603050405020304" pitchFamily="18" charset="0"/>
                          <a:cs typeface="Times New Roman" panose="02020603050405020304" pitchFamily="18" charset="0"/>
                        </a:rPr>
                        <a:t>energy/</a:t>
                      </a:r>
                      <a:r>
                        <a:rPr lang="en-US" sz="1400" err="1">
                          <a:effectLst/>
                          <a:latin typeface="Times New Roman" panose="02020603050405020304" pitchFamily="18" charset="0"/>
                          <a:cs typeface="Times New Roman" panose="02020603050405020304" pitchFamily="18" charset="0"/>
                        </a:rPr>
                        <a:t>mol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i="1">
                          <a:effectLst/>
                          <a:latin typeface="Times New Roman" panose="02020603050405020304" pitchFamily="18" charset="0"/>
                          <a:cs typeface="Times New Roman" panose="02020603050405020304" pitchFamily="18" charset="0"/>
                        </a:rPr>
                        <a:t>H</a:t>
                      </a:r>
                      <a:r>
                        <a:rPr lang="en-US" sz="1400" i="1" baseline="-25000">
                          <a:effectLst/>
                          <a:latin typeface="Times New Roman" panose="02020603050405020304" pitchFamily="18" charset="0"/>
                          <a:cs typeface="Times New Roman" panose="02020603050405020304" pitchFamily="18" charset="0"/>
                        </a:rPr>
                        <a:t>F</a:t>
                      </a:r>
                      <a:endParaRPr lang="en-IN" sz="1400"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a:effectLst/>
                          <a:latin typeface="Times New Roman" panose="02020603050405020304" pitchFamily="18" charset="0"/>
                          <a:cs typeface="Times New Roman" panose="02020603050405020304" pitchFamily="18" charset="0"/>
                        </a:rPr>
                        <a:t>energy/</a:t>
                      </a:r>
                      <a:r>
                        <a:rPr lang="en-US" sz="1400" err="1">
                          <a:effectLst/>
                          <a:latin typeface="Times New Roman" panose="02020603050405020304" pitchFamily="18" charset="0"/>
                          <a:cs typeface="Times New Roman" panose="02020603050405020304" pitchFamily="18" charset="0"/>
                        </a:rPr>
                        <a:t>mol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7534400"/>
                  </a:ext>
                </a:extLst>
              </a:tr>
              <a:tr h="726394">
                <a:tc>
                  <a:txBody>
                    <a:bodyPr/>
                    <a:lstStyle/>
                    <a:p>
                      <a:pPr algn="just">
                        <a:lnSpc>
                          <a:spcPct val="107000"/>
                        </a:lnSpc>
                        <a:spcAft>
                          <a:spcPts val="0"/>
                        </a:spcAft>
                      </a:pPr>
                      <a:r>
                        <a:rPr lang="en-US" sz="1400">
                          <a:effectLst/>
                          <a:latin typeface="Times New Roman" panose="02020603050405020304" pitchFamily="18" charset="0"/>
                          <a:cs typeface="Times New Roman" panose="02020603050405020304" pitchFamily="18" charset="0"/>
                        </a:rPr>
                        <a:t>Liquid below bubble point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 </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 </a:t>
                      </a:r>
                      <a:r>
                        <a:rPr lang="en-US" sz="1400" b="1" i="1">
                          <a:effectLst/>
                          <a:latin typeface="Times New Roman" panose="02020603050405020304" pitchFamily="18" charset="0"/>
                          <a:cs typeface="Times New Roman" panose="02020603050405020304" pitchFamily="18" charset="0"/>
                        </a:rPr>
                        <a:t>&lt; H</a:t>
                      </a:r>
                      <a:r>
                        <a:rPr lang="en-US" sz="1400" b="1" i="1" baseline="-25000">
                          <a:effectLst/>
                          <a:latin typeface="Times New Roman" panose="02020603050405020304" pitchFamily="18" charset="0"/>
                          <a:cs typeface="Times New Roman" panose="02020603050405020304" pitchFamily="18" charset="0"/>
                        </a:rPr>
                        <a:t>L</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&gt; 1.0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&gt; 1.0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2952101"/>
                  </a:ext>
                </a:extLst>
              </a:tr>
              <a:tr h="726394">
                <a:tc>
                  <a:txBody>
                    <a:bodyPr/>
                    <a:lstStyle/>
                    <a:p>
                      <a:pPr algn="just">
                        <a:lnSpc>
                          <a:spcPct val="107000"/>
                        </a:lnSpc>
                        <a:spcAft>
                          <a:spcPts val="0"/>
                        </a:spcAft>
                      </a:pPr>
                      <a:r>
                        <a:rPr lang="en-US" sz="1400">
                          <a:effectLst/>
                          <a:latin typeface="Times New Roman" panose="02020603050405020304" pitchFamily="18" charset="0"/>
                          <a:cs typeface="Times New Roman" panose="02020603050405020304" pitchFamily="18" charset="0"/>
                        </a:rPr>
                        <a:t>Saturated liquid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 </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 H</a:t>
                      </a:r>
                      <a:r>
                        <a:rPr lang="en-US" sz="1400" b="1" i="1" baseline="-25000">
                          <a:effectLst/>
                          <a:latin typeface="Times New Roman" panose="02020603050405020304" pitchFamily="18" charset="0"/>
                          <a:cs typeface="Times New Roman" panose="02020603050405020304" pitchFamily="18" charset="0"/>
                        </a:rPr>
                        <a:t>L</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1.0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0934463"/>
                  </a:ext>
                </a:extLst>
              </a:tr>
              <a:tr h="1097728">
                <a:tc>
                  <a:txBody>
                    <a:bodyPr/>
                    <a:lstStyle/>
                    <a:p>
                      <a:pPr>
                        <a:lnSpc>
                          <a:spcPct val="107000"/>
                        </a:lnSpc>
                        <a:spcAft>
                          <a:spcPts val="0"/>
                        </a:spcAft>
                      </a:pPr>
                      <a:r>
                        <a:rPr lang="en-US" sz="1400">
                          <a:effectLst/>
                          <a:latin typeface="Times New Roman" panose="02020603050405020304" pitchFamily="18" charset="0"/>
                          <a:cs typeface="Times New Roman" panose="02020603050405020304" pitchFamily="18" charset="0"/>
                        </a:rPr>
                        <a:t>Mixture of liquid and vapor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G</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a:t>
                      </a:r>
                      <a:r>
                        <a:rPr lang="en-US" sz="1400" b="1" i="1">
                          <a:effectLst/>
                          <a:latin typeface="Times New Roman" panose="02020603050405020304" pitchFamily="18" charset="0"/>
                          <a:cs typeface="Times New Roman" panose="02020603050405020304" pitchFamily="18" charset="0"/>
                        </a:rPr>
                        <a:t>F = G</a:t>
                      </a:r>
                      <a:r>
                        <a:rPr lang="en-US" sz="1400" b="1" i="1" baseline="-25000">
                          <a:effectLst/>
                          <a:latin typeface="Times New Roman" panose="02020603050405020304" pitchFamily="18" charset="0"/>
                          <a:cs typeface="Times New Roman" panose="02020603050405020304" pitchFamily="18" charset="0"/>
                        </a:rPr>
                        <a:t>F</a:t>
                      </a:r>
                      <a:r>
                        <a:rPr lang="en-US" sz="1400" b="1" i="1">
                          <a:effectLst/>
                          <a:latin typeface="Times New Roman" panose="02020603050405020304" pitchFamily="18" charset="0"/>
                          <a:cs typeface="Times New Roman" panose="02020603050405020304" pitchFamily="18" charset="0"/>
                        </a:rPr>
                        <a:t> + L</a:t>
                      </a:r>
                      <a:r>
                        <a:rPr lang="en-US" sz="1400" b="1" i="1" baseline="-25000">
                          <a:effectLst/>
                          <a:latin typeface="Times New Roman" panose="02020603050405020304" pitchFamily="18" charset="0"/>
                          <a:cs typeface="Times New Roman" panose="02020603050405020304" pitchFamily="18" charset="0"/>
                        </a:rPr>
                        <a:t>F</a:t>
                      </a:r>
                      <a:r>
                        <a:rPr lang="en-US" sz="1400" b="1" i="0">
                          <a:effectLst/>
                          <a:latin typeface="Times New Roman" panose="02020603050405020304" pitchFamily="18" charset="0"/>
                          <a:cs typeface="Times New Roman" panose="02020603050405020304" pitchFamily="18" charset="0"/>
                        </a:rPr>
                        <a:t>)</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L</a:t>
                      </a:r>
                      <a:r>
                        <a:rPr lang="en-US" sz="1400" b="1" i="1" baseline="-25000">
                          <a:effectLst/>
                          <a:latin typeface="Times New Roman" panose="02020603050405020304" pitchFamily="18" charset="0"/>
                          <a:cs typeface="Times New Roman" panose="02020603050405020304" pitchFamily="18" charset="0"/>
                        </a:rPr>
                        <a:t>F</a:t>
                      </a:r>
                    </a:p>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a:t>
                      </a:r>
                      <a:r>
                        <a:rPr lang="en-US" sz="1400" b="1" i="1">
                          <a:effectLst/>
                          <a:latin typeface="Times New Roman" panose="02020603050405020304" pitchFamily="18" charset="0"/>
                          <a:cs typeface="Times New Roman" panose="02020603050405020304" pitchFamily="18" charset="0"/>
                        </a:rPr>
                        <a:t>F = G</a:t>
                      </a:r>
                      <a:r>
                        <a:rPr lang="en-US" sz="1400" b="1" i="1" baseline="-25000">
                          <a:effectLst/>
                          <a:latin typeface="Times New Roman" panose="02020603050405020304" pitchFamily="18" charset="0"/>
                          <a:cs typeface="Times New Roman" panose="02020603050405020304" pitchFamily="18" charset="0"/>
                        </a:rPr>
                        <a:t>F</a:t>
                      </a:r>
                      <a:r>
                        <a:rPr lang="en-US" sz="1400" b="1" i="1">
                          <a:effectLst/>
                          <a:latin typeface="Times New Roman" panose="02020603050405020304" pitchFamily="18" charset="0"/>
                          <a:cs typeface="Times New Roman" panose="02020603050405020304" pitchFamily="18" charset="0"/>
                        </a:rPr>
                        <a:t> + L</a:t>
                      </a:r>
                      <a:r>
                        <a:rPr lang="en-US" sz="1400" b="1" i="1" baseline="-25000">
                          <a:effectLst/>
                          <a:latin typeface="Times New Roman" panose="02020603050405020304" pitchFamily="18" charset="0"/>
                          <a:cs typeface="Times New Roman" panose="02020603050405020304" pitchFamily="18" charset="0"/>
                        </a:rPr>
                        <a:t>F</a:t>
                      </a:r>
                      <a:r>
                        <a:rPr lang="en-US" sz="1400" b="1" i="0">
                          <a:effectLst/>
                          <a:latin typeface="Times New Roman" panose="02020603050405020304" pitchFamily="18" charset="0"/>
                          <a:cs typeface="Times New Roman" panose="02020603050405020304" pitchFamily="18" charset="0"/>
                        </a:rPr>
                        <a:t>)</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G</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L</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G</a:t>
                      </a:r>
                      <a:r>
                        <a:rPr lang="en-US" sz="1400" b="1" i="1">
                          <a:effectLst/>
                          <a:latin typeface="Times New Roman" panose="02020603050405020304" pitchFamily="18" charset="0"/>
                          <a:cs typeface="Times New Roman" panose="02020603050405020304" pitchFamily="18" charset="0"/>
                        </a:rPr>
                        <a:t> &gt;H</a:t>
                      </a:r>
                      <a:r>
                        <a:rPr lang="en-US" sz="1400" b="1" i="1" baseline="-25000">
                          <a:effectLst/>
                          <a:latin typeface="Times New Roman" panose="02020603050405020304" pitchFamily="18" charset="0"/>
                          <a:cs typeface="Times New Roman" panose="02020603050405020304" pitchFamily="18" charset="0"/>
                        </a:rPr>
                        <a:t>F</a:t>
                      </a:r>
                      <a:r>
                        <a:rPr lang="en-US" sz="1400" b="1" i="1">
                          <a:effectLst/>
                          <a:latin typeface="Times New Roman" panose="02020603050405020304" pitchFamily="18" charset="0"/>
                          <a:cs typeface="Times New Roman" panose="02020603050405020304" pitchFamily="18" charset="0"/>
                        </a:rPr>
                        <a:t> &gt;H</a:t>
                      </a:r>
                      <a:r>
                        <a:rPr lang="en-US" sz="1400" b="1" i="1" baseline="-25000">
                          <a:effectLst/>
                          <a:latin typeface="Times New Roman" panose="02020603050405020304" pitchFamily="18" charset="0"/>
                          <a:cs typeface="Times New Roman" panose="02020603050405020304" pitchFamily="18" charset="0"/>
                        </a:rPr>
                        <a:t>L</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L</a:t>
                      </a:r>
                      <a:r>
                        <a:rPr lang="en-US" sz="1400" b="1" i="1" baseline="-25000">
                          <a:effectLst/>
                          <a:latin typeface="Times New Roman" panose="02020603050405020304" pitchFamily="18" charset="0"/>
                          <a:cs typeface="Times New Roman" panose="02020603050405020304" pitchFamily="18" charset="0"/>
                        </a:rPr>
                        <a:t>F</a:t>
                      </a: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1.0</a:t>
                      </a:r>
                      <a:r>
                        <a:rPr lang="en-US" sz="1400" b="1" i="1">
                          <a:effectLst/>
                          <a:latin typeface="Times New Roman" panose="02020603050405020304" pitchFamily="18" charset="0"/>
                          <a:cs typeface="Times New Roman" panose="02020603050405020304" pitchFamily="18" charset="0"/>
                        </a:rPr>
                        <a:t> &gt; q &gt; </a:t>
                      </a: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6807636"/>
                  </a:ext>
                </a:extLst>
              </a:tr>
              <a:tr h="726394">
                <a:tc>
                  <a:txBody>
                    <a:bodyPr/>
                    <a:lstStyle/>
                    <a:p>
                      <a:pPr algn="just">
                        <a:lnSpc>
                          <a:spcPct val="107000"/>
                        </a:lnSpc>
                        <a:spcAft>
                          <a:spcPts val="0"/>
                        </a:spcAft>
                      </a:pPr>
                      <a:r>
                        <a:rPr lang="en-US" sz="1400">
                          <a:effectLst/>
                          <a:latin typeface="Times New Roman" panose="02020603050405020304" pitchFamily="18" charset="0"/>
                          <a:cs typeface="Times New Roman" panose="02020603050405020304" pitchFamily="18" charset="0"/>
                        </a:rPr>
                        <a:t>Saturated vapor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 </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G</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3615347"/>
                  </a:ext>
                </a:extLst>
              </a:tr>
              <a:tr h="726394">
                <a:tc>
                  <a:txBody>
                    <a:bodyPr/>
                    <a:lstStyle/>
                    <a:p>
                      <a:pPr algn="just">
                        <a:lnSpc>
                          <a:spcPct val="107000"/>
                        </a:lnSpc>
                        <a:spcAft>
                          <a:spcPts val="0"/>
                        </a:spcAft>
                      </a:pPr>
                      <a:r>
                        <a:rPr lang="en-US" sz="1400">
                          <a:effectLst/>
                          <a:latin typeface="Times New Roman" panose="02020603050405020304" pitchFamily="18" charset="0"/>
                          <a:cs typeface="Times New Roman" panose="02020603050405020304" pitchFamily="18" charset="0"/>
                        </a:rPr>
                        <a:t>Superheated vapor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 </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1">
                          <a:effectLst/>
                          <a:latin typeface="Times New Roman" panose="02020603050405020304" pitchFamily="18" charset="0"/>
                          <a:cs typeface="Times New Roman" panose="02020603050405020304" pitchFamily="18" charset="0"/>
                        </a:rPr>
                        <a:t>H</a:t>
                      </a:r>
                      <a:r>
                        <a:rPr lang="en-US" sz="1400" b="1" i="1" baseline="-25000">
                          <a:effectLst/>
                          <a:latin typeface="Times New Roman" panose="02020603050405020304" pitchFamily="18" charset="0"/>
                          <a:cs typeface="Times New Roman" panose="02020603050405020304" pitchFamily="18" charset="0"/>
                        </a:rPr>
                        <a:t>F</a:t>
                      </a:r>
                      <a:r>
                        <a:rPr lang="en-US" sz="1400" b="1" i="1">
                          <a:effectLst/>
                          <a:latin typeface="Times New Roman" panose="02020603050405020304" pitchFamily="18" charset="0"/>
                          <a:cs typeface="Times New Roman" panose="02020603050405020304" pitchFamily="18" charset="0"/>
                        </a:rPr>
                        <a:t> &gt;H</a:t>
                      </a:r>
                      <a:r>
                        <a:rPr lang="en-US" sz="1400" b="1" i="1" baseline="-25000">
                          <a:effectLst/>
                          <a:latin typeface="Times New Roman" panose="02020603050405020304" pitchFamily="18" charset="0"/>
                          <a:cs typeface="Times New Roman" panose="02020603050405020304" pitchFamily="18" charset="0"/>
                        </a:rPr>
                        <a:t>G</a:t>
                      </a:r>
                      <a:endParaRPr lang="en-IN"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b="1" i="0">
                          <a:effectLst/>
                          <a:latin typeface="Times New Roman" panose="02020603050405020304" pitchFamily="18" charset="0"/>
                          <a:cs typeface="Times New Roman" panose="02020603050405020304" pitchFamily="18" charset="0"/>
                        </a:rPr>
                        <a:t>&lt; 0</a:t>
                      </a:r>
                      <a:endParaRPr lang="en-IN" sz="1400" b="1" i="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14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6746512"/>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53222362"/>
              </p:ext>
            </p:extLst>
          </p:nvPr>
        </p:nvGraphicFramePr>
        <p:xfrm>
          <a:off x="7684802" y="1271044"/>
          <a:ext cx="1275658" cy="637829"/>
        </p:xfrm>
        <a:graphic>
          <a:graphicData uri="http://schemas.openxmlformats.org/presentationml/2006/ole">
            <mc:AlternateContent xmlns:mc="http://schemas.openxmlformats.org/markup-compatibility/2006">
              <mc:Choice xmlns:v="urn:schemas-microsoft-com:vml" Requires="v">
                <p:oleObj spid="_x0000_s47105" name="Equation" r:id="rId3" imgW="863225" imgH="431613" progId="Equation.3">
                  <p:embed/>
                </p:oleObj>
              </mc:Choice>
              <mc:Fallback>
                <p:oleObj name="Equation" r:id="rId3" imgW="86322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4802" y="1271044"/>
                        <a:ext cx="1275658" cy="637829"/>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43354708"/>
              </p:ext>
            </p:extLst>
          </p:nvPr>
        </p:nvGraphicFramePr>
        <p:xfrm>
          <a:off x="9476376" y="1215314"/>
          <a:ext cx="532674" cy="690505"/>
        </p:xfrm>
        <a:graphic>
          <a:graphicData uri="http://schemas.openxmlformats.org/presentationml/2006/ole">
            <mc:AlternateContent xmlns:mc="http://schemas.openxmlformats.org/markup-compatibility/2006">
              <mc:Choice xmlns:v="urn:schemas-microsoft-com:vml" Requires="v">
                <p:oleObj spid="_x0000_s47106" name="Equation" r:id="rId5" imgW="330200" imgH="419100" progId="Equation.3">
                  <p:embed/>
                </p:oleObj>
              </mc:Choice>
              <mc:Fallback>
                <p:oleObj name="Equation" r:id="rId5" imgW="3302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6376" y="1215314"/>
                        <a:ext cx="532674" cy="690505"/>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9198560"/>
              </p:ext>
            </p:extLst>
          </p:nvPr>
        </p:nvGraphicFramePr>
        <p:xfrm>
          <a:off x="9609835" y="3776966"/>
          <a:ext cx="640371" cy="562277"/>
        </p:xfrm>
        <a:graphic>
          <a:graphicData uri="http://schemas.openxmlformats.org/presentationml/2006/ole">
            <mc:AlternateContent xmlns:mc="http://schemas.openxmlformats.org/markup-compatibility/2006">
              <mc:Choice xmlns:v="urn:schemas-microsoft-com:vml" Requires="v">
                <p:oleObj spid="_x0000_s47107" name="Equation" r:id="rId7" imgW="495085" imgH="431613" progId="Equation.3">
                  <p:embed/>
                </p:oleObj>
              </mc:Choice>
              <mc:Fallback>
                <p:oleObj name="Equation" r:id="rId7" imgW="495085" imgH="43161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9835" y="3776966"/>
                        <a:ext cx="640371" cy="562277"/>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66437857"/>
              </p:ext>
            </p:extLst>
          </p:nvPr>
        </p:nvGraphicFramePr>
        <p:xfrm>
          <a:off x="9359471" y="5490901"/>
          <a:ext cx="1141100" cy="554701"/>
        </p:xfrm>
        <a:graphic>
          <a:graphicData uri="http://schemas.openxmlformats.org/presentationml/2006/ole">
            <mc:AlternateContent xmlns:mc="http://schemas.openxmlformats.org/markup-compatibility/2006">
              <mc:Choice xmlns:v="urn:schemas-microsoft-com:vml" Requires="v">
                <p:oleObj spid="_x0000_s47108" name="Equation" r:id="rId9" imgW="876300" imgH="419100" progId="Equation.3">
                  <p:embed/>
                </p:oleObj>
              </mc:Choice>
              <mc:Fallback>
                <p:oleObj name="Equation" r:id="rId9" imgW="876300" imgH="419100"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59471" y="5490901"/>
                        <a:ext cx="1141100" cy="554701"/>
                      </a:xfrm>
                      <a:prstGeom prst="rect">
                        <a:avLst/>
                      </a:prstGeom>
                      <a:noFill/>
                    </p:spPr>
                  </p:pic>
                </p:oleObj>
              </mc:Fallback>
            </mc:AlternateContent>
          </a:graphicData>
        </a:graphic>
      </p:graphicFrame>
      <p:sp>
        <p:nvSpPr>
          <p:cNvPr id="7" name="TextBox 6"/>
          <p:cNvSpPr txBox="1"/>
          <p:nvPr/>
        </p:nvSpPr>
        <p:spPr>
          <a:xfrm>
            <a:off x="2965902" y="238513"/>
            <a:ext cx="5629458" cy="584775"/>
          </a:xfrm>
          <a:prstGeom prst="rect">
            <a:avLst/>
          </a:prstGeom>
          <a:noFill/>
        </p:spPr>
        <p:txBody>
          <a:bodyPr wrap="square" rtlCol="0">
            <a:spAutoFit/>
          </a:bodyPr>
          <a:lstStyle/>
          <a:p>
            <a:r>
              <a:rPr lang="en-US" sz="3200" b="1">
                <a:solidFill>
                  <a:srgbClr val="FF0000"/>
                </a:solidFill>
                <a:latin typeface="Times New Roman" panose="02020603050405020304" pitchFamily="18" charset="0"/>
                <a:cs typeface="Times New Roman" panose="02020603050405020304" pitchFamily="18" charset="0"/>
              </a:rPr>
              <a:t>Thermal Conditions of Feed</a:t>
            </a:r>
            <a:endParaRPr lang="en-IN" sz="32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88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9278" y="166687"/>
            <a:ext cx="5589951" cy="6262702"/>
          </a:xfrm>
          <a:prstGeom prst="rect">
            <a:avLst/>
          </a:prstGeom>
        </p:spPr>
      </p:pic>
    </p:spTree>
    <p:extLst>
      <p:ext uri="{BB962C8B-B14F-4D97-AF65-F5344CB8AC3E}">
        <p14:creationId xmlns:p14="http://schemas.microsoft.com/office/powerpoint/2010/main" val="1154182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8003" y="482947"/>
            <a:ext cx="6180732" cy="5936433"/>
          </a:xfrm>
          <a:prstGeom prst="rect">
            <a:avLst/>
          </a:prstGeom>
        </p:spPr>
      </p:pic>
    </p:spTree>
    <p:extLst>
      <p:ext uri="{BB962C8B-B14F-4D97-AF65-F5344CB8AC3E}">
        <p14:creationId xmlns:p14="http://schemas.microsoft.com/office/powerpoint/2010/main" val="2539070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4931" y="266564"/>
            <a:ext cx="8636923"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Determination of Optimum Location of Feed Tray</a:t>
            </a:r>
            <a:endParaRPr lang="en-IN" sz="2400" b="1">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9214" y="809191"/>
            <a:ext cx="9477375" cy="5572125"/>
          </a:xfrm>
          <a:prstGeom prst="rect">
            <a:avLst/>
          </a:prstGeom>
        </p:spPr>
      </p:pic>
    </p:spTree>
    <p:extLst>
      <p:ext uri="{BB962C8B-B14F-4D97-AF65-F5344CB8AC3E}">
        <p14:creationId xmlns:p14="http://schemas.microsoft.com/office/powerpoint/2010/main" val="3364066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6247" y="141316"/>
            <a:ext cx="6234546"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Total Reflux, or Infinite Reflux Ratio</a:t>
            </a:r>
            <a:endParaRPr lang="en-IN" sz="2800" b="1">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25376" y="664536"/>
            <a:ext cx="5756288" cy="5917563"/>
          </a:xfrm>
          <a:prstGeom prst="rect">
            <a:avLst/>
          </a:prstGeom>
        </p:spPr>
      </p:pic>
    </p:spTree>
    <p:extLst>
      <p:ext uri="{BB962C8B-B14F-4D97-AF65-F5344CB8AC3E}">
        <p14:creationId xmlns:p14="http://schemas.microsoft.com/office/powerpoint/2010/main" val="3038234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2051" y="116378"/>
            <a:ext cx="8370916"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Minimum Number of Trays for Constant Relative Volatility</a:t>
            </a:r>
            <a:endParaRPr lang="en-IN" sz="2400" b="1">
              <a:solidFill>
                <a:srgbClr val="0033CC"/>
              </a:solidFill>
              <a:latin typeface="Times New Roman" panose="02020603050405020304" pitchFamily="18" charset="0"/>
              <a:cs typeface="Times New Roman" panose="02020603050405020304" pitchFamily="18" charset="0"/>
            </a:endParaRPr>
          </a:p>
        </p:txBody>
      </p:sp>
      <p:sp>
        <p:nvSpPr>
          <p:cNvPr id="3" name="Rectangle 2"/>
          <p:cNvSpPr/>
          <p:nvPr/>
        </p:nvSpPr>
        <p:spPr>
          <a:xfrm>
            <a:off x="479367" y="645424"/>
            <a:ext cx="11357956" cy="685059"/>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A useful analytical expression for the minimum number of theoretical trays can be obtained for cases where the relative volatility is reasonably constant. Applying defining equation for relative volatility to the residue product gives: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246160585"/>
              </p:ext>
            </p:extLst>
          </p:nvPr>
        </p:nvGraphicFramePr>
        <p:xfrm>
          <a:off x="3832168" y="1330483"/>
          <a:ext cx="1981200" cy="742950"/>
        </p:xfrm>
        <a:graphic>
          <a:graphicData uri="http://schemas.openxmlformats.org/presentationml/2006/ole">
            <mc:AlternateContent xmlns:mc="http://schemas.openxmlformats.org/markup-compatibility/2006">
              <mc:Choice xmlns:v="urn:schemas-microsoft-com:vml" Requires="v">
                <p:oleObj spid="_x0000_s52225" name="Equation" r:id="rId3" imgW="1155700" imgH="431800" progId="Equation.3">
                  <p:embed/>
                </p:oleObj>
              </mc:Choice>
              <mc:Fallback>
                <p:oleObj name="Equation" r:id="rId3" imgW="11557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168" y="1330483"/>
                        <a:ext cx="19812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479367" y="2253956"/>
            <a:ext cx="11424458" cy="685059"/>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where </a:t>
            </a:r>
            <a:r>
              <a:rPr lang="en-US" i="1">
                <a:latin typeface="Times New Roman" panose="02020603050405020304" pitchFamily="18" charset="0"/>
                <a:ea typeface="Calibri" panose="020F0502020204030204" pitchFamily="34" charset="0"/>
                <a:cs typeface="Times New Roman" panose="02020603050405020304" pitchFamily="18" charset="0"/>
              </a:rPr>
              <a:t>α</a:t>
            </a:r>
            <a:r>
              <a:rPr lang="en-US" i="1" baseline="-25000">
                <a:latin typeface="Times New Roman" panose="02020603050405020304" pitchFamily="18" charset="0"/>
                <a:ea typeface="Calibri" panose="020F0502020204030204" pitchFamily="34" charset="0"/>
                <a:cs typeface="Times New Roman" panose="02020603050405020304" pitchFamily="18" charset="0"/>
              </a:rPr>
              <a:t>W</a:t>
            </a:r>
            <a:r>
              <a:rPr lang="en-US">
                <a:latin typeface="Times New Roman" panose="02020603050405020304" pitchFamily="18" charset="0"/>
                <a:ea typeface="Calibri" panose="020F0502020204030204" pitchFamily="34" charset="0"/>
                <a:cs typeface="Times New Roman" panose="02020603050405020304" pitchFamily="18" charset="0"/>
              </a:rPr>
              <a:t> is the relative volatility at the </a:t>
            </a:r>
            <a:r>
              <a:rPr lang="en-US" err="1">
                <a:latin typeface="Times New Roman" panose="02020603050405020304" pitchFamily="18" charset="0"/>
                <a:ea typeface="Calibri" panose="020F0502020204030204" pitchFamily="34" charset="0"/>
                <a:cs typeface="Times New Roman" panose="02020603050405020304" pitchFamily="18" charset="0"/>
              </a:rPr>
              <a:t>reboiler</a:t>
            </a:r>
            <a:r>
              <a:rPr lang="en-US">
                <a:latin typeface="Times New Roman" panose="02020603050405020304" pitchFamily="18" charset="0"/>
                <a:ea typeface="Calibri" panose="020F0502020204030204" pitchFamily="34" charset="0"/>
                <a:cs typeface="Times New Roman" panose="02020603050405020304" pitchFamily="18" charset="0"/>
              </a:rPr>
              <a:t>. At total reflux the operating line coincides with the 45</a:t>
            </a:r>
            <a:r>
              <a:rPr lang="en-US" baseline="30000">
                <a:latin typeface="Times New Roman" panose="02020603050405020304" pitchFamily="18" charset="0"/>
                <a:ea typeface="Calibri" panose="020F0502020204030204" pitchFamily="34" charset="0"/>
                <a:cs typeface="Times New Roman" panose="02020603050405020304" pitchFamily="18" charset="0"/>
              </a:rPr>
              <a:t>o</a:t>
            </a:r>
            <a:r>
              <a:rPr lang="en-US">
                <a:latin typeface="Times New Roman" panose="02020603050405020304" pitchFamily="18" charset="0"/>
                <a:ea typeface="Calibri" panose="020F0502020204030204" pitchFamily="34" charset="0"/>
                <a:cs typeface="Times New Roman" panose="02020603050405020304" pitchFamily="18" charset="0"/>
              </a:rPr>
              <a:t> diagonal so that </a:t>
            </a:r>
            <a:r>
              <a:rPr lang="en-US" i="1" err="1">
                <a:latin typeface="Times New Roman" panose="02020603050405020304" pitchFamily="18" charset="0"/>
                <a:ea typeface="Calibri" panose="020F0502020204030204" pitchFamily="34" charset="0"/>
                <a:cs typeface="Times New Roman" panose="02020603050405020304" pitchFamily="18" charset="0"/>
              </a:rPr>
              <a:t>y</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W</a:t>
            </a:r>
            <a:r>
              <a:rPr lang="en-US">
                <a:latin typeface="Times New Roman" panose="02020603050405020304" pitchFamily="18" charset="0"/>
                <a:ea typeface="Calibri" panose="020F0502020204030204" pitchFamily="34" charset="0"/>
                <a:cs typeface="Times New Roman" panose="02020603050405020304" pitchFamily="18" charset="0"/>
              </a:rPr>
              <a:t> = </a:t>
            </a:r>
            <a:r>
              <a:rPr lang="en-US" i="1" err="1">
                <a:latin typeface="Times New Roman" panose="02020603050405020304" pitchFamily="18" charset="0"/>
                <a:ea typeface="Calibri" panose="020F0502020204030204" pitchFamily="34" charset="0"/>
                <a:cs typeface="Times New Roman" panose="02020603050405020304" pitchFamily="18" charset="0"/>
              </a:rPr>
              <a:t>x</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N</a:t>
            </a:r>
            <a:r>
              <a:rPr lang="en-US" sz="1050" i="1" baseline="-25000" err="1">
                <a:latin typeface="Times New Roman" panose="02020603050405020304" pitchFamily="18"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Therefore,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p:cNvSpPr>
            <a:spLocks noChangeArrowheads="1"/>
          </p:cNvSpPr>
          <p:nvPr/>
        </p:nvSpPr>
        <p:spPr bwMode="auto">
          <a:xfrm>
            <a:off x="3898669" y="24605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4249285937"/>
              </p:ext>
            </p:extLst>
          </p:nvPr>
        </p:nvGraphicFramePr>
        <p:xfrm>
          <a:off x="4254946" y="2651410"/>
          <a:ext cx="2047875" cy="838200"/>
        </p:xfrm>
        <a:graphic>
          <a:graphicData uri="http://schemas.openxmlformats.org/presentationml/2006/ole">
            <mc:AlternateContent xmlns:mc="http://schemas.openxmlformats.org/markup-compatibility/2006">
              <mc:Choice xmlns:v="urn:schemas-microsoft-com:vml" Requires="v">
                <p:oleObj spid="_x0000_s52226" name="Equation" r:id="rId5" imgW="1193800" imgH="482600" progId="Equation.3">
                  <p:embed/>
                </p:oleObj>
              </mc:Choice>
              <mc:Fallback>
                <p:oleObj name="Equation" r:id="rId5" imgW="11938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946" y="2651410"/>
                        <a:ext cx="2047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479367" y="3451737"/>
            <a:ext cx="5823454" cy="48750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Similarly, for the last tray of the column, where </a:t>
            </a:r>
            <a:r>
              <a:rPr lang="en-US" sz="2400" i="1">
                <a:latin typeface="Times New Roman" panose="02020603050405020304" pitchFamily="18" charset="0"/>
                <a:ea typeface="Calibri" panose="020F0502020204030204" pitchFamily="34" charset="0"/>
                <a:cs typeface="Times New Roman" panose="02020603050405020304" pitchFamily="18" charset="0"/>
              </a:rPr>
              <a:t>α</a:t>
            </a:r>
            <a:r>
              <a:rPr lang="en-US" i="1" baseline="-25000">
                <a:latin typeface="Times New Roman" panose="02020603050405020304" pitchFamily="18" charset="0"/>
                <a:ea typeface="Calibri" panose="020F0502020204030204" pitchFamily="34" charset="0"/>
                <a:cs typeface="Times New Roman" panose="02020603050405020304" pitchFamily="18" charset="0"/>
              </a:rPr>
              <a:t>N</a:t>
            </a:r>
            <a:r>
              <a:rPr lang="en-US" sz="1400" i="1" baseline="-25000">
                <a:latin typeface="Times New Roman" panose="02020603050405020304" pitchFamily="18" charset="0"/>
                <a:ea typeface="Calibri" panose="020F0502020204030204" pitchFamily="34" charset="0"/>
                <a:cs typeface="Times New Roman" panose="02020603050405020304" pitchFamily="18" charset="0"/>
              </a:rPr>
              <a:t>m</a:t>
            </a:r>
            <a:r>
              <a:rPr lang="en-US">
                <a:latin typeface="Times New Roman" panose="02020603050405020304" pitchFamily="18" charset="0"/>
                <a:ea typeface="Calibri" panose="020F0502020204030204" pitchFamily="34" charset="0"/>
                <a:cs typeface="Times New Roman" panose="02020603050405020304" pitchFamily="18" charset="0"/>
              </a:rPr>
              <a:t> pertains,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623279359"/>
              </p:ext>
            </p:extLst>
          </p:nvPr>
        </p:nvGraphicFramePr>
        <p:xfrm>
          <a:off x="3459135" y="4032865"/>
          <a:ext cx="3867150" cy="838200"/>
        </p:xfrm>
        <a:graphic>
          <a:graphicData uri="http://schemas.openxmlformats.org/presentationml/2006/ole">
            <mc:AlternateContent xmlns:mc="http://schemas.openxmlformats.org/markup-compatibility/2006">
              <mc:Choice xmlns:v="urn:schemas-microsoft-com:vml" Requires="v">
                <p:oleObj spid="_x0000_s52227" name="Equation" r:id="rId7" imgW="2260600" imgH="482600" progId="Equation.3">
                  <p:embed/>
                </p:oleObj>
              </mc:Choice>
              <mc:Fallback>
                <p:oleObj name="Equation" r:id="rId7" imgW="22606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9135" y="4032865"/>
                        <a:ext cx="38671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479367" y="5149970"/>
            <a:ext cx="6109365" cy="388696"/>
          </a:xfrm>
          <a:prstGeom prst="rect">
            <a:avLst/>
          </a:prstGeom>
        </p:spPr>
        <p:txBody>
          <a:bodyPr wrap="non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This procedure can be continued up the column until ultimately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45242600"/>
              </p:ext>
            </p:extLst>
          </p:nvPr>
        </p:nvGraphicFramePr>
        <p:xfrm>
          <a:off x="3607478" y="5538666"/>
          <a:ext cx="3981450" cy="742950"/>
        </p:xfrm>
        <a:graphic>
          <a:graphicData uri="http://schemas.openxmlformats.org/presentationml/2006/ole">
            <mc:AlternateContent xmlns:mc="http://schemas.openxmlformats.org/markup-compatibility/2006">
              <mc:Choice xmlns:v="urn:schemas-microsoft-com:vml" Requires="v">
                <p:oleObj spid="_x0000_s52228" name="Equation" r:id="rId9" imgW="2324100" imgH="431800" progId="Equation.3">
                  <p:embed/>
                </p:oleObj>
              </mc:Choice>
              <mc:Fallback>
                <p:oleObj name="Equation" r:id="rId9" imgW="2324100" imgH="431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7478" y="5538666"/>
                        <a:ext cx="39814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7882619" y="148038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(26)</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7938425" y="278954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(27)</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7938425" y="415917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(28)</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7882619" y="5647150"/>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(29)</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97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1389" y="5976852"/>
            <a:ext cx="6317672"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Constant pressure </a:t>
            </a:r>
            <a:r>
              <a:rPr lang="en-US" sz="2400" b="1" err="1">
                <a:solidFill>
                  <a:srgbClr val="0033CC"/>
                </a:solidFill>
                <a:latin typeface="Times New Roman" panose="02020603050405020304" pitchFamily="18" charset="0"/>
                <a:cs typeface="Times New Roman" panose="02020603050405020304" pitchFamily="18" charset="0"/>
              </a:rPr>
              <a:t>vapour</a:t>
            </a:r>
            <a:r>
              <a:rPr lang="en-US" sz="2400" b="1">
                <a:solidFill>
                  <a:srgbClr val="0033CC"/>
                </a:solidFill>
                <a:latin typeface="Times New Roman" panose="02020603050405020304" pitchFamily="18" charset="0"/>
                <a:cs typeface="Times New Roman" panose="02020603050405020304" pitchFamily="18" charset="0"/>
              </a:rPr>
              <a:t>-liquid equilibria</a:t>
            </a:r>
            <a:endParaRPr lang="en-IN" sz="2400" b="1">
              <a:solidFill>
                <a:srgbClr val="0033CC"/>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21512" y="509502"/>
            <a:ext cx="9877425" cy="5467350"/>
          </a:xfrm>
          <a:prstGeom prst="rect">
            <a:avLst/>
          </a:prstGeom>
        </p:spPr>
      </p:pic>
    </p:spTree>
    <p:extLst>
      <p:ext uri="{BB962C8B-B14F-4D97-AF65-F5344CB8AC3E}">
        <p14:creationId xmlns:p14="http://schemas.microsoft.com/office/powerpoint/2010/main" val="1778195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67" y="337001"/>
            <a:ext cx="5274201"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If some average relative volatility </a:t>
            </a:r>
            <a:r>
              <a:rPr lang="en-US" i="1">
                <a:latin typeface="Times New Roman" panose="02020603050405020304" pitchFamily="18" charset="0"/>
                <a:ea typeface="Calibri" panose="020F0502020204030204" pitchFamily="34" charset="0"/>
                <a:cs typeface="Times New Roman" panose="02020603050405020304" pitchFamily="18" charset="0"/>
              </a:rPr>
              <a:t>α</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av</a:t>
            </a:r>
            <a:r>
              <a:rPr lang="en-US">
                <a:latin typeface="Times New Roman" panose="02020603050405020304" pitchFamily="18" charset="0"/>
                <a:ea typeface="Calibri" panose="020F0502020204030204" pitchFamily="34" charset="0"/>
                <a:cs typeface="Times New Roman" panose="02020603050405020304" pitchFamily="18" charset="0"/>
              </a:rPr>
              <a:t> can be used, then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837116007"/>
              </p:ext>
            </p:extLst>
          </p:nvPr>
        </p:nvGraphicFramePr>
        <p:xfrm>
          <a:off x="4109580" y="822960"/>
          <a:ext cx="2200275" cy="742950"/>
        </p:xfrm>
        <a:graphic>
          <a:graphicData uri="http://schemas.openxmlformats.org/presentationml/2006/ole">
            <mc:AlternateContent xmlns:mc="http://schemas.openxmlformats.org/markup-compatibility/2006">
              <mc:Choice xmlns:v="urn:schemas-microsoft-com:vml" Requires="v">
                <p:oleObj spid="_x0000_s53249" name="Equation" r:id="rId3" imgW="1282700" imgH="431800" progId="Equation.3">
                  <p:embed/>
                </p:oleObj>
              </mc:Choice>
              <mc:Fallback>
                <p:oleObj name="Equation" r:id="rId3" imgW="12827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580" y="822960"/>
                        <a:ext cx="22002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20066122"/>
              </p:ext>
            </p:extLst>
          </p:nvPr>
        </p:nvGraphicFramePr>
        <p:xfrm>
          <a:off x="3290430" y="2020936"/>
          <a:ext cx="3019425" cy="1123950"/>
        </p:xfrm>
        <a:graphic>
          <a:graphicData uri="http://schemas.openxmlformats.org/presentationml/2006/ole">
            <mc:AlternateContent xmlns:mc="http://schemas.openxmlformats.org/markup-compatibility/2006">
              <mc:Choice xmlns:v="urn:schemas-microsoft-com:vml" Requires="v">
                <p:oleObj spid="_x0000_s53250" name="Equation" r:id="rId5" imgW="1765080" imgH="647640" progId="Equation.3">
                  <p:embed/>
                </p:oleObj>
              </mc:Choice>
              <mc:Fallback>
                <p:oleObj name="Equation" r:id="rId5" imgW="1765080" imgH="647640" progId="Equation.3">
                  <p:embed/>
                  <p:pic>
                    <p:nvPicPr>
                      <p:cNvPr id="0" name="Object 3"/>
                      <p:cNvPicPr>
                        <a:picLocks noChangeAspect="1" noChangeArrowheads="1"/>
                      </p:cNvPicPr>
                      <p:nvPr/>
                    </p:nvPicPr>
                    <p:blipFill>
                      <a:blip r:embed="rId6"/>
                      <a:srcRect/>
                      <a:stretch>
                        <a:fillRect/>
                      </a:stretch>
                    </p:blipFill>
                    <p:spPr bwMode="auto">
                      <a:xfrm>
                        <a:off x="3290430" y="2020936"/>
                        <a:ext cx="3019425"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479367" y="3509803"/>
            <a:ext cx="11416146" cy="1477328"/>
          </a:xfrm>
          <a:prstGeom prst="rect">
            <a:avLst/>
          </a:prstGeom>
        </p:spPr>
        <p:txBody>
          <a:bodyPr wrap="square">
            <a:spAutoFit/>
          </a:bodyPr>
          <a:lstStyle/>
          <a:p>
            <a:pPr algn="just"/>
            <a:r>
              <a:rPr lang="en-IN">
                <a:latin typeface="Times New Roman" panose="02020603050405020304" pitchFamily="18" charset="0"/>
                <a:ea typeface="Calibri" panose="020F0502020204030204" pitchFamily="34" charset="0"/>
              </a:rPr>
              <a:t>which is known as the </a:t>
            </a:r>
            <a:r>
              <a:rPr lang="en-IN" b="1" i="1" err="1">
                <a:solidFill>
                  <a:srgbClr val="0033CC"/>
                </a:solidFill>
                <a:latin typeface="Times New Roman" panose="02020603050405020304" pitchFamily="18" charset="0"/>
                <a:ea typeface="Calibri" panose="020F0502020204030204" pitchFamily="34" charset="0"/>
              </a:rPr>
              <a:t>Fenske’s</a:t>
            </a:r>
            <a:r>
              <a:rPr lang="en-IN" b="1" i="1">
                <a:solidFill>
                  <a:srgbClr val="0033CC"/>
                </a:solidFill>
                <a:latin typeface="Times New Roman" panose="02020603050405020304" pitchFamily="18" charset="0"/>
                <a:ea typeface="Calibri" panose="020F0502020204030204" pitchFamily="34" charset="0"/>
              </a:rPr>
              <a:t> equation</a:t>
            </a:r>
            <a:r>
              <a:rPr lang="en-IN">
                <a:latin typeface="Times New Roman" panose="02020603050405020304" pitchFamily="18" charset="0"/>
                <a:ea typeface="Calibri" panose="020F0502020204030204" pitchFamily="34" charset="0"/>
              </a:rPr>
              <a:t>. The total number of theoretical stages to produce product </a:t>
            </a:r>
            <a:r>
              <a:rPr lang="en-IN" i="1" err="1">
                <a:latin typeface="Times New Roman" panose="02020603050405020304" pitchFamily="18" charset="0"/>
                <a:ea typeface="Calibri" panose="020F0502020204030204" pitchFamily="34" charset="0"/>
              </a:rPr>
              <a:t>x</a:t>
            </a:r>
            <a:r>
              <a:rPr lang="en-IN" i="1" baseline="-25000" err="1">
                <a:latin typeface="Times New Roman" panose="02020603050405020304" pitchFamily="18" charset="0"/>
                <a:ea typeface="Calibri" panose="020F0502020204030204" pitchFamily="34" charset="0"/>
              </a:rPr>
              <a:t>D</a:t>
            </a:r>
            <a:r>
              <a:rPr lang="en-IN">
                <a:latin typeface="Times New Roman" panose="02020603050405020304" pitchFamily="18" charset="0"/>
                <a:ea typeface="Calibri" panose="020F0502020204030204" pitchFamily="34" charset="0"/>
              </a:rPr>
              <a:t> and </a:t>
            </a:r>
            <a:r>
              <a:rPr lang="en-IN" i="1" err="1">
                <a:latin typeface="Times New Roman" panose="02020603050405020304" pitchFamily="18" charset="0"/>
                <a:ea typeface="Calibri" panose="020F0502020204030204" pitchFamily="34" charset="0"/>
              </a:rPr>
              <a:t>x</a:t>
            </a:r>
            <a:r>
              <a:rPr lang="en-IN" i="1" baseline="-25000" err="1">
                <a:latin typeface="Times New Roman" panose="02020603050405020304" pitchFamily="18" charset="0"/>
                <a:ea typeface="Calibri" panose="020F0502020204030204" pitchFamily="34" charset="0"/>
              </a:rPr>
              <a:t>W</a:t>
            </a:r>
            <a:r>
              <a:rPr lang="en-IN">
                <a:latin typeface="Times New Roman" panose="02020603050405020304" pitchFamily="18" charset="0"/>
                <a:ea typeface="Calibri" panose="020F0502020204030204" pitchFamily="34" charset="0"/>
              </a:rPr>
              <a:t> is </a:t>
            </a:r>
            <a:r>
              <a:rPr lang="en-IN" i="1">
                <a:latin typeface="Times New Roman" panose="02020603050405020304" pitchFamily="18" charset="0"/>
                <a:ea typeface="Calibri" panose="020F0502020204030204" pitchFamily="34" charset="0"/>
              </a:rPr>
              <a:t>N</a:t>
            </a:r>
            <a:r>
              <a:rPr lang="en-IN" i="1" baseline="-25000">
                <a:latin typeface="Times New Roman" panose="02020603050405020304" pitchFamily="18" charset="0"/>
                <a:ea typeface="Calibri" panose="020F0502020204030204" pitchFamily="34" charset="0"/>
              </a:rPr>
              <a:t>m</a:t>
            </a:r>
            <a:r>
              <a:rPr lang="en-IN">
                <a:latin typeface="Times New Roman" panose="02020603050405020304" pitchFamily="18" charset="0"/>
                <a:ea typeface="Calibri" panose="020F0502020204030204" pitchFamily="34" charset="0"/>
              </a:rPr>
              <a:t>+1, which then includes the </a:t>
            </a:r>
            <a:r>
              <a:rPr lang="en-IN" err="1">
                <a:latin typeface="Times New Roman" panose="02020603050405020304" pitchFamily="18" charset="0"/>
                <a:ea typeface="Calibri" panose="020F0502020204030204" pitchFamily="34" charset="0"/>
              </a:rPr>
              <a:t>reboiler</a:t>
            </a:r>
            <a:r>
              <a:rPr lang="en-IN">
                <a:latin typeface="Times New Roman" panose="02020603050405020304" pitchFamily="18" charset="0"/>
                <a:ea typeface="Calibri" panose="020F0502020204030204" pitchFamily="34" charset="0"/>
              </a:rPr>
              <a:t>. For small variations in </a:t>
            </a:r>
            <a:r>
              <a:rPr lang="en-IN" i="1">
                <a:latin typeface="Times New Roman" panose="02020603050405020304" pitchFamily="18" charset="0"/>
                <a:ea typeface="Calibri" panose="020F0502020204030204" pitchFamily="34" charset="0"/>
              </a:rPr>
              <a:t>α</a:t>
            </a:r>
            <a:r>
              <a:rPr lang="en-IN">
                <a:latin typeface="Times New Roman" panose="02020603050405020304" pitchFamily="18" charset="0"/>
                <a:ea typeface="Calibri" panose="020F0502020204030204" pitchFamily="34" charset="0"/>
              </a:rPr>
              <a:t>, </a:t>
            </a:r>
            <a:r>
              <a:rPr lang="en-US" i="1">
                <a:latin typeface="Times New Roman" panose="02020603050405020304" pitchFamily="18" charset="0"/>
                <a:ea typeface="Calibri" panose="020F0502020204030204" pitchFamily="34" charset="0"/>
              </a:rPr>
              <a:t>α</a:t>
            </a:r>
            <a:r>
              <a:rPr lang="en-US" i="1" baseline="-25000" err="1">
                <a:latin typeface="Times New Roman" panose="02020603050405020304" pitchFamily="18" charset="0"/>
                <a:ea typeface="Calibri" panose="020F0502020204030204" pitchFamily="34" charset="0"/>
              </a:rPr>
              <a:t>av</a:t>
            </a:r>
            <a:r>
              <a:rPr lang="en-US">
                <a:latin typeface="Times New Roman" panose="02020603050405020304" pitchFamily="18" charset="0"/>
                <a:ea typeface="Calibri" panose="020F0502020204030204" pitchFamily="34" charset="0"/>
              </a:rPr>
              <a:t> can be taken as the geometric average of the values for the overhead and bottom products,       . </a:t>
            </a:r>
            <a:r>
              <a:rPr lang="en-US">
                <a:latin typeface="Times New Roman" panose="02020603050405020304" pitchFamily="18" charset="0"/>
                <a:ea typeface="Calibri" panose="020F0502020204030204" pitchFamily="34" charset="0"/>
                <a:cs typeface="Times New Roman" panose="02020603050405020304" pitchFamily="18" charset="0"/>
              </a:rPr>
              <a:t>The expression can be used only with nearly ideal mixtures, for which </a:t>
            </a:r>
            <a:r>
              <a:rPr lang="en-IN">
                <a:latin typeface="Times New Roman" panose="02020603050405020304" pitchFamily="18" charset="0"/>
                <a:ea typeface="Calibri" panose="020F0502020204030204" pitchFamily="34" charset="0"/>
                <a:cs typeface="Times New Roman" panose="02020603050405020304" pitchFamily="18" charset="0"/>
              </a:rPr>
              <a:t>α </a:t>
            </a:r>
            <a:r>
              <a:rPr lang="en-US">
                <a:latin typeface="Times New Roman" panose="02020603050405020304" pitchFamily="18" charset="0"/>
                <a:ea typeface="Calibri" panose="020F0502020204030204" pitchFamily="34" charset="0"/>
                <a:cs typeface="Times New Roman" panose="02020603050405020304" pitchFamily="18" charset="0"/>
              </a:rPr>
              <a:t>is nearly constant.</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endParaRPr lang="en-IN"/>
          </a:p>
        </p:txBody>
      </p:sp>
      <p:sp>
        <p:nvSpPr>
          <p:cNvPr id="12" name="Rectangle 12"/>
          <p:cNvSpPr>
            <a:spLocks noChangeArrowheads="1"/>
          </p:cNvSpPr>
          <p:nvPr/>
        </p:nvSpPr>
        <p:spPr bwMode="auto">
          <a:xfrm>
            <a:off x="673331" y="24928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 name="Object 12"/>
          <p:cNvGraphicFramePr>
            <a:graphicFrameLocks noChangeAspect="1"/>
          </p:cNvGraphicFramePr>
          <p:nvPr>
            <p:extLst>
              <p:ext uri="{D42A27DB-BD31-4B8C-83A1-F6EECF244321}">
                <p14:modId xmlns:p14="http://schemas.microsoft.com/office/powerpoint/2010/main" val="489338080"/>
              </p:ext>
            </p:extLst>
          </p:nvPr>
        </p:nvGraphicFramePr>
        <p:xfrm>
          <a:off x="3458095" y="4121793"/>
          <a:ext cx="561975" cy="276225"/>
        </p:xfrm>
        <a:graphic>
          <a:graphicData uri="http://schemas.openxmlformats.org/presentationml/2006/ole">
            <mc:AlternateContent xmlns:mc="http://schemas.openxmlformats.org/markup-compatibility/2006">
              <mc:Choice xmlns:v="urn:schemas-microsoft-com:vml" Requires="v">
                <p:oleObj spid="_x0000_s53251" name="Equation" r:id="rId7" imgW="532937" imgH="266469" progId="Equation.3">
                  <p:embed/>
                </p:oleObj>
              </mc:Choice>
              <mc:Fallback>
                <p:oleObj name="Equation" r:id="rId7" imgW="532937" imgH="26646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8095" y="4121793"/>
                        <a:ext cx="5619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7388663" y="2492801"/>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(30)</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561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6195" y="511337"/>
            <a:ext cx="6768670" cy="6346663"/>
          </a:xfrm>
          <a:prstGeom prst="rect">
            <a:avLst/>
          </a:prstGeom>
        </p:spPr>
      </p:pic>
      <p:sp>
        <p:nvSpPr>
          <p:cNvPr id="3" name="TextBox 2"/>
          <p:cNvSpPr txBox="1"/>
          <p:nvPr/>
        </p:nvSpPr>
        <p:spPr>
          <a:xfrm>
            <a:off x="2635134" y="0"/>
            <a:ext cx="6924502"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Determination of Minimum Reflux Ratio</a:t>
            </a:r>
            <a:endParaRPr lang="en-IN"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25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8292" y="899852"/>
            <a:ext cx="4514850" cy="4343400"/>
          </a:xfrm>
          <a:prstGeom prst="rect">
            <a:avLst/>
          </a:prstGeom>
        </p:spPr>
      </p:pic>
      <p:sp>
        <p:nvSpPr>
          <p:cNvPr id="3" name="TextBox 2"/>
          <p:cNvSpPr txBox="1"/>
          <p:nvPr/>
        </p:nvSpPr>
        <p:spPr>
          <a:xfrm>
            <a:off x="1769226" y="229418"/>
            <a:ext cx="6192981" cy="400110"/>
          </a:xfrm>
          <a:prstGeom prst="rect">
            <a:avLst/>
          </a:prstGeom>
          <a:noFill/>
        </p:spPr>
        <p:txBody>
          <a:bodyPr wrap="square" rtlCol="0">
            <a:spAutoFit/>
          </a:bodyPr>
          <a:lstStyle/>
          <a:p>
            <a:r>
              <a:rPr lang="en-US" sz="2000" b="1">
                <a:solidFill>
                  <a:srgbClr val="0033CC"/>
                </a:solidFill>
                <a:latin typeface="Times New Roman" panose="02020603050405020304" pitchFamily="18" charset="0"/>
                <a:cs typeface="Times New Roman" panose="02020603050405020304" pitchFamily="18" charset="0"/>
              </a:rPr>
              <a:t>Determination of Optimum or Operating Reflux Ratio</a:t>
            </a:r>
            <a:endParaRPr lang="en-IN" sz="2000" b="1">
              <a:solidFill>
                <a:srgbClr val="0033C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071986" y="5417040"/>
            <a:ext cx="3818067" cy="584749"/>
          </a:xfrm>
          <a:prstGeom prst="rect">
            <a:avLst/>
          </a:prstGeom>
        </p:spPr>
      </p:pic>
    </p:spTree>
    <p:extLst>
      <p:ext uri="{BB962C8B-B14F-4D97-AF65-F5344CB8AC3E}">
        <p14:creationId xmlns:p14="http://schemas.microsoft.com/office/powerpoint/2010/main" val="2193746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97503" y="843146"/>
            <a:ext cx="4428571" cy="4323809"/>
          </a:xfrm>
          <a:prstGeom prst="rect">
            <a:avLst/>
          </a:prstGeom>
        </p:spPr>
      </p:pic>
      <p:sp>
        <p:nvSpPr>
          <p:cNvPr id="5" name="TextBox 4"/>
          <p:cNvSpPr txBox="1"/>
          <p:nvPr/>
        </p:nvSpPr>
        <p:spPr>
          <a:xfrm>
            <a:off x="2901142" y="149629"/>
            <a:ext cx="4222865" cy="400110"/>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Equilibrium Partial Condenser</a:t>
            </a:r>
            <a:endParaRPr lang="en-IN" sz="2000" b="1">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689652" y="3047307"/>
            <a:ext cx="2252749" cy="338554"/>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Envelope – I:</a:t>
            </a:r>
            <a:endParaRPr lang="en-IN" sz="1600" b="1">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553794334"/>
              </p:ext>
            </p:extLst>
          </p:nvPr>
        </p:nvGraphicFramePr>
        <p:xfrm>
          <a:off x="5012574" y="3474402"/>
          <a:ext cx="1130300" cy="309562"/>
        </p:xfrm>
        <a:graphic>
          <a:graphicData uri="http://schemas.openxmlformats.org/presentationml/2006/ole">
            <mc:AlternateContent xmlns:mc="http://schemas.openxmlformats.org/markup-compatibility/2006">
              <mc:Choice xmlns:v="urn:schemas-microsoft-com:vml" Requires="v">
                <p:oleObj spid="_x0000_s56321" name="Equation" r:id="rId4" imgW="660240" imgH="177480" progId="Equation.3">
                  <p:embed/>
                </p:oleObj>
              </mc:Choice>
              <mc:Fallback>
                <p:oleObj name="Equation" r:id="rId4" imgW="660240" imgH="177480" progId="Equation.3">
                  <p:embed/>
                  <p:pic>
                    <p:nvPicPr>
                      <p:cNvPr id="4" name="Object 3"/>
                      <p:cNvPicPr>
                        <a:picLocks noChangeAspect="1" noChangeArrowheads="1"/>
                      </p:cNvPicPr>
                      <p:nvPr/>
                    </p:nvPicPr>
                    <p:blipFill>
                      <a:blip r:embed="rId5"/>
                      <a:srcRect/>
                      <a:stretch>
                        <a:fillRect/>
                      </a:stretch>
                    </p:blipFill>
                    <p:spPr bwMode="auto">
                      <a:xfrm>
                        <a:off x="5012574" y="3474402"/>
                        <a:ext cx="1130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750813" y="4754734"/>
            <a:ext cx="2252749" cy="338554"/>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Envelope – II:</a:t>
            </a:r>
            <a:endParaRPr lang="en-IN" sz="1600" b="1">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225551798"/>
              </p:ext>
            </p:extLst>
          </p:nvPr>
        </p:nvGraphicFramePr>
        <p:xfrm>
          <a:off x="4708378" y="3883713"/>
          <a:ext cx="2130425" cy="396875"/>
        </p:xfrm>
        <a:graphic>
          <a:graphicData uri="http://schemas.openxmlformats.org/presentationml/2006/ole">
            <mc:AlternateContent xmlns:mc="http://schemas.openxmlformats.org/markup-compatibility/2006">
              <mc:Choice xmlns:v="urn:schemas-microsoft-com:vml" Requires="v">
                <p:oleObj spid="_x0000_s56322" name="Equation" r:id="rId6" imgW="1244520" imgH="228600" progId="Equation.3">
                  <p:embed/>
                </p:oleObj>
              </mc:Choice>
              <mc:Fallback>
                <p:oleObj name="Equation" r:id="rId6" imgW="1244520" imgH="228600" progId="Equation.3">
                  <p:embed/>
                  <p:pic>
                    <p:nvPicPr>
                      <p:cNvPr id="8" name="Object 7"/>
                      <p:cNvPicPr>
                        <a:picLocks noChangeAspect="1" noChangeArrowheads="1"/>
                      </p:cNvPicPr>
                      <p:nvPr/>
                    </p:nvPicPr>
                    <p:blipFill>
                      <a:blip r:embed="rId7"/>
                      <a:srcRect/>
                      <a:stretch>
                        <a:fillRect/>
                      </a:stretch>
                    </p:blipFill>
                    <p:spPr bwMode="auto">
                      <a:xfrm>
                        <a:off x="4708378" y="3883713"/>
                        <a:ext cx="21304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36620030"/>
              </p:ext>
            </p:extLst>
          </p:nvPr>
        </p:nvGraphicFramePr>
        <p:xfrm>
          <a:off x="4783974" y="5140453"/>
          <a:ext cx="2717800" cy="396875"/>
        </p:xfrm>
        <a:graphic>
          <a:graphicData uri="http://schemas.openxmlformats.org/presentationml/2006/ole">
            <mc:AlternateContent xmlns:mc="http://schemas.openxmlformats.org/markup-compatibility/2006">
              <mc:Choice xmlns:v="urn:schemas-microsoft-com:vml" Requires="v">
                <p:oleObj spid="_x0000_s56323" name="Equation" r:id="rId8" imgW="1587240" imgH="228600" progId="Equation.3">
                  <p:embed/>
                </p:oleObj>
              </mc:Choice>
              <mc:Fallback>
                <p:oleObj name="Equation" r:id="rId8" imgW="1587240" imgH="228600" progId="Equation.3">
                  <p:embed/>
                  <p:pic>
                    <p:nvPicPr>
                      <p:cNvPr id="10" name="Object 9"/>
                      <p:cNvPicPr>
                        <a:picLocks noChangeAspect="1" noChangeArrowheads="1"/>
                      </p:cNvPicPr>
                      <p:nvPr/>
                    </p:nvPicPr>
                    <p:blipFill>
                      <a:blip r:embed="rId9"/>
                      <a:srcRect/>
                      <a:stretch>
                        <a:fillRect/>
                      </a:stretch>
                    </p:blipFill>
                    <p:spPr bwMode="auto">
                      <a:xfrm>
                        <a:off x="4783974" y="5140453"/>
                        <a:ext cx="27178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10"/>
          <a:stretch>
            <a:fillRect/>
          </a:stretch>
        </p:blipFill>
        <p:spPr>
          <a:xfrm>
            <a:off x="137271" y="963465"/>
            <a:ext cx="4552381" cy="4933333"/>
          </a:xfrm>
          <a:prstGeom prst="rect">
            <a:avLst/>
          </a:prstGeom>
        </p:spPr>
      </p:pic>
      <p:sp>
        <p:nvSpPr>
          <p:cNvPr id="12" name="Rectangle 11"/>
          <p:cNvSpPr/>
          <p:nvPr/>
        </p:nvSpPr>
        <p:spPr>
          <a:xfrm>
            <a:off x="6681868" y="3434835"/>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(37)</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6681868" y="3823531"/>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(38)</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384026" y="5093288"/>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(39)</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3222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6" y="224444"/>
            <a:ext cx="2601884" cy="400110"/>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Cold Reflux</a:t>
            </a:r>
            <a:endParaRPr lang="en-IN" sz="2000" b="1">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15635" y="624554"/>
            <a:ext cx="11413375" cy="1870512"/>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If the overhead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is condensed and cooled below its bubble point so that the reflux liquid is cold,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i="1">
                <a:latin typeface="Times New Roman" panose="02020603050405020304" pitchFamily="18" charset="0"/>
                <a:ea typeface="Calibri" panose="020F0502020204030204" pitchFamily="34" charset="0"/>
                <a:cs typeface="Times New Roman" panose="02020603050405020304" pitchFamily="18" charset="0"/>
              </a:rPr>
              <a:t>G</a:t>
            </a:r>
            <a:r>
              <a:rPr lang="en-US" i="1" baseline="-25000">
                <a:latin typeface="Times New Roman" panose="02020603050405020304" pitchFamily="18" charset="0"/>
                <a:ea typeface="Calibri" panose="020F0502020204030204" pitchFamily="34" charset="0"/>
                <a:cs typeface="Times New Roman" panose="02020603050405020304" pitchFamily="18" charset="0"/>
              </a:rPr>
              <a:t>1</a:t>
            </a:r>
            <a:r>
              <a:rPr lang="en-US">
                <a:latin typeface="Times New Roman" panose="02020603050405020304" pitchFamily="18" charset="0"/>
                <a:ea typeface="Calibri" panose="020F0502020204030204" pitchFamily="34" charset="0"/>
                <a:cs typeface="Times New Roman" panose="02020603050405020304" pitchFamily="18" charset="0"/>
              </a:rPr>
              <a:t> rising from the top tray will be less in quantity than that for the rest of the enriching section since some will be required to condense and heat the reflux to its bubble point. External reflux </a:t>
            </a:r>
            <a:r>
              <a:rPr lang="en-US" i="1">
                <a:latin typeface="Times New Roman" panose="02020603050405020304" pitchFamily="18" charset="0"/>
                <a:ea typeface="Calibri" panose="020F0502020204030204" pitchFamily="34" charset="0"/>
                <a:cs typeface="Times New Roman" panose="02020603050405020304" pitchFamily="18" charset="0"/>
              </a:rPr>
              <a:t>L</a:t>
            </a:r>
            <a:r>
              <a:rPr lang="en-US" i="1" baseline="-25000">
                <a:latin typeface="Times New Roman" panose="02020603050405020304" pitchFamily="18" charset="0"/>
                <a:ea typeface="Calibri" panose="020F0502020204030204" pitchFamily="34" charset="0"/>
                <a:cs typeface="Times New Roman" panose="02020603050405020304" pitchFamily="18" charset="0"/>
              </a:rPr>
              <a:t>o</a:t>
            </a:r>
            <a:r>
              <a:rPr lang="en-US">
                <a:latin typeface="Times New Roman" panose="02020603050405020304" pitchFamily="18" charset="0"/>
                <a:ea typeface="Calibri" panose="020F0502020204030204" pitchFamily="34" charset="0"/>
                <a:cs typeface="Times New Roman" panose="02020603050405020304" pitchFamily="18" charset="0"/>
              </a:rPr>
              <a:t> will require heat to the extent of </a:t>
            </a:r>
            <a:r>
              <a:rPr lang="en-US" i="1">
                <a:latin typeface="Times New Roman" panose="02020603050405020304" pitchFamily="18" charset="0"/>
                <a:ea typeface="Calibri" panose="020F0502020204030204" pitchFamily="34" charset="0"/>
                <a:cs typeface="Times New Roman" panose="02020603050405020304" pitchFamily="18" charset="0"/>
              </a:rPr>
              <a:t>L</a:t>
            </a:r>
            <a:r>
              <a:rPr lang="en-US" i="1" baseline="-25000">
                <a:latin typeface="Times New Roman" panose="02020603050405020304" pitchFamily="18" charset="0"/>
                <a:ea typeface="Calibri" panose="020F0502020204030204" pitchFamily="34" charset="0"/>
                <a:cs typeface="Times New Roman" panose="02020603050405020304" pitchFamily="18" charset="0"/>
              </a:rPr>
              <a:t>o </a:t>
            </a:r>
            <a:r>
              <a:rPr lang="en-US" i="1" err="1">
                <a:latin typeface="Times New Roman" panose="02020603050405020304" pitchFamily="18" charset="0"/>
                <a:ea typeface="Calibri" panose="020F0502020204030204" pitchFamily="34" charset="0"/>
                <a:cs typeface="Times New Roman" panose="02020603050405020304" pitchFamily="18" charset="0"/>
              </a:rPr>
              <a:t>C</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Lo</a:t>
            </a:r>
            <a:r>
              <a:rPr lang="en-US" i="1" baseline="-25000">
                <a:latin typeface="Times New Roman" panose="02020603050405020304" pitchFamily="18" charset="0"/>
                <a:ea typeface="Calibri" panose="020F0502020204030204" pitchFamily="34" charset="0"/>
                <a:cs typeface="Times New Roman" panose="02020603050405020304" pitchFamily="18" charset="0"/>
              </a:rPr>
              <a:t> </a:t>
            </a:r>
            <a:r>
              <a:rPr lang="en-US" i="1">
                <a:latin typeface="Times New Roman" panose="02020603050405020304" pitchFamily="18" charset="0"/>
                <a:ea typeface="Calibri" panose="020F0502020204030204" pitchFamily="34" charset="0"/>
                <a:cs typeface="Times New Roman" panose="02020603050405020304" pitchFamily="18" charset="0"/>
              </a:rPr>
              <a:t>M</a:t>
            </a:r>
            <a:r>
              <a:rPr lang="en-US" i="1" baseline="-25000">
                <a:latin typeface="Times New Roman" panose="02020603050405020304" pitchFamily="18" charset="0"/>
                <a:ea typeface="Calibri" panose="020F0502020204030204" pitchFamily="34" charset="0"/>
                <a:cs typeface="Times New Roman" panose="02020603050405020304" pitchFamily="18" charset="0"/>
              </a:rPr>
              <a:t>av</a:t>
            </a:r>
            <a:r>
              <a:rPr lang="en-US" baseline="-25000">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a:t>
            </a:r>
            <a:r>
              <a:rPr lang="en-US" i="1"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bp,R</a:t>
            </a:r>
            <a:r>
              <a:rPr lang="en-US" i="1">
                <a:latin typeface="Times New Roman" panose="02020603050405020304" pitchFamily="18" charset="0"/>
                <a:ea typeface="Calibri" panose="020F0502020204030204" pitchFamily="34" charset="0"/>
                <a:cs typeface="Times New Roman" panose="02020603050405020304" pitchFamily="18" charset="0"/>
              </a:rPr>
              <a:t> – </a:t>
            </a:r>
            <a:r>
              <a:rPr lang="en-US" i="1"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R</a:t>
            </a:r>
            <a:r>
              <a:rPr lang="en-US">
                <a:latin typeface="Times New Roman" panose="02020603050405020304" pitchFamily="18" charset="0"/>
                <a:ea typeface="Calibri" panose="020F0502020204030204" pitchFamily="34" charset="0"/>
                <a:cs typeface="Times New Roman" panose="02020603050405020304" pitchFamily="18" charset="0"/>
              </a:rPr>
              <a:t>), where </a:t>
            </a:r>
            <a:r>
              <a:rPr lang="en-US" i="1"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bp,R</a:t>
            </a:r>
            <a:r>
              <a:rPr lang="en-US">
                <a:latin typeface="Times New Roman" panose="02020603050405020304" pitchFamily="18" charset="0"/>
                <a:ea typeface="Calibri" panose="020F0502020204030204" pitchFamily="34" charset="0"/>
                <a:cs typeface="Times New Roman" panose="02020603050405020304" pitchFamily="18" charset="0"/>
              </a:rPr>
              <a:t> and </a:t>
            </a:r>
            <a:r>
              <a:rPr lang="en-US" i="1"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R</a:t>
            </a:r>
            <a:r>
              <a:rPr lang="en-US">
                <a:latin typeface="Times New Roman" panose="02020603050405020304" pitchFamily="18" charset="0"/>
                <a:ea typeface="Calibri" panose="020F0502020204030204" pitchFamily="34" charset="0"/>
                <a:cs typeface="Times New Roman" panose="02020603050405020304" pitchFamily="18" charset="0"/>
              </a:rPr>
              <a:t> are the reflux bubble point and actual temperatures, respectively. An amount of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i="1">
                <a:latin typeface="Times New Roman" panose="02020603050405020304" pitchFamily="18" charset="0"/>
                <a:ea typeface="Calibri" panose="020F0502020204030204" pitchFamily="34" charset="0"/>
                <a:cs typeface="Times New Roman" panose="02020603050405020304" pitchFamily="18" charset="0"/>
              </a:rPr>
              <a:t>L</a:t>
            </a:r>
            <a:r>
              <a:rPr lang="en-US" i="1" baseline="-25000">
                <a:latin typeface="Times New Roman" panose="02020603050405020304" pitchFamily="18" charset="0"/>
                <a:ea typeface="Calibri" panose="020F0502020204030204" pitchFamily="34" charset="0"/>
                <a:cs typeface="Times New Roman" panose="02020603050405020304" pitchFamily="18" charset="0"/>
              </a:rPr>
              <a:t>o </a:t>
            </a:r>
            <a:r>
              <a:rPr lang="en-US" i="1" err="1">
                <a:latin typeface="Times New Roman" panose="02020603050405020304" pitchFamily="18" charset="0"/>
                <a:ea typeface="Calibri" panose="020F0502020204030204" pitchFamily="34" charset="0"/>
                <a:cs typeface="Times New Roman" panose="02020603050405020304" pitchFamily="18" charset="0"/>
              </a:rPr>
              <a:t>C</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Lo</a:t>
            </a:r>
            <a:r>
              <a:rPr lang="en-US" i="1" baseline="-25000">
                <a:latin typeface="Times New Roman" panose="02020603050405020304" pitchFamily="18" charset="0"/>
                <a:ea typeface="Calibri" panose="020F0502020204030204" pitchFamily="34" charset="0"/>
                <a:cs typeface="Times New Roman" panose="02020603050405020304" pitchFamily="18" charset="0"/>
              </a:rPr>
              <a:t> </a:t>
            </a:r>
            <a:r>
              <a:rPr lang="en-US" i="1">
                <a:latin typeface="Times New Roman" panose="02020603050405020304" pitchFamily="18" charset="0"/>
                <a:ea typeface="Calibri" panose="020F0502020204030204" pitchFamily="34" charset="0"/>
                <a:cs typeface="Times New Roman" panose="02020603050405020304" pitchFamily="18" charset="0"/>
              </a:rPr>
              <a:t>M</a:t>
            </a:r>
            <a:r>
              <a:rPr lang="en-US" i="1" baseline="-25000">
                <a:latin typeface="Times New Roman" panose="02020603050405020304" pitchFamily="18" charset="0"/>
                <a:ea typeface="Calibri" panose="020F0502020204030204" pitchFamily="34" charset="0"/>
                <a:cs typeface="Times New Roman" panose="02020603050405020304" pitchFamily="18" charset="0"/>
              </a:rPr>
              <a:t>av</a:t>
            </a:r>
            <a:r>
              <a:rPr lang="en-US" baseline="-25000">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a:t>
            </a:r>
            <a:r>
              <a:rPr lang="en-US" i="1"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bp,R</a:t>
            </a:r>
            <a:r>
              <a:rPr lang="en-US" i="1">
                <a:latin typeface="Times New Roman" panose="02020603050405020304" pitchFamily="18" charset="0"/>
                <a:ea typeface="Calibri" panose="020F0502020204030204" pitchFamily="34" charset="0"/>
                <a:cs typeface="Times New Roman" panose="02020603050405020304" pitchFamily="18" charset="0"/>
              </a:rPr>
              <a:t> – </a:t>
            </a:r>
            <a:r>
              <a:rPr lang="en-US" i="1" err="1">
                <a:latin typeface="Times New Roman" panose="02020603050405020304" pitchFamily="18" charset="0"/>
                <a:ea typeface="Calibri" panose="020F0502020204030204" pitchFamily="34" charset="0"/>
                <a:cs typeface="Times New Roman" panose="02020603050405020304" pitchFamily="18" charset="0"/>
              </a:rPr>
              <a:t>t</a:t>
            </a:r>
            <a:r>
              <a:rPr lang="en-US" i="1" baseline="-25000" err="1">
                <a:latin typeface="Times New Roman" panose="02020603050405020304" pitchFamily="18" charset="0"/>
                <a:ea typeface="Calibri" panose="020F0502020204030204" pitchFamily="34" charset="0"/>
                <a:cs typeface="Times New Roman" panose="02020603050405020304" pitchFamily="18" charset="0"/>
              </a:rPr>
              <a:t>R</a:t>
            </a:r>
            <a:r>
              <a:rPr lang="en-US">
                <a:latin typeface="Times New Roman" panose="02020603050405020304" pitchFamily="18" charset="0"/>
                <a:ea typeface="Calibri" panose="020F0502020204030204" pitchFamily="34" charset="0"/>
                <a:cs typeface="Times New Roman" panose="02020603050405020304" pitchFamily="18" charset="0"/>
              </a:rPr>
              <a:t>)/(</a:t>
            </a:r>
            <a:r>
              <a:rPr lang="en-US" i="1" err="1">
                <a:latin typeface="Times New Roman" panose="02020603050405020304" pitchFamily="18" charset="0"/>
                <a:ea typeface="Calibri" panose="020F0502020204030204" pitchFamily="34" charset="0"/>
                <a:cs typeface="Times New Roman" panose="02020603050405020304" pitchFamily="18" charset="0"/>
              </a:rPr>
              <a:t>λM</a:t>
            </a:r>
            <a:r>
              <a:rPr lang="en-US">
                <a:latin typeface="Times New Roman" panose="02020603050405020304" pitchFamily="18" charset="0"/>
                <a:ea typeface="Calibri" panose="020F0502020204030204" pitchFamily="34" charset="0"/>
                <a:cs typeface="Times New Roman" panose="02020603050405020304" pitchFamily="18" charset="0"/>
              </a:rPr>
              <a:t>)</a:t>
            </a:r>
            <a:r>
              <a:rPr lang="en-US" baseline="-25000" err="1">
                <a:latin typeface="Times New Roman" panose="02020603050405020304" pitchFamily="18" charset="0"/>
                <a:ea typeface="Calibri" panose="020F0502020204030204" pitchFamily="34" charset="0"/>
                <a:cs typeface="Times New Roman" panose="02020603050405020304" pitchFamily="18" charset="0"/>
              </a:rPr>
              <a:t>av</a:t>
            </a:r>
            <a:r>
              <a:rPr lang="en-US">
                <a:latin typeface="Times New Roman" panose="02020603050405020304" pitchFamily="18" charset="0"/>
                <a:ea typeface="Calibri" panose="020F0502020204030204" pitchFamily="34" charset="0"/>
                <a:cs typeface="Times New Roman" panose="02020603050405020304" pitchFamily="18" charset="0"/>
              </a:rPr>
              <a:t>, will condense to provide the heat, and the condensed </a:t>
            </a:r>
            <a:r>
              <a:rPr lang="en-US" err="1">
                <a:latin typeface="Times New Roman" panose="02020603050405020304" pitchFamily="18" charset="0"/>
                <a:ea typeface="Calibri" panose="020F0502020204030204" pitchFamily="34" charset="0"/>
                <a:cs typeface="Times New Roman" panose="02020603050405020304" pitchFamily="18" charset="0"/>
              </a:rPr>
              <a:t>vapour</a:t>
            </a:r>
            <a:r>
              <a:rPr lang="en-US">
                <a:latin typeface="Times New Roman" panose="02020603050405020304" pitchFamily="18" charset="0"/>
                <a:ea typeface="Calibri" panose="020F0502020204030204" pitchFamily="34" charset="0"/>
                <a:cs typeface="Times New Roman" panose="02020603050405020304" pitchFamily="18" charset="0"/>
              </a:rPr>
              <a:t> adds to </a:t>
            </a:r>
            <a:r>
              <a:rPr lang="en-US" i="1">
                <a:latin typeface="Times New Roman" panose="02020603050405020304" pitchFamily="18" charset="0"/>
                <a:ea typeface="Calibri" panose="020F0502020204030204" pitchFamily="34" charset="0"/>
                <a:cs typeface="Times New Roman" panose="02020603050405020304" pitchFamily="18" charset="0"/>
              </a:rPr>
              <a:t>L</a:t>
            </a:r>
            <a:r>
              <a:rPr lang="en-US" i="1" baseline="-25000">
                <a:latin typeface="Times New Roman" panose="02020603050405020304" pitchFamily="18" charset="0"/>
                <a:ea typeface="Calibri" panose="020F0502020204030204" pitchFamily="34" charset="0"/>
                <a:cs typeface="Times New Roman" panose="02020603050405020304" pitchFamily="18" charset="0"/>
              </a:rPr>
              <a:t>o</a:t>
            </a:r>
            <a:r>
              <a:rPr lang="en-US">
                <a:latin typeface="Times New Roman" panose="02020603050405020304" pitchFamily="18" charset="0"/>
                <a:ea typeface="Calibri" panose="020F0502020204030204" pitchFamily="34" charset="0"/>
                <a:cs typeface="Times New Roman" panose="02020603050405020304" pitchFamily="18" charset="0"/>
              </a:rPr>
              <a:t> to provide </a:t>
            </a:r>
            <a:r>
              <a:rPr lang="en-US" i="1">
                <a:latin typeface="Times New Roman" panose="02020603050405020304" pitchFamily="18" charset="0"/>
                <a:ea typeface="Calibri" panose="020F0502020204030204" pitchFamily="34" charset="0"/>
                <a:cs typeface="Times New Roman" panose="02020603050405020304" pitchFamily="18" charset="0"/>
              </a:rPr>
              <a:t>L</a:t>
            </a:r>
            <a:r>
              <a:rPr lang="en-US">
                <a:latin typeface="Times New Roman" panose="02020603050405020304" pitchFamily="18" charset="0"/>
                <a:ea typeface="Calibri" panose="020F0502020204030204" pitchFamily="34" charset="0"/>
                <a:cs typeface="Times New Roman" panose="02020603050405020304" pitchFamily="18" charset="0"/>
              </a:rPr>
              <a:t>, the liquid flow rate below the top tray. Therefore,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37419371"/>
              </p:ext>
            </p:extLst>
          </p:nvPr>
        </p:nvGraphicFramePr>
        <p:xfrm>
          <a:off x="2452255" y="2495066"/>
          <a:ext cx="5438775" cy="742950"/>
        </p:xfrm>
        <a:graphic>
          <a:graphicData uri="http://schemas.openxmlformats.org/presentationml/2006/ole">
            <mc:AlternateContent xmlns:mc="http://schemas.openxmlformats.org/markup-compatibility/2006">
              <mc:Choice xmlns:v="urn:schemas-microsoft-com:vml" Requires="v">
                <p:oleObj spid="_x0000_s57345" name="Equation" r:id="rId3" imgW="3581400" imgH="482600" progId="Equation.3">
                  <p:embed/>
                </p:oleObj>
              </mc:Choice>
              <mc:Fallback>
                <p:oleObj name="Equation" r:id="rId3" imgW="35814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255" y="2495066"/>
                        <a:ext cx="54387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15635" y="3238016"/>
            <a:ext cx="9792394" cy="388696"/>
          </a:xfrm>
          <a:prstGeom prst="rect">
            <a:avLst/>
          </a:prstGeom>
        </p:spPr>
        <p:txBody>
          <a:bodyPr wrap="square">
            <a:spAutoFit/>
          </a:bodyPr>
          <a:lstStyle/>
          <a:p>
            <a:pPr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where </a:t>
            </a:r>
            <a:r>
              <a:rPr lang="en-US" i="1">
                <a:latin typeface="Times New Roman" panose="02020603050405020304" pitchFamily="18" charset="0"/>
                <a:ea typeface="Calibri" panose="020F0502020204030204" pitchFamily="34" charset="0"/>
                <a:cs typeface="Times New Roman" panose="02020603050405020304" pitchFamily="18" charset="0"/>
              </a:rPr>
              <a:t>R</a:t>
            </a:r>
            <a:r>
              <a:rPr lang="en-US">
                <a:latin typeface="Times New Roman" panose="02020603050405020304" pitchFamily="18" charset="0"/>
                <a:ea typeface="Calibri" panose="020F0502020204030204" pitchFamily="34" charset="0"/>
                <a:cs typeface="Times New Roman" panose="02020603050405020304" pitchFamily="18" charset="0"/>
              </a:rPr>
              <a:t> is the usual external reflux ratio, </a:t>
            </a:r>
            <a:r>
              <a:rPr lang="en-US" i="1">
                <a:latin typeface="Times New Roman" panose="02020603050405020304" pitchFamily="18" charset="0"/>
                <a:ea typeface="Calibri" panose="020F0502020204030204" pitchFamily="34" charset="0"/>
                <a:cs typeface="Times New Roman" panose="02020603050405020304" pitchFamily="18" charset="0"/>
              </a:rPr>
              <a:t>L</a:t>
            </a:r>
            <a:r>
              <a:rPr lang="en-US" i="1" baseline="-25000">
                <a:latin typeface="Times New Roman" panose="02020603050405020304" pitchFamily="18" charset="0"/>
                <a:ea typeface="Calibri" panose="020F0502020204030204" pitchFamily="34" charset="0"/>
                <a:cs typeface="Times New Roman" panose="02020603050405020304" pitchFamily="18" charset="0"/>
              </a:rPr>
              <a:t>o</a:t>
            </a:r>
            <a:r>
              <a:rPr lang="en-US" i="1">
                <a:latin typeface="Times New Roman" panose="02020603050405020304" pitchFamily="18" charset="0"/>
                <a:ea typeface="Calibri" panose="020F0502020204030204" pitchFamily="34" charset="0"/>
                <a:cs typeface="Times New Roman" panose="02020603050405020304" pitchFamily="18" charset="0"/>
              </a:rPr>
              <a:t>/D</a:t>
            </a:r>
            <a:r>
              <a:rPr lang="en-US">
                <a:latin typeface="Times New Roman" panose="02020603050405020304" pitchFamily="18" charset="0"/>
                <a:ea typeface="Calibri" panose="020F0502020204030204" pitchFamily="34" charset="0"/>
                <a:cs typeface="Times New Roman" panose="02020603050405020304" pitchFamily="18" charset="0"/>
              </a:rPr>
              <a:t>. Defining an apparent reflux ratio </a:t>
            </a:r>
            <a:r>
              <a:rPr lang="en-US" i="1">
                <a:latin typeface="Times New Roman" panose="02020603050405020304" pitchFamily="18" charset="0"/>
                <a:ea typeface="Calibri" panose="020F0502020204030204" pitchFamily="34" charset="0"/>
                <a:cs typeface="Times New Roman" panose="02020603050405020304" pitchFamily="18" charset="0"/>
              </a:rPr>
              <a:t>R'</a:t>
            </a:r>
            <a:r>
              <a:rPr lang="en-US">
                <a:latin typeface="Times New Roman" panose="02020603050405020304" pitchFamily="18" charset="0"/>
                <a:ea typeface="Calibri" panose="020F0502020204030204" pitchFamily="34" charset="0"/>
                <a:cs typeface="Times New Roman" panose="02020603050405020304" pitchFamily="18" charset="0"/>
              </a:rPr>
              <a:t> by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26291896"/>
              </p:ext>
            </p:extLst>
          </p:nvPr>
        </p:nvGraphicFramePr>
        <p:xfrm>
          <a:off x="3724101" y="3588467"/>
          <a:ext cx="1587731" cy="635092"/>
        </p:xfrm>
        <a:graphic>
          <a:graphicData uri="http://schemas.openxmlformats.org/presentationml/2006/ole">
            <mc:AlternateContent xmlns:mc="http://schemas.openxmlformats.org/markup-compatibility/2006">
              <mc:Choice xmlns:v="urn:schemas-microsoft-com:vml" Requires="v">
                <p:oleObj spid="_x0000_s57346" name="Equation" r:id="rId5" imgW="1002865" imgH="393529" progId="Equation.3">
                  <p:embed/>
                </p:oleObj>
              </mc:Choice>
              <mc:Fallback>
                <p:oleObj name="Equation" r:id="rId5" imgW="1002865"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101" y="3588467"/>
                        <a:ext cx="1587731" cy="635092"/>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614995740"/>
              </p:ext>
            </p:extLst>
          </p:nvPr>
        </p:nvGraphicFramePr>
        <p:xfrm>
          <a:off x="3316778" y="4401610"/>
          <a:ext cx="3219450" cy="819150"/>
        </p:xfrm>
        <a:graphic>
          <a:graphicData uri="http://schemas.openxmlformats.org/presentationml/2006/ole">
            <mc:AlternateContent xmlns:mc="http://schemas.openxmlformats.org/markup-compatibility/2006">
              <mc:Choice xmlns:v="urn:schemas-microsoft-com:vml" Requires="v">
                <p:oleObj spid="_x0000_s57347" name="Equation" r:id="rId7" imgW="1916868" imgH="482391" progId="Equation.3">
                  <p:embed/>
                </p:oleObj>
              </mc:Choice>
              <mc:Fallback>
                <p:oleObj name="Equation" r:id="rId7" imgW="1916868" imgH="48239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778" y="4401610"/>
                        <a:ext cx="32194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415635" y="5314588"/>
            <a:ext cx="3672800" cy="388696"/>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enriching operating line becomes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673048697"/>
              </p:ext>
            </p:extLst>
          </p:nvPr>
        </p:nvGraphicFramePr>
        <p:xfrm>
          <a:off x="3883025" y="5549900"/>
          <a:ext cx="2446338" cy="685800"/>
        </p:xfrm>
        <a:graphic>
          <a:graphicData uri="http://schemas.openxmlformats.org/presentationml/2006/ole">
            <mc:AlternateContent xmlns:mc="http://schemas.openxmlformats.org/markup-compatibility/2006">
              <mc:Choice xmlns:v="urn:schemas-microsoft-com:vml" Requires="v">
                <p:oleObj spid="_x0000_s57348" name="Equation" r:id="rId9" imgW="1422360" imgH="393480" progId="Equation.3">
                  <p:embed/>
                </p:oleObj>
              </mc:Choice>
              <mc:Fallback>
                <p:oleObj name="Equation" r:id="rId9" imgW="1422360" imgH="393480" progId="Equation.3">
                  <p:embed/>
                  <p:pic>
                    <p:nvPicPr>
                      <p:cNvPr id="0" name="Object 7"/>
                      <p:cNvPicPr>
                        <a:picLocks noChangeAspect="1" noChangeArrowheads="1"/>
                      </p:cNvPicPr>
                      <p:nvPr/>
                    </p:nvPicPr>
                    <p:blipFill>
                      <a:blip r:embed="rId10"/>
                      <a:srcRect/>
                      <a:stretch>
                        <a:fillRect/>
                      </a:stretch>
                    </p:blipFill>
                    <p:spPr bwMode="auto">
                      <a:xfrm>
                        <a:off x="3883025" y="5549900"/>
                        <a:ext cx="24463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423602" y="6306774"/>
            <a:ext cx="10225002" cy="388696"/>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And it is plotted through </a:t>
            </a:r>
            <a:r>
              <a:rPr lang="en-IN" i="1">
                <a:latin typeface="Times New Roman" panose="02020603050405020304" pitchFamily="18" charset="0"/>
                <a:ea typeface="Calibri" panose="020F0502020204030204" pitchFamily="34" charset="0"/>
                <a:cs typeface="Times New Roman" panose="02020603050405020304" pitchFamily="18" charset="0"/>
              </a:rPr>
              <a:t>y = x =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D</a:t>
            </a:r>
            <a:r>
              <a:rPr lang="en-IN">
                <a:latin typeface="Times New Roman" panose="02020603050405020304" pitchFamily="18" charset="0"/>
                <a:ea typeface="Calibri" panose="020F0502020204030204" pitchFamily="34" charset="0"/>
                <a:cs typeface="Times New Roman" panose="02020603050405020304" pitchFamily="18" charset="0"/>
              </a:rPr>
              <a:t>, with a y intercept at </a:t>
            </a:r>
            <a:r>
              <a:rPr lang="en-IN" i="1" err="1">
                <a:latin typeface="Times New Roman" panose="02020603050405020304" pitchFamily="18" charset="0"/>
                <a:ea typeface="Calibri" panose="020F0502020204030204" pitchFamily="34" charset="0"/>
                <a:cs typeface="Times New Roman" panose="02020603050405020304" pitchFamily="18" charset="0"/>
              </a:rPr>
              <a:t>x</a:t>
            </a:r>
            <a:r>
              <a:rPr lang="en-IN" i="1" baseline="-25000" err="1">
                <a:latin typeface="Times New Roman" panose="02020603050405020304" pitchFamily="18" charset="0"/>
                <a:ea typeface="Calibri" panose="020F0502020204030204" pitchFamily="34" charset="0"/>
                <a:cs typeface="Times New Roman" panose="02020603050405020304" pitchFamily="18" charset="0"/>
              </a:rPr>
              <a:t>D</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i="1">
                <a:latin typeface="Times New Roman" panose="02020603050405020304" pitchFamily="18" charset="0"/>
                <a:ea typeface="Calibri" panose="020F0502020204030204" pitchFamily="34" charset="0"/>
                <a:cs typeface="Times New Roman" panose="02020603050405020304" pitchFamily="18" charset="0"/>
              </a:rPr>
              <a:t>R'</a:t>
            </a:r>
            <a:r>
              <a:rPr lang="en-IN">
                <a:latin typeface="Times New Roman" panose="02020603050405020304" pitchFamily="18" charset="0"/>
                <a:ea typeface="Calibri" panose="020F0502020204030204" pitchFamily="34" charset="0"/>
                <a:cs typeface="Times New Roman" panose="02020603050405020304" pitchFamily="18" charset="0"/>
              </a:rPr>
              <a:t> + 1) and a slope of </a:t>
            </a:r>
            <a:r>
              <a:rPr lang="en-IN" i="1">
                <a:latin typeface="Times New Roman" panose="02020603050405020304" pitchFamily="18" charset="0"/>
                <a:ea typeface="Calibri" panose="020F0502020204030204" pitchFamily="34" charset="0"/>
                <a:cs typeface="Times New Roman" panose="02020603050405020304" pitchFamily="18" charset="0"/>
              </a:rPr>
              <a:t>R'</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i="1">
                <a:latin typeface="Times New Roman" panose="02020603050405020304" pitchFamily="18" charset="0"/>
                <a:ea typeface="Calibri" panose="020F0502020204030204" pitchFamily="34" charset="0"/>
                <a:cs typeface="Times New Roman" panose="02020603050405020304" pitchFamily="18" charset="0"/>
              </a:rPr>
              <a:t>R'</a:t>
            </a:r>
            <a:r>
              <a:rPr lang="en-IN">
                <a:latin typeface="Times New Roman" panose="02020603050405020304" pitchFamily="18" charset="0"/>
                <a:ea typeface="Calibri" panose="020F0502020204030204" pitchFamily="34" charset="0"/>
                <a:cs typeface="Times New Roman" panose="02020603050405020304" pitchFamily="18" charset="0"/>
              </a:rPr>
              <a:t> + 1).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572036" y="4451728"/>
            <a:ext cx="671979" cy="374077"/>
          </a:xfrm>
          <a:prstGeom prst="rect">
            <a:avLst/>
          </a:prstGeom>
        </p:spPr>
        <p:txBody>
          <a:bodyPr wrap="non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gives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8591712" y="2599141"/>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(40)</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6844295" y="371050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(41)</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6845954" y="4451728"/>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(42)</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6917101" y="5616333"/>
            <a:ext cx="915635" cy="374077"/>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(43)</a:t>
            </a:r>
            <a:endParaRPr lang="en-IN">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626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666" y="535396"/>
            <a:ext cx="3524266" cy="5988668"/>
          </a:xfrm>
          <a:prstGeom prst="rect">
            <a:avLst/>
          </a:prstGeom>
        </p:spPr>
      </p:pic>
      <p:pic>
        <p:nvPicPr>
          <p:cNvPr id="3" name="Picture 2"/>
          <p:cNvPicPr>
            <a:picLocks noChangeAspect="1"/>
          </p:cNvPicPr>
          <p:nvPr/>
        </p:nvPicPr>
        <p:blipFill>
          <a:blip r:embed="rId4"/>
          <a:stretch>
            <a:fillRect/>
          </a:stretch>
        </p:blipFill>
        <p:spPr>
          <a:xfrm>
            <a:off x="8177955" y="127809"/>
            <a:ext cx="3891535" cy="3833452"/>
          </a:xfrm>
          <a:prstGeom prst="rect">
            <a:avLst/>
          </a:prstGeom>
        </p:spPr>
      </p:pic>
      <p:graphicFrame>
        <p:nvGraphicFramePr>
          <p:cNvPr id="4" name="Object 3"/>
          <p:cNvGraphicFramePr>
            <a:graphicFrameLocks noChangeAspect="1"/>
          </p:cNvGraphicFramePr>
          <p:nvPr/>
        </p:nvGraphicFramePr>
        <p:xfrm>
          <a:off x="4487925" y="630673"/>
          <a:ext cx="1628775" cy="419100"/>
        </p:xfrm>
        <a:graphic>
          <a:graphicData uri="http://schemas.openxmlformats.org/presentationml/2006/ole">
            <mc:AlternateContent xmlns:mc="http://schemas.openxmlformats.org/markup-compatibility/2006">
              <mc:Choice xmlns:v="urn:schemas-microsoft-com:vml" Requires="v">
                <p:oleObj spid="_x0000_s58369" name="Equation" r:id="rId5" imgW="952200" imgH="241200" progId="Equation.3">
                  <p:embed/>
                </p:oleObj>
              </mc:Choice>
              <mc:Fallback>
                <p:oleObj name="Equation" r:id="rId5" imgW="952200" imgH="241200" progId="Equation.3">
                  <p:embed/>
                  <p:pic>
                    <p:nvPicPr>
                      <p:cNvPr id="4" name="Object 3"/>
                      <p:cNvPicPr>
                        <a:picLocks noChangeAspect="1" noChangeArrowheads="1"/>
                      </p:cNvPicPr>
                      <p:nvPr/>
                    </p:nvPicPr>
                    <p:blipFill>
                      <a:blip r:embed="rId6"/>
                      <a:srcRect/>
                      <a:stretch>
                        <a:fillRect/>
                      </a:stretch>
                    </p:blipFill>
                    <p:spPr bwMode="auto">
                      <a:xfrm>
                        <a:off x="4487925" y="630673"/>
                        <a:ext cx="16287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264777" y="1216762"/>
          <a:ext cx="2106612" cy="396875"/>
        </p:xfrm>
        <a:graphic>
          <a:graphicData uri="http://schemas.openxmlformats.org/presentationml/2006/ole">
            <mc:AlternateContent xmlns:mc="http://schemas.openxmlformats.org/markup-compatibility/2006">
              <mc:Choice xmlns:v="urn:schemas-microsoft-com:vml" Requires="v">
                <p:oleObj spid="_x0000_s58370" name="Equation" r:id="rId7" imgW="1231560" imgH="228600" progId="Equation.3">
                  <p:embed/>
                </p:oleObj>
              </mc:Choice>
              <mc:Fallback>
                <p:oleObj name="Equation" r:id="rId7" imgW="1231560" imgH="228600" progId="Equation.3">
                  <p:embed/>
                  <p:pic>
                    <p:nvPicPr>
                      <p:cNvPr id="5" name="Object 4"/>
                      <p:cNvPicPr>
                        <a:picLocks noChangeAspect="1" noChangeArrowheads="1"/>
                      </p:cNvPicPr>
                      <p:nvPr/>
                    </p:nvPicPr>
                    <p:blipFill>
                      <a:blip r:embed="rId8"/>
                      <a:srcRect/>
                      <a:stretch>
                        <a:fillRect/>
                      </a:stretch>
                    </p:blipFill>
                    <p:spPr bwMode="auto">
                      <a:xfrm>
                        <a:off x="4264777" y="1216762"/>
                        <a:ext cx="210661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4022451" y="2317057"/>
          <a:ext cx="3065463" cy="441325"/>
        </p:xfrm>
        <a:graphic>
          <a:graphicData uri="http://schemas.openxmlformats.org/presentationml/2006/ole">
            <mc:AlternateContent xmlns:mc="http://schemas.openxmlformats.org/markup-compatibility/2006">
              <mc:Choice xmlns:v="urn:schemas-microsoft-com:vml" Requires="v">
                <p:oleObj spid="_x0000_s58371" name="Equation" r:id="rId9" imgW="1790640" imgH="253800" progId="Equation.3">
                  <p:embed/>
                </p:oleObj>
              </mc:Choice>
              <mc:Fallback>
                <p:oleObj name="Equation" r:id="rId9" imgW="1790640" imgH="253800" progId="Equation.3">
                  <p:embed/>
                  <p:pic>
                    <p:nvPicPr>
                      <p:cNvPr id="6" name="Object 5"/>
                      <p:cNvPicPr>
                        <a:picLocks noChangeAspect="1" noChangeArrowheads="1"/>
                      </p:cNvPicPr>
                      <p:nvPr/>
                    </p:nvPicPr>
                    <p:blipFill>
                      <a:blip r:embed="rId10"/>
                      <a:srcRect/>
                      <a:stretch>
                        <a:fillRect/>
                      </a:stretch>
                    </p:blipFill>
                    <p:spPr bwMode="auto">
                      <a:xfrm>
                        <a:off x="4022451" y="2317057"/>
                        <a:ext cx="306546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453075" y="3073847"/>
          <a:ext cx="1414462" cy="795338"/>
        </p:xfrm>
        <a:graphic>
          <a:graphicData uri="http://schemas.openxmlformats.org/presentationml/2006/ole">
            <mc:AlternateContent xmlns:mc="http://schemas.openxmlformats.org/markup-compatibility/2006">
              <mc:Choice xmlns:v="urn:schemas-microsoft-com:vml" Requires="v">
                <p:oleObj spid="_x0000_s58372" name="Equation" r:id="rId11" imgW="825480" imgH="457200" progId="Equation.3">
                  <p:embed/>
                </p:oleObj>
              </mc:Choice>
              <mc:Fallback>
                <p:oleObj name="Equation" r:id="rId11" imgW="825480" imgH="457200" progId="Equation.3">
                  <p:embed/>
                  <p:pic>
                    <p:nvPicPr>
                      <p:cNvPr id="7" name="Object 6"/>
                      <p:cNvPicPr>
                        <a:picLocks noChangeAspect="1" noChangeArrowheads="1"/>
                      </p:cNvPicPr>
                      <p:nvPr/>
                    </p:nvPicPr>
                    <p:blipFill>
                      <a:blip r:embed="rId12"/>
                      <a:srcRect/>
                      <a:stretch>
                        <a:fillRect/>
                      </a:stretch>
                    </p:blipFill>
                    <p:spPr bwMode="auto">
                      <a:xfrm>
                        <a:off x="5453075" y="3073847"/>
                        <a:ext cx="1414462"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723886" y="390591"/>
            <a:ext cx="2809702"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Overall material balance:</a:t>
            </a:r>
            <a:endParaRPr lang="en-IN" sz="1600">
              <a:latin typeface="Times New Roman" panose="02020603050405020304" pitchFamily="18" charset="0"/>
              <a:cs typeface="Times New Roman" panose="02020603050405020304" pitchFamily="18" charset="0"/>
            </a:endParaRPr>
          </a:p>
        </p:txBody>
      </p:sp>
      <p:sp>
        <p:nvSpPr>
          <p:cNvPr id="9" name="TextBox 8"/>
          <p:cNvSpPr txBox="1"/>
          <p:nvPr/>
        </p:nvSpPr>
        <p:spPr>
          <a:xfrm>
            <a:off x="3726411" y="973432"/>
            <a:ext cx="2535382"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Component </a:t>
            </a:r>
            <a:r>
              <a:rPr lang="en-US" sz="1600" i="1">
                <a:latin typeface="Times New Roman" panose="02020603050405020304" pitchFamily="18" charset="0"/>
                <a:cs typeface="Times New Roman" panose="02020603050405020304" pitchFamily="18" charset="0"/>
              </a:rPr>
              <a:t>A</a:t>
            </a:r>
            <a:r>
              <a:rPr lang="en-US" sz="1600">
                <a:latin typeface="Times New Roman" panose="02020603050405020304" pitchFamily="18" charset="0"/>
                <a:cs typeface="Times New Roman" panose="02020603050405020304" pitchFamily="18" charset="0"/>
              </a:rPr>
              <a:t> balance:</a:t>
            </a:r>
            <a:endParaRPr lang="en-IN" sz="1600">
              <a:latin typeface="Times New Roman" panose="02020603050405020304" pitchFamily="18" charset="0"/>
              <a:cs typeface="Times New Roman" panose="02020603050405020304" pitchFamily="18" charset="0"/>
            </a:endParaRPr>
          </a:p>
        </p:txBody>
      </p:sp>
      <p:sp>
        <p:nvSpPr>
          <p:cNvPr id="10" name="TextBox 9"/>
          <p:cNvSpPr txBox="1"/>
          <p:nvPr/>
        </p:nvSpPr>
        <p:spPr>
          <a:xfrm>
            <a:off x="3742984" y="1650841"/>
            <a:ext cx="4262172" cy="58477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A material balance for component </a:t>
            </a:r>
            <a:r>
              <a:rPr lang="en-US" sz="1600" i="1">
                <a:latin typeface="Times New Roman" panose="02020603050405020304" pitchFamily="18" charset="0"/>
                <a:cs typeface="Times New Roman" panose="02020603050405020304" pitchFamily="18" charset="0"/>
              </a:rPr>
              <a:t>A</a:t>
            </a:r>
            <a:r>
              <a:rPr lang="en-US" sz="1600">
                <a:latin typeface="Times New Roman" panose="02020603050405020304" pitchFamily="18" charset="0"/>
                <a:cs typeface="Times New Roman" panose="02020603050405020304" pitchFamily="18" charset="0"/>
              </a:rPr>
              <a:t> below tray </a:t>
            </a:r>
            <a:r>
              <a:rPr lang="en-US" sz="1600" i="1">
                <a:latin typeface="Times New Roman" panose="02020603050405020304" pitchFamily="18" charset="0"/>
                <a:cs typeface="Times New Roman" panose="02020603050405020304" pitchFamily="18" charset="0"/>
              </a:rPr>
              <a:t>m</a:t>
            </a:r>
            <a:r>
              <a:rPr lang="en-US" sz="1600">
                <a:latin typeface="Times New Roman" panose="02020603050405020304" pitchFamily="18" charset="0"/>
                <a:cs typeface="Times New Roman" panose="02020603050405020304" pitchFamily="18" charset="0"/>
              </a:rPr>
              <a:t> in the exhausting section gives:</a:t>
            </a:r>
            <a:endParaRPr lang="en-IN" sz="1600">
              <a:latin typeface="Times New Roman" panose="02020603050405020304" pitchFamily="18" charset="0"/>
              <a:cs typeface="Times New Roman" panose="02020603050405020304" pitchFamily="18" charset="0"/>
            </a:endParaRPr>
          </a:p>
        </p:txBody>
      </p:sp>
      <p:sp>
        <p:nvSpPr>
          <p:cNvPr id="11" name="TextBox 10"/>
          <p:cNvSpPr txBox="1"/>
          <p:nvPr/>
        </p:nvSpPr>
        <p:spPr>
          <a:xfrm>
            <a:off x="3782988" y="2789055"/>
            <a:ext cx="2535382"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Since            in this case,</a:t>
            </a:r>
            <a:endParaRPr lang="en-IN" sz="1600">
              <a:latin typeface="Times New Roman" panose="02020603050405020304" pitchFamily="18" charset="0"/>
              <a:cs typeface="Times New Roman" panose="02020603050405020304" pitchFamily="18" charset="0"/>
            </a:endParaRPr>
          </a:p>
        </p:txBody>
      </p:sp>
      <p:graphicFrame>
        <p:nvGraphicFramePr>
          <p:cNvPr id="12" name="Object 11"/>
          <p:cNvGraphicFramePr>
            <a:graphicFrameLocks noChangeAspect="1"/>
          </p:cNvGraphicFramePr>
          <p:nvPr/>
        </p:nvGraphicFramePr>
        <p:xfrm>
          <a:off x="4414473" y="2841764"/>
          <a:ext cx="474943" cy="278015"/>
        </p:xfrm>
        <a:graphic>
          <a:graphicData uri="http://schemas.openxmlformats.org/presentationml/2006/ole">
            <mc:AlternateContent xmlns:mc="http://schemas.openxmlformats.org/markup-compatibility/2006">
              <mc:Choice xmlns:v="urn:schemas-microsoft-com:vml" Requires="v">
                <p:oleObj spid="_x0000_s58373" name="Equation" r:id="rId13" imgW="419040" imgH="241200" progId="Equation.3">
                  <p:embed/>
                </p:oleObj>
              </mc:Choice>
              <mc:Fallback>
                <p:oleObj name="Equation" r:id="rId13" imgW="419040" imgH="241200" progId="Equation.3">
                  <p:embed/>
                  <p:pic>
                    <p:nvPicPr>
                      <p:cNvPr id="12" name="Object 11"/>
                      <p:cNvPicPr>
                        <a:picLocks noChangeAspect="1" noChangeArrowheads="1"/>
                      </p:cNvPicPr>
                      <p:nvPr/>
                    </p:nvPicPr>
                    <p:blipFill>
                      <a:blip r:embed="rId14"/>
                      <a:srcRect/>
                      <a:stretch>
                        <a:fillRect/>
                      </a:stretch>
                    </p:blipFill>
                    <p:spPr bwMode="auto">
                      <a:xfrm>
                        <a:off x="4414473" y="2841764"/>
                        <a:ext cx="474943" cy="278015"/>
                      </a:xfrm>
                      <a:prstGeom prst="rect">
                        <a:avLst/>
                      </a:prstGeom>
                      <a:noFill/>
                    </p:spPr>
                  </p:pic>
                </p:oleObj>
              </mc:Fallback>
            </mc:AlternateContent>
          </a:graphicData>
        </a:graphic>
      </p:graphicFrame>
      <p:sp>
        <p:nvSpPr>
          <p:cNvPr id="13" name="TextBox 12"/>
          <p:cNvSpPr txBox="1"/>
          <p:nvPr/>
        </p:nvSpPr>
        <p:spPr>
          <a:xfrm>
            <a:off x="2407847" y="3961249"/>
            <a:ext cx="9404537" cy="584775"/>
          </a:xfrm>
          <a:prstGeom prst="rect">
            <a:avLst/>
          </a:prstGeom>
          <a:noFill/>
        </p:spPr>
        <p:txBody>
          <a:bodyPr wrap="square" rtlCol="0">
            <a:spAutoFit/>
          </a:bodyPr>
          <a:lstStyle/>
          <a:p>
            <a:pPr algn="just"/>
            <a:r>
              <a:rPr lang="en-US" sz="1600">
                <a:latin typeface="Times New Roman" panose="02020603050405020304" pitchFamily="18" charset="0"/>
                <a:cs typeface="Times New Roman" panose="02020603050405020304" pitchFamily="18" charset="0"/>
              </a:rPr>
              <a:t>The exhausting line, therefore, passes through the point (</a:t>
            </a:r>
            <a:r>
              <a:rPr lang="en-US" sz="1600" i="1">
                <a:latin typeface="Times New Roman" panose="02020603050405020304" pitchFamily="18" charset="0"/>
                <a:cs typeface="Times New Roman" panose="02020603050405020304" pitchFamily="18" charset="0"/>
              </a:rPr>
              <a:t>y = </a:t>
            </a:r>
            <a:r>
              <a:rPr lang="en-US" sz="1600">
                <a:latin typeface="Times New Roman" panose="02020603050405020304" pitchFamily="18" charset="0"/>
                <a:cs typeface="Times New Roman" panose="02020603050405020304" pitchFamily="18" charset="0"/>
              </a:rPr>
              <a:t>0,</a:t>
            </a:r>
            <a:r>
              <a:rPr lang="en-US" sz="1600" i="1">
                <a:latin typeface="Times New Roman" panose="02020603050405020304" pitchFamily="18" charset="0"/>
                <a:cs typeface="Times New Roman" panose="02020603050405020304" pitchFamily="18" charset="0"/>
              </a:rPr>
              <a:t> x = </a:t>
            </a:r>
            <a:r>
              <a:rPr lang="en-US" sz="1600" i="1" err="1">
                <a:latin typeface="Times New Roman" panose="02020603050405020304" pitchFamily="18" charset="0"/>
                <a:cs typeface="Times New Roman" panose="02020603050405020304" pitchFamily="18" charset="0"/>
              </a:rPr>
              <a:t>x</a:t>
            </a:r>
            <a:r>
              <a:rPr lang="en-US" sz="800" i="1" err="1">
                <a:latin typeface="Times New Roman" panose="02020603050405020304" pitchFamily="18" charset="0"/>
                <a:cs typeface="Times New Roman" panose="02020603050405020304" pitchFamily="18" charset="0"/>
              </a:rPr>
              <a:t>W</a:t>
            </a:r>
            <a:r>
              <a:rPr lang="en-US" sz="1600">
                <a:latin typeface="Times New Roman" panose="02020603050405020304" pitchFamily="18" charset="0"/>
                <a:cs typeface="Times New Roman" panose="02020603050405020304" pitchFamily="18" charset="0"/>
              </a:rPr>
              <a:t>) as shown in the Figure. Graphical tray construction must, therefore, be continued to the </a:t>
            </a:r>
            <a:r>
              <a:rPr lang="en-US" sz="1600" i="1">
                <a:latin typeface="Times New Roman" panose="02020603050405020304" pitchFamily="18" charset="0"/>
                <a:cs typeface="Times New Roman" panose="02020603050405020304" pitchFamily="18" charset="0"/>
              </a:rPr>
              <a:t>x</a:t>
            </a:r>
            <a:r>
              <a:rPr lang="en-US" sz="1600">
                <a:latin typeface="Times New Roman" panose="02020603050405020304" pitchFamily="18" charset="0"/>
                <a:cs typeface="Times New Roman" panose="02020603050405020304" pitchFamily="18" charset="0"/>
              </a:rPr>
              <a:t> axis of the diagram.</a:t>
            </a:r>
            <a:endParaRPr lang="en-IN" sz="1600">
              <a:latin typeface="Times New Roman" panose="02020603050405020304" pitchFamily="18" charset="0"/>
              <a:cs typeface="Times New Roman" panose="02020603050405020304" pitchFamily="18" charset="0"/>
            </a:endParaRPr>
          </a:p>
        </p:txBody>
      </p:sp>
      <p:sp>
        <p:nvSpPr>
          <p:cNvPr id="14" name="TextBox 13"/>
          <p:cNvSpPr txBox="1"/>
          <p:nvPr/>
        </p:nvSpPr>
        <p:spPr>
          <a:xfrm>
            <a:off x="2865454" y="6768"/>
            <a:ext cx="4195246" cy="400110"/>
          </a:xfrm>
          <a:prstGeom prst="rect">
            <a:avLst/>
          </a:prstGeom>
          <a:noFill/>
        </p:spPr>
        <p:txBody>
          <a:bodyPr wrap="square" rtlCol="0">
            <a:spAutoFit/>
          </a:bodyPr>
          <a:lstStyle/>
          <a:p>
            <a:r>
              <a:rPr lang="en-US" sz="2000" b="1">
                <a:solidFill>
                  <a:srgbClr val="C00000"/>
                </a:solidFill>
                <a:latin typeface="Times New Roman" panose="02020603050405020304" pitchFamily="18" charset="0"/>
                <a:cs typeface="Times New Roman" panose="02020603050405020304" pitchFamily="18" charset="0"/>
              </a:rPr>
              <a:t>Use of Open Steam</a:t>
            </a:r>
            <a:endParaRPr lang="en-IN" sz="2000" b="1">
              <a:solidFill>
                <a:srgbClr val="C0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289499" y="637344"/>
            <a:ext cx="1082915" cy="388696"/>
          </a:xfrm>
          <a:prstGeom prst="rect">
            <a:avLst/>
          </a:prstGeom>
        </p:spPr>
        <p:txBody>
          <a:bodyPr wrap="squar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(31)</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6318370" y="1137200"/>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(32)</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6977820" y="2287951"/>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(33)</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6977820" y="318795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(34)</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p:cNvSpPr txBox="1"/>
          <p:nvPr/>
        </p:nvSpPr>
        <p:spPr>
          <a:xfrm>
            <a:off x="2433764" y="4631767"/>
            <a:ext cx="9694505" cy="830997"/>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If the steam entering the tower,       , is superheated, it will vaporize liquid on tray </a:t>
            </a:r>
            <a:r>
              <a:rPr lang="en-US" sz="1600" i="1">
                <a:latin typeface="Times New Roman" panose="02020603050405020304" pitchFamily="18" charset="0"/>
                <a:cs typeface="Times New Roman" panose="02020603050405020304" pitchFamily="18" charset="0"/>
              </a:rPr>
              <a:t>N</a:t>
            </a:r>
            <a:r>
              <a:rPr lang="en-US" sz="1600">
                <a:latin typeface="Times New Roman" panose="02020603050405020304" pitchFamily="18" charset="0"/>
                <a:cs typeface="Times New Roman" panose="02020603050405020304" pitchFamily="18" charset="0"/>
              </a:rPr>
              <a:t> to the extent necessary to bring it to saturation,                                 , where         is the enthalpy of saturated steam and      the molar latent heat at the tower pressure.        </a:t>
            </a:r>
            <a:endParaRPr lang="en-IN" sz="1600">
              <a:latin typeface="Times New Roman" panose="02020603050405020304" pitchFamily="18" charset="0"/>
              <a:cs typeface="Times New Roman" panose="02020603050405020304" pitchFamily="18" charset="0"/>
            </a:endParaRPr>
          </a:p>
        </p:txBody>
      </p:sp>
      <p:graphicFrame>
        <p:nvGraphicFramePr>
          <p:cNvPr id="20" name="Object 19"/>
          <p:cNvGraphicFramePr>
            <a:graphicFrameLocks noChangeAspect="1"/>
          </p:cNvGraphicFramePr>
          <p:nvPr/>
        </p:nvGraphicFramePr>
        <p:xfrm>
          <a:off x="5474787" y="5155214"/>
          <a:ext cx="3171825" cy="838200"/>
        </p:xfrm>
        <a:graphic>
          <a:graphicData uri="http://schemas.openxmlformats.org/presentationml/2006/ole">
            <mc:AlternateContent xmlns:mc="http://schemas.openxmlformats.org/markup-compatibility/2006">
              <mc:Choice xmlns:v="urn:schemas-microsoft-com:vml" Requires="v">
                <p:oleObj spid="_x0000_s58374" name="Equation" r:id="rId15" imgW="1854000" imgH="482400" progId="Equation.3">
                  <p:embed/>
                </p:oleObj>
              </mc:Choice>
              <mc:Fallback>
                <p:oleObj name="Equation" r:id="rId15" imgW="1854000" imgH="482400" progId="Equation.3">
                  <p:embed/>
                  <p:pic>
                    <p:nvPicPr>
                      <p:cNvPr id="20" name="Object 19"/>
                      <p:cNvPicPr>
                        <a:picLocks noChangeAspect="1" noChangeArrowheads="1"/>
                      </p:cNvPicPr>
                      <p:nvPr/>
                    </p:nvPicPr>
                    <p:blipFill>
                      <a:blip r:embed="rId16"/>
                      <a:srcRect/>
                      <a:stretch>
                        <a:fillRect/>
                      </a:stretch>
                    </p:blipFill>
                    <p:spPr bwMode="auto">
                      <a:xfrm>
                        <a:off x="5474787" y="5155214"/>
                        <a:ext cx="31718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nvGraphicFramePr>
        <p:xfrm>
          <a:off x="9540447" y="4953524"/>
          <a:ext cx="343926" cy="218862"/>
        </p:xfrm>
        <a:graphic>
          <a:graphicData uri="http://schemas.openxmlformats.org/presentationml/2006/ole">
            <mc:AlternateContent xmlns:mc="http://schemas.openxmlformats.org/markup-compatibility/2006">
              <mc:Choice xmlns:v="urn:schemas-microsoft-com:vml" Requires="v">
                <p:oleObj spid="_x0000_s58375" name="Equation" r:id="rId17" imgW="279360" imgH="177480" progId="Equation.3">
                  <p:embed/>
                </p:oleObj>
              </mc:Choice>
              <mc:Fallback>
                <p:oleObj name="Equation" r:id="rId17" imgW="279360" imgH="177480" progId="Equation.3">
                  <p:embed/>
                  <p:pic>
                    <p:nvPicPr>
                      <p:cNvPr id="22" name="Object 21"/>
                      <p:cNvPicPr/>
                      <p:nvPr/>
                    </p:nvPicPr>
                    <p:blipFill>
                      <a:blip r:embed="rId18"/>
                      <a:stretch>
                        <a:fillRect/>
                      </a:stretch>
                    </p:blipFill>
                    <p:spPr>
                      <a:xfrm>
                        <a:off x="9540447" y="4953524"/>
                        <a:ext cx="343926" cy="218862"/>
                      </a:xfrm>
                      <a:prstGeom prst="rect">
                        <a:avLst/>
                      </a:prstGeom>
                    </p:spPr>
                  </p:pic>
                </p:oleObj>
              </mc:Fallback>
            </mc:AlternateContent>
          </a:graphicData>
        </a:graphic>
      </p:graphicFrame>
      <p:graphicFrame>
        <p:nvGraphicFramePr>
          <p:cNvPr id="23" name="Object 22"/>
          <p:cNvGraphicFramePr>
            <a:graphicFrameLocks noChangeAspect="1"/>
          </p:cNvGraphicFramePr>
          <p:nvPr/>
        </p:nvGraphicFramePr>
        <p:xfrm>
          <a:off x="5074123" y="4689897"/>
          <a:ext cx="347346" cy="227110"/>
        </p:xfrm>
        <a:graphic>
          <a:graphicData uri="http://schemas.openxmlformats.org/presentationml/2006/ole">
            <mc:AlternateContent xmlns:mc="http://schemas.openxmlformats.org/markup-compatibility/2006">
              <mc:Choice xmlns:v="urn:schemas-microsoft-com:vml" Requires="v">
                <p:oleObj spid="_x0000_s58376" name="Equation" r:id="rId19" imgW="330120" imgH="215640" progId="Equation.3">
                  <p:embed/>
                </p:oleObj>
              </mc:Choice>
              <mc:Fallback>
                <p:oleObj name="Equation" r:id="rId19" imgW="330120" imgH="215640" progId="Equation.3">
                  <p:embed/>
                  <p:pic>
                    <p:nvPicPr>
                      <p:cNvPr id="23" name="Object 22"/>
                      <p:cNvPicPr/>
                      <p:nvPr/>
                    </p:nvPicPr>
                    <p:blipFill>
                      <a:blip r:embed="rId20"/>
                      <a:stretch>
                        <a:fillRect/>
                      </a:stretch>
                    </p:blipFill>
                    <p:spPr>
                      <a:xfrm>
                        <a:off x="5074123" y="4689897"/>
                        <a:ext cx="347346" cy="227110"/>
                      </a:xfrm>
                      <a:prstGeom prst="rect">
                        <a:avLst/>
                      </a:prstGeom>
                    </p:spPr>
                  </p:pic>
                </p:oleObj>
              </mc:Fallback>
            </mc:AlternateContent>
          </a:graphicData>
        </a:graphic>
      </p:graphicFrame>
      <p:graphicFrame>
        <p:nvGraphicFramePr>
          <p:cNvPr id="24" name="Object 23"/>
          <p:cNvGraphicFramePr>
            <a:graphicFrameLocks noChangeAspect="1"/>
          </p:cNvGraphicFramePr>
          <p:nvPr/>
        </p:nvGraphicFramePr>
        <p:xfrm>
          <a:off x="3790312" y="4943324"/>
          <a:ext cx="1676400" cy="266700"/>
        </p:xfrm>
        <a:graphic>
          <a:graphicData uri="http://schemas.openxmlformats.org/presentationml/2006/ole">
            <mc:AlternateContent xmlns:mc="http://schemas.openxmlformats.org/markup-compatibility/2006">
              <mc:Choice xmlns:v="urn:schemas-microsoft-com:vml" Requires="v">
                <p:oleObj spid="_x0000_s58377" name="Equation" r:id="rId21" imgW="1676160" imgH="266400" progId="Equation.3">
                  <p:embed/>
                </p:oleObj>
              </mc:Choice>
              <mc:Fallback>
                <p:oleObj name="Equation" r:id="rId21" imgW="1676160" imgH="266400" progId="Equation.3">
                  <p:embed/>
                  <p:pic>
                    <p:nvPicPr>
                      <p:cNvPr id="24" name="Object 23"/>
                      <p:cNvPicPr/>
                      <p:nvPr/>
                    </p:nvPicPr>
                    <p:blipFill>
                      <a:blip r:embed="rId22"/>
                      <a:stretch>
                        <a:fillRect/>
                      </a:stretch>
                    </p:blipFill>
                    <p:spPr>
                      <a:xfrm>
                        <a:off x="3790312" y="4943324"/>
                        <a:ext cx="1676400" cy="266700"/>
                      </a:xfrm>
                      <a:prstGeom prst="rect">
                        <a:avLst/>
                      </a:prstGeom>
                    </p:spPr>
                  </p:pic>
                </p:oleObj>
              </mc:Fallback>
            </mc:AlternateContent>
          </a:graphicData>
        </a:graphic>
      </p:graphicFrame>
      <p:graphicFrame>
        <p:nvGraphicFramePr>
          <p:cNvPr id="25" name="Object 24"/>
          <p:cNvGraphicFramePr>
            <a:graphicFrameLocks noChangeAspect="1"/>
          </p:cNvGraphicFramePr>
          <p:nvPr/>
        </p:nvGraphicFramePr>
        <p:xfrm>
          <a:off x="6064943" y="4965699"/>
          <a:ext cx="393700" cy="241300"/>
        </p:xfrm>
        <a:graphic>
          <a:graphicData uri="http://schemas.openxmlformats.org/presentationml/2006/ole">
            <mc:AlternateContent xmlns:mc="http://schemas.openxmlformats.org/markup-compatibility/2006">
              <mc:Choice xmlns:v="urn:schemas-microsoft-com:vml" Requires="v">
                <p:oleObj spid="_x0000_s58378" name="Equation" r:id="rId23" imgW="393480" imgH="241200" progId="Equation.3">
                  <p:embed/>
                </p:oleObj>
              </mc:Choice>
              <mc:Fallback>
                <p:oleObj name="Equation" r:id="rId23" imgW="393480" imgH="241200" progId="Equation.3">
                  <p:embed/>
                  <p:pic>
                    <p:nvPicPr>
                      <p:cNvPr id="25" name="Object 24"/>
                      <p:cNvPicPr/>
                      <p:nvPr/>
                    </p:nvPicPr>
                    <p:blipFill>
                      <a:blip r:embed="rId24"/>
                      <a:stretch>
                        <a:fillRect/>
                      </a:stretch>
                    </p:blipFill>
                    <p:spPr>
                      <a:xfrm>
                        <a:off x="6064943" y="4965699"/>
                        <a:ext cx="393700" cy="2413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378351423"/>
              </p:ext>
            </p:extLst>
          </p:nvPr>
        </p:nvGraphicFramePr>
        <p:xfrm>
          <a:off x="6215063" y="5986463"/>
          <a:ext cx="2130425" cy="419100"/>
        </p:xfrm>
        <a:graphic>
          <a:graphicData uri="http://schemas.openxmlformats.org/presentationml/2006/ole">
            <mc:AlternateContent xmlns:mc="http://schemas.openxmlformats.org/markup-compatibility/2006">
              <mc:Choice xmlns:v="urn:schemas-microsoft-com:vml" Requires="v">
                <p:oleObj spid="_x0000_s58379" name="Equation" r:id="rId25" imgW="1244520" imgH="241200" progId="Equation.3">
                  <p:embed/>
                </p:oleObj>
              </mc:Choice>
              <mc:Fallback>
                <p:oleObj name="Equation" r:id="rId25" imgW="1244520" imgH="241200" progId="Equation.3">
                  <p:embed/>
                  <p:pic>
                    <p:nvPicPr>
                      <p:cNvPr id="26" name="Object 25"/>
                      <p:cNvPicPr>
                        <a:picLocks noChangeAspect="1" noChangeArrowheads="1"/>
                      </p:cNvPicPr>
                      <p:nvPr/>
                    </p:nvPicPr>
                    <p:blipFill>
                      <a:blip r:embed="rId26"/>
                      <a:srcRect/>
                      <a:stretch>
                        <a:fillRect/>
                      </a:stretch>
                    </p:blipFill>
                    <p:spPr bwMode="auto">
                      <a:xfrm>
                        <a:off x="6215063" y="5986463"/>
                        <a:ext cx="21304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Box 26"/>
          <p:cNvSpPr txBox="1"/>
          <p:nvPr/>
        </p:nvSpPr>
        <p:spPr>
          <a:xfrm>
            <a:off x="4969640" y="6013652"/>
            <a:ext cx="647472"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and</a:t>
            </a:r>
            <a:endParaRPr lang="en-IN" sz="1600">
              <a:latin typeface="Times New Roman" panose="02020603050405020304" pitchFamily="18" charset="0"/>
              <a:cs typeface="Times New Roman" panose="02020603050405020304" pitchFamily="18" charset="0"/>
            </a:endParaRPr>
          </a:p>
        </p:txBody>
      </p:sp>
      <p:sp>
        <p:nvSpPr>
          <p:cNvPr id="28" name="Rectangle 27"/>
          <p:cNvSpPr/>
          <p:nvPr/>
        </p:nvSpPr>
        <p:spPr>
          <a:xfrm>
            <a:off x="8968738" y="5265835"/>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(35)</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9048826" y="5938922"/>
            <a:ext cx="915635" cy="388696"/>
          </a:xfrm>
          <a:prstGeom prst="rect">
            <a:avLst/>
          </a:prstGeom>
        </p:spPr>
        <p:txBody>
          <a:bodyPr wrap="none">
            <a:spAutoFit/>
          </a:bodyPr>
          <a:lstStyle/>
          <a:p>
            <a:pPr>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 (36)</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p:cNvSpPr txBox="1"/>
          <p:nvPr/>
        </p:nvSpPr>
        <p:spPr>
          <a:xfrm>
            <a:off x="2610196" y="6524064"/>
            <a:ext cx="8370917" cy="33855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from which the internal           ratio can be computed.</a:t>
            </a:r>
            <a:endParaRPr lang="en-IN" sz="1600">
              <a:latin typeface="Times New Roman" panose="02020603050405020304" pitchFamily="18" charset="0"/>
              <a:cs typeface="Times New Roman" panose="02020603050405020304" pitchFamily="18" charset="0"/>
            </a:endParaRPr>
          </a:p>
        </p:txBody>
      </p:sp>
      <p:graphicFrame>
        <p:nvGraphicFramePr>
          <p:cNvPr id="31" name="Object 30"/>
          <p:cNvGraphicFramePr>
            <a:graphicFrameLocks noChangeAspect="1"/>
          </p:cNvGraphicFramePr>
          <p:nvPr/>
        </p:nvGraphicFramePr>
        <p:xfrm>
          <a:off x="4736553" y="6545177"/>
          <a:ext cx="477044" cy="296328"/>
        </p:xfrm>
        <a:graphic>
          <a:graphicData uri="http://schemas.openxmlformats.org/presentationml/2006/ole">
            <mc:AlternateContent xmlns:mc="http://schemas.openxmlformats.org/markup-compatibility/2006">
              <mc:Choice xmlns:v="urn:schemas-microsoft-com:vml" Requires="v">
                <p:oleObj spid="_x0000_s58380" name="Equation" r:id="rId27" imgW="393480" imgH="241200" progId="Equation.3">
                  <p:embed/>
                </p:oleObj>
              </mc:Choice>
              <mc:Fallback>
                <p:oleObj name="Equation" r:id="rId27" imgW="393480" imgH="241200" progId="Equation.3">
                  <p:embed/>
                  <p:pic>
                    <p:nvPicPr>
                      <p:cNvPr id="31" name="Object 30"/>
                      <p:cNvPicPr>
                        <a:picLocks noChangeAspect="1" noChangeArrowheads="1"/>
                      </p:cNvPicPr>
                      <p:nvPr/>
                    </p:nvPicPr>
                    <p:blipFill>
                      <a:blip r:embed="rId28"/>
                      <a:srcRect/>
                      <a:stretch>
                        <a:fillRect/>
                      </a:stretch>
                    </p:blipFill>
                    <p:spPr bwMode="auto">
                      <a:xfrm>
                        <a:off x="4736553" y="6545177"/>
                        <a:ext cx="477044" cy="296328"/>
                      </a:xfrm>
                      <a:prstGeom prst="rect">
                        <a:avLst/>
                      </a:prstGeom>
                      <a:noFill/>
                    </p:spPr>
                  </p:pic>
                </p:oleObj>
              </mc:Fallback>
            </mc:AlternateContent>
          </a:graphicData>
        </a:graphic>
      </p:graphicFrame>
    </p:spTree>
    <p:extLst>
      <p:ext uri="{BB962C8B-B14F-4D97-AF65-F5344CB8AC3E}">
        <p14:creationId xmlns:p14="http://schemas.microsoft.com/office/powerpoint/2010/main" val="2998150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5833" y="74815"/>
            <a:ext cx="5403272" cy="461665"/>
          </a:xfrm>
          <a:prstGeom prst="rect">
            <a:avLst/>
          </a:prstGeom>
          <a:noFill/>
        </p:spPr>
        <p:txBody>
          <a:bodyPr wrap="square" rtlCol="0">
            <a:spAutoFit/>
          </a:bodyPr>
          <a:lstStyle/>
          <a:p>
            <a:r>
              <a:rPr lang="en-US" sz="2400" b="1" err="1">
                <a:solidFill>
                  <a:srgbClr val="FF0000"/>
                </a:solidFill>
                <a:latin typeface="Times New Roman" panose="02020603050405020304" pitchFamily="18" charset="0"/>
                <a:cs typeface="Times New Roman" panose="02020603050405020304" pitchFamily="18" charset="0"/>
              </a:rPr>
              <a:t>Azeotropic</a:t>
            </a:r>
            <a:r>
              <a:rPr lang="en-US" sz="2400" b="1">
                <a:solidFill>
                  <a:srgbClr val="FF0000"/>
                </a:solidFill>
                <a:latin typeface="Times New Roman" panose="02020603050405020304" pitchFamily="18" charset="0"/>
                <a:cs typeface="Times New Roman" panose="02020603050405020304" pitchFamily="18" charset="0"/>
              </a:rPr>
              <a:t> Distillation</a:t>
            </a:r>
            <a:endParaRPr lang="en-IN" sz="2400" b="1">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880408" y="1122685"/>
            <a:ext cx="5947006" cy="4903071"/>
          </a:xfrm>
          <a:prstGeom prst="rect">
            <a:avLst/>
          </a:prstGeom>
        </p:spPr>
      </p:pic>
      <p:sp>
        <p:nvSpPr>
          <p:cNvPr id="4" name="Rectangle 3"/>
          <p:cNvSpPr/>
          <p:nvPr/>
        </p:nvSpPr>
        <p:spPr>
          <a:xfrm>
            <a:off x="437804" y="1611698"/>
            <a:ext cx="6096000" cy="1585562"/>
          </a:xfrm>
          <a:prstGeom prst="rect">
            <a:avLst/>
          </a:prstGeom>
        </p:spPr>
        <p:txBody>
          <a:bodyPr>
            <a:spAutoFit/>
          </a:bodyPr>
          <a:lstStyle/>
          <a:p>
            <a:pPr algn="just">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Water (</a:t>
            </a:r>
            <a:r>
              <a:rPr lang="en-IN" b="1" err="1">
                <a:latin typeface="Times New Roman" panose="02020603050405020304" pitchFamily="18" charset="0"/>
                <a:ea typeface="Calibri" panose="020F0502020204030204" pitchFamily="34" charset="0"/>
                <a:cs typeface="Times New Roman" panose="02020603050405020304" pitchFamily="18" charset="0"/>
              </a:rPr>
              <a:t>bp</a:t>
            </a:r>
            <a:r>
              <a:rPr lang="en-IN" b="1">
                <a:latin typeface="Times New Roman" panose="02020603050405020304" pitchFamily="18" charset="0"/>
                <a:ea typeface="Calibri" panose="020F0502020204030204" pitchFamily="34" charset="0"/>
                <a:cs typeface="Times New Roman" panose="02020603050405020304" pitchFamily="18" charset="0"/>
              </a:rPr>
              <a:t> = 100 </a:t>
            </a:r>
            <a:r>
              <a:rPr lang="en-IN"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b="1" err="1">
                <a:latin typeface="Times New Roman" panose="02020603050405020304" pitchFamily="18" charset="0"/>
                <a:ea typeface="Calibri" panose="020F0502020204030204" pitchFamily="34" charset="0"/>
                <a:cs typeface="Times New Roman" panose="02020603050405020304" pitchFamily="18" charset="0"/>
              </a:rPr>
              <a:t>C</a:t>
            </a:r>
            <a:r>
              <a:rPr lang="en-IN" b="1">
                <a:latin typeface="Times New Roman" panose="02020603050405020304" pitchFamily="18" charset="0"/>
                <a:ea typeface="Calibri" panose="020F0502020204030204" pitchFamily="34" charset="0"/>
                <a:cs typeface="Times New Roman" panose="02020603050405020304" pitchFamily="18" charset="0"/>
              </a:rPr>
              <a:t>) – Acetic acid (</a:t>
            </a:r>
            <a:r>
              <a:rPr lang="en-IN" b="1" err="1">
                <a:latin typeface="Times New Roman" panose="02020603050405020304" pitchFamily="18" charset="0"/>
                <a:ea typeface="Calibri" panose="020F0502020204030204" pitchFamily="34" charset="0"/>
                <a:cs typeface="Times New Roman" panose="02020603050405020304" pitchFamily="18" charset="0"/>
              </a:rPr>
              <a:t>bp</a:t>
            </a:r>
            <a:r>
              <a:rPr lang="en-IN" b="1">
                <a:latin typeface="Times New Roman" panose="02020603050405020304" pitchFamily="18" charset="0"/>
                <a:ea typeface="Calibri" panose="020F0502020204030204" pitchFamily="34" charset="0"/>
                <a:cs typeface="Times New Roman" panose="02020603050405020304" pitchFamily="18" charset="0"/>
              </a:rPr>
              <a:t> = 118.1 </a:t>
            </a:r>
            <a:r>
              <a:rPr lang="en-IN"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b="1" err="1">
                <a:latin typeface="Times New Roman" panose="02020603050405020304" pitchFamily="18" charset="0"/>
                <a:ea typeface="Calibri" panose="020F0502020204030204" pitchFamily="34" charset="0"/>
                <a:cs typeface="Times New Roman" panose="02020603050405020304" pitchFamily="18" charset="0"/>
              </a:rPr>
              <a:t>C</a:t>
            </a:r>
            <a:r>
              <a:rPr lang="en-IN" b="1">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        </a:t>
            </a:r>
            <a:r>
              <a:rPr lang="en-IN" b="1"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Entrainer</a:t>
            </a:r>
            <a:r>
              <a:rPr lang="en-IN" b="1">
                <a:latin typeface="Times New Roman" panose="02020603050405020304" pitchFamily="18" charset="0"/>
                <a:ea typeface="Calibri" panose="020F0502020204030204" pitchFamily="34" charset="0"/>
                <a:cs typeface="Times New Roman" panose="02020603050405020304" pitchFamily="18" charset="0"/>
              </a:rPr>
              <a:t>: Butyl acetate (</a:t>
            </a:r>
            <a:r>
              <a:rPr lang="en-IN" b="1" err="1">
                <a:latin typeface="Times New Roman" panose="02020603050405020304" pitchFamily="18" charset="0"/>
                <a:ea typeface="Calibri" panose="020F0502020204030204" pitchFamily="34" charset="0"/>
                <a:cs typeface="Times New Roman" panose="02020603050405020304" pitchFamily="18" charset="0"/>
              </a:rPr>
              <a:t>bp</a:t>
            </a:r>
            <a:r>
              <a:rPr lang="en-IN" b="1">
                <a:latin typeface="Times New Roman" panose="02020603050405020304" pitchFamily="18" charset="0"/>
                <a:ea typeface="Calibri" panose="020F0502020204030204" pitchFamily="34" charset="0"/>
                <a:cs typeface="Times New Roman" panose="02020603050405020304" pitchFamily="18" charset="0"/>
              </a:rPr>
              <a:t> = 181.4 </a:t>
            </a:r>
            <a:r>
              <a:rPr lang="en-IN"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b="1" err="1">
                <a:latin typeface="Times New Roman" panose="02020603050405020304" pitchFamily="18" charset="0"/>
                <a:ea typeface="Calibri" panose="020F0502020204030204" pitchFamily="34" charset="0"/>
                <a:cs typeface="Times New Roman" panose="02020603050405020304" pitchFamily="18" charset="0"/>
              </a:rPr>
              <a:t>C</a:t>
            </a:r>
            <a:r>
              <a:rPr lang="en-IN" b="1">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b="1">
                <a:latin typeface="Times New Roman" panose="02020603050405020304" pitchFamily="18" charset="0"/>
                <a:ea typeface="Calibri" panose="020F0502020204030204" pitchFamily="34" charset="0"/>
                <a:cs typeface="Times New Roman" panose="02020603050405020304" pitchFamily="18" charset="0"/>
              </a:rPr>
              <a:t>            </a:t>
            </a:r>
            <a:r>
              <a:rPr lang="en-US" b="1"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Heteroazeotrope</a:t>
            </a:r>
            <a:r>
              <a:rPr lang="en-US" b="1">
                <a:latin typeface="Times New Roman" panose="02020603050405020304" pitchFamily="18" charset="0"/>
                <a:ea typeface="Calibri" panose="020F0502020204030204" pitchFamily="34" charset="0"/>
                <a:cs typeface="Times New Roman" panose="02020603050405020304" pitchFamily="18" charset="0"/>
              </a:rPr>
              <a:t> </a:t>
            </a:r>
            <a:r>
              <a:rPr lang="en-IN" b="1">
                <a:latin typeface="Times New Roman" panose="02020603050405020304" pitchFamily="18" charset="0"/>
                <a:ea typeface="Calibri" panose="020F0502020204030204" pitchFamily="34" charset="0"/>
                <a:cs typeface="Times New Roman" panose="02020603050405020304" pitchFamily="18" charset="0"/>
              </a:rPr>
              <a:t>(</a:t>
            </a:r>
            <a:r>
              <a:rPr lang="en-IN" b="1" err="1">
                <a:latin typeface="Times New Roman" panose="02020603050405020304" pitchFamily="18" charset="0"/>
                <a:ea typeface="Calibri" panose="020F0502020204030204" pitchFamily="34" charset="0"/>
                <a:cs typeface="Times New Roman" panose="02020603050405020304" pitchFamily="18" charset="0"/>
              </a:rPr>
              <a:t>bp</a:t>
            </a:r>
            <a:r>
              <a:rPr lang="en-IN" b="1">
                <a:latin typeface="Times New Roman" panose="02020603050405020304" pitchFamily="18" charset="0"/>
                <a:ea typeface="Calibri" panose="020F0502020204030204" pitchFamily="34" charset="0"/>
                <a:cs typeface="Times New Roman" panose="02020603050405020304" pitchFamily="18" charset="0"/>
              </a:rPr>
              <a:t> = 90.2 </a:t>
            </a:r>
            <a:r>
              <a:rPr lang="en-IN"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b="1" err="1">
                <a:latin typeface="Times New Roman" panose="02020603050405020304" pitchFamily="18" charset="0"/>
                <a:ea typeface="Calibri" panose="020F0502020204030204" pitchFamily="34" charset="0"/>
                <a:cs typeface="Times New Roman" panose="02020603050405020304" pitchFamily="18" charset="0"/>
              </a:rPr>
              <a:t>C</a:t>
            </a:r>
            <a:r>
              <a:rPr lang="en-IN" b="1">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endParaRPr lang="en-IN" b="1">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2547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4727" y="567384"/>
            <a:ext cx="9559637" cy="5860066"/>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a:t>
            </a:r>
            <a:r>
              <a:rPr lang="en-IN" err="1">
                <a:latin typeface="Times New Roman" panose="02020603050405020304" pitchFamily="18" charset="0"/>
                <a:ea typeface="Calibri" panose="020F0502020204030204" pitchFamily="34" charset="0"/>
                <a:cs typeface="Times New Roman" panose="02020603050405020304" pitchFamily="18" charset="0"/>
              </a:rPr>
              <a:t>entrainer</a:t>
            </a:r>
            <a:r>
              <a:rPr lang="en-IN">
                <a:latin typeface="Times New Roman" panose="02020603050405020304" pitchFamily="18" charset="0"/>
                <a:ea typeface="Calibri" panose="020F0502020204030204" pitchFamily="34" charset="0"/>
                <a:cs typeface="Times New Roman" panose="02020603050405020304" pitchFamily="18" charset="0"/>
              </a:rPr>
              <a:t> should preferably form a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low-boiling azeotrope </a:t>
            </a:r>
            <a:r>
              <a:rPr lang="en-IN">
                <a:latin typeface="Times New Roman" panose="02020603050405020304" pitchFamily="18" charset="0"/>
                <a:ea typeface="Calibri" panose="020F0502020204030204" pitchFamily="34" charset="0"/>
                <a:cs typeface="Times New Roman" panose="02020603050405020304" pitchFamily="18" charset="0"/>
              </a:rPr>
              <a:t>with only one of the constituents of the binary mixture it is desired to separate, preferably the constituent present in the minority so as to reduce the heat requirements of the process.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The new azeotrope must be of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sufficient volatility </a:t>
            </a:r>
            <a:r>
              <a:rPr lang="en-IN">
                <a:latin typeface="Times New Roman" panose="02020603050405020304" pitchFamily="18" charset="0"/>
                <a:ea typeface="Calibri" panose="020F0502020204030204" pitchFamily="34" charset="0"/>
                <a:cs typeface="Times New Roman" panose="02020603050405020304" pitchFamily="18" charset="0"/>
              </a:rPr>
              <a:t>to make it readily separable from the remaining constituent and so that inappreciable amounts of the </a:t>
            </a:r>
            <a:r>
              <a:rPr lang="en-IN" err="1">
                <a:latin typeface="Times New Roman" panose="02020603050405020304" pitchFamily="18" charset="0"/>
                <a:ea typeface="Calibri" panose="020F0502020204030204" pitchFamily="34" charset="0"/>
                <a:cs typeface="Times New Roman" panose="02020603050405020304" pitchFamily="18" charset="0"/>
              </a:rPr>
              <a:t>entrainer</a:t>
            </a:r>
            <a:r>
              <a:rPr lang="en-IN">
                <a:latin typeface="Times New Roman" panose="02020603050405020304" pitchFamily="18" charset="0"/>
                <a:ea typeface="Calibri" panose="020F0502020204030204" pitchFamily="34" charset="0"/>
                <a:cs typeface="Times New Roman" panose="02020603050405020304" pitchFamily="18" charset="0"/>
              </a:rPr>
              <a:t> will appear in the residue product.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It should preferably be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lean in </a:t>
            </a:r>
            <a:r>
              <a:rPr lang="en-IN" b="1"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entrainer</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content</a:t>
            </a:r>
            <a:r>
              <a:rPr lang="en-IN">
                <a:latin typeface="Times New Roman" panose="02020603050405020304" pitchFamily="18" charset="0"/>
                <a:ea typeface="Calibri" panose="020F0502020204030204" pitchFamily="34" charset="0"/>
                <a:cs typeface="Times New Roman" panose="02020603050405020304" pitchFamily="18" charset="0"/>
              </a:rPr>
              <a:t>, to reduce the amount of vaporization necessary in the distillation. It should preferably be of the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heterogeneous –liquid type</a:t>
            </a:r>
            <a:r>
              <a:rPr lang="en-IN">
                <a:latin typeface="Times New Roman" panose="02020603050405020304" pitchFamily="18" charset="0"/>
                <a:ea typeface="Calibri" panose="020F0502020204030204" pitchFamily="34" charset="0"/>
                <a:cs typeface="Times New Roman" panose="02020603050405020304" pitchFamily="18" charset="0"/>
              </a:rPr>
              <a:t>, which then simplifies greatly the recovery of the </a:t>
            </a:r>
            <a:r>
              <a:rPr lang="en-IN" err="1">
                <a:latin typeface="Times New Roman" panose="02020603050405020304" pitchFamily="18" charset="0"/>
                <a:ea typeface="Calibri" panose="020F0502020204030204" pitchFamily="34" charset="0"/>
                <a:cs typeface="Times New Roman" panose="02020603050405020304" pitchFamily="18" charset="0"/>
              </a:rPr>
              <a:t>entrainer</a:t>
            </a:r>
            <a:r>
              <a:rPr lang="en-IN">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In addition, a satisfactory </a:t>
            </a:r>
            <a:r>
              <a:rPr lang="en-IN" err="1">
                <a:latin typeface="Times New Roman" panose="02020603050405020304" pitchFamily="18" charset="0"/>
                <a:ea typeface="Calibri" panose="020F0502020204030204" pitchFamily="34" charset="0"/>
                <a:cs typeface="Times New Roman" panose="02020603050405020304" pitchFamily="18" charset="0"/>
              </a:rPr>
              <a:t>entrainer</a:t>
            </a:r>
            <a:r>
              <a:rPr lang="en-IN">
                <a:latin typeface="Times New Roman" panose="02020603050405020304" pitchFamily="18" charset="0"/>
                <a:ea typeface="Calibri" panose="020F0502020204030204" pitchFamily="34" charset="0"/>
                <a:cs typeface="Times New Roman" panose="02020603050405020304" pitchFamily="18" charset="0"/>
              </a:rPr>
              <a:t> must be </a:t>
            </a:r>
          </a:p>
          <a:p>
            <a:pPr marL="342900" indent="-342900" algn="just">
              <a:lnSpc>
                <a:spcPct val="107000"/>
              </a:lnSpc>
              <a:spcAft>
                <a:spcPts val="800"/>
              </a:spcAft>
              <a:buAutoNum type="arabicParenBoth"/>
            </a:pPr>
            <a:r>
              <a:rPr lang="en-IN" b="1">
                <a:latin typeface="Times New Roman" panose="02020603050405020304" pitchFamily="18" charset="0"/>
                <a:ea typeface="Calibri" panose="020F0502020204030204" pitchFamily="34" charset="0"/>
                <a:cs typeface="Times New Roman" panose="02020603050405020304" pitchFamily="18" charset="0"/>
              </a:rPr>
              <a:t>cheap and readily available</a:t>
            </a:r>
            <a:r>
              <a:rPr lang="en-IN">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(2) </a:t>
            </a:r>
            <a:r>
              <a:rPr lang="en-IN" b="1">
                <a:latin typeface="Times New Roman" panose="02020603050405020304" pitchFamily="18" charset="0"/>
                <a:ea typeface="Calibri" panose="020F0502020204030204" pitchFamily="34" charset="0"/>
                <a:cs typeface="Times New Roman" panose="02020603050405020304" pitchFamily="18" charset="0"/>
              </a:rPr>
              <a:t>chemically stable and inactive </a:t>
            </a:r>
            <a:r>
              <a:rPr lang="en-IN">
                <a:latin typeface="Times New Roman" panose="02020603050405020304" pitchFamily="18" charset="0"/>
                <a:ea typeface="Calibri" panose="020F0502020204030204" pitchFamily="34" charset="0"/>
                <a:cs typeface="Times New Roman" panose="02020603050405020304" pitchFamily="18" charset="0"/>
              </a:rPr>
              <a:t>toward the solution to be separated,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(3) </a:t>
            </a:r>
            <a:r>
              <a:rPr lang="en-IN" b="1">
                <a:latin typeface="Times New Roman" panose="02020603050405020304" pitchFamily="18" charset="0"/>
                <a:ea typeface="Calibri" panose="020F0502020204030204" pitchFamily="34" charset="0"/>
                <a:cs typeface="Times New Roman" panose="02020603050405020304" pitchFamily="18" charset="0"/>
              </a:rPr>
              <a:t>noncorrosive</a:t>
            </a:r>
            <a:r>
              <a:rPr lang="en-IN">
                <a:latin typeface="Times New Roman" panose="02020603050405020304" pitchFamily="18" charset="0"/>
                <a:ea typeface="Calibri" panose="020F0502020204030204" pitchFamily="34" charset="0"/>
                <a:cs typeface="Times New Roman" panose="02020603050405020304" pitchFamily="18" charset="0"/>
              </a:rPr>
              <a:t> toward common construction materials,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(4) </a:t>
            </a:r>
            <a:r>
              <a:rPr lang="en-IN" b="1">
                <a:latin typeface="Times New Roman" panose="02020603050405020304" pitchFamily="18" charset="0"/>
                <a:ea typeface="Calibri" panose="020F0502020204030204" pitchFamily="34" charset="0"/>
                <a:cs typeface="Times New Roman" panose="02020603050405020304" pitchFamily="18" charset="0"/>
              </a:rPr>
              <a:t>nontoxic</a:t>
            </a:r>
            <a:r>
              <a:rPr lang="en-IN">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(5) of</a:t>
            </a:r>
            <a:r>
              <a:rPr lang="en-IN" b="1">
                <a:latin typeface="Times New Roman" panose="02020603050405020304" pitchFamily="18" charset="0"/>
                <a:ea typeface="Calibri" panose="020F0502020204030204" pitchFamily="34" charset="0"/>
                <a:cs typeface="Times New Roman" panose="02020603050405020304" pitchFamily="18" charset="0"/>
              </a:rPr>
              <a:t> low latent heat of vaporization</a:t>
            </a:r>
            <a:r>
              <a:rPr lang="en-IN">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(6) of</a:t>
            </a:r>
            <a:r>
              <a:rPr lang="en-IN" b="1">
                <a:latin typeface="Times New Roman" panose="02020603050405020304" pitchFamily="18" charset="0"/>
                <a:ea typeface="Calibri" panose="020F0502020204030204" pitchFamily="34" charset="0"/>
                <a:cs typeface="Times New Roman" panose="02020603050405020304" pitchFamily="18" charset="0"/>
              </a:rPr>
              <a:t> low freezing point </a:t>
            </a:r>
            <a:r>
              <a:rPr lang="en-IN">
                <a:latin typeface="Times New Roman" panose="02020603050405020304" pitchFamily="18" charset="0"/>
                <a:ea typeface="Calibri" panose="020F0502020204030204" pitchFamily="34" charset="0"/>
                <a:cs typeface="Times New Roman" panose="02020603050405020304" pitchFamily="18" charset="0"/>
              </a:rPr>
              <a:t>to facilitate storage and outdoor handling, and </a:t>
            </a: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(7) of </a:t>
            </a:r>
            <a:r>
              <a:rPr lang="en-IN" b="1">
                <a:latin typeface="Times New Roman" panose="02020603050405020304" pitchFamily="18" charset="0"/>
                <a:ea typeface="Calibri" panose="020F0502020204030204" pitchFamily="34" charset="0"/>
                <a:cs typeface="Times New Roman" panose="02020603050405020304" pitchFamily="18" charset="0"/>
              </a:rPr>
              <a:t>low viscosity </a:t>
            </a:r>
            <a:r>
              <a:rPr lang="en-IN">
                <a:latin typeface="Times New Roman" panose="02020603050405020304" pitchFamily="18" charset="0"/>
                <a:ea typeface="Calibri" panose="020F0502020204030204" pitchFamily="34" charset="0"/>
                <a:cs typeface="Times New Roman" panose="02020603050405020304" pitchFamily="18" charset="0"/>
              </a:rPr>
              <a:t>to provide high tray efficiencies.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45783" y="105719"/>
            <a:ext cx="2870529" cy="461665"/>
          </a:xfrm>
          <a:prstGeom prst="rect">
            <a:avLst/>
          </a:prstGeom>
        </p:spPr>
        <p:txBody>
          <a:bodyPr wrap="none">
            <a:spAutoFit/>
          </a:bodyPr>
          <a:lstStyle/>
          <a:p>
            <a:r>
              <a:rPr lang="en-IN" sz="2400"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Choice of </a:t>
            </a:r>
            <a:r>
              <a:rPr lang="en-IN" sz="2400" b="1"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Entrainer</a:t>
            </a:r>
            <a:r>
              <a:rPr lang="en-IN" sz="2400"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b="1">
              <a:solidFill>
                <a:srgbClr val="0033CC"/>
              </a:solidFill>
            </a:endParaRPr>
          </a:p>
        </p:txBody>
      </p:sp>
    </p:spTree>
    <p:extLst>
      <p:ext uri="{BB962C8B-B14F-4D97-AF65-F5344CB8AC3E}">
        <p14:creationId xmlns:p14="http://schemas.microsoft.com/office/powerpoint/2010/main" val="768800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9" y="141316"/>
            <a:ext cx="4113587"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Extractive Distillation</a:t>
            </a:r>
            <a:endParaRPr lang="en-IN" sz="2800" b="1">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751992" y="757882"/>
            <a:ext cx="6096000" cy="831318"/>
          </a:xfrm>
          <a:prstGeom prst="rect">
            <a:avLst/>
          </a:prstGeom>
        </p:spPr>
        <p:txBody>
          <a:bodyPr>
            <a:spAutoFit/>
          </a:bodyPr>
          <a:lstStyle/>
          <a:p>
            <a:pPr algn="just">
              <a:lnSpc>
                <a:spcPct val="107000"/>
              </a:lnSpc>
              <a:spcAft>
                <a:spcPts val="800"/>
              </a:spcAft>
            </a:pPr>
            <a:r>
              <a:rPr lang="en-IN" sz="2000" b="1">
                <a:latin typeface="Times New Roman" panose="02020603050405020304" pitchFamily="18" charset="0"/>
                <a:ea typeface="Calibri" panose="020F0502020204030204" pitchFamily="34" charset="0"/>
                <a:cs typeface="Times New Roman" panose="02020603050405020304" pitchFamily="18" charset="0"/>
              </a:rPr>
              <a:t>Toluene (</a:t>
            </a:r>
            <a:r>
              <a:rPr lang="en-IN" sz="2000" b="1" err="1">
                <a:latin typeface="Times New Roman" panose="02020603050405020304" pitchFamily="18" charset="0"/>
                <a:ea typeface="Calibri" panose="020F0502020204030204" pitchFamily="34" charset="0"/>
                <a:cs typeface="Times New Roman" panose="02020603050405020304" pitchFamily="18" charset="0"/>
              </a:rPr>
              <a:t>bp</a:t>
            </a:r>
            <a:r>
              <a:rPr lang="en-IN" sz="2000" b="1">
                <a:latin typeface="Times New Roman" panose="02020603050405020304" pitchFamily="18" charset="0"/>
                <a:ea typeface="Calibri" panose="020F0502020204030204" pitchFamily="34" charset="0"/>
                <a:cs typeface="Times New Roman" panose="02020603050405020304" pitchFamily="18" charset="0"/>
              </a:rPr>
              <a:t> = 110.8 </a:t>
            </a:r>
            <a:r>
              <a:rPr lang="en-IN" sz="20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sz="2000" b="1" err="1">
                <a:latin typeface="Times New Roman" panose="02020603050405020304" pitchFamily="18" charset="0"/>
                <a:ea typeface="Calibri" panose="020F0502020204030204" pitchFamily="34" charset="0"/>
                <a:cs typeface="Times New Roman" panose="02020603050405020304" pitchFamily="18" charset="0"/>
              </a:rPr>
              <a:t>C</a:t>
            </a:r>
            <a:r>
              <a:rPr lang="en-IN" sz="2000" b="1">
                <a:latin typeface="Times New Roman" panose="02020603050405020304" pitchFamily="18" charset="0"/>
                <a:ea typeface="Calibri" panose="020F0502020204030204" pitchFamily="34" charset="0"/>
                <a:cs typeface="Times New Roman" panose="02020603050405020304" pitchFamily="18" charset="0"/>
              </a:rPr>
              <a:t>) – Isooctane (</a:t>
            </a:r>
            <a:r>
              <a:rPr lang="en-IN" sz="2000" b="1" err="1">
                <a:latin typeface="Times New Roman" panose="02020603050405020304" pitchFamily="18" charset="0"/>
                <a:ea typeface="Calibri" panose="020F0502020204030204" pitchFamily="34" charset="0"/>
                <a:cs typeface="Times New Roman" panose="02020603050405020304" pitchFamily="18" charset="0"/>
              </a:rPr>
              <a:t>bp</a:t>
            </a:r>
            <a:r>
              <a:rPr lang="en-IN" sz="2000" b="1">
                <a:latin typeface="Times New Roman" panose="02020603050405020304" pitchFamily="18" charset="0"/>
                <a:ea typeface="Calibri" panose="020F0502020204030204" pitchFamily="34" charset="0"/>
                <a:cs typeface="Times New Roman" panose="02020603050405020304" pitchFamily="18" charset="0"/>
              </a:rPr>
              <a:t> = 99.3 </a:t>
            </a:r>
            <a:r>
              <a:rPr lang="en-IN" sz="20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sz="2000" b="1" err="1">
                <a:latin typeface="Times New Roman" panose="02020603050405020304" pitchFamily="18" charset="0"/>
                <a:ea typeface="Calibri" panose="020F0502020204030204" pitchFamily="34" charset="0"/>
                <a:cs typeface="Times New Roman" panose="02020603050405020304" pitchFamily="18" charset="0"/>
              </a:rPr>
              <a:t>C</a:t>
            </a:r>
            <a:r>
              <a:rPr lang="en-IN" sz="2000" b="1">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b="1">
                <a:latin typeface="Times New Roman" panose="02020603050405020304" pitchFamily="18" charset="0"/>
                <a:ea typeface="Calibri" panose="020F0502020204030204" pitchFamily="34" charset="0"/>
                <a:cs typeface="Times New Roman" panose="02020603050405020304" pitchFamily="18" charset="0"/>
              </a:rPr>
              <a:t>	Solvent: Phenol (</a:t>
            </a:r>
            <a:r>
              <a:rPr lang="en-IN" sz="2000" b="1" err="1">
                <a:latin typeface="Times New Roman" panose="02020603050405020304" pitchFamily="18" charset="0"/>
                <a:ea typeface="Calibri" panose="020F0502020204030204" pitchFamily="34" charset="0"/>
                <a:cs typeface="Times New Roman" panose="02020603050405020304" pitchFamily="18" charset="0"/>
              </a:rPr>
              <a:t>bp</a:t>
            </a:r>
            <a:r>
              <a:rPr lang="en-IN" sz="2000" b="1">
                <a:latin typeface="Times New Roman" panose="02020603050405020304" pitchFamily="18" charset="0"/>
                <a:ea typeface="Calibri" panose="020F0502020204030204" pitchFamily="34" charset="0"/>
                <a:cs typeface="Times New Roman" panose="02020603050405020304" pitchFamily="18" charset="0"/>
              </a:rPr>
              <a:t> = 181.4 </a:t>
            </a:r>
            <a:r>
              <a:rPr lang="en-IN" sz="20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sz="2000" b="1" err="1">
                <a:latin typeface="Times New Roman" panose="02020603050405020304" pitchFamily="18" charset="0"/>
                <a:ea typeface="Calibri" panose="020F0502020204030204" pitchFamily="34" charset="0"/>
                <a:cs typeface="Times New Roman" panose="02020603050405020304" pitchFamily="18" charset="0"/>
              </a:rPr>
              <a:t>C</a:t>
            </a:r>
            <a:r>
              <a:rPr lang="en-IN" sz="2000" b="1">
                <a:latin typeface="Times New Roman" panose="02020603050405020304" pitchFamily="18" charset="0"/>
                <a:ea typeface="Calibri" panose="020F0502020204030204" pitchFamily="34" charset="0"/>
                <a:cs typeface="Times New Roman" panose="02020603050405020304" pitchFamily="18" charset="0"/>
              </a:rPr>
              <a:t>)</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69966" y="1963622"/>
            <a:ext cx="4533900" cy="4543425"/>
          </a:xfrm>
          <a:prstGeom prst="rect">
            <a:avLst/>
          </a:prstGeom>
        </p:spPr>
      </p:pic>
      <p:pic>
        <p:nvPicPr>
          <p:cNvPr id="8" name="Picture 7"/>
          <p:cNvPicPr>
            <a:picLocks noChangeAspect="1"/>
          </p:cNvPicPr>
          <p:nvPr/>
        </p:nvPicPr>
        <p:blipFill>
          <a:blip r:embed="rId3"/>
          <a:stretch>
            <a:fillRect/>
          </a:stretch>
        </p:blipFill>
        <p:spPr>
          <a:xfrm>
            <a:off x="6351010" y="1832697"/>
            <a:ext cx="5195369" cy="4166583"/>
          </a:xfrm>
          <a:prstGeom prst="rect">
            <a:avLst/>
          </a:prstGeom>
        </p:spPr>
      </p:pic>
    </p:spTree>
    <p:extLst>
      <p:ext uri="{BB962C8B-B14F-4D97-AF65-F5344CB8AC3E}">
        <p14:creationId xmlns:p14="http://schemas.microsoft.com/office/powerpoint/2010/main" val="486488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32053" y="995622"/>
            <a:ext cx="8679008" cy="3293745"/>
          </a:xfrm>
          <a:prstGeom prst="rect">
            <a:avLst/>
          </a:prstGeom>
          <a:noFill/>
          <a:ln>
            <a:noFill/>
          </a:ln>
        </p:spPr>
      </p:pic>
      <p:sp>
        <p:nvSpPr>
          <p:cNvPr id="3" name="Rectangle 2"/>
          <p:cNvSpPr/>
          <p:nvPr/>
        </p:nvSpPr>
        <p:spPr>
          <a:xfrm>
            <a:off x="2469129" y="5206879"/>
            <a:ext cx="7218219" cy="390684"/>
          </a:xfrm>
          <a:prstGeom prst="rect">
            <a:avLst/>
          </a:prstGeom>
        </p:spPr>
        <p:txBody>
          <a:bodyPr wrap="square">
            <a:spAutoFit/>
          </a:bodyPr>
          <a:lstStyle/>
          <a:p>
            <a:pPr algn="ctr">
              <a:lnSpc>
                <a:spcPct val="115000"/>
              </a:lnSpc>
              <a:spcAft>
                <a:spcPts val="1000"/>
              </a:spcAft>
            </a:pPr>
            <a:r>
              <a:rPr lang="en-US"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Separation of Butadiene from Mixed C</a:t>
            </a:r>
            <a:r>
              <a:rPr lang="en-US" b="1" baseline="-25000">
                <a:solidFill>
                  <a:srgbClr val="0033CC"/>
                </a:solidFill>
                <a:latin typeface="Times New Roman" panose="02020603050405020304" pitchFamily="18" charset="0"/>
                <a:ea typeface="Calibri" panose="020F0502020204030204" pitchFamily="34" charset="0"/>
                <a:cs typeface="Times New Roman" panose="02020603050405020304" pitchFamily="18" charset="0"/>
              </a:rPr>
              <a:t>4</a:t>
            </a:r>
            <a:r>
              <a:rPr lang="en-US"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s by Extractive Distillation</a:t>
            </a:r>
            <a:endParaRPr lang="en-IN" sz="160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262110" y="4496631"/>
            <a:ext cx="3451651" cy="388696"/>
          </a:xfrm>
          <a:prstGeom prst="rect">
            <a:avLst/>
          </a:prstGeom>
        </p:spPr>
        <p:txBody>
          <a:bodyPr wrap="none">
            <a:spAutoFit/>
          </a:bodyPr>
          <a:lstStyle/>
          <a:p>
            <a:pPr algn="just">
              <a:lnSpc>
                <a:spcPct val="107000"/>
              </a:lnSpc>
              <a:spcAft>
                <a:spcPts val="800"/>
              </a:spcAft>
            </a:pPr>
            <a:r>
              <a:rPr lang="en-IN" b="1">
                <a:latin typeface="Times New Roman" panose="02020603050405020304" pitchFamily="18" charset="0"/>
                <a:ea typeface="Calibri" panose="020F0502020204030204" pitchFamily="34" charset="0"/>
                <a:cs typeface="Times New Roman" panose="02020603050405020304" pitchFamily="18" charset="0"/>
              </a:rPr>
              <a:t>Solvent: Acetonitrile (</a:t>
            </a:r>
            <a:r>
              <a:rPr lang="en-IN" b="1" err="1">
                <a:latin typeface="Times New Roman" panose="02020603050405020304" pitchFamily="18" charset="0"/>
                <a:ea typeface="Calibri" panose="020F0502020204030204" pitchFamily="34" charset="0"/>
                <a:cs typeface="Times New Roman" panose="02020603050405020304" pitchFamily="18" charset="0"/>
              </a:rPr>
              <a:t>bp</a:t>
            </a:r>
            <a:r>
              <a:rPr lang="en-IN" b="1">
                <a:latin typeface="Times New Roman" panose="02020603050405020304" pitchFamily="18" charset="0"/>
                <a:ea typeface="Calibri" panose="020F0502020204030204" pitchFamily="34" charset="0"/>
                <a:cs typeface="Times New Roman" panose="02020603050405020304" pitchFamily="18" charset="0"/>
              </a:rPr>
              <a:t> = 82 </a:t>
            </a:r>
            <a:r>
              <a:rPr lang="en-IN"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b="1" err="1">
                <a:latin typeface="Times New Roman" panose="02020603050405020304" pitchFamily="18" charset="0"/>
                <a:ea typeface="Calibri" panose="020F0502020204030204" pitchFamily="34" charset="0"/>
                <a:cs typeface="Times New Roman" panose="02020603050405020304" pitchFamily="18" charset="0"/>
              </a:rPr>
              <a:t>C</a:t>
            </a:r>
            <a:r>
              <a:rPr lang="en-IN" b="1">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4"/>
          <p:cNvSpPr/>
          <p:nvPr/>
        </p:nvSpPr>
        <p:spPr>
          <a:xfrm>
            <a:off x="8771713" y="1989112"/>
            <a:ext cx="915635" cy="338554"/>
          </a:xfrm>
          <a:prstGeom prst="rect">
            <a:avLst/>
          </a:prstGeom>
        </p:spPr>
        <p:txBody>
          <a:bodyPr wrap="none">
            <a:spAutoFit/>
          </a:bodyPr>
          <a:lstStyle/>
          <a:p>
            <a:r>
              <a:rPr lang="en-IN" sz="1600" b="1">
                <a:latin typeface="Times New Roman" panose="02020603050405020304" pitchFamily="18" charset="0"/>
                <a:ea typeface="Calibri" panose="020F0502020204030204" pitchFamily="34" charset="0"/>
                <a:cs typeface="Times New Roman" panose="02020603050405020304" pitchFamily="18" charset="0"/>
              </a:rPr>
              <a:t>(-4.4 </a:t>
            </a:r>
            <a:r>
              <a:rPr lang="en-IN" sz="16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sz="1600" b="1" err="1">
                <a:latin typeface="Times New Roman" panose="02020603050405020304" pitchFamily="18" charset="0"/>
                <a:ea typeface="Calibri" panose="020F0502020204030204" pitchFamily="34" charset="0"/>
                <a:cs typeface="Times New Roman" panose="02020603050405020304" pitchFamily="18" charset="0"/>
              </a:rPr>
              <a:t>C</a:t>
            </a:r>
            <a:r>
              <a:rPr lang="en-IN" sz="1600" b="1">
                <a:latin typeface="Times New Roman" panose="02020603050405020304" pitchFamily="18" charset="0"/>
                <a:ea typeface="Calibri" panose="020F0502020204030204" pitchFamily="34" charset="0"/>
                <a:cs typeface="Times New Roman" panose="02020603050405020304" pitchFamily="18" charset="0"/>
              </a:rPr>
              <a:t>)</a:t>
            </a:r>
            <a:endParaRPr lang="en-IN" sz="1600"/>
          </a:p>
        </p:txBody>
      </p:sp>
      <p:sp>
        <p:nvSpPr>
          <p:cNvPr id="6" name="Rectangle 5"/>
          <p:cNvSpPr/>
          <p:nvPr/>
        </p:nvSpPr>
        <p:spPr>
          <a:xfrm>
            <a:off x="8608230" y="3887185"/>
            <a:ext cx="949299" cy="338554"/>
          </a:xfrm>
          <a:prstGeom prst="rect">
            <a:avLst/>
          </a:prstGeom>
        </p:spPr>
        <p:txBody>
          <a:bodyPr wrap="none">
            <a:spAutoFit/>
          </a:bodyPr>
          <a:lstStyle/>
          <a:p>
            <a:r>
              <a:rPr lang="en-IN" sz="1600" b="1">
                <a:latin typeface="Times New Roman" panose="02020603050405020304" pitchFamily="18" charset="0"/>
                <a:ea typeface="Calibri" panose="020F0502020204030204" pitchFamily="34" charset="0"/>
                <a:cs typeface="Times New Roman" panose="02020603050405020304" pitchFamily="18" charset="0"/>
              </a:rPr>
              <a:t>(10.9 </a:t>
            </a:r>
            <a:r>
              <a:rPr lang="en-IN" sz="16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IN" sz="1600" b="1" err="1">
                <a:latin typeface="Times New Roman" panose="02020603050405020304" pitchFamily="18" charset="0"/>
                <a:ea typeface="Calibri" panose="020F0502020204030204" pitchFamily="34" charset="0"/>
                <a:cs typeface="Times New Roman" panose="02020603050405020304" pitchFamily="18" charset="0"/>
              </a:rPr>
              <a:t>C</a:t>
            </a:r>
            <a:r>
              <a:rPr lang="en-IN" sz="1600" b="1">
                <a:latin typeface="Times New Roman" panose="02020603050405020304" pitchFamily="18" charset="0"/>
                <a:ea typeface="Calibri" panose="020F0502020204030204" pitchFamily="34" charset="0"/>
                <a:cs typeface="Times New Roman" panose="02020603050405020304" pitchFamily="18" charset="0"/>
              </a:rPr>
              <a:t>)</a:t>
            </a:r>
            <a:endParaRPr lang="en-IN" sz="1600"/>
          </a:p>
        </p:txBody>
      </p:sp>
    </p:spTree>
    <p:extLst>
      <p:ext uri="{BB962C8B-B14F-4D97-AF65-F5344CB8AC3E}">
        <p14:creationId xmlns:p14="http://schemas.microsoft.com/office/powerpoint/2010/main" val="416308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985163" y="3973483"/>
            <a:ext cx="149444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1639544846"/>
              </p:ext>
            </p:extLst>
          </p:nvPr>
        </p:nvGraphicFramePr>
        <p:xfrm>
          <a:off x="5537200" y="3629025"/>
          <a:ext cx="4667250" cy="1042988"/>
        </p:xfrm>
        <a:graphic>
          <a:graphicData uri="http://schemas.openxmlformats.org/presentationml/2006/ole">
            <mc:AlternateContent xmlns:mc="http://schemas.openxmlformats.org/markup-compatibility/2006">
              <mc:Choice xmlns:v="urn:schemas-microsoft-com:vml" Requires="v">
                <p:oleObj spid="_x0000_s17409" name="Equation" r:id="rId3" imgW="1879560" imgH="419040" progId="Equation.3">
                  <p:embed/>
                </p:oleObj>
              </mc:Choice>
              <mc:Fallback>
                <p:oleObj name="Equation" r:id="rId3" imgW="1879560" imgH="419040" progId="Equation.3">
                  <p:embed/>
                  <p:pic>
                    <p:nvPicPr>
                      <p:cNvPr id="0" name="Object 1"/>
                      <p:cNvPicPr>
                        <a:picLocks noChangeAspect="1" noChangeArrowheads="1"/>
                      </p:cNvPicPr>
                      <p:nvPr/>
                    </p:nvPicPr>
                    <p:blipFill>
                      <a:blip r:embed="rId4"/>
                      <a:srcRect/>
                      <a:stretch>
                        <a:fillRect/>
                      </a:stretch>
                    </p:blipFill>
                    <p:spPr bwMode="auto">
                      <a:xfrm>
                        <a:off x="5537200" y="3629025"/>
                        <a:ext cx="4667250" cy="1042988"/>
                      </a:xfrm>
                      <a:prstGeom prst="rect">
                        <a:avLst/>
                      </a:prstGeom>
                      <a:noFill/>
                    </p:spPr>
                  </p:pic>
                </p:oleObj>
              </mc:Fallback>
            </mc:AlternateContent>
          </a:graphicData>
        </a:graphic>
      </p:graphicFrame>
      <p:sp>
        <p:nvSpPr>
          <p:cNvPr id="5" name="TextBox 4"/>
          <p:cNvSpPr txBox="1"/>
          <p:nvPr/>
        </p:nvSpPr>
        <p:spPr>
          <a:xfrm>
            <a:off x="5571067" y="2887133"/>
            <a:ext cx="4597400" cy="461665"/>
          </a:xfrm>
          <a:prstGeom prst="rect">
            <a:avLst/>
          </a:prstGeom>
          <a:noFill/>
        </p:spPr>
        <p:txBody>
          <a:bodyPr wrap="square" rtlCol="0">
            <a:spAutoFit/>
          </a:bodyPr>
          <a:lstStyle/>
          <a:p>
            <a:r>
              <a:rPr lang="en-US" sz="2400" b="1">
                <a:solidFill>
                  <a:srgbClr val="C00000"/>
                </a:solidFill>
                <a:latin typeface="Times New Roman" panose="02020603050405020304" pitchFamily="18" charset="0"/>
                <a:cs typeface="Times New Roman" panose="02020603050405020304" pitchFamily="18" charset="0"/>
              </a:rPr>
              <a:t>Relative volatility:</a:t>
            </a:r>
            <a:endParaRPr lang="en-IN" sz="2400" b="1">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778933" y="382587"/>
            <a:ext cx="4267200" cy="6296025"/>
          </a:xfrm>
          <a:prstGeom prst="rect">
            <a:avLst/>
          </a:prstGeom>
        </p:spPr>
      </p:pic>
    </p:spTree>
    <p:extLst>
      <p:ext uri="{BB962C8B-B14F-4D97-AF65-F5344CB8AC3E}">
        <p14:creationId xmlns:p14="http://schemas.microsoft.com/office/powerpoint/2010/main" val="869694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107" y="945565"/>
            <a:ext cx="8653548" cy="5050742"/>
          </a:xfrm>
          <a:prstGeom prst="rect">
            <a:avLst/>
          </a:prstGeom>
        </p:spPr>
        <p:txBody>
          <a:bodyPr wrap="square">
            <a:spAutoFit/>
          </a:bodyPr>
          <a:lstStyle/>
          <a:p>
            <a:pPr algn="just">
              <a:lnSpc>
                <a:spcPct val="107000"/>
              </a:lnSpc>
              <a:spcAft>
                <a:spcPts val="800"/>
              </a:spcAft>
            </a:pPr>
            <a:r>
              <a:rPr lang="en-I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of a satisfactory extractive distillation solvent </a:t>
            </a:r>
            <a:r>
              <a:rPr lang="en-IN">
                <a:latin typeface="Times New Roman" panose="02020603050405020304" pitchFamily="18" charset="0"/>
                <a:ea typeface="Calibri" panose="020F0502020204030204" pitchFamily="34" charset="0"/>
                <a:cs typeface="Times New Roman" panose="02020603050405020304" pitchFamily="18" charset="0"/>
              </a:rPr>
              <a:t>are:</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(1)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High selectivity</a:t>
            </a:r>
            <a:r>
              <a:rPr lang="en-IN">
                <a:latin typeface="Times New Roman" panose="02020603050405020304" pitchFamily="18" charset="0"/>
                <a:ea typeface="Calibri" panose="020F0502020204030204" pitchFamily="34" charset="0"/>
                <a:cs typeface="Times New Roman" panose="02020603050405020304" pitchFamily="18" charset="0"/>
              </a:rPr>
              <a:t>, or ability to alter the vapour-liquid equilibria of the original mixture sufficiently to permits its easy separation with, however, use of only small quantities of solvent.</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(2)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High capacity</a:t>
            </a:r>
            <a:r>
              <a:rPr lang="en-IN">
                <a:latin typeface="Times New Roman" panose="02020603050405020304" pitchFamily="18" charset="0"/>
                <a:ea typeface="Calibri" panose="020F0502020204030204" pitchFamily="34" charset="0"/>
                <a:cs typeface="Times New Roman" panose="02020603050405020304" pitchFamily="18" charset="0"/>
              </a:rPr>
              <a:t>, or ability to dissolve the components in the mixture to be separated. It frequently happens that substances which are incompletely miscible with the mixture are very selective; yet if sufficiently high concentrations of solvent cannot be obtained in the liquid phase, the separation ability cannot be fully developed.</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(3)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Low volatility </a:t>
            </a:r>
            <a:r>
              <a:rPr lang="en-IN">
                <a:latin typeface="Times New Roman" panose="02020603050405020304" pitchFamily="18" charset="0"/>
                <a:ea typeface="Calibri" panose="020F0502020204030204" pitchFamily="34" charset="0"/>
                <a:cs typeface="Times New Roman" panose="02020603050405020304" pitchFamily="18" charset="0"/>
              </a:rPr>
              <a:t>in order to prevent vaporization of the solvent with the overhead product and to maintain high concentration in the liquid phase. </a:t>
            </a:r>
            <a:r>
              <a:rPr lang="en-IN" err="1">
                <a:latin typeface="Times New Roman" panose="02020603050405020304" pitchFamily="18" charset="0"/>
                <a:ea typeface="Calibri" panose="020F0502020204030204" pitchFamily="34" charset="0"/>
                <a:cs typeface="Times New Roman" panose="02020603050405020304" pitchFamily="18" charset="0"/>
              </a:rPr>
              <a:t>Nonvolatile</a:t>
            </a:r>
            <a:r>
              <a:rPr lang="en-IN">
                <a:latin typeface="Times New Roman" panose="02020603050405020304" pitchFamily="18" charset="0"/>
                <a:ea typeface="Calibri" panose="020F0502020204030204" pitchFamily="34" charset="0"/>
                <a:cs typeface="Times New Roman" panose="02020603050405020304" pitchFamily="18" charset="0"/>
              </a:rPr>
              <a:t> salts can be especially useful.</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(4) </a:t>
            </a:r>
            <a:r>
              <a:rPr lang="en-IN" b="1"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Separability</a:t>
            </a:r>
            <a:r>
              <a:rPr lang="en-IN">
                <a:latin typeface="Times New Roman" panose="02020603050405020304" pitchFamily="18" charset="0"/>
                <a:ea typeface="Calibri" panose="020F0502020204030204" pitchFamily="34" charset="0"/>
                <a:cs typeface="Times New Roman" panose="02020603050405020304" pitchFamily="18" charset="0"/>
              </a:rPr>
              <a:t>; the solvent must be readily separated from the mixture to which it is added, and particularly it must form no azeotropes with the original substances.</a:t>
            </a:r>
            <a:endParaRPr lang="en-IN"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(5) The same considerations of </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cost</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toxicity</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corrosive character</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chemical stability</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freezing point</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viscosity</a:t>
            </a:r>
            <a:r>
              <a:rPr lang="en-IN" b="1">
                <a:latin typeface="Times New Roman" panose="02020603050405020304" pitchFamily="18" charset="0"/>
                <a:ea typeface="Calibri" panose="020F0502020204030204" pitchFamily="34" charset="0"/>
                <a:cs typeface="Times New Roman" panose="02020603050405020304" pitchFamily="18" charset="0"/>
              </a:rPr>
              <a:t> </a:t>
            </a:r>
            <a:r>
              <a:rPr lang="en-IN">
                <a:latin typeface="Times New Roman" panose="02020603050405020304" pitchFamily="18" charset="0"/>
                <a:ea typeface="Calibri" panose="020F0502020204030204" pitchFamily="34" charset="0"/>
                <a:cs typeface="Times New Roman" panose="02020603050405020304" pitchFamily="18" charset="0"/>
              </a:rPr>
              <a:t>apply as for </a:t>
            </a:r>
            <a:r>
              <a:rPr lang="en-IN" err="1">
                <a:latin typeface="Times New Roman" panose="02020603050405020304" pitchFamily="18" charset="0"/>
                <a:ea typeface="Calibri" panose="020F0502020204030204" pitchFamily="34" charset="0"/>
                <a:cs typeface="Times New Roman" panose="02020603050405020304" pitchFamily="18" charset="0"/>
              </a:rPr>
              <a:t>entrainers</a:t>
            </a:r>
            <a:r>
              <a:rPr lang="en-IN">
                <a:latin typeface="Times New Roman" panose="02020603050405020304" pitchFamily="18" charset="0"/>
                <a:ea typeface="Calibri" panose="020F0502020204030204" pitchFamily="34" charset="0"/>
                <a:cs typeface="Times New Roman" panose="02020603050405020304" pitchFamily="18" charset="0"/>
              </a:rPr>
              <a:t> for </a:t>
            </a:r>
            <a:r>
              <a:rPr lang="en-IN" err="1">
                <a:latin typeface="Times New Roman" panose="02020603050405020304" pitchFamily="18" charset="0"/>
                <a:ea typeface="Calibri" panose="020F0502020204030204" pitchFamily="34" charset="0"/>
                <a:cs typeface="Times New Roman" panose="02020603050405020304" pitchFamily="18" charset="0"/>
              </a:rPr>
              <a:t>azeotropic</a:t>
            </a:r>
            <a:r>
              <a:rPr lang="en-IN">
                <a:latin typeface="Times New Roman" panose="02020603050405020304" pitchFamily="18" charset="0"/>
                <a:ea typeface="Calibri" panose="020F0502020204030204" pitchFamily="34" charset="0"/>
                <a:cs typeface="Times New Roman" panose="02020603050405020304" pitchFamily="18" charset="0"/>
              </a:rPr>
              <a:t> distillation.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253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107" y="1139142"/>
            <a:ext cx="9410006" cy="2463238"/>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It is generally true that adding an extraneous substance such as </a:t>
            </a:r>
            <a:r>
              <a:rPr lang="en-IN" err="1">
                <a:latin typeface="Times New Roman" panose="02020603050405020304" pitchFamily="18" charset="0"/>
                <a:ea typeface="Calibri" panose="020F0502020204030204" pitchFamily="34" charset="0"/>
                <a:cs typeface="Times New Roman" panose="02020603050405020304" pitchFamily="18" charset="0"/>
              </a:rPr>
              <a:t>entrainer</a:t>
            </a:r>
            <a:r>
              <a:rPr lang="en-IN">
                <a:latin typeface="Times New Roman" panose="02020603050405020304" pitchFamily="18" charset="0"/>
                <a:ea typeface="Calibri" panose="020F0502020204030204" pitchFamily="34" charset="0"/>
                <a:cs typeface="Times New Roman" panose="02020603050405020304" pitchFamily="18" charset="0"/>
              </a:rPr>
              <a:t> or solvent to a process is undesirable. Since it can never be completely removed, it adds an unexpected impurity to the products. There are inevitable losses (ordinarily of the order of 0.1% of the solvent circulation rate), and they may be large since the solvent/feed ratios must frequently be greater than 3 or 4 to be effective. An inventory and source of supply must be maintained. Solvent recovery costs can be large, and new problems in choices of materials of construction are introduced. It follows that these processes can be considered only if, despite these drawbacks, the resulting process is less costly than conventional distillation.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571107" y="3725847"/>
            <a:ext cx="9410006" cy="2463238"/>
          </a:xfrm>
          <a:prstGeom prst="rect">
            <a:avLst/>
          </a:prstGeom>
        </p:spPr>
        <p:txBody>
          <a:bodyPr wrap="square">
            <a:spAutoFit/>
          </a:bodyPr>
          <a:lstStyle/>
          <a:p>
            <a:pPr algn="just">
              <a:lnSpc>
                <a:spcPct val="107000"/>
              </a:lnSpc>
              <a:spcAft>
                <a:spcPts val="800"/>
              </a:spcAft>
            </a:pPr>
            <a:r>
              <a:rPr lang="en-IN">
                <a:latin typeface="Times New Roman" panose="02020603050405020304" pitchFamily="18" charset="0"/>
                <a:ea typeface="Calibri" panose="020F0502020204030204" pitchFamily="34" charset="0"/>
                <a:cs typeface="Times New Roman" panose="02020603050405020304" pitchFamily="18" charset="0"/>
              </a:rPr>
              <a:t>Extractive distillation is generally considered to be more desirable than </a:t>
            </a:r>
            <a:r>
              <a:rPr lang="en-IN" err="1">
                <a:latin typeface="Times New Roman" panose="02020603050405020304" pitchFamily="18" charset="0"/>
                <a:ea typeface="Calibri" panose="020F0502020204030204" pitchFamily="34" charset="0"/>
                <a:cs typeface="Times New Roman" panose="02020603050405020304" pitchFamily="18" charset="0"/>
              </a:rPr>
              <a:t>azeotropic</a:t>
            </a:r>
            <a:r>
              <a:rPr lang="en-IN">
                <a:latin typeface="Times New Roman" panose="02020603050405020304" pitchFamily="18" charset="0"/>
                <a:ea typeface="Calibri" panose="020F0502020204030204" pitchFamily="34" charset="0"/>
                <a:cs typeface="Times New Roman" panose="02020603050405020304" pitchFamily="18" charset="0"/>
              </a:rPr>
              <a:t> distillation since (1) there is a greater choice of added component because the process does not depend upon the accident of azeotrope formation and (2) smaller quantities of solvent must be volatilized. However, the latter advantage can disappear if the volatilized impurity is a minor constituent of the feed and the azeotrope composition is favourable, i.e., low in solvent composition. Thus in the dehydration of ethanol from an 85.6 mole% ethanol-water solution, </a:t>
            </a:r>
            <a:r>
              <a:rPr lang="en-IN" err="1">
                <a:latin typeface="Times New Roman" panose="02020603050405020304" pitchFamily="18" charset="0"/>
                <a:ea typeface="Calibri" panose="020F0502020204030204" pitchFamily="34" charset="0"/>
                <a:cs typeface="Times New Roman" panose="02020603050405020304" pitchFamily="18" charset="0"/>
              </a:rPr>
              <a:t>azeotroping</a:t>
            </a:r>
            <a:r>
              <a:rPr lang="en-IN">
                <a:latin typeface="Times New Roman" panose="02020603050405020304" pitchFamily="18" charset="0"/>
                <a:ea typeface="Calibri" panose="020F0502020204030204" pitchFamily="34" charset="0"/>
                <a:cs typeface="Times New Roman" panose="02020603050405020304" pitchFamily="18" charset="0"/>
              </a:rPr>
              <a:t> the water with n-pentane as </a:t>
            </a:r>
            <a:r>
              <a:rPr lang="en-IN" err="1">
                <a:latin typeface="Times New Roman" panose="02020603050405020304" pitchFamily="18" charset="0"/>
                <a:ea typeface="Calibri" panose="020F0502020204030204" pitchFamily="34" charset="0"/>
                <a:cs typeface="Times New Roman" panose="02020603050405020304" pitchFamily="18" charset="0"/>
              </a:rPr>
              <a:t>entrainer</a:t>
            </a:r>
            <a:r>
              <a:rPr lang="en-IN">
                <a:latin typeface="Times New Roman" panose="02020603050405020304" pitchFamily="18" charset="0"/>
                <a:ea typeface="Calibri" panose="020F0502020204030204" pitchFamily="34" charset="0"/>
                <a:cs typeface="Times New Roman" panose="02020603050405020304" pitchFamily="18" charset="0"/>
              </a:rPr>
              <a:t> is more economical than using ethylene glycol as an extractive distillation solvent. The reverse might be true for a more dilute alcohol feed.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26777" y="375293"/>
            <a:ext cx="7298665" cy="468077"/>
          </a:xfrm>
          <a:prstGeom prst="rect">
            <a:avLst/>
          </a:prstGeom>
        </p:spPr>
        <p:txBody>
          <a:bodyPr wrap="none">
            <a:spAutoFit/>
          </a:bodyPr>
          <a:lstStyle/>
          <a:p>
            <a:pPr algn="just">
              <a:lnSpc>
                <a:spcPct val="107000"/>
              </a:lnSpc>
              <a:spcAft>
                <a:spcPts val="800"/>
              </a:spcAft>
            </a:pPr>
            <a:r>
              <a:rPr lang="en-IN" sz="2400"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Comparison of </a:t>
            </a:r>
            <a:r>
              <a:rPr lang="en-IN" sz="2400" b="1"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Azeotropic</a:t>
            </a:r>
            <a:r>
              <a:rPr lang="en-IN" sz="2400" b="1">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Extractive Distillations</a:t>
            </a:r>
            <a:endParaRPr lang="en-IN" sz="240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36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010" y="847465"/>
            <a:ext cx="4076700" cy="4448175"/>
          </a:xfrm>
          <a:prstGeom prst="rect">
            <a:avLst/>
          </a:prstGeom>
        </p:spPr>
      </p:pic>
      <p:pic>
        <p:nvPicPr>
          <p:cNvPr id="3" name="Picture 2"/>
          <p:cNvPicPr>
            <a:picLocks noChangeAspect="1"/>
          </p:cNvPicPr>
          <p:nvPr/>
        </p:nvPicPr>
        <p:blipFill>
          <a:blip r:embed="rId3"/>
          <a:stretch>
            <a:fillRect/>
          </a:stretch>
        </p:blipFill>
        <p:spPr>
          <a:xfrm>
            <a:off x="5523202" y="1274877"/>
            <a:ext cx="3779821" cy="3742980"/>
          </a:xfrm>
          <a:prstGeom prst="rect">
            <a:avLst/>
          </a:prstGeom>
        </p:spPr>
      </p:pic>
      <p:sp>
        <p:nvSpPr>
          <p:cNvPr id="4" name="TextBox 3"/>
          <p:cNvSpPr txBox="1"/>
          <p:nvPr/>
        </p:nvSpPr>
        <p:spPr>
          <a:xfrm>
            <a:off x="2364366" y="5586154"/>
            <a:ext cx="6317672"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Constant temperature </a:t>
            </a:r>
            <a:r>
              <a:rPr lang="en-US" sz="2400" b="1" err="1">
                <a:solidFill>
                  <a:srgbClr val="0033CC"/>
                </a:solidFill>
                <a:latin typeface="Times New Roman" panose="02020603050405020304" pitchFamily="18" charset="0"/>
                <a:cs typeface="Times New Roman" panose="02020603050405020304" pitchFamily="18" charset="0"/>
              </a:rPr>
              <a:t>vapour</a:t>
            </a:r>
            <a:r>
              <a:rPr lang="en-US" sz="2400" b="1">
                <a:solidFill>
                  <a:srgbClr val="0033CC"/>
                </a:solidFill>
                <a:latin typeface="Times New Roman" panose="02020603050405020304" pitchFamily="18" charset="0"/>
                <a:cs typeface="Times New Roman" panose="02020603050405020304" pitchFamily="18" charset="0"/>
              </a:rPr>
              <a:t>-liquid equilibria</a:t>
            </a:r>
            <a:endParaRPr lang="en-IN" sz="2400" b="1">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85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39" y="299258"/>
            <a:ext cx="4189615"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Ideal Solutions – </a:t>
            </a:r>
            <a:r>
              <a:rPr lang="en-US" sz="2400" b="1" err="1">
                <a:solidFill>
                  <a:srgbClr val="0033CC"/>
                </a:solidFill>
                <a:latin typeface="Times New Roman" panose="02020603050405020304" pitchFamily="18" charset="0"/>
                <a:cs typeface="Times New Roman" panose="02020603050405020304" pitchFamily="18" charset="0"/>
              </a:rPr>
              <a:t>Raoult’s</a:t>
            </a:r>
            <a:r>
              <a:rPr lang="en-US" sz="2400" b="1">
                <a:solidFill>
                  <a:srgbClr val="0033CC"/>
                </a:solidFill>
                <a:latin typeface="Times New Roman" panose="02020603050405020304" pitchFamily="18" charset="0"/>
                <a:cs typeface="Times New Roman" panose="02020603050405020304" pitchFamily="18" charset="0"/>
              </a:rPr>
              <a:t> Law</a:t>
            </a:r>
            <a:endParaRPr lang="en-IN" sz="2400" b="1">
              <a:solidFill>
                <a:srgbClr val="0033CC"/>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719397" y="872663"/>
            <a:ext cx="3848100" cy="6010275"/>
          </a:xfrm>
          <a:prstGeom prst="rect">
            <a:avLst/>
          </a:prstGeom>
        </p:spPr>
      </p:pic>
      <p:pic>
        <p:nvPicPr>
          <p:cNvPr id="10" name="Picture 9"/>
          <p:cNvPicPr>
            <a:picLocks noChangeAspect="1"/>
          </p:cNvPicPr>
          <p:nvPr/>
        </p:nvPicPr>
        <p:blipFill>
          <a:blip r:embed="rId4"/>
          <a:stretch>
            <a:fillRect/>
          </a:stretch>
        </p:blipFill>
        <p:spPr>
          <a:xfrm>
            <a:off x="5481292" y="299258"/>
            <a:ext cx="4444104" cy="5043771"/>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173674125"/>
              </p:ext>
            </p:extLst>
          </p:nvPr>
        </p:nvGraphicFramePr>
        <p:xfrm>
          <a:off x="5974109" y="5417531"/>
          <a:ext cx="3161578" cy="1175938"/>
        </p:xfrm>
        <a:graphic>
          <a:graphicData uri="http://schemas.openxmlformats.org/presentationml/2006/ole">
            <mc:AlternateContent xmlns:mc="http://schemas.openxmlformats.org/markup-compatibility/2006">
              <mc:Choice xmlns:v="urn:schemas-microsoft-com:vml" Requires="v">
                <p:oleObj spid="_x0000_s19457" name="Equation" r:id="rId5" imgW="1168200" imgH="431640" progId="Equation.3">
                  <p:embed/>
                </p:oleObj>
              </mc:Choice>
              <mc:Fallback>
                <p:oleObj name="Equation" r:id="rId5" imgW="1168200" imgH="431640" progId="Equation.3">
                  <p:embed/>
                  <p:pic>
                    <p:nvPicPr>
                      <p:cNvPr id="5" name="Object 4"/>
                      <p:cNvPicPr>
                        <a:picLocks noChangeAspect="1" noChangeArrowheads="1"/>
                      </p:cNvPicPr>
                      <p:nvPr/>
                    </p:nvPicPr>
                    <p:blipFill>
                      <a:blip r:embed="rId6"/>
                      <a:srcRect/>
                      <a:stretch>
                        <a:fillRect/>
                      </a:stretch>
                    </p:blipFill>
                    <p:spPr bwMode="auto">
                      <a:xfrm>
                        <a:off x="5974109" y="5417531"/>
                        <a:ext cx="3161578" cy="1175938"/>
                      </a:xfrm>
                      <a:prstGeom prst="rect">
                        <a:avLst/>
                      </a:prstGeom>
                      <a:noFill/>
                    </p:spPr>
                  </p:pic>
                </p:oleObj>
              </mc:Fallback>
            </mc:AlternateContent>
          </a:graphicData>
        </a:graphic>
      </p:graphicFrame>
      <p:sp>
        <p:nvSpPr>
          <p:cNvPr id="2" name="TextBox 1"/>
          <p:cNvSpPr txBox="1"/>
          <p:nvPr/>
        </p:nvSpPr>
        <p:spPr>
          <a:xfrm>
            <a:off x="1862051" y="6242858"/>
            <a:ext cx="448887" cy="246221"/>
          </a:xfrm>
          <a:prstGeom prst="rect">
            <a:avLst/>
          </a:prstGeom>
          <a:noFill/>
        </p:spPr>
        <p:txBody>
          <a:bodyPr wrap="square" rtlCol="0">
            <a:spAutoFit/>
          </a:bodyPr>
          <a:lstStyle/>
          <a:p>
            <a:r>
              <a:rPr lang="en-US" sz="1000" b="1" i="1">
                <a:latin typeface="Times New Roman" panose="02020603050405020304" pitchFamily="18" charset="0"/>
                <a:cs typeface="Times New Roman" panose="02020603050405020304" pitchFamily="18" charset="0"/>
              </a:rPr>
              <a:t>AB</a:t>
            </a:r>
            <a:endParaRPr lang="en-IN" sz="10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73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622" y="207818"/>
            <a:ext cx="5095702"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Positive Deviations from Ideality</a:t>
            </a:r>
            <a:endParaRPr lang="en-IN" sz="2400" b="1">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94138" y="879437"/>
            <a:ext cx="2154903" cy="579275"/>
          </a:xfrm>
          <a:prstGeom prst="rect">
            <a:avLst/>
          </a:prstGeom>
        </p:spPr>
      </p:pic>
      <p:pic>
        <p:nvPicPr>
          <p:cNvPr id="5" name="Picture 4"/>
          <p:cNvPicPr>
            <a:picLocks noChangeAspect="1"/>
          </p:cNvPicPr>
          <p:nvPr/>
        </p:nvPicPr>
        <p:blipFill>
          <a:blip r:embed="rId3"/>
          <a:stretch>
            <a:fillRect/>
          </a:stretch>
        </p:blipFill>
        <p:spPr>
          <a:xfrm>
            <a:off x="6202592" y="1672053"/>
            <a:ext cx="3876675" cy="4743450"/>
          </a:xfrm>
          <a:prstGeom prst="rect">
            <a:avLst/>
          </a:prstGeom>
        </p:spPr>
      </p:pic>
      <p:pic>
        <p:nvPicPr>
          <p:cNvPr id="6" name="Picture 5"/>
          <p:cNvPicPr>
            <a:picLocks noChangeAspect="1"/>
          </p:cNvPicPr>
          <p:nvPr/>
        </p:nvPicPr>
        <p:blipFill>
          <a:blip r:embed="rId4"/>
          <a:stretch>
            <a:fillRect/>
          </a:stretch>
        </p:blipFill>
        <p:spPr>
          <a:xfrm>
            <a:off x="674111" y="1586328"/>
            <a:ext cx="4276725" cy="4829175"/>
          </a:xfrm>
          <a:prstGeom prst="rect">
            <a:avLst/>
          </a:prstGeom>
        </p:spPr>
      </p:pic>
      <p:sp>
        <p:nvSpPr>
          <p:cNvPr id="7" name="TextBox 6"/>
          <p:cNvSpPr txBox="1"/>
          <p:nvPr/>
        </p:nvSpPr>
        <p:spPr>
          <a:xfrm>
            <a:off x="5944986" y="291646"/>
            <a:ext cx="5095702"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Negative Deviations from Ideality</a:t>
            </a:r>
            <a:endParaRPr lang="en-IN" sz="2400" b="1">
              <a:solidFill>
                <a:srgbClr val="0033CC"/>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7242115" y="879437"/>
            <a:ext cx="1985012" cy="540364"/>
          </a:xfrm>
          <a:prstGeom prst="rect">
            <a:avLst/>
          </a:prstGeom>
        </p:spPr>
      </p:pic>
    </p:spTree>
    <p:extLst>
      <p:ext uri="{BB962C8B-B14F-4D97-AF65-F5344CB8AC3E}">
        <p14:creationId xmlns:p14="http://schemas.microsoft.com/office/powerpoint/2010/main" val="25390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7590" y="638238"/>
            <a:ext cx="3343189" cy="4462219"/>
          </a:xfrm>
          <a:prstGeom prst="rect">
            <a:avLst/>
          </a:prstGeom>
        </p:spPr>
      </p:pic>
      <p:sp>
        <p:nvSpPr>
          <p:cNvPr id="4" name="TextBox 3"/>
          <p:cNvSpPr txBox="1"/>
          <p:nvPr/>
        </p:nvSpPr>
        <p:spPr>
          <a:xfrm>
            <a:off x="822961" y="84240"/>
            <a:ext cx="4389120" cy="461665"/>
          </a:xfrm>
          <a:prstGeom prst="rect">
            <a:avLst/>
          </a:prstGeom>
          <a:noFill/>
        </p:spPr>
        <p:txBody>
          <a:bodyPr wrap="square" rtlCol="0">
            <a:spAutoFit/>
          </a:bodyPr>
          <a:lstStyle/>
          <a:p>
            <a:r>
              <a:rPr lang="en-US" sz="2400" b="1">
                <a:solidFill>
                  <a:srgbClr val="0033CC"/>
                </a:solidFill>
                <a:latin typeface="Times New Roman" panose="02020603050405020304" pitchFamily="18" charset="0"/>
                <a:cs typeface="Times New Roman" panose="02020603050405020304" pitchFamily="18" charset="0"/>
              </a:rPr>
              <a:t>Minimum Boiling Azeotrope</a:t>
            </a:r>
            <a:endParaRPr lang="en-IN" sz="2400" b="1">
              <a:solidFill>
                <a:srgbClr val="0033CC"/>
              </a:solidFill>
              <a:latin typeface="Times New Roman" panose="02020603050405020304" pitchFamily="18" charset="0"/>
              <a:cs typeface="Times New Roman" panose="02020603050405020304" pitchFamily="18" charset="0"/>
            </a:endParaRPr>
          </a:p>
        </p:txBody>
      </p:sp>
      <p:sp>
        <p:nvSpPr>
          <p:cNvPr id="8" name="Rectangle 7"/>
          <p:cNvSpPr/>
          <p:nvPr/>
        </p:nvSpPr>
        <p:spPr>
          <a:xfrm>
            <a:off x="316068" y="5562122"/>
            <a:ext cx="6462959" cy="1322157"/>
          </a:xfrm>
          <a:prstGeom prst="rect">
            <a:avLst/>
          </a:prstGeom>
        </p:spPr>
        <p:txBody>
          <a:bodyPr wrap="square">
            <a:spAutoFit/>
          </a:bodyPr>
          <a:lstStyle/>
          <a:p>
            <a:pPr>
              <a:lnSpc>
                <a:spcPct val="107000"/>
              </a:lnSpc>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CS</a:t>
            </a:r>
            <a:r>
              <a:rPr lang="en-US" sz="1400" b="1" baseline="-25000">
                <a:latin typeface="Times New Roman" panose="02020603050405020304" pitchFamily="18" charset="0"/>
                <a:ea typeface="Calibri" panose="020F0502020204030204" pitchFamily="34" charset="0"/>
                <a:cs typeface="Times New Roman" panose="02020603050405020304" pitchFamily="18" charset="0"/>
              </a:rPr>
              <a:t>2</a:t>
            </a:r>
            <a:r>
              <a:rPr lang="en-US" sz="1400" b="1">
                <a:latin typeface="Times New Roman" panose="02020603050405020304" pitchFamily="18" charset="0"/>
                <a:ea typeface="Calibri" panose="020F0502020204030204" pitchFamily="34" charset="0"/>
                <a:cs typeface="Times New Roman" panose="02020603050405020304" pitchFamily="18" charset="0"/>
              </a:rPr>
              <a:t> (46.2</a:t>
            </a:r>
            <a:r>
              <a:rPr lang="en-US" sz="1400" b="1" baseline="3000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Water (100</a:t>
            </a:r>
            <a:r>
              <a:rPr lang="en-US" sz="1400" b="1" baseline="3000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Azeotrope (39.25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61 </a:t>
            </a:r>
            <a:r>
              <a:rPr lang="en-US" sz="1400" b="1" err="1">
                <a:latin typeface="Times New Roman" panose="02020603050405020304" pitchFamily="18" charset="0"/>
                <a:ea typeface="Calibri" panose="020F0502020204030204" pitchFamily="34" charset="0"/>
                <a:cs typeface="Times New Roman" panose="02020603050405020304" pitchFamily="18" charset="0"/>
              </a:rPr>
              <a:t>mol</a:t>
            </a:r>
            <a:r>
              <a:rPr lang="en-US" sz="1400" b="1">
                <a:latin typeface="Times New Roman" panose="02020603050405020304" pitchFamily="18" charset="0"/>
                <a:ea typeface="Calibri" panose="020F0502020204030204" pitchFamily="34" charset="0"/>
                <a:cs typeface="Times New Roman" panose="02020603050405020304" pitchFamily="18" charset="0"/>
              </a:rPr>
              <a:t>% CS</a:t>
            </a:r>
            <a:r>
              <a:rPr lang="en-US" sz="1400" b="1" baseline="-25000">
                <a:latin typeface="Times New Roman" panose="02020603050405020304" pitchFamily="18" charset="0"/>
                <a:ea typeface="Calibri" panose="020F0502020204030204" pitchFamily="34" charset="0"/>
                <a:cs typeface="Times New Roman" panose="02020603050405020304" pitchFamily="18" charset="0"/>
              </a:rPr>
              <a:t>2</a:t>
            </a:r>
            <a:r>
              <a:rPr lang="en-US" sz="1400" b="1">
                <a:latin typeface="Times New Roman" panose="02020603050405020304" pitchFamily="18" charset="0"/>
                <a:ea typeface="Calibri" panose="020F0502020204030204" pitchFamily="34" charset="0"/>
                <a:cs typeface="Times New Roman" panose="02020603050405020304" pitchFamily="18" charset="0"/>
              </a:rPr>
              <a:t>)</a:t>
            </a:r>
            <a:endParaRPr lang="en-IN" sz="1400" b="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Ethanol (78.4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Water (100</a:t>
            </a:r>
            <a:r>
              <a:rPr lang="en-US" sz="1400" b="1" baseline="30000">
                <a:latin typeface="Times New Roman" panose="02020603050405020304" pitchFamily="18" charset="0"/>
                <a:ea typeface="Calibri" panose="020F0502020204030204" pitchFamily="34" charset="0"/>
                <a:cs typeface="Times New Roman" panose="02020603050405020304" pitchFamily="18" charset="0"/>
              </a:rPr>
              <a:t>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Azeotrope (78.15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89.4 </a:t>
            </a:r>
            <a:r>
              <a:rPr lang="en-US" sz="1400" b="1" err="1">
                <a:latin typeface="Times New Roman" panose="02020603050405020304" pitchFamily="18" charset="0"/>
                <a:ea typeface="Calibri" panose="020F0502020204030204" pitchFamily="34" charset="0"/>
                <a:cs typeface="Times New Roman" panose="02020603050405020304" pitchFamily="18" charset="0"/>
              </a:rPr>
              <a:t>mol</a:t>
            </a:r>
            <a:r>
              <a:rPr lang="en-US" sz="1400" b="1">
                <a:latin typeface="Times New Roman" panose="02020603050405020304" pitchFamily="18" charset="0"/>
                <a:ea typeface="Calibri" panose="020F0502020204030204" pitchFamily="34" charset="0"/>
                <a:cs typeface="Times New Roman" panose="02020603050405020304" pitchFamily="18" charset="0"/>
              </a:rPr>
              <a:t>% </a:t>
            </a:r>
            <a:r>
              <a:rPr lang="en-US" sz="1400" b="1" err="1">
                <a:latin typeface="Times New Roman" panose="02020603050405020304" pitchFamily="18" charset="0"/>
                <a:ea typeface="Calibri" panose="020F0502020204030204" pitchFamily="34" charset="0"/>
                <a:cs typeface="Times New Roman" panose="02020603050405020304" pitchFamily="18" charset="0"/>
              </a:rPr>
              <a:t>EtOH</a:t>
            </a:r>
            <a:r>
              <a:rPr lang="en-US" sz="1400" b="1">
                <a:latin typeface="Times New Roman" panose="02020603050405020304" pitchFamily="18" charset="0"/>
                <a:ea typeface="Calibri" panose="020F0502020204030204" pitchFamily="34" charset="0"/>
                <a:cs typeface="Times New Roman" panose="02020603050405020304" pitchFamily="18" charset="0"/>
              </a:rPr>
              <a:t>)</a:t>
            </a:r>
            <a:endParaRPr lang="en-IN" sz="1400" b="1">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Acetic acid (118.1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 Toluene (110.8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1400" b="1">
                <a:latin typeface="Times New Roman" panose="02020603050405020304" pitchFamily="18" charset="0"/>
                <a:ea typeface="Calibri" panose="020F0502020204030204" pitchFamily="34" charset="0"/>
                <a:cs typeface="Times New Roman" panose="02020603050405020304" pitchFamily="18" charset="0"/>
              </a:rPr>
              <a:t>                                                   ---- Azeotrope (105.4 </a:t>
            </a:r>
            <a:r>
              <a:rPr lang="en-US" sz="1400" b="1" baseline="30000" err="1">
                <a:latin typeface="Times New Roman" panose="02020603050405020304" pitchFamily="18" charset="0"/>
                <a:ea typeface="Calibri" panose="020F0502020204030204" pitchFamily="34" charset="0"/>
                <a:cs typeface="Times New Roman" panose="02020603050405020304" pitchFamily="18" charset="0"/>
              </a:rPr>
              <a:t>o</a:t>
            </a:r>
            <a:r>
              <a:rPr lang="en-US" sz="1400" b="1" err="1">
                <a:latin typeface="Times New Roman" panose="02020603050405020304" pitchFamily="18" charset="0"/>
                <a:ea typeface="Calibri" panose="020F0502020204030204" pitchFamily="34" charset="0"/>
                <a:cs typeface="Times New Roman" panose="02020603050405020304" pitchFamily="18" charset="0"/>
              </a:rPr>
              <a:t>C</a:t>
            </a:r>
            <a:r>
              <a:rPr lang="en-US" sz="1400" b="1">
                <a:latin typeface="Times New Roman" panose="02020603050405020304" pitchFamily="18" charset="0"/>
                <a:ea typeface="Calibri" panose="020F0502020204030204" pitchFamily="34" charset="0"/>
                <a:cs typeface="Times New Roman" panose="02020603050405020304" pitchFamily="18" charset="0"/>
              </a:rPr>
              <a:t>, 62.7 </a:t>
            </a:r>
            <a:r>
              <a:rPr lang="en-US" sz="1400" b="1" err="1">
                <a:latin typeface="Times New Roman" panose="02020603050405020304" pitchFamily="18" charset="0"/>
                <a:ea typeface="Calibri" panose="020F0502020204030204" pitchFamily="34" charset="0"/>
                <a:cs typeface="Times New Roman" panose="02020603050405020304" pitchFamily="18" charset="0"/>
              </a:rPr>
              <a:t>mol</a:t>
            </a:r>
            <a:r>
              <a:rPr lang="en-US" sz="1400" b="1">
                <a:latin typeface="Times New Roman" panose="02020603050405020304" pitchFamily="18" charset="0"/>
                <a:ea typeface="Calibri" panose="020F0502020204030204" pitchFamily="34" charset="0"/>
                <a:cs typeface="Times New Roman" panose="02020603050405020304" pitchFamily="18" charset="0"/>
              </a:rPr>
              <a:t>% Acetic acid)</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414163" y="5192790"/>
            <a:ext cx="1313411" cy="369332"/>
          </a:xfrm>
          <a:prstGeom prst="rect">
            <a:avLst/>
          </a:prstGeom>
          <a:noFill/>
        </p:spPr>
        <p:txBody>
          <a:bodyPr wrap="square" rtlCol="0">
            <a:spAutoFit/>
          </a:bodyPr>
          <a:lstStyle/>
          <a:p>
            <a:r>
              <a:rPr lang="en-US" b="1">
                <a:solidFill>
                  <a:srgbClr val="FF0000"/>
                </a:solidFill>
                <a:latin typeface="Times New Roman" panose="02020603050405020304" pitchFamily="18" charset="0"/>
                <a:cs typeface="Times New Roman" panose="02020603050405020304" pitchFamily="18" charset="0"/>
              </a:rPr>
              <a:t>Examples:</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6970220" y="0"/>
            <a:ext cx="3466159" cy="6576580"/>
          </a:xfrm>
          <a:prstGeom prst="rect">
            <a:avLst/>
          </a:prstGeom>
        </p:spPr>
      </p:pic>
    </p:spTree>
    <p:extLst>
      <p:ext uri="{BB962C8B-B14F-4D97-AF65-F5344CB8AC3E}">
        <p14:creationId xmlns:p14="http://schemas.microsoft.com/office/powerpoint/2010/main" val="3466823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069EADDDBD484B863A60F2E5733801" ma:contentTypeVersion="5" ma:contentTypeDescription="Create a new document." ma:contentTypeScope="" ma:versionID="f1f431cbb72a33d968317acf670bcbe8">
  <xsd:schema xmlns:xsd="http://www.w3.org/2001/XMLSchema" xmlns:xs="http://www.w3.org/2001/XMLSchema" xmlns:p="http://schemas.microsoft.com/office/2006/metadata/properties" xmlns:ns2="44a0519c-fffe-4884-bccc-bbf82f426812" targetNamespace="http://schemas.microsoft.com/office/2006/metadata/properties" ma:root="true" ma:fieldsID="d74eed7832e9cb8e4127d9bcc5c2ede3" ns2:_="">
    <xsd:import namespace="44a0519c-fffe-4884-bccc-bbf82f4268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0519c-fffe-4884-bccc-bbf82f4268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6F3BFA-C145-45A7-AF53-EF5EE23CDCA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3DFA256-CF95-4EEC-AA05-5EB8FB355602}">
  <ds:schemaRefs>
    <ds:schemaRef ds:uri="http://schemas.microsoft.com/sharepoint/v3/contenttype/forms"/>
  </ds:schemaRefs>
</ds:datastoreItem>
</file>

<file path=customXml/itemProps3.xml><?xml version="1.0" encoding="utf-8"?>
<ds:datastoreItem xmlns:ds="http://schemas.openxmlformats.org/officeDocument/2006/customXml" ds:itemID="{17D1DBA0-9A5D-44C6-9E9A-EB0DC16CF7C9}">
  <ds:schemaRefs>
    <ds:schemaRef ds:uri="44a0519c-fffe-4884-bccc-bbf82f4268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51</Slides>
  <Notes>0</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N. C. PRADHAN</dc:creator>
  <cp:revision>1</cp:revision>
  <dcterms:created xsi:type="dcterms:W3CDTF">2021-10-06T10:36:44Z</dcterms:created>
  <dcterms:modified xsi:type="dcterms:W3CDTF">2021-11-16T20:22:23Z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0x01010043069EADDDBD484B863A60F2E5733801</vt:lpwstr>
  </property>
</Properties>
</file>